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4" r:id="rId4"/>
    <p:sldId id="265" r:id="rId5"/>
    <p:sldId id="266" r:id="rId6"/>
    <p:sldId id="267" r:id="rId7"/>
    <p:sldId id="269" r:id="rId8"/>
    <p:sldId id="282" r:id="rId9"/>
    <p:sldId id="331" r:id="rId10"/>
    <p:sldId id="332" r:id="rId11"/>
    <p:sldId id="280" r:id="rId12"/>
    <p:sldId id="284" r:id="rId13"/>
    <p:sldId id="333" r:id="rId14"/>
    <p:sldId id="334" r:id="rId15"/>
    <p:sldId id="335" r:id="rId16"/>
    <p:sldId id="336" r:id="rId17"/>
    <p:sldId id="287" r:id="rId18"/>
    <p:sldId id="337" r:id="rId19"/>
    <p:sldId id="338" r:id="rId20"/>
    <p:sldId id="339" r:id="rId21"/>
    <p:sldId id="330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5/4/2018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5/4/2018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May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May 4, 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 smtClean="0"/>
              <a:t>Electrification products | distribution solutions | digital, February 2018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F&amp;B Segment Electrification Solutions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692" y="1590387"/>
            <a:ext cx="5975108" cy="434978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SLD and </a:t>
            </a:r>
            <a:r>
              <a:rPr lang="en-US" dirty="0" smtClean="0"/>
              <a:t>process (2/2)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Supporting process plant area like water treatment plants having an associated substation with bulk motor/drive loads to drive heavy duty pumps.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IV. Use case for F&amp;B plant electrification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2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System overview (1/2)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Describes the following at power evacuation center and main process substations:</a:t>
            </a:r>
          </a:p>
          <a:p>
            <a:pPr lvl="1"/>
            <a:r>
              <a:rPr lang="en-US" dirty="0"/>
              <a:t>primary and secondary equipment</a:t>
            </a:r>
          </a:p>
          <a:p>
            <a:pPr lvl="1"/>
            <a:r>
              <a:rPr lang="en-US" dirty="0"/>
              <a:t>substation infrastructure (indoor)</a:t>
            </a:r>
          </a:p>
          <a:p>
            <a:pPr lvl="1"/>
            <a:r>
              <a:rPr lang="en-US" dirty="0"/>
              <a:t>proposed equipment at different voltage levels, depending on type of solutions or applications or usage required</a:t>
            </a:r>
          </a:p>
          <a:p>
            <a:pPr lvl="1"/>
            <a:r>
              <a:rPr lang="en-US" dirty="0"/>
              <a:t>network connectivity</a:t>
            </a:r>
          </a:p>
          <a:p>
            <a:pPr lvl="1"/>
            <a:r>
              <a:rPr lang="en-US" dirty="0"/>
              <a:t>communication network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/>
              <a:t>Constructing the solution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24" y="991285"/>
            <a:ext cx="6096001" cy="53071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5056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System overview (2/2)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Describes the following at supporting process plant and distributed outstation substations :</a:t>
            </a:r>
          </a:p>
          <a:p>
            <a:pPr lvl="1"/>
            <a:r>
              <a:rPr lang="en-US" dirty="0"/>
              <a:t>primary and secondary equipment (indoor and outdoor)</a:t>
            </a:r>
          </a:p>
          <a:p>
            <a:pPr lvl="1"/>
            <a:r>
              <a:rPr lang="en-US" dirty="0"/>
              <a:t>substation infrastructure</a:t>
            </a:r>
          </a:p>
          <a:p>
            <a:pPr lvl="1"/>
            <a:r>
              <a:rPr lang="en-US" dirty="0"/>
              <a:t>proposed protection and related equipment at different voltage levels</a:t>
            </a:r>
          </a:p>
          <a:p>
            <a:pPr lvl="1"/>
            <a:r>
              <a:rPr lang="en-US" dirty="0"/>
              <a:t>network connectivity</a:t>
            </a:r>
          </a:p>
          <a:p>
            <a:pPr lvl="1"/>
            <a:r>
              <a:rPr lang="en-US" dirty="0"/>
              <a:t>communication network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/>
              <a:t>Constructing the solution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62" y="1201586"/>
            <a:ext cx="5573003" cy="471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6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Solutions - Guidebook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VI. Constructing the 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List of products used and referencing to ABB product offerings, </a:t>
            </a:r>
            <a:r>
              <a:rPr lang="en-US" i="1" dirty="0"/>
              <a:t>not restricted to EPDS </a:t>
            </a:r>
            <a:r>
              <a:rPr lang="en-US" i="1" dirty="0" smtClean="0"/>
              <a:t>offering </a:t>
            </a:r>
            <a:r>
              <a:rPr lang="en-US" dirty="0" smtClean="0"/>
              <a:t>(1/4)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91" y="2259762"/>
            <a:ext cx="7399839" cy="45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4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Solutions - Guidebook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VI. Constructing the 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List of products used and referencing to ABB product offerings, </a:t>
            </a:r>
            <a:r>
              <a:rPr lang="en-US" i="1" dirty="0"/>
              <a:t>not restricted to EPDS </a:t>
            </a:r>
            <a:r>
              <a:rPr lang="en-US" i="1" dirty="0" smtClean="0"/>
              <a:t>offering </a:t>
            </a:r>
            <a:r>
              <a:rPr lang="en-US" dirty="0" smtClean="0"/>
              <a:t>(2/4)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59" y="2213914"/>
            <a:ext cx="7073300" cy="46440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855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Solutions - Guidebook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VI. Constructing the 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List of products used and referencing to ABB product offerings, </a:t>
            </a:r>
            <a:r>
              <a:rPr lang="en-US" i="1" dirty="0"/>
              <a:t>not restricted to EPDS </a:t>
            </a:r>
            <a:r>
              <a:rPr lang="en-US" i="1" dirty="0" smtClean="0"/>
              <a:t>offering </a:t>
            </a:r>
            <a:r>
              <a:rPr lang="en-US" dirty="0" smtClean="0"/>
              <a:t>(3/4)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631667" y="2241067"/>
            <a:ext cx="7094734" cy="445117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0930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Solutions - Guidebook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VI. Constructing the 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List of products used and referencing to ABB product offerings, </a:t>
            </a:r>
            <a:r>
              <a:rPr lang="en-US" i="1" dirty="0"/>
              <a:t>not restricted to EPDS </a:t>
            </a:r>
            <a:r>
              <a:rPr lang="en-US" i="1" dirty="0" smtClean="0"/>
              <a:t>offering </a:t>
            </a:r>
            <a:r>
              <a:rPr lang="en-US" dirty="0" smtClean="0"/>
              <a:t>(4/4)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74" y="2217918"/>
            <a:ext cx="7075863" cy="4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List of suggested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 startAt="8"/>
            </a:pPr>
            <a:r>
              <a:rPr lang="en-US" dirty="0"/>
              <a:t>Bus bar protection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/>
              <a:t>Fast acting and coordinated arc protection system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/>
              <a:t>Short circuit current limiters  facilitating system augmentation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/>
              <a:t>High-speed bus transfer / Automatic transfer switching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/>
              <a:t>Power Quality monitoring and corrective control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/>
              <a:t>Communication system redundancy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/>
              <a:t>Intelligent substation asset analytics aiding predictive </a:t>
            </a:r>
            <a:r>
              <a:rPr lang="en-US" dirty="0" smtClean="0"/>
              <a:t>maintenance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 smtClean="0"/>
              <a:t>Interface to Distributed Control System (DCS)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IEC 61850 based power automation system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Islanding and fast load-shedding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In plant power generation (co-generation)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Power generation control and voltage regulation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Automatic synchronization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Gas insulated, air insulated switchgear and equipment layout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Power automation system AND dedicated/advanced protection (to secure each part of the network)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/>
              <a:t>Constructing the 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 Placeholder 9"/>
          <p:cNvSpPr txBox="1">
            <a:spLocks/>
          </p:cNvSpPr>
          <p:nvPr/>
        </p:nvSpPr>
        <p:spPr bwMode="gray">
          <a:xfrm>
            <a:off x="1814439" y="5476028"/>
            <a:ext cx="8582025" cy="460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Above solutions use mentioned products from the previous slide.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650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Solutions - Guidebook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VII. Mapping KPIs to solutions to products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32368" y="1931192"/>
            <a:ext cx="11707232" cy="252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Value mapping to products (1/3)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45093" y="2298967"/>
          <a:ext cx="9570432" cy="39068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17125"/>
                <a:gridCol w="2570922"/>
                <a:gridCol w="4782385"/>
              </a:tblGrid>
              <a:tr h="319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KPI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Solution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Components/Products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</a:tr>
              <a:tr h="3341178">
                <a:tc>
                  <a:txBody>
                    <a:bodyPr/>
                    <a:lstStyle/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Food safety</a:t>
                      </a:r>
                    </a:p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People Safety</a:t>
                      </a:r>
                    </a:p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Manufactured product quality</a:t>
                      </a:r>
                    </a:p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Reduce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outages (smart system management)</a:t>
                      </a:r>
                    </a:p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Continuous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operations</a:t>
                      </a:r>
                    </a:p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Preventing unplanned downtime and lost production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IEC 61850 based power automation system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Islanding and fast load-shedding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In plant power generation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Power generation control and voltage regulation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Automatic synchronization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Power automation system AND dedicated/advanced protection (to secure each part of the network)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</a:rPr>
                        <a:t>Busbar</a:t>
                      </a:r>
                      <a:r>
                        <a:rPr lang="en-US" sz="1000" dirty="0">
                          <a:effectLst/>
                        </a:rPr>
                        <a:t> protection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High-speed bus transfer / Automatic transfer switching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Power Quality monitoring and control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Communication system redundancy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</a:rPr>
                        <a:t>Cybersecurity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DCS Interface</a:t>
                      </a: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AFS660, AFS670 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GPS/time servers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PML630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611, 615, 620 series, REX640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SSC600,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SMU615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Emax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Emax2 +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Ekip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MStart+MControl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UMC100, M10x-M,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Tmax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 800M + Small PMS library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COM600S, SYS600,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MView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Mlink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SUE3000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TruOne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ATS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611 series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ESSPro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PQF series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PCS100 AVC -40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ARx600, ABB Ability Edge gateway, MNS Digital Edge gateway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MNS iS, MNS Digital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l" defTabSz="91449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MySiteCare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MySiteCondition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MyRemoteCare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MService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ABB Ability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Condition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ABB Ability EDCS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Clionet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Care, MVAM , Asset Health Center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voltage motors</a:t>
                      </a:r>
                    </a:p>
                    <a:p>
                      <a:pPr marL="342900" marR="0" lvl="0" indent="-342900" algn="l" defTabSz="91449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Conceptpower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DPA 500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60" marR="520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2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Solutions - Guidebook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VII. Mapping KPIs to solutions to products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32368" y="1931192"/>
            <a:ext cx="11707232" cy="252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Value mapping to products </a:t>
            </a:r>
            <a:r>
              <a:rPr lang="en-US" dirty="0" smtClean="0"/>
              <a:t>(2/3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47929" y="2309289"/>
          <a:ext cx="7691171" cy="37227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86038"/>
                <a:gridCol w="2605635"/>
                <a:gridCol w="3499498"/>
              </a:tblGrid>
              <a:tr h="352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KPI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Solution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Components/Products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</a:tr>
              <a:tr h="1087732">
                <a:tc>
                  <a:txBody>
                    <a:bodyPr/>
                    <a:lstStyle/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safety during storage (maintaining supply voltage, temperature</a:t>
                      </a:r>
                      <a:r>
                        <a:rPr lang="en-US" sz="1000" dirty="0" smtClean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generation control and voltage regulation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automation system (temperature control)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REX640, REU615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 800M + Small PMS library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SSC600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RIO600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COM600S,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MView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Mlink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 Ability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Condition Monitoring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BBvoice" panose="020D06030205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294">
                <a:tc>
                  <a:txBody>
                    <a:bodyPr/>
                    <a:lstStyle/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(operational) safety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of capital investment on assets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Preventing unplanned downtime and lost production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acting and coordinated arc protection system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insulated, air insulated switchgear and equipment layout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automation system AND dedicated/advanced protection (to secure each part of the network)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 bar protection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circuit current limiters  facilitating system augmentation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automation system (substation HMI)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KEVA, KECA, KEVC series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VD4, HD4, EMax2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Unigear ZS1 Digital, ZX1.2, SafeRing/Safeplus,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UniSec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LeanGear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MNS Digital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ABBvoice" panose="020D06030205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Rigel/Mercury compact secondary substation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UFES,  REA10x,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EMax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611, 615, 620 series, REX640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SSC600,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SMU615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Is-limiter 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Surge arrestor (MWD)</a:t>
                      </a:r>
                    </a:p>
                    <a:p>
                      <a:pPr marL="342900" marR="0" lvl="0" indent="-342900" algn="l" defTabSz="91449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COM600S, SYS600,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MView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Mlink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MNS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Digital Gateway, ABB Ability Condition Monitoring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ABBvoice" panose="020D06030205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05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Introduction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Industry </a:t>
            </a:r>
            <a:r>
              <a:rPr lang="en-US" dirty="0" smtClean="0"/>
              <a:t>needs and </a:t>
            </a:r>
            <a:r>
              <a:rPr lang="en-US" dirty="0"/>
              <a:t>customer trends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Operational </a:t>
            </a:r>
            <a:r>
              <a:rPr lang="en-US" dirty="0"/>
              <a:t>considerations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Constructing the solution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Mapping </a:t>
            </a:r>
            <a:r>
              <a:rPr lang="en-US" dirty="0"/>
              <a:t>KPIs, solutions and products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Solutions - Guidebook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VII. Mapping KPIs to solutions to products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32368" y="1931192"/>
            <a:ext cx="11707232" cy="252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Value mapping to products </a:t>
            </a:r>
            <a:r>
              <a:rPr lang="en-US" dirty="0" smtClean="0"/>
              <a:t>(3/3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32368" y="2323309"/>
          <a:ext cx="7754357" cy="341286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86038"/>
                <a:gridCol w="2605635"/>
                <a:gridCol w="3562684"/>
              </a:tblGrid>
              <a:tr h="352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KPI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Solution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Components/Products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60" marR="52060" marT="0" marB="0"/>
                </a:tc>
              </a:tr>
              <a:tr h="1130989">
                <a:tc>
                  <a:txBody>
                    <a:bodyPr/>
                    <a:lstStyle/>
                    <a:p>
                      <a:pPr marL="227013" marR="0" lvl="0" indent="-2270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asset utilization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7013" marR="0" lvl="0" indent="-2270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Optimized total cost of ownership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7013" marR="0" lvl="0" indent="-2270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 of capital investment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7013" marR="0" lvl="0" indent="-2270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operational efficiency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7013" marR="0" lvl="0" indent="-2270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Trusted partner for long term partnership, solution oriented, on-site support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circuit current limiters  facilitating system augmentation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automation system AND dedicated/advanced protection (to secure each part of the network)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insulated, air insulated switchgear and equipment layout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Intelligent substation asset analytics aiding predictive maintenance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Is-limiter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611, 615, 620 series, REX640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SMU615, SSCP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VD4, HD4, EMax2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Unigear ZS1 Digital, ZX1.2, SafeRing/Safeplus,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UniSec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LeanGear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MNS</a:t>
                      </a:r>
                      <a:r>
                        <a:rPr lang="de-DE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iS, </a:t>
                      </a: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MNS Digital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ABBvoice" panose="020D06030205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ARx600, ABB Ability Edge gateway, MNS Digital Edge gateway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MySiteCare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MySiteCondition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MyRemoteCare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ABBvoice" panose="020D06030205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Clionet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 Care, MVAM , Asset Health Center,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MService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ABB Ability Condition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Monitoring, ABB Ability EDCS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ABBvoice" panose="020D06030205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SUE3000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ESSPro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PCS</a:t>
                      </a:r>
                    </a:p>
                    <a:p>
                      <a:pPr marL="342900" marR="0" lvl="0" indent="-342900" algn="l" defTabSz="914491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PCS100 AVC -40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ABBvoice" panose="020D06030205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1806">
                <a:tc>
                  <a:txBody>
                    <a:bodyPr/>
                    <a:lstStyle/>
                    <a:p>
                      <a:pPr marL="227013" marR="0" lvl="0" indent="-2270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 insensitivity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(product characteristics)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5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BBvoice" panose="020D06030205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equipment can operate in harsh climate (temperature and humidity)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20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VI. </a:t>
            </a:r>
            <a:r>
              <a:rPr lang="en-US" dirty="0"/>
              <a:t>Conclusion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32368" y="1931192"/>
            <a:ext cx="11520000" cy="25200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dirty="0" smtClean="0"/>
              <a:t>Takeaways</a:t>
            </a:r>
          </a:p>
          <a:p>
            <a:pPr lvl="1">
              <a:spcBef>
                <a:spcPts val="600"/>
              </a:spcBef>
            </a:pP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1"/>
            <a:r>
              <a:rPr lang="en-US" dirty="0"/>
              <a:t>Using the suggested F&amp;B plant use case, all necessary solutions have been suggested, which in turn have been mapped to specific ABB products and solutions in the power distribution area are clearly identified, justified. </a:t>
            </a:r>
          </a:p>
          <a:p>
            <a:pPr lvl="1"/>
            <a:r>
              <a:rPr lang="en-US" dirty="0"/>
              <a:t>These ABB solutions and products are further mapped to the identified key customer KPIs. </a:t>
            </a:r>
          </a:p>
          <a:p>
            <a:pPr lvl="1"/>
            <a:r>
              <a:rPr lang="en-US" dirty="0"/>
              <a:t>Based on the above, it is quite clear that ABB’s products and solutions can ensure a major contribution towards making a safer, more reliable and smarter F&amp;B process. </a:t>
            </a:r>
          </a:p>
          <a:p>
            <a:pPr marL="0" lvl="1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4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I. Introduction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Background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F&amp;B manufacturing and ancillary industry</a:t>
            </a:r>
          </a:p>
          <a:p>
            <a:pPr lvl="1"/>
            <a:r>
              <a:rPr lang="en-US" dirty="0" smtClean="0"/>
              <a:t>largest </a:t>
            </a:r>
            <a:r>
              <a:rPr lang="en-US" dirty="0"/>
              <a:t>on the </a:t>
            </a:r>
            <a:r>
              <a:rPr lang="en-US" dirty="0" smtClean="0"/>
              <a:t>planet, about 1.2 million F&amp;B production plants worldwide</a:t>
            </a:r>
            <a:endParaRPr lang="en-US" dirty="0"/>
          </a:p>
          <a:p>
            <a:pPr lvl="1"/>
            <a:r>
              <a:rPr lang="en-US" dirty="0"/>
              <a:t>Impacts almost all human beings and domesticated pets</a:t>
            </a:r>
          </a:p>
          <a:p>
            <a:pPr lvl="1"/>
            <a:r>
              <a:rPr lang="en-US" dirty="0"/>
              <a:t>Present in both urban and rural parts of the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7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I. Introduction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Challenges and expectations (1/2)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Mainly attributed to globalization and diverse cultural ‘mix’</a:t>
            </a:r>
          </a:p>
          <a:p>
            <a:pPr lvl="1"/>
            <a:r>
              <a:rPr lang="en-US" dirty="0"/>
              <a:t>Market related</a:t>
            </a:r>
          </a:p>
          <a:p>
            <a:pPr lvl="2"/>
            <a:r>
              <a:rPr lang="en-US" dirty="0"/>
              <a:t>Shorter product cycles</a:t>
            </a:r>
          </a:p>
          <a:p>
            <a:pPr lvl="3"/>
            <a:r>
              <a:rPr lang="en-US" dirty="0"/>
              <a:t>High levels of hygiene, nutritional value, health consciousness etc.</a:t>
            </a:r>
          </a:p>
          <a:p>
            <a:pPr lvl="4"/>
            <a:r>
              <a:rPr lang="en-US" dirty="0"/>
              <a:t>Stringent food safety and quality</a:t>
            </a:r>
          </a:p>
          <a:p>
            <a:pPr lvl="4"/>
            <a:r>
              <a:rPr lang="en-US" dirty="0"/>
              <a:t>Adapting to local market preferences</a:t>
            </a:r>
          </a:p>
          <a:p>
            <a:pPr lvl="4"/>
            <a:r>
              <a:rPr lang="en-US" dirty="0"/>
              <a:t>Cost-consciousness </a:t>
            </a:r>
          </a:p>
          <a:p>
            <a:pPr lvl="1"/>
            <a:r>
              <a:rPr lang="en-US" dirty="0"/>
              <a:t>Business related</a:t>
            </a:r>
          </a:p>
          <a:p>
            <a:pPr lvl="2"/>
            <a:r>
              <a:rPr lang="en-US" dirty="0"/>
              <a:t>Intense competition and minimal margins</a:t>
            </a:r>
          </a:p>
          <a:p>
            <a:pPr lvl="2"/>
            <a:r>
              <a:rPr lang="en-US" dirty="0"/>
              <a:t>Innovation, new market pursuits, deeper market penetration, faster time-to-market</a:t>
            </a:r>
          </a:p>
          <a:p>
            <a:pPr lvl="2"/>
            <a:r>
              <a:rPr lang="en-US" dirty="0"/>
              <a:t>‘Business climate’ change due to M&amp;A, consolidations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8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I. Introduction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Challenges and expectations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1"/>
            <a:r>
              <a:rPr lang="en-US" dirty="0"/>
              <a:t>Process related</a:t>
            </a:r>
          </a:p>
          <a:p>
            <a:pPr lvl="2"/>
            <a:r>
              <a:rPr lang="en-US" dirty="0"/>
              <a:t>Relentless quality</a:t>
            </a:r>
          </a:p>
          <a:p>
            <a:pPr lvl="2"/>
            <a:r>
              <a:rPr lang="en-US" dirty="0"/>
              <a:t>High level of personnel safety</a:t>
            </a:r>
          </a:p>
          <a:p>
            <a:pPr lvl="2"/>
            <a:r>
              <a:rPr lang="en-US" dirty="0"/>
              <a:t>Optimal supply and delivery chain</a:t>
            </a:r>
          </a:p>
          <a:p>
            <a:pPr lvl="2"/>
            <a:r>
              <a:rPr lang="en-US" dirty="0"/>
              <a:t>Efficient production process chain </a:t>
            </a:r>
          </a:p>
          <a:p>
            <a:pPr lvl="2"/>
            <a:endParaRPr lang="en-US" dirty="0"/>
          </a:p>
          <a:p>
            <a:r>
              <a:rPr lang="en-US" dirty="0"/>
              <a:t>Meeting above challenges essential to ensure survival, sustenance and prosperity of F&amp;B players.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 bwMode="gray">
          <a:xfrm>
            <a:off x="278257" y="5452639"/>
            <a:ext cx="11574110" cy="460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Directly/indirectly deployed technologies need to be </a:t>
            </a:r>
          </a:p>
          <a:p>
            <a:r>
              <a:rPr lang="en-US" b="1" dirty="0" smtClean="0"/>
              <a:t>safe, reliable, eco-efficient, smart and futuristic.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256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II. Industry needs and customer trends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Outstanding trends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1"/>
            <a:r>
              <a:rPr lang="en-US" dirty="0"/>
              <a:t>Reduced labor and human interface</a:t>
            </a:r>
          </a:p>
          <a:p>
            <a:pPr lvl="1"/>
            <a:r>
              <a:rPr lang="en-US" dirty="0"/>
              <a:t>Increased prevalence of ‘smart-enabled’ and ‘self-learning’ equipment</a:t>
            </a:r>
          </a:p>
          <a:p>
            <a:pPr lvl="1"/>
            <a:r>
              <a:rPr lang="en-US" dirty="0"/>
              <a:t>More demand for skilled technical experts</a:t>
            </a:r>
          </a:p>
          <a:p>
            <a:pPr lvl="1"/>
            <a:r>
              <a:rPr lang="en-US" dirty="0"/>
              <a:t>Shift towards energy-efficient solutions</a:t>
            </a:r>
          </a:p>
          <a:p>
            <a:pPr lvl="1"/>
            <a:r>
              <a:rPr lang="en-US" dirty="0"/>
              <a:t>Cost pressure driven by emerging market countries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efficiency </a:t>
            </a:r>
          </a:p>
          <a:p>
            <a:pPr lvl="2"/>
            <a:r>
              <a:rPr lang="en-US" dirty="0"/>
              <a:t>is the major cost driver for the F&amp;B factory production process</a:t>
            </a:r>
          </a:p>
          <a:p>
            <a:pPr lvl="2"/>
            <a:r>
              <a:rPr lang="en-US" dirty="0"/>
              <a:t>is addressed through electrification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Reduction of Total Cost of Ownership (TCO)</a:t>
            </a:r>
          </a:p>
          <a:p>
            <a:pPr lvl="1"/>
            <a:r>
              <a:rPr lang="en-US" dirty="0" smtClean="0"/>
              <a:t>High priority for safety</a:t>
            </a:r>
          </a:p>
          <a:p>
            <a:pPr lvl="1"/>
            <a:r>
              <a:rPr lang="en-US" dirty="0" smtClean="0"/>
              <a:t>Overall Equipment Effectiveness (OEE) improvements</a:t>
            </a:r>
            <a:endParaRPr lang="en-US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 bwMode="gray">
          <a:xfrm>
            <a:off x="278257" y="5452639"/>
            <a:ext cx="11574110" cy="460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Electrification solutions contribute towards energy efficiency. </a:t>
            </a:r>
          </a:p>
        </p:txBody>
      </p:sp>
    </p:spTree>
    <p:extLst>
      <p:ext uri="{BB962C8B-B14F-4D97-AF65-F5344CB8AC3E}">
        <p14:creationId xmlns:p14="http://schemas.microsoft.com/office/powerpoint/2010/main" val="4727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II. Industry needs and customer trends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Across F&amp;B industries (soft-drinks, dairy, beer etc.)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1"/>
            <a:r>
              <a:rPr lang="en-US" dirty="0"/>
              <a:t>High quality, healthy/safe food products with maximum shelf life</a:t>
            </a:r>
          </a:p>
          <a:p>
            <a:pPr lvl="1"/>
            <a:r>
              <a:rPr lang="en-US" dirty="0"/>
              <a:t>Local presence in emerging markets</a:t>
            </a:r>
          </a:p>
          <a:p>
            <a:pPr lvl="1"/>
            <a:r>
              <a:rPr lang="en-US" dirty="0"/>
              <a:t>Minimum cost and optimum value</a:t>
            </a:r>
          </a:p>
          <a:p>
            <a:pPr lvl="1"/>
            <a:r>
              <a:rPr lang="en-US" dirty="0"/>
              <a:t>Energy efficiency solutions to reduce consumption of water and energy</a:t>
            </a:r>
          </a:p>
          <a:p>
            <a:pPr lvl="1"/>
            <a:r>
              <a:rPr lang="en-US" dirty="0"/>
              <a:t>Minimal raw material wastage</a:t>
            </a:r>
          </a:p>
          <a:p>
            <a:pPr lvl="1"/>
            <a:r>
              <a:rPr lang="en-US" dirty="0"/>
              <a:t>High quality of power</a:t>
            </a:r>
          </a:p>
          <a:p>
            <a:pPr lvl="1"/>
            <a:r>
              <a:rPr lang="en-US" dirty="0" smtClean="0"/>
              <a:t>Predictive </a:t>
            </a:r>
            <a:r>
              <a:rPr lang="en-US" dirty="0"/>
              <a:t>maintenance of equipment</a:t>
            </a:r>
          </a:p>
          <a:p>
            <a:pPr lvl="1"/>
            <a:r>
              <a:rPr lang="en-US" dirty="0"/>
              <a:t>High levels of automation; new solutions that are easy retrofit-able</a:t>
            </a:r>
          </a:p>
          <a:p>
            <a:pPr lvl="1"/>
            <a:r>
              <a:rPr lang="en-US" dirty="0"/>
              <a:t>Compliance of performance and safety standards</a:t>
            </a:r>
          </a:p>
          <a:p>
            <a:pPr lvl="1"/>
            <a:r>
              <a:rPr lang="en-US" dirty="0"/>
              <a:t>Best returns on CAPEX based investments</a:t>
            </a:r>
          </a:p>
          <a:p>
            <a:pPr lvl="1"/>
            <a:r>
              <a:rPr lang="en-US" dirty="0"/>
              <a:t>Safety of plant, personnel</a:t>
            </a:r>
          </a:p>
          <a:p>
            <a:pPr lvl="1"/>
            <a:r>
              <a:rPr lang="en-US" dirty="0"/>
              <a:t>Reliability, production/service continuity</a:t>
            </a:r>
          </a:p>
          <a:p>
            <a:pPr lvl="1"/>
            <a:r>
              <a:rPr lang="en-US" dirty="0"/>
              <a:t>Reliable, proactive supplier to do business with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8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/>
              <a:t>Operational considerations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Related to power system equipment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Equipment aging</a:t>
            </a:r>
          </a:p>
          <a:p>
            <a:r>
              <a:rPr lang="en-US" dirty="0"/>
              <a:t>Extending equipment life through maintenance</a:t>
            </a:r>
          </a:p>
          <a:p>
            <a:r>
              <a:rPr lang="en-US" dirty="0"/>
              <a:t>Avoiding maintenance mistakes</a:t>
            </a:r>
          </a:p>
          <a:p>
            <a:r>
              <a:rPr lang="en-US" dirty="0"/>
              <a:t>Upgrade or update wisely to create safer and efficient systems</a:t>
            </a:r>
          </a:p>
          <a:p>
            <a:r>
              <a:rPr lang="en-US" dirty="0"/>
              <a:t>Intelligent maintenance</a:t>
            </a:r>
          </a:p>
          <a:p>
            <a:r>
              <a:rPr lang="en-US" dirty="0"/>
              <a:t>Process visualization</a:t>
            </a:r>
          </a:p>
          <a:p>
            <a:r>
              <a:rPr lang="en-US" dirty="0"/>
              <a:t>Smart energy monitoring</a:t>
            </a:r>
          </a:p>
          <a:p>
            <a:r>
              <a:rPr lang="en-US" dirty="0"/>
              <a:t>Protection systems</a:t>
            </a:r>
          </a:p>
          <a:p>
            <a:r>
              <a:rPr lang="en-US" dirty="0"/>
              <a:t>‘Straighten the sags and kill the spikes’ – Power Quality</a:t>
            </a:r>
          </a:p>
          <a:p>
            <a:r>
              <a:rPr lang="en-US" dirty="0"/>
              <a:t>Multiple-power source management</a:t>
            </a:r>
          </a:p>
          <a:p>
            <a:r>
              <a:rPr lang="en-US" dirty="0"/>
              <a:t>Collaboration with solution providers/vendors</a:t>
            </a:r>
          </a:p>
        </p:txBody>
      </p:sp>
    </p:spTree>
    <p:extLst>
      <p:ext uri="{BB962C8B-B14F-4D97-AF65-F5344CB8AC3E}">
        <p14:creationId xmlns:p14="http://schemas.microsoft.com/office/powerpoint/2010/main" val="384583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95" y="258445"/>
            <a:ext cx="5933440" cy="645668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F&amp;B Segment Electrification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488BFE-015E-452C-932B-DB979AC8F282}" type="datetime4">
              <a:rPr lang="en-US" smtClean="0"/>
              <a:t>May 4,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SLD and </a:t>
            </a:r>
            <a:r>
              <a:rPr lang="en-US" dirty="0" smtClean="0"/>
              <a:t>process (1/2)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Describing main power evacuation center with multiple power sources</a:t>
            </a:r>
          </a:p>
          <a:p>
            <a:r>
              <a:rPr lang="en-US" dirty="0"/>
              <a:t>Main process plant area substation to power motors/drives etc. associated with rotating machinery.</a:t>
            </a:r>
          </a:p>
          <a:p>
            <a:r>
              <a:rPr lang="en-US" dirty="0"/>
              <a:t>Examples of main processes for soft-drinks chain, dairy chain, beer are mentioned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smtClean="0"/>
              <a:t>(Note: SLD arrangement, voltage levels etc. is for representation  purposes only, in order to establish the intended electrification solutions).</a:t>
            </a:r>
            <a:endParaRPr lang="en-US" i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IV. Use case for F&amp;B plant electrification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Template 16by9</Template>
  <TotalTime>2406</TotalTime>
  <Words>1709</Words>
  <Application>Microsoft Office PowerPoint</Application>
  <PresentationFormat>Widescreen</PresentationFormat>
  <Paragraphs>319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ABBvoice</vt:lpstr>
      <vt:lpstr>ABBvoiceOffice</vt:lpstr>
      <vt:lpstr>Arial</vt:lpstr>
      <vt:lpstr>Calibri</vt:lpstr>
      <vt:lpstr>Symbol</vt:lpstr>
      <vt:lpstr>Times New Roman</vt:lpstr>
      <vt:lpstr>ABB Master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</vt:lpstr>
      <vt:lpstr>F&amp;B Segment Electrification Solutions - Guidebook</vt:lpstr>
      <vt:lpstr>F&amp;B Segment Electrification Solutions - Guidebook</vt:lpstr>
      <vt:lpstr>F&amp;B Segment Electrification Solutions - Guidebook</vt:lpstr>
      <vt:lpstr>F&amp;B Segment Electrification Solutions - Guidebook</vt:lpstr>
      <vt:lpstr>F&amp;B Segment Electrification Solutions</vt:lpstr>
      <vt:lpstr>F&amp;B Segment Electrification Solutions - Guidebook</vt:lpstr>
      <vt:lpstr>F&amp;B Segment Electrification Solutions - Guidebook</vt:lpstr>
      <vt:lpstr>F&amp;B Segment Electrification Solutions - Guidebook</vt:lpstr>
      <vt:lpstr>F&amp;B Segment Electrification Solutions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F&amp;B Segment Electrification Solutions</dc:title>
  <dc:creator>Ganesh Kulathu</dc:creator>
  <cp:lastModifiedBy>Ganesh Kulathu</cp:lastModifiedBy>
  <cp:revision>97</cp:revision>
  <dcterms:created xsi:type="dcterms:W3CDTF">2018-02-20T05:09:25Z</dcterms:created>
  <dcterms:modified xsi:type="dcterms:W3CDTF">2018-05-04T10:22:08Z</dcterms:modified>
</cp:coreProperties>
</file>