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81" r:id="rId5"/>
    <p:sldId id="258" r:id="rId6"/>
    <p:sldId id="308" r:id="rId7"/>
    <p:sldId id="266" r:id="rId8"/>
    <p:sldId id="313" r:id="rId9"/>
    <p:sldId id="314" r:id="rId10"/>
    <p:sldId id="298" r:id="rId11"/>
    <p:sldId id="299" r:id="rId12"/>
    <p:sldId id="300" r:id="rId13"/>
    <p:sldId id="301" r:id="rId14"/>
    <p:sldId id="270" r:id="rId15"/>
    <p:sldId id="309" r:id="rId16"/>
    <p:sldId id="303" r:id="rId17"/>
    <p:sldId id="302" r:id="rId18"/>
    <p:sldId id="277" r:id="rId19"/>
    <p:sldId id="312" r:id="rId20"/>
    <p:sldId id="315" r:id="rId21"/>
    <p:sldId id="278" r:id="rId22"/>
    <p:sldId id="316" r:id="rId23"/>
    <p:sldId id="26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203" userDrawn="1">
          <p15:clr>
            <a:srgbClr val="A4A3A4"/>
          </p15:clr>
        </p15:guide>
        <p15:guide id="3" pos="5019" userDrawn="1">
          <p15:clr>
            <a:srgbClr val="A4A3A4"/>
          </p15:clr>
        </p15:guide>
        <p15:guide id="4" pos="3940" userDrawn="1">
          <p15:clr>
            <a:srgbClr val="A4A3A4"/>
          </p15:clr>
        </p15:guide>
        <p15:guide id="5" orient="horz" pos="4020" userDrawn="1">
          <p15:clr>
            <a:srgbClr val="A4A3A4"/>
          </p15:clr>
        </p15:guide>
        <p15:guide id="6" orient="horz" pos="2636" userDrawn="1">
          <p15:clr>
            <a:srgbClr val="A4A3A4"/>
          </p15:clr>
        </p15:guide>
        <p15:guide id="7" pos="2570" userDrawn="1">
          <p15:clr>
            <a:srgbClr val="A4A3A4"/>
          </p15:clr>
        </p15:guide>
        <p15:guide id="8" orient="horz" pos="1911" userDrawn="1">
          <p15:clr>
            <a:srgbClr val="A4A3A4"/>
          </p15:clr>
        </p15:guide>
        <p15:guide id="9" pos="2661" userDrawn="1">
          <p15:clr>
            <a:srgbClr val="A4A3A4"/>
          </p15:clr>
        </p15:guide>
        <p15:guide id="10" pos="511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a Lange" initials="DL" lastIdx="23" clrIdx="0"/>
  <p:cmAuthor id="2" name="Antonin Notte" initials="AN" lastIdx="2" clrIdx="1">
    <p:extLst>
      <p:ext uri="{19B8F6BF-5375-455C-9EA6-DF929625EA0E}">
        <p15:presenceInfo xmlns:p15="http://schemas.microsoft.com/office/powerpoint/2012/main" userId="S::antonin.notte@fr.abb.com::907a6879-de67-4453-a04f-57e7eae8de7b" providerId="AD"/>
      </p:ext>
    </p:extLst>
  </p:cmAuthor>
  <p:cmAuthor id="3" name="Daniel Roczniok" initials="DR" lastIdx="22" clrIdx="2">
    <p:extLst>
      <p:ext uri="{19B8F6BF-5375-455C-9EA6-DF929625EA0E}">
        <p15:presenceInfo xmlns:p15="http://schemas.microsoft.com/office/powerpoint/2012/main" userId="S::daniel.roczniok@de.abb.com::a303869e-e095-4fb6-83cd-fe32c1fc1862" providerId="AD"/>
      </p:ext>
    </p:extLst>
  </p:cmAuthor>
  <p:cmAuthor id="4" name="Daniella Rodriguez" initials="DR" lastIdx="1" clrIdx="3">
    <p:extLst>
      <p:ext uri="{19B8F6BF-5375-455C-9EA6-DF929625EA0E}">
        <p15:presenceInfo xmlns:p15="http://schemas.microsoft.com/office/powerpoint/2012/main" userId="S::daniella.rodriguez@co.abb.com::bb13ecf4-7690-493e-bebc-389cf1f18c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6E8"/>
    <a:srgbClr val="EEEEF3"/>
    <a:srgbClr val="FF000F"/>
    <a:srgbClr val="FF1523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 jasny 3 — Ak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3F8A54-F971-430D-9108-034FE38666EA}" styleName="ABB Default Table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0" cmpd="sng">
              <a:solidFill>
                <a:schemeClr val="dk1"/>
              </a:solidFill>
            </a:ln>
          </a:bottom>
          <a:insideH>
            <a:ln w="75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</a:tcStyle>
    </a:band2V>
    <a:lastCol>
      <a:tcTxStyle b="off">
        <a:fontRef idx="minor">
          <a:schemeClr val="dk1"/>
        </a:fontRef>
        <a:schemeClr val="dk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hemeClr val="dk1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ff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tx2"/>
      </a:tcTxStyle>
      <a:tcStyle>
        <a:tcBdr>
          <a:bottom>
            <a:ln w="15000" cmpd="sng">
              <a:solidFill>
                <a:schemeClr val="dk1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199" autoAdjust="0"/>
  </p:normalViewPr>
  <p:slideViewPr>
    <p:cSldViewPr snapToGrid="0">
      <p:cViewPr varScale="1">
        <p:scale>
          <a:sx n="92" d="100"/>
          <a:sy n="92" d="100"/>
        </p:scale>
        <p:origin x="1278" y="96"/>
      </p:cViewPr>
      <p:guideLst>
        <p:guide pos="4203"/>
        <p:guide pos="5019"/>
        <p:guide pos="3940"/>
        <p:guide orient="horz" pos="4020"/>
        <p:guide orient="horz" pos="2636"/>
        <p:guide pos="2570"/>
        <p:guide orient="horz" pos="1911"/>
        <p:guide pos="2661"/>
        <p:guide pos="511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490A3-8906-4C15-BA06-29841194A30F}" type="datetimeFigureOut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9/26/2023</a:t>
            </a:fld>
            <a:endParaRPr lang="en-US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BD733-F72C-4484-8056-9C6167F848BC}" type="slidenum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‹#›</a:t>
            </a:fld>
            <a:endParaRPr lang="en-US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611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7B9B1A6A-6BBE-4409-8C9E-DA0703379151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383822" y="685800"/>
            <a:ext cx="6096000" cy="3429000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383822" y="4343400"/>
            <a:ext cx="6090356" cy="4114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3A94E69C-C28A-4BE6-BE89-71D8FB2035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8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1pPr>
    <a:lvl2pPr marL="180000" indent="-180000" algn="l" defTabSz="914400" rtl="0" eaLnBrk="1" latinLnBrk="0" hangingPunct="1">
      <a:buFont typeface="ABBvoiceOffice" panose="020D0603020503020204" pitchFamily="34" charset="0"/>
      <a:buChar char="–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2pPr>
    <a:lvl3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3pPr>
    <a:lvl4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4pPr>
    <a:lvl5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5pPr>
    <a:lvl6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83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For Spring mode or de-wiring, only one 3 mm flat screwdriver size is needed for the entire range.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No twisting or turning is required either, so there's less chance of damage to the terminals and to your installation as a whole. 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03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 Push-in Spring motor starting solution features 90° cable insertion for all terminals.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Front access to terminals aids smooth, robust insertion of cables and makes automated robot wiring possible. 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07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 special spring design guarantees excellent electrical contact.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 design provides strict control of contact strength, independent from operator, giving you complete assurance. 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64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With self-tightening terminals, there’s no need to re-tighten after transportation or during the lifecycle of the product.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High connection strength is guaranteed throughout the whole lifetime of the device. 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04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72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Front access, 90° one-step insertion and robust terminals make wiring simpler and faster than ever before. </a:t>
            </a:r>
          </a:p>
          <a:p>
            <a:endParaRPr lang="fr-F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Self-tightening terminals ensure high connection strength throughout the entire lifecycle of the products.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High-vibration environments especially benefit from the reduced maintenance effort.</a:t>
            </a:r>
          </a:p>
          <a:p>
            <a:endParaRPr lang="fr-FR"/>
          </a:p>
          <a:p>
            <a:r>
              <a:rPr lang="en-US" sz="1200"/>
              <a:t>ABB is a one-stop shop for motor starting solutions, with a large product range and complete offering of accessories. </a:t>
            </a:r>
          </a:p>
          <a:p>
            <a:r>
              <a:rPr lang="en-US" sz="1200"/>
              <a:t>Installation time is significantly reduced with the 100% tool-free connecting kits.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847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/>
              <a:t>2-in-1</a:t>
            </a:r>
            <a:r>
              <a:rPr lang="en-US" sz="1200"/>
              <a:t> connection</a:t>
            </a:r>
          </a:p>
          <a:p>
            <a:pPr>
              <a:spcBef>
                <a:spcPts val="300"/>
              </a:spcBef>
            </a:pPr>
            <a:r>
              <a:rPr lang="en-US" sz="1200"/>
              <a:t>Benefit from both push-in mode and spring mode and use ferruled cables or cables without ferrule in the same terminal.</a:t>
            </a:r>
          </a:p>
          <a:p>
            <a:endParaRPr lang="fr-FR"/>
          </a:p>
          <a:p>
            <a:r>
              <a:rPr lang="en-US" sz="1200" b="1"/>
              <a:t>Tool-less connecting links</a:t>
            </a:r>
          </a:p>
          <a:p>
            <a:pPr>
              <a:spcBef>
                <a:spcPts val="300"/>
              </a:spcBef>
            </a:pPr>
            <a:r>
              <a:rPr lang="en-US" sz="1200"/>
              <a:t>100% tool-less mounting connecting links</a:t>
            </a:r>
          </a:p>
          <a:p>
            <a:pPr>
              <a:spcBef>
                <a:spcPts val="300"/>
              </a:spcBef>
            </a:pPr>
            <a:endParaRPr lang="en-US" sz="1200"/>
          </a:p>
          <a:p>
            <a:r>
              <a:rPr lang="en-US" sz="1200" b="1"/>
              <a:t>Robust by design </a:t>
            </a:r>
          </a:p>
          <a:p>
            <a:pPr>
              <a:spcBef>
                <a:spcPts val="300"/>
              </a:spcBef>
            </a:pPr>
            <a:r>
              <a:rPr lang="en-US" sz="1200"/>
              <a:t>Contact robustness by design, independent from operator.</a:t>
            </a:r>
          </a:p>
          <a:p>
            <a:pPr>
              <a:spcBef>
                <a:spcPts val="300"/>
              </a:spcBef>
            </a:pPr>
            <a:endParaRPr lang="fr-FR"/>
          </a:p>
          <a:p>
            <a:r>
              <a:rPr lang="en-US" sz="1200" b="1"/>
              <a:t>Just one tool for everything</a:t>
            </a:r>
          </a:p>
          <a:p>
            <a:pPr>
              <a:spcBef>
                <a:spcPts val="300"/>
              </a:spcBef>
            </a:pPr>
            <a:r>
              <a:rPr lang="en-US" sz="1200"/>
              <a:t>You only need a 3 mm screwdriver in spring mode as well as for de-wiring the complete solution.</a:t>
            </a:r>
          </a:p>
          <a:p>
            <a:pPr>
              <a:spcBef>
                <a:spcPts val="300"/>
              </a:spcBef>
            </a:pPr>
            <a:endParaRPr lang="fr-FR"/>
          </a:p>
          <a:p>
            <a:r>
              <a:rPr lang="en-US" sz="1200" b="1"/>
              <a:t>Compatible with screw range</a:t>
            </a:r>
            <a:endParaRPr lang="en-US" sz="1200"/>
          </a:p>
          <a:p>
            <a:r>
              <a:rPr lang="en-US" sz="1200"/>
              <a:t>Mount accessories for control circuits on the screw range up to 30 kW AC-3 400 V on manual motor starters and up to  45 kW AC-3 400 V, 130 A AC-1 on contactors</a:t>
            </a:r>
          </a:p>
          <a:p>
            <a:endParaRPr lang="en-US" sz="1200"/>
          </a:p>
          <a:p>
            <a:r>
              <a:rPr lang="en-US" sz="1200" b="1"/>
              <a:t>Higher connecting capacity </a:t>
            </a:r>
            <a:endParaRPr lang="en-US" sz="1200"/>
          </a:p>
          <a:p>
            <a:pPr>
              <a:spcBef>
                <a:spcPts val="300"/>
              </a:spcBef>
            </a:pPr>
            <a:r>
              <a:rPr lang="en-US" sz="1200"/>
              <a:t>ABB Push-in spring motor starting solution ranges up to 18.5 kW 400 V AC-3 and 50 A AC-1 (25 </a:t>
            </a:r>
            <a:r>
              <a:rPr lang="en-US" sz="1200" err="1"/>
              <a:t>hp</a:t>
            </a:r>
            <a:r>
              <a:rPr lang="en-US" sz="1200"/>
              <a:t> 480 V and 45 A 600 V general use).</a:t>
            </a:r>
          </a:p>
          <a:p>
            <a:endParaRPr lang="en-US" sz="1200"/>
          </a:p>
          <a:p>
            <a:pPr>
              <a:spcBef>
                <a:spcPts val="300"/>
              </a:spcBef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35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special spring design guarantees excellent electrical contact.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design provides strict control of contact strength and an easy installation, independent of the operator. 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5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16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11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With the new Push-in Spring motor starting solution, one push is all you need for extremely fast wiring. </a:t>
            </a:r>
          </a:p>
          <a:p>
            <a:r>
              <a:rPr lang="en-US" sz="1200"/>
              <a:t>No tool is required, so you can save up to 50% wiring time with Push-in Spring compared to conventional spring solutions. </a:t>
            </a:r>
          </a:p>
          <a:p>
            <a:r>
              <a:rPr lang="en-US" sz="1200"/>
              <a:t>And the connections are just as reliable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96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>
                <a:solidFill>
                  <a:schemeClr val="tx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Faster than ever installation</a:t>
            </a:r>
            <a:endParaRPr lang="en-US" sz="1200" b="0" i="0" u="none" strike="noStrike" kern="1200" baseline="0">
              <a:solidFill>
                <a:schemeClr val="tx1"/>
              </a:solidFill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Imagine a motor starting solution that’s twice as fast to install. With Push-in Spring, you no longer need to imagine – it’s a reality. 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Push-in mode allows you to insert both ferruled and rigid cables without the need to use any tools, boosting your productivity like never before.</a:t>
            </a:r>
          </a:p>
          <a:p>
            <a:endParaRPr lang="en-US" sz="1200" b="0" i="0" u="none" strike="noStrike" kern="1200" baseline="0">
              <a:solidFill>
                <a:schemeClr val="tx1"/>
              </a:solidFill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  <a:p>
            <a:r>
              <a:rPr lang="en-US" sz="1200" b="1" i="0" u="none" strike="noStrike" kern="1200" baseline="0">
                <a:solidFill>
                  <a:schemeClr val="tx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Easier than ever wiring</a:t>
            </a:r>
            <a:endParaRPr lang="en-US" sz="1200" b="0" i="0" u="none" strike="noStrike" kern="1200" baseline="0">
              <a:solidFill>
                <a:schemeClr val="tx1"/>
              </a:solidFill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Push-in Spring technology opens up new possibilities. With its unmatched ease of use, wiring becomes far more intuitive. 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This eliminates the need for special training and reduces the chance of wiring error. What possibilities will it open up for you?</a:t>
            </a:r>
          </a:p>
          <a:p>
            <a:endParaRPr lang="en-US" sz="1200" b="0" i="0" u="none" strike="noStrike" kern="1200" baseline="0">
              <a:solidFill>
                <a:schemeClr val="tx1"/>
              </a:solidFill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  <a:p>
            <a:r>
              <a:rPr lang="en-US" sz="1200" b="1" i="0" u="none" strike="noStrike" kern="1200" baseline="0">
                <a:solidFill>
                  <a:schemeClr val="tx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Reliable as ever connections</a:t>
            </a:r>
            <a:endParaRPr lang="en-US" sz="1200" b="0" i="0" u="none" strike="noStrike" kern="1200" baseline="0">
              <a:solidFill>
                <a:schemeClr val="tx1"/>
              </a:solidFill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The speed and ease of Push-in Spring comes with the added reassurance of connections that are as reliable as ever. 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This gives you complete peace of mind when using the Push-in Spring motor starting solution.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04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For the very first time on the market, ABB's 2-in-1 connection allows you to use ferruled and rigid cables (Push-in mode) or cables without ferrules (Spring mode) in the same terminal.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 Push-in mode, cables can be inserted by just simply pushing them in by hand.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06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Connect rigid cables or ferruled cables simply by pushing them into the cable holes – no need to use any tools.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Push-in mode saves up to 50% wiring time compared to conventional spring solutions and makes installation a breeze.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Benefit from intuitive wiring, self-tightening terminals and less chance of wiring error.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18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This mode is used for small cable cross-sections or for cables without ferrules. It is also used for de-wiring the solution.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Before inserting the cable, simply push a screwdriver into the clearly marked holes to open the terminal.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ABB’s Spring mode is easier to use than conventional spring technology, with less chance of damage to terminals as no twisting or turning is required.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66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100% tool-free mount busbars and connecting kits significantly reduce installation time.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can connect devices for direct on-line starters, without using any wires. 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66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connection capacities are optimized for motor starting solutions up to 18.5 kW 400 V AC-3 and 50 A AC-1 (25 hp 480 V and 45 A general use). </a:t>
            </a:r>
          </a:p>
          <a:p>
            <a:r>
              <a:rPr lang="en-US" dirty="0"/>
              <a:t>This includes short-circuit </a:t>
            </a:r>
            <a:r>
              <a:rPr lang="en-US" dirty="0" err="1"/>
              <a:t>fuseless</a:t>
            </a:r>
            <a:r>
              <a:rPr lang="en-US" dirty="0"/>
              <a:t> protection up to 100 kA. </a:t>
            </a:r>
          </a:p>
          <a:p>
            <a:r>
              <a:rPr lang="en-US" dirty="0"/>
              <a:t>Push-in Spring auxiliary accessories can be mounted on the standard screw range of manual motor starters and contactors:</a:t>
            </a:r>
          </a:p>
          <a:p>
            <a:r>
              <a:rPr lang="en-US" dirty="0"/>
              <a:t>The auxiliary and signaling</a:t>
            </a:r>
            <a:r>
              <a:rPr lang="en-US" baseline="0" dirty="0"/>
              <a:t> contacts </a:t>
            </a:r>
            <a:r>
              <a:rPr lang="en-US" dirty="0"/>
              <a:t>of MS132-K are compatible with MS116, MS132 and MS165</a:t>
            </a:r>
            <a:r>
              <a:rPr lang="en-US" baseline="0" dirty="0"/>
              <a:t>. AF… K auxiliary contacts can be used up to AF 96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98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With Push-in Spring, all cables and connecting links use the same round shape entry, whilst the square terminals are clearly marked with screwdriver symbols.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 result? Wiring and de-wiring that’s intuitive and easily repeatable without cabling error, with little to no training required. 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77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7"/>
            <a:ext cx="10112148" cy="504000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20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>
                <a:solidFill>
                  <a:schemeClr val="bg2"/>
                </a:solidFill>
              </a:rPr>
              <a:t>—</a:t>
            </a:r>
            <a:endParaRPr lang="en-US" sz="3200" b="1">
              <a:solidFill>
                <a:schemeClr val="bg2"/>
              </a:solidFill>
            </a:endParaRPr>
          </a:p>
        </p:txBody>
      </p:sp>
      <p:pic>
        <p:nvPicPr>
          <p:cNvPr id="10" name="Picture 1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1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17488BFE-015E-452C-932B-DB979AC8F282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4139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8" y="1931192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2367" y="2317637"/>
            <a:ext cx="11520000" cy="3594212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1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: Title (5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8D4DCBA-4C7A-4489-854D-9CAAB7BC53A0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42716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0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6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0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6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0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6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0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3" y="1931195"/>
            <a:ext cx="3643200" cy="180926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6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0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3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6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0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930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: Title (6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8D4DCBA-4C7A-4489-854D-9CAAB7BC53A0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795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327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796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327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795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327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796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327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9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: Title &amp;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C55A9BD9-4AB1-4514-A40D-3F4348B2CF77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1492" y="1931193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3264" y="2317637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3264" y="4202644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7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4202644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59472" y="2317637"/>
            <a:ext cx="3757689" cy="17100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59472" y="4202644"/>
            <a:ext cx="3757689" cy="17100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2" y="2317637"/>
            <a:ext cx="3759312" cy="17100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2" y="4202644"/>
            <a:ext cx="3759312" cy="17100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 bwMode="gray">
          <a:xfrm>
            <a:off x="332368" y="4115141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92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: Title &amp; Content (8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EAB57985-67D2-4C2C-8135-28A8C8C95665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2367" y="2317637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2367" y="3925788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6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3925788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60482" y="2317636"/>
            <a:ext cx="3757436" cy="14364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60482" y="3925788"/>
            <a:ext cx="3757436" cy="14364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3" y="2317636"/>
            <a:ext cx="3759312" cy="14364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3" y="3925788"/>
            <a:ext cx="3759312" cy="14364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3264" y="5453066"/>
            <a:ext cx="115200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332368" y="3839912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32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03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: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43099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4309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4309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8" y="5453066"/>
            <a:ext cx="11520896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373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: Title (2)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43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43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2317638"/>
            <a:ext cx="5604420" cy="359447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2317638"/>
            <a:ext cx="5603434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36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: Title (2) &amp;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C4B2A68-D918-4286-96B0-6342B7A9B0CE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236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327" y="2317638"/>
            <a:ext cx="5605200" cy="295097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5" y="2317638"/>
            <a:ext cx="5605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583" y="5453066"/>
            <a:ext cx="11520682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51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: Title (2) &amp; Content (2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972E678C-17C0-4756-8034-8236E2D4136B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4" y="2317638"/>
            <a:ext cx="5605200" cy="359447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Gleichschenkliges Dreieck 46"/>
          <p:cNvSpPr/>
          <p:nvPr userDrawn="1"/>
        </p:nvSpPr>
        <p:spPr bwMode="gray">
          <a:xfrm rot="5400000">
            <a:off x="4334900" y="4088006"/>
            <a:ext cx="3523271" cy="124946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7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60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: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5757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>
                <a:solidFill>
                  <a:schemeClr val="bg2"/>
                </a:solidFill>
              </a:rPr>
              <a:t>—</a:t>
            </a:r>
            <a:endParaRPr lang="en-US" sz="3200" b="1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4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: Title (2) &amp; Content (2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leichschenkliges Dreieck 46"/>
          <p:cNvSpPr/>
          <p:nvPr userDrawn="1"/>
        </p:nvSpPr>
        <p:spPr bwMode="gray">
          <a:xfrm rot="5400000">
            <a:off x="4656514" y="3766499"/>
            <a:ext cx="2879662" cy="124579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6DACDBD-1DFF-49BA-A724-30E3F02C142A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2317751"/>
            <a:ext cx="5605200" cy="2950867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751"/>
            <a:ext cx="56052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7" y="5453066"/>
            <a:ext cx="1152116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116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56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: Title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C1783AD7-02E7-449A-B532-68934DEE5F31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2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1931195"/>
            <a:ext cx="560520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447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86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: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49107" y="3989616"/>
            <a:ext cx="5604420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26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: Title (3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404510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5" y="2318321"/>
            <a:ext cx="5605200" cy="148419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51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6C11801-1BEF-46D9-879F-590C601D8597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4432235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95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: Title (3) &amp; Content (3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0877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3" y="2317641"/>
            <a:ext cx="5605200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7"/>
            <a:ext cx="5605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3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3" y="383124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5ACC3D8-F658-404B-AC58-DFDEB860C833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3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3" y="4135561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3" y="4214707"/>
            <a:ext cx="5605200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0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: Title &amp; Content (2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E78DB5F-64D9-442E-954C-935C935B4142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582" y="1931195"/>
            <a:ext cx="206420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700027" y="1931195"/>
            <a:ext cx="915350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582" y="2317640"/>
            <a:ext cx="2064201" cy="359447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983" y="2238495"/>
            <a:ext cx="2062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2548405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: Title &amp; Content (2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E78DB5F-64D9-442E-954C-935C935B4142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5"/>
            <a:ext cx="409376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724929" y="1931195"/>
            <a:ext cx="7128598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3" y="2317640"/>
            <a:ext cx="4093767" cy="359447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8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: Title (3) &amp; Content (3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409376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453" y="1931194"/>
            <a:ext cx="712881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453" y="4042705"/>
            <a:ext cx="712881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453" y="2317638"/>
            <a:ext cx="7128811" cy="148354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5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21D0314D-AAD8-43AE-987E-1CD311B19016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9"/>
          <p:cNvCxnSpPr/>
          <p:nvPr userDrawn="1"/>
        </p:nvCxnSpPr>
        <p:spPr bwMode="gray">
          <a:xfrm>
            <a:off x="4725264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4725264" y="4349421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453" y="4428564"/>
            <a:ext cx="7128811" cy="148354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6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: Title (3) &amp; Content (3) &amp;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 userDrawn="1"/>
        </p:nvCxnSpPr>
        <p:spPr bwMode="gray">
          <a:xfrm>
            <a:off x="457598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1161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930" y="2317641"/>
            <a:ext cx="7128597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4" cy="295097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7" y="1931193"/>
            <a:ext cx="4094664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930" y="1931193"/>
            <a:ext cx="712929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930" y="3831247"/>
            <a:ext cx="712929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C3EC54A-C632-4B8A-8DD8-4163ADA26599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930" y="4214707"/>
            <a:ext cx="7128597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9" name="Straight Connector 9"/>
          <p:cNvCxnSpPr/>
          <p:nvPr userDrawn="1"/>
        </p:nvCxnSpPr>
        <p:spPr bwMode="gray">
          <a:xfrm>
            <a:off x="4724930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4727528" y="4136597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cxnSp>
        <p:nvCxnSpPr>
          <p:cNvPr id="45" name="Straight Connector 44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63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: Title (3) &amp;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094DB61-25C8-4EF5-ACA6-394B43063948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5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cxnSp>
        <p:nvCxnSpPr>
          <p:cNvPr id="35" name="Straight Connector 34"/>
          <p:cNvCxnSpPr/>
          <p:nvPr userDrawn="1"/>
        </p:nvCxnSpPr>
        <p:spPr bwMode="gray">
          <a:xfrm>
            <a:off x="4124130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062662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0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: 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 bwMode="gray">
          <a:xfrm>
            <a:off x="2" y="0"/>
            <a:ext cx="12192000" cy="46101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>
                <a:solidFill>
                  <a:schemeClr val="bg2"/>
                </a:solidFill>
              </a:rPr>
              <a:t>—</a:t>
            </a:r>
            <a:endParaRPr lang="en-US" sz="3200" b="1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8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: Title (3) &amp; Content (3) &amp;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3264" y="5452639"/>
            <a:ext cx="11520263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6B2BC20-ABC6-478C-8E1B-2165F3667B32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cxnSp>
        <p:nvCxnSpPr>
          <p:cNvPr id="34" name="Straight Connector 33"/>
          <p:cNvCxnSpPr/>
          <p:nvPr userDrawn="1"/>
        </p:nvCxnSpPr>
        <p:spPr bwMode="gray">
          <a:xfrm>
            <a:off x="412413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062661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8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: Title (3) &amp; Content (3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F176D1A0-7D36-42FE-8B65-73ABE00A4B81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831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831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Gleichschenkliges Dreieck 46"/>
          <p:cNvSpPr/>
          <p:nvPr userDrawn="1"/>
        </p:nvSpPr>
        <p:spPr bwMode="gray">
          <a:xfrm rot="5400000">
            <a:off x="6301200" y="4088360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2362815" y="4091269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116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: Title (3) &amp; Content (3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E78EC23C-A2EE-4E37-B3CA-EB5FB6E0A626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2581" y="5452639"/>
            <a:ext cx="11520683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6622950" y="3766612"/>
            <a:ext cx="2879092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Gleichschenkliges Dreieck 46"/>
          <p:cNvSpPr/>
          <p:nvPr userDrawn="1"/>
        </p:nvSpPr>
        <p:spPr bwMode="gray">
          <a:xfrm rot="5400000">
            <a:off x="2684564" y="3769521"/>
            <a:ext cx="2879093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0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: Title (3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2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FB49FC10-E749-4C4C-8DA8-5C5C82B618BE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3517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: Title (3) &amp; Content (6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A15E654D-F1FE-47BD-AEB4-A952F2E268AF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 Placeholder 17"/>
          <p:cNvSpPr>
            <a:spLocks noGrp="1"/>
          </p:cNvSpPr>
          <p:nvPr>
            <p:ph type="body" sz="quarter" idx="31"/>
          </p:nvPr>
        </p:nvSpPr>
        <p:spPr bwMode="gray">
          <a:xfrm>
            <a:off x="333264" y="5452639"/>
            <a:ext cx="11520000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703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: Content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2367" y="3989616"/>
            <a:ext cx="2655682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55" y="1931194"/>
            <a:ext cx="2655214" cy="1922496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313943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91292" y="1931194"/>
            <a:ext cx="5609417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904951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9197845" y="3989616"/>
            <a:ext cx="2655682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9198313" y="1931194"/>
            <a:ext cx="2655214" cy="1922496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36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79F5AED-CDE6-4CF9-A19E-ACD3A4FD6C29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cxnSp>
        <p:nvCxnSpPr>
          <p:cNvPr id="41" name="Straight Connector 40"/>
          <p:cNvCxnSpPr/>
          <p:nvPr userDrawn="1"/>
        </p:nvCxnSpPr>
        <p:spPr bwMode="gray">
          <a:xfrm>
            <a:off x="3138908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 bwMode="gray">
          <a:xfrm>
            <a:off x="9047884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6093396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4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: Title (4) &amp;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30"/>
          </p:nvPr>
        </p:nvSpPr>
        <p:spPr bwMode="gray">
          <a:xfrm>
            <a:off x="332366" y="5452639"/>
            <a:ext cx="11520897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31"/>
          </p:nvPr>
        </p:nvSpPr>
        <p:spPr bwMode="gray"/>
        <p:txBody>
          <a:bodyPr/>
          <a:lstStyle/>
          <a:p>
            <a:fld id="{DF793CCD-C37B-40CA-9C03-8963978AEAF0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2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cxnSp>
        <p:nvCxnSpPr>
          <p:cNvPr id="42" name="Straight Connector 41"/>
          <p:cNvCxnSpPr/>
          <p:nvPr userDrawn="1"/>
        </p:nvCxnSpPr>
        <p:spPr bwMode="gray">
          <a:xfrm>
            <a:off x="3138908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9047884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 bwMode="gray">
          <a:xfrm>
            <a:off x="6093396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73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: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50004" y="1931197"/>
            <a:ext cx="5603523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5602537" cy="185386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09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259985" y="1931197"/>
            <a:ext cx="3643200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3643200" cy="185386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4118225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8056756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8210327" y="1931197"/>
            <a:ext cx="3643200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17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: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" y="0"/>
            <a:ext cx="12198845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4DE7E8-58C9-4B5A-B686-53E1B76B68C9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>
                <a:solidFill>
                  <a:schemeClr val="bg1"/>
                </a:solidFill>
              </a:rPr>
              <a:t>—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BA06A1-F808-4CBA-9D28-8D357F795D4C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7CD425E-9028-4049-A9A0-DC6F9DF0806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3033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: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2098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527" y="3925094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87752" y="1932849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16596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287752" y="4017347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fld id="{32E27045-0511-42A6-9AC3-A3212EB42885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4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1932098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9196727" y="1932849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6242240" y="4016596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9196727" y="4017347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55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333264" y="404510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333264" y="4432235"/>
            <a:ext cx="5605200" cy="148419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1484876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6C11801-1BEF-46D9-879F-590C601D8597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333264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2317641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6248045" y="4043972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9" name="Straight Connector 14"/>
          <p:cNvCxnSpPr/>
          <p:nvPr userDrawn="1"/>
        </p:nvCxnSpPr>
        <p:spPr bwMode="gray">
          <a:xfrm>
            <a:off x="6248045" y="4351954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Content Placeholder 15"/>
          <p:cNvSpPr>
            <a:spLocks noGrp="1"/>
          </p:cNvSpPr>
          <p:nvPr>
            <p:ph sz="quarter" idx="23"/>
          </p:nvPr>
        </p:nvSpPr>
        <p:spPr bwMode="gray">
          <a:xfrm>
            <a:off x="6248045" y="4430420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621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5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9822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4129" y="1931195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59571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4129" y="4059571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fld id="{32E27045-0511-42A6-9AC3-A3212EB42885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752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: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8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2344" y="1931198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3737725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2344" y="3737725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32367" y="5452639"/>
            <a:ext cx="11521160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3" name="Straight Connector 22"/>
          <p:cNvCxnSpPr/>
          <p:nvPr userDrawn="1"/>
        </p:nvCxnSpPr>
        <p:spPr bwMode="gray">
          <a:xfrm>
            <a:off x="333527" y="359990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/>
          <a:p>
            <a:fld id="{6E7D5807-0F83-4687-8EA8-403E998DE912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6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7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3374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383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: Title (2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91932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993324"/>
            <a:ext cx="5361993" cy="191932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1798" y="3921919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582" y="1931196"/>
            <a:ext cx="1918800" cy="1919320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582" y="3993324"/>
            <a:ext cx="1918800" cy="1919320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909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: Title (3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866" y="3235138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 bwMode="gray">
          <a:xfrm>
            <a:off x="2554866" y="4611082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367" y="1931196"/>
            <a:ext cx="1917663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367" y="3305949"/>
            <a:ext cx="1917663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Content Placeholder 3"/>
          <p:cNvSpPr>
            <a:spLocks noGrp="1"/>
          </p:cNvSpPr>
          <p:nvPr userDrawn="1">
            <p:ph sz="quarter" idx="25"/>
          </p:nvPr>
        </p:nvSpPr>
        <p:spPr bwMode="gray">
          <a:xfrm>
            <a:off x="332367" y="4680702"/>
            <a:ext cx="1917663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296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: Title (3) &amp; Content (3)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23513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61108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7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8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7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: Title (3) &amp; Content (3) &amp; Bo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01966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091669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252143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18014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01647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091669"/>
            <a:ext cx="1916766" cy="101647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252143"/>
            <a:ext cx="1916766" cy="101647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6" y="5452639"/>
            <a:ext cx="11520898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7"/>
          </p:nvPr>
        </p:nvSpPr>
        <p:spPr bwMode="gray"/>
        <p:txBody>
          <a:bodyPr/>
          <a:lstStyle/>
          <a:p>
            <a:fld id="{AFC62351-A650-4DF6-986F-78B25B039145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8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9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485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: Title (4) &amp; Content (4) &amp; Box /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818583" y="1931198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818583" y="2801554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818583" y="3671910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7" y="5452639"/>
            <a:ext cx="11520898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332582" y="1931198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2582" y="2801554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332582" y="3671910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2818583" y="4542265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332582" y="4542265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9" name="Straight Connector 13"/>
          <p:cNvCxnSpPr/>
          <p:nvPr userDrawn="1"/>
        </p:nvCxnSpPr>
        <p:spPr bwMode="gray">
          <a:xfrm>
            <a:off x="1999567" y="2800986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14"/>
          <p:cNvCxnSpPr/>
          <p:nvPr userDrawn="1"/>
        </p:nvCxnSpPr>
        <p:spPr bwMode="gray">
          <a:xfrm>
            <a:off x="1779054" y="3164586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13"/>
          <p:cNvCxnSpPr/>
          <p:nvPr userDrawn="1"/>
        </p:nvCxnSpPr>
        <p:spPr bwMode="gray">
          <a:xfrm>
            <a:off x="1999567" y="4542262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2" name="Straight Connector 14"/>
          <p:cNvCxnSpPr/>
          <p:nvPr userDrawn="1"/>
        </p:nvCxnSpPr>
        <p:spPr bwMode="gray">
          <a:xfrm>
            <a:off x="1778487" y="4905862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Straight Connector 13"/>
          <p:cNvCxnSpPr/>
          <p:nvPr userDrawn="1"/>
        </p:nvCxnSpPr>
        <p:spPr bwMode="gray">
          <a:xfrm>
            <a:off x="1999567" y="1930348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Straight Connector 14"/>
          <p:cNvCxnSpPr/>
          <p:nvPr userDrawn="1"/>
        </p:nvCxnSpPr>
        <p:spPr bwMode="gray">
          <a:xfrm>
            <a:off x="1779502" y="2293948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Straight Connector 13"/>
          <p:cNvCxnSpPr/>
          <p:nvPr userDrawn="1"/>
        </p:nvCxnSpPr>
        <p:spPr bwMode="gray">
          <a:xfrm>
            <a:off x="1999568" y="3671624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Straight Connector 14"/>
          <p:cNvCxnSpPr/>
          <p:nvPr userDrawn="1"/>
        </p:nvCxnSpPr>
        <p:spPr bwMode="gray">
          <a:xfrm>
            <a:off x="1778487" y="4035224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Straight Connector 50"/>
          <p:cNvCxnSpPr/>
          <p:nvPr userDrawn="1"/>
        </p:nvCxnSpPr>
        <p:spPr bwMode="gray">
          <a:xfrm>
            <a:off x="2072427" y="272954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 bwMode="gray">
          <a:xfrm>
            <a:off x="2072427" y="3599904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 userDrawn="1"/>
        </p:nvCxnSpPr>
        <p:spPr bwMode="gray">
          <a:xfrm>
            <a:off x="2072427" y="447025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 userDrawn="1">
            <p:ph type="dt" sz="half" idx="32"/>
          </p:nvPr>
        </p:nvSpPr>
        <p:spPr bwMode="gray"/>
        <p:txBody>
          <a:bodyPr/>
          <a:lstStyle/>
          <a:p>
            <a:fld id="{ED4418A7-E8E0-42C3-AC0C-9BF91949BA0B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3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34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35" hasCustomPrompt="1"/>
          </p:nvPr>
        </p:nvSpPr>
        <p:spPr>
          <a:xfrm>
            <a:off x="2218077" y="2100061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/>
              <a:t>1</a:t>
            </a:r>
            <a:endParaRPr lang="en-GB"/>
          </a:p>
        </p:txBody>
      </p:sp>
      <p:sp>
        <p:nvSpPr>
          <p:cNvPr id="54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2218077" y="297198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/>
              <a:t>2</a:t>
            </a:r>
            <a:endParaRPr lang="en-GB"/>
          </a:p>
        </p:txBody>
      </p:sp>
      <p:sp>
        <p:nvSpPr>
          <p:cNvPr id="55" name="Content Placeholder 6"/>
          <p:cNvSpPr>
            <a:spLocks noGrp="1"/>
          </p:cNvSpPr>
          <p:nvPr>
            <p:ph sz="quarter" idx="37" hasCustomPrompt="1"/>
          </p:nvPr>
        </p:nvSpPr>
        <p:spPr>
          <a:xfrm>
            <a:off x="2218077" y="384341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/>
              <a:t>3</a:t>
            </a:r>
            <a:endParaRPr lang="en-GB"/>
          </a:p>
        </p:txBody>
      </p:sp>
      <p:sp>
        <p:nvSpPr>
          <p:cNvPr id="56" name="Content Placeholder 6"/>
          <p:cNvSpPr>
            <a:spLocks noGrp="1"/>
          </p:cNvSpPr>
          <p:nvPr>
            <p:ph sz="quarter" idx="38" hasCustomPrompt="1"/>
          </p:nvPr>
        </p:nvSpPr>
        <p:spPr>
          <a:xfrm>
            <a:off x="2218077" y="4708172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/>
              <a:t>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2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2553272" y="1931194"/>
            <a:ext cx="2899094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7"/>
          </p:nvPr>
        </p:nvSpPr>
        <p:spPr bwMode="gray">
          <a:xfrm>
            <a:off x="5754947" y="1931194"/>
            <a:ext cx="2898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8955527" y="1931194"/>
            <a:ext cx="2898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2" y="2317748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573970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830194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8" name="Straight Connector 27"/>
          <p:cNvCxnSpPr/>
          <p:nvPr userDrawn="1"/>
        </p:nvCxnSpPr>
        <p:spPr bwMode="gray">
          <a:xfrm>
            <a:off x="2553272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2550359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 bwMode="gray">
          <a:xfrm>
            <a:off x="2550359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 bwMode="gray">
          <a:xfrm>
            <a:off x="5754400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 bwMode="gray">
          <a:xfrm>
            <a:off x="5752943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 bwMode="gray">
          <a:xfrm>
            <a:off x="5752943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 bwMode="gray">
          <a:xfrm>
            <a:off x="8955527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955527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955527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3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5757301" y="2317748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5757302" y="3573970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5757302" y="4830194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" name="Content Placeholder 3"/>
          <p:cNvSpPr>
            <a:spLocks noGrp="1"/>
          </p:cNvSpPr>
          <p:nvPr>
            <p:ph sz="quarter" idx="32"/>
          </p:nvPr>
        </p:nvSpPr>
        <p:spPr bwMode="gray">
          <a:xfrm>
            <a:off x="8955527" y="2317748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7" name="Content Placeholder 3"/>
          <p:cNvSpPr>
            <a:spLocks noGrp="1"/>
          </p:cNvSpPr>
          <p:nvPr>
            <p:ph sz="quarter" idx="33"/>
          </p:nvPr>
        </p:nvSpPr>
        <p:spPr bwMode="gray">
          <a:xfrm>
            <a:off x="8955527" y="3573970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" name="Content Placeholder 3"/>
          <p:cNvSpPr>
            <a:spLocks noGrp="1"/>
          </p:cNvSpPr>
          <p:nvPr>
            <p:ph sz="quarter" idx="34"/>
          </p:nvPr>
        </p:nvSpPr>
        <p:spPr bwMode="gray">
          <a:xfrm>
            <a:off x="8955527" y="4830194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5"/>
          </p:nvPr>
        </p:nvSpPr>
        <p:spPr bwMode="gray"/>
        <p:txBody>
          <a:bodyPr/>
          <a:lstStyle/>
          <a:p>
            <a:fld id="{61D1DE91-E2DE-4375-B4FF-ECFCEDDDCBE0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6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7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4454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: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gray">
          <a:xfrm>
            <a:off x="2" y="0"/>
            <a:ext cx="12192000" cy="6858000"/>
          </a:xfrm>
          <a:prstGeom prst="rect">
            <a:avLst/>
          </a:prstGeom>
          <a:solidFill>
            <a:srgbClr val="FF000F"/>
          </a:solidFill>
          <a:ln w="25400" cap="flat" cmpd="sng" algn="ctr">
            <a:noFill/>
            <a:prstDash val="solid"/>
          </a:ln>
          <a:effectLst/>
        </p:spPr>
        <p:txBody>
          <a:bodyPr lIns="72009" tIns="72009" rIns="72009" bIns="72009" rtlCol="0" anchor="ctr"/>
          <a:lstStyle/>
          <a:p>
            <a:pPr marL="0" marR="0" lvl="0" indent="0" algn="ctr" defTabSz="914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A90620-6E53-42BB-807B-70CAD0710CDD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>
                <a:solidFill>
                  <a:schemeClr val="bg1"/>
                </a:solidFill>
              </a:rPr>
              <a:t>—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34BC21-AFED-46B1-8268-92A7B5BBDEE1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C1FE702-2A26-4886-8C77-E6510DB1849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0129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: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945"/>
            <a:ext cx="3643200" cy="360000"/>
          </a:xfrm>
          <a:prstGeom prst="homePlate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00C3FEDD-2DA3-4289-9B1F-96211D1B5114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4124130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8062662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2957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: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 bwMode="gray">
          <a:xfrm>
            <a:off x="2" y="0"/>
            <a:ext cx="12192000" cy="6858000"/>
          </a:xfrm>
          <a:custGeom>
            <a:avLst/>
            <a:gdLst>
              <a:gd name="connsiteX0" fmla="*/ 334746 w 12192000"/>
              <a:gd name="connsiteY0" fmla="*/ 530044 h 6858000"/>
              <a:gd name="connsiteX1" fmla="*/ 334746 w 12192000"/>
              <a:gd name="connsiteY1" fmla="*/ 558844 h 6858000"/>
              <a:gd name="connsiteX2" fmla="*/ 561546 w 12192000"/>
              <a:gd name="connsiteY2" fmla="*/ 558844 h 6858000"/>
              <a:gd name="connsiteX3" fmla="*/ 561546 w 12192000"/>
              <a:gd name="connsiteY3" fmla="*/ 53004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4746" y="530044"/>
                </a:moveTo>
                <a:lnTo>
                  <a:pt x="334746" y="558844"/>
                </a:lnTo>
                <a:lnTo>
                  <a:pt x="561546" y="558844"/>
                </a:lnTo>
                <a:lnTo>
                  <a:pt x="561546" y="53004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2366" y="622788"/>
            <a:ext cx="11520898" cy="39600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A1F808C0-290B-4263-8A52-B569B4875133}" type="datetime4">
              <a:rPr lang="en-US" smtClean="0"/>
              <a:pPr/>
              <a:t>September 25,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242214" y="447781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800" b="1">
                <a:solidFill>
                  <a:srgbClr val="FF0000"/>
                </a:solidFill>
              </a:rPr>
              <a:t>—</a:t>
            </a:r>
            <a:endParaRPr lang="en-US" sz="1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7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A1F808C0-290B-4263-8A52-B569B4875133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3646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: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0479A72-920A-415B-8469-E7772A79C549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7616" y="2793573"/>
            <a:ext cx="3296776" cy="12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79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: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884551-BCA1-4427-92BF-DB5CAA0DDF08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>
                <a:solidFill>
                  <a:schemeClr val="bg2"/>
                </a:solidFill>
              </a:rPr>
              <a:t>—</a:t>
            </a:r>
            <a:endParaRPr lang="en-US" sz="3200" b="1">
              <a:solidFill>
                <a:schemeClr val="bg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C380CA-95DB-45F2-99D5-3A1E2DF54CD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E182003-2699-4135-A685-461A4D33947D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7046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: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 bwMode="gray">
          <a:xfrm>
            <a:off x="332367" y="1931197"/>
            <a:ext cx="11520897" cy="3980439"/>
          </a:xfrm>
        </p:spPr>
        <p:txBody>
          <a:bodyPr/>
          <a:lstStyle>
            <a:lvl1pPr>
              <a:spcBef>
                <a:spcPts val="900"/>
              </a:spcBef>
              <a:defRPr sz="2000"/>
            </a:lvl1pPr>
            <a:lvl2pPr marL="0" indent="0">
              <a:spcBef>
                <a:spcPts val="90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3pPr>
            <a:lvl4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4pPr>
            <a:lvl5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5pPr>
            <a:lvl6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6pPr>
            <a:lvl7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7pPr>
            <a:lvl8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8pPr>
            <a:lvl9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7AFF65D-AAB4-46ED-A858-A6BA48891152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477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: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7"/>
            <a:ext cx="11520000" cy="39822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FAB2352-921F-4DD8-A99A-A1474F6943FF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884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: Content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5"/>
            <a:ext cx="11520000" cy="34309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FAB2352-921F-4DD8-A99A-A1474F6943FF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2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2" y="5453066"/>
            <a:ext cx="115200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206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2499782" y="6298397"/>
            <a:ext cx="8490250" cy="50007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rtl="0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fld id="{B2016A11-4950-4F3F-938B-45DEE5F72969}" type="datetime4">
              <a:rPr lang="en-US" smtClean="0"/>
              <a:pPr/>
              <a:t>September 25, 2023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33264" y="1931194"/>
            <a:ext cx="11520000" cy="398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 bwMode="gray">
          <a:xfrm>
            <a:off x="335577" y="6094413"/>
            <a:ext cx="1152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 bwMode="gray">
          <a:xfrm>
            <a:off x="334271" y="6327549"/>
            <a:ext cx="337946" cy="88364"/>
            <a:chOff x="61913" y="5218113"/>
            <a:chExt cx="3138487" cy="820737"/>
          </a:xfrm>
          <a:solidFill>
            <a:schemeClr val="accent3"/>
          </a:solidFill>
        </p:grpSpPr>
        <p:sp>
          <p:nvSpPr>
            <p:cNvPr id="69" name="Freeform 16"/>
            <p:cNvSpPr>
              <a:spLocks noEditPoints="1"/>
            </p:cNvSpPr>
            <p:nvPr userDrawn="1"/>
          </p:nvSpPr>
          <p:spPr bwMode="gray">
            <a:xfrm>
              <a:off x="61913" y="5218113"/>
              <a:ext cx="828675" cy="820737"/>
            </a:xfrm>
            <a:custGeom>
              <a:avLst/>
              <a:gdLst>
                <a:gd name="T0" fmla="*/ 111 w 221"/>
                <a:gd name="T1" fmla="*/ 219 h 219"/>
                <a:gd name="T2" fmla="*/ 53 w 221"/>
                <a:gd name="T3" fmla="*/ 203 h 219"/>
                <a:gd name="T4" fmla="*/ 14 w 221"/>
                <a:gd name="T5" fmla="*/ 163 h 219"/>
                <a:gd name="T6" fmla="*/ 0 w 221"/>
                <a:gd name="T7" fmla="*/ 109 h 219"/>
                <a:gd name="T8" fmla="*/ 15 w 221"/>
                <a:gd name="T9" fmla="*/ 53 h 219"/>
                <a:gd name="T10" fmla="*/ 56 w 221"/>
                <a:gd name="T11" fmla="*/ 14 h 219"/>
                <a:gd name="T12" fmla="*/ 111 w 221"/>
                <a:gd name="T13" fmla="*/ 0 h 219"/>
                <a:gd name="T14" fmla="*/ 168 w 221"/>
                <a:gd name="T15" fmla="*/ 15 h 219"/>
                <a:gd name="T16" fmla="*/ 207 w 221"/>
                <a:gd name="T17" fmla="*/ 55 h 219"/>
                <a:gd name="T18" fmla="*/ 221 w 221"/>
                <a:gd name="T19" fmla="*/ 109 h 219"/>
                <a:gd name="T20" fmla="*/ 206 w 221"/>
                <a:gd name="T21" fmla="*/ 166 h 219"/>
                <a:gd name="T22" fmla="*/ 165 w 221"/>
                <a:gd name="T23" fmla="*/ 205 h 219"/>
                <a:gd name="T24" fmla="*/ 111 w 221"/>
                <a:gd name="T25" fmla="*/ 219 h 219"/>
                <a:gd name="T26" fmla="*/ 111 w 221"/>
                <a:gd name="T27" fmla="*/ 190 h 219"/>
                <a:gd name="T28" fmla="*/ 153 w 221"/>
                <a:gd name="T29" fmla="*/ 180 h 219"/>
                <a:gd name="T30" fmla="*/ 181 w 221"/>
                <a:gd name="T31" fmla="*/ 151 h 219"/>
                <a:gd name="T32" fmla="*/ 191 w 221"/>
                <a:gd name="T33" fmla="*/ 109 h 219"/>
                <a:gd name="T34" fmla="*/ 180 w 221"/>
                <a:gd name="T35" fmla="*/ 67 h 219"/>
                <a:gd name="T36" fmla="*/ 151 w 221"/>
                <a:gd name="T37" fmla="*/ 38 h 219"/>
                <a:gd name="T38" fmla="*/ 111 w 221"/>
                <a:gd name="T39" fmla="*/ 28 h 219"/>
                <a:gd name="T40" fmla="*/ 68 w 221"/>
                <a:gd name="T41" fmla="*/ 39 h 219"/>
                <a:gd name="T42" fmla="*/ 40 w 221"/>
                <a:gd name="T43" fmla="*/ 68 h 219"/>
                <a:gd name="T44" fmla="*/ 31 w 221"/>
                <a:gd name="T45" fmla="*/ 109 h 219"/>
                <a:gd name="T46" fmla="*/ 41 w 221"/>
                <a:gd name="T47" fmla="*/ 152 h 219"/>
                <a:gd name="T48" fmla="*/ 70 w 221"/>
                <a:gd name="T49" fmla="*/ 180 h 219"/>
                <a:gd name="T50" fmla="*/ 111 w 221"/>
                <a:gd name="T51" fmla="*/ 190 h 219"/>
                <a:gd name="T52" fmla="*/ 115 w 221"/>
                <a:gd name="T53" fmla="*/ 50 h 219"/>
                <a:gd name="T54" fmla="*/ 139 w 221"/>
                <a:gd name="T55" fmla="*/ 54 h 219"/>
                <a:gd name="T56" fmla="*/ 156 w 221"/>
                <a:gd name="T57" fmla="*/ 63 h 219"/>
                <a:gd name="T58" fmla="*/ 145 w 221"/>
                <a:gd name="T59" fmla="*/ 85 h 219"/>
                <a:gd name="T60" fmla="*/ 117 w 221"/>
                <a:gd name="T61" fmla="*/ 76 h 219"/>
                <a:gd name="T62" fmla="*/ 93 w 221"/>
                <a:gd name="T63" fmla="*/ 85 h 219"/>
                <a:gd name="T64" fmla="*/ 84 w 221"/>
                <a:gd name="T65" fmla="*/ 110 h 219"/>
                <a:gd name="T66" fmla="*/ 93 w 221"/>
                <a:gd name="T67" fmla="*/ 134 h 219"/>
                <a:gd name="T68" fmla="*/ 117 w 221"/>
                <a:gd name="T69" fmla="*/ 143 h 219"/>
                <a:gd name="T70" fmla="*/ 146 w 221"/>
                <a:gd name="T71" fmla="*/ 132 h 219"/>
                <a:gd name="T72" fmla="*/ 158 w 221"/>
                <a:gd name="T73" fmla="*/ 153 h 219"/>
                <a:gd name="T74" fmla="*/ 140 w 221"/>
                <a:gd name="T75" fmla="*/ 165 h 219"/>
                <a:gd name="T76" fmla="*/ 115 w 221"/>
                <a:gd name="T77" fmla="*/ 169 h 219"/>
                <a:gd name="T78" fmla="*/ 71 w 221"/>
                <a:gd name="T79" fmla="*/ 153 h 219"/>
                <a:gd name="T80" fmla="*/ 54 w 221"/>
                <a:gd name="T81" fmla="*/ 111 h 219"/>
                <a:gd name="T82" fmla="*/ 71 w 221"/>
                <a:gd name="T83" fmla="*/ 67 h 219"/>
                <a:gd name="T84" fmla="*/ 115 w 221"/>
                <a:gd name="T85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19">
                  <a:moveTo>
                    <a:pt x="111" y="219"/>
                  </a:moveTo>
                  <a:cubicBezTo>
                    <a:pt x="89" y="219"/>
                    <a:pt x="70" y="214"/>
                    <a:pt x="53" y="203"/>
                  </a:cubicBezTo>
                  <a:cubicBezTo>
                    <a:pt x="36" y="193"/>
                    <a:pt x="23" y="180"/>
                    <a:pt x="14" y="163"/>
                  </a:cubicBezTo>
                  <a:cubicBezTo>
                    <a:pt x="4" y="147"/>
                    <a:pt x="0" y="129"/>
                    <a:pt x="0" y="109"/>
                  </a:cubicBezTo>
                  <a:cubicBezTo>
                    <a:pt x="0" y="88"/>
                    <a:pt x="5" y="70"/>
                    <a:pt x="15" y="53"/>
                  </a:cubicBezTo>
                  <a:cubicBezTo>
                    <a:pt x="25" y="36"/>
                    <a:pt x="39" y="23"/>
                    <a:pt x="56" y="14"/>
                  </a:cubicBezTo>
                  <a:cubicBezTo>
                    <a:pt x="73" y="5"/>
                    <a:pt x="91" y="0"/>
                    <a:pt x="111" y="0"/>
                  </a:cubicBezTo>
                  <a:cubicBezTo>
                    <a:pt x="132" y="0"/>
                    <a:pt x="151" y="5"/>
                    <a:pt x="168" y="15"/>
                  </a:cubicBezTo>
                  <a:cubicBezTo>
                    <a:pt x="185" y="26"/>
                    <a:pt x="198" y="39"/>
                    <a:pt x="207" y="55"/>
                  </a:cubicBezTo>
                  <a:cubicBezTo>
                    <a:pt x="217" y="72"/>
                    <a:pt x="221" y="90"/>
                    <a:pt x="221" y="109"/>
                  </a:cubicBezTo>
                  <a:cubicBezTo>
                    <a:pt x="221" y="130"/>
                    <a:pt x="216" y="149"/>
                    <a:pt x="206" y="166"/>
                  </a:cubicBezTo>
                  <a:cubicBezTo>
                    <a:pt x="196" y="183"/>
                    <a:pt x="182" y="196"/>
                    <a:pt x="165" y="205"/>
                  </a:cubicBezTo>
                  <a:cubicBezTo>
                    <a:pt x="149" y="214"/>
                    <a:pt x="130" y="219"/>
                    <a:pt x="111" y="219"/>
                  </a:cubicBezTo>
                  <a:close/>
                  <a:moveTo>
                    <a:pt x="111" y="190"/>
                  </a:moveTo>
                  <a:cubicBezTo>
                    <a:pt x="127" y="190"/>
                    <a:pt x="141" y="187"/>
                    <a:pt x="153" y="180"/>
                  </a:cubicBezTo>
                  <a:cubicBezTo>
                    <a:pt x="165" y="173"/>
                    <a:pt x="174" y="163"/>
                    <a:pt x="181" y="151"/>
                  </a:cubicBezTo>
                  <a:cubicBezTo>
                    <a:pt x="187" y="139"/>
                    <a:pt x="191" y="125"/>
                    <a:pt x="191" y="109"/>
                  </a:cubicBezTo>
                  <a:cubicBezTo>
                    <a:pt x="191" y="93"/>
                    <a:pt x="187" y="79"/>
                    <a:pt x="180" y="67"/>
                  </a:cubicBezTo>
                  <a:cubicBezTo>
                    <a:pt x="173" y="55"/>
                    <a:pt x="163" y="45"/>
                    <a:pt x="151" y="38"/>
                  </a:cubicBezTo>
                  <a:cubicBezTo>
                    <a:pt x="139" y="32"/>
                    <a:pt x="126" y="28"/>
                    <a:pt x="111" y="28"/>
                  </a:cubicBezTo>
                  <a:cubicBezTo>
                    <a:pt x="95" y="28"/>
                    <a:pt x="81" y="32"/>
                    <a:pt x="68" y="39"/>
                  </a:cubicBezTo>
                  <a:cubicBezTo>
                    <a:pt x="56" y="46"/>
                    <a:pt x="47" y="56"/>
                    <a:pt x="40" y="68"/>
                  </a:cubicBezTo>
                  <a:cubicBezTo>
                    <a:pt x="34" y="80"/>
                    <a:pt x="31" y="94"/>
                    <a:pt x="31" y="109"/>
                  </a:cubicBezTo>
                  <a:cubicBezTo>
                    <a:pt x="31" y="126"/>
                    <a:pt x="34" y="140"/>
                    <a:pt x="41" y="152"/>
                  </a:cubicBezTo>
                  <a:cubicBezTo>
                    <a:pt x="48" y="164"/>
                    <a:pt x="58" y="174"/>
                    <a:pt x="70" y="180"/>
                  </a:cubicBezTo>
                  <a:cubicBezTo>
                    <a:pt x="82" y="187"/>
                    <a:pt x="95" y="190"/>
                    <a:pt x="111" y="190"/>
                  </a:cubicBezTo>
                  <a:close/>
                  <a:moveTo>
                    <a:pt x="115" y="50"/>
                  </a:moveTo>
                  <a:cubicBezTo>
                    <a:pt x="124" y="50"/>
                    <a:pt x="131" y="51"/>
                    <a:pt x="139" y="54"/>
                  </a:cubicBezTo>
                  <a:cubicBezTo>
                    <a:pt x="146" y="56"/>
                    <a:pt x="152" y="59"/>
                    <a:pt x="156" y="63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37" y="79"/>
                    <a:pt x="128" y="76"/>
                    <a:pt x="117" y="76"/>
                  </a:cubicBezTo>
                  <a:cubicBezTo>
                    <a:pt x="107" y="76"/>
                    <a:pt x="99" y="79"/>
                    <a:pt x="93" y="85"/>
                  </a:cubicBezTo>
                  <a:cubicBezTo>
                    <a:pt x="87" y="91"/>
                    <a:pt x="84" y="100"/>
                    <a:pt x="84" y="110"/>
                  </a:cubicBezTo>
                  <a:cubicBezTo>
                    <a:pt x="84" y="120"/>
                    <a:pt x="87" y="128"/>
                    <a:pt x="93" y="134"/>
                  </a:cubicBezTo>
                  <a:cubicBezTo>
                    <a:pt x="99" y="140"/>
                    <a:pt x="107" y="143"/>
                    <a:pt x="117" y="143"/>
                  </a:cubicBezTo>
                  <a:cubicBezTo>
                    <a:pt x="129" y="143"/>
                    <a:pt x="138" y="139"/>
                    <a:pt x="146" y="132"/>
                  </a:cubicBezTo>
                  <a:cubicBezTo>
                    <a:pt x="158" y="153"/>
                    <a:pt x="158" y="153"/>
                    <a:pt x="158" y="153"/>
                  </a:cubicBezTo>
                  <a:cubicBezTo>
                    <a:pt x="153" y="158"/>
                    <a:pt x="147" y="162"/>
                    <a:pt x="140" y="165"/>
                  </a:cubicBezTo>
                  <a:cubicBezTo>
                    <a:pt x="132" y="168"/>
                    <a:pt x="124" y="169"/>
                    <a:pt x="115" y="169"/>
                  </a:cubicBezTo>
                  <a:cubicBezTo>
                    <a:pt x="97" y="169"/>
                    <a:pt x="82" y="164"/>
                    <a:pt x="71" y="153"/>
                  </a:cubicBezTo>
                  <a:cubicBezTo>
                    <a:pt x="60" y="142"/>
                    <a:pt x="54" y="128"/>
                    <a:pt x="54" y="111"/>
                  </a:cubicBezTo>
                  <a:cubicBezTo>
                    <a:pt x="54" y="93"/>
                    <a:pt x="60" y="78"/>
                    <a:pt x="71" y="67"/>
                  </a:cubicBezTo>
                  <a:cubicBezTo>
                    <a:pt x="82" y="56"/>
                    <a:pt x="97" y="50"/>
                    <a:pt x="11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17"/>
            <p:cNvSpPr>
              <a:spLocks noEditPoints="1"/>
            </p:cNvSpPr>
            <p:nvPr userDrawn="1"/>
          </p:nvSpPr>
          <p:spPr bwMode="gray">
            <a:xfrm>
              <a:off x="957263" y="5237163"/>
              <a:ext cx="773112" cy="782637"/>
            </a:xfrm>
            <a:custGeom>
              <a:avLst/>
              <a:gdLst>
                <a:gd name="T0" fmla="*/ 305 w 487"/>
                <a:gd name="T1" fmla="*/ 0 h 493"/>
                <a:gd name="T2" fmla="*/ 487 w 487"/>
                <a:gd name="T3" fmla="*/ 493 h 493"/>
                <a:gd name="T4" fmla="*/ 369 w 487"/>
                <a:gd name="T5" fmla="*/ 493 h 493"/>
                <a:gd name="T6" fmla="*/ 336 w 487"/>
                <a:gd name="T7" fmla="*/ 390 h 493"/>
                <a:gd name="T8" fmla="*/ 151 w 487"/>
                <a:gd name="T9" fmla="*/ 390 h 493"/>
                <a:gd name="T10" fmla="*/ 118 w 487"/>
                <a:gd name="T11" fmla="*/ 493 h 493"/>
                <a:gd name="T12" fmla="*/ 0 w 487"/>
                <a:gd name="T13" fmla="*/ 493 h 493"/>
                <a:gd name="T14" fmla="*/ 184 w 487"/>
                <a:gd name="T15" fmla="*/ 0 h 493"/>
                <a:gd name="T16" fmla="*/ 305 w 487"/>
                <a:gd name="T17" fmla="*/ 0 h 493"/>
                <a:gd name="T18" fmla="*/ 180 w 487"/>
                <a:gd name="T19" fmla="*/ 300 h 493"/>
                <a:gd name="T20" fmla="*/ 307 w 487"/>
                <a:gd name="T21" fmla="*/ 300 h 493"/>
                <a:gd name="T22" fmla="*/ 243 w 487"/>
                <a:gd name="T23" fmla="*/ 104 h 493"/>
                <a:gd name="T24" fmla="*/ 180 w 487"/>
                <a:gd name="T25" fmla="*/ 30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7" h="493">
                  <a:moveTo>
                    <a:pt x="305" y="0"/>
                  </a:moveTo>
                  <a:lnTo>
                    <a:pt x="487" y="493"/>
                  </a:lnTo>
                  <a:lnTo>
                    <a:pt x="369" y="493"/>
                  </a:lnTo>
                  <a:lnTo>
                    <a:pt x="336" y="390"/>
                  </a:lnTo>
                  <a:lnTo>
                    <a:pt x="151" y="390"/>
                  </a:lnTo>
                  <a:lnTo>
                    <a:pt x="118" y="493"/>
                  </a:lnTo>
                  <a:lnTo>
                    <a:pt x="0" y="493"/>
                  </a:lnTo>
                  <a:lnTo>
                    <a:pt x="184" y="0"/>
                  </a:lnTo>
                  <a:lnTo>
                    <a:pt x="305" y="0"/>
                  </a:lnTo>
                  <a:close/>
                  <a:moveTo>
                    <a:pt x="180" y="300"/>
                  </a:moveTo>
                  <a:lnTo>
                    <a:pt x="307" y="300"/>
                  </a:lnTo>
                  <a:lnTo>
                    <a:pt x="243" y="104"/>
                  </a:lnTo>
                  <a:lnTo>
                    <a:pt x="18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18"/>
            <p:cNvSpPr>
              <a:spLocks noEditPoints="1"/>
            </p:cNvSpPr>
            <p:nvPr userDrawn="1"/>
          </p:nvSpPr>
          <p:spPr bwMode="gray">
            <a:xfrm>
              <a:off x="1819275" y="5237163"/>
              <a:ext cx="622300" cy="782637"/>
            </a:xfrm>
            <a:custGeom>
              <a:avLst/>
              <a:gdLst>
                <a:gd name="T0" fmla="*/ 0 w 166"/>
                <a:gd name="T1" fmla="*/ 0 h 209"/>
                <a:gd name="T2" fmla="*/ 82 w 166"/>
                <a:gd name="T3" fmla="*/ 0 h 209"/>
                <a:gd name="T4" fmla="*/ 132 w 166"/>
                <a:gd name="T5" fmla="*/ 15 h 209"/>
                <a:gd name="T6" fmla="*/ 150 w 166"/>
                <a:gd name="T7" fmla="*/ 53 h 209"/>
                <a:gd name="T8" fmla="*/ 128 w 166"/>
                <a:gd name="T9" fmla="*/ 94 h 209"/>
                <a:gd name="T10" fmla="*/ 166 w 166"/>
                <a:gd name="T11" fmla="*/ 146 h 209"/>
                <a:gd name="T12" fmla="*/ 146 w 166"/>
                <a:gd name="T13" fmla="*/ 192 h 209"/>
                <a:gd name="T14" fmla="*/ 86 w 166"/>
                <a:gd name="T15" fmla="*/ 209 h 209"/>
                <a:gd name="T16" fmla="*/ 0 w 166"/>
                <a:gd name="T17" fmla="*/ 209 h 209"/>
                <a:gd name="T18" fmla="*/ 0 w 166"/>
                <a:gd name="T19" fmla="*/ 0 h 209"/>
                <a:gd name="T20" fmla="*/ 78 w 166"/>
                <a:gd name="T21" fmla="*/ 81 h 209"/>
                <a:gd name="T22" fmla="*/ 99 w 166"/>
                <a:gd name="T23" fmla="*/ 75 h 209"/>
                <a:gd name="T24" fmla="*/ 106 w 166"/>
                <a:gd name="T25" fmla="*/ 59 h 209"/>
                <a:gd name="T26" fmla="*/ 99 w 166"/>
                <a:gd name="T27" fmla="*/ 42 h 209"/>
                <a:gd name="T28" fmla="*/ 79 w 166"/>
                <a:gd name="T29" fmla="*/ 37 h 209"/>
                <a:gd name="T30" fmla="*/ 46 w 166"/>
                <a:gd name="T31" fmla="*/ 37 h 209"/>
                <a:gd name="T32" fmla="*/ 46 w 166"/>
                <a:gd name="T33" fmla="*/ 81 h 209"/>
                <a:gd name="T34" fmla="*/ 78 w 166"/>
                <a:gd name="T35" fmla="*/ 81 h 209"/>
                <a:gd name="T36" fmla="*/ 84 w 166"/>
                <a:gd name="T37" fmla="*/ 172 h 209"/>
                <a:gd name="T38" fmla="*/ 111 w 166"/>
                <a:gd name="T39" fmla="*/ 165 h 209"/>
                <a:gd name="T40" fmla="*/ 120 w 166"/>
                <a:gd name="T41" fmla="*/ 145 h 209"/>
                <a:gd name="T42" fmla="*/ 111 w 166"/>
                <a:gd name="T43" fmla="*/ 124 h 209"/>
                <a:gd name="T44" fmla="*/ 85 w 166"/>
                <a:gd name="T45" fmla="*/ 117 h 209"/>
                <a:gd name="T46" fmla="*/ 46 w 166"/>
                <a:gd name="T47" fmla="*/ 117 h 209"/>
                <a:gd name="T48" fmla="*/ 46 w 166"/>
                <a:gd name="T49" fmla="*/ 172 h 209"/>
                <a:gd name="T50" fmla="*/ 84 w 166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19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6" y="120"/>
                    <a:pt x="166" y="146"/>
                  </a:cubicBezTo>
                  <a:cubicBezTo>
                    <a:pt x="166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8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7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8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7" y="160"/>
                    <a:pt x="120" y="154"/>
                    <a:pt x="120" y="145"/>
                  </a:cubicBezTo>
                  <a:cubicBezTo>
                    <a:pt x="120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19"/>
            <p:cNvSpPr>
              <a:spLocks noEditPoints="1"/>
            </p:cNvSpPr>
            <p:nvPr userDrawn="1"/>
          </p:nvSpPr>
          <p:spPr bwMode="gray">
            <a:xfrm>
              <a:off x="2573338" y="5237163"/>
              <a:ext cx="627062" cy="782637"/>
            </a:xfrm>
            <a:custGeom>
              <a:avLst/>
              <a:gdLst>
                <a:gd name="T0" fmla="*/ 0 w 167"/>
                <a:gd name="T1" fmla="*/ 0 h 209"/>
                <a:gd name="T2" fmla="*/ 82 w 167"/>
                <a:gd name="T3" fmla="*/ 0 h 209"/>
                <a:gd name="T4" fmla="*/ 132 w 167"/>
                <a:gd name="T5" fmla="*/ 15 h 209"/>
                <a:gd name="T6" fmla="*/ 150 w 167"/>
                <a:gd name="T7" fmla="*/ 53 h 209"/>
                <a:gd name="T8" fmla="*/ 128 w 167"/>
                <a:gd name="T9" fmla="*/ 94 h 209"/>
                <a:gd name="T10" fmla="*/ 167 w 167"/>
                <a:gd name="T11" fmla="*/ 146 h 209"/>
                <a:gd name="T12" fmla="*/ 146 w 167"/>
                <a:gd name="T13" fmla="*/ 192 h 209"/>
                <a:gd name="T14" fmla="*/ 86 w 167"/>
                <a:gd name="T15" fmla="*/ 209 h 209"/>
                <a:gd name="T16" fmla="*/ 0 w 167"/>
                <a:gd name="T17" fmla="*/ 209 h 209"/>
                <a:gd name="T18" fmla="*/ 0 w 167"/>
                <a:gd name="T19" fmla="*/ 0 h 209"/>
                <a:gd name="T20" fmla="*/ 79 w 167"/>
                <a:gd name="T21" fmla="*/ 81 h 209"/>
                <a:gd name="T22" fmla="*/ 99 w 167"/>
                <a:gd name="T23" fmla="*/ 75 h 209"/>
                <a:gd name="T24" fmla="*/ 106 w 167"/>
                <a:gd name="T25" fmla="*/ 59 h 209"/>
                <a:gd name="T26" fmla="*/ 99 w 167"/>
                <a:gd name="T27" fmla="*/ 42 h 209"/>
                <a:gd name="T28" fmla="*/ 79 w 167"/>
                <a:gd name="T29" fmla="*/ 37 h 209"/>
                <a:gd name="T30" fmla="*/ 46 w 167"/>
                <a:gd name="T31" fmla="*/ 37 h 209"/>
                <a:gd name="T32" fmla="*/ 46 w 167"/>
                <a:gd name="T33" fmla="*/ 81 h 209"/>
                <a:gd name="T34" fmla="*/ 79 w 167"/>
                <a:gd name="T35" fmla="*/ 81 h 209"/>
                <a:gd name="T36" fmla="*/ 84 w 167"/>
                <a:gd name="T37" fmla="*/ 172 h 209"/>
                <a:gd name="T38" fmla="*/ 111 w 167"/>
                <a:gd name="T39" fmla="*/ 165 h 209"/>
                <a:gd name="T40" fmla="*/ 121 w 167"/>
                <a:gd name="T41" fmla="*/ 145 h 209"/>
                <a:gd name="T42" fmla="*/ 111 w 167"/>
                <a:gd name="T43" fmla="*/ 124 h 209"/>
                <a:gd name="T44" fmla="*/ 85 w 167"/>
                <a:gd name="T45" fmla="*/ 117 h 209"/>
                <a:gd name="T46" fmla="*/ 46 w 167"/>
                <a:gd name="T47" fmla="*/ 117 h 209"/>
                <a:gd name="T48" fmla="*/ 46 w 167"/>
                <a:gd name="T49" fmla="*/ 172 h 209"/>
                <a:gd name="T50" fmla="*/ 84 w 167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7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20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7" y="120"/>
                    <a:pt x="167" y="146"/>
                  </a:cubicBezTo>
                  <a:cubicBezTo>
                    <a:pt x="167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9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8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9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8" y="160"/>
                    <a:pt x="121" y="154"/>
                    <a:pt x="121" y="145"/>
                  </a:cubicBezTo>
                  <a:cubicBezTo>
                    <a:pt x="121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cxnSp>
        <p:nvCxnSpPr>
          <p:cNvPr id="73" name="Straight Connector 72"/>
          <p:cNvCxnSpPr/>
          <p:nvPr/>
        </p:nvCxnSpPr>
        <p:spPr bwMode="gray">
          <a:xfrm>
            <a:off x="1692854" y="6472543"/>
            <a:ext cx="0" cy="132461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 bwMode="gray">
          <a:xfrm>
            <a:off x="242214" y="426352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2400" b="1">
                <a:solidFill>
                  <a:schemeClr val="bg2"/>
                </a:solidFill>
              </a:rPr>
              <a:t>—</a:t>
            </a:r>
            <a:endParaRPr lang="en-US" sz="2400" b="1">
              <a:solidFill>
                <a:schemeClr val="bg2"/>
              </a:solidFill>
            </a:endParaRPr>
          </a:p>
        </p:txBody>
      </p:sp>
      <p:pic>
        <p:nvPicPr>
          <p:cNvPr id="16" name="Picture 19"/>
          <p:cNvPicPr>
            <a:picLocks noChangeAspect="1" noChangeArrowheads="1"/>
          </p:cNvPicPr>
          <p:nvPr userDrawn="1"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5664" y="6393976"/>
            <a:ext cx="507600" cy="19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40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90" r:id="rId2"/>
    <p:sldLayoutId id="2147483655" r:id="rId3"/>
    <p:sldLayoutId id="2147483656" r:id="rId4"/>
    <p:sldLayoutId id="2147483657" r:id="rId5"/>
    <p:sldLayoutId id="2147483658" r:id="rId6"/>
    <p:sldLayoutId id="2147483653" r:id="rId7"/>
    <p:sldLayoutId id="2147483650" r:id="rId8"/>
    <p:sldLayoutId id="2147483691" r:id="rId9"/>
    <p:sldLayoutId id="2147483661" r:id="rId10"/>
    <p:sldLayoutId id="2147483696" r:id="rId11"/>
    <p:sldLayoutId id="2147483663" r:id="rId12"/>
    <p:sldLayoutId id="2147483662" r:id="rId13"/>
    <p:sldLayoutId id="2147483664" r:id="rId14"/>
    <p:sldLayoutId id="2147483692" r:id="rId15"/>
    <p:sldLayoutId id="2147483693" r:id="rId16"/>
    <p:sldLayoutId id="2147483665" r:id="rId17"/>
    <p:sldLayoutId id="2147483667" r:id="rId18"/>
    <p:sldLayoutId id="2147483668" r:id="rId19"/>
    <p:sldLayoutId id="2147483669" r:id="rId20"/>
    <p:sldLayoutId id="2147483670" r:id="rId21"/>
    <p:sldLayoutId id="2147483700" r:id="rId22"/>
    <p:sldLayoutId id="2147483659" r:id="rId23"/>
    <p:sldLayoutId id="2147483660" r:id="rId24"/>
    <p:sldLayoutId id="2147483694" r:id="rId25"/>
    <p:sldLayoutId id="2147483677" r:id="rId26"/>
    <p:sldLayoutId id="2147483679" r:id="rId27"/>
    <p:sldLayoutId id="2147483680" r:id="rId28"/>
    <p:sldLayoutId id="2147483666" r:id="rId29"/>
    <p:sldLayoutId id="2147483672" r:id="rId30"/>
    <p:sldLayoutId id="2147483673" r:id="rId31"/>
    <p:sldLayoutId id="2147483674" r:id="rId32"/>
    <p:sldLayoutId id="2147483675" r:id="rId33"/>
    <p:sldLayoutId id="2147483676" r:id="rId34"/>
    <p:sldLayoutId id="2147483701" r:id="rId35"/>
    <p:sldLayoutId id="2147483681" r:id="rId36"/>
    <p:sldLayoutId id="2147483682" r:id="rId37"/>
    <p:sldLayoutId id="2147483702" r:id="rId38"/>
    <p:sldLayoutId id="2147483703" r:id="rId39"/>
    <p:sldLayoutId id="2147483699" r:id="rId40"/>
    <p:sldLayoutId id="2147483695" r:id="rId41"/>
    <p:sldLayoutId id="2147483683" r:id="rId42"/>
    <p:sldLayoutId id="2147483684" r:id="rId43"/>
    <p:sldLayoutId id="2147483698" r:id="rId44"/>
    <p:sldLayoutId id="2147483697" r:id="rId45"/>
    <p:sldLayoutId id="2147483685" r:id="rId46"/>
    <p:sldLayoutId id="2147483686" r:id="rId47"/>
    <p:sldLayoutId id="2147483687" r:id="rId48"/>
    <p:sldLayoutId id="2147483688" r:id="rId49"/>
    <p:sldLayoutId id="2147483689" r:id="rId50"/>
    <p:sldLayoutId id="2147483705" r:id="rId51"/>
    <p:sldLayoutId id="2147483651" r:id="rId52"/>
    <p:sldLayoutId id="2147483652" r:id="rId5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91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91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18" indent="-180018" algn="l" defTabSz="914491" rtl="0" eaLnBrk="1" latinLnBrk="0" hangingPunct="1">
        <a:spcBef>
          <a:spcPts val="600"/>
        </a:spcBef>
        <a:buFont typeface="ABBvoiceOffice" panose="020D0603020503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18" userDrawn="1">
          <p15:clr>
            <a:srgbClr val="F26B43"/>
          </p15:clr>
        </p15:guide>
        <p15:guide id="2" pos="7469" userDrawn="1">
          <p15:clr>
            <a:srgbClr val="F26B43"/>
          </p15:clr>
        </p15:guide>
        <p15:guide id="3" pos="212" userDrawn="1">
          <p15:clr>
            <a:srgbClr val="F26B43"/>
          </p15:clr>
        </p15:guide>
        <p15:guide id="4" orient="horz" pos="3726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4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4.png"/><Relationship Id="rId5" Type="http://schemas.openxmlformats.org/officeDocument/2006/relationships/image" Target="../media/image32.emf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4.jpg"/><Relationship Id="rId5" Type="http://schemas.openxmlformats.org/officeDocument/2006/relationships/image" Target="../media/image32.emf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8.png"/><Relationship Id="rId5" Type="http://schemas.openxmlformats.org/officeDocument/2006/relationships/image" Target="../media/image36.emf"/><Relationship Id="rId4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6.emf"/><Relationship Id="rId5" Type="http://schemas.openxmlformats.org/officeDocument/2006/relationships/image" Target="../media/image10.emf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eg"/><Relationship Id="rId11" Type="http://schemas.openxmlformats.org/officeDocument/2006/relationships/image" Target="../media/image49.tiff"/><Relationship Id="rId5" Type="http://schemas.openxmlformats.org/officeDocument/2006/relationships/image" Target="../media/image44.tiff"/><Relationship Id="rId10" Type="http://schemas.openxmlformats.org/officeDocument/2006/relationships/image" Target="../media/image48.png"/><Relationship Id="rId4" Type="http://schemas.openxmlformats.org/officeDocument/2006/relationships/image" Target="../media/image9.emf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openxmlformats.org/officeDocument/2006/relationships/image" Target="../media/image9.emf"/><Relationship Id="rId7" Type="http://schemas.openxmlformats.org/officeDocument/2006/relationships/image" Target="../media/image5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2.tiff"/><Relationship Id="rId5" Type="http://schemas.openxmlformats.org/officeDocument/2006/relationships/image" Target="../media/image51.tiff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tiff"/><Relationship Id="rId13" Type="http://schemas.openxmlformats.org/officeDocument/2006/relationships/image" Target="../media/image64.png"/><Relationship Id="rId18" Type="http://schemas.openxmlformats.org/officeDocument/2006/relationships/image" Target="../media/image69.tiff"/><Relationship Id="rId3" Type="http://schemas.openxmlformats.org/officeDocument/2006/relationships/image" Target="../media/image9.emf"/><Relationship Id="rId21" Type="http://schemas.openxmlformats.org/officeDocument/2006/relationships/image" Target="../media/image72.tiff"/><Relationship Id="rId7" Type="http://schemas.openxmlformats.org/officeDocument/2006/relationships/image" Target="../media/image58.tiff"/><Relationship Id="rId12" Type="http://schemas.openxmlformats.org/officeDocument/2006/relationships/image" Target="../media/image63.jpeg"/><Relationship Id="rId17" Type="http://schemas.openxmlformats.org/officeDocument/2006/relationships/image" Target="../media/image68.tiff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7.jpeg"/><Relationship Id="rId20" Type="http://schemas.openxmlformats.org/officeDocument/2006/relationships/image" Target="../media/image7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tiff"/><Relationship Id="rId11" Type="http://schemas.openxmlformats.org/officeDocument/2006/relationships/image" Target="../media/image62.tiff"/><Relationship Id="rId5" Type="http://schemas.openxmlformats.org/officeDocument/2006/relationships/image" Target="../media/image56.tiff"/><Relationship Id="rId15" Type="http://schemas.openxmlformats.org/officeDocument/2006/relationships/image" Target="../media/image66.png"/><Relationship Id="rId10" Type="http://schemas.openxmlformats.org/officeDocument/2006/relationships/image" Target="../media/image61.tiff"/><Relationship Id="rId19" Type="http://schemas.openxmlformats.org/officeDocument/2006/relationships/image" Target="../media/image70.jpg"/><Relationship Id="rId4" Type="http://schemas.openxmlformats.org/officeDocument/2006/relationships/image" Target="../media/image55.tiff"/><Relationship Id="rId9" Type="http://schemas.openxmlformats.org/officeDocument/2006/relationships/image" Target="../media/image60.tiff"/><Relationship Id="rId1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9.emf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16.png"/><Relationship Id="rId5" Type="http://schemas.openxmlformats.org/officeDocument/2006/relationships/image" Target="../media/image22.png"/><Relationship Id="rId10" Type="http://schemas.openxmlformats.org/officeDocument/2006/relationships/image" Target="../media/image11.emf"/><Relationship Id="rId4" Type="http://schemas.openxmlformats.org/officeDocument/2006/relationships/image" Target="../media/image21.png"/><Relationship Id="rId9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9.emf"/><Relationship Id="rId7" Type="http://schemas.openxmlformats.org/officeDocument/2006/relationships/image" Target="../media/image16.png"/><Relationship Id="rId12" Type="http://schemas.openxmlformats.org/officeDocument/2006/relationships/image" Target="../media/image3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11" Type="http://schemas.openxmlformats.org/officeDocument/2006/relationships/image" Target="../media/image30.png"/><Relationship Id="rId5" Type="http://schemas.openxmlformats.org/officeDocument/2006/relationships/image" Target="../media/image10.emf"/><Relationship Id="rId10" Type="http://schemas.openxmlformats.org/officeDocument/2006/relationships/image" Target="../media/image29.png"/><Relationship Id="rId4" Type="http://schemas.openxmlformats.org/officeDocument/2006/relationships/image" Target="../media/image26.tiff"/><Relationship Id="rId9" Type="http://schemas.openxmlformats.org/officeDocument/2006/relationships/image" Target="../media/image2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Just push it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Push-in Spring motor starting solution</a:t>
            </a:r>
          </a:p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A9C90A-0178-4E02-80D7-F96E62E3267D}"/>
              </a:ext>
            </a:extLst>
          </p:cNvPr>
          <p:cNvGrpSpPr/>
          <p:nvPr/>
        </p:nvGrpSpPr>
        <p:grpSpPr>
          <a:xfrm>
            <a:off x="0" y="0"/>
            <a:ext cx="12309614" cy="5163619"/>
            <a:chOff x="0" y="0"/>
            <a:chExt cx="12309614" cy="5163619"/>
          </a:xfrm>
        </p:grpSpPr>
        <p:pic>
          <p:nvPicPr>
            <p:cNvPr id="18" name="Picture 17" descr="A model of a city&#10;&#10;Description automatically generated with low confidence">
              <a:extLst>
                <a:ext uri="{FF2B5EF4-FFF2-40B4-BE49-F238E27FC236}">
                  <a16:creationId xmlns:a16="http://schemas.microsoft.com/office/drawing/2014/main" id="{1775BBD6-D5F5-4A1C-8700-1096B8FC2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044"/>
            <a:stretch/>
          </p:blipFill>
          <p:spPr>
            <a:xfrm>
              <a:off x="0" y="0"/>
              <a:ext cx="12309614" cy="516361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E76EDD6-8648-4B66-AD53-EFA7D1A20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519" y="4885235"/>
              <a:ext cx="414224" cy="57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54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688" y="6390607"/>
            <a:ext cx="507401" cy="1947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4BF6-66EB-4F04-9122-61BFCF2C8B4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F5C42-3451-4ADA-B792-3353785F50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en-US"/>
              <a:t>Push-in Spring motor starting solution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5F9FB-736A-4DED-98FB-79F4F03575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90B36182-58C9-4C1B-84CC-6C61B9F5DD8E}"/>
              </a:ext>
            </a:extLst>
          </p:cNvPr>
          <p:cNvSpPr txBox="1">
            <a:spLocks/>
          </p:cNvSpPr>
          <p:nvPr/>
        </p:nvSpPr>
        <p:spPr>
          <a:xfrm>
            <a:off x="6255647" y="2286001"/>
            <a:ext cx="5646678" cy="1899920"/>
          </a:xfrm>
          <a:prstGeom prst="rect">
            <a:avLst/>
          </a:prstGeom>
        </p:spPr>
        <p:txBody>
          <a:bodyPr l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For spring mode or de-wiring the solution 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/>
              <a:t>only one screwdriver size is needed for the entire range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/>
              <a:t>no twisting or turning is required 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/>
              <a:t>there's less chance of damage to the terminals and to the installation as a whole</a:t>
            </a:r>
          </a:p>
        </p:txBody>
      </p:sp>
      <p:cxnSp>
        <p:nvCxnSpPr>
          <p:cNvPr id="31" name="Straight Connector 30"/>
          <p:cNvCxnSpPr/>
          <p:nvPr/>
        </p:nvCxnSpPr>
        <p:spPr bwMode="gray">
          <a:xfrm>
            <a:off x="6243320" y="2186113"/>
            <a:ext cx="56590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2" name="Text Placeholder 7"/>
          <p:cNvSpPr txBox="1">
            <a:spLocks/>
          </p:cNvSpPr>
          <p:nvPr/>
        </p:nvSpPr>
        <p:spPr bwMode="gray">
          <a:xfrm>
            <a:off x="6256544" y="1816571"/>
            <a:ext cx="5605141" cy="379065"/>
          </a:xfrm>
          <a:prstGeom prst="rect">
            <a:avLst/>
          </a:prstGeom>
        </p:spPr>
        <p:txBody>
          <a:bodyPr vert="horz" lIns="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/>
              <a:t>Just one screwdriver required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6E4D1893-7CAE-44F9-8318-D62393636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Easier than ever wiring</a:t>
            </a:r>
            <a:endParaRPr lang="en-GB"/>
          </a:p>
        </p:txBody>
      </p:sp>
      <p:cxnSp>
        <p:nvCxnSpPr>
          <p:cNvPr id="19" name="Straight Arrow Connector 18"/>
          <p:cNvCxnSpPr/>
          <p:nvPr/>
        </p:nvCxnSpPr>
        <p:spPr bwMode="gray">
          <a:xfrm flipH="1">
            <a:off x="6881947" y="5313889"/>
            <a:ext cx="542932" cy="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gray">
          <a:xfrm flipH="1">
            <a:off x="8631748" y="5313889"/>
            <a:ext cx="542932" cy="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FA2B1FFA-7990-F94D-8106-BDA59DD812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901" t="-14137" r="-7558" b="-8630"/>
          <a:stretch/>
        </p:blipFill>
        <p:spPr>
          <a:xfrm>
            <a:off x="9281206" y="5022057"/>
            <a:ext cx="517525" cy="5238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EF2E36-684E-504A-B3F1-98758C20B2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476" t="-8132" r="-6127" b="-6058"/>
          <a:stretch/>
        </p:blipFill>
        <p:spPr>
          <a:xfrm>
            <a:off x="7538641" y="4770299"/>
            <a:ext cx="996903" cy="97627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 bwMode="gray">
          <a:xfrm>
            <a:off x="7693123" y="5694394"/>
            <a:ext cx="2731981" cy="334709"/>
          </a:xfrm>
          <a:prstGeom prst="rect">
            <a:avLst/>
          </a:prstGeom>
          <a:noFill/>
        </p:spPr>
        <p:txBody>
          <a:bodyPr wrap="square" lIns="0" tIns="72000" rIns="72000" bIns="72000" rtlCol="0">
            <a:noAutofit/>
          </a:bodyPr>
          <a:lstStyle/>
          <a:p>
            <a:r>
              <a:rPr lang="en-US" sz="1200" b="1"/>
              <a:t>Easy to install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885" y="1933575"/>
            <a:ext cx="5759114" cy="3985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234" y="5053675"/>
            <a:ext cx="520427" cy="52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8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688" y="6390607"/>
            <a:ext cx="507401" cy="1947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E4D1893-7CAE-44F9-8318-D62393636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Easier than ever wiring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4BF6-66EB-4F04-9122-61BFCF2C8B4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F5C42-3451-4ADA-B792-3353785F50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en-US"/>
              <a:t>Push-in Spring motor starting solution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5F9FB-736A-4DED-98FB-79F4F03575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90B36182-58C9-4C1B-84CC-6C61B9F5DD8E}"/>
              </a:ext>
            </a:extLst>
          </p:cNvPr>
          <p:cNvSpPr txBox="1">
            <a:spLocks/>
          </p:cNvSpPr>
          <p:nvPr/>
        </p:nvSpPr>
        <p:spPr>
          <a:xfrm>
            <a:off x="6255647" y="2286001"/>
            <a:ext cx="5646678" cy="1899920"/>
          </a:xfrm>
          <a:prstGeom prst="rect">
            <a:avLst/>
          </a:prstGeom>
        </p:spPr>
        <p:txBody>
          <a:bodyPr l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Push-in Spring motor starting solution features 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 dirty="0"/>
              <a:t>90° cable insertion for all terminals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 dirty="0"/>
              <a:t>front terminals access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 dirty="0"/>
              <a:t>smooth, robust cables insertion</a:t>
            </a:r>
          </a:p>
          <a:p>
            <a:r>
              <a:rPr lang="en-US" dirty="0"/>
              <a:t> </a:t>
            </a:r>
          </a:p>
        </p:txBody>
      </p:sp>
      <p:cxnSp>
        <p:nvCxnSpPr>
          <p:cNvPr id="27" name="Straight Connector 26"/>
          <p:cNvCxnSpPr/>
          <p:nvPr/>
        </p:nvCxnSpPr>
        <p:spPr bwMode="gray">
          <a:xfrm>
            <a:off x="6243320" y="2186113"/>
            <a:ext cx="56590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Text Placeholder 7"/>
          <p:cNvSpPr txBox="1">
            <a:spLocks/>
          </p:cNvSpPr>
          <p:nvPr/>
        </p:nvSpPr>
        <p:spPr bwMode="gray">
          <a:xfrm>
            <a:off x="6256544" y="1816571"/>
            <a:ext cx="5605141" cy="379065"/>
          </a:xfrm>
          <a:prstGeom prst="rect">
            <a:avLst/>
          </a:prstGeom>
        </p:spPr>
        <p:txBody>
          <a:bodyPr vert="horz" lIns="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/>
              <a:t>Automated wiring</a:t>
            </a:r>
          </a:p>
        </p:txBody>
      </p:sp>
      <p:cxnSp>
        <p:nvCxnSpPr>
          <p:cNvPr id="18" name="Straight Arrow Connector 17"/>
          <p:cNvCxnSpPr/>
          <p:nvPr/>
        </p:nvCxnSpPr>
        <p:spPr bwMode="gray">
          <a:xfrm flipH="1">
            <a:off x="6881947" y="5313889"/>
            <a:ext cx="542932" cy="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gray">
          <a:xfrm flipH="1">
            <a:off x="8631748" y="5313889"/>
            <a:ext cx="542932" cy="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FA2B1FFA-7990-F94D-8106-BDA59DD812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901" t="-14137" r="-7558" b="-8630"/>
          <a:stretch/>
        </p:blipFill>
        <p:spPr>
          <a:xfrm>
            <a:off x="9281206" y="5022057"/>
            <a:ext cx="517525" cy="5238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8EF2E36-684E-504A-B3F1-98758C20B2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476" t="-8132" r="-6127" b="-6058"/>
          <a:stretch/>
        </p:blipFill>
        <p:spPr>
          <a:xfrm>
            <a:off x="7538641" y="4770299"/>
            <a:ext cx="996903" cy="97627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 bwMode="gray">
          <a:xfrm>
            <a:off x="7693123" y="5694394"/>
            <a:ext cx="2731981" cy="334709"/>
          </a:xfrm>
          <a:prstGeom prst="rect">
            <a:avLst/>
          </a:prstGeom>
          <a:noFill/>
        </p:spPr>
        <p:txBody>
          <a:bodyPr wrap="square" lIns="0" tIns="72000" rIns="72000" bIns="72000" rtlCol="0">
            <a:noAutofit/>
          </a:bodyPr>
          <a:lstStyle/>
          <a:p>
            <a:r>
              <a:rPr lang="en-US" sz="1200" b="1"/>
              <a:t>Easy to install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234" y="5053675"/>
            <a:ext cx="520427" cy="520427"/>
          </a:xfrm>
          <a:prstGeom prst="rect">
            <a:avLst/>
          </a:prstGeom>
        </p:spPr>
      </p:pic>
      <p:pic>
        <p:nvPicPr>
          <p:cNvPr id="7" name="Picture 6" descr="A picture containing text, indoor, device, miller&#10;&#10;Description automatically generated">
            <a:extLst>
              <a:ext uri="{FF2B5EF4-FFF2-40B4-BE49-F238E27FC236}">
                <a16:creationId xmlns:a16="http://schemas.microsoft.com/office/drawing/2014/main" id="{D36163C2-84F6-449A-AB15-8CF55D5342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064" y="2006103"/>
            <a:ext cx="4873585" cy="384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5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688" y="6390607"/>
            <a:ext cx="507401" cy="1947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E4D1893-7CAE-44F9-8318-D62393636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Reliable as ever connections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4BF6-66EB-4F04-9122-61BFCF2C8B4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F5C42-3451-4ADA-B792-3353785F50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en-US"/>
              <a:t>Push-in Spring motor starting solution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5F9FB-736A-4DED-98FB-79F4F03575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90B36182-58C9-4C1B-84CC-6C61B9F5DD8E}"/>
              </a:ext>
            </a:extLst>
          </p:cNvPr>
          <p:cNvSpPr txBox="1">
            <a:spLocks/>
          </p:cNvSpPr>
          <p:nvPr/>
        </p:nvSpPr>
        <p:spPr>
          <a:xfrm>
            <a:off x="332367" y="2286001"/>
            <a:ext cx="5646678" cy="1675746"/>
          </a:xfrm>
          <a:prstGeom prst="rect">
            <a:avLst/>
          </a:prstGeom>
        </p:spPr>
        <p:txBody>
          <a:bodyPr l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special spring design 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 dirty="0"/>
              <a:t>delivers excellent electrical contact 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 dirty="0"/>
              <a:t>provides strict control of contact strength 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 dirty="0"/>
              <a:t>is reliable independent from operator </a:t>
            </a:r>
          </a:p>
        </p:txBody>
      </p:sp>
      <p:cxnSp>
        <p:nvCxnSpPr>
          <p:cNvPr id="16" name="Straight Connector 15"/>
          <p:cNvCxnSpPr/>
          <p:nvPr/>
        </p:nvCxnSpPr>
        <p:spPr bwMode="gray">
          <a:xfrm>
            <a:off x="320040" y="2186113"/>
            <a:ext cx="56590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 Placeholder 7"/>
          <p:cNvSpPr txBox="1">
            <a:spLocks/>
          </p:cNvSpPr>
          <p:nvPr/>
        </p:nvSpPr>
        <p:spPr bwMode="gray">
          <a:xfrm>
            <a:off x="333264" y="1816571"/>
            <a:ext cx="5605141" cy="379065"/>
          </a:xfrm>
          <a:prstGeom prst="rect">
            <a:avLst/>
          </a:prstGeom>
        </p:spPr>
        <p:txBody>
          <a:bodyPr vert="horz" lIns="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/>
              <a:t>Robust by design</a:t>
            </a:r>
          </a:p>
        </p:txBody>
      </p:sp>
      <p:cxnSp>
        <p:nvCxnSpPr>
          <p:cNvPr id="18" name="Straight Arrow Connector 17"/>
          <p:cNvCxnSpPr/>
          <p:nvPr/>
        </p:nvCxnSpPr>
        <p:spPr bwMode="gray">
          <a:xfrm flipH="1">
            <a:off x="831683" y="5187467"/>
            <a:ext cx="542932" cy="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gray">
          <a:xfrm flipH="1">
            <a:off x="2084587" y="5187467"/>
            <a:ext cx="542932" cy="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9378A518-2359-994B-A004-E06A70EDB2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29" t="-9159" r="-9021" b="-10159"/>
          <a:stretch/>
        </p:blipFill>
        <p:spPr>
          <a:xfrm>
            <a:off x="1484015" y="4879891"/>
            <a:ext cx="542925" cy="533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B42F6D-8AE2-BE4B-A993-729B9FA4CA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41" t="-7308" r="-8405" b="-11798"/>
          <a:stretch/>
        </p:blipFill>
        <p:spPr>
          <a:xfrm>
            <a:off x="2818826" y="4678253"/>
            <a:ext cx="976277" cy="100377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 bwMode="gray">
          <a:xfrm>
            <a:off x="2850112" y="5684718"/>
            <a:ext cx="2731981" cy="334709"/>
          </a:xfrm>
          <a:prstGeom prst="rect">
            <a:avLst/>
          </a:prstGeom>
          <a:noFill/>
        </p:spPr>
        <p:txBody>
          <a:bodyPr wrap="square" lIns="0" tIns="72000" rIns="72000" bIns="72000" rtlCol="0">
            <a:noAutofit/>
          </a:bodyPr>
          <a:lstStyle/>
          <a:p>
            <a:r>
              <a:rPr lang="en-US" sz="1200" b="1"/>
              <a:t>Continuous operation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853248" y="1946329"/>
            <a:ext cx="3996000" cy="3996000"/>
            <a:chOff x="7853248" y="1946329"/>
            <a:chExt cx="3996000" cy="39960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3248" y="1946329"/>
              <a:ext cx="3996000" cy="3996000"/>
            </a:xfrm>
            <a:prstGeom prst="rect">
              <a:avLst/>
            </a:prstGeom>
          </p:spPr>
        </p:pic>
        <p:cxnSp>
          <p:nvCxnSpPr>
            <p:cNvPr id="26" name="Straight Arrow Connector 25"/>
            <p:cNvCxnSpPr/>
            <p:nvPr/>
          </p:nvCxnSpPr>
          <p:spPr bwMode="gray">
            <a:xfrm>
              <a:off x="9418320" y="4517967"/>
              <a:ext cx="412147" cy="29708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09" y="4919927"/>
            <a:ext cx="520427" cy="52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688" y="6390607"/>
            <a:ext cx="507401" cy="1947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E4D1893-7CAE-44F9-8318-D62393636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Reliable as ever connections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4BF6-66EB-4F04-9122-61BFCF2C8B4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F5C42-3451-4ADA-B792-3353785F50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en-US"/>
              <a:t>Push-in Spring motor starting solution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5F9FB-736A-4DED-98FB-79F4F03575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 bwMode="gray">
          <a:xfrm flipH="1">
            <a:off x="831683" y="5187467"/>
            <a:ext cx="542932" cy="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gray">
          <a:xfrm flipH="1">
            <a:off x="2084587" y="5187467"/>
            <a:ext cx="542932" cy="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9378A518-2359-994B-A004-E06A70EDB2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29" t="-9159" r="-9021" b="-10159"/>
          <a:stretch/>
        </p:blipFill>
        <p:spPr>
          <a:xfrm>
            <a:off x="1484015" y="4879891"/>
            <a:ext cx="542925" cy="533400"/>
          </a:xfrm>
          <a:prstGeom prst="rect">
            <a:avLst/>
          </a:prstGeom>
        </p:spPr>
      </p:pic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90B36182-58C9-4C1B-84CC-6C61B9F5DD8E}"/>
              </a:ext>
            </a:extLst>
          </p:cNvPr>
          <p:cNvSpPr txBox="1">
            <a:spLocks/>
          </p:cNvSpPr>
          <p:nvPr/>
        </p:nvSpPr>
        <p:spPr>
          <a:xfrm>
            <a:off x="332366" y="2286001"/>
            <a:ext cx="5646679" cy="1804926"/>
          </a:xfrm>
          <a:prstGeom prst="rect">
            <a:avLst/>
          </a:prstGeom>
        </p:spPr>
        <p:txBody>
          <a:bodyPr l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With self-tightening terminals, 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 dirty="0"/>
              <a:t>there is no need to re-tighten after transportation 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 dirty="0"/>
              <a:t>there is no need to re-tighten during the product life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 dirty="0"/>
              <a:t>high connection strength is throughout the whole lifetime of the device. </a:t>
            </a:r>
          </a:p>
        </p:txBody>
      </p:sp>
      <p:cxnSp>
        <p:nvCxnSpPr>
          <p:cNvPr id="28" name="Straight Connector 27"/>
          <p:cNvCxnSpPr/>
          <p:nvPr/>
        </p:nvCxnSpPr>
        <p:spPr bwMode="gray">
          <a:xfrm>
            <a:off x="320040" y="2186113"/>
            <a:ext cx="56590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 Placeholder 7"/>
          <p:cNvSpPr txBox="1">
            <a:spLocks/>
          </p:cNvSpPr>
          <p:nvPr/>
        </p:nvSpPr>
        <p:spPr bwMode="gray">
          <a:xfrm>
            <a:off x="333264" y="1816571"/>
            <a:ext cx="5605141" cy="379065"/>
          </a:xfrm>
          <a:prstGeom prst="rect">
            <a:avLst/>
          </a:prstGeom>
        </p:spPr>
        <p:txBody>
          <a:bodyPr vert="horz" lIns="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/>
              <a:t>No need to re-tighten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DB42F6D-8AE2-BE4B-A993-729B9FA4CA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41" t="-7308" r="-8405" b="-11798"/>
          <a:stretch/>
        </p:blipFill>
        <p:spPr>
          <a:xfrm>
            <a:off x="2818826" y="4678253"/>
            <a:ext cx="976277" cy="10037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gray">
          <a:xfrm>
            <a:off x="2850112" y="5684718"/>
            <a:ext cx="2731981" cy="334709"/>
          </a:xfrm>
          <a:prstGeom prst="rect">
            <a:avLst/>
          </a:prstGeom>
          <a:noFill/>
        </p:spPr>
        <p:txBody>
          <a:bodyPr wrap="square" lIns="0" tIns="72000" rIns="72000" bIns="72000" rtlCol="0">
            <a:noAutofit/>
          </a:bodyPr>
          <a:lstStyle/>
          <a:p>
            <a:r>
              <a:rPr lang="en-US" sz="1200" b="1"/>
              <a:t>Continuous operation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933575"/>
            <a:ext cx="5754089" cy="39928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09" y="4919927"/>
            <a:ext cx="520427" cy="52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5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688" y="6390607"/>
            <a:ext cx="507401" cy="1947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E4D1893-7CAE-44F9-8318-D62393636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Reliable as ever connections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4BF6-66EB-4F04-9122-61BFCF2C8B4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F5C42-3451-4ADA-B792-3353785F50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en-US"/>
              <a:t>Push-in Spring motor starting solution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5F9FB-736A-4DED-98FB-79F4F03575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5971552-60C8-9E4B-896C-52F9CE86D2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924493"/>
            <a:ext cx="5761038" cy="398721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 bwMode="gray">
          <a:xfrm flipH="1">
            <a:off x="831683" y="5187467"/>
            <a:ext cx="542932" cy="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gray">
          <a:xfrm flipH="1">
            <a:off x="2084587" y="5187467"/>
            <a:ext cx="542932" cy="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9378A518-2359-994B-A004-E06A70EDB2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29" t="-9159" r="-9021" b="-10159"/>
          <a:stretch/>
        </p:blipFill>
        <p:spPr>
          <a:xfrm>
            <a:off x="1484015" y="4879891"/>
            <a:ext cx="542925" cy="533400"/>
          </a:xfrm>
          <a:prstGeom prst="rect">
            <a:avLst/>
          </a:prstGeom>
        </p:spPr>
      </p:pic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90B36182-58C9-4C1B-84CC-6C61B9F5DD8E}"/>
              </a:ext>
            </a:extLst>
          </p:cNvPr>
          <p:cNvSpPr txBox="1">
            <a:spLocks/>
          </p:cNvSpPr>
          <p:nvPr/>
        </p:nvSpPr>
        <p:spPr>
          <a:xfrm>
            <a:off x="332367" y="2286001"/>
            <a:ext cx="5646678" cy="2113282"/>
          </a:xfrm>
          <a:prstGeom prst="rect">
            <a:avLst/>
          </a:prstGeom>
        </p:spPr>
        <p:txBody>
          <a:bodyPr l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Devices with Push-in Spring terminals have been tested </a:t>
            </a:r>
            <a:br>
              <a:rPr lang="en-US"/>
            </a:br>
            <a:r>
              <a:rPr lang="en-US"/>
              <a:t>according to:</a:t>
            </a:r>
          </a:p>
          <a:p>
            <a:pPr marL="285750" lvl="0" indent="-285750">
              <a:buFont typeface="ABBvoice" panose="020D0603020503020204" pitchFamily="34" charset="0"/>
              <a:buChar char="–"/>
            </a:pPr>
            <a:r>
              <a:rPr lang="en-US"/>
              <a:t>Pull-out and flexion on each pole according to </a:t>
            </a:r>
            <a:br>
              <a:rPr lang="en-US"/>
            </a:br>
            <a:r>
              <a:rPr lang="en-US"/>
              <a:t>IEC 60947-1 </a:t>
            </a:r>
          </a:p>
          <a:p>
            <a:pPr marL="285750" lvl="0" indent="-285750">
              <a:buFont typeface="ABBvoice" panose="020D0603020503020204" pitchFamily="34" charset="0"/>
              <a:buChar char="–"/>
            </a:pPr>
            <a:r>
              <a:rPr lang="en-US"/>
              <a:t>Shock and vibration tested according to IEC 60068-2-27</a:t>
            </a:r>
            <a:br>
              <a:rPr lang="en-US"/>
            </a:br>
            <a:r>
              <a:rPr lang="en-US"/>
              <a:t>and IEC 60068-2-6 </a:t>
            </a:r>
          </a:p>
          <a:p>
            <a:r>
              <a:rPr lang="en-US"/>
              <a:t>You can count on Push-in Spring connections, even in harsh environments. </a:t>
            </a:r>
          </a:p>
          <a:p>
            <a:endParaRPr lang="en-US"/>
          </a:p>
        </p:txBody>
      </p:sp>
      <p:cxnSp>
        <p:nvCxnSpPr>
          <p:cNvPr id="29" name="Straight Connector 28"/>
          <p:cNvCxnSpPr/>
          <p:nvPr/>
        </p:nvCxnSpPr>
        <p:spPr bwMode="gray">
          <a:xfrm>
            <a:off x="320040" y="2186113"/>
            <a:ext cx="56590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Text Placeholder 7"/>
          <p:cNvSpPr txBox="1">
            <a:spLocks/>
          </p:cNvSpPr>
          <p:nvPr/>
        </p:nvSpPr>
        <p:spPr bwMode="gray">
          <a:xfrm>
            <a:off x="333264" y="1816571"/>
            <a:ext cx="5605141" cy="379065"/>
          </a:xfrm>
          <a:prstGeom prst="rect">
            <a:avLst/>
          </a:prstGeom>
        </p:spPr>
        <p:txBody>
          <a:bodyPr vert="horz" lIns="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/>
              <a:t>Vibration-proof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DB42F6D-8AE2-BE4B-A993-729B9FA4CA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41" t="-7308" r="-8405" b="-11798"/>
          <a:stretch/>
        </p:blipFill>
        <p:spPr>
          <a:xfrm>
            <a:off x="2818826" y="4678253"/>
            <a:ext cx="976277" cy="10037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gray">
          <a:xfrm>
            <a:off x="2850112" y="5684718"/>
            <a:ext cx="2731981" cy="334709"/>
          </a:xfrm>
          <a:prstGeom prst="rect">
            <a:avLst/>
          </a:prstGeom>
          <a:noFill/>
        </p:spPr>
        <p:txBody>
          <a:bodyPr wrap="square" lIns="0" tIns="72000" rIns="72000" bIns="72000" rtlCol="0">
            <a:noAutofit/>
          </a:bodyPr>
          <a:lstStyle/>
          <a:p>
            <a:r>
              <a:rPr lang="en-US" sz="1200" b="1"/>
              <a:t>Continuous operation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09" y="4919927"/>
            <a:ext cx="520427" cy="52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8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4BF6-66EB-4F04-9122-61BFCF2C8B4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F5C42-3451-4ADA-B792-3353785F504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/>
              <a:t>Push-in Spring motor starting solution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5F9FB-736A-4DED-98FB-79F4F03575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4D1893-7CAE-44F9-8318-D62393636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Examples</a:t>
            </a:r>
            <a:br>
              <a:rPr lang="en-US"/>
            </a:br>
            <a:endParaRPr lang="en-GB" b="0">
              <a:latin typeface="ABBvoice Light" charset="0"/>
              <a:ea typeface="ABBvoice Light" charset="0"/>
              <a:cs typeface="ABBvoice Light" charset="0"/>
            </a:endParaRPr>
          </a:p>
        </p:txBody>
      </p:sp>
      <p:sp>
        <p:nvSpPr>
          <p:cNvPr id="22" name="Content Placeholder 7"/>
          <p:cNvSpPr txBox="1">
            <a:spLocks/>
          </p:cNvSpPr>
          <p:nvPr/>
        </p:nvSpPr>
        <p:spPr bwMode="gray">
          <a:xfrm>
            <a:off x="332367" y="4849042"/>
            <a:ext cx="3747510" cy="10625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900"/>
              </a:spcBef>
              <a:buFont typeface="ABBvoiceOffice" panose="020D0603020503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252025" indent="-252025" algn="l" defTabSz="914491" rtl="0" eaLnBrk="1" latinLnBrk="0" hangingPunct="1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252025" indent="-252025" algn="l" defTabSz="914491" rtl="0" eaLnBrk="1" latinLnBrk="0" hangingPunct="1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52025" indent="-252025" algn="l" defTabSz="914491" rtl="0" eaLnBrk="1" latinLnBrk="0" hangingPunct="1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2025" indent="-252025" algn="l" defTabSz="914491" rtl="0" eaLnBrk="1" latinLnBrk="0" hangingPunct="1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6pPr>
            <a:lvl7pPr marL="252025" indent="-252025" algn="l" defTabSz="914491" rtl="0" eaLnBrk="1" latinLnBrk="0" hangingPunct="1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7pPr>
            <a:lvl8pPr marL="252025" indent="-252025" algn="l" defTabSz="914491" rtl="0" eaLnBrk="1" latinLnBrk="0" hangingPunct="1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8pPr>
            <a:lvl9pPr marL="252025" indent="-252025" algn="l" defTabSz="914491" rtl="0" eaLnBrk="1" latinLnBrk="0" hangingPunct="1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Front access, 90° one-step insertion and robust terminals make wiring simpler and faster than ever before. </a:t>
            </a:r>
          </a:p>
          <a:p>
            <a:pPr marL="171450" indent="-171450">
              <a:buFont typeface=".AppleSystemUIFont" charset="-120"/>
              <a:buChar char="–"/>
            </a:pPr>
            <a:endParaRPr lang="en-US" sz="1400"/>
          </a:p>
        </p:txBody>
      </p:sp>
      <p:sp>
        <p:nvSpPr>
          <p:cNvPr id="12" name="Rectangle 11"/>
          <p:cNvSpPr/>
          <p:nvPr/>
        </p:nvSpPr>
        <p:spPr bwMode="gray">
          <a:xfrm>
            <a:off x="8112124" y="1933574"/>
            <a:ext cx="3744913" cy="26828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err="1"/>
          </a:p>
        </p:txBody>
      </p:sp>
      <p:sp>
        <p:nvSpPr>
          <p:cNvPr id="18" name="Content Placeholder 7"/>
          <p:cNvSpPr txBox="1">
            <a:spLocks/>
          </p:cNvSpPr>
          <p:nvPr/>
        </p:nvSpPr>
        <p:spPr bwMode="gray">
          <a:xfrm>
            <a:off x="4224338" y="4852430"/>
            <a:ext cx="3743324" cy="10592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900"/>
              </a:spcBef>
              <a:buFont typeface="ABBvoiceOffice" panose="020D0603020503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252025" indent="-252025" algn="l" defTabSz="914491" rtl="0" eaLnBrk="1" latinLnBrk="0" hangingPunct="1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252025" indent="-252025" algn="l" defTabSz="914491" rtl="0" eaLnBrk="1" latinLnBrk="0" hangingPunct="1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52025" indent="-252025" algn="l" defTabSz="914491" rtl="0" eaLnBrk="1" latinLnBrk="0" hangingPunct="1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2025" indent="-252025" algn="l" defTabSz="914491" rtl="0" eaLnBrk="1" latinLnBrk="0" hangingPunct="1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6pPr>
            <a:lvl7pPr marL="252025" indent="-252025" algn="l" defTabSz="914491" rtl="0" eaLnBrk="1" latinLnBrk="0" hangingPunct="1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7pPr>
            <a:lvl8pPr marL="252025" indent="-252025" algn="l" defTabSz="914491" rtl="0" eaLnBrk="1" latinLnBrk="0" hangingPunct="1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8pPr>
            <a:lvl9pPr marL="252025" indent="-252025" algn="l" defTabSz="914491" rtl="0" eaLnBrk="1" latinLnBrk="0" hangingPunct="1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Self-tightening terminals help ensure high connection strength throughout the entire lifecycle of the products.                                 High-vibration environments benefit from the reduced maintenance effort.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20" name="Content Placeholder 7"/>
          <p:cNvSpPr txBox="1">
            <a:spLocks/>
          </p:cNvSpPr>
          <p:nvPr/>
        </p:nvSpPr>
        <p:spPr bwMode="gray">
          <a:xfrm>
            <a:off x="8112124" y="4852430"/>
            <a:ext cx="3741140" cy="1172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900"/>
              </a:spcBef>
              <a:buFont typeface="ABBvoiceOffice" panose="020D0603020503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252025" indent="-252025" algn="l" defTabSz="914491" rtl="0" eaLnBrk="1" latinLnBrk="0" hangingPunct="1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252025" indent="-252025" algn="l" defTabSz="914491" rtl="0" eaLnBrk="1" latinLnBrk="0" hangingPunct="1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52025" indent="-252025" algn="l" defTabSz="914491" rtl="0" eaLnBrk="1" latinLnBrk="0" hangingPunct="1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2025" indent="-252025" algn="l" defTabSz="914491" rtl="0" eaLnBrk="1" latinLnBrk="0" hangingPunct="1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6pPr>
            <a:lvl7pPr marL="252025" indent="-252025" algn="l" defTabSz="914491" rtl="0" eaLnBrk="1" latinLnBrk="0" hangingPunct="1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7pPr>
            <a:lvl8pPr marL="252025" indent="-252025" algn="l" defTabSz="914491" rtl="0" eaLnBrk="1" latinLnBrk="0" hangingPunct="1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8pPr>
            <a:lvl9pPr marL="252025" indent="-252025" algn="l" defTabSz="914491" rtl="0" eaLnBrk="1" latinLnBrk="0" hangingPunct="1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ABB is a one-stop shop for motor starting solutions, with a large product range and complete offering of accessories. Installation time is significantly reduced with the 100% tool-free connecting kits. </a:t>
            </a:r>
          </a:p>
          <a:p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124" y="1933574"/>
            <a:ext cx="3744390" cy="26828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gray">
          <a:xfrm>
            <a:off x="3795486" y="-217714"/>
            <a:ext cx="914400" cy="9144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endParaRPr lang="en-US" sz="1400" err="1"/>
          </a:p>
        </p:txBody>
      </p:sp>
      <p:sp>
        <p:nvSpPr>
          <p:cNvPr id="7" name="Rectangle 6"/>
          <p:cNvSpPr/>
          <p:nvPr/>
        </p:nvSpPr>
        <p:spPr>
          <a:xfrm>
            <a:off x="336550" y="1032674"/>
            <a:ext cx="11631930" cy="677108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n-US" sz="2000">
                <a:latin typeface="+mj-lt"/>
                <a:ea typeface="ABBvoiceOffice" panose="020B0604020202020204" charset="0"/>
                <a:cs typeface="ABBvoiceOffice" panose="020B0604020202020204" charset="0"/>
              </a:rPr>
              <a:t>The more you wire, the more you win, with the most innovative motor starting solution available </a:t>
            </a:r>
          </a:p>
          <a:p>
            <a:endParaRPr lang="en-US">
              <a:latin typeface="+mj-lt"/>
              <a:ea typeface="ABBvoice Light" charset="0"/>
              <a:cs typeface="ABBvoice Light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843" y="1933545"/>
            <a:ext cx="3748033" cy="2682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099" y="1933575"/>
            <a:ext cx="3738563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computer chip&#10;&#10;Description automatically generated with low confidence">
            <a:extLst>
              <a:ext uri="{FF2B5EF4-FFF2-40B4-BE49-F238E27FC236}">
                <a16:creationId xmlns:a16="http://schemas.microsoft.com/office/drawing/2014/main" id="{F70C45DB-5B99-4953-8900-46F61C9280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87226" y="2989336"/>
            <a:ext cx="4581023" cy="161497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Push-in Spring motor starting solution</a:t>
            </a:r>
            <a:br>
              <a:rPr lang="en-US" dirty="0"/>
            </a:br>
            <a:endParaRPr lang="en-US" b="0" dirty="0">
              <a:latin typeface="ABBvoice Light" charset="0"/>
              <a:ea typeface="ABBvoice Light" charset="0"/>
              <a:cs typeface="ABBvoice Light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/>
              <a:t>Push-in Spring motor starting solution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2688" y="6390607"/>
            <a:ext cx="507401" cy="1947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6167" y="1111966"/>
            <a:ext cx="46185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Complete range, complete efficiency</a:t>
            </a:r>
          </a:p>
        </p:txBody>
      </p: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90B36182-58C9-4C1B-84CC-6C61B9F5DD8E}"/>
              </a:ext>
            </a:extLst>
          </p:cNvPr>
          <p:cNvSpPr txBox="1">
            <a:spLocks/>
          </p:cNvSpPr>
          <p:nvPr/>
        </p:nvSpPr>
        <p:spPr>
          <a:xfrm>
            <a:off x="7635831" y="4271724"/>
            <a:ext cx="2839286" cy="635945"/>
          </a:xfrm>
          <a:prstGeom prst="rect">
            <a:avLst/>
          </a:prstGeom>
        </p:spPr>
        <p:txBody>
          <a:bodyPr lIns="0" tIns="3600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Just one screwdriver</a:t>
            </a:r>
          </a:p>
        </p:txBody>
      </p:sp>
      <p:sp>
        <p:nvSpPr>
          <p:cNvPr id="38" name="Content Placeholder 1">
            <a:extLst>
              <a:ext uri="{FF2B5EF4-FFF2-40B4-BE49-F238E27FC236}">
                <a16:creationId xmlns:a16="http://schemas.microsoft.com/office/drawing/2014/main" id="{90B36182-58C9-4C1B-84CC-6C61B9F5DD8E}"/>
              </a:ext>
            </a:extLst>
          </p:cNvPr>
          <p:cNvSpPr txBox="1">
            <a:spLocks/>
          </p:cNvSpPr>
          <p:nvPr/>
        </p:nvSpPr>
        <p:spPr>
          <a:xfrm>
            <a:off x="1774451" y="2688818"/>
            <a:ext cx="3100288" cy="365494"/>
          </a:xfrm>
          <a:prstGeom prst="rect">
            <a:avLst/>
          </a:prstGeom>
        </p:spPr>
        <p:txBody>
          <a:bodyPr lIns="0" tIns="3600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2-in-1 connection</a:t>
            </a:r>
          </a:p>
        </p:txBody>
      </p:sp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90B36182-58C9-4C1B-84CC-6C61B9F5DD8E}"/>
              </a:ext>
            </a:extLst>
          </p:cNvPr>
          <p:cNvSpPr txBox="1">
            <a:spLocks/>
          </p:cNvSpPr>
          <p:nvPr/>
        </p:nvSpPr>
        <p:spPr>
          <a:xfrm>
            <a:off x="1774313" y="4349514"/>
            <a:ext cx="3122628" cy="232189"/>
          </a:xfrm>
          <a:prstGeom prst="rect">
            <a:avLst/>
          </a:prstGeom>
        </p:spPr>
        <p:txBody>
          <a:bodyPr lIns="0" tIns="3600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Tool-free connecting links</a:t>
            </a:r>
          </a:p>
        </p:txBody>
      </p:sp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90B36182-58C9-4C1B-84CC-6C61B9F5DD8E}"/>
              </a:ext>
            </a:extLst>
          </p:cNvPr>
          <p:cNvSpPr txBox="1">
            <a:spLocks/>
          </p:cNvSpPr>
          <p:nvPr/>
        </p:nvSpPr>
        <p:spPr>
          <a:xfrm>
            <a:off x="7762909" y="5665919"/>
            <a:ext cx="2666552" cy="373202"/>
          </a:xfrm>
          <a:prstGeom prst="rect">
            <a:avLst/>
          </a:prstGeom>
        </p:spPr>
        <p:txBody>
          <a:bodyPr lIns="0" tIns="3600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High connecting capacity 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 bwMode="gray">
          <a:xfrm flipH="1">
            <a:off x="2806310" y="1907126"/>
            <a:ext cx="30468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 bwMode="gray">
          <a:xfrm>
            <a:off x="5870255" y="1880805"/>
            <a:ext cx="69436" cy="69436"/>
          </a:xfrm>
          <a:prstGeom prst="ellipse">
            <a:avLst/>
          </a:prstGeom>
          <a:solidFill>
            <a:srgbClr val="FF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err="1"/>
          </a:p>
        </p:txBody>
      </p:sp>
      <p:cxnSp>
        <p:nvCxnSpPr>
          <p:cNvPr id="54" name="Straight Connector 53"/>
          <p:cNvCxnSpPr>
            <a:cxnSpLocks/>
          </p:cNvCxnSpPr>
          <p:nvPr/>
        </p:nvCxnSpPr>
        <p:spPr bwMode="gray">
          <a:xfrm flipH="1">
            <a:off x="2806310" y="3822253"/>
            <a:ext cx="26809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 bwMode="gray">
          <a:xfrm>
            <a:off x="5487295" y="3799719"/>
            <a:ext cx="60551" cy="60551"/>
          </a:xfrm>
          <a:prstGeom prst="ellipse">
            <a:avLst/>
          </a:prstGeom>
          <a:solidFill>
            <a:srgbClr val="FF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err="1"/>
          </a:p>
        </p:txBody>
      </p:sp>
      <p:sp>
        <p:nvSpPr>
          <p:cNvPr id="64" name="Oval 63"/>
          <p:cNvSpPr/>
          <p:nvPr/>
        </p:nvSpPr>
        <p:spPr bwMode="gray">
          <a:xfrm>
            <a:off x="6635600" y="2032563"/>
            <a:ext cx="69436" cy="69436"/>
          </a:xfrm>
          <a:prstGeom prst="ellipse">
            <a:avLst/>
          </a:prstGeom>
          <a:solidFill>
            <a:srgbClr val="FF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err="1"/>
          </a:p>
        </p:txBody>
      </p:sp>
      <p:cxnSp>
        <p:nvCxnSpPr>
          <p:cNvPr id="70" name="Straight Connector 69"/>
          <p:cNvCxnSpPr>
            <a:cxnSpLocks/>
          </p:cNvCxnSpPr>
          <p:nvPr/>
        </p:nvCxnSpPr>
        <p:spPr bwMode="gray">
          <a:xfrm flipH="1">
            <a:off x="6933765" y="5212027"/>
            <a:ext cx="242654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 bwMode="gray">
          <a:xfrm>
            <a:off x="6923933" y="5176581"/>
            <a:ext cx="69436" cy="69436"/>
          </a:xfrm>
          <a:prstGeom prst="ellipse">
            <a:avLst/>
          </a:prstGeom>
          <a:solidFill>
            <a:srgbClr val="FF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err="1"/>
          </a:p>
        </p:txBody>
      </p:sp>
      <p:sp>
        <p:nvSpPr>
          <p:cNvPr id="56" name="Rectangle 55"/>
          <p:cNvSpPr/>
          <p:nvPr/>
        </p:nvSpPr>
        <p:spPr bwMode="gray">
          <a:xfrm>
            <a:off x="1804224" y="3311907"/>
            <a:ext cx="952070" cy="9320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err="1"/>
          </a:p>
        </p:txBody>
      </p:sp>
      <p:grpSp>
        <p:nvGrpSpPr>
          <p:cNvPr id="9" name="Group 8"/>
          <p:cNvGrpSpPr/>
          <p:nvPr/>
        </p:nvGrpSpPr>
        <p:grpSpPr>
          <a:xfrm>
            <a:off x="9465617" y="3321441"/>
            <a:ext cx="1045793" cy="932078"/>
            <a:chOff x="9456958" y="1765165"/>
            <a:chExt cx="1045793" cy="932078"/>
          </a:xfrm>
        </p:grpSpPr>
        <p:sp>
          <p:nvSpPr>
            <p:cNvPr id="62" name="Rectangle 61"/>
            <p:cNvSpPr/>
            <p:nvPr/>
          </p:nvSpPr>
          <p:spPr bwMode="gray">
            <a:xfrm>
              <a:off x="9460215" y="1765166"/>
              <a:ext cx="952070" cy="93207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err="1"/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56958" y="1765165"/>
              <a:ext cx="1045793" cy="932077"/>
            </a:xfrm>
            <a:prstGeom prst="rect">
              <a:avLst/>
            </a:prstGeom>
          </p:spPr>
        </p:pic>
      </p:grpSp>
      <p:cxnSp>
        <p:nvCxnSpPr>
          <p:cNvPr id="68" name="Straight Connector 67"/>
          <p:cNvCxnSpPr>
            <a:cxnSpLocks/>
          </p:cNvCxnSpPr>
          <p:nvPr/>
        </p:nvCxnSpPr>
        <p:spPr bwMode="gray">
          <a:xfrm flipH="1">
            <a:off x="6701479" y="2067281"/>
            <a:ext cx="14518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F0792DD-6C23-4D4B-93DF-D695ACB935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1761" y="1638953"/>
            <a:ext cx="950400" cy="943610"/>
          </a:xfrm>
          <a:prstGeom prst="rect">
            <a:avLst/>
          </a:prstGeom>
        </p:spPr>
      </p:pic>
      <p:grpSp>
        <p:nvGrpSpPr>
          <p:cNvPr id="43" name="Groupe 19">
            <a:extLst>
              <a:ext uri="{FF2B5EF4-FFF2-40B4-BE49-F238E27FC236}">
                <a16:creationId xmlns:a16="http://schemas.microsoft.com/office/drawing/2014/main" id="{30B714FA-686C-4FC0-B347-2256C67EA46E}"/>
              </a:ext>
            </a:extLst>
          </p:cNvPr>
          <p:cNvGrpSpPr/>
          <p:nvPr/>
        </p:nvGrpSpPr>
        <p:grpSpPr>
          <a:xfrm>
            <a:off x="9460640" y="4762929"/>
            <a:ext cx="952070" cy="932077"/>
            <a:chOff x="7707065" y="4541430"/>
            <a:chExt cx="952070" cy="93207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0EA02E0-AB1E-41D7-81DE-E83CE7DFEDC5}"/>
                </a:ext>
              </a:extLst>
            </p:cNvPr>
            <p:cNvSpPr/>
            <p:nvPr/>
          </p:nvSpPr>
          <p:spPr bwMode="gray">
            <a:xfrm>
              <a:off x="7707065" y="4541430"/>
              <a:ext cx="952070" cy="93207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err="1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04574BB-C4ED-4FA4-A019-2B405F367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1602"/>
            <a:stretch/>
          </p:blipFill>
          <p:spPr>
            <a:xfrm>
              <a:off x="7707065" y="4541430"/>
              <a:ext cx="952070" cy="932077"/>
            </a:xfrm>
            <a:prstGeom prst="rect">
              <a:avLst/>
            </a:prstGeom>
          </p:spPr>
        </p:pic>
      </p:grpSp>
      <p:pic>
        <p:nvPicPr>
          <p:cNvPr id="47" name="Picture 46" descr="A picture containing appliance&#10;&#10;Description automatically generated">
            <a:extLst>
              <a:ext uri="{FF2B5EF4-FFF2-40B4-BE49-F238E27FC236}">
                <a16:creationId xmlns:a16="http://schemas.microsoft.com/office/drawing/2014/main" id="{7E3006AC-C654-4C9E-88FC-42D9A27A657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977" y="3535172"/>
            <a:ext cx="711804" cy="563912"/>
          </a:xfrm>
          <a:prstGeom prst="rect">
            <a:avLst/>
          </a:prstGeom>
        </p:spPr>
      </p:pic>
      <p:sp>
        <p:nvSpPr>
          <p:cNvPr id="53" name="Content Placeholder 1">
            <a:extLst>
              <a:ext uri="{FF2B5EF4-FFF2-40B4-BE49-F238E27FC236}">
                <a16:creationId xmlns:a16="http://schemas.microsoft.com/office/drawing/2014/main" id="{C369C984-CA27-48B5-BE48-DD94D2B18EE4}"/>
              </a:ext>
            </a:extLst>
          </p:cNvPr>
          <p:cNvSpPr txBox="1">
            <a:spLocks/>
          </p:cNvSpPr>
          <p:nvPr/>
        </p:nvSpPr>
        <p:spPr>
          <a:xfrm>
            <a:off x="8237741" y="2593205"/>
            <a:ext cx="2221746" cy="635945"/>
          </a:xfrm>
          <a:prstGeom prst="rect">
            <a:avLst/>
          </a:prstGeom>
        </p:spPr>
        <p:txBody>
          <a:bodyPr lIns="0" tIns="3600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Time-saving, easy &amp; </a:t>
            </a:r>
            <a:br>
              <a:rPr lang="en-US" dirty="0"/>
            </a:br>
            <a:r>
              <a:rPr lang="en-US" dirty="0"/>
              <a:t>fault-free assembly with</a:t>
            </a:r>
            <a:br>
              <a:rPr lang="en-US" dirty="0"/>
            </a:br>
            <a:r>
              <a:rPr lang="en-US" dirty="0"/>
              <a:t>less cabling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74FE835-EB78-47FA-92F1-3B28D1E701AE}"/>
              </a:ext>
            </a:extLst>
          </p:cNvPr>
          <p:cNvCxnSpPr>
            <a:cxnSpLocks/>
          </p:cNvCxnSpPr>
          <p:nvPr/>
        </p:nvCxnSpPr>
        <p:spPr bwMode="gray">
          <a:xfrm flipV="1">
            <a:off x="8137803" y="2056090"/>
            <a:ext cx="15487" cy="17892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C698872-1EB0-4AB0-97EC-5B10A1F9E016}"/>
              </a:ext>
            </a:extLst>
          </p:cNvPr>
          <p:cNvCxnSpPr>
            <a:cxnSpLocks/>
          </p:cNvCxnSpPr>
          <p:nvPr/>
        </p:nvCxnSpPr>
        <p:spPr bwMode="gray">
          <a:xfrm flipV="1">
            <a:off x="8156547" y="3822253"/>
            <a:ext cx="1203763" cy="4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BB45EE9D-AC98-4441-AA6F-385941B1C179}"/>
              </a:ext>
            </a:extLst>
          </p:cNvPr>
          <p:cNvSpPr/>
          <p:nvPr/>
        </p:nvSpPr>
        <p:spPr bwMode="gray">
          <a:xfrm>
            <a:off x="6678114" y="1714073"/>
            <a:ext cx="69436" cy="69436"/>
          </a:xfrm>
          <a:prstGeom prst="ellipse">
            <a:avLst/>
          </a:prstGeom>
          <a:solidFill>
            <a:srgbClr val="FF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err="1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27A13D5-3A15-4487-A66A-3CDFB899F878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6782298" y="1753983"/>
            <a:ext cx="2613306" cy="111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4F69753-BE62-4069-8B15-032FAF35553F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2817818" y="5184421"/>
            <a:ext cx="266948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BD9A11DE-65BB-4277-86D4-BFB86FF13255}"/>
              </a:ext>
            </a:extLst>
          </p:cNvPr>
          <p:cNvSpPr/>
          <p:nvPr/>
        </p:nvSpPr>
        <p:spPr bwMode="gray">
          <a:xfrm>
            <a:off x="5487295" y="5161887"/>
            <a:ext cx="60551" cy="60551"/>
          </a:xfrm>
          <a:prstGeom prst="ellipse">
            <a:avLst/>
          </a:prstGeom>
          <a:solidFill>
            <a:srgbClr val="FF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err="1"/>
          </a:p>
        </p:txBody>
      </p:sp>
      <p:sp>
        <p:nvSpPr>
          <p:cNvPr id="69" name="Content Placeholder 1">
            <a:extLst>
              <a:ext uri="{FF2B5EF4-FFF2-40B4-BE49-F238E27FC236}">
                <a16:creationId xmlns:a16="http://schemas.microsoft.com/office/drawing/2014/main" id="{00899F53-0402-4E9A-B6F9-11DD5D4F7A1A}"/>
              </a:ext>
            </a:extLst>
          </p:cNvPr>
          <p:cNvSpPr txBox="1">
            <a:spLocks/>
          </p:cNvSpPr>
          <p:nvPr/>
        </p:nvSpPr>
        <p:spPr>
          <a:xfrm>
            <a:off x="1752111" y="5661798"/>
            <a:ext cx="3022416" cy="480685"/>
          </a:xfrm>
          <a:prstGeom prst="rect">
            <a:avLst/>
          </a:prstGeom>
        </p:spPr>
        <p:txBody>
          <a:bodyPr lIns="0" tIns="3600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Accessories compatible </a:t>
            </a:r>
            <a:br>
              <a:rPr lang="en-US" dirty="0"/>
            </a:br>
            <a:r>
              <a:rPr lang="en-US" dirty="0"/>
              <a:t>with screw range</a:t>
            </a:r>
          </a:p>
        </p:txBody>
      </p:sp>
      <p:grpSp>
        <p:nvGrpSpPr>
          <p:cNvPr id="72" name="Groupe 20">
            <a:extLst>
              <a:ext uri="{FF2B5EF4-FFF2-40B4-BE49-F238E27FC236}">
                <a16:creationId xmlns:a16="http://schemas.microsoft.com/office/drawing/2014/main" id="{1405E8FC-F310-4F4D-A6E3-8931D75AB4D7}"/>
              </a:ext>
            </a:extLst>
          </p:cNvPr>
          <p:cNvGrpSpPr/>
          <p:nvPr/>
        </p:nvGrpSpPr>
        <p:grpSpPr>
          <a:xfrm>
            <a:off x="1774313" y="4733842"/>
            <a:ext cx="952070" cy="942219"/>
            <a:chOff x="7760492" y="3148935"/>
            <a:chExt cx="952070" cy="942219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3ECCB82-A0A1-490F-BD19-8EF15FB82E23}"/>
                </a:ext>
              </a:extLst>
            </p:cNvPr>
            <p:cNvSpPr/>
            <p:nvPr/>
          </p:nvSpPr>
          <p:spPr bwMode="gray">
            <a:xfrm>
              <a:off x="7760492" y="3148935"/>
              <a:ext cx="952070" cy="93207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err="1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336469FA-0A1C-4019-9673-1497E6F57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5469" y="3150283"/>
              <a:ext cx="827841" cy="940871"/>
            </a:xfrm>
            <a:prstGeom prst="rect">
              <a:avLst/>
            </a:prstGeom>
          </p:spPr>
        </p:pic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79A5E256-B822-4637-96A4-FBB1E5EC13B6}"/>
              </a:ext>
            </a:extLst>
          </p:cNvPr>
          <p:cNvSpPr/>
          <p:nvPr/>
        </p:nvSpPr>
        <p:spPr bwMode="gray">
          <a:xfrm>
            <a:off x="9477391" y="1626410"/>
            <a:ext cx="952070" cy="9320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err="1"/>
          </a:p>
        </p:txBody>
      </p:sp>
      <p:pic>
        <p:nvPicPr>
          <p:cNvPr id="7" name="Picture 6" descr="A picture containing candelabrum, indoor, several&#10;&#10;Description automatically generated">
            <a:extLst>
              <a:ext uri="{FF2B5EF4-FFF2-40B4-BE49-F238E27FC236}">
                <a16:creationId xmlns:a16="http://schemas.microsoft.com/office/drawing/2014/main" id="{5459FA40-E05A-4554-A08F-078AA034244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878" y="1790019"/>
            <a:ext cx="868573" cy="64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7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688" y="6390607"/>
            <a:ext cx="507401" cy="1947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E4D1893-7CAE-44F9-8318-D62393636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Push-in busbars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4BF6-66EB-4F04-9122-61BFCF2C8B4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F5C42-3451-4ADA-B792-3353785F50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en-US"/>
              <a:t>Push-in Spring motor starting solution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5F9FB-736A-4DED-98FB-79F4F03575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90B36182-58C9-4C1B-84CC-6C61B9F5DD8E}"/>
              </a:ext>
            </a:extLst>
          </p:cNvPr>
          <p:cNvSpPr txBox="1">
            <a:spLocks/>
          </p:cNvSpPr>
          <p:nvPr/>
        </p:nvSpPr>
        <p:spPr>
          <a:xfrm>
            <a:off x="332367" y="2286001"/>
            <a:ext cx="5646678" cy="1675746"/>
          </a:xfrm>
          <a:prstGeom prst="rect">
            <a:avLst/>
          </a:prstGeom>
        </p:spPr>
        <p:txBody>
          <a:bodyPr l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special design ensures a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 dirty="0"/>
              <a:t>time-saving installation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 dirty="0"/>
              <a:t>maintenance-free life cycle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 dirty="0"/>
              <a:t>fault-free assembly with less cabling</a:t>
            </a:r>
          </a:p>
          <a:p>
            <a:endParaRPr lang="en-US" dirty="0"/>
          </a:p>
          <a:p>
            <a:r>
              <a:rPr lang="en-US" dirty="0"/>
              <a:t>All this for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 dirty="0"/>
              <a:t>2, 3, 4 or 5 manual motor starters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 dirty="0"/>
              <a:t>with no or one lateral auxiliary contact,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 dirty="0"/>
              <a:t>integrated feeder block and 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 dirty="0"/>
              <a:t>UL Type E / F approval.</a:t>
            </a:r>
          </a:p>
        </p:txBody>
      </p:sp>
      <p:cxnSp>
        <p:nvCxnSpPr>
          <p:cNvPr id="16" name="Straight Connector 15"/>
          <p:cNvCxnSpPr/>
          <p:nvPr/>
        </p:nvCxnSpPr>
        <p:spPr bwMode="gray">
          <a:xfrm>
            <a:off x="320040" y="2186113"/>
            <a:ext cx="56590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 Placeholder 7"/>
          <p:cNvSpPr txBox="1">
            <a:spLocks/>
          </p:cNvSpPr>
          <p:nvPr/>
        </p:nvSpPr>
        <p:spPr bwMode="gray">
          <a:xfrm>
            <a:off x="333264" y="1816571"/>
            <a:ext cx="5605141" cy="379065"/>
          </a:xfrm>
          <a:prstGeom prst="rect">
            <a:avLst/>
          </a:prstGeom>
        </p:spPr>
        <p:txBody>
          <a:bodyPr vert="horz" lIns="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Push-in busbars for manual motor starters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BD4A43-D3FD-4A07-B688-65253AB2D9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3674" y="1932960"/>
            <a:ext cx="3735574" cy="4141635"/>
          </a:xfrm>
          <a:prstGeom prst="rect">
            <a:avLst/>
          </a:prstGeom>
        </p:spPr>
      </p:pic>
      <p:pic>
        <p:nvPicPr>
          <p:cNvPr id="10" name="Picture 9" descr="A picture containing candelabrum&#10;&#10;Description automatically generated">
            <a:extLst>
              <a:ext uri="{FF2B5EF4-FFF2-40B4-BE49-F238E27FC236}">
                <a16:creationId xmlns:a16="http://schemas.microsoft.com/office/drawing/2014/main" id="{0494365A-BA09-4555-8721-8AF0C27EE80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006" y="5066596"/>
            <a:ext cx="2591801" cy="1008000"/>
          </a:xfrm>
          <a:prstGeom prst="rect">
            <a:avLst/>
          </a:prstGeom>
        </p:spPr>
      </p:pic>
      <p:pic>
        <p:nvPicPr>
          <p:cNvPr id="12" name="Picture 11" descr="A picture containing text, candelabrum&#10;&#10;Description automatically generated">
            <a:extLst>
              <a:ext uri="{FF2B5EF4-FFF2-40B4-BE49-F238E27FC236}">
                <a16:creationId xmlns:a16="http://schemas.microsoft.com/office/drawing/2014/main" id="{0EE19BA4-EEE2-409E-BEBF-18A0FF7A461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409" y="1932961"/>
            <a:ext cx="1014398" cy="1008000"/>
          </a:xfrm>
          <a:prstGeom prst="rect">
            <a:avLst/>
          </a:prstGeom>
        </p:spPr>
      </p:pic>
      <p:pic>
        <p:nvPicPr>
          <p:cNvPr id="14" name="Picture 13" descr="A picture containing candelabrum&#10;&#10;Description automatically generated">
            <a:extLst>
              <a:ext uri="{FF2B5EF4-FFF2-40B4-BE49-F238E27FC236}">
                <a16:creationId xmlns:a16="http://schemas.microsoft.com/office/drawing/2014/main" id="{FA98FAE3-68DA-410C-99F6-FBC616BE3D4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685" y="2977506"/>
            <a:ext cx="1538306" cy="1008000"/>
          </a:xfrm>
          <a:prstGeom prst="rect">
            <a:avLst/>
          </a:prstGeom>
        </p:spPr>
      </p:pic>
      <p:pic>
        <p:nvPicPr>
          <p:cNvPr id="21" name="Picture 20" descr="A picture containing candelabrum&#10;&#10;Description automatically generated">
            <a:extLst>
              <a:ext uri="{FF2B5EF4-FFF2-40B4-BE49-F238E27FC236}">
                <a16:creationId xmlns:a16="http://schemas.microsoft.com/office/drawing/2014/main" id="{2BA783FF-C5E4-4183-A6F6-99FF3ABE700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6312" y="4022051"/>
            <a:ext cx="2110679" cy="100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83513DA-6E08-47F1-A5D7-9DFA001C4FF2}"/>
              </a:ext>
            </a:extLst>
          </p:cNvPr>
          <p:cNvSpPr/>
          <p:nvPr/>
        </p:nvSpPr>
        <p:spPr>
          <a:xfrm>
            <a:off x="256167" y="1111966"/>
            <a:ext cx="46185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Complete range, complete efficiency</a:t>
            </a:r>
          </a:p>
        </p:txBody>
      </p:sp>
    </p:spTree>
    <p:extLst>
      <p:ext uri="{BB962C8B-B14F-4D97-AF65-F5344CB8AC3E}">
        <p14:creationId xmlns:p14="http://schemas.microsoft.com/office/powerpoint/2010/main" val="277156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4D1893-7CAE-44F9-8318-D62393636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Push-in Spring motor starting solution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4BF6-66EB-4F04-9122-61BFCF2C8B4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F5C42-3451-4ADA-B792-3353785F504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/>
              <a:t>Push-in Spring motor starting solution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5F9FB-736A-4DED-98FB-79F4F03575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7" name="Content Placeholder 23"/>
          <p:cNvSpPr txBox="1">
            <a:spLocks/>
          </p:cNvSpPr>
          <p:nvPr/>
        </p:nvSpPr>
        <p:spPr bwMode="gray">
          <a:xfrm>
            <a:off x="347042" y="2878223"/>
            <a:ext cx="2344022" cy="5756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/>
              <a:t>—</a:t>
            </a:r>
            <a:br>
              <a:rPr lang="en-US" sz="900" dirty="0"/>
            </a:br>
            <a:r>
              <a:rPr lang="en-US" sz="900" b="1" dirty="0"/>
              <a:t>Manual motor starters</a:t>
            </a:r>
            <a:br>
              <a:rPr lang="en-US" sz="900" b="1" dirty="0"/>
            </a:br>
            <a:r>
              <a:rPr lang="en-US" sz="900" dirty="0"/>
              <a:t>Up to 32 A, 15kW 400 V AC-3/AC-3e</a:t>
            </a:r>
            <a:br>
              <a:rPr lang="en-US" sz="900" dirty="0"/>
            </a:br>
            <a:r>
              <a:rPr lang="en-US" sz="900" dirty="0" err="1"/>
              <a:t>Ics</a:t>
            </a:r>
            <a:r>
              <a:rPr lang="en-US" sz="900" dirty="0"/>
              <a:t> up to 100 kA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688" y="6390607"/>
            <a:ext cx="507401" cy="1947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56167" y="1111966"/>
            <a:ext cx="42739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ea typeface="ABBvoiceOffice" panose="020B0604020202020204" charset="0"/>
                <a:cs typeface="ABBvoiceOffice" panose="020B0604020202020204" charset="0"/>
              </a:rPr>
              <a:t>Complete motor starting solution</a:t>
            </a:r>
          </a:p>
        </p:txBody>
      </p:sp>
      <p:sp>
        <p:nvSpPr>
          <p:cNvPr id="36" name="Content Placeholder 23"/>
          <p:cNvSpPr txBox="1">
            <a:spLocks/>
          </p:cNvSpPr>
          <p:nvPr/>
        </p:nvSpPr>
        <p:spPr bwMode="gray">
          <a:xfrm>
            <a:off x="2593986" y="2878223"/>
            <a:ext cx="3344590" cy="5756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/>
              <a:t>— </a:t>
            </a:r>
            <a:br>
              <a:rPr lang="en-US" sz="900" b="1" dirty="0"/>
            </a:br>
            <a:r>
              <a:rPr lang="en-US" sz="900" b="1" dirty="0"/>
              <a:t>Contactors </a:t>
            </a:r>
            <a:br>
              <a:rPr lang="en-US" sz="900" b="1" dirty="0"/>
            </a:br>
            <a:r>
              <a:rPr lang="en-US" sz="900" b="1" dirty="0"/>
              <a:t>3-pole (incl. PLC coil 30 version)</a:t>
            </a:r>
            <a:br>
              <a:rPr lang="en-US" sz="900" b="1" dirty="0"/>
            </a:br>
            <a:r>
              <a:rPr lang="en-US" sz="900" dirty="0"/>
              <a:t>Up to 38 A, 18.5 kW 400 V AC-3/AC-3e (and 25 hp 480 V)</a:t>
            </a:r>
            <a:br>
              <a:rPr lang="en-US" sz="900" dirty="0"/>
            </a:br>
            <a:r>
              <a:rPr lang="en-US" sz="900" dirty="0"/>
              <a:t>Up to 50 A, at 40°C AC-1 (and 45 A 600 V general use) </a:t>
            </a:r>
            <a:br>
              <a:rPr lang="en-US" sz="900"/>
            </a:br>
            <a:endParaRPr lang="en-US" sz="900" dirty="0"/>
          </a:p>
        </p:txBody>
      </p:sp>
      <p:sp>
        <p:nvSpPr>
          <p:cNvPr id="38" name="Content Placeholder 23"/>
          <p:cNvSpPr txBox="1">
            <a:spLocks/>
          </p:cNvSpPr>
          <p:nvPr/>
        </p:nvSpPr>
        <p:spPr bwMode="gray">
          <a:xfrm>
            <a:off x="6589754" y="2878223"/>
            <a:ext cx="2901292" cy="5756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/>
              <a:t>— </a:t>
            </a:r>
            <a:br>
              <a:rPr lang="en-US" sz="900" b="1" dirty="0"/>
            </a:br>
            <a:r>
              <a:rPr lang="en-US" sz="900" b="1" dirty="0"/>
              <a:t>Manual motor starter accessories</a:t>
            </a:r>
            <a:br>
              <a:rPr lang="en-US" sz="900" dirty="0"/>
            </a:br>
            <a:r>
              <a:rPr lang="en-US" sz="900" dirty="0"/>
              <a:t>Auxiliary contacts, signaling contacts and terminal spacer for UL Type E / F</a:t>
            </a:r>
          </a:p>
        </p:txBody>
      </p:sp>
      <p:sp>
        <p:nvSpPr>
          <p:cNvPr id="41" name="Content Placeholder 23"/>
          <p:cNvSpPr txBox="1">
            <a:spLocks/>
          </p:cNvSpPr>
          <p:nvPr/>
        </p:nvSpPr>
        <p:spPr bwMode="gray">
          <a:xfrm>
            <a:off x="9857642" y="2878223"/>
            <a:ext cx="2076832" cy="5756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/>
              <a:t>— </a:t>
            </a:r>
            <a:br>
              <a:rPr lang="en-US" sz="900" b="1"/>
            </a:br>
            <a:r>
              <a:rPr lang="en-US" sz="900" b="1"/>
              <a:t>Contactor accessories</a:t>
            </a:r>
            <a:br>
              <a:rPr lang="en-US" sz="900"/>
            </a:br>
            <a:r>
              <a:rPr lang="en-US" sz="900"/>
              <a:t>Auxiliary contacts for front mounting and for side mounting</a:t>
            </a:r>
          </a:p>
        </p:txBody>
      </p:sp>
      <p:sp>
        <p:nvSpPr>
          <p:cNvPr id="43" name="Content Placeholder 23"/>
          <p:cNvSpPr txBox="1">
            <a:spLocks/>
          </p:cNvSpPr>
          <p:nvPr/>
        </p:nvSpPr>
        <p:spPr bwMode="gray">
          <a:xfrm>
            <a:off x="331445" y="3849400"/>
            <a:ext cx="2501899" cy="2662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Possible combinations</a:t>
            </a:r>
            <a:endParaRPr lang="en-US" sz="1100" dirty="0"/>
          </a:p>
        </p:txBody>
      </p:sp>
      <p:sp>
        <p:nvSpPr>
          <p:cNvPr id="44" name="Content Placeholder 23"/>
          <p:cNvSpPr txBox="1">
            <a:spLocks/>
          </p:cNvSpPr>
          <p:nvPr/>
        </p:nvSpPr>
        <p:spPr bwMode="gray">
          <a:xfrm>
            <a:off x="359074" y="5513698"/>
            <a:ext cx="1647864" cy="5756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/>
              <a:t>— </a:t>
            </a:r>
            <a:br>
              <a:rPr lang="en-US" sz="900" b="1"/>
            </a:br>
            <a:r>
              <a:rPr lang="en-US" sz="900" b="1"/>
              <a:t>Direct on-line starters</a:t>
            </a:r>
            <a:br>
              <a:rPr lang="en-US" sz="900"/>
            </a:br>
            <a:r>
              <a:rPr lang="en-US" sz="900"/>
              <a:t>Up to 15kW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981" y="4360550"/>
            <a:ext cx="1178290" cy="1091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64" y="1630697"/>
            <a:ext cx="763621" cy="12106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9020" y="2007143"/>
            <a:ext cx="395809" cy="8003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0745" y="1977649"/>
            <a:ext cx="392588" cy="829839"/>
          </a:xfrm>
          <a:prstGeom prst="rect">
            <a:avLst/>
          </a:prstGeom>
        </p:spPr>
      </p:pic>
      <p:sp>
        <p:nvSpPr>
          <p:cNvPr id="52" name="Content Placeholder 23"/>
          <p:cNvSpPr txBox="1">
            <a:spLocks/>
          </p:cNvSpPr>
          <p:nvPr/>
        </p:nvSpPr>
        <p:spPr bwMode="gray">
          <a:xfrm>
            <a:off x="2178011" y="5513698"/>
            <a:ext cx="1647864" cy="5756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/>
              <a:t>— </a:t>
            </a:r>
            <a:br>
              <a:rPr lang="en-US" sz="900" b="1"/>
            </a:br>
            <a:r>
              <a:rPr lang="en-US" sz="900" b="1"/>
              <a:t>Reversing contactors</a:t>
            </a:r>
            <a:br>
              <a:rPr lang="en-US" sz="900"/>
            </a:br>
            <a:r>
              <a:rPr lang="en-US" sz="900"/>
              <a:t>Up to 15kW</a:t>
            </a:r>
          </a:p>
        </p:txBody>
      </p:sp>
      <p:sp>
        <p:nvSpPr>
          <p:cNvPr id="53" name="Content Placeholder 23"/>
          <p:cNvSpPr txBox="1">
            <a:spLocks/>
          </p:cNvSpPr>
          <p:nvPr/>
        </p:nvSpPr>
        <p:spPr bwMode="gray">
          <a:xfrm>
            <a:off x="3970338" y="5513698"/>
            <a:ext cx="1647864" cy="5756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/>
              <a:t>— </a:t>
            </a:r>
            <a:br>
              <a:rPr lang="en-US" sz="900" b="1"/>
            </a:br>
            <a:r>
              <a:rPr lang="en-US" sz="900" b="1"/>
              <a:t>Star-delta starter </a:t>
            </a:r>
            <a:br>
              <a:rPr lang="en-US" sz="900"/>
            </a:br>
            <a:r>
              <a:rPr lang="en-US" sz="900"/>
              <a:t>Up to 25kW </a:t>
            </a:r>
          </a:p>
        </p:txBody>
      </p:sp>
      <p:sp>
        <p:nvSpPr>
          <p:cNvPr id="54" name="Content Placeholder 23"/>
          <p:cNvSpPr txBox="1">
            <a:spLocks/>
          </p:cNvSpPr>
          <p:nvPr/>
        </p:nvSpPr>
        <p:spPr bwMode="gray">
          <a:xfrm>
            <a:off x="6593068" y="5513698"/>
            <a:ext cx="1647864" cy="5756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/>
              <a:t>— </a:t>
            </a:r>
            <a:br>
              <a:rPr lang="en-US" sz="900" b="1" dirty="0"/>
            </a:br>
            <a:r>
              <a:rPr lang="en-US" sz="900" dirty="0"/>
              <a:t>Connecting links</a:t>
            </a:r>
            <a:br>
              <a:rPr lang="en-US" sz="900" dirty="0"/>
            </a:br>
            <a:r>
              <a:rPr lang="en-US" sz="900" dirty="0"/>
              <a:t>Busbars </a:t>
            </a:r>
          </a:p>
        </p:txBody>
      </p:sp>
      <p:sp>
        <p:nvSpPr>
          <p:cNvPr id="55" name="Content Placeholder 23"/>
          <p:cNvSpPr txBox="1">
            <a:spLocks/>
          </p:cNvSpPr>
          <p:nvPr/>
        </p:nvSpPr>
        <p:spPr bwMode="gray">
          <a:xfrm>
            <a:off x="8305981" y="5513698"/>
            <a:ext cx="2109590" cy="5756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/>
              <a:t>— </a:t>
            </a:r>
            <a:br>
              <a:rPr lang="en-US" sz="900" b="1"/>
            </a:br>
            <a:r>
              <a:rPr lang="en-US" sz="900"/>
              <a:t>Plug and connect mechanical </a:t>
            </a:r>
            <a:br>
              <a:rPr lang="en-US" sz="900"/>
            </a:br>
            <a:r>
              <a:rPr lang="en-US" sz="900"/>
              <a:t>and electrical interlock set</a:t>
            </a:r>
          </a:p>
        </p:txBody>
      </p:sp>
      <p:sp>
        <p:nvSpPr>
          <p:cNvPr id="56" name="Content Placeholder 23"/>
          <p:cNvSpPr txBox="1">
            <a:spLocks/>
          </p:cNvSpPr>
          <p:nvPr/>
        </p:nvSpPr>
        <p:spPr bwMode="gray">
          <a:xfrm>
            <a:off x="10427012" y="5513698"/>
            <a:ext cx="1294172" cy="5756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/>
              <a:t>— </a:t>
            </a:r>
            <a:br>
              <a:rPr lang="en-US" sz="900" b="1"/>
            </a:br>
            <a:r>
              <a:rPr lang="en-US" sz="900"/>
              <a:t>Connecting  sets for </a:t>
            </a:r>
            <a:br>
              <a:rPr lang="en-US" sz="900"/>
            </a:br>
            <a:r>
              <a:rPr lang="en-US" sz="900"/>
              <a:t>• Reversing starters</a:t>
            </a:r>
            <a:br>
              <a:rPr lang="en-US" sz="900"/>
            </a:br>
            <a:r>
              <a:rPr lang="en-US" sz="900"/>
              <a:t>• Star-delta starters</a:t>
            </a:r>
          </a:p>
        </p:txBody>
      </p:sp>
      <p:sp>
        <p:nvSpPr>
          <p:cNvPr id="58" name="Content Placeholder 23"/>
          <p:cNvSpPr txBox="1">
            <a:spLocks/>
          </p:cNvSpPr>
          <p:nvPr/>
        </p:nvSpPr>
        <p:spPr bwMode="gray">
          <a:xfrm>
            <a:off x="6604000" y="3849400"/>
            <a:ext cx="3650829" cy="2662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Accessories for starter combinations / group starters</a:t>
            </a:r>
            <a:endParaRPr lang="en-US" sz="1100" dirty="0"/>
          </a:p>
        </p:txBody>
      </p:sp>
      <p:grpSp>
        <p:nvGrpSpPr>
          <p:cNvPr id="37" name="Groupe 41"/>
          <p:cNvGrpSpPr/>
          <p:nvPr/>
        </p:nvGrpSpPr>
        <p:grpSpPr>
          <a:xfrm>
            <a:off x="2593986" y="1604550"/>
            <a:ext cx="1485956" cy="1257939"/>
            <a:chOff x="5861452" y="2049483"/>
            <a:chExt cx="2514874" cy="2128971"/>
          </a:xfrm>
        </p:grpSpPr>
        <p:pic>
          <p:nvPicPr>
            <p:cNvPr id="39" name="Image 4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8326" y="2049483"/>
              <a:ext cx="1368000" cy="1987310"/>
            </a:xfrm>
            <a:prstGeom prst="rect">
              <a:avLst/>
            </a:prstGeom>
          </p:spPr>
        </p:pic>
        <p:pic>
          <p:nvPicPr>
            <p:cNvPr id="40" name="Image 4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1452" y="2172911"/>
              <a:ext cx="1368000" cy="2005543"/>
            </a:xfrm>
            <a:prstGeom prst="rect">
              <a:avLst/>
            </a:prstGeom>
          </p:spPr>
        </p:pic>
      </p:grpSp>
      <p:pic>
        <p:nvPicPr>
          <p:cNvPr id="34" name="Picture 33" descr="Diagram&#10;&#10;Description automatically generated">
            <a:extLst>
              <a:ext uri="{FF2B5EF4-FFF2-40B4-BE49-F238E27FC236}">
                <a16:creationId xmlns:a16="http://schemas.microsoft.com/office/drawing/2014/main" id="{FBC71538-C52C-4587-B714-E3504A56629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9455" y="4347166"/>
            <a:ext cx="1879652" cy="604728"/>
          </a:xfrm>
          <a:prstGeom prst="rect">
            <a:avLst/>
          </a:prstGeom>
        </p:spPr>
      </p:pic>
      <p:pic>
        <p:nvPicPr>
          <p:cNvPr id="46" name="Picture 45" descr="Diagram&#10;&#10;Description automatically generated">
            <a:extLst>
              <a:ext uri="{FF2B5EF4-FFF2-40B4-BE49-F238E27FC236}">
                <a16:creationId xmlns:a16="http://schemas.microsoft.com/office/drawing/2014/main" id="{3DADA41E-067F-4DA9-B803-B0DF4F44B69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9761" y="4707184"/>
            <a:ext cx="1290557" cy="777897"/>
          </a:xfrm>
          <a:prstGeom prst="rect">
            <a:avLst/>
          </a:prstGeom>
        </p:spPr>
      </p:pic>
      <p:pic>
        <p:nvPicPr>
          <p:cNvPr id="24" name="Picture 23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0B219FA2-174D-4F18-AC7C-42F9F40BBF1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501" y="4389235"/>
            <a:ext cx="943829" cy="795412"/>
          </a:xfrm>
          <a:prstGeom prst="rect">
            <a:avLst/>
          </a:prstGeom>
        </p:spPr>
      </p:pic>
      <p:pic>
        <p:nvPicPr>
          <p:cNvPr id="47" name="Picture 46" descr="A picture containing appliance&#10;&#10;Description automatically generated">
            <a:extLst>
              <a:ext uri="{FF2B5EF4-FFF2-40B4-BE49-F238E27FC236}">
                <a16:creationId xmlns:a16="http://schemas.microsoft.com/office/drawing/2014/main" id="{5009AC1E-0172-4E0F-9F40-1094E710E3C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454" y="4343089"/>
            <a:ext cx="696486" cy="551777"/>
          </a:xfrm>
          <a:prstGeom prst="rect">
            <a:avLst/>
          </a:prstGeom>
        </p:spPr>
      </p:pic>
      <p:pic>
        <p:nvPicPr>
          <p:cNvPr id="48" name="Picture 47" descr="A close-up of a computer chip&#10;&#10;Description automatically generated with low confidence">
            <a:extLst>
              <a:ext uri="{FF2B5EF4-FFF2-40B4-BE49-F238E27FC236}">
                <a16:creationId xmlns:a16="http://schemas.microsoft.com/office/drawing/2014/main" id="{08BAA7E9-8999-40AA-A323-1BAD3DEA95F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9465" y="4487039"/>
            <a:ext cx="1388383" cy="489456"/>
          </a:xfrm>
          <a:prstGeom prst="rect">
            <a:avLst/>
          </a:prstGeom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25417D80-7DA5-4F7A-AD92-E124CA8E4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3055" y="2203181"/>
            <a:ext cx="716310" cy="57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39D30E33-7567-4371-BA8A-D87F74D99CB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502" y="4032870"/>
            <a:ext cx="696486" cy="150041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487174" y="1848614"/>
            <a:ext cx="1418788" cy="976028"/>
            <a:chOff x="5867400" y="1773296"/>
            <a:chExt cx="1821464" cy="125304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2470391"/>
              <a:ext cx="1159933" cy="55594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0255" y="1773296"/>
              <a:ext cx="548609" cy="1187392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F471D8D-BE95-4C07-A2D3-EB1F813B5B8D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8171" y="1889642"/>
            <a:ext cx="392829" cy="88386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66AE644-C245-4985-8C92-1CABBC2A0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3286" y="1858469"/>
            <a:ext cx="407560" cy="88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candelabrum, indoor, several&#10;&#10;Description automatically generated">
            <a:extLst>
              <a:ext uri="{FF2B5EF4-FFF2-40B4-BE49-F238E27FC236}">
                <a16:creationId xmlns:a16="http://schemas.microsoft.com/office/drawing/2014/main" id="{130419EE-3FC8-48B1-BF46-30D1CE57B459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903" y="4742852"/>
            <a:ext cx="1051930" cy="77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4D1893-7CAE-44F9-8318-D62393636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 available with Push-in terminals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4BF6-66EB-4F04-9122-61BFCF2C8B4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F5C42-3451-4ADA-B792-3353785F504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/>
              <a:t>Push-in Spring motor starting solution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5F9FB-736A-4DED-98FB-79F4F03575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688" y="6390607"/>
            <a:ext cx="507401" cy="1947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56167" y="1111966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dirty="0">
              <a:ea typeface="ABBvoiceOffice" panose="020B0604020202020204" charset="0"/>
              <a:cs typeface="ABBvoiceOffice" panose="020B060402020202020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542E02-22C9-426B-8CAD-CCC0EF23C767}"/>
              </a:ext>
            </a:extLst>
          </p:cNvPr>
          <p:cNvGrpSpPr/>
          <p:nvPr/>
        </p:nvGrpSpPr>
        <p:grpSpPr>
          <a:xfrm>
            <a:off x="2327311" y="2310407"/>
            <a:ext cx="9522778" cy="2755895"/>
            <a:chOff x="1327474" y="2325152"/>
            <a:chExt cx="7904974" cy="1902876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33297E02-DE4E-45F6-A5C8-EDDE78D6A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7284" y="2461350"/>
              <a:ext cx="893944" cy="1240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ontent Placeholder 23"/>
            <p:cNvSpPr txBox="1">
              <a:spLocks/>
            </p:cNvSpPr>
            <p:nvPr/>
          </p:nvSpPr>
          <p:spPr bwMode="gray">
            <a:xfrm>
              <a:off x="1342149" y="3652421"/>
              <a:ext cx="2344022" cy="52075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b="1" dirty="0"/>
                <a:t>—</a:t>
              </a:r>
              <a:br>
                <a:rPr lang="en-US" sz="1000" dirty="0"/>
              </a:br>
              <a:r>
                <a:rPr lang="en-US" sz="1000" b="1" dirty="0"/>
                <a:t>Sentry safety relays</a:t>
              </a:r>
              <a:br>
                <a:rPr lang="en-US" sz="1000" b="1" dirty="0"/>
              </a:br>
              <a:endParaRPr lang="en-US" sz="1000" dirty="0"/>
            </a:p>
          </p:txBody>
        </p:sp>
        <p:sp>
          <p:nvSpPr>
            <p:cNvPr id="36" name="Content Placeholder 23"/>
            <p:cNvSpPr txBox="1">
              <a:spLocks/>
            </p:cNvSpPr>
            <p:nvPr/>
          </p:nvSpPr>
          <p:spPr bwMode="gray">
            <a:xfrm>
              <a:off x="3589093" y="3652421"/>
              <a:ext cx="3344590" cy="575607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b="1" dirty="0"/>
                <a:t>— </a:t>
              </a:r>
              <a:br>
                <a:rPr lang="en-US" sz="1000" b="1" dirty="0"/>
              </a:br>
              <a:r>
                <a:rPr lang="en-US" sz="1000" b="1" dirty="0"/>
                <a:t>Time relays</a:t>
              </a:r>
              <a:br>
                <a:rPr lang="en-US" sz="1000" b="1" dirty="0"/>
              </a:br>
              <a:endParaRPr lang="en-US" sz="1000" dirty="0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48C60D4-9D75-4B18-AD4D-AFCCD45487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840" y="2329645"/>
              <a:ext cx="774389" cy="1327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6512A464-F228-4B09-BA3B-B44FA6AB12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474" y="2325152"/>
              <a:ext cx="772735" cy="1324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81D0D2AE-1A07-43C6-9640-F4C374D90F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7989" y="2419358"/>
              <a:ext cx="893944" cy="1240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Content Placeholder 23">
              <a:extLst>
                <a:ext uri="{FF2B5EF4-FFF2-40B4-BE49-F238E27FC236}">
                  <a16:creationId xmlns:a16="http://schemas.microsoft.com/office/drawing/2014/main" id="{6AE26C7B-64F7-4502-8BB9-AEC4109E6DE4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5887858" y="3649116"/>
              <a:ext cx="3344590" cy="575607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b="1" dirty="0"/>
                <a:t>— </a:t>
              </a:r>
              <a:br>
                <a:rPr lang="en-US" sz="1000" b="1" dirty="0"/>
              </a:br>
              <a:r>
                <a:rPr lang="en-US" sz="1000" b="1" dirty="0"/>
                <a:t>Measuring &amp; Monitoring relays</a:t>
              </a:r>
              <a:br>
                <a:rPr lang="en-US" sz="1000" b="1" dirty="0"/>
              </a:br>
              <a:endParaRPr lang="en-US" sz="1000" dirty="0"/>
            </a:p>
          </p:txBody>
        </p: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465AA39D-A590-478E-A842-CE4311655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5336" y="2440239"/>
              <a:ext cx="890100" cy="124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FBBD70C1-3EAD-4810-8352-AEB062204A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2507" y="2427663"/>
              <a:ext cx="892400" cy="124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709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B36182-58C9-4C1B-84CC-6C61B9F5DD8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2367" y="1933575"/>
            <a:ext cx="5551929" cy="2490941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en-US" sz="1800" dirty="0"/>
              <a:t>One push is all you need </a:t>
            </a:r>
          </a:p>
          <a:p>
            <a:pPr marL="285750" indent="-285750">
              <a:spcAft>
                <a:spcPts val="900"/>
              </a:spcAft>
              <a:buFont typeface="ABBvoice" panose="020D0603020503020204" pitchFamily="34" charset="0"/>
              <a:buChar char="–"/>
            </a:pPr>
            <a:r>
              <a:rPr lang="en-US" sz="1800" dirty="0"/>
              <a:t>extremely fast wiring</a:t>
            </a:r>
          </a:p>
          <a:p>
            <a:pPr marL="285750" indent="-285750">
              <a:spcAft>
                <a:spcPts val="900"/>
              </a:spcAft>
              <a:buFont typeface="ABBvoice" panose="020D0603020503020204" pitchFamily="34" charset="0"/>
              <a:buChar char="–"/>
            </a:pPr>
            <a:r>
              <a:rPr lang="en-US" sz="1800" dirty="0"/>
              <a:t>no tool is required</a:t>
            </a:r>
          </a:p>
          <a:p>
            <a:pPr marL="285750" indent="-285750">
              <a:spcAft>
                <a:spcPts val="900"/>
              </a:spcAft>
              <a:buFont typeface="ABBvoice" panose="020D0603020503020204" pitchFamily="34" charset="0"/>
              <a:buChar char="–"/>
            </a:pPr>
            <a:r>
              <a:rPr lang="en-US" sz="1800" dirty="0"/>
              <a:t>save up to 50% wiring time </a:t>
            </a:r>
          </a:p>
          <a:p>
            <a:pPr>
              <a:spcAft>
                <a:spcPts val="900"/>
              </a:spcAft>
            </a:pPr>
            <a:r>
              <a:rPr lang="en-US" sz="1800" dirty="0"/>
              <a:t>and the connections are just as reliable.</a:t>
            </a:r>
          </a:p>
          <a:p>
            <a:pPr>
              <a:spcAft>
                <a:spcPts val="900"/>
              </a:spcAft>
            </a:pPr>
            <a:endParaRPr lang="en-US" sz="1800" dirty="0"/>
          </a:p>
          <a:p>
            <a:pPr>
              <a:spcAft>
                <a:spcPts val="900"/>
              </a:spcAft>
            </a:pPr>
            <a:r>
              <a:rPr lang="en-US" b="1" dirty="0">
                <a:solidFill>
                  <a:schemeClr val="tx2"/>
                </a:solidFill>
              </a:rPr>
              <a:t>For speed, ease and reliability, just push it !</a:t>
            </a:r>
          </a:p>
          <a:p>
            <a:pPr>
              <a:spcAft>
                <a:spcPts val="900"/>
              </a:spcAft>
            </a:pPr>
            <a:endParaRPr lang="en-GB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4BF6-66EB-4F04-9122-61BFCF2C8B4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F5C42-3451-4ADA-B792-3353785F504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/>
              <a:t>Push-in Spring motor starting solution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5F9FB-736A-4DED-98FB-79F4F03575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4D1893-7CAE-44F9-8318-D62393636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next generation of spring technology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933575"/>
            <a:ext cx="5761038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6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54AAD2-0FA1-40C3-BDB9-1741228A7DD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0479A72-920A-415B-8469-E7772A79C549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C3271-A931-471E-A9DC-A2357A91E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Push-in Spring solution benefits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/>
              <a:t>Push-in Spring motor starting solution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688" y="6390607"/>
            <a:ext cx="507401" cy="19470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 bwMode="gray">
          <a:xfrm>
            <a:off x="745266" y="1851624"/>
            <a:ext cx="3312757" cy="378070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b="1">
                <a:solidFill>
                  <a:schemeClr val="tx2"/>
                </a:solidFill>
              </a:rPr>
              <a:t>Faster than ever installation</a:t>
            </a:r>
          </a:p>
          <a:p>
            <a:endParaRPr lang="en-US" sz="1400" err="1"/>
          </a:p>
        </p:txBody>
      </p:sp>
      <p:sp>
        <p:nvSpPr>
          <p:cNvPr id="56" name="TextBox 55"/>
          <p:cNvSpPr txBox="1"/>
          <p:nvPr/>
        </p:nvSpPr>
        <p:spPr bwMode="gray">
          <a:xfrm>
            <a:off x="8599683" y="1856664"/>
            <a:ext cx="3253581" cy="378070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b="1">
                <a:solidFill>
                  <a:schemeClr val="tx2"/>
                </a:solidFill>
              </a:rPr>
              <a:t>Reliable as ever connections</a:t>
            </a:r>
          </a:p>
          <a:p>
            <a:endParaRPr lang="en-US" sz="1400" err="1"/>
          </a:p>
        </p:txBody>
      </p:sp>
      <p:sp>
        <p:nvSpPr>
          <p:cNvPr id="59" name="TextBox 58"/>
          <p:cNvSpPr txBox="1"/>
          <p:nvPr/>
        </p:nvSpPr>
        <p:spPr bwMode="gray">
          <a:xfrm>
            <a:off x="4707071" y="1851624"/>
            <a:ext cx="3238545" cy="378070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b="1">
                <a:solidFill>
                  <a:schemeClr val="tx2"/>
                </a:solidFill>
              </a:rPr>
              <a:t>Easier than ever wiring</a:t>
            </a:r>
          </a:p>
          <a:p>
            <a:endParaRPr lang="en-US" sz="1400" err="1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8A9A7BA-CACE-C541-A969-49406E2FA7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29" t="-9159" r="-9021" b="-10159"/>
          <a:stretch/>
        </p:blipFill>
        <p:spPr>
          <a:xfrm>
            <a:off x="4168775" y="1663700"/>
            <a:ext cx="542925" cy="533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B3EEDE-67AD-2343-8AC9-73ECCC6D13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901" t="-14137" r="-7558" b="-8630"/>
          <a:stretch/>
        </p:blipFill>
        <p:spPr>
          <a:xfrm>
            <a:off x="8064500" y="1641475"/>
            <a:ext cx="517525" cy="523875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 bwMode="gray">
          <a:xfrm>
            <a:off x="332366" y="2229348"/>
            <a:ext cx="370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gray">
          <a:xfrm>
            <a:off x="4237617" y="2229348"/>
            <a:ext cx="370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 bwMode="gray">
          <a:xfrm>
            <a:off x="8113022" y="2229348"/>
            <a:ext cx="370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7617" y="2361062"/>
            <a:ext cx="3707999" cy="35527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3022" y="2361061"/>
            <a:ext cx="3740242" cy="35527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59" y="1704548"/>
            <a:ext cx="460802" cy="460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1F4A1B-C6F7-4E45-A564-412DD33AE9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459" y="2289830"/>
            <a:ext cx="3752564" cy="358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0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688" y="6390607"/>
            <a:ext cx="507401" cy="1947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4BF6-66EB-4F04-9122-61BFCF2C8B4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F5C42-3451-4ADA-B792-3353785F504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/>
              <a:t>Push-in Spring motor starting solution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5F9FB-736A-4DED-98FB-79F4F03575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4D1893-7CAE-44F9-8318-D62393636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67" y="692371"/>
            <a:ext cx="11520000" cy="396000"/>
          </a:xfrm>
        </p:spPr>
        <p:txBody>
          <a:bodyPr/>
          <a:lstStyle/>
          <a:p>
            <a:r>
              <a:rPr lang="en-US"/>
              <a:t>Faster than ever installation</a:t>
            </a:r>
            <a:endParaRPr lang="en-GB"/>
          </a:p>
        </p:txBody>
      </p:sp>
      <p:cxnSp>
        <p:nvCxnSpPr>
          <p:cNvPr id="33" name="Straight Arrow Connector 32"/>
          <p:cNvCxnSpPr/>
          <p:nvPr/>
        </p:nvCxnSpPr>
        <p:spPr bwMode="gray">
          <a:xfrm flipH="1">
            <a:off x="1230419" y="2464368"/>
            <a:ext cx="542932" cy="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 bwMode="gray">
          <a:xfrm flipH="1">
            <a:off x="2510579" y="2464368"/>
            <a:ext cx="542932" cy="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 bwMode="gray">
          <a:xfrm>
            <a:off x="7800975" y="-1700213"/>
            <a:ext cx="914400" cy="9144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endParaRPr lang="en-US" sz="140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CE7BC-3014-8440-8F6F-F96E69D20577}"/>
              </a:ext>
            </a:extLst>
          </p:cNvPr>
          <p:cNvSpPr txBox="1"/>
          <p:nvPr/>
        </p:nvSpPr>
        <p:spPr bwMode="gray">
          <a:xfrm>
            <a:off x="4781550" y="3546475"/>
            <a:ext cx="0" cy="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endParaRPr lang="en-US" sz="1400" err="1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DAEFEE-E107-3845-9AB4-EA9F7B237F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29" t="-9159" r="-9021" b="-10159"/>
          <a:stretch/>
        </p:blipFill>
        <p:spPr>
          <a:xfrm>
            <a:off x="1882776" y="2161067"/>
            <a:ext cx="542925" cy="533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144C2ED-6A89-C14A-BCBC-68CB529B77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901" t="-14137" r="-7558" b="-8630"/>
          <a:stretch/>
        </p:blipFill>
        <p:spPr>
          <a:xfrm>
            <a:off x="3200105" y="2163061"/>
            <a:ext cx="517525" cy="523875"/>
          </a:xfrm>
          <a:prstGeom prst="rect">
            <a:avLst/>
          </a:prstGeom>
        </p:spPr>
      </p:pic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90B36182-58C9-4C1B-84CC-6C61B9F5DD8E}"/>
              </a:ext>
            </a:extLst>
          </p:cNvPr>
          <p:cNvSpPr txBox="1">
            <a:spLocks/>
          </p:cNvSpPr>
          <p:nvPr/>
        </p:nvSpPr>
        <p:spPr>
          <a:xfrm>
            <a:off x="331470" y="3875755"/>
            <a:ext cx="5646678" cy="1899920"/>
          </a:xfrm>
          <a:prstGeom prst="rect">
            <a:avLst/>
          </a:prstGeom>
        </p:spPr>
        <p:txBody>
          <a:bodyPr l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</a:pPr>
            <a:r>
              <a:rPr lang="en-US"/>
              <a:t>For the very first time, you can use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/>
              <a:t>ferruled and rigid cables (Push-in mode) 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/>
              <a:t>cables without ferrules (Spring mode) </a:t>
            </a:r>
          </a:p>
          <a:p>
            <a:pPr>
              <a:spcAft>
                <a:spcPts val="900"/>
              </a:spcAft>
            </a:pPr>
            <a:r>
              <a:rPr lang="en-US"/>
              <a:t>in the same terminal.</a:t>
            </a:r>
          </a:p>
          <a:p>
            <a:pPr>
              <a:spcAft>
                <a:spcPts val="900"/>
              </a:spcAft>
            </a:pPr>
            <a:endParaRPr lang="en-US"/>
          </a:p>
        </p:txBody>
      </p:sp>
      <p:cxnSp>
        <p:nvCxnSpPr>
          <p:cNvPr id="31" name="Straight Connector 30"/>
          <p:cNvCxnSpPr/>
          <p:nvPr/>
        </p:nvCxnSpPr>
        <p:spPr bwMode="gray">
          <a:xfrm>
            <a:off x="319143" y="3775867"/>
            <a:ext cx="56590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2" name="Text Placeholder 7"/>
          <p:cNvSpPr txBox="1">
            <a:spLocks/>
          </p:cNvSpPr>
          <p:nvPr/>
        </p:nvSpPr>
        <p:spPr bwMode="gray">
          <a:xfrm>
            <a:off x="332367" y="3406325"/>
            <a:ext cx="5605141" cy="379065"/>
          </a:xfrm>
          <a:prstGeom prst="rect">
            <a:avLst/>
          </a:prstGeom>
        </p:spPr>
        <p:txBody>
          <a:bodyPr vert="horz" lIns="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/>
              <a:t>2-in-1 connection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55" y="1900539"/>
            <a:ext cx="988965" cy="9889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gray">
          <a:xfrm>
            <a:off x="336550" y="2860843"/>
            <a:ext cx="2731981" cy="334709"/>
          </a:xfrm>
          <a:prstGeom prst="rect">
            <a:avLst/>
          </a:prstGeom>
          <a:noFill/>
        </p:spPr>
        <p:txBody>
          <a:bodyPr wrap="square" lIns="0" tIns="72000" rIns="72000" bIns="72000" rtlCol="0">
            <a:noAutofit/>
          </a:bodyPr>
          <a:lstStyle/>
          <a:p>
            <a:r>
              <a:rPr lang="en-US" sz="1200" b="1"/>
              <a:t>Speed up your projects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7EFD990-4430-4EE7-A147-416CDAA9E4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7609" y="1933574"/>
            <a:ext cx="5823768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2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gray">
          <a:xfrm>
            <a:off x="6231856" y="1931411"/>
            <a:ext cx="5620511" cy="4005869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err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/>
              <a:t>Push-in Spring motor starting solution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F69053C4-FBAB-0E46-BE07-2020D012C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67" y="692371"/>
            <a:ext cx="11520000" cy="396000"/>
          </a:xfrm>
        </p:spPr>
        <p:txBody>
          <a:bodyPr/>
          <a:lstStyle/>
          <a:p>
            <a:r>
              <a:rPr lang="en-US"/>
              <a:t>Faster than ever installation</a:t>
            </a:r>
            <a:endParaRPr lang="en-GB"/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8760" y="1988103"/>
            <a:ext cx="3858700" cy="3949177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6060" y="1977253"/>
            <a:ext cx="3876517" cy="3960027"/>
          </a:xfrm>
          <a:prstGeom prst="rect">
            <a:avLst/>
          </a:prstGeom>
        </p:spPr>
      </p:pic>
      <p:pic>
        <p:nvPicPr>
          <p:cNvPr id="2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3934" y="-129916"/>
            <a:ext cx="661813" cy="4316651"/>
          </a:xfrm>
          <a:prstGeom prst="rect">
            <a:avLst/>
          </a:prstGeom>
        </p:spPr>
      </p:pic>
      <p:sp>
        <p:nvSpPr>
          <p:cNvPr id="29" name="Title 2">
            <a:extLst>
              <a:ext uri="{FF2B5EF4-FFF2-40B4-BE49-F238E27FC236}">
                <a16:creationId xmlns:a16="http://schemas.microsoft.com/office/drawing/2014/main" id="{59784FB7-EF1C-0448-BD33-75AEDFB0B882}"/>
              </a:ext>
            </a:extLst>
          </p:cNvPr>
          <p:cNvSpPr txBox="1">
            <a:spLocks/>
          </p:cNvSpPr>
          <p:nvPr/>
        </p:nvSpPr>
        <p:spPr bwMode="gray">
          <a:xfrm>
            <a:off x="344102" y="3322562"/>
            <a:ext cx="2709409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Push-in mode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D8ECAE2A-8268-6445-BBB9-804047049F47}"/>
              </a:ext>
            </a:extLst>
          </p:cNvPr>
          <p:cNvSpPr txBox="1">
            <a:spLocks/>
          </p:cNvSpPr>
          <p:nvPr/>
        </p:nvSpPr>
        <p:spPr>
          <a:xfrm>
            <a:off x="344102" y="3696439"/>
            <a:ext cx="5752448" cy="2200083"/>
          </a:xfrm>
          <a:prstGeom prst="rect">
            <a:avLst/>
          </a:prstGeom>
        </p:spPr>
        <p:txBody>
          <a:bodyPr l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Connect rigid cables or ferruled cables simply by pushing them into the cable holes 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/>
              <a:t>no need to use any tools 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/>
              <a:t>intuitive wiring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/>
              <a:t>self-tightening terminals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/>
              <a:t>save up to 50% wiring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7FF45B9-A3E9-5844-8E53-00EB71DBDA4C}"/>
              </a:ext>
            </a:extLst>
          </p:cNvPr>
          <p:cNvCxnSpPr/>
          <p:nvPr/>
        </p:nvCxnSpPr>
        <p:spPr bwMode="gray">
          <a:xfrm flipH="1">
            <a:off x="1230419" y="2464368"/>
            <a:ext cx="542932" cy="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7E7F296-361B-CE44-A836-9871E2457AD3}"/>
              </a:ext>
            </a:extLst>
          </p:cNvPr>
          <p:cNvCxnSpPr/>
          <p:nvPr/>
        </p:nvCxnSpPr>
        <p:spPr bwMode="gray">
          <a:xfrm flipH="1">
            <a:off x="2510579" y="2464368"/>
            <a:ext cx="542932" cy="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C5BE762E-018D-FE4C-94A9-C75989E4E4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29" t="-9159" r="-9021" b="-10159"/>
          <a:stretch/>
        </p:blipFill>
        <p:spPr>
          <a:xfrm>
            <a:off x="1882776" y="2161067"/>
            <a:ext cx="542925" cy="533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AC8A6FD-F760-D342-AD24-DBD47EE8C6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901" t="-14137" r="-7558" b="-8630"/>
          <a:stretch/>
        </p:blipFill>
        <p:spPr>
          <a:xfrm>
            <a:off x="3200105" y="2163061"/>
            <a:ext cx="517525" cy="523875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 bwMode="gray">
          <a:xfrm>
            <a:off x="336550" y="3655799"/>
            <a:ext cx="576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55" y="1900539"/>
            <a:ext cx="988965" cy="98896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 bwMode="gray">
          <a:xfrm>
            <a:off x="336550" y="2860843"/>
            <a:ext cx="2731981" cy="334709"/>
          </a:xfrm>
          <a:prstGeom prst="rect">
            <a:avLst/>
          </a:prstGeom>
          <a:noFill/>
        </p:spPr>
        <p:txBody>
          <a:bodyPr wrap="square" lIns="0" tIns="72000" rIns="72000" bIns="72000" rtlCol="0">
            <a:noAutofit/>
          </a:bodyPr>
          <a:lstStyle/>
          <a:p>
            <a:r>
              <a:rPr lang="en-US" sz="1200" b="1"/>
              <a:t>Speed up your projects</a:t>
            </a:r>
          </a:p>
        </p:txBody>
      </p:sp>
    </p:spTree>
    <p:extLst>
      <p:ext uri="{BB962C8B-B14F-4D97-AF65-F5344CB8AC3E}">
        <p14:creationId xmlns:p14="http://schemas.microsoft.com/office/powerpoint/2010/main" val="338753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162 L 0.00104 0.23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24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 bwMode="gray">
          <a:xfrm>
            <a:off x="6231856" y="1931411"/>
            <a:ext cx="5620511" cy="4005869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err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/>
              <a:t>Push-in Spring motor starting solution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688" y="6390607"/>
            <a:ext cx="507401" cy="194700"/>
          </a:xfrm>
          <a:prstGeom prst="rect">
            <a:avLst/>
          </a:prstGeom>
        </p:spPr>
      </p:pic>
      <p:sp>
        <p:nvSpPr>
          <p:cNvPr id="23" name="Title 2">
            <a:extLst>
              <a:ext uri="{FF2B5EF4-FFF2-40B4-BE49-F238E27FC236}">
                <a16:creationId xmlns:a16="http://schemas.microsoft.com/office/drawing/2014/main" id="{F69053C4-FBAB-0E46-BE07-2020D012C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67" y="692371"/>
            <a:ext cx="11520000" cy="396000"/>
          </a:xfrm>
        </p:spPr>
        <p:txBody>
          <a:bodyPr/>
          <a:lstStyle/>
          <a:p>
            <a:r>
              <a:rPr lang="en-US"/>
              <a:t>Faster than ever installation</a:t>
            </a:r>
            <a:endParaRPr lang="en-GB"/>
          </a:p>
        </p:txBody>
      </p:sp>
      <p:pic>
        <p:nvPicPr>
          <p:cNvPr id="30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7782" y="1937954"/>
            <a:ext cx="3858442" cy="3972852"/>
          </a:xfrm>
          <a:prstGeom prst="rect">
            <a:avLst/>
          </a:prstGeom>
        </p:spPr>
      </p:pic>
      <p:pic>
        <p:nvPicPr>
          <p:cNvPr id="31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133" y="1975625"/>
            <a:ext cx="3844516" cy="3928831"/>
          </a:xfrm>
          <a:prstGeom prst="rect">
            <a:avLst/>
          </a:prstGeom>
        </p:spPr>
      </p:pic>
      <p:pic>
        <p:nvPicPr>
          <p:cNvPr id="33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132" y="1975625"/>
            <a:ext cx="3851374" cy="3928831"/>
          </a:xfrm>
          <a:prstGeom prst="rect">
            <a:avLst/>
          </a:prstGeom>
        </p:spPr>
      </p:pic>
      <p:pic>
        <p:nvPicPr>
          <p:cNvPr id="34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0897" y="914400"/>
            <a:ext cx="561263" cy="3764849"/>
          </a:xfrm>
          <a:prstGeom prst="rect">
            <a:avLst/>
          </a:prstGeom>
        </p:spPr>
      </p:pic>
      <p:pic>
        <p:nvPicPr>
          <p:cNvPr id="35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5350" y="-98908"/>
            <a:ext cx="506236" cy="3521366"/>
          </a:xfrm>
          <a:prstGeom prst="rect">
            <a:avLst/>
          </a:prstGeom>
        </p:spPr>
      </p:pic>
      <p:sp>
        <p:nvSpPr>
          <p:cNvPr id="29" name="Title 2">
            <a:extLst>
              <a:ext uri="{FF2B5EF4-FFF2-40B4-BE49-F238E27FC236}">
                <a16:creationId xmlns:a16="http://schemas.microsoft.com/office/drawing/2014/main" id="{59784FB7-EF1C-0448-BD33-75AEDFB0B882}"/>
              </a:ext>
            </a:extLst>
          </p:cNvPr>
          <p:cNvSpPr txBox="1">
            <a:spLocks/>
          </p:cNvSpPr>
          <p:nvPr/>
        </p:nvSpPr>
        <p:spPr bwMode="gray">
          <a:xfrm>
            <a:off x="344102" y="3322562"/>
            <a:ext cx="2709409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Spring mode</a:t>
            </a:r>
          </a:p>
        </p:txBody>
      </p: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D8ECAE2A-8268-6445-BBB9-804047049F47}"/>
              </a:ext>
            </a:extLst>
          </p:cNvPr>
          <p:cNvSpPr txBox="1">
            <a:spLocks/>
          </p:cNvSpPr>
          <p:nvPr/>
        </p:nvSpPr>
        <p:spPr>
          <a:xfrm>
            <a:off x="344102" y="3696439"/>
            <a:ext cx="5752448" cy="2200083"/>
          </a:xfrm>
          <a:prstGeom prst="rect">
            <a:avLst/>
          </a:prstGeom>
        </p:spPr>
        <p:txBody>
          <a:bodyPr l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Use spring mode for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/>
              <a:t>small cable cross-sections or for cables without ferrules 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/>
              <a:t>de-wiring the motor starting solution</a:t>
            </a:r>
          </a:p>
          <a:p>
            <a:r>
              <a:rPr lang="en-US"/>
              <a:t>Simply push a screwdriver into the clearly marked holes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/>
              <a:t>no twisting or turning is required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/>
              <a:t>easier to use than conventional spring technology, with less chance of damage to terminals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7FF45B9-A3E9-5844-8E53-00EB71DBDA4C}"/>
              </a:ext>
            </a:extLst>
          </p:cNvPr>
          <p:cNvCxnSpPr/>
          <p:nvPr/>
        </p:nvCxnSpPr>
        <p:spPr bwMode="gray">
          <a:xfrm flipH="1">
            <a:off x="1230419" y="2464368"/>
            <a:ext cx="542932" cy="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7E7F296-361B-CE44-A836-9871E2457AD3}"/>
              </a:ext>
            </a:extLst>
          </p:cNvPr>
          <p:cNvCxnSpPr/>
          <p:nvPr/>
        </p:nvCxnSpPr>
        <p:spPr bwMode="gray">
          <a:xfrm flipH="1">
            <a:off x="2510579" y="2464368"/>
            <a:ext cx="542932" cy="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C5BE762E-018D-FE4C-94A9-C75989E4E47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29" t="-9159" r="-9021" b="-10159"/>
          <a:stretch/>
        </p:blipFill>
        <p:spPr>
          <a:xfrm>
            <a:off x="1882776" y="2161067"/>
            <a:ext cx="542925" cy="5334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AC8A6FD-F760-D342-AD24-DBD47EE8C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901" t="-14137" r="-7558" b="-8630"/>
          <a:stretch/>
        </p:blipFill>
        <p:spPr>
          <a:xfrm>
            <a:off x="3200105" y="2163061"/>
            <a:ext cx="517525" cy="5238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55" y="1900539"/>
            <a:ext cx="988965" cy="988965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 bwMode="gray">
          <a:xfrm>
            <a:off x="336550" y="3655799"/>
            <a:ext cx="576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 bwMode="gray">
          <a:xfrm>
            <a:off x="336550" y="2860843"/>
            <a:ext cx="2731981" cy="334709"/>
          </a:xfrm>
          <a:prstGeom prst="rect">
            <a:avLst/>
          </a:prstGeom>
          <a:noFill/>
        </p:spPr>
        <p:txBody>
          <a:bodyPr wrap="square" lIns="0" tIns="72000" rIns="72000" bIns="72000" rtlCol="0">
            <a:noAutofit/>
          </a:bodyPr>
          <a:lstStyle/>
          <a:p>
            <a:r>
              <a:rPr lang="en-US" sz="1200" b="1"/>
              <a:t>Speed up your projects</a:t>
            </a:r>
          </a:p>
        </p:txBody>
      </p:sp>
    </p:spTree>
    <p:extLst>
      <p:ext uri="{BB962C8B-B14F-4D97-AF65-F5344CB8AC3E}">
        <p14:creationId xmlns:p14="http://schemas.microsoft.com/office/powerpoint/2010/main" val="69109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8.33333E-7 -1.11111E-6 L 0.00013 0.1138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4.16667E-6 -0.00486 L 4.16667E-6 0.15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8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Motion origin="layout" path="M 0.003 -0.04722 L -0.00065 0.12292 " pathEditMode="relative" rAng="0" ptsTypes="AA">
                                      <p:cBhvr>
                                        <p:cTn id="18" dur="2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849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688" y="6390607"/>
            <a:ext cx="507401" cy="1947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4BF6-66EB-4F04-9122-61BFCF2C8B4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F5C42-3451-4ADA-B792-3353785F504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/>
              <a:t>Push-in Spring motor starting solution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5F9FB-736A-4DED-98FB-79F4F03575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4D1893-7CAE-44F9-8318-D62393636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67" y="692371"/>
            <a:ext cx="11520000" cy="396000"/>
          </a:xfrm>
        </p:spPr>
        <p:txBody>
          <a:bodyPr/>
          <a:lstStyle/>
          <a:p>
            <a:r>
              <a:rPr lang="en-US"/>
              <a:t>Faster than ever installation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5CA164-A2A8-8E40-BD5C-0BC6E1224C2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483" y="508888"/>
            <a:ext cx="1796059" cy="1661774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5DAE234-F612-F54D-AB23-C994C70A94D0}"/>
              </a:ext>
            </a:extLst>
          </p:cNvPr>
          <p:cNvCxnSpPr/>
          <p:nvPr/>
        </p:nvCxnSpPr>
        <p:spPr bwMode="gray">
          <a:xfrm flipH="1">
            <a:off x="1230419" y="2464368"/>
            <a:ext cx="542932" cy="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985C1D0-FAAB-274D-A986-73C09F6D4F20}"/>
              </a:ext>
            </a:extLst>
          </p:cNvPr>
          <p:cNvCxnSpPr/>
          <p:nvPr/>
        </p:nvCxnSpPr>
        <p:spPr bwMode="gray">
          <a:xfrm flipH="1">
            <a:off x="2510579" y="2464368"/>
            <a:ext cx="542932" cy="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B369187-9787-7847-90FF-7F2D302229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29" t="-9159" r="-9021" b="-10159"/>
          <a:stretch/>
        </p:blipFill>
        <p:spPr>
          <a:xfrm>
            <a:off x="1882776" y="2161067"/>
            <a:ext cx="542925" cy="533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62BFA7-8626-D145-A706-281AE1F2F6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901" t="-14137" r="-7558" b="-8630"/>
          <a:stretch/>
        </p:blipFill>
        <p:spPr>
          <a:xfrm>
            <a:off x="3200105" y="2163061"/>
            <a:ext cx="517525" cy="523875"/>
          </a:xfrm>
          <a:prstGeom prst="rect">
            <a:avLst/>
          </a:prstGeom>
        </p:spPr>
      </p:pic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90B36182-58C9-4C1B-84CC-6C61B9F5DD8E}"/>
              </a:ext>
            </a:extLst>
          </p:cNvPr>
          <p:cNvSpPr txBox="1">
            <a:spLocks/>
          </p:cNvSpPr>
          <p:nvPr/>
        </p:nvSpPr>
        <p:spPr>
          <a:xfrm>
            <a:off x="340435" y="3821967"/>
            <a:ext cx="5646678" cy="1899920"/>
          </a:xfrm>
          <a:prstGeom prst="rect">
            <a:avLst/>
          </a:prstGeom>
        </p:spPr>
        <p:txBody>
          <a:bodyPr l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ABB´s smart connection accessories 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 dirty="0"/>
              <a:t>100 % tool-free mounting </a:t>
            </a:r>
            <a:r>
              <a:rPr lang="en-US" dirty="0">
                <a:solidFill>
                  <a:srgbClr val="FFC000"/>
                </a:solidFill>
              </a:rPr>
              <a:t> 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 dirty="0"/>
              <a:t>significantly reduced installation time </a:t>
            </a:r>
            <a:endParaRPr lang="en-US" dirty="0">
              <a:solidFill>
                <a:srgbClr val="FFC000"/>
              </a:solidFill>
            </a:endParaRP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 dirty="0"/>
              <a:t>busbars, connecting kits and electrical interlock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 dirty="0"/>
              <a:t>Direct on-line, Reversing or Star-Delta starters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/>
              <a:t>possible without using any wires </a:t>
            </a:r>
          </a:p>
        </p:txBody>
      </p:sp>
      <p:cxnSp>
        <p:nvCxnSpPr>
          <p:cNvPr id="27" name="Straight Connector 26"/>
          <p:cNvCxnSpPr/>
          <p:nvPr/>
        </p:nvCxnSpPr>
        <p:spPr bwMode="gray">
          <a:xfrm>
            <a:off x="319143" y="3775867"/>
            <a:ext cx="56590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Text Placeholder 7"/>
          <p:cNvSpPr txBox="1">
            <a:spLocks/>
          </p:cNvSpPr>
          <p:nvPr/>
        </p:nvSpPr>
        <p:spPr bwMode="gray">
          <a:xfrm>
            <a:off x="332367" y="3406325"/>
            <a:ext cx="5605141" cy="379065"/>
          </a:xfrm>
          <a:prstGeom prst="rect">
            <a:avLst/>
          </a:prstGeom>
        </p:spPr>
        <p:txBody>
          <a:bodyPr vert="horz" lIns="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/>
              <a:t>Smart accessories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55" y="1900539"/>
            <a:ext cx="988965" cy="98896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 bwMode="gray">
          <a:xfrm>
            <a:off x="336550" y="2860843"/>
            <a:ext cx="2731981" cy="334709"/>
          </a:xfrm>
          <a:prstGeom prst="rect">
            <a:avLst/>
          </a:prstGeom>
          <a:noFill/>
        </p:spPr>
        <p:txBody>
          <a:bodyPr wrap="square" lIns="0" tIns="72000" rIns="72000" bIns="72000" rtlCol="0">
            <a:noAutofit/>
          </a:bodyPr>
          <a:lstStyle/>
          <a:p>
            <a:r>
              <a:rPr lang="en-US" sz="1200" b="1"/>
              <a:t>Speed up your projects</a:t>
            </a:r>
          </a:p>
        </p:txBody>
      </p:sp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2CCF4124-A177-4A77-841B-E746BE79A1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4356" y="2602477"/>
            <a:ext cx="3761648" cy="1210209"/>
          </a:xfrm>
          <a:prstGeom prst="rect">
            <a:avLst/>
          </a:prstGeom>
        </p:spPr>
      </p:pic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F5E13F5F-E8F2-47D6-B53D-7DB23FD3F3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759" y="3812686"/>
            <a:ext cx="2582724" cy="1556764"/>
          </a:xfrm>
          <a:prstGeom prst="rect">
            <a:avLst/>
          </a:prstGeom>
        </p:spPr>
      </p:pic>
      <p:pic>
        <p:nvPicPr>
          <p:cNvPr id="8" name="Picture 7" descr="A picture containing appliance&#10;&#10;Description automatically generated">
            <a:extLst>
              <a:ext uri="{FF2B5EF4-FFF2-40B4-BE49-F238E27FC236}">
                <a16:creationId xmlns:a16="http://schemas.microsoft.com/office/drawing/2014/main" id="{537E321C-D69D-44CA-B963-57131A1233F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759" y="901883"/>
            <a:ext cx="1930178" cy="152914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6645D82-BF0C-43C5-9864-8C11CC145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7298" y="2631496"/>
            <a:ext cx="949828" cy="76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candelabrum, indoor, several&#10;&#10;Description automatically generated">
            <a:extLst>
              <a:ext uri="{FF2B5EF4-FFF2-40B4-BE49-F238E27FC236}">
                <a16:creationId xmlns:a16="http://schemas.microsoft.com/office/drawing/2014/main" id="{506249D3-8EB3-47E3-89AC-8DE687BA499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8704" y="3723913"/>
            <a:ext cx="2417187" cy="178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7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688" y="6390607"/>
            <a:ext cx="507401" cy="1947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4BF6-66EB-4F04-9122-61BFCF2C8B4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F5C42-3451-4ADA-B792-3353785F504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/>
              <a:t>Push-in Spring motor starting solution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5F9FB-736A-4DED-98FB-79F4F03575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4D1893-7CAE-44F9-8318-D62393636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67" y="692371"/>
            <a:ext cx="11520000" cy="396000"/>
          </a:xfrm>
        </p:spPr>
        <p:txBody>
          <a:bodyPr/>
          <a:lstStyle/>
          <a:p>
            <a:r>
              <a:rPr lang="en-US"/>
              <a:t>Faster than ever installation</a:t>
            </a:r>
            <a:endParaRPr lang="en-GB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60FB1C8-B271-2F44-8B2F-2323AD97E54E}"/>
              </a:ext>
            </a:extLst>
          </p:cNvPr>
          <p:cNvCxnSpPr/>
          <p:nvPr/>
        </p:nvCxnSpPr>
        <p:spPr bwMode="gray">
          <a:xfrm flipH="1">
            <a:off x="1230419" y="2464368"/>
            <a:ext cx="542932" cy="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0F2135C-F999-D44B-BC76-6D1BD14E4C52}"/>
              </a:ext>
            </a:extLst>
          </p:cNvPr>
          <p:cNvCxnSpPr/>
          <p:nvPr/>
        </p:nvCxnSpPr>
        <p:spPr bwMode="gray">
          <a:xfrm flipH="1">
            <a:off x="2510579" y="2464368"/>
            <a:ext cx="542932" cy="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973FA00-14FC-F142-AE4A-5236E1BD9F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29" t="-9159" r="-9021" b="-10159"/>
          <a:stretch/>
        </p:blipFill>
        <p:spPr>
          <a:xfrm>
            <a:off x="1882776" y="2161067"/>
            <a:ext cx="542925" cy="533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8E33E3-63DA-C144-BC25-8291376FFD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901" t="-14137" r="-7558" b="-8630"/>
          <a:stretch/>
        </p:blipFill>
        <p:spPr>
          <a:xfrm>
            <a:off x="3200105" y="2163061"/>
            <a:ext cx="517525" cy="523875"/>
          </a:xfrm>
          <a:prstGeom prst="rect">
            <a:avLst/>
          </a:prstGeom>
        </p:spPr>
      </p:pic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90B36182-58C9-4C1B-84CC-6C61B9F5DD8E}"/>
              </a:ext>
            </a:extLst>
          </p:cNvPr>
          <p:cNvSpPr txBox="1">
            <a:spLocks/>
          </p:cNvSpPr>
          <p:nvPr/>
        </p:nvSpPr>
        <p:spPr>
          <a:xfrm>
            <a:off x="331470" y="3875755"/>
            <a:ext cx="5646678" cy="1899920"/>
          </a:xfrm>
          <a:prstGeom prst="rect">
            <a:avLst/>
          </a:prstGeom>
        </p:spPr>
        <p:txBody>
          <a:bodyPr l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</a:pPr>
            <a:r>
              <a:rPr lang="en-US" dirty="0"/>
              <a:t>High connecting capacities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 dirty="0"/>
              <a:t>up to 18.5 kW 400 V AC-3/AC3-e (and 25 hp 480 V) for motor starting  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 dirty="0"/>
              <a:t>up to 50 A for AC-1 (and 45 A 600 V general use) applications 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 dirty="0" err="1"/>
              <a:t>fuseless</a:t>
            </a:r>
            <a:r>
              <a:rPr lang="en-US" dirty="0"/>
              <a:t> short-circuit protection up to 100 kA </a:t>
            </a:r>
          </a:p>
          <a:p>
            <a:pPr>
              <a:spcAft>
                <a:spcPts val="900"/>
              </a:spcAft>
            </a:pPr>
            <a:r>
              <a:rPr lang="en-US" dirty="0"/>
              <a:t>Auxiliary accessories can also be mounted on the standard screw range of manual motor starters and contactors. </a:t>
            </a:r>
          </a:p>
        </p:txBody>
      </p:sp>
      <p:cxnSp>
        <p:nvCxnSpPr>
          <p:cNvPr id="30" name="Straight Connector 29"/>
          <p:cNvCxnSpPr/>
          <p:nvPr/>
        </p:nvCxnSpPr>
        <p:spPr bwMode="gray">
          <a:xfrm>
            <a:off x="319143" y="3775867"/>
            <a:ext cx="56590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1" name="Text Placeholder 7"/>
          <p:cNvSpPr txBox="1">
            <a:spLocks/>
          </p:cNvSpPr>
          <p:nvPr/>
        </p:nvSpPr>
        <p:spPr bwMode="gray">
          <a:xfrm>
            <a:off x="332367" y="3406325"/>
            <a:ext cx="5605141" cy="379065"/>
          </a:xfrm>
          <a:prstGeom prst="rect">
            <a:avLst/>
          </a:prstGeom>
        </p:spPr>
        <p:txBody>
          <a:bodyPr vert="horz" lIns="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Complete solution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55" y="1900539"/>
            <a:ext cx="988965" cy="98896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 bwMode="gray">
          <a:xfrm>
            <a:off x="336550" y="2860843"/>
            <a:ext cx="2731981" cy="334709"/>
          </a:xfrm>
          <a:prstGeom prst="rect">
            <a:avLst/>
          </a:prstGeom>
          <a:noFill/>
        </p:spPr>
        <p:txBody>
          <a:bodyPr wrap="square" lIns="0" tIns="72000" rIns="72000" bIns="72000" rtlCol="0">
            <a:noAutofit/>
          </a:bodyPr>
          <a:lstStyle/>
          <a:p>
            <a:r>
              <a:rPr lang="en-US" sz="1200" b="1"/>
              <a:t>Speed up your projects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A32B0E6-5442-4B2E-A09E-88183681C8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7620" y="1970342"/>
            <a:ext cx="4155068" cy="39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6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688" y="6390607"/>
            <a:ext cx="507401" cy="1947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E4D1893-7CAE-44F9-8318-D62393636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Easier than ever wiring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4BF6-66EB-4F04-9122-61BFCF2C8B4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September 25,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F5C42-3451-4ADA-B792-3353785F50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en-US"/>
              <a:t>Push-in Spring motor starting solution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5F9FB-736A-4DED-98FB-79F4F03575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9</a:t>
            </a:fld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 bwMode="gray">
          <a:xfrm flipH="1">
            <a:off x="6881947" y="5313889"/>
            <a:ext cx="542932" cy="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gray">
          <a:xfrm flipH="1">
            <a:off x="8631748" y="5313889"/>
            <a:ext cx="542932" cy="0"/>
          </a:xfrm>
          <a:prstGeom prst="straightConnector1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FA2B1FFA-7990-F94D-8106-BDA59DD812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901" t="-14137" r="-7558" b="-8630"/>
          <a:stretch/>
        </p:blipFill>
        <p:spPr>
          <a:xfrm>
            <a:off x="9281206" y="5022057"/>
            <a:ext cx="517525" cy="5238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EF2E36-684E-504A-B3F1-98758C20B2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476" t="-8132" r="-6127" b="-6058"/>
          <a:stretch/>
        </p:blipFill>
        <p:spPr>
          <a:xfrm>
            <a:off x="7538641" y="4770299"/>
            <a:ext cx="996903" cy="976276"/>
          </a:xfrm>
          <a:prstGeom prst="rect">
            <a:avLst/>
          </a:prstGeom>
        </p:spPr>
      </p:pic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90B36182-58C9-4C1B-84CC-6C61B9F5DD8E}"/>
              </a:ext>
            </a:extLst>
          </p:cNvPr>
          <p:cNvSpPr txBox="1">
            <a:spLocks/>
          </p:cNvSpPr>
          <p:nvPr/>
        </p:nvSpPr>
        <p:spPr>
          <a:xfrm>
            <a:off x="6255647" y="2286001"/>
            <a:ext cx="5646678" cy="1899920"/>
          </a:xfrm>
          <a:prstGeom prst="rect">
            <a:avLst/>
          </a:prstGeom>
        </p:spPr>
        <p:txBody>
          <a:bodyPr l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With ABB's Push-in Spring, wiring is intuitive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/>
              <a:t>one same round shape entry for all cables and connecting links 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/>
              <a:t>square entry holes clearly marked with screwdriver symbols 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/>
              <a:t>intuitive wiring and de-wiring 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/>
              <a:t>easily repeatable without cabling error</a:t>
            </a:r>
          </a:p>
          <a:p>
            <a:pPr marL="285750" indent="-285750">
              <a:buFont typeface="ABBvoice" panose="020D0603020503020204" pitchFamily="34" charset="0"/>
              <a:buChar char="–"/>
            </a:pPr>
            <a:r>
              <a:rPr lang="en-US"/>
              <a:t>little to no training is required</a:t>
            </a:r>
          </a:p>
        </p:txBody>
      </p:sp>
      <p:cxnSp>
        <p:nvCxnSpPr>
          <p:cNvPr id="32" name="Straight Connector 31"/>
          <p:cNvCxnSpPr/>
          <p:nvPr/>
        </p:nvCxnSpPr>
        <p:spPr bwMode="gray">
          <a:xfrm>
            <a:off x="6243320" y="2186113"/>
            <a:ext cx="56590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3" name="Text Placeholder 7"/>
          <p:cNvSpPr txBox="1">
            <a:spLocks/>
          </p:cNvSpPr>
          <p:nvPr/>
        </p:nvSpPr>
        <p:spPr bwMode="gray">
          <a:xfrm>
            <a:off x="6256544" y="1816571"/>
            <a:ext cx="5605141" cy="379065"/>
          </a:xfrm>
          <a:prstGeom prst="rect">
            <a:avLst/>
          </a:prstGeom>
        </p:spPr>
        <p:txBody>
          <a:bodyPr vert="horz" lIns="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/>
              <a:t>Intuitive wiring</a:t>
            </a:r>
          </a:p>
        </p:txBody>
      </p:sp>
      <p:sp>
        <p:nvSpPr>
          <p:cNvPr id="17" name="TextBox 16"/>
          <p:cNvSpPr txBox="1"/>
          <p:nvPr/>
        </p:nvSpPr>
        <p:spPr bwMode="gray">
          <a:xfrm>
            <a:off x="7693123" y="5694394"/>
            <a:ext cx="2731981" cy="334709"/>
          </a:xfrm>
          <a:prstGeom prst="rect">
            <a:avLst/>
          </a:prstGeom>
          <a:noFill/>
        </p:spPr>
        <p:txBody>
          <a:bodyPr wrap="square" lIns="0" tIns="72000" rIns="72000" bIns="72000" rtlCol="0">
            <a:noAutofit/>
          </a:bodyPr>
          <a:lstStyle/>
          <a:p>
            <a:r>
              <a:rPr lang="en-US" sz="1200" b="1"/>
              <a:t>Easy to install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1"/>
          <a:stretch/>
        </p:blipFill>
        <p:spPr>
          <a:xfrm>
            <a:off x="341194" y="1945230"/>
            <a:ext cx="5764966" cy="39486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234" y="5053675"/>
            <a:ext cx="520427" cy="52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8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ABB Master">
  <a:themeElements>
    <a:clrScheme name="Custom 2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262626"/>
      </a:accent1>
      <a:accent2>
        <a:srgbClr val="6E6E6E"/>
      </a:accent2>
      <a:accent3>
        <a:srgbClr val="A9A9A9"/>
      </a:accent3>
      <a:accent4>
        <a:srgbClr val="D2D2D2"/>
      </a:accent4>
      <a:accent5>
        <a:srgbClr val="F0F0F0"/>
      </a:accent5>
      <a:accent6>
        <a:srgbClr val="FAFAFA"/>
      </a:accent6>
      <a:hlink>
        <a:srgbClr val="D90000"/>
      </a:hlink>
      <a:folHlink>
        <a:srgbClr val="FF000F"/>
      </a:folHlink>
    </a:clrScheme>
    <a:fontScheme name="ABBvoice">
      <a:majorFont>
        <a:latin typeface="ABBvoice"/>
        <a:ea typeface="ABBvoice"/>
        <a:cs typeface="ABBvoice"/>
      </a:majorFont>
      <a:minorFont>
        <a:latin typeface="ABBvoice"/>
        <a:ea typeface="ABBvoice"/>
        <a:cs typeface="ABBvo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2"/>
        </a:solidFill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72000" tIns="72000" rIns="72000" bIns="72000" rtlCol="0">
        <a:noAutofit/>
      </a:bodyPr>
      <a:lstStyle>
        <a:defPPr>
          <a:defRPr sz="1400" dirty="0" err="1" smtClean="0"/>
        </a:defPPr>
      </a:lstStyle>
    </a:txDef>
  </a:objectDefaults>
  <a:extraClrSchemeLst/>
  <a:custClrLst>
    <a:custClr name="Blue">
      <a:srgbClr val="004C97"/>
    </a:custClr>
    <a:custClr name="Green">
      <a:srgbClr val="007A33"/>
    </a:custClr>
    <a:custClr name="Yellow">
      <a:srgbClr val="FFD100"/>
    </a:custClr>
    <a:custClr name="Red Grey">
      <a:srgbClr val="817275"/>
    </a:custClr>
    <a:custClr name="Green Grey">
      <a:srgbClr val="6B7173"/>
    </a:custClr>
    <a:custClr name="Blue Grey">
      <a:srgbClr val="5B6F80"/>
    </a:custClr>
    <a:custClr name="Violet Grey">
      <a:srgbClr val="78838E"/>
    </a:custClr>
  </a:custClrLst>
  <a:extLst>
    <a:ext uri="{05A4C25C-085E-4340-85A3-A5531E510DB2}">
      <thm15:themeFamily xmlns:thm15="http://schemas.microsoft.com/office/thememl/2012/main" name="Presentation4" id="{AB123FCC-75BF-413D-9ADE-5DE1BC5101C9}" vid="{30A3DC37-1BE1-4015-B67A-9AB1D23BAC10}"/>
    </a:ext>
  </a:extLst>
</a:theme>
</file>

<file path=ppt/theme/theme2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6B9CA33850984788130CB0F865C323" ma:contentTypeVersion="16" ma:contentTypeDescription="Create a new document." ma:contentTypeScope="" ma:versionID="3862a29dcd63c5f9e6f66f1e175929dc">
  <xsd:schema xmlns:xsd="http://www.w3.org/2001/XMLSchema" xmlns:xs="http://www.w3.org/2001/XMLSchema" xmlns:p="http://schemas.microsoft.com/office/2006/metadata/properties" xmlns:ns2="310d9583-a70a-4cf2-a813-c9eaba6999b0" xmlns:ns3="96f5b684-7b57-4638-a947-17d7e7c352b3" xmlns:ns4="71d29222-2c5f-45ad-9aa5-4c2d15fddbe9" targetNamespace="http://schemas.microsoft.com/office/2006/metadata/properties" ma:root="true" ma:fieldsID="38ed15bddac044ea623ce2c60221d9e7" ns2:_="" ns3:_="" ns4:_="">
    <xsd:import namespace="310d9583-a70a-4cf2-a813-c9eaba6999b0"/>
    <xsd:import namespace="96f5b684-7b57-4638-a947-17d7e7c352b3"/>
    <xsd:import namespace="71d29222-2c5f-45ad-9aa5-4c2d15fddb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d9583-a70a-4cf2-a813-c9eaba6999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3e722c5-bebe-4801-a6ac-67aa35eba0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5b684-7b57-4638-a947-17d7e7c352b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d29222-2c5f-45ad-9aa5-4c2d15fddbe9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2267f76-86f3-4c40-86a5-7b5ca9a31d7c}" ma:internalName="TaxCatchAll" ma:showField="CatchAllData" ma:web="96f5b684-7b57-4638-a947-17d7e7c352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1d29222-2c5f-45ad-9aa5-4c2d15fddbe9" xsi:nil="true"/>
    <lcf76f155ced4ddcb4097134ff3c332f xmlns="310d9583-a70a-4cf2-a813-c9eaba6999b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63E72F4-6D28-4B51-897C-B7D9AFF8D1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1F3453-F895-4F26-8459-7BE290F759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0d9583-a70a-4cf2-a813-c9eaba6999b0"/>
    <ds:schemaRef ds:uri="96f5b684-7b57-4638-a947-17d7e7c352b3"/>
    <ds:schemaRef ds:uri="71d29222-2c5f-45ad-9aa5-4c2d15fddb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5FD61D-2FAB-4267-9630-183D970940D8}">
  <ds:schemaRefs>
    <ds:schemaRef ds:uri="http://schemas.microsoft.com/office/infopath/2007/PartnerControls"/>
    <ds:schemaRef ds:uri="736d349f-f453-4b92-94a9-0da79b4e75cd"/>
    <ds:schemaRef ds:uri="http://purl.org/dc/elements/1.1/"/>
    <ds:schemaRef ds:uri="http://schemas.microsoft.com/office/2006/metadata/properties"/>
    <ds:schemaRef ds:uri="http://purl.org/dc/terms/"/>
    <ds:schemaRef ds:uri="c29b432c-1b8a-4357-95fe-0151657da73f"/>
    <ds:schemaRef ds:uri="http://schemas.openxmlformats.org/package/2006/metadata/core-properties"/>
    <ds:schemaRef ds:uri="http://schemas.microsoft.com/office/2006/documentManagement/types"/>
    <ds:schemaRef ds:uri="dcd2f430-4fb1-4f77-a920-ab94cefe7480"/>
    <ds:schemaRef ds:uri="http://www.w3.org/XML/1998/namespace"/>
    <ds:schemaRef ds:uri="http://purl.org/dc/dcmitype/"/>
    <ds:schemaRef ds:uri="71d29222-2c5f-45ad-9aa5-4c2d15fddbe9"/>
    <ds:schemaRef ds:uri="310d9583-a70a-4cf2-a813-c9eaba6999b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1762</TotalTime>
  <Words>2076</Words>
  <Application>Microsoft Office PowerPoint</Application>
  <PresentationFormat>Widescreen</PresentationFormat>
  <Paragraphs>282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.AppleSystemUIFont</vt:lpstr>
      <vt:lpstr>ABBvoice</vt:lpstr>
      <vt:lpstr>ABBvoice Light</vt:lpstr>
      <vt:lpstr>ABBvoiceOffice</vt:lpstr>
      <vt:lpstr>Arial</vt:lpstr>
      <vt:lpstr>Symbol</vt:lpstr>
      <vt:lpstr>ABB Master</vt:lpstr>
      <vt:lpstr>Just push it</vt:lpstr>
      <vt:lpstr>The next generation of spring technology</vt:lpstr>
      <vt:lpstr>Push-in Spring solution benefits</vt:lpstr>
      <vt:lpstr>Faster than ever installation</vt:lpstr>
      <vt:lpstr>Faster than ever installation</vt:lpstr>
      <vt:lpstr>Faster than ever installation</vt:lpstr>
      <vt:lpstr>Faster than ever installation</vt:lpstr>
      <vt:lpstr>Faster than ever installation</vt:lpstr>
      <vt:lpstr>Easier than ever wiring</vt:lpstr>
      <vt:lpstr>Easier than ever wiring</vt:lpstr>
      <vt:lpstr>Easier than ever wiring</vt:lpstr>
      <vt:lpstr>Reliable as ever connections</vt:lpstr>
      <vt:lpstr>Reliable as ever connections</vt:lpstr>
      <vt:lpstr>Reliable as ever connections</vt:lpstr>
      <vt:lpstr>Application Examples </vt:lpstr>
      <vt:lpstr>Push-in Spring motor starting solution </vt:lpstr>
      <vt:lpstr>Push-in busbars</vt:lpstr>
      <vt:lpstr>Push-in Spring motor starting solution</vt:lpstr>
      <vt:lpstr>Also available with Push-in terminals</vt:lpstr>
      <vt:lpstr>PowerPoint Presentation</vt:lpstr>
    </vt:vector>
  </TitlesOfParts>
  <Company>ABB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 push it</dc:title>
  <dc:creator>daniela.lange@de.abb.com</dc:creator>
  <cp:keywords>Motor starting solution, Push-in, Spring</cp:keywords>
  <cp:lastModifiedBy>Will Hulbert</cp:lastModifiedBy>
  <cp:revision>37</cp:revision>
  <cp:lastPrinted>2017-11-30T12:16:14Z</cp:lastPrinted>
  <dcterms:created xsi:type="dcterms:W3CDTF">2017-11-17T10:05:33Z</dcterms:created>
  <dcterms:modified xsi:type="dcterms:W3CDTF">2023-09-26T23:15:31Z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0x010100896B9CA33850984788130CB0F865C323</vt:lpwstr>
  </property>
  <property fmtid="{D5CDD505-2E9C-101B-9397-08002B2CF9AE}" pid="3" name="MediaServiceImageTags">
    <vt:lpwstr/>
  </property>
</Properties>
</file>