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320" r:id="rId5"/>
    <p:sldId id="492" r:id="rId6"/>
    <p:sldId id="493" r:id="rId7"/>
    <p:sldId id="494" r:id="rId8"/>
    <p:sldId id="495" r:id="rId9"/>
    <p:sldId id="496" r:id="rId10"/>
    <p:sldId id="497" r:id="rId11"/>
    <p:sldId id="49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6374" autoAdjust="0"/>
  </p:normalViewPr>
  <p:slideViewPr>
    <p:cSldViewPr snapToGrid="0" snapToObjects="1" showGuides="1">
      <p:cViewPr varScale="1">
        <p:scale>
          <a:sx n="114" d="100"/>
          <a:sy n="114" d="100"/>
        </p:scale>
        <p:origin x="35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5/8/2020</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5/8/2020</a:t>
            </a:fld>
            <a:endParaRPr lang="en-US" dirty="0"/>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5" name="Picture 4" descr="A picture containing water&#10;&#10;Description automatically generated">
            <a:extLst>
              <a:ext uri="{FF2B5EF4-FFF2-40B4-BE49-F238E27FC236}">
                <a16:creationId xmlns:a16="http://schemas.microsoft.com/office/drawing/2014/main" id="{1A80DE43-7896-4B00-8C4B-4125023CE5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3B6B362-346D-4201-81F0-C3A51CCD5D19}"/>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39" name="TextBox 38">
            <a:extLst>
              <a:ext uri="{FF2B5EF4-FFF2-40B4-BE49-F238E27FC236}">
                <a16:creationId xmlns:a16="http://schemas.microsoft.com/office/drawing/2014/main" id="{6D093410-AD03-444D-8064-1C394CB99D77}"/>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40" name="Text Placeholder 35">
            <a:extLst>
              <a:ext uri="{FF2B5EF4-FFF2-40B4-BE49-F238E27FC236}">
                <a16:creationId xmlns:a16="http://schemas.microsoft.com/office/drawing/2014/main" id="{24C0936B-D380-471D-8D36-F8A423B37B43}"/>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41" name="Text Placeholder 13">
            <a:extLst>
              <a:ext uri="{FF2B5EF4-FFF2-40B4-BE49-F238E27FC236}">
                <a16:creationId xmlns:a16="http://schemas.microsoft.com/office/drawing/2014/main" id="{9D3DBFFC-5993-437B-97F4-35696134B0BB}"/>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42" name="TextBox 41">
            <a:extLst>
              <a:ext uri="{FF2B5EF4-FFF2-40B4-BE49-F238E27FC236}">
                <a16:creationId xmlns:a16="http://schemas.microsoft.com/office/drawing/2014/main" id="{921218C2-53F4-4224-9A1B-B0C1511E2EB8}"/>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43" name="TextBox 42">
            <a:extLst>
              <a:ext uri="{FF2B5EF4-FFF2-40B4-BE49-F238E27FC236}">
                <a16:creationId xmlns:a16="http://schemas.microsoft.com/office/drawing/2014/main" id="{3CF4647E-05B7-4294-90C2-A31E6E7933B8}"/>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44" name="Text Placeholder 13">
            <a:extLst>
              <a:ext uri="{FF2B5EF4-FFF2-40B4-BE49-F238E27FC236}">
                <a16:creationId xmlns:a16="http://schemas.microsoft.com/office/drawing/2014/main" id="{4C711901-B580-4C2F-B08E-8D31C00B004A}"/>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DA21142-3DFF-44D4-84BF-0A5A958541AB}"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1C58588-E38B-4E5B-A744-F7E43052847A}"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B884523-397D-4A98-97E4-67EDDFF5C0AD}"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4581CEE-BA5E-4285-B2D8-B34FEF03B01F}"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B33712E-3CF2-482F-B9E5-13517B7C97C5}"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4064434-E0DB-45C0-856F-3A928AC17331}"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61EEA8-6ED7-4FD9-AC5E-399274543367}"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7A8DB10-9BF6-4473-AAA1-9EA8F472E094}"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AFBA867-7789-4C43-8AB0-0B2878D8DE6F}"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3C10F5-0F58-49EA-BF89-B55155636AF1}"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hasCustomPrompt="1"/>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88324A6-994A-4A01-AA2C-4140A44BA8F5}"/>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4" name="TextBox 23">
            <a:extLst>
              <a:ext uri="{FF2B5EF4-FFF2-40B4-BE49-F238E27FC236}">
                <a16:creationId xmlns:a16="http://schemas.microsoft.com/office/drawing/2014/main" id="{7477D8AF-5555-44B3-9851-60A4C0B7AAF6}"/>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5" name="Text Placeholder 35">
            <a:extLst>
              <a:ext uri="{FF2B5EF4-FFF2-40B4-BE49-F238E27FC236}">
                <a16:creationId xmlns:a16="http://schemas.microsoft.com/office/drawing/2014/main" id="{E43FED5E-62CF-4EC2-A38F-E5FD8864BE25}"/>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17" name="Text Placeholder 13">
            <a:extLst>
              <a:ext uri="{FF2B5EF4-FFF2-40B4-BE49-F238E27FC236}">
                <a16:creationId xmlns:a16="http://schemas.microsoft.com/office/drawing/2014/main" id="{8938570C-92A4-4A0F-9251-273D91089004}"/>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18" name="TextBox 17">
            <a:extLst>
              <a:ext uri="{FF2B5EF4-FFF2-40B4-BE49-F238E27FC236}">
                <a16:creationId xmlns:a16="http://schemas.microsoft.com/office/drawing/2014/main" id="{5DA0631E-DC45-46EB-9681-B9EEA27FFD43}"/>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20" name="TextBox 19">
            <a:extLst>
              <a:ext uri="{FF2B5EF4-FFF2-40B4-BE49-F238E27FC236}">
                <a16:creationId xmlns:a16="http://schemas.microsoft.com/office/drawing/2014/main" id="{6FC31A07-FD0C-4955-A605-DB63A5524ED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21" name="Text Placeholder 13">
            <a:extLst>
              <a:ext uri="{FF2B5EF4-FFF2-40B4-BE49-F238E27FC236}">
                <a16:creationId xmlns:a16="http://schemas.microsoft.com/office/drawing/2014/main" id="{4AD9844D-3B5B-43A2-9087-1E22AFDD4C8F}"/>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2DB7EC9-912A-4DC2-A6BA-BF3A4FC776E0}"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0EFA936-28E9-42DC-A924-CB516818427B}"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F92F29D-EA39-49E1-8C36-4F99E173F1C6}"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66B8F505-684D-4A1B-8221-D6522F8976E6}" type="datetime4">
              <a:rPr lang="en-US" smtClean="0"/>
              <a:t>May 8,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AFEB7575-D3D0-4652-BA3A-0CCCCCFCBFB4}" type="datetime4">
              <a:rPr lang="en-US" smtClean="0"/>
              <a:t>May 8,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316BD20-B884-4AFE-AD41-0CFDA4A22B89}"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56E15E2C-8566-4D33-8B8A-F0E4E6EF657A}"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DAF52ABA-CCDF-416F-BC1D-949357AD8904}" type="datetime4">
              <a:rPr lang="en-US" smtClean="0"/>
              <a:t>May 8,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EB90D3A7-6A39-47F0-89AD-C5552FB72721}" type="datetime4">
              <a:rPr lang="en-US" smtClean="0"/>
              <a:t>May 8,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6DA2D124-73B0-4741-87DD-F31F2F07034A}"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19" name="TextBox 18">
            <a:extLst>
              <a:ext uri="{FF2B5EF4-FFF2-40B4-BE49-F238E27FC236}">
                <a16:creationId xmlns:a16="http://schemas.microsoft.com/office/drawing/2014/main" id="{74A39B20-CD03-4FAF-A765-7ADA2916F0A1}"/>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3A46C1E4-1331-4E6B-BF6E-3D51AEFDB956}"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FA29958-A3CB-4945-A597-6BC8C2DCFC01}"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20E203C-06FF-4581-A07C-EFC97E84676E}"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4D31312-35C5-4C51-BEBC-7DFB106FBB95}"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D9E79DB-42B6-4FDF-8901-EDDD0B15FEBB}"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336AA33-6DC9-453C-804C-536915D96FD3}"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B4690D58-132B-41F1-809E-7C79AE9ADE6F}"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7C99B28F-31C8-4DCE-8ADB-92A6DB9BC1A9}" type="datetime4">
              <a:rPr lang="en-US" smtClean="0"/>
              <a:t>May 8, 2020</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55C6F4D-1357-4A6A-9B38-79BE30FAEEA6}"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C707A3D-437C-4768-8817-18F1A32443D8}"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E0611517-614C-4B4D-AB44-367E4E99FD8B}" type="datetime4">
              <a:rPr lang="en-US" smtClean="0"/>
              <a:t>May 8, 2020</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C4E03CA3-8880-4761-834D-5767F2401861}" type="datetime4">
              <a:rPr lang="en-US" smtClean="0"/>
              <a:t>May 8, 2020</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8EC109B0-75FC-4429-BE4E-3C56DF0B4567}" type="datetime4">
              <a:rPr lang="en-US" smtClean="0"/>
              <a:t>May 8, 2020</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82AE24F0-D46E-441E-BC56-E449F6276B29}" type="datetime4">
              <a:rPr lang="en-US" smtClean="0"/>
              <a:t>May 8, 2020</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15E70819-8927-4894-9672-C8919068D05F}" type="datetime4">
              <a:rPr lang="en-US" smtClean="0"/>
              <a:t>May 8, 2020</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4BCB0CFA-6541-4C1A-AF28-2E10B008E3FC}" type="datetime4">
              <a:rPr lang="en-US" smtClean="0"/>
              <a:t>May 8, 2020</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7717F15D-506D-49EF-9CE2-C0D267A1C972}" type="datetime4">
              <a:rPr lang="en-US" smtClean="0"/>
              <a:t>May 8, 2020</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6AEED0B-F756-4AC8-AA9D-323D354ED2D7}" type="datetime4">
              <a:rPr lang="en-US" smtClean="0"/>
              <a:t>May 8, 2020</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5886327C-AA5E-4F43-AF30-97340266EED1}" type="datetime4">
              <a:rPr lang="en-US" smtClean="0"/>
              <a:t>May 8, 2020</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9C2F4835-9B96-4DF5-AAA6-ECF7FA6AC084}" type="datetime4">
              <a:rPr lang="en-US" smtClean="0"/>
              <a:t>May 8, 2020</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38A18E7-9BD9-4C21-A92A-0000075C47BF}"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5F354CEB-C103-4DD3-8EFF-E66E8B8645B8}" type="datetime4">
              <a:rPr lang="en-US" smtClean="0"/>
              <a:t>May 8, 2020</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88CF2583-54A7-46B8-A74C-6028C6CABEF8}" type="datetime4">
              <a:rPr lang="en-US" smtClean="0"/>
              <a:t>May 8, 2020</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811EE99-D791-4D9A-8276-2A7146444179}" type="datetime4">
              <a:rPr lang="en-US" smtClean="0"/>
              <a:t>May 8, 2020</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802F1124-33BD-4EBB-98B3-2BE08BF7D732}" type="datetime4">
              <a:rPr lang="en-US" smtClean="0"/>
              <a:t>May 8, 2020</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DED11F41-F59E-4148-82B4-D5604C9DFCBD}" type="datetime4">
              <a:rPr lang="en-US" smtClean="0"/>
              <a:t>May 8, 2020</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BCB2B921-614D-48F2-9546-B278025F17EE}" type="datetime4">
              <a:rPr lang="en-US" smtClean="0"/>
              <a:t>May 8, 2020</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DAA42BF1-81AB-4815-B6E4-77563C3F2273}" type="datetime4">
              <a:rPr lang="en-US" smtClean="0"/>
              <a:t>May 8, 2020</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userDrawn="1"/>
        </p:nvPicPr>
        <p:blipFill>
          <a:blip r:embed="rId56">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 id="2147483706"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US" dirty="0"/>
              <a:t>May 2020</a:t>
            </a:r>
          </a:p>
        </p:txBody>
      </p:sp>
      <p:sp>
        <p:nvSpPr>
          <p:cNvPr id="10" name="Title 9"/>
          <p:cNvSpPr>
            <a:spLocks noGrp="1"/>
          </p:cNvSpPr>
          <p:nvPr>
            <p:ph type="ctrTitle"/>
          </p:nvPr>
        </p:nvSpPr>
        <p:spPr/>
        <p:txBody>
          <a:bodyPr/>
          <a:lstStyle/>
          <a:p>
            <a:r>
              <a:rPr lang="en-GB"/>
              <a:t>ABB Connect </a:t>
            </a:r>
            <a:endParaRPr lang="en-US" dirty="0"/>
          </a:p>
        </p:txBody>
      </p:sp>
      <p:sp>
        <p:nvSpPr>
          <p:cNvPr id="11" name="Subtitle 10"/>
          <p:cNvSpPr>
            <a:spLocks noGrp="1"/>
          </p:cNvSpPr>
          <p:nvPr>
            <p:ph type="subTitle" idx="1"/>
          </p:nvPr>
        </p:nvSpPr>
        <p:spPr/>
        <p:txBody>
          <a:bodyPr/>
          <a:lstStyle/>
          <a:p>
            <a:r>
              <a:rPr lang="en-GB" dirty="0"/>
              <a:t>New Functionality</a:t>
            </a:r>
            <a:endParaRPr lang="en-US" dirty="0"/>
          </a:p>
        </p:txBody>
      </p:sp>
      <p:sp>
        <p:nvSpPr>
          <p:cNvPr id="13" name="Text Placeholder 12"/>
          <p:cNvSpPr>
            <a:spLocks noGrp="1"/>
          </p:cNvSpPr>
          <p:nvPr>
            <p:ph type="body" sz="quarter" idx="14"/>
          </p:nvPr>
        </p:nvSpPr>
        <p:spPr/>
        <p:txBody>
          <a:bodyPr/>
          <a:lstStyle/>
          <a:p>
            <a:endParaRPr lang="en-US" dirty="0"/>
          </a:p>
        </p:txBody>
      </p:sp>
      <p:sp>
        <p:nvSpPr>
          <p:cNvPr id="14" name="Text Placeholder 13"/>
          <p:cNvSpPr>
            <a:spLocks noGrp="1"/>
          </p:cNvSpPr>
          <p:nvPr>
            <p:ph type="body" sz="quarter" idx="16"/>
          </p:nvPr>
        </p:nvSpPr>
        <p:spPr>
          <a:ln>
            <a:solidFill>
              <a:schemeClr val="bg1"/>
            </a:solidFill>
          </a:ln>
        </p:spPr>
        <p:txBody>
          <a:bodyPr/>
          <a:lstStyle/>
          <a:p>
            <a:r>
              <a:rPr lang="en-GB" dirty="0"/>
              <a:t>INTERNAL</a:t>
            </a:r>
            <a:endParaRPr lang="en-US" dirty="0"/>
          </a:p>
        </p:txBody>
      </p:sp>
      <p:pic>
        <p:nvPicPr>
          <p:cNvPr id="1026" name="Picture 2" descr="ABB Connect: 3 Reasons you should download and try the app today.">
            <a:extLst>
              <a:ext uri="{FF2B5EF4-FFF2-40B4-BE49-F238E27FC236}">
                <a16:creationId xmlns:a16="http://schemas.microsoft.com/office/drawing/2014/main" id="{79118796-4E0E-4A3B-8853-67B99DC62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2" b="22050"/>
          <a:stretch/>
        </p:blipFill>
        <p:spPr bwMode="auto">
          <a:xfrm>
            <a:off x="0" y="0"/>
            <a:ext cx="12192000" cy="460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3E902-01FD-41D2-9FB3-F28EBD478A47}"/>
              </a:ext>
            </a:extLst>
          </p:cNvPr>
          <p:cNvSpPr>
            <a:spLocks noGrp="1"/>
          </p:cNvSpPr>
          <p:nvPr>
            <p:ph type="title"/>
          </p:nvPr>
        </p:nvSpPr>
        <p:spPr/>
        <p:txBody>
          <a:bodyPr/>
          <a:lstStyle/>
          <a:p>
            <a:r>
              <a:rPr lang="en-GB" dirty="0"/>
              <a:t>“Fast Track” contact form to sales</a:t>
            </a:r>
          </a:p>
        </p:txBody>
      </p:sp>
      <p:sp>
        <p:nvSpPr>
          <p:cNvPr id="4" name="Footer Placeholder 3">
            <a:extLst>
              <a:ext uri="{FF2B5EF4-FFF2-40B4-BE49-F238E27FC236}">
                <a16:creationId xmlns:a16="http://schemas.microsoft.com/office/drawing/2014/main" id="{CCFA3B77-D77A-49BD-B25D-DF43124DB5DB}"/>
              </a:ext>
            </a:extLst>
          </p:cNvPr>
          <p:cNvSpPr>
            <a:spLocks noGrp="1"/>
          </p:cNvSpPr>
          <p:nvPr>
            <p:ph type="ftr" sz="quarter" idx="10"/>
          </p:nvPr>
        </p:nvSpPr>
        <p:spPr/>
        <p:txBody>
          <a:bodyPr/>
          <a:lstStyle/>
          <a:p>
            <a:pPr lvl="8"/>
            <a:endParaRPr lang="en-US" dirty="0"/>
          </a:p>
        </p:txBody>
      </p:sp>
      <p:sp>
        <p:nvSpPr>
          <p:cNvPr id="3" name="Date Placeholder 2">
            <a:extLst>
              <a:ext uri="{FF2B5EF4-FFF2-40B4-BE49-F238E27FC236}">
                <a16:creationId xmlns:a16="http://schemas.microsoft.com/office/drawing/2014/main" id="{A47D0894-4BD0-4520-A9A5-5287602B6355}"/>
              </a:ext>
            </a:extLst>
          </p:cNvPr>
          <p:cNvSpPr>
            <a:spLocks noGrp="1"/>
          </p:cNvSpPr>
          <p:nvPr>
            <p:ph type="dt" sz="half" idx="11"/>
          </p:nvPr>
        </p:nvSpPr>
        <p:spPr/>
        <p:txBody>
          <a:bodyPr/>
          <a:lstStyle/>
          <a:p>
            <a:fld id="{88CF2583-54A7-46B8-A74C-6028C6CABEF8}" type="datetime4">
              <a:rPr lang="en-US" smtClean="0"/>
              <a:t>May 8, 2020</a:t>
            </a:fld>
            <a:endParaRPr lang="en-US" dirty="0"/>
          </a:p>
        </p:txBody>
      </p:sp>
      <p:sp>
        <p:nvSpPr>
          <p:cNvPr id="5" name="Slide Number Placeholder 4">
            <a:extLst>
              <a:ext uri="{FF2B5EF4-FFF2-40B4-BE49-F238E27FC236}">
                <a16:creationId xmlns:a16="http://schemas.microsoft.com/office/drawing/2014/main" id="{C1FFD454-CAA9-4EA2-A750-D0FC83E6E292}"/>
              </a:ext>
            </a:extLst>
          </p:cNvPr>
          <p:cNvSpPr>
            <a:spLocks noGrp="1"/>
          </p:cNvSpPr>
          <p:nvPr>
            <p:ph type="sldNum" sz="quarter" idx="12"/>
          </p:nvPr>
        </p:nvSpPr>
        <p:spPr/>
        <p:txBody>
          <a:bodyPr/>
          <a:lstStyle/>
          <a:p>
            <a:r>
              <a:rPr lang="en-US"/>
              <a:t>Slide </a:t>
            </a:r>
            <a:fld id="{619F89D8-7AE3-494A-97F3-03D680869632}" type="slidenum">
              <a:rPr lang="en-US" smtClean="0"/>
              <a:pPr/>
              <a:t>2</a:t>
            </a:fld>
            <a:endParaRPr lang="en-US" dirty="0"/>
          </a:p>
        </p:txBody>
      </p:sp>
      <p:sp>
        <p:nvSpPr>
          <p:cNvPr id="9" name="Text Placeholder 8">
            <a:extLst>
              <a:ext uri="{FF2B5EF4-FFF2-40B4-BE49-F238E27FC236}">
                <a16:creationId xmlns:a16="http://schemas.microsoft.com/office/drawing/2014/main" id="{5E929A8E-5DB3-4C7C-862F-86C00864E122}"/>
              </a:ext>
            </a:extLst>
          </p:cNvPr>
          <p:cNvSpPr>
            <a:spLocks noGrp="1"/>
          </p:cNvSpPr>
          <p:nvPr>
            <p:ph type="body" sz="quarter" idx="16"/>
          </p:nvPr>
        </p:nvSpPr>
        <p:spPr/>
        <p:txBody>
          <a:bodyPr/>
          <a:lstStyle/>
          <a:p>
            <a:r>
              <a:rPr lang="en-GB" dirty="0"/>
              <a:t>What’s new?</a:t>
            </a:r>
          </a:p>
          <a:p>
            <a:endParaRPr lang="en-GB" dirty="0"/>
          </a:p>
        </p:txBody>
      </p:sp>
      <p:sp>
        <p:nvSpPr>
          <p:cNvPr id="10" name="Text Placeholder 9">
            <a:extLst>
              <a:ext uri="{FF2B5EF4-FFF2-40B4-BE49-F238E27FC236}">
                <a16:creationId xmlns:a16="http://schemas.microsoft.com/office/drawing/2014/main" id="{682259B5-94D0-4115-ACA2-85845E62A9B2}"/>
              </a:ext>
            </a:extLst>
          </p:cNvPr>
          <p:cNvSpPr>
            <a:spLocks noGrp="1"/>
          </p:cNvSpPr>
          <p:nvPr>
            <p:ph type="body" sz="quarter" idx="17"/>
          </p:nvPr>
        </p:nvSpPr>
        <p:spPr/>
        <p:txBody>
          <a:bodyPr/>
          <a:lstStyle/>
          <a:p>
            <a:endParaRPr lang="en-GB"/>
          </a:p>
        </p:txBody>
      </p:sp>
      <p:sp>
        <p:nvSpPr>
          <p:cNvPr id="12" name="Content Placeholder 11">
            <a:extLst>
              <a:ext uri="{FF2B5EF4-FFF2-40B4-BE49-F238E27FC236}">
                <a16:creationId xmlns:a16="http://schemas.microsoft.com/office/drawing/2014/main" id="{AF25D53B-750E-4244-A6CE-FFFF6ECD9C49}"/>
              </a:ext>
            </a:extLst>
          </p:cNvPr>
          <p:cNvSpPr>
            <a:spLocks noGrp="1"/>
          </p:cNvSpPr>
          <p:nvPr>
            <p:ph sz="quarter" idx="20"/>
          </p:nvPr>
        </p:nvSpPr>
        <p:spPr/>
        <p:txBody>
          <a:bodyPr/>
          <a:lstStyle/>
          <a:p>
            <a:endParaRPr lang="en-GB"/>
          </a:p>
        </p:txBody>
      </p:sp>
      <p:sp>
        <p:nvSpPr>
          <p:cNvPr id="11" name="Content Placeholder 10">
            <a:extLst>
              <a:ext uri="{FF2B5EF4-FFF2-40B4-BE49-F238E27FC236}">
                <a16:creationId xmlns:a16="http://schemas.microsoft.com/office/drawing/2014/main" id="{34244916-350E-4D11-ADAA-E3C5B76D16DE}"/>
              </a:ext>
            </a:extLst>
          </p:cNvPr>
          <p:cNvSpPr>
            <a:spLocks noGrp="1"/>
          </p:cNvSpPr>
          <p:nvPr>
            <p:ph sz="quarter" idx="19"/>
          </p:nvPr>
        </p:nvSpPr>
        <p:spPr/>
        <p:txBody>
          <a:bodyPr/>
          <a:lstStyle/>
          <a:p>
            <a:pPr marL="285750" indent="-285750">
              <a:buFont typeface="Arial" panose="020B0604020202020204" pitchFamily="34" charset="0"/>
              <a:buChar char="•"/>
            </a:pPr>
            <a:r>
              <a:rPr lang="pl-PL" dirty="0"/>
              <a:t>A tile has been introduced </a:t>
            </a:r>
            <a:r>
              <a:rPr lang="en-GB" dirty="0"/>
              <a:t>to fast track contact requests to sales via</a:t>
            </a:r>
            <a:r>
              <a:rPr lang="pl-PL" dirty="0"/>
              <a:t> a </a:t>
            </a:r>
            <a:r>
              <a:rPr lang="en-GB" dirty="0"/>
              <a:t>dashboard </a:t>
            </a:r>
            <a:r>
              <a:rPr lang="pl-PL" dirty="0"/>
              <a:t>shortcut</a:t>
            </a:r>
            <a:r>
              <a:rPr lang="en-GB" dirty="0"/>
              <a:t>.</a:t>
            </a:r>
          </a:p>
          <a:p>
            <a:pPr marL="285750" indent="-285750">
              <a:buFont typeface="Arial" panose="020B0604020202020204" pitchFamily="34" charset="0"/>
              <a:buChar char="•"/>
            </a:pPr>
            <a:r>
              <a:rPr lang="pl-PL" dirty="0"/>
              <a:t>Users are now able to easily access the form, provide their contact</a:t>
            </a:r>
            <a:r>
              <a:rPr lang="en-GB" dirty="0"/>
              <a:t> information</a:t>
            </a:r>
            <a:r>
              <a:rPr lang="pl-PL" dirty="0"/>
              <a:t> and </a:t>
            </a:r>
            <a:r>
              <a:rPr lang="en-GB" dirty="0"/>
              <a:t>be</a:t>
            </a:r>
            <a:r>
              <a:rPr lang="pl-PL" dirty="0"/>
              <a:t> contacted by </a:t>
            </a:r>
            <a:r>
              <a:rPr lang="en-GB" dirty="0"/>
              <a:t>an ABB representative.</a:t>
            </a:r>
          </a:p>
        </p:txBody>
      </p:sp>
      <p:sp>
        <p:nvSpPr>
          <p:cNvPr id="8" name="Subtitle 7">
            <a:extLst>
              <a:ext uri="{FF2B5EF4-FFF2-40B4-BE49-F238E27FC236}">
                <a16:creationId xmlns:a16="http://schemas.microsoft.com/office/drawing/2014/main" id="{88F04FB5-7F42-4767-8E95-4190B0516B5F}"/>
              </a:ext>
            </a:extLst>
          </p:cNvPr>
          <p:cNvSpPr>
            <a:spLocks noGrp="1"/>
          </p:cNvSpPr>
          <p:nvPr>
            <p:ph type="subTitle" idx="13"/>
          </p:nvPr>
        </p:nvSpPr>
        <p:spPr/>
        <p:txBody>
          <a:bodyPr/>
          <a:lstStyle/>
          <a:p>
            <a:r>
              <a:rPr lang="en-GB" dirty="0"/>
              <a:t>Enabling a faster route to sales support</a:t>
            </a:r>
          </a:p>
        </p:txBody>
      </p:sp>
      <p:pic>
        <p:nvPicPr>
          <p:cNvPr id="14" name="Picture 13">
            <a:extLst>
              <a:ext uri="{FF2B5EF4-FFF2-40B4-BE49-F238E27FC236}">
                <a16:creationId xmlns:a16="http://schemas.microsoft.com/office/drawing/2014/main" id="{64EA0029-50F1-4272-B10B-201DAC2C57CE}"/>
              </a:ext>
            </a:extLst>
          </p:cNvPr>
          <p:cNvPicPr>
            <a:picLocks noChangeAspect="1"/>
          </p:cNvPicPr>
          <p:nvPr/>
        </p:nvPicPr>
        <p:blipFill>
          <a:blip r:embed="rId2"/>
          <a:stretch>
            <a:fillRect/>
          </a:stretch>
        </p:blipFill>
        <p:spPr>
          <a:xfrm>
            <a:off x="6184333" y="1744505"/>
            <a:ext cx="5635375" cy="4268275"/>
          </a:xfrm>
          <a:prstGeom prst="rect">
            <a:avLst/>
          </a:prstGeom>
          <a:ln>
            <a:solidFill>
              <a:schemeClr val="bg1">
                <a:lumMod val="85000"/>
              </a:schemeClr>
            </a:solidFill>
          </a:ln>
        </p:spPr>
      </p:pic>
      <p:cxnSp>
        <p:nvCxnSpPr>
          <p:cNvPr id="13" name="Straight Arrow Connector 12">
            <a:extLst>
              <a:ext uri="{FF2B5EF4-FFF2-40B4-BE49-F238E27FC236}">
                <a16:creationId xmlns:a16="http://schemas.microsoft.com/office/drawing/2014/main" id="{FAF6175E-1813-47F2-8212-7330B1DA753B}"/>
              </a:ext>
            </a:extLst>
          </p:cNvPr>
          <p:cNvCxnSpPr>
            <a:cxnSpLocks/>
          </p:cNvCxnSpPr>
          <p:nvPr/>
        </p:nvCxnSpPr>
        <p:spPr bwMode="gray">
          <a:xfrm>
            <a:off x="5935801" y="5598836"/>
            <a:ext cx="44679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FDC0C5F-9F70-4BF9-A02B-6053DFCA4D0B}"/>
              </a:ext>
            </a:extLst>
          </p:cNvPr>
          <p:cNvSpPr/>
          <p:nvPr/>
        </p:nvSpPr>
        <p:spPr bwMode="gray">
          <a:xfrm>
            <a:off x="6417577" y="5276675"/>
            <a:ext cx="1275127" cy="65221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Tree>
    <p:extLst>
      <p:ext uri="{BB962C8B-B14F-4D97-AF65-F5344CB8AC3E}">
        <p14:creationId xmlns:p14="http://schemas.microsoft.com/office/powerpoint/2010/main" val="365451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D41C3B-56C6-4324-8CEB-6FFE53C73833}"/>
              </a:ext>
            </a:extLst>
          </p:cNvPr>
          <p:cNvPicPr>
            <a:picLocks noChangeAspect="1"/>
          </p:cNvPicPr>
          <p:nvPr/>
        </p:nvPicPr>
        <p:blipFill>
          <a:blip r:embed="rId2"/>
          <a:stretch>
            <a:fillRect/>
          </a:stretch>
        </p:blipFill>
        <p:spPr>
          <a:xfrm>
            <a:off x="6259780" y="1769484"/>
            <a:ext cx="5627303" cy="4218129"/>
          </a:xfrm>
          <a:prstGeom prst="rect">
            <a:avLst/>
          </a:prstGeom>
          <a:ln>
            <a:solidFill>
              <a:schemeClr val="bg1">
                <a:lumMod val="85000"/>
              </a:schemeClr>
            </a:solidFill>
          </a:ln>
        </p:spPr>
      </p:pic>
      <p:sp>
        <p:nvSpPr>
          <p:cNvPr id="7" name="Title 6">
            <a:extLst>
              <a:ext uri="{FF2B5EF4-FFF2-40B4-BE49-F238E27FC236}">
                <a16:creationId xmlns:a16="http://schemas.microsoft.com/office/drawing/2014/main" id="{71E3E902-01FD-41D2-9FB3-F28EBD478A47}"/>
              </a:ext>
            </a:extLst>
          </p:cNvPr>
          <p:cNvSpPr>
            <a:spLocks noGrp="1"/>
          </p:cNvSpPr>
          <p:nvPr>
            <p:ph type="title"/>
          </p:nvPr>
        </p:nvSpPr>
        <p:spPr/>
        <p:txBody>
          <a:bodyPr/>
          <a:lstStyle/>
          <a:p>
            <a:r>
              <a:rPr lang="en-GB" dirty="0"/>
              <a:t>Clearer c</a:t>
            </a:r>
            <a:r>
              <a:rPr lang="pl-PL" dirty="0"/>
              <a:t>ontact information</a:t>
            </a:r>
            <a:endParaRPr lang="en-GB" dirty="0"/>
          </a:p>
        </p:txBody>
      </p:sp>
      <p:sp>
        <p:nvSpPr>
          <p:cNvPr id="4" name="Footer Placeholder 3">
            <a:extLst>
              <a:ext uri="{FF2B5EF4-FFF2-40B4-BE49-F238E27FC236}">
                <a16:creationId xmlns:a16="http://schemas.microsoft.com/office/drawing/2014/main" id="{CCFA3B77-D77A-49BD-B25D-DF43124DB5DB}"/>
              </a:ext>
            </a:extLst>
          </p:cNvPr>
          <p:cNvSpPr>
            <a:spLocks noGrp="1"/>
          </p:cNvSpPr>
          <p:nvPr>
            <p:ph type="ftr" sz="quarter" idx="10"/>
          </p:nvPr>
        </p:nvSpPr>
        <p:spPr/>
        <p:txBody>
          <a:bodyPr/>
          <a:lstStyle/>
          <a:p>
            <a:pPr lvl="8"/>
            <a:endParaRPr lang="en-US" dirty="0"/>
          </a:p>
        </p:txBody>
      </p:sp>
      <p:sp>
        <p:nvSpPr>
          <p:cNvPr id="3" name="Date Placeholder 2">
            <a:extLst>
              <a:ext uri="{FF2B5EF4-FFF2-40B4-BE49-F238E27FC236}">
                <a16:creationId xmlns:a16="http://schemas.microsoft.com/office/drawing/2014/main" id="{A47D0894-4BD0-4520-A9A5-5287602B6355}"/>
              </a:ext>
            </a:extLst>
          </p:cNvPr>
          <p:cNvSpPr>
            <a:spLocks noGrp="1"/>
          </p:cNvSpPr>
          <p:nvPr>
            <p:ph type="dt" sz="half" idx="11"/>
          </p:nvPr>
        </p:nvSpPr>
        <p:spPr/>
        <p:txBody>
          <a:bodyPr/>
          <a:lstStyle/>
          <a:p>
            <a:fld id="{88CF2583-54A7-46B8-A74C-6028C6CABEF8}" type="datetime4">
              <a:rPr lang="en-US" smtClean="0"/>
              <a:t>May 8, 2020</a:t>
            </a:fld>
            <a:endParaRPr lang="en-US" dirty="0"/>
          </a:p>
        </p:txBody>
      </p:sp>
      <p:sp>
        <p:nvSpPr>
          <p:cNvPr id="5" name="Slide Number Placeholder 4">
            <a:extLst>
              <a:ext uri="{FF2B5EF4-FFF2-40B4-BE49-F238E27FC236}">
                <a16:creationId xmlns:a16="http://schemas.microsoft.com/office/drawing/2014/main" id="{C1FFD454-CAA9-4EA2-A750-D0FC83E6E292}"/>
              </a:ext>
            </a:extLst>
          </p:cNvPr>
          <p:cNvSpPr>
            <a:spLocks noGrp="1"/>
          </p:cNvSpPr>
          <p:nvPr>
            <p:ph type="sldNum" sz="quarter" idx="12"/>
          </p:nvPr>
        </p:nvSpPr>
        <p:spPr/>
        <p:txBody>
          <a:bodyPr/>
          <a:lstStyle/>
          <a:p>
            <a:r>
              <a:rPr lang="en-US"/>
              <a:t>Slide </a:t>
            </a:r>
            <a:fld id="{619F89D8-7AE3-494A-97F3-03D680869632}" type="slidenum">
              <a:rPr lang="en-US" smtClean="0"/>
              <a:pPr/>
              <a:t>3</a:t>
            </a:fld>
            <a:endParaRPr lang="en-US" dirty="0"/>
          </a:p>
        </p:txBody>
      </p:sp>
      <p:sp>
        <p:nvSpPr>
          <p:cNvPr id="9" name="Text Placeholder 8">
            <a:extLst>
              <a:ext uri="{FF2B5EF4-FFF2-40B4-BE49-F238E27FC236}">
                <a16:creationId xmlns:a16="http://schemas.microsoft.com/office/drawing/2014/main" id="{5E929A8E-5DB3-4C7C-862F-86C00864E122}"/>
              </a:ext>
            </a:extLst>
          </p:cNvPr>
          <p:cNvSpPr>
            <a:spLocks noGrp="1"/>
          </p:cNvSpPr>
          <p:nvPr>
            <p:ph type="body" sz="quarter" idx="16"/>
          </p:nvPr>
        </p:nvSpPr>
        <p:spPr/>
        <p:txBody>
          <a:bodyPr/>
          <a:lstStyle/>
          <a:p>
            <a:r>
              <a:rPr lang="en-GB" dirty="0"/>
              <a:t>What’s new?</a:t>
            </a:r>
          </a:p>
          <a:p>
            <a:endParaRPr lang="en-GB" dirty="0"/>
          </a:p>
        </p:txBody>
      </p:sp>
      <p:sp>
        <p:nvSpPr>
          <p:cNvPr id="11" name="Content Placeholder 10">
            <a:extLst>
              <a:ext uri="{FF2B5EF4-FFF2-40B4-BE49-F238E27FC236}">
                <a16:creationId xmlns:a16="http://schemas.microsoft.com/office/drawing/2014/main" id="{34244916-350E-4D11-ADAA-E3C5B76D16DE}"/>
              </a:ext>
            </a:extLst>
          </p:cNvPr>
          <p:cNvSpPr>
            <a:spLocks noGrp="1"/>
          </p:cNvSpPr>
          <p:nvPr>
            <p:ph sz="quarter" idx="19"/>
          </p:nvPr>
        </p:nvSpPr>
        <p:spPr/>
        <p:txBody>
          <a:bodyPr/>
          <a:lstStyle/>
          <a:p>
            <a:pPr marL="285750" indent="-285750">
              <a:buFont typeface="Arial" panose="020B0604020202020204" pitchFamily="34" charset="0"/>
              <a:buChar char="•"/>
            </a:pPr>
            <a:r>
              <a:rPr lang="en-GB" dirty="0"/>
              <a:t>In a similar way to the Fast Track, users now have an easier way to access the broader ABB support contacts for non sales enquiries.</a:t>
            </a:r>
          </a:p>
          <a:p>
            <a:pPr marL="285750" indent="-285750">
              <a:buFont typeface="Arial" panose="020B0604020202020204" pitchFamily="34" charset="0"/>
              <a:buChar char="•"/>
            </a:pPr>
            <a:r>
              <a:rPr lang="en-GB" dirty="0"/>
              <a:t>Users simply select the new ‘Contacts’ shortcut from the dashboard</a:t>
            </a:r>
          </a:p>
        </p:txBody>
      </p:sp>
      <p:sp>
        <p:nvSpPr>
          <p:cNvPr id="8" name="Subtitle 7">
            <a:extLst>
              <a:ext uri="{FF2B5EF4-FFF2-40B4-BE49-F238E27FC236}">
                <a16:creationId xmlns:a16="http://schemas.microsoft.com/office/drawing/2014/main" id="{88F04FB5-7F42-4767-8E95-4190B0516B5F}"/>
              </a:ext>
            </a:extLst>
          </p:cNvPr>
          <p:cNvSpPr>
            <a:spLocks noGrp="1"/>
          </p:cNvSpPr>
          <p:nvPr>
            <p:ph type="subTitle" idx="13"/>
          </p:nvPr>
        </p:nvSpPr>
        <p:spPr/>
        <p:txBody>
          <a:bodyPr/>
          <a:lstStyle/>
          <a:p>
            <a:r>
              <a:rPr lang="en-GB" dirty="0"/>
              <a:t>Enabling a faster route to general customer support</a:t>
            </a:r>
          </a:p>
        </p:txBody>
      </p:sp>
      <p:cxnSp>
        <p:nvCxnSpPr>
          <p:cNvPr id="13" name="Straight Arrow Connector 12">
            <a:extLst>
              <a:ext uri="{FF2B5EF4-FFF2-40B4-BE49-F238E27FC236}">
                <a16:creationId xmlns:a16="http://schemas.microsoft.com/office/drawing/2014/main" id="{FAF6175E-1813-47F2-8212-7330B1DA753B}"/>
              </a:ext>
            </a:extLst>
          </p:cNvPr>
          <p:cNvCxnSpPr>
            <a:cxnSpLocks/>
          </p:cNvCxnSpPr>
          <p:nvPr/>
        </p:nvCxnSpPr>
        <p:spPr bwMode="gray">
          <a:xfrm>
            <a:off x="5902245" y="5598836"/>
            <a:ext cx="44679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FDC0C5F-9F70-4BF9-A02B-6053DFCA4D0B}"/>
              </a:ext>
            </a:extLst>
          </p:cNvPr>
          <p:cNvSpPr/>
          <p:nvPr/>
        </p:nvSpPr>
        <p:spPr bwMode="gray">
          <a:xfrm>
            <a:off x="6416149" y="5288014"/>
            <a:ext cx="1259777" cy="6157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Tree>
    <p:extLst>
      <p:ext uri="{BB962C8B-B14F-4D97-AF65-F5344CB8AC3E}">
        <p14:creationId xmlns:p14="http://schemas.microsoft.com/office/powerpoint/2010/main" val="189307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3E902-01FD-41D2-9FB3-F28EBD478A47}"/>
              </a:ext>
            </a:extLst>
          </p:cNvPr>
          <p:cNvSpPr>
            <a:spLocks noGrp="1"/>
          </p:cNvSpPr>
          <p:nvPr>
            <p:ph type="title"/>
          </p:nvPr>
        </p:nvSpPr>
        <p:spPr/>
        <p:txBody>
          <a:bodyPr/>
          <a:lstStyle/>
          <a:p>
            <a:r>
              <a:rPr lang="pl-PL" dirty="0"/>
              <a:t>ABB Ability Business </a:t>
            </a:r>
            <a:r>
              <a:rPr lang="en-GB" dirty="0"/>
              <a:t>S</a:t>
            </a:r>
            <a:r>
              <a:rPr lang="pl-PL" dirty="0"/>
              <a:t>ection documentation</a:t>
            </a:r>
            <a:endParaRPr lang="en-GB" dirty="0"/>
          </a:p>
        </p:txBody>
      </p:sp>
      <p:sp>
        <p:nvSpPr>
          <p:cNvPr id="4" name="Footer Placeholder 3">
            <a:extLst>
              <a:ext uri="{FF2B5EF4-FFF2-40B4-BE49-F238E27FC236}">
                <a16:creationId xmlns:a16="http://schemas.microsoft.com/office/drawing/2014/main" id="{CCFA3B77-D77A-49BD-B25D-DF43124DB5DB}"/>
              </a:ext>
            </a:extLst>
          </p:cNvPr>
          <p:cNvSpPr>
            <a:spLocks noGrp="1"/>
          </p:cNvSpPr>
          <p:nvPr>
            <p:ph type="ftr" sz="quarter" idx="10"/>
          </p:nvPr>
        </p:nvSpPr>
        <p:spPr/>
        <p:txBody>
          <a:bodyPr/>
          <a:lstStyle/>
          <a:p>
            <a:pPr lvl="8"/>
            <a:endParaRPr lang="en-US" dirty="0"/>
          </a:p>
        </p:txBody>
      </p:sp>
      <p:sp>
        <p:nvSpPr>
          <p:cNvPr id="3" name="Date Placeholder 2">
            <a:extLst>
              <a:ext uri="{FF2B5EF4-FFF2-40B4-BE49-F238E27FC236}">
                <a16:creationId xmlns:a16="http://schemas.microsoft.com/office/drawing/2014/main" id="{A47D0894-4BD0-4520-A9A5-5287602B6355}"/>
              </a:ext>
            </a:extLst>
          </p:cNvPr>
          <p:cNvSpPr>
            <a:spLocks noGrp="1"/>
          </p:cNvSpPr>
          <p:nvPr>
            <p:ph type="dt" sz="half" idx="11"/>
          </p:nvPr>
        </p:nvSpPr>
        <p:spPr/>
        <p:txBody>
          <a:bodyPr/>
          <a:lstStyle/>
          <a:p>
            <a:fld id="{88CF2583-54A7-46B8-A74C-6028C6CABEF8}" type="datetime4">
              <a:rPr lang="en-US" smtClean="0"/>
              <a:t>May 8, 2020</a:t>
            </a:fld>
            <a:endParaRPr lang="en-US" dirty="0"/>
          </a:p>
        </p:txBody>
      </p:sp>
      <p:sp>
        <p:nvSpPr>
          <p:cNvPr id="5" name="Slide Number Placeholder 4">
            <a:extLst>
              <a:ext uri="{FF2B5EF4-FFF2-40B4-BE49-F238E27FC236}">
                <a16:creationId xmlns:a16="http://schemas.microsoft.com/office/drawing/2014/main" id="{C1FFD454-CAA9-4EA2-A750-D0FC83E6E292}"/>
              </a:ext>
            </a:extLst>
          </p:cNvPr>
          <p:cNvSpPr>
            <a:spLocks noGrp="1"/>
          </p:cNvSpPr>
          <p:nvPr>
            <p:ph type="sldNum" sz="quarter" idx="12"/>
          </p:nvPr>
        </p:nvSpPr>
        <p:spPr/>
        <p:txBody>
          <a:bodyPr/>
          <a:lstStyle/>
          <a:p>
            <a:r>
              <a:rPr lang="en-US"/>
              <a:t>Slide </a:t>
            </a:r>
            <a:fld id="{619F89D8-7AE3-494A-97F3-03D680869632}" type="slidenum">
              <a:rPr lang="en-US" smtClean="0"/>
              <a:pPr/>
              <a:t>4</a:t>
            </a:fld>
            <a:endParaRPr lang="en-US" dirty="0"/>
          </a:p>
        </p:txBody>
      </p:sp>
      <p:sp>
        <p:nvSpPr>
          <p:cNvPr id="9" name="Text Placeholder 8">
            <a:extLst>
              <a:ext uri="{FF2B5EF4-FFF2-40B4-BE49-F238E27FC236}">
                <a16:creationId xmlns:a16="http://schemas.microsoft.com/office/drawing/2014/main" id="{5E929A8E-5DB3-4C7C-862F-86C00864E122}"/>
              </a:ext>
            </a:extLst>
          </p:cNvPr>
          <p:cNvSpPr>
            <a:spLocks noGrp="1"/>
          </p:cNvSpPr>
          <p:nvPr>
            <p:ph type="body" sz="quarter" idx="16"/>
          </p:nvPr>
        </p:nvSpPr>
        <p:spPr/>
        <p:txBody>
          <a:bodyPr/>
          <a:lstStyle/>
          <a:p>
            <a:r>
              <a:rPr lang="en-GB" dirty="0"/>
              <a:t>What’s new?</a:t>
            </a:r>
          </a:p>
        </p:txBody>
      </p:sp>
      <p:sp>
        <p:nvSpPr>
          <p:cNvPr id="10" name="Text Placeholder 9">
            <a:extLst>
              <a:ext uri="{FF2B5EF4-FFF2-40B4-BE49-F238E27FC236}">
                <a16:creationId xmlns:a16="http://schemas.microsoft.com/office/drawing/2014/main" id="{682259B5-94D0-4115-ACA2-85845E62A9B2}"/>
              </a:ext>
            </a:extLst>
          </p:cNvPr>
          <p:cNvSpPr>
            <a:spLocks noGrp="1"/>
          </p:cNvSpPr>
          <p:nvPr>
            <p:ph type="body" sz="quarter" idx="17"/>
          </p:nvPr>
        </p:nvSpPr>
        <p:spPr/>
        <p:txBody>
          <a:bodyPr/>
          <a:lstStyle/>
          <a:p>
            <a:endParaRPr lang="en-GB"/>
          </a:p>
        </p:txBody>
      </p:sp>
      <p:sp>
        <p:nvSpPr>
          <p:cNvPr id="11" name="Content Placeholder 10">
            <a:extLst>
              <a:ext uri="{FF2B5EF4-FFF2-40B4-BE49-F238E27FC236}">
                <a16:creationId xmlns:a16="http://schemas.microsoft.com/office/drawing/2014/main" id="{34244916-350E-4D11-ADAA-E3C5B76D16DE}"/>
              </a:ext>
            </a:extLst>
          </p:cNvPr>
          <p:cNvSpPr>
            <a:spLocks noGrp="1"/>
          </p:cNvSpPr>
          <p:nvPr>
            <p:ph sz="quarter" idx="19"/>
          </p:nvPr>
        </p:nvSpPr>
        <p:spPr/>
        <p:txBody>
          <a:bodyPr/>
          <a:lstStyle/>
          <a:p>
            <a:pPr marL="285750" indent="-285750">
              <a:buFont typeface="Arial" panose="020B0604020202020204" pitchFamily="34" charset="0"/>
              <a:buChar char="•"/>
            </a:pPr>
            <a:r>
              <a:rPr lang="en-GB" dirty="0"/>
              <a:t>Easily find and download the documents relevant to Our Business &amp; ABB Ability through the Document widget added to each section</a:t>
            </a:r>
          </a:p>
          <a:p>
            <a:pPr marL="285750" indent="-285750">
              <a:buFont typeface="Arial" panose="020B0604020202020204" pitchFamily="34" charset="0"/>
              <a:buChar char="•"/>
            </a:pPr>
            <a:endParaRPr lang="en-GB" dirty="0"/>
          </a:p>
        </p:txBody>
      </p:sp>
      <p:sp>
        <p:nvSpPr>
          <p:cNvPr id="8" name="Subtitle 7">
            <a:extLst>
              <a:ext uri="{FF2B5EF4-FFF2-40B4-BE49-F238E27FC236}">
                <a16:creationId xmlns:a16="http://schemas.microsoft.com/office/drawing/2014/main" id="{88F04FB5-7F42-4767-8E95-4190B0516B5F}"/>
              </a:ext>
            </a:extLst>
          </p:cNvPr>
          <p:cNvSpPr>
            <a:spLocks noGrp="1"/>
          </p:cNvSpPr>
          <p:nvPr>
            <p:ph type="subTitle" idx="13"/>
          </p:nvPr>
        </p:nvSpPr>
        <p:spPr/>
        <p:txBody>
          <a:bodyPr/>
          <a:lstStyle/>
          <a:p>
            <a:r>
              <a:rPr lang="en-GB" dirty="0"/>
              <a:t>Faster access to relevant documentation</a:t>
            </a:r>
          </a:p>
        </p:txBody>
      </p:sp>
      <p:pic>
        <p:nvPicPr>
          <p:cNvPr id="14" name="Picture 13">
            <a:extLst>
              <a:ext uri="{FF2B5EF4-FFF2-40B4-BE49-F238E27FC236}">
                <a16:creationId xmlns:a16="http://schemas.microsoft.com/office/drawing/2014/main" id="{B287ECED-7C52-448A-BCA7-F7F0677A08F0}"/>
              </a:ext>
            </a:extLst>
          </p:cNvPr>
          <p:cNvPicPr>
            <a:picLocks noChangeAspect="1"/>
          </p:cNvPicPr>
          <p:nvPr/>
        </p:nvPicPr>
        <p:blipFill>
          <a:blip r:embed="rId2"/>
          <a:stretch>
            <a:fillRect/>
          </a:stretch>
        </p:blipFill>
        <p:spPr>
          <a:xfrm>
            <a:off x="6248327" y="1200983"/>
            <a:ext cx="5638755" cy="4764454"/>
          </a:xfrm>
          <a:prstGeom prst="rect">
            <a:avLst/>
          </a:prstGeom>
        </p:spPr>
      </p:pic>
      <p:cxnSp>
        <p:nvCxnSpPr>
          <p:cNvPr id="13" name="Straight Arrow Connector 12">
            <a:extLst>
              <a:ext uri="{FF2B5EF4-FFF2-40B4-BE49-F238E27FC236}">
                <a16:creationId xmlns:a16="http://schemas.microsoft.com/office/drawing/2014/main" id="{FAF6175E-1813-47F2-8212-7330B1DA753B}"/>
              </a:ext>
            </a:extLst>
          </p:cNvPr>
          <p:cNvCxnSpPr>
            <a:cxnSpLocks/>
          </p:cNvCxnSpPr>
          <p:nvPr/>
        </p:nvCxnSpPr>
        <p:spPr bwMode="gray">
          <a:xfrm>
            <a:off x="5757183" y="5154219"/>
            <a:ext cx="44679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FDC0C5F-9F70-4BF9-A02B-6053DFCA4D0B}"/>
              </a:ext>
            </a:extLst>
          </p:cNvPr>
          <p:cNvSpPr/>
          <p:nvPr/>
        </p:nvSpPr>
        <p:spPr bwMode="gray">
          <a:xfrm>
            <a:off x="6248327" y="4713779"/>
            <a:ext cx="5638755" cy="8313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Tree>
    <p:extLst>
      <p:ext uri="{BB962C8B-B14F-4D97-AF65-F5344CB8AC3E}">
        <p14:creationId xmlns:p14="http://schemas.microsoft.com/office/powerpoint/2010/main" val="158503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EC8D11-482D-43C3-AD10-40C1E3390F83}"/>
              </a:ext>
            </a:extLst>
          </p:cNvPr>
          <p:cNvPicPr>
            <a:picLocks noChangeAspect="1"/>
          </p:cNvPicPr>
          <p:nvPr/>
        </p:nvPicPr>
        <p:blipFill>
          <a:blip r:embed="rId2"/>
          <a:stretch>
            <a:fillRect/>
          </a:stretch>
        </p:blipFill>
        <p:spPr>
          <a:xfrm>
            <a:off x="6203976" y="1703780"/>
            <a:ext cx="5733499" cy="4300124"/>
          </a:xfrm>
          <a:prstGeom prst="rect">
            <a:avLst/>
          </a:prstGeom>
          <a:ln>
            <a:solidFill>
              <a:schemeClr val="bg1">
                <a:lumMod val="85000"/>
              </a:schemeClr>
            </a:solidFill>
          </a:ln>
        </p:spPr>
      </p:pic>
      <p:sp>
        <p:nvSpPr>
          <p:cNvPr id="7" name="Title 6">
            <a:extLst>
              <a:ext uri="{FF2B5EF4-FFF2-40B4-BE49-F238E27FC236}">
                <a16:creationId xmlns:a16="http://schemas.microsoft.com/office/drawing/2014/main" id="{71E3E902-01FD-41D2-9FB3-F28EBD478A47}"/>
              </a:ext>
            </a:extLst>
          </p:cNvPr>
          <p:cNvSpPr>
            <a:spLocks noGrp="1"/>
          </p:cNvSpPr>
          <p:nvPr>
            <p:ph type="title"/>
          </p:nvPr>
        </p:nvSpPr>
        <p:spPr/>
        <p:txBody>
          <a:bodyPr/>
          <a:lstStyle/>
          <a:p>
            <a:r>
              <a:rPr lang="pl-PL" dirty="0"/>
              <a:t>Bird’s Eye View</a:t>
            </a:r>
            <a:endParaRPr lang="en-GB" dirty="0"/>
          </a:p>
        </p:txBody>
      </p:sp>
      <p:sp>
        <p:nvSpPr>
          <p:cNvPr id="4" name="Footer Placeholder 3">
            <a:extLst>
              <a:ext uri="{FF2B5EF4-FFF2-40B4-BE49-F238E27FC236}">
                <a16:creationId xmlns:a16="http://schemas.microsoft.com/office/drawing/2014/main" id="{CCFA3B77-D77A-49BD-B25D-DF43124DB5DB}"/>
              </a:ext>
            </a:extLst>
          </p:cNvPr>
          <p:cNvSpPr>
            <a:spLocks noGrp="1"/>
          </p:cNvSpPr>
          <p:nvPr>
            <p:ph type="ftr" sz="quarter" idx="10"/>
          </p:nvPr>
        </p:nvSpPr>
        <p:spPr/>
        <p:txBody>
          <a:bodyPr/>
          <a:lstStyle/>
          <a:p>
            <a:pPr lvl="8"/>
            <a:endParaRPr lang="en-US" dirty="0"/>
          </a:p>
        </p:txBody>
      </p:sp>
      <p:sp>
        <p:nvSpPr>
          <p:cNvPr id="3" name="Date Placeholder 2">
            <a:extLst>
              <a:ext uri="{FF2B5EF4-FFF2-40B4-BE49-F238E27FC236}">
                <a16:creationId xmlns:a16="http://schemas.microsoft.com/office/drawing/2014/main" id="{A47D0894-4BD0-4520-A9A5-5287602B6355}"/>
              </a:ext>
            </a:extLst>
          </p:cNvPr>
          <p:cNvSpPr>
            <a:spLocks noGrp="1"/>
          </p:cNvSpPr>
          <p:nvPr>
            <p:ph type="dt" sz="half" idx="11"/>
          </p:nvPr>
        </p:nvSpPr>
        <p:spPr/>
        <p:txBody>
          <a:bodyPr/>
          <a:lstStyle/>
          <a:p>
            <a:fld id="{88CF2583-54A7-46B8-A74C-6028C6CABEF8}" type="datetime4">
              <a:rPr lang="en-US" smtClean="0"/>
              <a:t>May 8, 2020</a:t>
            </a:fld>
            <a:endParaRPr lang="en-US" dirty="0"/>
          </a:p>
        </p:txBody>
      </p:sp>
      <p:sp>
        <p:nvSpPr>
          <p:cNvPr id="5" name="Slide Number Placeholder 4">
            <a:extLst>
              <a:ext uri="{FF2B5EF4-FFF2-40B4-BE49-F238E27FC236}">
                <a16:creationId xmlns:a16="http://schemas.microsoft.com/office/drawing/2014/main" id="{C1FFD454-CAA9-4EA2-A750-D0FC83E6E292}"/>
              </a:ext>
            </a:extLst>
          </p:cNvPr>
          <p:cNvSpPr>
            <a:spLocks noGrp="1"/>
          </p:cNvSpPr>
          <p:nvPr>
            <p:ph type="sldNum" sz="quarter" idx="12"/>
          </p:nvPr>
        </p:nvSpPr>
        <p:spPr/>
        <p:txBody>
          <a:bodyPr/>
          <a:lstStyle/>
          <a:p>
            <a:r>
              <a:rPr lang="en-US"/>
              <a:t>Slide </a:t>
            </a:r>
            <a:fld id="{619F89D8-7AE3-494A-97F3-03D680869632}" type="slidenum">
              <a:rPr lang="en-US" smtClean="0"/>
              <a:pPr/>
              <a:t>5</a:t>
            </a:fld>
            <a:endParaRPr lang="en-US" dirty="0"/>
          </a:p>
        </p:txBody>
      </p:sp>
      <p:sp>
        <p:nvSpPr>
          <p:cNvPr id="9" name="Text Placeholder 8">
            <a:extLst>
              <a:ext uri="{FF2B5EF4-FFF2-40B4-BE49-F238E27FC236}">
                <a16:creationId xmlns:a16="http://schemas.microsoft.com/office/drawing/2014/main" id="{5E929A8E-5DB3-4C7C-862F-86C00864E122}"/>
              </a:ext>
            </a:extLst>
          </p:cNvPr>
          <p:cNvSpPr>
            <a:spLocks noGrp="1"/>
          </p:cNvSpPr>
          <p:nvPr>
            <p:ph type="body" sz="quarter" idx="16"/>
          </p:nvPr>
        </p:nvSpPr>
        <p:spPr/>
        <p:txBody>
          <a:bodyPr/>
          <a:lstStyle/>
          <a:p>
            <a:r>
              <a:rPr lang="en-GB" dirty="0"/>
              <a:t>What’s new?</a:t>
            </a:r>
          </a:p>
        </p:txBody>
      </p:sp>
      <p:sp>
        <p:nvSpPr>
          <p:cNvPr id="11" name="Content Placeholder 10">
            <a:extLst>
              <a:ext uri="{FF2B5EF4-FFF2-40B4-BE49-F238E27FC236}">
                <a16:creationId xmlns:a16="http://schemas.microsoft.com/office/drawing/2014/main" id="{34244916-350E-4D11-ADAA-E3C5B76D16DE}"/>
              </a:ext>
            </a:extLst>
          </p:cNvPr>
          <p:cNvSpPr>
            <a:spLocks noGrp="1"/>
          </p:cNvSpPr>
          <p:nvPr>
            <p:ph sz="quarter" idx="19"/>
          </p:nvPr>
        </p:nvSpPr>
        <p:spPr/>
        <p:txBody>
          <a:bodyPr/>
          <a:lstStyle/>
          <a:p>
            <a:pPr marL="285750" indent="-285750">
              <a:buFont typeface="Arial" panose="020B0604020202020204" pitchFamily="34" charset="0"/>
              <a:buChar char="•"/>
            </a:pPr>
            <a:r>
              <a:rPr lang="en-GB" dirty="0"/>
              <a:t>A new way to get an overview of the portfolio via the ‘Bird’s Eye View’ has been introduced for the Italian portfolio</a:t>
            </a:r>
          </a:p>
          <a:p>
            <a:pPr marL="285750" indent="-285750">
              <a:buFont typeface="Arial" panose="020B0604020202020204" pitchFamily="34" charset="0"/>
              <a:buChar char="•"/>
            </a:pPr>
            <a:r>
              <a:rPr lang="en-GB" dirty="0"/>
              <a:t>Testing and user feedback is being gathered in this pilot phase.</a:t>
            </a:r>
          </a:p>
          <a:p>
            <a:pPr marL="285750" indent="-285750">
              <a:buFont typeface="Arial" panose="020B0604020202020204" pitchFamily="34" charset="0"/>
              <a:buChar char="•"/>
            </a:pPr>
            <a:endParaRPr lang="en-GB" dirty="0"/>
          </a:p>
        </p:txBody>
      </p:sp>
      <p:sp>
        <p:nvSpPr>
          <p:cNvPr id="8" name="Subtitle 7">
            <a:extLst>
              <a:ext uri="{FF2B5EF4-FFF2-40B4-BE49-F238E27FC236}">
                <a16:creationId xmlns:a16="http://schemas.microsoft.com/office/drawing/2014/main" id="{88F04FB5-7F42-4767-8E95-4190B0516B5F}"/>
              </a:ext>
            </a:extLst>
          </p:cNvPr>
          <p:cNvSpPr>
            <a:spLocks noGrp="1"/>
          </p:cNvSpPr>
          <p:nvPr>
            <p:ph type="subTitle" idx="13"/>
          </p:nvPr>
        </p:nvSpPr>
        <p:spPr/>
        <p:txBody>
          <a:bodyPr/>
          <a:lstStyle/>
          <a:p>
            <a:r>
              <a:rPr lang="en-GB" dirty="0"/>
              <a:t>View the Italian portfolio in a simple and ordered way</a:t>
            </a:r>
          </a:p>
        </p:txBody>
      </p:sp>
    </p:spTree>
    <p:extLst>
      <p:ext uri="{BB962C8B-B14F-4D97-AF65-F5344CB8AC3E}">
        <p14:creationId xmlns:p14="http://schemas.microsoft.com/office/powerpoint/2010/main" val="299741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3E902-01FD-41D2-9FB3-F28EBD478A47}"/>
              </a:ext>
            </a:extLst>
          </p:cNvPr>
          <p:cNvSpPr>
            <a:spLocks noGrp="1"/>
          </p:cNvSpPr>
          <p:nvPr>
            <p:ph type="title"/>
          </p:nvPr>
        </p:nvSpPr>
        <p:spPr/>
        <p:txBody>
          <a:bodyPr/>
          <a:lstStyle/>
          <a:p>
            <a:r>
              <a:rPr lang="en-GB" dirty="0"/>
              <a:t>Document enhancements</a:t>
            </a:r>
          </a:p>
        </p:txBody>
      </p:sp>
      <p:sp>
        <p:nvSpPr>
          <p:cNvPr id="4" name="Footer Placeholder 3">
            <a:extLst>
              <a:ext uri="{FF2B5EF4-FFF2-40B4-BE49-F238E27FC236}">
                <a16:creationId xmlns:a16="http://schemas.microsoft.com/office/drawing/2014/main" id="{CCFA3B77-D77A-49BD-B25D-DF43124DB5DB}"/>
              </a:ext>
            </a:extLst>
          </p:cNvPr>
          <p:cNvSpPr>
            <a:spLocks noGrp="1"/>
          </p:cNvSpPr>
          <p:nvPr>
            <p:ph type="ftr" sz="quarter" idx="10"/>
          </p:nvPr>
        </p:nvSpPr>
        <p:spPr/>
        <p:txBody>
          <a:bodyPr/>
          <a:lstStyle/>
          <a:p>
            <a:pPr lvl="8"/>
            <a:endParaRPr lang="en-US" dirty="0"/>
          </a:p>
        </p:txBody>
      </p:sp>
      <p:sp>
        <p:nvSpPr>
          <p:cNvPr id="3" name="Date Placeholder 2">
            <a:extLst>
              <a:ext uri="{FF2B5EF4-FFF2-40B4-BE49-F238E27FC236}">
                <a16:creationId xmlns:a16="http://schemas.microsoft.com/office/drawing/2014/main" id="{A47D0894-4BD0-4520-A9A5-5287602B6355}"/>
              </a:ext>
            </a:extLst>
          </p:cNvPr>
          <p:cNvSpPr>
            <a:spLocks noGrp="1"/>
          </p:cNvSpPr>
          <p:nvPr>
            <p:ph type="dt" sz="half" idx="11"/>
          </p:nvPr>
        </p:nvSpPr>
        <p:spPr/>
        <p:txBody>
          <a:bodyPr/>
          <a:lstStyle/>
          <a:p>
            <a:fld id="{88CF2583-54A7-46B8-A74C-6028C6CABEF8}" type="datetime4">
              <a:rPr lang="en-US" smtClean="0"/>
              <a:t>May 8, 2020</a:t>
            </a:fld>
            <a:endParaRPr lang="en-US" dirty="0"/>
          </a:p>
        </p:txBody>
      </p:sp>
      <p:sp>
        <p:nvSpPr>
          <p:cNvPr id="5" name="Slide Number Placeholder 4">
            <a:extLst>
              <a:ext uri="{FF2B5EF4-FFF2-40B4-BE49-F238E27FC236}">
                <a16:creationId xmlns:a16="http://schemas.microsoft.com/office/drawing/2014/main" id="{C1FFD454-CAA9-4EA2-A750-D0FC83E6E292}"/>
              </a:ext>
            </a:extLst>
          </p:cNvPr>
          <p:cNvSpPr>
            <a:spLocks noGrp="1"/>
          </p:cNvSpPr>
          <p:nvPr>
            <p:ph type="sldNum" sz="quarter" idx="12"/>
          </p:nvPr>
        </p:nvSpPr>
        <p:spPr/>
        <p:txBody>
          <a:bodyPr/>
          <a:lstStyle/>
          <a:p>
            <a:r>
              <a:rPr lang="en-US"/>
              <a:t>Slide </a:t>
            </a:r>
            <a:fld id="{619F89D8-7AE3-494A-97F3-03D680869632}" type="slidenum">
              <a:rPr lang="en-US" smtClean="0"/>
              <a:pPr/>
              <a:t>6</a:t>
            </a:fld>
            <a:endParaRPr lang="en-US" dirty="0"/>
          </a:p>
        </p:txBody>
      </p:sp>
      <p:sp>
        <p:nvSpPr>
          <p:cNvPr id="9" name="Text Placeholder 8">
            <a:extLst>
              <a:ext uri="{FF2B5EF4-FFF2-40B4-BE49-F238E27FC236}">
                <a16:creationId xmlns:a16="http://schemas.microsoft.com/office/drawing/2014/main" id="{5E929A8E-5DB3-4C7C-862F-86C00864E122}"/>
              </a:ext>
            </a:extLst>
          </p:cNvPr>
          <p:cNvSpPr>
            <a:spLocks noGrp="1"/>
          </p:cNvSpPr>
          <p:nvPr>
            <p:ph type="body" sz="quarter" idx="16"/>
          </p:nvPr>
        </p:nvSpPr>
        <p:spPr/>
        <p:txBody>
          <a:bodyPr/>
          <a:lstStyle/>
          <a:p>
            <a:r>
              <a:rPr lang="en-GB" dirty="0"/>
              <a:t>What’s new?</a:t>
            </a:r>
          </a:p>
        </p:txBody>
      </p:sp>
      <p:sp>
        <p:nvSpPr>
          <p:cNvPr id="11" name="Content Placeholder 10">
            <a:extLst>
              <a:ext uri="{FF2B5EF4-FFF2-40B4-BE49-F238E27FC236}">
                <a16:creationId xmlns:a16="http://schemas.microsoft.com/office/drawing/2014/main" id="{34244916-350E-4D11-ADAA-E3C5B76D16DE}"/>
              </a:ext>
            </a:extLst>
          </p:cNvPr>
          <p:cNvSpPr>
            <a:spLocks noGrp="1"/>
          </p:cNvSpPr>
          <p:nvPr>
            <p:ph sz="quarter" idx="19"/>
          </p:nvPr>
        </p:nvSpPr>
        <p:spPr/>
        <p:txBody>
          <a:bodyPr/>
          <a:lstStyle/>
          <a:p>
            <a:pPr marL="285750" indent="-285750">
              <a:buFont typeface="Arial" panose="020B0604020202020204" pitchFamily="34" charset="0"/>
              <a:buChar char="•"/>
            </a:pPr>
            <a:r>
              <a:rPr lang="en-GB" dirty="0"/>
              <a:t>From the overview you can now see a range of additional information before you decide to download, from </a:t>
            </a:r>
            <a:r>
              <a:rPr lang="en-GB" dirty="0" err="1"/>
              <a:t>filesize</a:t>
            </a:r>
            <a:r>
              <a:rPr lang="en-GB" dirty="0"/>
              <a:t> to document type, in all places documents are displayed.</a:t>
            </a:r>
          </a:p>
          <a:p>
            <a:pPr marL="285750" indent="-285750">
              <a:buFont typeface="Arial" panose="020B0604020202020204" pitchFamily="34" charset="0"/>
              <a:buChar char="•"/>
            </a:pPr>
            <a:endParaRPr lang="en-GB" dirty="0"/>
          </a:p>
        </p:txBody>
      </p:sp>
      <p:sp>
        <p:nvSpPr>
          <p:cNvPr id="8" name="Subtitle 7">
            <a:extLst>
              <a:ext uri="{FF2B5EF4-FFF2-40B4-BE49-F238E27FC236}">
                <a16:creationId xmlns:a16="http://schemas.microsoft.com/office/drawing/2014/main" id="{88F04FB5-7F42-4767-8E95-4190B0516B5F}"/>
              </a:ext>
            </a:extLst>
          </p:cNvPr>
          <p:cNvSpPr>
            <a:spLocks noGrp="1"/>
          </p:cNvSpPr>
          <p:nvPr>
            <p:ph type="subTitle" idx="13"/>
          </p:nvPr>
        </p:nvSpPr>
        <p:spPr/>
        <p:txBody>
          <a:bodyPr/>
          <a:lstStyle/>
          <a:p>
            <a:r>
              <a:rPr lang="en-GB" dirty="0"/>
              <a:t>Get into the details from a single glance</a:t>
            </a:r>
          </a:p>
        </p:txBody>
      </p:sp>
      <p:pic>
        <p:nvPicPr>
          <p:cNvPr id="10" name="Picture 9">
            <a:extLst>
              <a:ext uri="{FF2B5EF4-FFF2-40B4-BE49-F238E27FC236}">
                <a16:creationId xmlns:a16="http://schemas.microsoft.com/office/drawing/2014/main" id="{C86F78C0-1DBD-4651-AB6C-24A1528B1C08}"/>
              </a:ext>
            </a:extLst>
          </p:cNvPr>
          <p:cNvPicPr>
            <a:picLocks noChangeAspect="1"/>
          </p:cNvPicPr>
          <p:nvPr/>
        </p:nvPicPr>
        <p:blipFill>
          <a:blip r:embed="rId2"/>
          <a:stretch>
            <a:fillRect/>
          </a:stretch>
        </p:blipFill>
        <p:spPr>
          <a:xfrm>
            <a:off x="6203975" y="1611988"/>
            <a:ext cx="5733499" cy="4300124"/>
          </a:xfrm>
          <a:prstGeom prst="rect">
            <a:avLst/>
          </a:prstGeom>
          <a:ln>
            <a:solidFill>
              <a:schemeClr val="bg1">
                <a:lumMod val="85000"/>
              </a:schemeClr>
            </a:solidFill>
          </a:ln>
        </p:spPr>
      </p:pic>
      <p:sp>
        <p:nvSpPr>
          <p:cNvPr id="12" name="Rectangle 11">
            <a:extLst>
              <a:ext uri="{FF2B5EF4-FFF2-40B4-BE49-F238E27FC236}">
                <a16:creationId xmlns:a16="http://schemas.microsoft.com/office/drawing/2014/main" id="{D844B3DD-C02E-426B-A54F-95BF3A93043F}"/>
              </a:ext>
            </a:extLst>
          </p:cNvPr>
          <p:cNvSpPr/>
          <p:nvPr/>
        </p:nvSpPr>
        <p:spPr bwMode="gray">
          <a:xfrm>
            <a:off x="8028002" y="3762050"/>
            <a:ext cx="3825262" cy="174112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Tree>
    <p:extLst>
      <p:ext uri="{BB962C8B-B14F-4D97-AF65-F5344CB8AC3E}">
        <p14:creationId xmlns:p14="http://schemas.microsoft.com/office/powerpoint/2010/main" val="51190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E3E902-01FD-41D2-9FB3-F28EBD478A47}"/>
              </a:ext>
            </a:extLst>
          </p:cNvPr>
          <p:cNvSpPr>
            <a:spLocks noGrp="1"/>
          </p:cNvSpPr>
          <p:nvPr>
            <p:ph type="title"/>
          </p:nvPr>
        </p:nvSpPr>
        <p:spPr/>
        <p:txBody>
          <a:bodyPr/>
          <a:lstStyle/>
          <a:p>
            <a:r>
              <a:rPr lang="en-GB" dirty="0"/>
              <a:t>Connecting the ABB Ecosystem</a:t>
            </a:r>
          </a:p>
        </p:txBody>
      </p:sp>
      <p:sp>
        <p:nvSpPr>
          <p:cNvPr id="4" name="Footer Placeholder 3">
            <a:extLst>
              <a:ext uri="{FF2B5EF4-FFF2-40B4-BE49-F238E27FC236}">
                <a16:creationId xmlns:a16="http://schemas.microsoft.com/office/drawing/2014/main" id="{CCFA3B77-D77A-49BD-B25D-DF43124DB5DB}"/>
              </a:ext>
            </a:extLst>
          </p:cNvPr>
          <p:cNvSpPr>
            <a:spLocks noGrp="1"/>
          </p:cNvSpPr>
          <p:nvPr>
            <p:ph type="ftr" sz="quarter" idx="10"/>
          </p:nvPr>
        </p:nvSpPr>
        <p:spPr/>
        <p:txBody>
          <a:bodyPr/>
          <a:lstStyle/>
          <a:p>
            <a:pPr lvl="8"/>
            <a:endParaRPr lang="en-US" dirty="0"/>
          </a:p>
        </p:txBody>
      </p:sp>
      <p:sp>
        <p:nvSpPr>
          <p:cNvPr id="3" name="Date Placeholder 2">
            <a:extLst>
              <a:ext uri="{FF2B5EF4-FFF2-40B4-BE49-F238E27FC236}">
                <a16:creationId xmlns:a16="http://schemas.microsoft.com/office/drawing/2014/main" id="{A47D0894-4BD0-4520-A9A5-5287602B6355}"/>
              </a:ext>
            </a:extLst>
          </p:cNvPr>
          <p:cNvSpPr>
            <a:spLocks noGrp="1"/>
          </p:cNvSpPr>
          <p:nvPr>
            <p:ph type="dt" sz="half" idx="11"/>
          </p:nvPr>
        </p:nvSpPr>
        <p:spPr/>
        <p:txBody>
          <a:bodyPr/>
          <a:lstStyle/>
          <a:p>
            <a:fld id="{88CF2583-54A7-46B8-A74C-6028C6CABEF8}" type="datetime4">
              <a:rPr lang="en-US" smtClean="0"/>
              <a:t>May 8, 2020</a:t>
            </a:fld>
            <a:endParaRPr lang="en-US" dirty="0"/>
          </a:p>
        </p:txBody>
      </p:sp>
      <p:sp>
        <p:nvSpPr>
          <p:cNvPr id="5" name="Slide Number Placeholder 4">
            <a:extLst>
              <a:ext uri="{FF2B5EF4-FFF2-40B4-BE49-F238E27FC236}">
                <a16:creationId xmlns:a16="http://schemas.microsoft.com/office/drawing/2014/main" id="{C1FFD454-CAA9-4EA2-A750-D0FC83E6E292}"/>
              </a:ext>
            </a:extLst>
          </p:cNvPr>
          <p:cNvSpPr>
            <a:spLocks noGrp="1"/>
          </p:cNvSpPr>
          <p:nvPr>
            <p:ph type="sldNum" sz="quarter" idx="12"/>
          </p:nvPr>
        </p:nvSpPr>
        <p:spPr/>
        <p:txBody>
          <a:bodyPr/>
          <a:lstStyle/>
          <a:p>
            <a:r>
              <a:rPr lang="en-US"/>
              <a:t>Slide </a:t>
            </a:r>
            <a:fld id="{619F89D8-7AE3-494A-97F3-03D680869632}" type="slidenum">
              <a:rPr lang="en-US" smtClean="0"/>
              <a:pPr/>
              <a:t>7</a:t>
            </a:fld>
            <a:endParaRPr lang="en-US" dirty="0"/>
          </a:p>
        </p:txBody>
      </p:sp>
      <p:sp>
        <p:nvSpPr>
          <p:cNvPr id="9" name="Text Placeholder 8">
            <a:extLst>
              <a:ext uri="{FF2B5EF4-FFF2-40B4-BE49-F238E27FC236}">
                <a16:creationId xmlns:a16="http://schemas.microsoft.com/office/drawing/2014/main" id="{5E929A8E-5DB3-4C7C-862F-86C00864E122}"/>
              </a:ext>
            </a:extLst>
          </p:cNvPr>
          <p:cNvSpPr>
            <a:spLocks noGrp="1"/>
          </p:cNvSpPr>
          <p:nvPr>
            <p:ph type="body" sz="quarter" idx="16"/>
          </p:nvPr>
        </p:nvSpPr>
        <p:spPr/>
        <p:txBody>
          <a:bodyPr/>
          <a:lstStyle/>
          <a:p>
            <a:r>
              <a:rPr lang="en-GB" dirty="0"/>
              <a:t>What’s new?</a:t>
            </a:r>
          </a:p>
        </p:txBody>
      </p:sp>
      <p:sp>
        <p:nvSpPr>
          <p:cNvPr id="11" name="Content Placeholder 10">
            <a:extLst>
              <a:ext uri="{FF2B5EF4-FFF2-40B4-BE49-F238E27FC236}">
                <a16:creationId xmlns:a16="http://schemas.microsoft.com/office/drawing/2014/main" id="{34244916-350E-4D11-ADAA-E3C5B76D16DE}"/>
              </a:ext>
            </a:extLst>
          </p:cNvPr>
          <p:cNvSpPr>
            <a:spLocks noGrp="1"/>
          </p:cNvSpPr>
          <p:nvPr>
            <p:ph sz="quarter" idx="19"/>
          </p:nvPr>
        </p:nvSpPr>
        <p:spPr/>
        <p:txBody>
          <a:bodyPr/>
          <a:lstStyle/>
          <a:p>
            <a:pPr marL="285750" indent="-285750">
              <a:buFont typeface="Arial" panose="020B0604020202020204" pitchFamily="34" charset="0"/>
              <a:buChar char="•"/>
            </a:pPr>
            <a:r>
              <a:rPr lang="en-GB" dirty="0"/>
              <a:t>Products included in the Brazilian marketplace POC now include direct links to loja.br.abb.com marketplace.</a:t>
            </a:r>
          </a:p>
          <a:p>
            <a:pPr marL="285750" indent="-285750">
              <a:buFont typeface="Arial" panose="020B0604020202020204" pitchFamily="34" charset="0"/>
              <a:buChar char="•"/>
            </a:pPr>
            <a:r>
              <a:rPr lang="en-GB" dirty="0"/>
              <a:t>Tapping the link will redirect you to the specific page to complete the transaction.</a:t>
            </a:r>
          </a:p>
          <a:p>
            <a:pPr marL="285750" indent="-285750">
              <a:buFont typeface="Arial" panose="020B0604020202020204" pitchFamily="34" charset="0"/>
              <a:buChar char="•"/>
            </a:pPr>
            <a:endParaRPr lang="en-GB" dirty="0"/>
          </a:p>
        </p:txBody>
      </p:sp>
      <p:sp>
        <p:nvSpPr>
          <p:cNvPr id="8" name="Subtitle 7">
            <a:extLst>
              <a:ext uri="{FF2B5EF4-FFF2-40B4-BE49-F238E27FC236}">
                <a16:creationId xmlns:a16="http://schemas.microsoft.com/office/drawing/2014/main" id="{88F04FB5-7F42-4767-8E95-4190B0516B5F}"/>
              </a:ext>
            </a:extLst>
          </p:cNvPr>
          <p:cNvSpPr>
            <a:spLocks noGrp="1"/>
          </p:cNvSpPr>
          <p:nvPr>
            <p:ph type="subTitle" idx="13"/>
          </p:nvPr>
        </p:nvSpPr>
        <p:spPr/>
        <p:txBody>
          <a:bodyPr/>
          <a:lstStyle/>
          <a:p>
            <a:r>
              <a:rPr lang="en-GB" dirty="0"/>
              <a:t>‘Add to cart’ connects the Brazil POC</a:t>
            </a:r>
          </a:p>
        </p:txBody>
      </p:sp>
      <p:pic>
        <p:nvPicPr>
          <p:cNvPr id="13" name="Picture 12" descr="A screenshot of a cell phone&#10;&#10;Description automatically generated">
            <a:extLst>
              <a:ext uri="{FF2B5EF4-FFF2-40B4-BE49-F238E27FC236}">
                <a16:creationId xmlns:a16="http://schemas.microsoft.com/office/drawing/2014/main" id="{0C3867D7-7B77-400E-82B4-849E655F0249}"/>
              </a:ext>
            </a:extLst>
          </p:cNvPr>
          <p:cNvPicPr>
            <a:picLocks noChangeAspect="1"/>
          </p:cNvPicPr>
          <p:nvPr/>
        </p:nvPicPr>
        <p:blipFill>
          <a:blip r:embed="rId2"/>
          <a:stretch>
            <a:fillRect/>
          </a:stretch>
        </p:blipFill>
        <p:spPr>
          <a:xfrm>
            <a:off x="6107646" y="1626554"/>
            <a:ext cx="5694656" cy="4270992"/>
          </a:xfrm>
          <a:prstGeom prst="rect">
            <a:avLst/>
          </a:prstGeom>
        </p:spPr>
      </p:pic>
      <p:sp>
        <p:nvSpPr>
          <p:cNvPr id="12" name="Rectangle 11">
            <a:extLst>
              <a:ext uri="{FF2B5EF4-FFF2-40B4-BE49-F238E27FC236}">
                <a16:creationId xmlns:a16="http://schemas.microsoft.com/office/drawing/2014/main" id="{D844B3DD-C02E-426B-A54F-95BF3A93043F}"/>
              </a:ext>
            </a:extLst>
          </p:cNvPr>
          <p:cNvSpPr/>
          <p:nvPr/>
        </p:nvSpPr>
        <p:spPr bwMode="gray">
          <a:xfrm>
            <a:off x="9974510" y="2523350"/>
            <a:ext cx="1113218" cy="2869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Tree>
    <p:extLst>
      <p:ext uri="{BB962C8B-B14F-4D97-AF65-F5344CB8AC3E}">
        <p14:creationId xmlns:p14="http://schemas.microsoft.com/office/powerpoint/2010/main" val="38450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3C827F-2EE8-4DDF-A733-186A70B4170D}"/>
              </a:ext>
            </a:extLst>
          </p:cNvPr>
          <p:cNvPicPr>
            <a:picLocks noChangeAspect="1"/>
          </p:cNvPicPr>
          <p:nvPr/>
        </p:nvPicPr>
        <p:blipFill>
          <a:blip r:embed="rId2"/>
          <a:stretch>
            <a:fillRect/>
          </a:stretch>
        </p:blipFill>
        <p:spPr>
          <a:xfrm>
            <a:off x="6204515" y="1596113"/>
            <a:ext cx="5765850" cy="4324388"/>
          </a:xfrm>
          <a:prstGeom prst="rect">
            <a:avLst/>
          </a:prstGeom>
        </p:spPr>
      </p:pic>
      <p:sp>
        <p:nvSpPr>
          <p:cNvPr id="7" name="Title 6">
            <a:extLst>
              <a:ext uri="{FF2B5EF4-FFF2-40B4-BE49-F238E27FC236}">
                <a16:creationId xmlns:a16="http://schemas.microsoft.com/office/drawing/2014/main" id="{71E3E902-01FD-41D2-9FB3-F28EBD478A47}"/>
              </a:ext>
            </a:extLst>
          </p:cNvPr>
          <p:cNvSpPr>
            <a:spLocks noGrp="1"/>
          </p:cNvSpPr>
          <p:nvPr>
            <p:ph type="title"/>
          </p:nvPr>
        </p:nvSpPr>
        <p:spPr/>
        <p:txBody>
          <a:bodyPr/>
          <a:lstStyle/>
          <a:p>
            <a:r>
              <a:rPr lang="en-GB" dirty="0"/>
              <a:t>Offline Notifications</a:t>
            </a:r>
          </a:p>
        </p:txBody>
      </p:sp>
      <p:sp>
        <p:nvSpPr>
          <p:cNvPr id="4" name="Footer Placeholder 3">
            <a:extLst>
              <a:ext uri="{FF2B5EF4-FFF2-40B4-BE49-F238E27FC236}">
                <a16:creationId xmlns:a16="http://schemas.microsoft.com/office/drawing/2014/main" id="{CCFA3B77-D77A-49BD-B25D-DF43124DB5DB}"/>
              </a:ext>
            </a:extLst>
          </p:cNvPr>
          <p:cNvSpPr>
            <a:spLocks noGrp="1"/>
          </p:cNvSpPr>
          <p:nvPr>
            <p:ph type="ftr" sz="quarter" idx="10"/>
          </p:nvPr>
        </p:nvSpPr>
        <p:spPr/>
        <p:txBody>
          <a:bodyPr/>
          <a:lstStyle/>
          <a:p>
            <a:pPr lvl="8"/>
            <a:endParaRPr lang="en-US" dirty="0"/>
          </a:p>
        </p:txBody>
      </p:sp>
      <p:sp>
        <p:nvSpPr>
          <p:cNvPr id="3" name="Date Placeholder 2">
            <a:extLst>
              <a:ext uri="{FF2B5EF4-FFF2-40B4-BE49-F238E27FC236}">
                <a16:creationId xmlns:a16="http://schemas.microsoft.com/office/drawing/2014/main" id="{A47D0894-4BD0-4520-A9A5-5287602B6355}"/>
              </a:ext>
            </a:extLst>
          </p:cNvPr>
          <p:cNvSpPr>
            <a:spLocks noGrp="1"/>
          </p:cNvSpPr>
          <p:nvPr>
            <p:ph type="dt" sz="half" idx="11"/>
          </p:nvPr>
        </p:nvSpPr>
        <p:spPr/>
        <p:txBody>
          <a:bodyPr/>
          <a:lstStyle/>
          <a:p>
            <a:fld id="{88CF2583-54A7-46B8-A74C-6028C6CABEF8}" type="datetime4">
              <a:rPr lang="en-US" smtClean="0"/>
              <a:t>May 8, 2020</a:t>
            </a:fld>
            <a:endParaRPr lang="en-US" dirty="0"/>
          </a:p>
        </p:txBody>
      </p:sp>
      <p:sp>
        <p:nvSpPr>
          <p:cNvPr id="5" name="Slide Number Placeholder 4">
            <a:extLst>
              <a:ext uri="{FF2B5EF4-FFF2-40B4-BE49-F238E27FC236}">
                <a16:creationId xmlns:a16="http://schemas.microsoft.com/office/drawing/2014/main" id="{C1FFD454-CAA9-4EA2-A750-D0FC83E6E292}"/>
              </a:ext>
            </a:extLst>
          </p:cNvPr>
          <p:cNvSpPr>
            <a:spLocks noGrp="1"/>
          </p:cNvSpPr>
          <p:nvPr>
            <p:ph type="sldNum" sz="quarter" idx="12"/>
          </p:nvPr>
        </p:nvSpPr>
        <p:spPr/>
        <p:txBody>
          <a:bodyPr/>
          <a:lstStyle/>
          <a:p>
            <a:r>
              <a:rPr lang="en-US"/>
              <a:t>Slide </a:t>
            </a:r>
            <a:fld id="{619F89D8-7AE3-494A-97F3-03D680869632}" type="slidenum">
              <a:rPr lang="en-US" smtClean="0"/>
              <a:pPr/>
              <a:t>8</a:t>
            </a:fld>
            <a:endParaRPr lang="en-US" dirty="0"/>
          </a:p>
        </p:txBody>
      </p:sp>
      <p:sp>
        <p:nvSpPr>
          <p:cNvPr id="9" name="Text Placeholder 8">
            <a:extLst>
              <a:ext uri="{FF2B5EF4-FFF2-40B4-BE49-F238E27FC236}">
                <a16:creationId xmlns:a16="http://schemas.microsoft.com/office/drawing/2014/main" id="{5E929A8E-5DB3-4C7C-862F-86C00864E122}"/>
              </a:ext>
            </a:extLst>
          </p:cNvPr>
          <p:cNvSpPr>
            <a:spLocks noGrp="1"/>
          </p:cNvSpPr>
          <p:nvPr>
            <p:ph type="body" sz="quarter" idx="16"/>
          </p:nvPr>
        </p:nvSpPr>
        <p:spPr/>
        <p:txBody>
          <a:bodyPr/>
          <a:lstStyle/>
          <a:p>
            <a:r>
              <a:rPr lang="en-GB" dirty="0"/>
              <a:t>What’s new?</a:t>
            </a:r>
          </a:p>
        </p:txBody>
      </p:sp>
      <p:sp>
        <p:nvSpPr>
          <p:cNvPr id="11" name="Content Placeholder 10">
            <a:extLst>
              <a:ext uri="{FF2B5EF4-FFF2-40B4-BE49-F238E27FC236}">
                <a16:creationId xmlns:a16="http://schemas.microsoft.com/office/drawing/2014/main" id="{34244916-350E-4D11-ADAA-E3C5B76D16DE}"/>
              </a:ext>
            </a:extLst>
          </p:cNvPr>
          <p:cNvSpPr>
            <a:spLocks noGrp="1"/>
          </p:cNvSpPr>
          <p:nvPr>
            <p:ph sz="quarter" idx="19"/>
          </p:nvPr>
        </p:nvSpPr>
        <p:spPr/>
        <p:txBody>
          <a:bodyPr/>
          <a:lstStyle/>
          <a:p>
            <a:pPr marL="285750" indent="-285750">
              <a:buFont typeface="Arial" panose="020B0604020202020204" pitchFamily="34" charset="0"/>
              <a:buChar char="•"/>
            </a:pPr>
            <a:r>
              <a:rPr lang="en-GB" dirty="0"/>
              <a:t>Being online enables users to get the full experience of ABB Connect. Being offline restricts some of the functionality, so the notification was introduced to avoid confusing users and to give clear connection feedback.</a:t>
            </a:r>
          </a:p>
          <a:p>
            <a:pPr marL="285750" indent="-285750">
              <a:buFont typeface="Arial" panose="020B0604020202020204" pitchFamily="34" charset="0"/>
              <a:buChar char="•"/>
            </a:pPr>
            <a:r>
              <a:rPr lang="en-GB" dirty="0"/>
              <a:t>When the user goes back online, the notification is automatically removed.</a:t>
            </a:r>
          </a:p>
          <a:p>
            <a:pPr marL="285750" indent="-285750">
              <a:buFont typeface="Arial" panose="020B0604020202020204" pitchFamily="34" charset="0"/>
              <a:buChar char="•"/>
            </a:pPr>
            <a:endParaRPr lang="en-GB" dirty="0"/>
          </a:p>
        </p:txBody>
      </p:sp>
      <p:sp>
        <p:nvSpPr>
          <p:cNvPr id="8" name="Subtitle 7">
            <a:extLst>
              <a:ext uri="{FF2B5EF4-FFF2-40B4-BE49-F238E27FC236}">
                <a16:creationId xmlns:a16="http://schemas.microsoft.com/office/drawing/2014/main" id="{88F04FB5-7F42-4767-8E95-4190B0516B5F}"/>
              </a:ext>
            </a:extLst>
          </p:cNvPr>
          <p:cNvSpPr>
            <a:spLocks noGrp="1"/>
          </p:cNvSpPr>
          <p:nvPr>
            <p:ph type="subTitle" idx="13"/>
          </p:nvPr>
        </p:nvSpPr>
        <p:spPr/>
        <p:txBody>
          <a:bodyPr/>
          <a:lstStyle/>
          <a:p>
            <a:r>
              <a:rPr lang="en-GB" dirty="0"/>
              <a:t>Improving user experience with visual feedback</a:t>
            </a:r>
          </a:p>
        </p:txBody>
      </p:sp>
      <p:sp>
        <p:nvSpPr>
          <p:cNvPr id="12" name="Rectangle 11">
            <a:extLst>
              <a:ext uri="{FF2B5EF4-FFF2-40B4-BE49-F238E27FC236}">
                <a16:creationId xmlns:a16="http://schemas.microsoft.com/office/drawing/2014/main" id="{D844B3DD-C02E-426B-A54F-95BF3A93043F}"/>
              </a:ext>
            </a:extLst>
          </p:cNvPr>
          <p:cNvSpPr/>
          <p:nvPr/>
        </p:nvSpPr>
        <p:spPr bwMode="gray">
          <a:xfrm>
            <a:off x="7466200" y="1967109"/>
            <a:ext cx="2810313" cy="28696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Tree>
    <p:extLst>
      <p:ext uri="{BB962C8B-B14F-4D97-AF65-F5344CB8AC3E}">
        <p14:creationId xmlns:p14="http://schemas.microsoft.com/office/powerpoint/2010/main" val="26491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A7615C-785A-4592-A71E-E026EB4A1B2F}"/>
              </a:ext>
            </a:extLst>
          </p:cNvPr>
          <p:cNvSpPr>
            <a:spLocks noGrp="1"/>
          </p:cNvSpPr>
          <p:nvPr>
            <p:ph type="dt" sz="half" idx="11"/>
          </p:nvPr>
        </p:nvSpPr>
        <p:spPr/>
        <p:txBody>
          <a:bodyPr/>
          <a:lstStyle/>
          <a:p>
            <a:fld id="{A62DC934-8D94-4C45-ADC7-1B111A21071B}" type="datetime4">
              <a:rPr lang="en-US" smtClean="0"/>
              <a:t>May 8, 2020</a:t>
            </a:fld>
            <a:endParaRPr lang="en-US" dirty="0"/>
          </a:p>
        </p:txBody>
      </p:sp>
      <p:sp>
        <p:nvSpPr>
          <p:cNvPr id="2" name="Footer Placeholder 1">
            <a:extLst>
              <a:ext uri="{FF2B5EF4-FFF2-40B4-BE49-F238E27FC236}">
                <a16:creationId xmlns:a16="http://schemas.microsoft.com/office/drawing/2014/main" id="{BF3B404A-D8F9-422F-9A30-12682DDFB254}"/>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A2F44275-A164-437A-BB31-2809A6AED5C0}"/>
              </a:ext>
            </a:extLst>
          </p:cNvPr>
          <p:cNvSpPr>
            <a:spLocks noGrp="1"/>
          </p:cNvSpPr>
          <p:nvPr>
            <p:ph type="sldNum" sz="quarter" idx="12"/>
          </p:nvPr>
        </p:nvSpPr>
        <p:spPr/>
        <p:txBody>
          <a:bodyPr/>
          <a:lstStyle/>
          <a:p>
            <a:r>
              <a:rPr lang="en-US"/>
              <a:t>Slide </a:t>
            </a:r>
            <a:fld id="{619F89D8-7AE3-494A-97F3-03D680869632}" type="slidenum">
              <a:rPr lang="en-US" smtClean="0"/>
              <a:pPr/>
              <a:t>9</a:t>
            </a:fld>
            <a:endParaRPr lang="en-US" dirty="0"/>
          </a:p>
        </p:txBody>
      </p:sp>
    </p:spTree>
    <p:extLst>
      <p:ext uri="{BB962C8B-B14F-4D97-AF65-F5344CB8AC3E}">
        <p14:creationId xmlns:p14="http://schemas.microsoft.com/office/powerpoint/2010/main" val="1426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PPT Template New Cover Picture_Test.potx" id="{0A66BA40-D7EE-40BC-96C9-BD8705A7948F}" vid="{4D465BF3-1E41-41EC-9207-5CBB230A5E28}"/>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3D9C4587543940A473543E160F2679" ma:contentTypeVersion="7" ma:contentTypeDescription="Create a new document." ma:contentTypeScope="" ma:versionID="4fd4d62288377d6ffd0767f7022036df">
  <xsd:schema xmlns:xsd="http://www.w3.org/2001/XMLSchema" xmlns:xs="http://www.w3.org/2001/XMLSchema" xmlns:p="http://schemas.microsoft.com/office/2006/metadata/properties" xmlns:ns2="5841b2ce-f7c1-427d-a8ff-ce33205548c4" xmlns:ns3="41e7f5ed-b5ef-4557-91ec-fd6c56246b61" targetNamespace="http://schemas.microsoft.com/office/2006/metadata/properties" ma:root="true" ma:fieldsID="559a57e1a8fcdc37a2e3ff5f979e6b27" ns2:_="" ns3:_="">
    <xsd:import namespace="5841b2ce-f7c1-427d-a8ff-ce33205548c4"/>
    <xsd:import namespace="41e7f5ed-b5ef-4557-91ec-fd6c56246b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1b2ce-f7c1-427d-a8ff-ce33205548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e7f5ed-b5ef-4557-91ec-fd6c56246b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12CAC5-3A9B-43F7-9545-BE519DEAE075}"/>
</file>

<file path=customXml/itemProps2.xml><?xml version="1.0" encoding="utf-8"?>
<ds:datastoreItem xmlns:ds="http://schemas.openxmlformats.org/officeDocument/2006/customXml" ds:itemID="{B8A026E8-9C06-4E92-B804-0E5754DAFFC7}">
  <ds:schemaRef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f91e938e-afbb-4e68-abd7-811b2235727e"/>
    <ds:schemaRef ds:uri="749ea059-3af5-4f95-9769-48916ada97c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D10DFA3-B4E7-4435-B692-4D4B74C57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ABB PowerPoint Template 16by9</Template>
  <TotalTime>0</TotalTime>
  <Words>386</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ABBvoice</vt:lpstr>
      <vt:lpstr>ABBvoiceOffice</vt:lpstr>
      <vt:lpstr>Arial</vt:lpstr>
      <vt:lpstr>Symbol</vt:lpstr>
      <vt:lpstr>ABB Master</vt:lpstr>
      <vt:lpstr>ABB Connect </vt:lpstr>
      <vt:lpstr>“Fast Track” contact form to sales</vt:lpstr>
      <vt:lpstr>Clearer contact information</vt:lpstr>
      <vt:lpstr>ABB Ability Business Section documentation</vt:lpstr>
      <vt:lpstr>Bird’s Eye View</vt:lpstr>
      <vt:lpstr>Document enhancements</vt:lpstr>
      <vt:lpstr>Connecting the ABB Ecosystem</vt:lpstr>
      <vt:lpstr>Offline Notifications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 Dziarek</dc:creator>
  <cp:lastModifiedBy>Andrew Wheeler</cp:lastModifiedBy>
  <cp:revision>28</cp:revision>
  <dcterms:created xsi:type="dcterms:W3CDTF">2019-12-04T14:53:04Z</dcterms:created>
  <dcterms:modified xsi:type="dcterms:W3CDTF">2020-05-08T13:24:54Z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0x010100943D9C4587543940A473543E160F2679</vt:lpwstr>
  </property>
</Properties>
</file>