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18.xml" ContentType="application/vnd.openxmlformats-officedocument.presentationml.tags+xml"/>
  <Override PartName="/ppt/notesSlides/notesSlide43.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tags/tag20.xml" ContentType="application/vnd.openxmlformats-officedocument.presentationml.tags+xml"/>
  <Override PartName="/ppt/notesSlides/notesSlide45.xml" ContentType="application/vnd.openxmlformats-officedocument.presentationml.notesSlide+xml"/>
  <Override PartName="/ppt/tags/tag21.xml" ContentType="application/vnd.openxmlformats-officedocument.presentationml.tags+xml"/>
  <Override PartName="/ppt/notesSlides/notesSlide46.xml" ContentType="application/vnd.openxmlformats-officedocument.presentationml.notesSlide+xml"/>
  <Override PartName="/ppt/tags/tag22.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111"/>
  </p:notesMasterIdLst>
  <p:sldIdLst>
    <p:sldId id="2142532402" r:id="rId7"/>
    <p:sldId id="2147375939" r:id="rId8"/>
    <p:sldId id="2147375856" r:id="rId9"/>
    <p:sldId id="2142532414" r:id="rId10"/>
    <p:sldId id="1498" r:id="rId11"/>
    <p:sldId id="2142532699" r:id="rId12"/>
    <p:sldId id="2142532700" r:id="rId13"/>
    <p:sldId id="2147375940" r:id="rId14"/>
    <p:sldId id="2142532415" r:id="rId15"/>
    <p:sldId id="2147375941" r:id="rId16"/>
    <p:sldId id="2145706094" r:id="rId17"/>
    <p:sldId id="6785" r:id="rId18"/>
    <p:sldId id="274" r:id="rId19"/>
    <p:sldId id="2145706005" r:id="rId20"/>
    <p:sldId id="2145706006" r:id="rId21"/>
    <p:sldId id="2147375851" r:id="rId22"/>
    <p:sldId id="275" r:id="rId23"/>
    <p:sldId id="276" r:id="rId24"/>
    <p:sldId id="2147375942" r:id="rId25"/>
    <p:sldId id="2147375947" r:id="rId26"/>
    <p:sldId id="2145706109" r:id="rId27"/>
    <p:sldId id="6886" r:id="rId28"/>
    <p:sldId id="6887" r:id="rId29"/>
    <p:sldId id="6888" r:id="rId30"/>
    <p:sldId id="6865" r:id="rId31"/>
    <p:sldId id="2145706113" r:id="rId32"/>
    <p:sldId id="2145706110" r:id="rId33"/>
    <p:sldId id="2147375948" r:id="rId34"/>
    <p:sldId id="2147375943" r:id="rId35"/>
    <p:sldId id="2147375859" r:id="rId36"/>
    <p:sldId id="2147375852" r:id="rId37"/>
    <p:sldId id="2147375853" r:id="rId38"/>
    <p:sldId id="2147375860" r:id="rId39"/>
    <p:sldId id="2147375912" r:id="rId40"/>
    <p:sldId id="2147375913" r:id="rId41"/>
    <p:sldId id="2147375868" r:id="rId42"/>
    <p:sldId id="2147375861" r:id="rId43"/>
    <p:sldId id="2147375862" r:id="rId44"/>
    <p:sldId id="2147375914" r:id="rId45"/>
    <p:sldId id="2147375855" r:id="rId46"/>
    <p:sldId id="2147375863" r:id="rId47"/>
    <p:sldId id="2147375864" r:id="rId48"/>
    <p:sldId id="2147375865" r:id="rId49"/>
    <p:sldId id="2147375915" r:id="rId50"/>
    <p:sldId id="2147375866" r:id="rId51"/>
    <p:sldId id="2147375867" r:id="rId52"/>
    <p:sldId id="2147375944" r:id="rId53"/>
    <p:sldId id="2147375916" r:id="rId54"/>
    <p:sldId id="2147375917" r:id="rId55"/>
    <p:sldId id="2147375945" r:id="rId56"/>
    <p:sldId id="2145706126" r:id="rId57"/>
    <p:sldId id="2145706127" r:id="rId58"/>
    <p:sldId id="2145706182" r:id="rId59"/>
    <p:sldId id="2147375902" r:id="rId60"/>
    <p:sldId id="2145706140" r:id="rId61"/>
    <p:sldId id="2147375898" r:id="rId62"/>
    <p:sldId id="2145706129" r:id="rId63"/>
    <p:sldId id="2145706141" r:id="rId64"/>
    <p:sldId id="2145706130" r:id="rId65"/>
    <p:sldId id="2145706131" r:id="rId66"/>
    <p:sldId id="2147375918" r:id="rId67"/>
    <p:sldId id="2145706142" r:id="rId68"/>
    <p:sldId id="2147375919" r:id="rId69"/>
    <p:sldId id="2147375920" r:id="rId70"/>
    <p:sldId id="2145706132" r:id="rId71"/>
    <p:sldId id="2145706133" r:id="rId72"/>
    <p:sldId id="2147375899" r:id="rId73"/>
    <p:sldId id="2145706134" r:id="rId74"/>
    <p:sldId id="2145706135" r:id="rId75"/>
    <p:sldId id="2145706136" r:id="rId76"/>
    <p:sldId id="2145706137" r:id="rId77"/>
    <p:sldId id="2147375903" r:id="rId78"/>
    <p:sldId id="2147375904" r:id="rId79"/>
    <p:sldId id="2145706050" r:id="rId80"/>
    <p:sldId id="2147375921" r:id="rId81"/>
    <p:sldId id="2147375922" r:id="rId82"/>
    <p:sldId id="2147375951" r:id="rId83"/>
    <p:sldId id="2147375927" r:id="rId84"/>
    <p:sldId id="2147375952" r:id="rId85"/>
    <p:sldId id="2147375953" r:id="rId86"/>
    <p:sldId id="2147375954" r:id="rId87"/>
    <p:sldId id="2147375926" r:id="rId88"/>
    <p:sldId id="2145706051" r:id="rId89"/>
    <p:sldId id="2145706185" r:id="rId90"/>
    <p:sldId id="2147375946" r:id="rId91"/>
    <p:sldId id="2147375923" r:id="rId92"/>
    <p:sldId id="2147375924" r:id="rId93"/>
    <p:sldId id="2147375925" r:id="rId94"/>
    <p:sldId id="2145706183" r:id="rId95"/>
    <p:sldId id="2145706184" r:id="rId96"/>
    <p:sldId id="2147375932" r:id="rId97"/>
    <p:sldId id="2147375933" r:id="rId98"/>
    <p:sldId id="2147375934" r:id="rId99"/>
    <p:sldId id="2147375935" r:id="rId100"/>
    <p:sldId id="2147375936" r:id="rId101"/>
    <p:sldId id="2147375937" r:id="rId102"/>
    <p:sldId id="2147375938" r:id="rId103"/>
    <p:sldId id="2145706117" r:id="rId104"/>
    <p:sldId id="2145706118" r:id="rId105"/>
    <p:sldId id="2145706119" r:id="rId106"/>
    <p:sldId id="2147375949" r:id="rId107"/>
    <p:sldId id="2147375950" r:id="rId108"/>
    <p:sldId id="2147375869" r:id="rId109"/>
    <p:sldId id="2134804244" r:id="rId1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e Crippa" initials="MC" lastIdx="30" clrIdx="0">
    <p:extLst>
      <p:ext uri="{19B8F6BF-5375-455C-9EA6-DF929625EA0E}">
        <p15:presenceInfo xmlns:p15="http://schemas.microsoft.com/office/powerpoint/2012/main" userId="S::mose.crippa@it.abb.com::28e9edf2-d44d-49bc-aa37-b4efc90d35a5" providerId="AD"/>
      </p:ext>
    </p:extLst>
  </p:cmAuthor>
  <p:cmAuthor id="2" name="AGNESE LAGALLA" initials="AL" lastIdx="16" clrIdx="1">
    <p:extLst>
      <p:ext uri="{19B8F6BF-5375-455C-9EA6-DF929625EA0E}">
        <p15:presenceInfo xmlns:p15="http://schemas.microsoft.com/office/powerpoint/2012/main" userId="S::agnese.lagalla@it.abb.com::cab98047-6cab-4292-917a-8d807f3e9f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77438" autoAdjust="0"/>
  </p:normalViewPr>
  <p:slideViewPr>
    <p:cSldViewPr snapToGrid="0">
      <p:cViewPr varScale="1">
        <p:scale>
          <a:sx n="74" d="100"/>
          <a:sy n="74" d="100"/>
        </p:scale>
        <p:origin x="77" y="326"/>
      </p:cViewPr>
      <p:guideLst/>
    </p:cSldViewPr>
  </p:slideViewPr>
  <p:notesTextViewPr>
    <p:cViewPr>
      <p:scale>
        <a:sx n="1" d="1"/>
        <a:sy n="1" d="1"/>
      </p:scale>
      <p:origin x="0" y="0"/>
    </p:cViewPr>
  </p:notesTextViewPr>
  <p:sorterViewPr>
    <p:cViewPr>
      <p:scale>
        <a:sx n="100" d="100"/>
        <a:sy n="100" d="100"/>
      </p:scale>
      <p:origin x="0" y="-10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3CACF-3AD0-411D-87C6-EF400525E314}" type="datetimeFigureOut">
              <a:rPr lang="es-ES" smtClean="0"/>
              <a:t>08/10/2021</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B9295-DA95-4A5F-9375-1C1F01AAC186}" type="slidenum">
              <a:rPr lang="es-ES" smtClean="0"/>
              <a:t>‹#›</a:t>
            </a:fld>
            <a:endParaRPr lang="es-ES"/>
          </a:p>
        </p:txBody>
      </p:sp>
    </p:spTree>
    <p:extLst>
      <p:ext uri="{BB962C8B-B14F-4D97-AF65-F5344CB8AC3E}">
        <p14:creationId xmlns:p14="http://schemas.microsoft.com/office/powerpoint/2010/main" val="330956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2</a:t>
            </a:fld>
            <a:endParaRPr lang="en-US"/>
          </a:p>
        </p:txBody>
      </p:sp>
    </p:spTree>
    <p:extLst>
      <p:ext uri="{BB962C8B-B14F-4D97-AF65-F5344CB8AC3E}">
        <p14:creationId xmlns:p14="http://schemas.microsoft.com/office/powerpoint/2010/main" val="264592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a:t>Sources:</a:t>
            </a:r>
          </a:p>
          <a:p>
            <a:r>
              <a:rPr lang="en-US"/>
              <a:t>https://new.abb.com/news/detail/68516/keeping-data-centers-cool</a:t>
            </a:r>
          </a:p>
          <a:p>
            <a:r>
              <a:rPr lang="en-US"/>
              <a:t>https://new.abb.com/data-centers/cooling-system</a:t>
            </a:r>
          </a:p>
          <a:p>
            <a:r>
              <a:rPr lang="en-US"/>
              <a:t>https://new.abb.com/motors-generators/nema-low-voltage-ac-motors/hvac-motors/</a:t>
            </a:r>
          </a:p>
        </p:txBody>
      </p:sp>
      <p:sp>
        <p:nvSpPr>
          <p:cNvPr id="4" name="Slide Number Placeholder 3"/>
          <p:cNvSpPr>
            <a:spLocks noGrp="1"/>
          </p:cNvSpPr>
          <p:nvPr>
            <p:ph type="sldNum" sz="quarter" idx="5"/>
          </p:nvPr>
        </p:nvSpPr>
        <p:spPr/>
        <p:txBody>
          <a:bodyPr/>
          <a:lstStyle/>
          <a:p>
            <a:fld id="{3A94E69C-C28A-4BE6-BE89-71D8FB2035FD}" type="slidenum">
              <a:rPr lang="en-US" smtClean="0"/>
              <a:pPr/>
              <a:t>25</a:t>
            </a:fld>
            <a:endParaRPr lang="en-US"/>
          </a:p>
        </p:txBody>
      </p:sp>
    </p:spTree>
    <p:extLst>
      <p:ext uri="{BB962C8B-B14F-4D97-AF65-F5344CB8AC3E}">
        <p14:creationId xmlns:p14="http://schemas.microsoft.com/office/powerpoint/2010/main" val="1038518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29</a:t>
            </a:fld>
            <a:endParaRPr lang="en-US"/>
          </a:p>
        </p:txBody>
      </p:sp>
    </p:spTree>
    <p:extLst>
      <p:ext uri="{BB962C8B-B14F-4D97-AF65-F5344CB8AC3E}">
        <p14:creationId xmlns:p14="http://schemas.microsoft.com/office/powerpoint/2010/main" val="274966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sz="1200" b="1" kern="1200">
              <a:solidFill>
                <a:schemeClr val="tx1"/>
              </a:solidFill>
              <a:effectLst/>
              <a:latin typeface="ABBvoice" panose="020D0603020503020204" pitchFamily="34" charset="0"/>
              <a:ea typeface="ABBvoice" panose="020D0603020503020204" pitchFamily="34" charset="0"/>
              <a:cs typeface="ABBvoice" panose="020D0603020503020204" pitchFamily="34" charset="0"/>
            </a:endParaRPr>
          </a:p>
        </p:txBody>
      </p:sp>
      <p:sp>
        <p:nvSpPr>
          <p:cNvPr id="4" name="Slide Number Placeholder 3"/>
          <p:cNvSpPr>
            <a:spLocks noGrp="1"/>
          </p:cNvSpPr>
          <p:nvPr>
            <p:ph type="sldNum" sz="quarter" idx="5"/>
          </p:nvPr>
        </p:nvSpPr>
        <p:spPr/>
        <p:txBody>
          <a:bodyPr/>
          <a:lstStyle/>
          <a:p>
            <a:fld id="{3A94E69C-C28A-4BE6-BE89-71D8FB2035FD}" type="slidenum">
              <a:rPr lang="en-US" smtClean="0"/>
              <a:pPr/>
              <a:t>31</a:t>
            </a:fld>
            <a:endParaRPr lang="en-US"/>
          </a:p>
        </p:txBody>
      </p:sp>
    </p:spTree>
    <p:extLst>
      <p:ext uri="{BB962C8B-B14F-4D97-AF65-F5344CB8AC3E}">
        <p14:creationId xmlns:p14="http://schemas.microsoft.com/office/powerpoint/2010/main" val="1620456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sz="1200" b="1" kern="1200">
              <a:solidFill>
                <a:schemeClr val="tx1"/>
              </a:solidFill>
              <a:effectLst/>
              <a:latin typeface="ABBvoice" panose="020D0603020503020204" pitchFamily="34" charset="0"/>
              <a:ea typeface="ABBvoice" panose="020D0603020503020204" pitchFamily="34" charset="0"/>
              <a:cs typeface="ABBvoice" panose="020D0603020503020204" pitchFamily="34" charset="0"/>
            </a:endParaRPr>
          </a:p>
        </p:txBody>
      </p:sp>
      <p:sp>
        <p:nvSpPr>
          <p:cNvPr id="4" name="Slide Number Placeholder 3"/>
          <p:cNvSpPr>
            <a:spLocks noGrp="1"/>
          </p:cNvSpPr>
          <p:nvPr>
            <p:ph type="sldNum" sz="quarter" idx="5"/>
          </p:nvPr>
        </p:nvSpPr>
        <p:spPr/>
        <p:txBody>
          <a:bodyPr/>
          <a:lstStyle/>
          <a:p>
            <a:fld id="{3A94E69C-C28A-4BE6-BE89-71D8FB2035FD}" type="slidenum">
              <a:rPr lang="en-US" smtClean="0"/>
              <a:pPr/>
              <a:t>32</a:t>
            </a:fld>
            <a:endParaRPr lang="en-US"/>
          </a:p>
        </p:txBody>
      </p:sp>
    </p:spTree>
    <p:extLst>
      <p:ext uri="{BB962C8B-B14F-4D97-AF65-F5344CB8AC3E}">
        <p14:creationId xmlns:p14="http://schemas.microsoft.com/office/powerpoint/2010/main" val="2755373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sz="1200" b="1" kern="1200">
              <a:solidFill>
                <a:schemeClr val="tx1"/>
              </a:solidFill>
              <a:effectLst/>
              <a:latin typeface="ABBvoice" panose="020D0603020503020204" pitchFamily="34" charset="0"/>
              <a:ea typeface="ABBvoice" panose="020D0603020503020204" pitchFamily="34" charset="0"/>
              <a:cs typeface="ABBvoice" panose="020D0603020503020204" pitchFamily="34" charset="0"/>
            </a:endParaRPr>
          </a:p>
        </p:txBody>
      </p:sp>
      <p:sp>
        <p:nvSpPr>
          <p:cNvPr id="4" name="Slide Number Placeholder 3"/>
          <p:cNvSpPr>
            <a:spLocks noGrp="1"/>
          </p:cNvSpPr>
          <p:nvPr>
            <p:ph type="sldNum" sz="quarter" idx="5"/>
          </p:nvPr>
        </p:nvSpPr>
        <p:spPr/>
        <p:txBody>
          <a:bodyPr/>
          <a:lstStyle/>
          <a:p>
            <a:fld id="{3A94E69C-C28A-4BE6-BE89-71D8FB2035FD}" type="slidenum">
              <a:rPr lang="en-US" smtClean="0"/>
              <a:pPr/>
              <a:t>37</a:t>
            </a:fld>
            <a:endParaRPr lang="en-US"/>
          </a:p>
        </p:txBody>
      </p:sp>
    </p:spTree>
    <p:extLst>
      <p:ext uri="{BB962C8B-B14F-4D97-AF65-F5344CB8AC3E}">
        <p14:creationId xmlns:p14="http://schemas.microsoft.com/office/powerpoint/2010/main" val="944779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sz="1200" b="1" kern="1200">
              <a:solidFill>
                <a:schemeClr val="tx1"/>
              </a:solidFill>
              <a:effectLst/>
              <a:latin typeface="ABBvoice" panose="020D0603020503020204" pitchFamily="34" charset="0"/>
              <a:ea typeface="ABBvoice" panose="020D0603020503020204" pitchFamily="34" charset="0"/>
              <a:cs typeface="ABBvoice" panose="020D0603020503020204" pitchFamily="34" charset="0"/>
            </a:endParaRPr>
          </a:p>
        </p:txBody>
      </p:sp>
      <p:sp>
        <p:nvSpPr>
          <p:cNvPr id="4" name="Slide Number Placeholder 3"/>
          <p:cNvSpPr>
            <a:spLocks noGrp="1"/>
          </p:cNvSpPr>
          <p:nvPr>
            <p:ph type="sldNum" sz="quarter" idx="5"/>
          </p:nvPr>
        </p:nvSpPr>
        <p:spPr/>
        <p:txBody>
          <a:bodyPr/>
          <a:lstStyle/>
          <a:p>
            <a:fld id="{3A94E69C-C28A-4BE6-BE89-71D8FB2035FD}" type="slidenum">
              <a:rPr lang="en-US" smtClean="0"/>
              <a:pPr/>
              <a:t>42</a:t>
            </a:fld>
            <a:endParaRPr lang="en-US"/>
          </a:p>
        </p:txBody>
      </p:sp>
    </p:spTree>
    <p:extLst>
      <p:ext uri="{BB962C8B-B14F-4D97-AF65-F5344CB8AC3E}">
        <p14:creationId xmlns:p14="http://schemas.microsoft.com/office/powerpoint/2010/main" val="344239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47</a:t>
            </a:fld>
            <a:endParaRPr lang="en-US"/>
          </a:p>
        </p:txBody>
      </p:sp>
    </p:spTree>
    <p:extLst>
      <p:ext uri="{BB962C8B-B14F-4D97-AF65-F5344CB8AC3E}">
        <p14:creationId xmlns:p14="http://schemas.microsoft.com/office/powerpoint/2010/main" val="3779785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50</a:t>
            </a:fld>
            <a:endParaRPr lang="en-US"/>
          </a:p>
        </p:txBody>
      </p:sp>
    </p:spTree>
    <p:extLst>
      <p:ext uri="{BB962C8B-B14F-4D97-AF65-F5344CB8AC3E}">
        <p14:creationId xmlns:p14="http://schemas.microsoft.com/office/powerpoint/2010/main" val="2903148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1D4B9295-DA95-4A5F-9375-1C1F01AAC186}" type="slidenum">
              <a:rPr lang="es-ES" smtClean="0"/>
              <a:t>52</a:t>
            </a:fld>
            <a:endParaRPr lang="es-ES"/>
          </a:p>
        </p:txBody>
      </p:sp>
    </p:spTree>
    <p:extLst>
      <p:ext uri="{BB962C8B-B14F-4D97-AF65-F5344CB8AC3E}">
        <p14:creationId xmlns:p14="http://schemas.microsoft.com/office/powerpoint/2010/main" val="148797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56</a:t>
            </a:fld>
            <a:endParaRPr lang="en-US"/>
          </a:p>
        </p:txBody>
      </p:sp>
    </p:spTree>
    <p:extLst>
      <p:ext uri="{BB962C8B-B14F-4D97-AF65-F5344CB8AC3E}">
        <p14:creationId xmlns:p14="http://schemas.microsoft.com/office/powerpoint/2010/main" val="423269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3</a:t>
            </a:fld>
            <a:endParaRPr lang="en-US"/>
          </a:p>
        </p:txBody>
      </p:sp>
    </p:spTree>
    <p:extLst>
      <p:ext uri="{BB962C8B-B14F-4D97-AF65-F5344CB8AC3E}">
        <p14:creationId xmlns:p14="http://schemas.microsoft.com/office/powerpoint/2010/main" val="2327245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57</a:t>
            </a:fld>
            <a:endParaRPr lang="en-US"/>
          </a:p>
        </p:txBody>
      </p:sp>
    </p:spTree>
    <p:extLst>
      <p:ext uri="{BB962C8B-B14F-4D97-AF65-F5344CB8AC3E}">
        <p14:creationId xmlns:p14="http://schemas.microsoft.com/office/powerpoint/2010/main" val="1357635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59</a:t>
            </a:fld>
            <a:endParaRPr lang="en-US"/>
          </a:p>
        </p:txBody>
      </p:sp>
    </p:spTree>
    <p:extLst>
      <p:ext uri="{BB962C8B-B14F-4D97-AF65-F5344CB8AC3E}">
        <p14:creationId xmlns:p14="http://schemas.microsoft.com/office/powerpoint/2010/main" val="212032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A94E69C-C28A-4BE6-BE89-71D8FB2035FD}" type="slidenum">
              <a:rPr lang="en-US" smtClean="0"/>
              <a:pPr/>
              <a:t>63</a:t>
            </a:fld>
            <a:endParaRPr lang="en-US"/>
          </a:p>
        </p:txBody>
      </p:sp>
    </p:spTree>
    <p:extLst>
      <p:ext uri="{BB962C8B-B14F-4D97-AF65-F5344CB8AC3E}">
        <p14:creationId xmlns:p14="http://schemas.microsoft.com/office/powerpoint/2010/main" val="320612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739775"/>
            <a:ext cx="6581775" cy="3703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48A7D-6509-4978-8B5F-587DC4B472E2}" type="slidenum">
              <a:rPr lang="de-DE" smtClean="0"/>
              <a:t>64</a:t>
            </a:fld>
            <a:endParaRPr lang="de-DE"/>
          </a:p>
        </p:txBody>
      </p:sp>
    </p:spTree>
    <p:extLst>
      <p:ext uri="{BB962C8B-B14F-4D97-AF65-F5344CB8AC3E}">
        <p14:creationId xmlns:p14="http://schemas.microsoft.com/office/powerpoint/2010/main" val="1798678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65</a:t>
            </a:fld>
            <a:endParaRPr lang="en-US"/>
          </a:p>
        </p:txBody>
      </p:sp>
    </p:spTree>
    <p:extLst>
      <p:ext uri="{BB962C8B-B14F-4D97-AF65-F5344CB8AC3E}">
        <p14:creationId xmlns:p14="http://schemas.microsoft.com/office/powerpoint/2010/main" val="48073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66</a:t>
            </a:fld>
            <a:endParaRPr lang="en-US"/>
          </a:p>
        </p:txBody>
      </p:sp>
    </p:spTree>
    <p:extLst>
      <p:ext uri="{BB962C8B-B14F-4D97-AF65-F5344CB8AC3E}">
        <p14:creationId xmlns:p14="http://schemas.microsoft.com/office/powerpoint/2010/main" val="23410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68</a:t>
            </a:fld>
            <a:endParaRPr lang="en-US"/>
          </a:p>
        </p:txBody>
      </p:sp>
    </p:spTree>
    <p:extLst>
      <p:ext uri="{BB962C8B-B14F-4D97-AF65-F5344CB8AC3E}">
        <p14:creationId xmlns:p14="http://schemas.microsoft.com/office/powerpoint/2010/main" val="4254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69</a:t>
            </a:fld>
            <a:endParaRPr lang="en-US"/>
          </a:p>
        </p:txBody>
      </p:sp>
    </p:spTree>
    <p:extLst>
      <p:ext uri="{BB962C8B-B14F-4D97-AF65-F5344CB8AC3E}">
        <p14:creationId xmlns:p14="http://schemas.microsoft.com/office/powerpoint/2010/main" val="2014497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70</a:t>
            </a:fld>
            <a:endParaRPr lang="en-US"/>
          </a:p>
        </p:txBody>
      </p:sp>
    </p:spTree>
    <p:extLst>
      <p:ext uri="{BB962C8B-B14F-4D97-AF65-F5344CB8AC3E}">
        <p14:creationId xmlns:p14="http://schemas.microsoft.com/office/powerpoint/2010/main" val="3833036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71</a:t>
            </a:fld>
            <a:endParaRPr lang="en-US"/>
          </a:p>
        </p:txBody>
      </p:sp>
    </p:spTree>
    <p:extLst>
      <p:ext uri="{BB962C8B-B14F-4D97-AF65-F5344CB8AC3E}">
        <p14:creationId xmlns:p14="http://schemas.microsoft.com/office/powerpoint/2010/main" val="81724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D4B9295-DA95-4A5F-9375-1C1F01AAC186}" type="slidenum">
              <a:rPr lang="es-ES" smtClean="0"/>
              <a:t>5</a:t>
            </a:fld>
            <a:endParaRPr lang="es-ES"/>
          </a:p>
        </p:txBody>
      </p:sp>
    </p:spTree>
    <p:extLst>
      <p:ext uri="{BB962C8B-B14F-4D97-AF65-F5344CB8AC3E}">
        <p14:creationId xmlns:p14="http://schemas.microsoft.com/office/powerpoint/2010/main" val="3876867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72</a:t>
            </a:fld>
            <a:endParaRPr lang="en-US"/>
          </a:p>
        </p:txBody>
      </p:sp>
    </p:spTree>
    <p:extLst>
      <p:ext uri="{BB962C8B-B14F-4D97-AF65-F5344CB8AC3E}">
        <p14:creationId xmlns:p14="http://schemas.microsoft.com/office/powerpoint/2010/main" val="2769716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73</a:t>
            </a:fld>
            <a:endParaRPr lang="en-US"/>
          </a:p>
        </p:txBody>
      </p:sp>
    </p:spTree>
    <p:extLst>
      <p:ext uri="{BB962C8B-B14F-4D97-AF65-F5344CB8AC3E}">
        <p14:creationId xmlns:p14="http://schemas.microsoft.com/office/powerpoint/2010/main" val="456776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739775"/>
            <a:ext cx="6581775" cy="3703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48A7D-6509-4978-8B5F-587DC4B472E2}" type="slidenum">
              <a:rPr lang="de-DE" smtClean="0"/>
              <a:t>77</a:t>
            </a:fld>
            <a:endParaRPr lang="de-DE"/>
          </a:p>
        </p:txBody>
      </p:sp>
    </p:spTree>
    <p:extLst>
      <p:ext uri="{BB962C8B-B14F-4D97-AF65-F5344CB8AC3E}">
        <p14:creationId xmlns:p14="http://schemas.microsoft.com/office/powerpoint/2010/main" val="614153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739775"/>
            <a:ext cx="6581775" cy="3703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48A7D-6509-4978-8B5F-587DC4B472E2}" type="slidenum">
              <a:rPr lang="de-DE" smtClean="0"/>
              <a:t>78</a:t>
            </a:fld>
            <a:endParaRPr lang="de-DE"/>
          </a:p>
        </p:txBody>
      </p:sp>
    </p:spTree>
    <p:extLst>
      <p:ext uri="{BB962C8B-B14F-4D97-AF65-F5344CB8AC3E}">
        <p14:creationId xmlns:p14="http://schemas.microsoft.com/office/powerpoint/2010/main" val="810831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79</a:t>
            </a:fld>
            <a:endParaRPr lang="en-US"/>
          </a:p>
        </p:txBody>
      </p:sp>
    </p:spTree>
    <p:extLst>
      <p:ext uri="{BB962C8B-B14F-4D97-AF65-F5344CB8AC3E}">
        <p14:creationId xmlns:p14="http://schemas.microsoft.com/office/powerpoint/2010/main" val="659330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81</a:t>
            </a:fld>
            <a:endParaRPr lang="en-US"/>
          </a:p>
        </p:txBody>
      </p:sp>
    </p:spTree>
    <p:extLst>
      <p:ext uri="{BB962C8B-B14F-4D97-AF65-F5344CB8AC3E}">
        <p14:creationId xmlns:p14="http://schemas.microsoft.com/office/powerpoint/2010/main" val="2042210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82</a:t>
            </a:fld>
            <a:endParaRPr lang="en-US"/>
          </a:p>
        </p:txBody>
      </p:sp>
    </p:spTree>
    <p:extLst>
      <p:ext uri="{BB962C8B-B14F-4D97-AF65-F5344CB8AC3E}">
        <p14:creationId xmlns:p14="http://schemas.microsoft.com/office/powerpoint/2010/main" val="4292425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a:t>https://search.abb.com/library/Download.aspx?DocumentID=1SFC132012C0201&amp;LanguageCode=en&amp;DocumentPartId=&amp;Action=Launch</a:t>
            </a:r>
          </a:p>
        </p:txBody>
      </p:sp>
      <p:sp>
        <p:nvSpPr>
          <p:cNvPr id="4" name="Slide Number Placeholder 3"/>
          <p:cNvSpPr>
            <a:spLocks noGrp="1"/>
          </p:cNvSpPr>
          <p:nvPr>
            <p:ph type="sldNum" sz="quarter" idx="5"/>
          </p:nvPr>
        </p:nvSpPr>
        <p:spPr/>
        <p:txBody>
          <a:bodyPr/>
          <a:lstStyle/>
          <a:p>
            <a:fld id="{3A94E69C-C28A-4BE6-BE89-71D8FB2035FD}" type="slidenum">
              <a:rPr lang="en-US" smtClean="0"/>
              <a:pPr/>
              <a:t>84</a:t>
            </a:fld>
            <a:endParaRPr lang="en-US"/>
          </a:p>
        </p:txBody>
      </p:sp>
    </p:spTree>
    <p:extLst>
      <p:ext uri="{BB962C8B-B14F-4D97-AF65-F5344CB8AC3E}">
        <p14:creationId xmlns:p14="http://schemas.microsoft.com/office/powerpoint/2010/main" val="1706732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85</a:t>
            </a:fld>
            <a:endParaRPr lang="en-US"/>
          </a:p>
        </p:txBody>
      </p:sp>
    </p:spTree>
    <p:extLst>
      <p:ext uri="{BB962C8B-B14F-4D97-AF65-F5344CB8AC3E}">
        <p14:creationId xmlns:p14="http://schemas.microsoft.com/office/powerpoint/2010/main" val="2027921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92</a:t>
            </a:fld>
            <a:endParaRPr lang="en-US"/>
          </a:p>
        </p:txBody>
      </p:sp>
    </p:spTree>
    <p:extLst>
      <p:ext uri="{BB962C8B-B14F-4D97-AF65-F5344CB8AC3E}">
        <p14:creationId xmlns:p14="http://schemas.microsoft.com/office/powerpoint/2010/main" val="215499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8</a:t>
            </a:fld>
            <a:endParaRPr lang="en-US"/>
          </a:p>
        </p:txBody>
      </p:sp>
    </p:spTree>
    <p:extLst>
      <p:ext uri="{BB962C8B-B14F-4D97-AF65-F5344CB8AC3E}">
        <p14:creationId xmlns:p14="http://schemas.microsoft.com/office/powerpoint/2010/main" val="2194707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94</a:t>
            </a:fld>
            <a:endParaRPr lang="en-US"/>
          </a:p>
        </p:txBody>
      </p:sp>
    </p:spTree>
    <p:extLst>
      <p:ext uri="{BB962C8B-B14F-4D97-AF65-F5344CB8AC3E}">
        <p14:creationId xmlns:p14="http://schemas.microsoft.com/office/powerpoint/2010/main" val="1094095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95</a:t>
            </a:fld>
            <a:endParaRPr lang="en-US"/>
          </a:p>
        </p:txBody>
      </p:sp>
    </p:spTree>
    <p:extLst>
      <p:ext uri="{BB962C8B-B14F-4D97-AF65-F5344CB8AC3E}">
        <p14:creationId xmlns:p14="http://schemas.microsoft.com/office/powerpoint/2010/main" val="3578483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96</a:t>
            </a:fld>
            <a:endParaRPr lang="en-US"/>
          </a:p>
        </p:txBody>
      </p:sp>
    </p:spTree>
    <p:extLst>
      <p:ext uri="{BB962C8B-B14F-4D97-AF65-F5344CB8AC3E}">
        <p14:creationId xmlns:p14="http://schemas.microsoft.com/office/powerpoint/2010/main" val="1829125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97</a:t>
            </a:fld>
            <a:endParaRPr lang="en-US"/>
          </a:p>
        </p:txBody>
      </p:sp>
    </p:spTree>
    <p:extLst>
      <p:ext uri="{BB962C8B-B14F-4D97-AF65-F5344CB8AC3E}">
        <p14:creationId xmlns:p14="http://schemas.microsoft.com/office/powerpoint/2010/main" val="1214779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98</a:t>
            </a:fld>
            <a:endParaRPr lang="en-US"/>
          </a:p>
        </p:txBody>
      </p:sp>
    </p:spTree>
    <p:extLst>
      <p:ext uri="{BB962C8B-B14F-4D97-AF65-F5344CB8AC3E}">
        <p14:creationId xmlns:p14="http://schemas.microsoft.com/office/powerpoint/2010/main" val="3904270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100</a:t>
            </a:fld>
            <a:endParaRPr lang="en-US"/>
          </a:p>
        </p:txBody>
      </p:sp>
    </p:spTree>
    <p:extLst>
      <p:ext uri="{BB962C8B-B14F-4D97-AF65-F5344CB8AC3E}">
        <p14:creationId xmlns:p14="http://schemas.microsoft.com/office/powerpoint/2010/main" val="4232695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101</a:t>
            </a:fld>
            <a:endParaRPr lang="en-US"/>
          </a:p>
        </p:txBody>
      </p:sp>
    </p:spTree>
    <p:extLst>
      <p:ext uri="{BB962C8B-B14F-4D97-AF65-F5344CB8AC3E}">
        <p14:creationId xmlns:p14="http://schemas.microsoft.com/office/powerpoint/2010/main" val="1279222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102</a:t>
            </a:fld>
            <a:endParaRPr lang="en-US"/>
          </a:p>
        </p:txBody>
      </p:sp>
    </p:spTree>
    <p:extLst>
      <p:ext uri="{BB962C8B-B14F-4D97-AF65-F5344CB8AC3E}">
        <p14:creationId xmlns:p14="http://schemas.microsoft.com/office/powerpoint/2010/main" val="4037664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10</a:t>
            </a:fld>
            <a:endParaRPr lang="en-US"/>
          </a:p>
        </p:txBody>
      </p:sp>
    </p:spTree>
    <p:extLst>
      <p:ext uri="{BB962C8B-B14F-4D97-AF65-F5344CB8AC3E}">
        <p14:creationId xmlns:p14="http://schemas.microsoft.com/office/powerpoint/2010/main" val="95361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dirty="0"/>
              <a:t>A concise framework for </a:t>
            </a:r>
            <a:r>
              <a:rPr lang="en-US" dirty="0" err="1"/>
              <a:t>indetifying&amp;implementing</a:t>
            </a:r>
            <a:r>
              <a:rPr lang="en-US" dirty="0"/>
              <a:t> </a:t>
            </a:r>
            <a:r>
              <a:rPr lang="en-US" dirty="0" err="1"/>
              <a:t>pratical&amp;measurable</a:t>
            </a:r>
            <a:r>
              <a:rPr lang="en-US" dirty="0"/>
              <a:t> green building design, construction operations and maintenance strategies and solutions.</a:t>
            </a:r>
          </a:p>
          <a:p>
            <a:endParaRPr lang="en-US" dirty="0"/>
          </a:p>
          <a:p>
            <a:r>
              <a:rPr lang="en-US" dirty="0"/>
              <a:t>US Green Building Council</a:t>
            </a:r>
          </a:p>
          <a:p>
            <a:endParaRPr lang="en-US" dirty="0"/>
          </a:p>
          <a:p>
            <a:r>
              <a:rPr lang="en-US" dirty="0"/>
              <a:t>Sustainability </a:t>
            </a:r>
          </a:p>
          <a:p>
            <a:endParaRPr lang="en-US" dirty="0"/>
          </a:p>
          <a:p>
            <a:r>
              <a:rPr lang="en-US" dirty="0"/>
              <a:t>Continues improvement </a:t>
            </a:r>
          </a:p>
          <a:p>
            <a:endParaRPr lang="en-US" dirty="0"/>
          </a:p>
          <a:p>
            <a:r>
              <a:rPr lang="en-US" dirty="0"/>
              <a:t>Voluntary certification process</a:t>
            </a:r>
          </a:p>
          <a:p>
            <a:endParaRPr lang="en-U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14</a:t>
            </a:fld>
            <a:endParaRPr lang="en-US" dirty="0"/>
          </a:p>
        </p:txBody>
      </p:sp>
    </p:spTree>
    <p:extLst>
      <p:ext uri="{BB962C8B-B14F-4D97-AF65-F5344CB8AC3E}">
        <p14:creationId xmlns:p14="http://schemas.microsoft.com/office/powerpoint/2010/main" val="110594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574675" y="735013"/>
            <a:ext cx="6551613" cy="3684587"/>
          </a:xfrm>
          <a:ln/>
        </p:spPr>
      </p:sp>
      <p:sp>
        <p:nvSpPr>
          <p:cNvPr id="26627" name="Notes Placeholder 2"/>
          <p:cNvSpPr>
            <a:spLocks noGrp="1"/>
          </p:cNvSpPr>
          <p:nvPr>
            <p:ph type="body" idx="1"/>
          </p:nvPr>
        </p:nvSpPr>
        <p:spPr>
          <a:noFill/>
        </p:spPr>
        <p:txBody>
          <a:bodyPr/>
          <a:lstStyle/>
          <a:p>
            <a:endParaRPr lang="en-US" altLang="en-US"/>
          </a:p>
        </p:txBody>
      </p:sp>
      <p:sp>
        <p:nvSpPr>
          <p:cNvPr id="26628" name="Slide Number Placeholder 3"/>
          <p:cNvSpPr>
            <a:spLocks noGrp="1"/>
          </p:cNvSpPr>
          <p:nvPr>
            <p:ph type="sldNum" sz="quarter" idx="5"/>
          </p:nvPr>
        </p:nvSpPr>
        <p:spPr>
          <a:noFill/>
        </p:spPr>
        <p:txBody>
          <a:bodyPr/>
          <a:lstStyle>
            <a:lvl1pPr defTabSz="955675">
              <a:defRPr>
                <a:solidFill>
                  <a:srgbClr val="000000"/>
                </a:solidFill>
                <a:latin typeface="Arial" panose="020B0604020202020204" pitchFamily="34" charset="0"/>
              </a:defRPr>
            </a:lvl1pPr>
            <a:lvl2pPr marL="742950" indent="-285750" defTabSz="955675">
              <a:defRPr>
                <a:solidFill>
                  <a:srgbClr val="000000"/>
                </a:solidFill>
                <a:latin typeface="Arial" panose="020B0604020202020204" pitchFamily="34" charset="0"/>
              </a:defRPr>
            </a:lvl2pPr>
            <a:lvl3pPr marL="1143000" indent="-228600" defTabSz="955675">
              <a:defRPr>
                <a:solidFill>
                  <a:srgbClr val="000000"/>
                </a:solidFill>
                <a:latin typeface="Arial" panose="020B0604020202020204" pitchFamily="34" charset="0"/>
              </a:defRPr>
            </a:lvl3pPr>
            <a:lvl4pPr marL="1600200" indent="-228600" defTabSz="955675">
              <a:defRPr>
                <a:solidFill>
                  <a:srgbClr val="000000"/>
                </a:solidFill>
                <a:latin typeface="Arial" panose="020B0604020202020204" pitchFamily="34" charset="0"/>
              </a:defRPr>
            </a:lvl4pPr>
            <a:lvl5pPr marL="2057400" indent="-228600" defTabSz="955675">
              <a:defRPr>
                <a:solidFill>
                  <a:srgbClr val="000000"/>
                </a:solidFill>
                <a:latin typeface="Arial" panose="020B0604020202020204" pitchFamily="34" charset="0"/>
              </a:defRPr>
            </a:lvl5pPr>
            <a:lvl6pPr marL="2514600" indent="-228600" defTabSz="955675" eaLnBrk="0" fontAlgn="base" hangingPunct="0">
              <a:spcBef>
                <a:spcPct val="0"/>
              </a:spcBef>
              <a:spcAft>
                <a:spcPct val="0"/>
              </a:spcAft>
              <a:defRPr>
                <a:solidFill>
                  <a:srgbClr val="000000"/>
                </a:solidFill>
                <a:latin typeface="Arial" panose="020B0604020202020204" pitchFamily="34" charset="0"/>
              </a:defRPr>
            </a:lvl6pPr>
            <a:lvl7pPr marL="2971800" indent="-228600" defTabSz="955675" eaLnBrk="0" fontAlgn="base" hangingPunct="0">
              <a:spcBef>
                <a:spcPct val="0"/>
              </a:spcBef>
              <a:spcAft>
                <a:spcPct val="0"/>
              </a:spcAft>
              <a:defRPr>
                <a:solidFill>
                  <a:srgbClr val="000000"/>
                </a:solidFill>
                <a:latin typeface="Arial" panose="020B0604020202020204" pitchFamily="34" charset="0"/>
              </a:defRPr>
            </a:lvl7pPr>
            <a:lvl8pPr marL="3429000" indent="-228600" defTabSz="955675" eaLnBrk="0" fontAlgn="base" hangingPunct="0">
              <a:spcBef>
                <a:spcPct val="0"/>
              </a:spcBef>
              <a:spcAft>
                <a:spcPct val="0"/>
              </a:spcAft>
              <a:defRPr>
                <a:solidFill>
                  <a:srgbClr val="000000"/>
                </a:solidFill>
                <a:latin typeface="Arial" panose="020B0604020202020204" pitchFamily="34" charset="0"/>
              </a:defRPr>
            </a:lvl8pPr>
            <a:lvl9pPr marL="3886200" indent="-228600" defTabSz="955675" eaLnBrk="0" fontAlgn="base" hangingPunct="0">
              <a:spcBef>
                <a:spcPct val="0"/>
              </a:spcBef>
              <a:spcAft>
                <a:spcPct val="0"/>
              </a:spcAft>
              <a:defRPr>
                <a:solidFill>
                  <a:srgbClr val="000000"/>
                </a:solidFill>
                <a:latin typeface="Arial" panose="020B0604020202020204" pitchFamily="34" charset="0"/>
              </a:defRPr>
            </a:lvl9pPr>
          </a:lstStyle>
          <a:p>
            <a:fld id="{2AA0A50F-D9C1-4C61-A9A5-BDC57115F833}" type="slidenum">
              <a:rPr lang="en-US" altLang="en-US" smtClean="0"/>
              <a:pPr/>
              <a:t>15</a:t>
            </a:fld>
            <a:endParaRPr lang="en-US" altLang="en-US"/>
          </a:p>
        </p:txBody>
      </p:sp>
    </p:spTree>
    <p:extLst>
      <p:ext uri="{BB962C8B-B14F-4D97-AF65-F5344CB8AC3E}">
        <p14:creationId xmlns:p14="http://schemas.microsoft.com/office/powerpoint/2010/main" val="353275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A94E69C-C28A-4BE6-BE89-71D8FB2035FD}" type="slidenum">
              <a:rPr lang="en-US" smtClean="0"/>
              <a:pPr/>
              <a:t>19</a:t>
            </a:fld>
            <a:endParaRPr lang="en-US"/>
          </a:p>
        </p:txBody>
      </p:sp>
    </p:spTree>
    <p:extLst>
      <p:ext uri="{BB962C8B-B14F-4D97-AF65-F5344CB8AC3E}">
        <p14:creationId xmlns:p14="http://schemas.microsoft.com/office/powerpoint/2010/main" val="165118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4538"/>
            <a:ext cx="6616700" cy="3722687"/>
          </a:xfrm>
        </p:spPr>
      </p:sp>
      <p:sp>
        <p:nvSpPr>
          <p:cNvPr id="3" name="Notes Placeholder 2"/>
          <p:cNvSpPr>
            <a:spLocks noGrp="1"/>
          </p:cNvSpPr>
          <p:nvPr>
            <p:ph type="body" idx="1"/>
          </p:nvPr>
        </p:nvSpPr>
        <p:spPr/>
        <p:txBody>
          <a:bodyPr/>
          <a:lstStyle/>
          <a:p>
            <a:endParaRPr lang="en-US">
              <a:latin typeface="Arial" charset="0"/>
              <a:cs typeface="Arial" charset="0"/>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pPr/>
              <a:t>20</a:t>
            </a:fld>
            <a:endParaRPr lang="en-US"/>
          </a:p>
        </p:txBody>
      </p:sp>
    </p:spTree>
    <p:extLst>
      <p:ext uri="{BB962C8B-B14F-4D97-AF65-F5344CB8AC3E}">
        <p14:creationId xmlns:p14="http://schemas.microsoft.com/office/powerpoint/2010/main" val="3485544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gray">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0" name="Picture 1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17488BFE-015E-452C-932B-DB979AC8F282}"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123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D4DCBA-4C7A-4489-854D-9CAAB7BC53A0}"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44614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D4DCBA-4C7A-4489-854D-9CAAB7BC53A0}"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273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55A9BD9-4AB1-4514-A40D-3F4348B2CF77}"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795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EAB57985-67D2-4C2C-8135-28A8C8C9566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959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779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67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4955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C4B2A68-D918-4286-96B0-6342B7A9B0CE}"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16653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972E678C-17C0-4756-8034-8236E2D4136B}"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25787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6DACDBD-1DFF-49BA-A724-30E3F02C142A}"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75465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1783AD7-02E7-449A-B532-68934DEE5F31}"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92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56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6C11801-1BEF-46D9-879F-590C601D8597}" type="datetime4">
              <a:rPr lang="en-US" smtClean="0"/>
              <a:t>October 8, 2021</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2589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75ACC3D8-F658-404B-AC58-DFDEB860C833}" type="datetime4">
              <a:rPr lang="en-US" smtClean="0"/>
              <a:t>October 8, 2021</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2020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462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1038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21D0314D-AAD8-43AE-987E-1CD311B19016}" type="datetime4">
              <a:rPr lang="en-US" smtClean="0"/>
              <a:t>October 8, 2021</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848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C3EC54A-C632-4B8A-8DD8-4163ADA26599}" type="datetime4">
              <a:rPr lang="en-US" smtClean="0"/>
              <a:t>October 8, 2021</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3393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094DB61-25C8-4EF5-ACA6-394B43063948}"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3543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5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6B2BC20-ABC6-478C-8E1B-2165F3667B32}"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761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176D1A0-7D36-42FE-8B65-73ABE00A4B81}"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346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E78EC23C-A2EE-4E37-B3CA-EB5FB6E0A626}"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254241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B49FC10-E749-4C4C-8DA8-5C5C82B618BE}"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78709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A15E654D-F1FE-47BD-AEB4-A952F2E268AF}"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1812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74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79F5AED-CDE6-4CF9-A19E-ACD3A4FD6C29}"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5880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fld id="{DF793CCD-C37B-40CA-9C03-8963978AEAF0}" type="datetime4">
              <a:rPr lang="en-US" smtClean="0"/>
              <a:t>October 8, 2021</a:t>
            </a:fld>
            <a:endParaRPr lang="en-US"/>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a:t>
            </a:fld>
            <a:endParaRPr lang="en-US"/>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9421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01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34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98499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32E27045-0511-42A6-9AC3-A3212EB42885}" type="datetime4">
              <a:rPr lang="en-US" smtClean="0"/>
              <a:t>October 8, 2021</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47519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6C11801-1BEF-46D9-879F-590C601D8597}" type="datetime4">
              <a:rPr lang="en-US" smtClean="0"/>
              <a:t>October 8, 2021</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88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32E27045-0511-42A6-9AC3-A3212EB42885}" type="datetime4">
              <a:rPr lang="en-US" smtClean="0"/>
              <a:t>October 8, 2021</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8050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t>October 8, 2021</a:t>
            </a:fld>
            <a:endParaRPr lang="en-US"/>
          </a:p>
        </p:txBody>
      </p:sp>
      <p:sp>
        <p:nvSpPr>
          <p:cNvPr id="4" name="Footer Placeholder 3"/>
          <p:cNvSpPr>
            <a:spLocks noGrp="1"/>
          </p:cNvSpPr>
          <p:nvPr>
            <p:ph type="ftr" sz="quarter" idx="26"/>
          </p:nvPr>
        </p:nvSpPr>
        <p:spPr bwMode="gray"/>
        <p:txBody>
          <a:bodyPr/>
          <a:lstStyle/>
          <a:p>
            <a:pPr lvl="8"/>
            <a:endParaRPr lang="en-US"/>
          </a:p>
        </p:txBody>
      </p:sp>
      <p:sp>
        <p:nvSpPr>
          <p:cNvPr id="5" name="Slide Number Placeholder 4"/>
          <p:cNvSpPr>
            <a:spLocks noGrp="1"/>
          </p:cNvSpPr>
          <p:nvPr>
            <p:ph type="sldNum" sz="quarter" idx="27"/>
          </p:nvPr>
        </p:nvSpPr>
        <p:spPr bwMode="gray"/>
        <p:txBody>
          <a:bodyPr/>
          <a:lstStyle/>
          <a:p>
            <a:r>
              <a:rPr lang="en-US"/>
              <a:t>Slide </a:t>
            </a:r>
            <a:fld id="{619F89D8-7AE3-494A-97F3-03D680869632}" type="slidenum">
              <a:rPr lang="en-US" smtClean="0"/>
              <a:pPr/>
              <a:t>‹#›</a:t>
            </a:fld>
            <a:endParaRPr lang="en-US"/>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32866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D7448BAD-718D-41D5-B039-249ED06F3A4A}" type="datetime4">
              <a:rPr lang="en-US" smtClean="0"/>
              <a:t>October 8, 2021</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D7448BAD-718D-41D5-B039-249ED06F3A4A}" type="datetime4">
              <a:rPr lang="en-US" smtClean="0"/>
              <a:t>October 8, 2021</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61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6"/>
          </p:nvPr>
        </p:nvSpPr>
        <p:spPr bwMode="gray"/>
        <p:txBody>
          <a:bodyPr/>
          <a:lstStyle/>
          <a:p>
            <a:fld id="{D7448BAD-718D-41D5-B039-249ED06F3A4A}" type="datetime4">
              <a:rPr lang="en-US" smtClean="0"/>
              <a:t>October 8, 2021</a:t>
            </a:fld>
            <a:endParaRPr lang="en-US"/>
          </a:p>
        </p:txBody>
      </p:sp>
      <p:sp>
        <p:nvSpPr>
          <p:cNvPr id="4" name="Footer Placeholder 3"/>
          <p:cNvSpPr>
            <a:spLocks noGrp="1"/>
          </p:cNvSpPr>
          <p:nvPr>
            <p:ph type="ftr" sz="quarter" idx="27"/>
          </p:nvPr>
        </p:nvSpPr>
        <p:spPr bwMode="gray"/>
        <p:txBody>
          <a:bodyPr/>
          <a:lstStyle/>
          <a:p>
            <a:pPr lvl="8"/>
            <a:endParaRPr lang="en-US"/>
          </a:p>
        </p:txBody>
      </p:sp>
      <p:sp>
        <p:nvSpPr>
          <p:cNvPr id="5" name="Slide Number Placeholder 4"/>
          <p:cNvSpPr>
            <a:spLocks noGrp="1"/>
          </p:cNvSpPr>
          <p:nvPr>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5019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7"/>
          </p:nvPr>
        </p:nvSpPr>
        <p:spPr bwMode="gray"/>
        <p:txBody>
          <a:bodyPr/>
          <a:lstStyle/>
          <a:p>
            <a:fld id="{AFC62351-A650-4DF6-986F-78B25B039145}" type="datetime4">
              <a:rPr lang="en-US" smtClean="0"/>
              <a:t>October 8, 2021</a:t>
            </a:fld>
            <a:endParaRPr lang="en-US"/>
          </a:p>
        </p:txBody>
      </p:sp>
      <p:sp>
        <p:nvSpPr>
          <p:cNvPr id="4" name="Footer Placeholder 3"/>
          <p:cNvSpPr>
            <a:spLocks noGrp="1"/>
          </p:cNvSpPr>
          <p:nvPr>
            <p:ph type="ftr" sz="quarter" idx="28"/>
          </p:nvPr>
        </p:nvSpPr>
        <p:spPr bwMode="gray"/>
        <p:txBody>
          <a:bodyPr/>
          <a:lstStyle/>
          <a:p>
            <a:pPr lvl="8"/>
            <a:endParaRPr lang="en-US"/>
          </a:p>
        </p:txBody>
      </p:sp>
      <p:sp>
        <p:nvSpPr>
          <p:cNvPr id="5" name="Slide Number Placeholder 4"/>
          <p:cNvSpPr>
            <a:spLocks noGrp="1"/>
          </p:cNvSpPr>
          <p:nvPr>
            <p:ph type="sldNum" sz="quarter" idx="29"/>
          </p:nvPr>
        </p:nvSpPr>
        <p:spPr bwMode="gray"/>
        <p:txBody>
          <a:bodyPr/>
          <a:lstStyle/>
          <a:p>
            <a:r>
              <a:rPr lang="en-US"/>
              <a:t>Slide </a:t>
            </a:r>
            <a:fld id="{619F89D8-7AE3-494A-97F3-03D680869632}" type="slidenum">
              <a:rPr lang="en-US" smtClean="0"/>
              <a:pPr/>
              <a:t>‹#›</a:t>
            </a:fld>
            <a:endParaRPr lang="en-US"/>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973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t>October 8, 2021</a:t>
            </a:fld>
            <a:endParaRPr lang="en-US"/>
          </a:p>
        </p:txBody>
      </p:sp>
      <p:sp>
        <p:nvSpPr>
          <p:cNvPr id="5" name="Footer Placeholder 4"/>
          <p:cNvSpPr>
            <a:spLocks noGrp="1"/>
          </p:cNvSpPr>
          <p:nvPr userDrawn="1">
            <p:ph type="ftr" sz="quarter" idx="33"/>
          </p:nvPr>
        </p:nvSpPr>
        <p:spPr bwMode="gray"/>
        <p:txBody>
          <a:bodyPr/>
          <a:lstStyle/>
          <a:p>
            <a:pPr lvl="8"/>
            <a:endParaRPr lang="en-US"/>
          </a:p>
        </p:txBody>
      </p:sp>
      <p:sp>
        <p:nvSpPr>
          <p:cNvPr id="6" name="Slide Number Placeholder 5"/>
          <p:cNvSpPr>
            <a:spLocks noGrp="1"/>
          </p:cNvSpPr>
          <p:nvPr userDrawn="1">
            <p:ph type="sldNum" sz="quarter" idx="34"/>
          </p:nvPr>
        </p:nvSpPr>
        <p:spPr bwMode="gray"/>
        <p:txBody>
          <a:bodyPr/>
          <a:lstStyle/>
          <a:p>
            <a:r>
              <a:rPr lang="en-US"/>
              <a:t>Slide </a:t>
            </a:r>
            <a:fld id="{619F89D8-7AE3-494A-97F3-03D680869632}" type="slidenum">
              <a:rPr lang="en-US" smtClean="0"/>
              <a:pPr/>
              <a:t>‹#›</a:t>
            </a:fld>
            <a:endParaRPr lang="en-US"/>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1</a:t>
            </a:r>
            <a:endParaRPr lang="en-GB"/>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2</a:t>
            </a:r>
            <a:endParaRPr lang="en-GB"/>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3</a:t>
            </a:r>
            <a:endParaRPr lang="en-GB"/>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4</a:t>
            </a:r>
            <a:endParaRPr lang="en-GB"/>
          </a:p>
        </p:txBody>
      </p:sp>
    </p:spTree>
    <p:extLst>
      <p:ext uri="{BB962C8B-B14F-4D97-AF65-F5344CB8AC3E}">
        <p14:creationId xmlns:p14="http://schemas.microsoft.com/office/powerpoint/2010/main" val="116740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35"/>
          </p:nvPr>
        </p:nvSpPr>
        <p:spPr bwMode="gray"/>
        <p:txBody>
          <a:bodyPr/>
          <a:lstStyle/>
          <a:p>
            <a:fld id="{61D1DE91-E2DE-4375-B4FF-ECFCEDDDCBE0}" type="datetime4">
              <a:rPr lang="en-US" smtClean="0"/>
              <a:t>October 8, 2021</a:t>
            </a:fld>
            <a:endParaRPr lang="en-US"/>
          </a:p>
        </p:txBody>
      </p:sp>
      <p:sp>
        <p:nvSpPr>
          <p:cNvPr id="4" name="Footer Placeholder 3"/>
          <p:cNvSpPr>
            <a:spLocks noGrp="1"/>
          </p:cNvSpPr>
          <p:nvPr>
            <p:ph type="ftr" sz="quarter" idx="36"/>
          </p:nvPr>
        </p:nvSpPr>
        <p:spPr bwMode="gray"/>
        <p:txBody>
          <a:bodyPr/>
          <a:lstStyle/>
          <a:p>
            <a:pPr lvl="8"/>
            <a:endParaRPr lang="en-US"/>
          </a:p>
        </p:txBody>
      </p:sp>
      <p:sp>
        <p:nvSpPr>
          <p:cNvPr id="5" name="Slide Number Placeholder 4"/>
          <p:cNvSpPr>
            <a:spLocks noGrp="1"/>
          </p:cNvSpPr>
          <p:nvPr>
            <p:ph type="sldNum" sz="quarter" idx="37"/>
          </p:nvPr>
        </p:nvSpPr>
        <p:spPr bwMode="gray"/>
        <p:txBody>
          <a:bodyPr/>
          <a:lstStyle/>
          <a:p>
            <a:r>
              <a:rPr lang="en-US"/>
              <a:t>Slide </a:t>
            </a:r>
            <a:fld id="{619F89D8-7AE3-494A-97F3-03D680869632}" type="slidenum">
              <a:rPr lang="en-US" smtClean="0"/>
              <a:pPr/>
              <a:t>‹#›</a:t>
            </a:fld>
            <a:endParaRPr lang="en-US"/>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0108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7840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00C3FEDD-2DA3-4289-9B1F-96211D1B5114}"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55487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October 8, 2021</a:t>
            </a:fld>
            <a:endParaRPr lang="en-US"/>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a:solidFill>
                  <a:srgbClr val="FF0000"/>
                </a:solidFill>
              </a:rPr>
              <a:t>—</a:t>
            </a:r>
            <a:endParaRPr lang="en-US" sz="1800" b="1" err="1">
              <a:solidFill>
                <a:srgbClr val="FF0000"/>
              </a:solidFill>
            </a:endParaRPr>
          </a:p>
        </p:txBody>
      </p:sp>
    </p:spTree>
    <p:extLst>
      <p:ext uri="{BB962C8B-B14F-4D97-AF65-F5344CB8AC3E}">
        <p14:creationId xmlns:p14="http://schemas.microsoft.com/office/powerpoint/2010/main" val="356194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fld id="{A1F808C0-290B-4263-8A52-B569B4875133}" type="datetime4">
              <a:rPr lang="en-US" smtClean="0"/>
              <a:t>October 8, 2021</a:t>
            </a:fld>
            <a:endParaRPr lang="en-US"/>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74008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47A8-2FC1-4FA0-831D-82CB50078706}"/>
              </a:ext>
            </a:extLst>
          </p:cNvPr>
          <p:cNvSpPr>
            <a:spLocks noGrp="1"/>
          </p:cNvSpPr>
          <p:nvPr>
            <p:ph type="title"/>
          </p:nvPr>
        </p:nvSpPr>
        <p:spPr/>
        <p:txBody>
          <a:bodyPr/>
          <a:lstStyle/>
          <a:p>
            <a:r>
              <a:rPr lang="en-US"/>
              <a:t>Click to edit Master title style</a:t>
            </a:r>
            <a:endParaRPr lang="pl-PL"/>
          </a:p>
        </p:txBody>
      </p:sp>
      <p:sp>
        <p:nvSpPr>
          <p:cNvPr id="3" name="Footer Placeholder 2">
            <a:extLst>
              <a:ext uri="{FF2B5EF4-FFF2-40B4-BE49-F238E27FC236}">
                <a16:creationId xmlns:a16="http://schemas.microsoft.com/office/drawing/2014/main" id="{6A10ED7A-83F3-4D80-9350-08DF2A4D0CF3}"/>
              </a:ext>
            </a:extLst>
          </p:cNvPr>
          <p:cNvSpPr>
            <a:spLocks noGrp="1"/>
          </p:cNvSpPr>
          <p:nvPr>
            <p:ph type="ftr" sz="quarter" idx="10"/>
          </p:nvPr>
        </p:nvSpPr>
        <p:spPr/>
        <p:txBody>
          <a:bodyPr/>
          <a:lstStyle/>
          <a:p>
            <a:endParaRPr lang="de-DE"/>
          </a:p>
        </p:txBody>
      </p:sp>
      <p:sp>
        <p:nvSpPr>
          <p:cNvPr id="4" name="Date Placeholder 3">
            <a:extLst>
              <a:ext uri="{FF2B5EF4-FFF2-40B4-BE49-F238E27FC236}">
                <a16:creationId xmlns:a16="http://schemas.microsoft.com/office/drawing/2014/main" id="{BEFFF14F-3886-4878-ABE7-31ED5212E13A}"/>
              </a:ext>
            </a:extLst>
          </p:cNvPr>
          <p:cNvSpPr>
            <a:spLocks noGrp="1"/>
          </p:cNvSpPr>
          <p:nvPr>
            <p:ph type="dt" sz="half" idx="11"/>
          </p:nvPr>
        </p:nvSpPr>
        <p:spPr/>
        <p:txBody>
          <a:bodyPr/>
          <a:lstStyle/>
          <a:p>
            <a:fld id="{B2016A11-4950-4F3F-938B-45DEE5F72969}" type="datetime4">
              <a:rPr lang="en-US" smtClean="0"/>
              <a:pPr/>
              <a:t>October 8, 2021</a:t>
            </a:fld>
            <a:endParaRPr lang="en-US"/>
          </a:p>
        </p:txBody>
      </p:sp>
      <p:sp>
        <p:nvSpPr>
          <p:cNvPr id="5" name="Slide Number Placeholder 4">
            <a:extLst>
              <a:ext uri="{FF2B5EF4-FFF2-40B4-BE49-F238E27FC236}">
                <a16:creationId xmlns:a16="http://schemas.microsoft.com/office/drawing/2014/main" id="{E8C68932-C3EC-44DA-99A5-804DBA401013}"/>
              </a:ext>
            </a:extLst>
          </p:cNvPr>
          <p:cNvSpPr>
            <a:spLocks noGrp="1"/>
          </p:cNvSpPr>
          <p:nvPr>
            <p:ph type="sldNum" sz="quarter" idx="12"/>
          </p:nvPr>
        </p:nvSpPr>
        <p:spPr/>
        <p:txBody>
          <a:bodyPr/>
          <a:lstStyle/>
          <a:p>
            <a:r>
              <a:rPr lang="en-US"/>
              <a:t>Slide </a:t>
            </a:r>
            <a:fld id="{619F89D8-7AE3-494A-97F3-03D680869632}" type="slidenum">
              <a:rPr lang="en-US" smtClean="0"/>
              <a:pPr/>
              <a:t>‹#›</a:t>
            </a:fld>
            <a:endParaRPr lang="en-US"/>
          </a:p>
        </p:txBody>
      </p:sp>
    </p:spTree>
    <p:extLst>
      <p:ext uri="{BB962C8B-B14F-4D97-AF65-F5344CB8AC3E}">
        <p14:creationId xmlns:p14="http://schemas.microsoft.com/office/powerpoint/2010/main" val="29817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t>October 8, 2021</a:t>
            </a:fld>
            <a:endParaRPr lang="en-US"/>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pic>
        <p:nvPicPr>
          <p:cNvPr id="7"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0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54: 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24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a:t>INTERNAL</a:t>
            </a:r>
            <a:endParaRPr lang="en-US"/>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a:ln>
                  <a:noFill/>
                </a:ln>
                <a:solidFill>
                  <a:schemeClr val="accent2"/>
                </a:solidFill>
                <a:effectLst/>
                <a:uLnTx/>
                <a:uFillTx/>
                <a:latin typeface="+mn-lt"/>
                <a:ea typeface="+mn-ea"/>
                <a:cs typeface="+mn-cs"/>
              </a:rPr>
              <a:t>.</a:t>
            </a:r>
            <a:endParaRPr kumimoji="0" lang="en-US" sz="800" b="0" i="0" u="none" strike="noStrike" kern="1200" cap="none" spc="0" normalizeH="0" baseline="0" noProof="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a:t>[</a:t>
            </a:r>
            <a:r>
              <a:rPr lang="pl-PL" err="1"/>
              <a:t>Year</a:t>
            </a:r>
            <a:r>
              <a:rPr lang="pl-PL"/>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a:t>1ABC123456</a:t>
            </a:r>
            <a:endParaRPr lang="pl-PL"/>
          </a:p>
        </p:txBody>
      </p:sp>
      <p:sp>
        <p:nvSpPr>
          <p:cNvPr id="19" name="TextBox 18">
            <a:extLst>
              <a:ext uri="{FF2B5EF4-FFF2-40B4-BE49-F238E27FC236}">
                <a16:creationId xmlns:a16="http://schemas.microsoft.com/office/drawing/2014/main" id="{74A39B20-CD03-4FAF-A765-7ADA2916F0A1}"/>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a:solidFill>
                  <a:schemeClr val="accent2"/>
                </a:solidFill>
              </a:rPr>
              <a:t>Document</a:t>
            </a:r>
            <a:r>
              <a:rPr lang="pl-PL" sz="80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a:t>A</a:t>
            </a:r>
            <a:endParaRPr lang="pl-PL"/>
          </a:p>
        </p:txBody>
      </p:sp>
    </p:spTree>
    <p:extLst>
      <p:ext uri="{BB962C8B-B14F-4D97-AF65-F5344CB8AC3E}">
        <p14:creationId xmlns:p14="http://schemas.microsoft.com/office/powerpoint/2010/main" val="368368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57879" y="1120928"/>
            <a:ext cx="11649905"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t>October 8, 2021</a:t>
            </a:fld>
            <a:endParaRPr lang="en-US"/>
          </a:p>
        </p:txBody>
      </p:sp>
      <p:sp>
        <p:nvSpPr>
          <p:cNvPr id="9" name="Footer Placeholder 8"/>
          <p:cNvSpPr>
            <a:spLocks noGrp="1"/>
          </p:cNvSpPr>
          <p:nvPr>
            <p:ph type="ftr" sz="quarter" idx="15"/>
          </p:nvPr>
        </p:nvSpPr>
        <p:spPr bwMode="gray"/>
        <p:txBody>
          <a:bodyPr/>
          <a:lstStyle/>
          <a:p>
            <a:endParaRPr lang="en-US"/>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Tree>
    <p:extLst>
      <p:ext uri="{BB962C8B-B14F-4D97-AF65-F5344CB8AC3E}">
        <p14:creationId xmlns:p14="http://schemas.microsoft.com/office/powerpoint/2010/main" val="171578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056" y="1816571"/>
            <a:ext cx="11630729" cy="409686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Subtitle 2"/>
          <p:cNvSpPr>
            <a:spLocks noGrp="1"/>
          </p:cNvSpPr>
          <p:nvPr>
            <p:ph type="subTitle" idx="13"/>
          </p:nvPr>
        </p:nvSpPr>
        <p:spPr bwMode="gray">
          <a:xfrm>
            <a:off x="257879" y="1120928"/>
            <a:ext cx="11649905"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gray">
          <a:xfrm>
            <a:off x="257879" y="637076"/>
            <a:ext cx="11649905" cy="410899"/>
          </a:xfrm>
        </p:spPr>
        <p:txBody>
          <a:bodyPr/>
          <a:lstStyle/>
          <a:p>
            <a:r>
              <a:rPr lang="de-DE"/>
              <a:t>Titelmasterformat durch Klicken bearbeiten</a:t>
            </a:r>
            <a:endParaRPr lang="en-US"/>
          </a:p>
        </p:txBody>
      </p:sp>
      <p:sp>
        <p:nvSpPr>
          <p:cNvPr id="8" name="Date Placeholder 7"/>
          <p:cNvSpPr>
            <a:spLocks noGrp="1"/>
          </p:cNvSpPr>
          <p:nvPr>
            <p:ph type="dt" sz="half" idx="14"/>
          </p:nvPr>
        </p:nvSpPr>
        <p:spPr bwMode="gray"/>
        <p:txBody>
          <a:bodyPr/>
          <a:lstStyle/>
          <a:p>
            <a:fld id="{F0F7C878-2F48-47C1-A60E-F6C764D931DE}" type="datetime4">
              <a:rPr lang="en-US" smtClean="0"/>
              <a:t>October 8, 2021</a:t>
            </a:fld>
            <a:endParaRPr lang="en-US"/>
          </a:p>
        </p:txBody>
      </p:sp>
      <p:sp>
        <p:nvSpPr>
          <p:cNvPr id="9" name="Footer Placeholder 8"/>
          <p:cNvSpPr>
            <a:spLocks noGrp="1"/>
          </p:cNvSpPr>
          <p:nvPr>
            <p:ph type="ftr" sz="quarter" idx="15"/>
          </p:nvPr>
        </p:nvSpPr>
        <p:spPr bwMode="gray"/>
        <p:txBody>
          <a:bodyPr/>
          <a:lstStyle/>
          <a:p>
            <a:endParaRPr lang="en-US"/>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Tree>
    <p:extLst>
      <p:ext uri="{BB962C8B-B14F-4D97-AF65-F5344CB8AC3E}">
        <p14:creationId xmlns:p14="http://schemas.microsoft.com/office/powerpoint/2010/main" val="9255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3651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8"/>
          </p:nvPr>
        </p:nvSpPr>
        <p:spPr bwMode="gray"/>
        <p:txBody>
          <a:bodyPr/>
          <a:lstStyle/>
          <a:p>
            <a:fld id="{F7AFF65D-AAB4-46ED-A858-A6BA48891152}" type="datetime4">
              <a:rPr lang="en-US" smtClean="0"/>
              <a:t>October 8, 2021</a:t>
            </a:fld>
            <a:endParaRPr lang="en-US"/>
          </a:p>
        </p:txBody>
      </p:sp>
      <p:sp>
        <p:nvSpPr>
          <p:cNvPr id="5" name="Footer Placeholder 4"/>
          <p:cNvSpPr>
            <a:spLocks noGrp="1"/>
          </p:cNvSpPr>
          <p:nvPr>
            <p:ph type="ftr" sz="quarter" idx="19"/>
          </p:nvPr>
        </p:nvSpPr>
        <p:spPr bwMode="gray"/>
        <p:txBody>
          <a:bodyPr/>
          <a:lstStyle/>
          <a:p>
            <a:pPr lvl="8"/>
            <a:endParaRPr lang="en-US"/>
          </a:p>
        </p:txBody>
      </p:sp>
      <p:sp>
        <p:nvSpPr>
          <p:cNvPr id="6" name="Slide Number Placeholder 5"/>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7" name="Title 6"/>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7676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FFAB2352-921F-4DD8-A99A-A1474F6943FF}" type="datetime4">
              <a:rPr lang="en-US" smtClean="0"/>
              <a:t>October 8, 2021</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8218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FFAB2352-921F-4DD8-A99A-A1474F6943FF}" type="datetime4">
              <a:rPr lang="en-US" smtClean="0"/>
              <a:t>October 8, 2021</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288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B2016A11-4950-4F3F-938B-45DEE5F72969}" type="datetime4">
              <a:rPr lang="en-US" smtClean="0"/>
              <a:pPr/>
              <a:t>October 8, 2021</a:t>
            </a:fld>
            <a:endParaRPr lang="en-US"/>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a:t>
            </a:fld>
            <a:endParaRPr lang="en-US"/>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a:solidFill>
                  <a:schemeClr val="bg2"/>
                </a:solidFill>
              </a:rPr>
              <a:t>—</a:t>
            </a:r>
            <a:endParaRPr lang="en-US" sz="2400" b="1" err="1">
              <a:solidFill>
                <a:schemeClr val="bg2"/>
              </a:solidFill>
            </a:endParaRPr>
          </a:p>
        </p:txBody>
      </p:sp>
      <p:pic>
        <p:nvPicPr>
          <p:cNvPr id="16" name="Picture 19"/>
          <p:cNvPicPr>
            <a:picLocks noChangeAspect="1" noChangeArrowheads="1"/>
          </p:cNvPicPr>
          <p:nvPr userDrawn="1"/>
        </p:nvPicPr>
        <p:blipFill>
          <a:blip r:embed="rId60" cstate="print">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537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30" r:id="rId56"/>
    <p:sldLayoutId id="2147483731" r:id="rId57"/>
    <p:sldLayoutId id="2147483732"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230.jpeg"/><Relationship Id="rId2" Type="http://schemas.openxmlformats.org/officeDocument/2006/relationships/slideLayout" Target="../slideLayouts/slideLayout52.xml"/><Relationship Id="rId1" Type="http://schemas.openxmlformats.org/officeDocument/2006/relationships/tags" Target="../tags/tag20.xml"/><Relationship Id="rId6" Type="http://schemas.openxmlformats.org/officeDocument/2006/relationships/image" Target="../media/image143.jpeg"/><Relationship Id="rId5" Type="http://schemas.openxmlformats.org/officeDocument/2006/relationships/image" Target="../media/image55.emf"/><Relationship Id="rId4" Type="http://schemas.openxmlformats.org/officeDocument/2006/relationships/oleObject" Target="../embeddings/oleObject9.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30.jpeg"/><Relationship Id="rId2" Type="http://schemas.openxmlformats.org/officeDocument/2006/relationships/slideLayout" Target="../slideLayouts/slideLayout52.xml"/><Relationship Id="rId1" Type="http://schemas.openxmlformats.org/officeDocument/2006/relationships/tags" Target="../tags/tag21.xml"/><Relationship Id="rId6" Type="http://schemas.openxmlformats.org/officeDocument/2006/relationships/image" Target="../media/image143.jpeg"/><Relationship Id="rId5" Type="http://schemas.openxmlformats.org/officeDocument/2006/relationships/image" Target="../media/image55.emf"/><Relationship Id="rId4" Type="http://schemas.openxmlformats.org/officeDocument/2006/relationships/oleObject" Target="../embeddings/oleObject10.bin"/></Relationships>
</file>

<file path=ppt/slides/_rels/slide102.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notesSlide" Target="../notesSlides/notesSlide47.xml"/><Relationship Id="rId7" Type="http://schemas.openxmlformats.org/officeDocument/2006/relationships/image" Target="../media/image231.png"/><Relationship Id="rId2" Type="http://schemas.openxmlformats.org/officeDocument/2006/relationships/slideLayout" Target="../slideLayouts/slideLayout52.xml"/><Relationship Id="rId1" Type="http://schemas.openxmlformats.org/officeDocument/2006/relationships/tags" Target="../tags/tag22.xml"/><Relationship Id="rId6" Type="http://schemas.openxmlformats.org/officeDocument/2006/relationships/image" Target="../media/image144.tiff"/><Relationship Id="rId5" Type="http://schemas.openxmlformats.org/officeDocument/2006/relationships/image" Target="../media/image55.emf"/><Relationship Id="rId4" Type="http://schemas.openxmlformats.org/officeDocument/2006/relationships/oleObject" Target="../embeddings/oleObject10.bin"/></Relationships>
</file>

<file path=ppt/slides/_rels/slide10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44.tiff"/><Relationship Id="rId1" Type="http://schemas.openxmlformats.org/officeDocument/2006/relationships/slideLayout" Target="../slideLayouts/slideLayout8.xml"/><Relationship Id="rId4" Type="http://schemas.openxmlformats.org/officeDocument/2006/relationships/image" Target="../media/image23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emf"/><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usgbc.org/"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54.jpeg"/><Relationship Id="rId3" Type="http://schemas.openxmlformats.org/officeDocument/2006/relationships/image" Target="../media/image29.png"/><Relationship Id="rId7" Type="http://schemas.openxmlformats.org/officeDocument/2006/relationships/image" Target="../media/image25.jpeg"/><Relationship Id="rId12" Type="http://schemas.openxmlformats.org/officeDocument/2006/relationships/image" Target="../media/image53.jpeg"/><Relationship Id="rId2" Type="http://schemas.openxmlformats.org/officeDocument/2006/relationships/image" Target="../media/image33.png"/><Relationship Id="rId1" Type="http://schemas.openxmlformats.org/officeDocument/2006/relationships/slideLayout" Target="../slideLayouts/slideLayout52.xml"/><Relationship Id="rId6" Type="http://schemas.openxmlformats.org/officeDocument/2006/relationships/image" Target="../media/image24.jpeg"/><Relationship Id="rId11" Type="http://schemas.openxmlformats.org/officeDocument/2006/relationships/image" Target="../media/image52.jpeg"/><Relationship Id="rId5" Type="http://schemas.openxmlformats.org/officeDocument/2006/relationships/image" Target="../media/image20.jpeg"/><Relationship Id="rId10" Type="http://schemas.openxmlformats.org/officeDocument/2006/relationships/image" Target="../media/image51.png"/><Relationship Id="rId4" Type="http://schemas.openxmlformats.org/officeDocument/2006/relationships/image" Target="../media/image28.tiff"/><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notesSlide" Target="../notesSlides/notesSlide9.xml"/><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slideLayout" Target="../slideLayouts/slideLayout52.xml"/><Relationship Id="rId16" Type="http://schemas.openxmlformats.org/officeDocument/2006/relationships/image" Target="../media/image66.png"/><Relationship Id="rId1" Type="http://schemas.openxmlformats.org/officeDocument/2006/relationships/tags" Target="../tags/tag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emf"/><Relationship Id="rId15" Type="http://schemas.openxmlformats.org/officeDocument/2006/relationships/image" Target="../media/image65.png"/><Relationship Id="rId10" Type="http://schemas.openxmlformats.org/officeDocument/2006/relationships/image" Target="../media/image60.svg"/><Relationship Id="rId19" Type="http://schemas.openxmlformats.org/officeDocument/2006/relationships/image" Target="../media/image69.svg"/><Relationship Id="rId4" Type="http://schemas.openxmlformats.org/officeDocument/2006/relationships/oleObject" Target="../embeddings/oleObject1.bin"/><Relationship Id="rId9" Type="http://schemas.openxmlformats.org/officeDocument/2006/relationships/image" Target="../media/image59.png"/><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9.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jpe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image" Target="../media/image74.png"/><Relationship Id="rId16" Type="http://schemas.openxmlformats.org/officeDocument/2006/relationships/image" Target="../media/image88.png"/><Relationship Id="rId1" Type="http://schemas.openxmlformats.org/officeDocument/2006/relationships/slideLayout" Target="../slideLayouts/slideLayout29.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jpe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8.png"/><Relationship Id="rId3" Type="http://schemas.openxmlformats.org/officeDocument/2006/relationships/image" Target="../media/image93.svg"/><Relationship Id="rId21" Type="http://schemas.openxmlformats.org/officeDocument/2006/relationships/image" Target="../media/image101.svg"/><Relationship Id="rId7" Type="http://schemas.openxmlformats.org/officeDocument/2006/relationships/image" Target="../media/image75.svg"/><Relationship Id="rId12" Type="http://schemas.openxmlformats.org/officeDocument/2006/relationships/image" Target="../media/image84.png"/><Relationship Id="rId17" Type="http://schemas.openxmlformats.org/officeDocument/2006/relationships/image" Target="../media/image79.svg"/><Relationship Id="rId2" Type="http://schemas.openxmlformats.org/officeDocument/2006/relationships/image" Target="../media/image92.png"/><Relationship Id="rId16" Type="http://schemas.openxmlformats.org/officeDocument/2006/relationships/image" Target="../media/image78.png"/><Relationship Id="rId20" Type="http://schemas.openxmlformats.org/officeDocument/2006/relationships/image" Target="../media/image100.png"/><Relationship Id="rId1" Type="http://schemas.openxmlformats.org/officeDocument/2006/relationships/slideLayout" Target="../slideLayouts/slideLayout29.xml"/><Relationship Id="rId6" Type="http://schemas.openxmlformats.org/officeDocument/2006/relationships/image" Target="../media/image74.png"/><Relationship Id="rId11" Type="http://schemas.openxmlformats.org/officeDocument/2006/relationships/image" Target="../media/image83.svg"/><Relationship Id="rId5" Type="http://schemas.openxmlformats.org/officeDocument/2006/relationships/image" Target="../media/image95.svg"/><Relationship Id="rId15" Type="http://schemas.openxmlformats.org/officeDocument/2006/relationships/image" Target="../media/image97.svg"/><Relationship Id="rId10" Type="http://schemas.openxmlformats.org/officeDocument/2006/relationships/image" Target="../media/image82.png"/><Relationship Id="rId19" Type="http://schemas.openxmlformats.org/officeDocument/2006/relationships/image" Target="../media/image99.svg"/><Relationship Id="rId4" Type="http://schemas.openxmlformats.org/officeDocument/2006/relationships/image" Target="../media/image94.png"/><Relationship Id="rId9" Type="http://schemas.openxmlformats.org/officeDocument/2006/relationships/image" Target="../media/image81.svg"/><Relationship Id="rId14" Type="http://schemas.openxmlformats.org/officeDocument/2006/relationships/image" Target="../media/image96.png"/><Relationship Id="rId22"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100.png"/><Relationship Id="rId3" Type="http://schemas.openxmlformats.org/officeDocument/2006/relationships/image" Target="../media/image104.svg"/><Relationship Id="rId21" Type="http://schemas.openxmlformats.org/officeDocument/2006/relationships/image" Target="../media/image106.svg"/><Relationship Id="rId7" Type="http://schemas.openxmlformats.org/officeDocument/2006/relationships/image" Target="../media/image75.svg"/><Relationship Id="rId12" Type="http://schemas.openxmlformats.org/officeDocument/2006/relationships/image" Target="../media/image84.png"/><Relationship Id="rId17" Type="http://schemas.openxmlformats.org/officeDocument/2006/relationships/image" Target="../media/image99.svg"/><Relationship Id="rId2" Type="http://schemas.openxmlformats.org/officeDocument/2006/relationships/image" Target="../media/image103.png"/><Relationship Id="rId16" Type="http://schemas.openxmlformats.org/officeDocument/2006/relationships/image" Target="../media/image98.png"/><Relationship Id="rId20" Type="http://schemas.openxmlformats.org/officeDocument/2006/relationships/image" Target="../media/image105.png"/><Relationship Id="rId1" Type="http://schemas.openxmlformats.org/officeDocument/2006/relationships/slideLayout" Target="../slideLayouts/slideLayout29.xml"/><Relationship Id="rId6" Type="http://schemas.openxmlformats.org/officeDocument/2006/relationships/image" Target="../media/image74.png"/><Relationship Id="rId11" Type="http://schemas.openxmlformats.org/officeDocument/2006/relationships/image" Target="../media/image83.svg"/><Relationship Id="rId24" Type="http://schemas.openxmlformats.org/officeDocument/2006/relationships/image" Target="../media/image108.png"/><Relationship Id="rId5" Type="http://schemas.openxmlformats.org/officeDocument/2006/relationships/image" Target="../media/image95.svg"/><Relationship Id="rId15" Type="http://schemas.openxmlformats.org/officeDocument/2006/relationships/image" Target="../media/image79.svg"/><Relationship Id="rId23" Type="http://schemas.openxmlformats.org/officeDocument/2006/relationships/image" Target="../media/image102.png"/><Relationship Id="rId10" Type="http://schemas.openxmlformats.org/officeDocument/2006/relationships/image" Target="../media/image82.png"/><Relationship Id="rId19" Type="http://schemas.openxmlformats.org/officeDocument/2006/relationships/image" Target="../media/image101.svg"/><Relationship Id="rId4" Type="http://schemas.openxmlformats.org/officeDocument/2006/relationships/image" Target="../media/image94.png"/><Relationship Id="rId9" Type="http://schemas.openxmlformats.org/officeDocument/2006/relationships/image" Target="../media/image81.svg"/><Relationship Id="rId14" Type="http://schemas.openxmlformats.org/officeDocument/2006/relationships/image" Target="../media/image78.png"/><Relationship Id="rId22" Type="http://schemas.openxmlformats.org/officeDocument/2006/relationships/image" Target="../media/image10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25.xml"/><Relationship Id="rId6" Type="http://schemas.openxmlformats.org/officeDocument/2006/relationships/image" Target="../media/image116.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emf"/><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1.emf"/><Relationship Id="rId7" Type="http://schemas.openxmlformats.org/officeDocument/2006/relationships/image" Target="../media/image125.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1.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7.svg"/></Relationships>
</file>

<file path=ppt/slides/_rels/slide33.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4.pn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136.png"/><Relationship Id="rId2" Type="http://schemas.openxmlformats.org/officeDocument/2006/relationships/image" Target="../media/image128.png"/><Relationship Id="rId16" Type="http://schemas.openxmlformats.org/officeDocument/2006/relationships/image" Target="../media/image58.svg"/><Relationship Id="rId1" Type="http://schemas.openxmlformats.org/officeDocument/2006/relationships/slideLayout" Target="../slideLayouts/slideLayout8.xml"/><Relationship Id="rId6" Type="http://schemas.openxmlformats.org/officeDocument/2006/relationships/image" Target="../media/image131.png"/><Relationship Id="rId11" Type="http://schemas.openxmlformats.org/officeDocument/2006/relationships/image" Target="../media/image135.png"/><Relationship Id="rId5" Type="http://schemas.openxmlformats.org/officeDocument/2006/relationships/image" Target="../media/image130.png"/><Relationship Id="rId15" Type="http://schemas.openxmlformats.org/officeDocument/2006/relationships/image" Target="../media/image137.png"/><Relationship Id="rId10" Type="http://schemas.openxmlformats.org/officeDocument/2006/relationships/image" Target="../media/image134.png"/><Relationship Id="rId4" Type="http://schemas.openxmlformats.org/officeDocument/2006/relationships/image" Target="../media/image113.jpeg"/><Relationship Id="rId9" Type="http://schemas.openxmlformats.org/officeDocument/2006/relationships/image" Target="../media/image133.png"/><Relationship Id="rId14" Type="http://schemas.openxmlformats.org/officeDocument/2006/relationships/image" Target="../media/image125.svg"/></Relationships>
</file>

<file path=ppt/slides/_rels/slide3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3.jpeg"/><Relationship Id="rId18" Type="http://schemas.openxmlformats.org/officeDocument/2006/relationships/image" Target="../media/image146.jpeg"/><Relationship Id="rId3" Type="http://schemas.openxmlformats.org/officeDocument/2006/relationships/image" Target="../media/image125.svg"/><Relationship Id="rId21" Type="http://schemas.openxmlformats.org/officeDocument/2006/relationships/image" Target="../media/image148.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45.emf"/><Relationship Id="rId2" Type="http://schemas.openxmlformats.org/officeDocument/2006/relationships/image" Target="../media/image124.png"/><Relationship Id="rId16" Type="http://schemas.openxmlformats.org/officeDocument/2006/relationships/image" Target="../media/image90.jpeg"/><Relationship Id="rId20" Type="http://schemas.microsoft.com/office/2007/relationships/hdphoto" Target="../media/hdphoto6.wdp"/><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2.png"/><Relationship Id="rId24" Type="http://schemas.openxmlformats.org/officeDocument/2006/relationships/image" Target="../media/image150.jpeg"/><Relationship Id="rId5" Type="http://schemas.microsoft.com/office/2007/relationships/hdphoto" Target="../media/hdphoto2.wdp"/><Relationship Id="rId15" Type="http://schemas.openxmlformats.org/officeDocument/2006/relationships/image" Target="../media/image91.jpeg"/><Relationship Id="rId23" Type="http://schemas.openxmlformats.org/officeDocument/2006/relationships/image" Target="../media/image149.png"/><Relationship Id="rId10" Type="http://schemas.openxmlformats.org/officeDocument/2006/relationships/image" Target="../media/image141.png"/><Relationship Id="rId19" Type="http://schemas.openxmlformats.org/officeDocument/2006/relationships/image" Target="../media/image147.png"/><Relationship Id="rId4" Type="http://schemas.openxmlformats.org/officeDocument/2006/relationships/image" Target="../media/image138.png"/><Relationship Id="rId9" Type="http://schemas.microsoft.com/office/2007/relationships/hdphoto" Target="../media/hdphoto4.wdp"/><Relationship Id="rId14" Type="http://schemas.openxmlformats.org/officeDocument/2006/relationships/image" Target="../media/image144.tiff"/><Relationship Id="rId22" Type="http://schemas.microsoft.com/office/2007/relationships/hdphoto" Target="../media/hdphoto7.wdp"/></Relationships>
</file>

<file path=ppt/slides/_rels/slide36.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3.jpeg"/><Relationship Id="rId18" Type="http://schemas.openxmlformats.org/officeDocument/2006/relationships/image" Target="../media/image146.jpeg"/><Relationship Id="rId26" Type="http://schemas.openxmlformats.org/officeDocument/2006/relationships/image" Target="../media/image149.png"/><Relationship Id="rId3" Type="http://schemas.openxmlformats.org/officeDocument/2006/relationships/image" Target="../media/image125.svg"/><Relationship Id="rId21" Type="http://schemas.microsoft.com/office/2007/relationships/hdphoto" Target="../media/hdphoto6.wdp"/><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45.emf"/><Relationship Id="rId25" Type="http://schemas.openxmlformats.org/officeDocument/2006/relationships/image" Target="../media/image150.jpeg"/><Relationship Id="rId2" Type="http://schemas.openxmlformats.org/officeDocument/2006/relationships/image" Target="../media/image151.png"/><Relationship Id="rId16" Type="http://schemas.openxmlformats.org/officeDocument/2006/relationships/image" Target="../media/image90.jpeg"/><Relationship Id="rId20" Type="http://schemas.openxmlformats.org/officeDocument/2006/relationships/image" Target="../media/image147.png"/><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2.png"/><Relationship Id="rId24" Type="http://schemas.openxmlformats.org/officeDocument/2006/relationships/image" Target="../media/image153.png"/><Relationship Id="rId5" Type="http://schemas.microsoft.com/office/2007/relationships/hdphoto" Target="../media/hdphoto2.wdp"/><Relationship Id="rId15" Type="http://schemas.openxmlformats.org/officeDocument/2006/relationships/image" Target="../media/image91.jpeg"/><Relationship Id="rId23" Type="http://schemas.microsoft.com/office/2007/relationships/hdphoto" Target="../media/hdphoto7.wdp"/><Relationship Id="rId10" Type="http://schemas.openxmlformats.org/officeDocument/2006/relationships/image" Target="../media/image141.png"/><Relationship Id="rId19" Type="http://schemas.openxmlformats.org/officeDocument/2006/relationships/image" Target="../media/image152.png"/><Relationship Id="rId4" Type="http://schemas.openxmlformats.org/officeDocument/2006/relationships/image" Target="../media/image138.png"/><Relationship Id="rId9" Type="http://schemas.microsoft.com/office/2007/relationships/hdphoto" Target="../media/hdphoto4.wdp"/><Relationship Id="rId14" Type="http://schemas.openxmlformats.org/officeDocument/2006/relationships/image" Target="../media/image144.tiff"/><Relationship Id="rId22" Type="http://schemas.openxmlformats.org/officeDocument/2006/relationships/image" Target="../media/image148.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1.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slides/_rels/slide3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2.pn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136.png"/><Relationship Id="rId2" Type="http://schemas.openxmlformats.org/officeDocument/2006/relationships/image" Target="../media/image128.png"/><Relationship Id="rId16" Type="http://schemas.openxmlformats.org/officeDocument/2006/relationships/image" Target="../media/image58.svg"/><Relationship Id="rId1" Type="http://schemas.openxmlformats.org/officeDocument/2006/relationships/slideLayout" Target="../slideLayouts/slideLayout8.xml"/><Relationship Id="rId6" Type="http://schemas.openxmlformats.org/officeDocument/2006/relationships/image" Target="../media/image131.png"/><Relationship Id="rId11" Type="http://schemas.openxmlformats.org/officeDocument/2006/relationships/image" Target="../media/image135.png"/><Relationship Id="rId5" Type="http://schemas.openxmlformats.org/officeDocument/2006/relationships/image" Target="../media/image130.png"/><Relationship Id="rId15" Type="http://schemas.openxmlformats.org/officeDocument/2006/relationships/image" Target="../media/image137.png"/><Relationship Id="rId10" Type="http://schemas.openxmlformats.org/officeDocument/2006/relationships/image" Target="../media/image134.png"/><Relationship Id="rId4" Type="http://schemas.openxmlformats.org/officeDocument/2006/relationships/image" Target="../media/image113.jpeg"/><Relationship Id="rId9" Type="http://schemas.openxmlformats.org/officeDocument/2006/relationships/image" Target="../media/image133.png"/><Relationship Id="rId14" Type="http://schemas.openxmlformats.org/officeDocument/2006/relationships/image" Target="../media/image123.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ites.abb.com/sites/ElectrificationProducts/marketingintelligence/Shared%20Documents/Research/Global/Global%20Construction%20Outlook%20to%202025.pdf" TargetMode="Externa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emf"/><Relationship Id="rId18" Type="http://schemas.openxmlformats.org/officeDocument/2006/relationships/image" Target="../media/image91.jpeg"/><Relationship Id="rId26" Type="http://schemas.openxmlformats.org/officeDocument/2006/relationships/image" Target="../media/image153.png"/><Relationship Id="rId3" Type="http://schemas.openxmlformats.org/officeDocument/2006/relationships/image" Target="../media/image123.svg"/><Relationship Id="rId21" Type="http://schemas.openxmlformats.org/officeDocument/2006/relationships/image" Target="../media/image152.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44.tiff"/><Relationship Id="rId25" Type="http://schemas.microsoft.com/office/2007/relationships/hdphoto" Target="../media/hdphoto7.wdp"/><Relationship Id="rId2" Type="http://schemas.openxmlformats.org/officeDocument/2006/relationships/image" Target="../media/image122.png"/><Relationship Id="rId16" Type="http://schemas.openxmlformats.org/officeDocument/2006/relationships/image" Target="../media/image143.jpeg"/><Relationship Id="rId20" Type="http://schemas.openxmlformats.org/officeDocument/2006/relationships/image" Target="../media/image146.jpeg"/><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2.png"/><Relationship Id="rId24" Type="http://schemas.openxmlformats.org/officeDocument/2006/relationships/image" Target="../media/image148.png"/><Relationship Id="rId5" Type="http://schemas.microsoft.com/office/2007/relationships/hdphoto" Target="../media/hdphoto2.wdp"/><Relationship Id="rId15" Type="http://schemas.microsoft.com/office/2007/relationships/hdphoto" Target="../media/hdphoto8.wdp"/><Relationship Id="rId23" Type="http://schemas.microsoft.com/office/2007/relationships/hdphoto" Target="../media/hdphoto6.wdp"/><Relationship Id="rId28" Type="http://schemas.openxmlformats.org/officeDocument/2006/relationships/image" Target="../media/image150.jpeg"/><Relationship Id="rId10" Type="http://schemas.openxmlformats.org/officeDocument/2006/relationships/image" Target="../media/image141.png"/><Relationship Id="rId19" Type="http://schemas.openxmlformats.org/officeDocument/2006/relationships/image" Target="../media/image90.jpeg"/><Relationship Id="rId4" Type="http://schemas.openxmlformats.org/officeDocument/2006/relationships/image" Target="../media/image138.png"/><Relationship Id="rId9" Type="http://schemas.microsoft.com/office/2007/relationships/hdphoto" Target="../media/hdphoto4.wdp"/><Relationship Id="rId14" Type="http://schemas.openxmlformats.org/officeDocument/2006/relationships/image" Target="../media/image157.png"/><Relationship Id="rId22" Type="http://schemas.openxmlformats.org/officeDocument/2006/relationships/image" Target="../media/image147.png"/><Relationship Id="rId27" Type="http://schemas.openxmlformats.org/officeDocument/2006/relationships/image" Target="../media/image149.png"/></Relationships>
</file>

<file path=ppt/slides/_rels/slide4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3.jpeg"/><Relationship Id="rId18" Type="http://schemas.openxmlformats.org/officeDocument/2006/relationships/image" Target="../media/image152.png"/><Relationship Id="rId3" Type="http://schemas.openxmlformats.org/officeDocument/2006/relationships/image" Target="../media/image123.sv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46.jpeg"/><Relationship Id="rId2" Type="http://schemas.openxmlformats.org/officeDocument/2006/relationships/image" Target="../media/image122.png"/><Relationship Id="rId16" Type="http://schemas.openxmlformats.org/officeDocument/2006/relationships/image" Target="../media/image90.jpeg"/><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2.png"/><Relationship Id="rId5" Type="http://schemas.microsoft.com/office/2007/relationships/hdphoto" Target="../media/hdphoto2.wdp"/><Relationship Id="rId15" Type="http://schemas.openxmlformats.org/officeDocument/2006/relationships/image" Target="../media/image91.jpeg"/><Relationship Id="rId10" Type="http://schemas.openxmlformats.org/officeDocument/2006/relationships/image" Target="../media/image141.png"/><Relationship Id="rId19" Type="http://schemas.openxmlformats.org/officeDocument/2006/relationships/image" Target="../media/image150.jpeg"/><Relationship Id="rId4" Type="http://schemas.openxmlformats.org/officeDocument/2006/relationships/image" Target="../media/image138.png"/><Relationship Id="rId9" Type="http://schemas.microsoft.com/office/2007/relationships/hdphoto" Target="../media/hdphoto4.wdp"/><Relationship Id="rId14" Type="http://schemas.openxmlformats.org/officeDocument/2006/relationships/image" Target="../media/image144.tiff"/></Relationships>
</file>

<file path=ppt/slides/_rels/slide4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21.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9.svg"/></Relationships>
</file>

<file path=ppt/slides/_rels/slide4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1.emf"/><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136.png"/><Relationship Id="rId2" Type="http://schemas.openxmlformats.org/officeDocument/2006/relationships/image" Target="../media/image128.png"/><Relationship Id="rId1" Type="http://schemas.openxmlformats.org/officeDocument/2006/relationships/slideLayout" Target="../slideLayouts/slideLayout8.xml"/><Relationship Id="rId6" Type="http://schemas.openxmlformats.org/officeDocument/2006/relationships/image" Target="../media/image131.png"/><Relationship Id="rId11" Type="http://schemas.openxmlformats.org/officeDocument/2006/relationships/image" Target="../media/image135.png"/><Relationship Id="rId5" Type="http://schemas.openxmlformats.org/officeDocument/2006/relationships/image" Target="../media/image130.png"/><Relationship Id="rId15" Type="http://schemas.openxmlformats.org/officeDocument/2006/relationships/image" Target="../media/image58.svg"/><Relationship Id="rId10" Type="http://schemas.openxmlformats.org/officeDocument/2006/relationships/image" Target="../media/image134.png"/><Relationship Id="rId4" Type="http://schemas.openxmlformats.org/officeDocument/2006/relationships/image" Target="../media/image113.jpeg"/><Relationship Id="rId9" Type="http://schemas.openxmlformats.org/officeDocument/2006/relationships/image" Target="../media/image133.png"/><Relationship Id="rId1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7.png"/><Relationship Id="rId18" Type="http://schemas.openxmlformats.org/officeDocument/2006/relationships/image" Target="../media/image90.jpeg"/><Relationship Id="rId26" Type="http://schemas.openxmlformats.org/officeDocument/2006/relationships/image" Target="../media/image149.png"/><Relationship Id="rId3" Type="http://schemas.openxmlformats.org/officeDocument/2006/relationships/image" Target="../media/image138.png"/><Relationship Id="rId21" Type="http://schemas.openxmlformats.org/officeDocument/2006/relationships/image" Target="../media/image147.png"/><Relationship Id="rId7" Type="http://schemas.openxmlformats.org/officeDocument/2006/relationships/image" Target="../media/image140.png"/><Relationship Id="rId12" Type="http://schemas.openxmlformats.org/officeDocument/2006/relationships/image" Target="../media/image145.emf"/><Relationship Id="rId17" Type="http://schemas.openxmlformats.org/officeDocument/2006/relationships/image" Target="../media/image91.jpeg"/><Relationship Id="rId25" Type="http://schemas.openxmlformats.org/officeDocument/2006/relationships/image" Target="../media/image153.png"/><Relationship Id="rId2" Type="http://schemas.openxmlformats.org/officeDocument/2006/relationships/image" Target="../media/image121.emf"/><Relationship Id="rId16" Type="http://schemas.openxmlformats.org/officeDocument/2006/relationships/image" Target="../media/image144.tiff"/><Relationship Id="rId20" Type="http://schemas.openxmlformats.org/officeDocument/2006/relationships/image" Target="../media/image152.png"/><Relationship Id="rId1" Type="http://schemas.openxmlformats.org/officeDocument/2006/relationships/slideLayout" Target="../slideLayouts/slideLayout8.xml"/><Relationship Id="rId6" Type="http://schemas.microsoft.com/office/2007/relationships/hdphoto" Target="../media/hdphoto3.wdp"/><Relationship Id="rId11" Type="http://schemas.microsoft.com/office/2007/relationships/hdphoto" Target="../media/hdphoto5.wdp"/><Relationship Id="rId24" Type="http://schemas.microsoft.com/office/2007/relationships/hdphoto" Target="../media/hdphoto7.wdp"/><Relationship Id="rId5" Type="http://schemas.openxmlformats.org/officeDocument/2006/relationships/image" Target="../media/image139.png"/><Relationship Id="rId15" Type="http://schemas.openxmlformats.org/officeDocument/2006/relationships/image" Target="../media/image143.jpeg"/><Relationship Id="rId23" Type="http://schemas.openxmlformats.org/officeDocument/2006/relationships/image" Target="../media/image148.png"/><Relationship Id="rId10" Type="http://schemas.openxmlformats.org/officeDocument/2006/relationships/image" Target="../media/image142.png"/><Relationship Id="rId19" Type="http://schemas.openxmlformats.org/officeDocument/2006/relationships/image" Target="../media/image146.jpeg"/><Relationship Id="rId4" Type="http://schemas.microsoft.com/office/2007/relationships/hdphoto" Target="../media/hdphoto2.wdp"/><Relationship Id="rId9" Type="http://schemas.openxmlformats.org/officeDocument/2006/relationships/image" Target="../media/image141.png"/><Relationship Id="rId14" Type="http://schemas.microsoft.com/office/2007/relationships/hdphoto" Target="../media/hdphoto8.wdp"/><Relationship Id="rId22" Type="http://schemas.microsoft.com/office/2007/relationships/hdphoto" Target="../media/hdphoto6.wdp"/><Relationship Id="rId27" Type="http://schemas.openxmlformats.org/officeDocument/2006/relationships/image" Target="../media/image150.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8.wdp"/><Relationship Id="rId18" Type="http://schemas.openxmlformats.org/officeDocument/2006/relationships/image" Target="../media/image146.jpeg"/><Relationship Id="rId3" Type="http://schemas.openxmlformats.org/officeDocument/2006/relationships/image" Target="../media/image138.png"/><Relationship Id="rId21" Type="http://schemas.microsoft.com/office/2007/relationships/hdphoto" Target="../media/hdphoto6.wdp"/><Relationship Id="rId7" Type="http://schemas.openxmlformats.org/officeDocument/2006/relationships/image" Target="../media/image140.png"/><Relationship Id="rId12" Type="http://schemas.openxmlformats.org/officeDocument/2006/relationships/image" Target="../media/image157.png"/><Relationship Id="rId17" Type="http://schemas.openxmlformats.org/officeDocument/2006/relationships/image" Target="../media/image90.jpeg"/><Relationship Id="rId2" Type="http://schemas.openxmlformats.org/officeDocument/2006/relationships/image" Target="../media/image121.emf"/><Relationship Id="rId16" Type="http://schemas.openxmlformats.org/officeDocument/2006/relationships/image" Target="../media/image91.jpeg"/><Relationship Id="rId20" Type="http://schemas.openxmlformats.org/officeDocument/2006/relationships/image" Target="../media/image147.png"/><Relationship Id="rId1" Type="http://schemas.openxmlformats.org/officeDocument/2006/relationships/slideLayout" Target="../slideLayouts/slideLayout8.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150.jpeg"/><Relationship Id="rId5" Type="http://schemas.openxmlformats.org/officeDocument/2006/relationships/image" Target="../media/image139.png"/><Relationship Id="rId15" Type="http://schemas.openxmlformats.org/officeDocument/2006/relationships/image" Target="../media/image144.tiff"/><Relationship Id="rId23" Type="http://schemas.microsoft.com/office/2007/relationships/hdphoto" Target="../media/hdphoto7.wdp"/><Relationship Id="rId10" Type="http://schemas.openxmlformats.org/officeDocument/2006/relationships/image" Target="../media/image142.png"/><Relationship Id="rId19" Type="http://schemas.openxmlformats.org/officeDocument/2006/relationships/image" Target="../media/image152.png"/><Relationship Id="rId4" Type="http://schemas.microsoft.com/office/2007/relationships/hdphoto" Target="../media/hdphoto2.wdp"/><Relationship Id="rId9" Type="http://schemas.openxmlformats.org/officeDocument/2006/relationships/image" Target="../media/image141.png"/><Relationship Id="rId14" Type="http://schemas.openxmlformats.org/officeDocument/2006/relationships/image" Target="../media/image143.jpeg"/><Relationship Id="rId22"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9.xml"/><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9.xml"/><Relationship Id="rId4" Type="http://schemas.openxmlformats.org/officeDocument/2006/relationships/image" Target="../media/image16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29.xml"/><Relationship Id="rId4" Type="http://schemas.openxmlformats.org/officeDocument/2006/relationships/image" Target="../media/image171.png"/></Relationships>
</file>

<file path=ppt/slides/_rels/slide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7.xml"/><Relationship Id="rId4"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2.xml"/><Relationship Id="rId1" Type="http://schemas.openxmlformats.org/officeDocument/2006/relationships/tags" Target="../tags/tag2.xml"/><Relationship Id="rId6" Type="http://schemas.openxmlformats.org/officeDocument/2006/relationships/image" Target="../media/image143.jpeg"/><Relationship Id="rId5" Type="http://schemas.openxmlformats.org/officeDocument/2006/relationships/image" Target="../media/image55.emf"/><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2.xml"/><Relationship Id="rId1" Type="http://schemas.openxmlformats.org/officeDocument/2006/relationships/tags" Target="../tags/tag3.xml"/><Relationship Id="rId5" Type="http://schemas.openxmlformats.org/officeDocument/2006/relationships/image" Target="../media/image55.e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4.png"/><Relationship Id="rId1" Type="http://schemas.openxmlformats.org/officeDocument/2006/relationships/slideLayout" Target="../slideLayouts/slideLayout19.xml"/><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2.xml"/><Relationship Id="rId1" Type="http://schemas.openxmlformats.org/officeDocument/2006/relationships/tags" Target="../tags/tag4.xml"/><Relationship Id="rId6" Type="http://schemas.openxmlformats.org/officeDocument/2006/relationships/image" Target="../media/image144.tiff"/><Relationship Id="rId5" Type="http://schemas.openxmlformats.org/officeDocument/2006/relationships/image" Target="../media/image55.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2.xml"/><Relationship Id="rId5" Type="http://schemas.openxmlformats.org/officeDocument/2006/relationships/image" Target="../media/image178.png"/><Relationship Id="rId4" Type="http://schemas.openxmlformats.org/officeDocument/2006/relationships/image" Target="../media/image177.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9.png"/><Relationship Id="rId1" Type="http://schemas.openxmlformats.org/officeDocument/2006/relationships/slideLayout" Target="../slideLayouts/slideLayout17.xml"/><Relationship Id="rId5" Type="http://schemas.openxmlformats.org/officeDocument/2006/relationships/image" Target="../media/image180.png"/><Relationship Id="rId4" Type="http://schemas.openxmlformats.org/officeDocument/2006/relationships/image" Target="../media/image173.png"/></Relationships>
</file>

<file path=ppt/slides/_rels/slide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xml"/><Relationship Id="rId1" Type="http://schemas.openxmlformats.org/officeDocument/2006/relationships/slideLayout" Target="../slideLayouts/slideLayout52.xml"/><Relationship Id="rId5" Type="http://schemas.openxmlformats.org/officeDocument/2006/relationships/image" Target="../media/image183.png"/><Relationship Id="rId4" Type="http://schemas.openxmlformats.org/officeDocument/2006/relationships/image" Target="../media/image182.png"/></Relationships>
</file>

<file path=ppt/slides/_rels/slide64.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emf"/><Relationship Id="rId18" Type="http://schemas.openxmlformats.org/officeDocument/2006/relationships/image" Target="../media/image199.png"/><Relationship Id="rId26" Type="http://schemas.microsoft.com/office/2007/relationships/hdphoto" Target="../media/hdphoto10.wdp"/><Relationship Id="rId3" Type="http://schemas.openxmlformats.org/officeDocument/2006/relationships/image" Target="../media/image184.png"/><Relationship Id="rId21" Type="http://schemas.openxmlformats.org/officeDocument/2006/relationships/image" Target="../media/image202.png"/><Relationship Id="rId7" Type="http://schemas.openxmlformats.org/officeDocument/2006/relationships/image" Target="../media/image188.png"/><Relationship Id="rId12" Type="http://schemas.openxmlformats.org/officeDocument/2006/relationships/image" Target="../media/image193.emf"/><Relationship Id="rId17" Type="http://schemas.openxmlformats.org/officeDocument/2006/relationships/image" Target="../media/image198.png"/><Relationship Id="rId25" Type="http://schemas.openxmlformats.org/officeDocument/2006/relationships/image" Target="../media/image205.png"/><Relationship Id="rId2" Type="http://schemas.openxmlformats.org/officeDocument/2006/relationships/notesSlide" Target="../notesSlides/notesSlide23.xml"/><Relationship Id="rId16" Type="http://schemas.openxmlformats.org/officeDocument/2006/relationships/image" Target="../media/image197.png"/><Relationship Id="rId20" Type="http://schemas.openxmlformats.org/officeDocument/2006/relationships/image" Target="../media/image201.png"/><Relationship Id="rId1" Type="http://schemas.openxmlformats.org/officeDocument/2006/relationships/slideLayout" Target="../slideLayouts/slideLayout57.xml"/><Relationship Id="rId6" Type="http://schemas.openxmlformats.org/officeDocument/2006/relationships/image" Target="../media/image187.png"/><Relationship Id="rId11" Type="http://schemas.openxmlformats.org/officeDocument/2006/relationships/image" Target="../media/image192.emf"/><Relationship Id="rId24" Type="http://schemas.microsoft.com/office/2007/relationships/hdphoto" Target="../media/hdphoto9.wdp"/><Relationship Id="rId5" Type="http://schemas.openxmlformats.org/officeDocument/2006/relationships/image" Target="../media/image186.png"/><Relationship Id="rId15" Type="http://schemas.openxmlformats.org/officeDocument/2006/relationships/image" Target="../media/image196.emf"/><Relationship Id="rId23" Type="http://schemas.openxmlformats.org/officeDocument/2006/relationships/image" Target="../media/image204.png"/><Relationship Id="rId10" Type="http://schemas.openxmlformats.org/officeDocument/2006/relationships/image" Target="../media/image191.png"/><Relationship Id="rId19" Type="http://schemas.openxmlformats.org/officeDocument/2006/relationships/image" Target="../media/image200.jpeg"/><Relationship Id="rId4" Type="http://schemas.openxmlformats.org/officeDocument/2006/relationships/image" Target="../media/image185.png"/><Relationship Id="rId9" Type="http://schemas.openxmlformats.org/officeDocument/2006/relationships/image" Target="../media/image190.png"/><Relationship Id="rId14" Type="http://schemas.openxmlformats.org/officeDocument/2006/relationships/image" Target="../media/image195.png"/><Relationship Id="rId22" Type="http://schemas.openxmlformats.org/officeDocument/2006/relationships/image" Target="../media/image20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2.xml"/><Relationship Id="rId1" Type="http://schemas.openxmlformats.org/officeDocument/2006/relationships/tags" Target="../tags/tag5.xml"/><Relationship Id="rId6" Type="http://schemas.openxmlformats.org/officeDocument/2006/relationships/image" Target="../media/image206.jpeg"/><Relationship Id="rId5" Type="http://schemas.openxmlformats.org/officeDocument/2006/relationships/image" Target="../media/image55.emf"/><Relationship Id="rId4" Type="http://schemas.openxmlformats.org/officeDocument/2006/relationships/oleObject" Target="../embeddings/oleObject4.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2.xml"/><Relationship Id="rId1" Type="http://schemas.openxmlformats.org/officeDocument/2006/relationships/tags" Target="../tags/tag6.xml"/><Relationship Id="rId5" Type="http://schemas.openxmlformats.org/officeDocument/2006/relationships/image" Target="../media/image55.emf"/><Relationship Id="rId4"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2.xml"/><Relationship Id="rId1" Type="http://schemas.openxmlformats.org/officeDocument/2006/relationships/tags" Target="../tags/tag7.xml"/><Relationship Id="rId6" Type="http://schemas.openxmlformats.org/officeDocument/2006/relationships/image" Target="../media/image208.png"/><Relationship Id="rId5" Type="http://schemas.openxmlformats.org/officeDocument/2006/relationships/image" Target="../media/image55.emf"/><Relationship Id="rId4"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2.xml"/><Relationship Id="rId1" Type="http://schemas.openxmlformats.org/officeDocument/2006/relationships/tags" Target="../tags/tag8.xml"/><Relationship Id="rId5" Type="http://schemas.openxmlformats.org/officeDocument/2006/relationships/image" Target="../media/image55.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3.png"/><Relationship Id="rId2" Type="http://schemas.openxmlformats.org/officeDocument/2006/relationships/image" Target="../media/image18.jpeg"/><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2.xml"/><Relationship Id="rId1" Type="http://schemas.openxmlformats.org/officeDocument/2006/relationships/tags" Target="../tags/tag9.xml"/><Relationship Id="rId6" Type="http://schemas.openxmlformats.org/officeDocument/2006/relationships/image" Target="../media/image209.jpeg"/><Relationship Id="rId5" Type="http://schemas.openxmlformats.org/officeDocument/2006/relationships/image" Target="../media/image55.emf"/><Relationship Id="rId4" Type="http://schemas.openxmlformats.org/officeDocument/2006/relationships/oleObject" Target="../embeddings/oleObject5.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2.xml"/><Relationship Id="rId1" Type="http://schemas.openxmlformats.org/officeDocument/2006/relationships/tags" Target="../tags/tag10.xml"/><Relationship Id="rId5" Type="http://schemas.openxmlformats.org/officeDocument/2006/relationships/image" Target="../media/image55.emf"/><Relationship Id="rId4" Type="http://schemas.openxmlformats.org/officeDocument/2006/relationships/oleObject" Target="../embeddings/oleObject5.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2.xml"/><Relationship Id="rId1" Type="http://schemas.openxmlformats.org/officeDocument/2006/relationships/tags" Target="../tags/tag11.xml"/><Relationship Id="rId6" Type="http://schemas.openxmlformats.org/officeDocument/2006/relationships/image" Target="../media/image21.jpeg"/><Relationship Id="rId5" Type="http://schemas.openxmlformats.org/officeDocument/2006/relationships/image" Target="../media/image55.emf"/><Relationship Id="rId4" Type="http://schemas.openxmlformats.org/officeDocument/2006/relationships/oleObject" Target="../embeddings/oleObject4.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2.xml"/><Relationship Id="rId1" Type="http://schemas.openxmlformats.org/officeDocument/2006/relationships/tags" Target="../tags/tag12.xml"/><Relationship Id="rId5" Type="http://schemas.openxmlformats.org/officeDocument/2006/relationships/image" Target="../media/image55.emf"/><Relationship Id="rId4" Type="http://schemas.openxmlformats.org/officeDocument/2006/relationships/oleObject" Target="../embeddings/oleObject4.bin"/></Relationships>
</file>

<file path=ppt/slides/_rels/slide7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8.xml"/><Relationship Id="rId4" Type="http://schemas.openxmlformats.org/officeDocument/2006/relationships/image" Target="../media/image214.tiff"/></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2.xml"/><Relationship Id="rId1" Type="http://schemas.openxmlformats.org/officeDocument/2006/relationships/slideLayout" Target="../slideLayouts/slideLayout57.xml"/><Relationship Id="rId5" Type="http://schemas.openxmlformats.org/officeDocument/2006/relationships/hyperlink" Target="https://library.e.abb.com/public/f0b6dacb64ac46809dfda3cf5de2da9b/USER%20MANUAL%20InSite%20pro%20M%201.3.pdf" TargetMode="External"/><Relationship Id="rId4" Type="http://schemas.microsoft.com/office/2007/relationships/hdphoto" Target="../media/hdphoto9.wdp"/></Relationships>
</file>

<file path=ppt/slides/_rels/slide7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3.xml"/><Relationship Id="rId1" Type="http://schemas.openxmlformats.org/officeDocument/2006/relationships/slideLayout" Target="../slideLayouts/slideLayout57.xml"/><Relationship Id="rId5" Type="http://schemas.openxmlformats.org/officeDocument/2006/relationships/hyperlink" Target="https://library.e.abb.com/public/f0b6dacb64ac46809dfda3cf5de2da9b/USER%20MANUAL%20InSite%20pro%20M%201.3.pdf" TargetMode="External"/><Relationship Id="rId4" Type="http://schemas.microsoft.com/office/2007/relationships/hdphoto" Target="../media/hdphoto9.wdp"/></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2.xml"/><Relationship Id="rId1" Type="http://schemas.openxmlformats.org/officeDocument/2006/relationships/tags" Target="../tags/tag13.xml"/><Relationship Id="rId6" Type="http://schemas.openxmlformats.org/officeDocument/2006/relationships/image" Target="../media/image215.png"/><Relationship Id="rId5" Type="http://schemas.openxmlformats.org/officeDocument/2006/relationships/image" Target="../media/image55.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5.xml"/><Relationship Id="rId1" Type="http://schemas.openxmlformats.org/officeDocument/2006/relationships/slideLayout" Target="../slideLayouts/slideLayout58.xml"/><Relationship Id="rId4" Type="http://schemas.microsoft.com/office/2007/relationships/hdphoto" Target="../media/hdphoto11.wdp"/></Relationships>
</file>

<file path=ppt/slides/_rels/slide8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6.xml"/><Relationship Id="rId1" Type="http://schemas.openxmlformats.org/officeDocument/2006/relationships/slideLayout" Target="../slideLayouts/slideLayout58.xml"/><Relationship Id="rId4" Type="http://schemas.microsoft.com/office/2007/relationships/hdphoto" Target="../media/hdphoto11.wdp"/></Relationships>
</file>

<file path=ppt/slides/_rels/slide8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tiff"/><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22.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22.png"/><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22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notesSlide" Target="../notesSlides/notesSlide39.xml"/><Relationship Id="rId7" Type="http://schemas.openxmlformats.org/officeDocument/2006/relationships/image" Target="../media/image221.png"/><Relationship Id="rId2" Type="http://schemas.openxmlformats.org/officeDocument/2006/relationships/slideLayout" Target="../slideLayouts/slideLayout17.xml"/><Relationship Id="rId1" Type="http://schemas.openxmlformats.org/officeDocument/2006/relationships/tags" Target="../tags/tag14.xml"/><Relationship Id="rId6" Type="http://schemas.openxmlformats.org/officeDocument/2006/relationships/image" Target="../media/image225.png"/><Relationship Id="rId5" Type="http://schemas.openxmlformats.org/officeDocument/2006/relationships/image" Target="../media/image55.emf"/><Relationship Id="rId4" Type="http://schemas.openxmlformats.org/officeDocument/2006/relationships/oleObject" Target="../embeddings/oleObject7.bin"/><Relationship Id="rId9" Type="http://schemas.openxmlformats.org/officeDocument/2006/relationships/hyperlink" Target="https://www.eaton.com/us/en-us/company/digital-innovation/brightlayer.html?wtredirect=www.eaton.com/brightlayer"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eaton.com/us/en-us/products/backup-power-ups-surge-it-power-distribution/power-management-software.html" TargetMode="External"/><Relationship Id="rId2" Type="http://schemas.openxmlformats.org/officeDocument/2006/relationships/hyperlink" Target="https://www.eaton.com/us/en-us/company/digital-innovation/brightlayer/brightlayer-industrial-suite.html?wtredirect=www.eaton.com/BrightlayerIndustrial" TargetMode="External"/><Relationship Id="rId1" Type="http://schemas.openxmlformats.org/officeDocument/2006/relationships/slideLayout" Target="../slideLayouts/slideLayout17.xml"/><Relationship Id="rId6" Type="http://schemas.openxmlformats.org/officeDocument/2006/relationships/hyperlink" Target="https://new.abb.com/about/our-businesses/electrification/abb-ability/energy-and-asset-manager/abb-ability-energy-and-asset-manager-for-manufacturing" TargetMode="External"/><Relationship Id="rId5" Type="http://schemas.openxmlformats.org/officeDocument/2006/relationships/hyperlink" Target="https://new.abb.com/about/our-businesses/electrification/abb-ability/energy-and-asset-manager/abb-ability-energy-and-asset-manager-for-buildings" TargetMode="External"/><Relationship Id="rId4" Type="http://schemas.openxmlformats.org/officeDocument/2006/relationships/hyperlink" Target="https://new.abb.com/about/our-businesses/electrification/abb-ability/energy-and-asset-manager/abb-ability-energy-and-asset-manager-for-data-centers"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227.png"/><Relationship Id="rId2" Type="http://schemas.openxmlformats.org/officeDocument/2006/relationships/slideLayout" Target="../slideLayouts/slideLayout52.xml"/><Relationship Id="rId1" Type="http://schemas.openxmlformats.org/officeDocument/2006/relationships/tags" Target="../tags/tag15.xml"/><Relationship Id="rId6" Type="http://schemas.openxmlformats.org/officeDocument/2006/relationships/image" Target="../media/image143.jpeg"/><Relationship Id="rId5" Type="http://schemas.openxmlformats.org/officeDocument/2006/relationships/image" Target="../media/image55.emf"/><Relationship Id="rId4" Type="http://schemas.openxmlformats.org/officeDocument/2006/relationships/oleObject" Target="../embeddings/oleObject7.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27.png"/><Relationship Id="rId2" Type="http://schemas.openxmlformats.org/officeDocument/2006/relationships/slideLayout" Target="../slideLayouts/slideLayout52.xml"/><Relationship Id="rId1" Type="http://schemas.openxmlformats.org/officeDocument/2006/relationships/tags" Target="../tags/tag16.xml"/><Relationship Id="rId6" Type="http://schemas.openxmlformats.org/officeDocument/2006/relationships/image" Target="../media/image143.jpeg"/><Relationship Id="rId5" Type="http://schemas.openxmlformats.org/officeDocument/2006/relationships/image" Target="../media/image55.emf"/><Relationship Id="rId4" Type="http://schemas.openxmlformats.org/officeDocument/2006/relationships/oleObject" Target="../embeddings/oleObject7.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28.png"/><Relationship Id="rId2" Type="http://schemas.openxmlformats.org/officeDocument/2006/relationships/slideLayout" Target="../slideLayouts/slideLayout52.xml"/><Relationship Id="rId1" Type="http://schemas.openxmlformats.org/officeDocument/2006/relationships/tags" Target="../tags/tag17.xml"/><Relationship Id="rId6" Type="http://schemas.openxmlformats.org/officeDocument/2006/relationships/image" Target="../media/image144.tiff"/><Relationship Id="rId5" Type="http://schemas.openxmlformats.org/officeDocument/2006/relationships/image" Target="../media/image55.emf"/><Relationship Id="rId4" Type="http://schemas.openxmlformats.org/officeDocument/2006/relationships/oleObject" Target="../embeddings/oleObject7.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228.png"/><Relationship Id="rId2" Type="http://schemas.openxmlformats.org/officeDocument/2006/relationships/slideLayout" Target="../slideLayouts/slideLayout52.xml"/><Relationship Id="rId1" Type="http://schemas.openxmlformats.org/officeDocument/2006/relationships/tags" Target="../tags/tag18.xml"/><Relationship Id="rId6" Type="http://schemas.openxmlformats.org/officeDocument/2006/relationships/image" Target="../media/image144.tiff"/><Relationship Id="rId5" Type="http://schemas.openxmlformats.org/officeDocument/2006/relationships/image" Target="../media/image55.emf"/><Relationship Id="rId4" Type="http://schemas.openxmlformats.org/officeDocument/2006/relationships/oleObject" Target="../embeddings/oleObject7.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221.png"/><Relationship Id="rId2" Type="http://schemas.openxmlformats.org/officeDocument/2006/relationships/slideLayout" Target="../slideLayouts/slideLayout17.xml"/><Relationship Id="rId1" Type="http://schemas.openxmlformats.org/officeDocument/2006/relationships/tags" Target="../tags/tag19.xml"/><Relationship Id="rId6" Type="http://schemas.openxmlformats.org/officeDocument/2006/relationships/image" Target="../media/image229.jpeg"/><Relationship Id="rId5" Type="http://schemas.openxmlformats.org/officeDocument/2006/relationships/image" Target="../media/image55.emf"/><Relationship Id="rId4" Type="http://schemas.openxmlformats.org/officeDocument/2006/relationships/oleObject" Target="../embeddings/oleObject8.bin"/></Relationships>
</file>

<file path=ppt/slides/_rels/slide99.xml.rels><?xml version="1.0" encoding="UTF-8" standalone="yes"?>
<Relationships xmlns="http://schemas.openxmlformats.org/package/2006/relationships"><Relationship Id="rId8" Type="http://schemas.openxmlformats.org/officeDocument/2006/relationships/hyperlink" Target="https://new.abb.com/about/our-businesses/electrification/abb-ability/energy-and-asset-manager/abb-ability-energy-and-asset-manager-for-manufacturing" TargetMode="External"/><Relationship Id="rId3" Type="http://schemas.openxmlformats.org/officeDocument/2006/relationships/hyperlink" Target="https://www.se.com/ww/en/work/campaign/innovation/industries.jsp" TargetMode="External"/><Relationship Id="rId7" Type="http://schemas.openxmlformats.org/officeDocument/2006/relationships/hyperlink" Target="https://new.abb.com/about/our-businesses/electrification/abb-ability/energy-and-asset-manager/abb-ability-energy-and-asset-manager-for-data-centers" TargetMode="External"/><Relationship Id="rId2" Type="http://schemas.openxmlformats.org/officeDocument/2006/relationships/hyperlink" Target="https://download.schneider-electric.com/files?p_Doc_Ref=BR-ECOSTRUXURE-BUILDING-A4" TargetMode="External"/><Relationship Id="rId1" Type="http://schemas.openxmlformats.org/officeDocument/2006/relationships/slideLayout" Target="../slideLayouts/slideLayout17.xml"/><Relationship Id="rId6" Type="http://schemas.openxmlformats.org/officeDocument/2006/relationships/hyperlink" Target="https://new.abb.com/about/our-businesses/electrification/abb-ability/energy-and-asset-manager/abb-ability-energy-and-asset-manager-for-buildings" TargetMode="External"/><Relationship Id="rId5" Type="http://schemas.openxmlformats.org/officeDocument/2006/relationships/hyperlink" Target="https://www.se.com/ww/en/work/campaign/innovation/datacenters.jsp" TargetMode="External"/><Relationship Id="rId4" Type="http://schemas.openxmlformats.org/officeDocument/2006/relationships/hyperlink" Target="https://www.se.com/ww/en/work/campaign/innovation/energy.j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334F5BA-732D-4229-A72B-2019E5F4E74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 y="3810"/>
            <a:ext cx="12192000" cy="4602480"/>
          </a:xfrm>
          <a:prstGeom prst="rect">
            <a:avLst/>
          </a:prstGeom>
          <a:solidFill>
            <a:srgbClr val="FFFFFF"/>
          </a:solidFill>
        </p:spPr>
      </p:pic>
      <p:sp>
        <p:nvSpPr>
          <p:cNvPr id="8200" name="Text Placeholder 2">
            <a:extLst>
              <a:ext uri="{FF2B5EF4-FFF2-40B4-BE49-F238E27FC236}">
                <a16:creationId xmlns:a16="http://schemas.microsoft.com/office/drawing/2014/main" id="{0E6DC564-C2C0-44E3-BA9D-6C11C439069D}"/>
              </a:ext>
            </a:extLst>
          </p:cNvPr>
          <p:cNvSpPr>
            <a:spLocks noGrp="1"/>
          </p:cNvSpPr>
          <p:nvPr>
            <p:ph type="body" sz="quarter" idx="16"/>
          </p:nvPr>
        </p:nvSpPr>
        <p:spPr>
          <a:xfrm>
            <a:off x="334963" y="365752"/>
            <a:ext cx="1528942" cy="230400"/>
          </a:xfrm>
        </p:spPr>
        <p:txBody>
          <a:bodyPr/>
          <a:lstStyle/>
          <a:p>
            <a:endParaRPr lang="en-US"/>
          </a:p>
        </p:txBody>
      </p:sp>
      <p:sp>
        <p:nvSpPr>
          <p:cNvPr id="4" name="Title 3">
            <a:extLst>
              <a:ext uri="{FF2B5EF4-FFF2-40B4-BE49-F238E27FC236}">
                <a16:creationId xmlns:a16="http://schemas.microsoft.com/office/drawing/2014/main" id="{CA9BE7F1-9C35-43EC-A643-1972FD247343}"/>
              </a:ext>
            </a:extLst>
          </p:cNvPr>
          <p:cNvSpPr>
            <a:spLocks noGrp="1"/>
          </p:cNvSpPr>
          <p:nvPr>
            <p:ph type="ctrTitle"/>
          </p:nvPr>
        </p:nvSpPr>
        <p:spPr>
          <a:xfrm>
            <a:off x="336550" y="4968232"/>
            <a:ext cx="10112148" cy="504001"/>
          </a:xfrm>
        </p:spPr>
        <p:txBody>
          <a:bodyPr anchor="b">
            <a:normAutofit/>
          </a:bodyPr>
          <a:lstStyle/>
          <a:p>
            <a:pPr>
              <a:lnSpc>
                <a:spcPct val="90000"/>
              </a:lnSpc>
            </a:pPr>
            <a:r>
              <a:rPr lang="en-US" sz="2400" dirty="0"/>
              <a:t>Intelligent Distribution for Electric Power in Building</a:t>
            </a:r>
            <a:endParaRPr lang="pl-PL" sz="2400" dirty="0"/>
          </a:p>
        </p:txBody>
      </p:sp>
      <p:sp>
        <p:nvSpPr>
          <p:cNvPr id="31" name="Text Placeholder 6">
            <a:extLst>
              <a:ext uri="{FF2B5EF4-FFF2-40B4-BE49-F238E27FC236}">
                <a16:creationId xmlns:a16="http://schemas.microsoft.com/office/drawing/2014/main" id="{C29112C0-E057-4A1E-8455-5A5E5DC47101}"/>
              </a:ext>
            </a:extLst>
          </p:cNvPr>
          <p:cNvSpPr>
            <a:spLocks noGrp="1"/>
          </p:cNvSpPr>
          <p:nvPr>
            <p:ph type="body" sz="quarter" idx="14"/>
          </p:nvPr>
        </p:nvSpPr>
        <p:spPr>
          <a:xfrm>
            <a:off x="334963" y="5554083"/>
            <a:ext cx="10112937" cy="280092"/>
          </a:xfrm>
        </p:spPr>
        <p:txBody>
          <a:bodyPr>
            <a:normAutofit/>
          </a:bodyPr>
          <a:lstStyle/>
          <a:p>
            <a:pPr lvl="0">
              <a:defRPr/>
            </a:pPr>
            <a:r>
              <a:rPr lang="en-US" sz="1800" dirty="0">
                <a:latin typeface="ABBvoice Light" panose="020D0403020503020204" pitchFamily="34" charset="0"/>
                <a:ea typeface="ABBvoice Light" panose="020D0403020503020204" pitchFamily="34" charset="0"/>
                <a:cs typeface="ABBvoice Light" panose="020D0403020503020204" pitchFamily="34" charset="0"/>
              </a:rPr>
              <a:t>Sales Presentation</a:t>
            </a:r>
          </a:p>
        </p:txBody>
      </p:sp>
    </p:spTree>
    <p:extLst>
      <p:ext uri="{BB962C8B-B14F-4D97-AF65-F5344CB8AC3E}">
        <p14:creationId xmlns:p14="http://schemas.microsoft.com/office/powerpoint/2010/main" val="33230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AFE68215-CBCA-4DBE-BB94-0CA1F459952A}"/>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err="1">
                <a:solidFill>
                  <a:srgbClr val="000000"/>
                </a:solidFill>
                <a:latin typeface="+mj-lt"/>
                <a:ea typeface="ABBvoice Light" panose="020D0403020503020204" pitchFamily="34" charset="0"/>
                <a:cs typeface="ABBvoice Light" panose="020D0403020503020204" pitchFamily="34" charset="0"/>
              </a:rPr>
              <a:t>Electrical</a:t>
            </a:r>
            <a:r>
              <a:rPr lang="it-IT" sz="3200" dirty="0">
                <a:solidFill>
                  <a:srgbClr val="000000"/>
                </a:solidFill>
                <a:latin typeface="+mj-lt"/>
                <a:ea typeface="ABBvoice Light" panose="020D0403020503020204" pitchFamily="34" charset="0"/>
                <a:cs typeface="ABBvoice Light" panose="020D0403020503020204" pitchFamily="34" charset="0"/>
              </a:rPr>
              <a:t> Scope</a:t>
            </a:r>
          </a:p>
        </p:txBody>
      </p:sp>
    </p:spTree>
    <p:extLst>
      <p:ext uri="{BB962C8B-B14F-4D97-AF65-F5344CB8AC3E}">
        <p14:creationId xmlns:p14="http://schemas.microsoft.com/office/powerpoint/2010/main" val="60786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100</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Emax 2 –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8" name="Picture 17">
            <a:extLst>
              <a:ext uri="{FF2B5EF4-FFF2-40B4-BE49-F238E27FC236}">
                <a16:creationId xmlns:a16="http://schemas.microsoft.com/office/drawing/2014/main" id="{617FD351-FAA1-4790-9189-9D74662129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05651" y="536175"/>
            <a:ext cx="1374587" cy="1205075"/>
          </a:xfrm>
          <a:prstGeom prst="rect">
            <a:avLst/>
          </a:prstGeom>
        </p:spPr>
      </p:pic>
      <p:graphicFrame>
        <p:nvGraphicFramePr>
          <p:cNvPr id="2" name="Table 1">
            <a:extLst>
              <a:ext uri="{FF2B5EF4-FFF2-40B4-BE49-F238E27FC236}">
                <a16:creationId xmlns:a16="http://schemas.microsoft.com/office/drawing/2014/main" id="{E30D48B6-87E8-4E06-AC68-BE0267008C71}"/>
              </a:ext>
            </a:extLst>
          </p:cNvPr>
          <p:cNvGraphicFramePr>
            <a:graphicFrameLocks noGrp="1"/>
          </p:cNvGraphicFramePr>
          <p:nvPr>
            <p:extLst>
              <p:ext uri="{D42A27DB-BD31-4B8C-83A1-F6EECF244321}">
                <p14:modId xmlns:p14="http://schemas.microsoft.com/office/powerpoint/2010/main" val="178426509"/>
              </p:ext>
            </p:extLst>
          </p:nvPr>
        </p:nvGraphicFramePr>
        <p:xfrm>
          <a:off x="602355" y="1920662"/>
          <a:ext cx="11089536" cy="4149820"/>
        </p:xfrm>
        <a:graphic>
          <a:graphicData uri="http://schemas.openxmlformats.org/drawingml/2006/table">
            <a:tbl>
              <a:tblPr/>
              <a:tblGrid>
                <a:gridCol w="2833135">
                  <a:extLst>
                    <a:ext uri="{9D8B030D-6E8A-4147-A177-3AD203B41FA5}">
                      <a16:colId xmlns:a16="http://schemas.microsoft.com/office/drawing/2014/main" val="373838052"/>
                    </a:ext>
                  </a:extLst>
                </a:gridCol>
                <a:gridCol w="1178454">
                  <a:extLst>
                    <a:ext uri="{9D8B030D-6E8A-4147-A177-3AD203B41FA5}">
                      <a16:colId xmlns:a16="http://schemas.microsoft.com/office/drawing/2014/main" val="337681542"/>
                    </a:ext>
                  </a:extLst>
                </a:gridCol>
                <a:gridCol w="1178454">
                  <a:extLst>
                    <a:ext uri="{9D8B030D-6E8A-4147-A177-3AD203B41FA5}">
                      <a16:colId xmlns:a16="http://schemas.microsoft.com/office/drawing/2014/main" val="1100752633"/>
                    </a:ext>
                  </a:extLst>
                </a:gridCol>
                <a:gridCol w="1262525">
                  <a:extLst>
                    <a:ext uri="{9D8B030D-6E8A-4147-A177-3AD203B41FA5}">
                      <a16:colId xmlns:a16="http://schemas.microsoft.com/office/drawing/2014/main" val="4199127346"/>
                    </a:ext>
                  </a:extLst>
                </a:gridCol>
                <a:gridCol w="1855806">
                  <a:extLst>
                    <a:ext uri="{9D8B030D-6E8A-4147-A177-3AD203B41FA5}">
                      <a16:colId xmlns:a16="http://schemas.microsoft.com/office/drawing/2014/main" val="1470447689"/>
                    </a:ext>
                  </a:extLst>
                </a:gridCol>
                <a:gridCol w="739899">
                  <a:extLst>
                    <a:ext uri="{9D8B030D-6E8A-4147-A177-3AD203B41FA5}">
                      <a16:colId xmlns:a16="http://schemas.microsoft.com/office/drawing/2014/main" val="3012567478"/>
                    </a:ext>
                  </a:extLst>
                </a:gridCol>
                <a:gridCol w="936307">
                  <a:extLst>
                    <a:ext uri="{9D8B030D-6E8A-4147-A177-3AD203B41FA5}">
                      <a16:colId xmlns:a16="http://schemas.microsoft.com/office/drawing/2014/main" val="2568026759"/>
                    </a:ext>
                  </a:extLst>
                </a:gridCol>
                <a:gridCol w="1104956">
                  <a:extLst>
                    <a:ext uri="{9D8B030D-6E8A-4147-A177-3AD203B41FA5}">
                      <a16:colId xmlns:a16="http://schemas.microsoft.com/office/drawing/2014/main" val="2791603598"/>
                    </a:ext>
                  </a:extLst>
                </a:gridCol>
              </a:tblGrid>
              <a:tr h="254072">
                <a:tc>
                  <a:txBody>
                    <a:bodyPr/>
                    <a:lstStyle/>
                    <a:p>
                      <a:pPr algn="l" fontAlgn="b"/>
                      <a:endPar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algn="ctr" fontAlgn="ctr"/>
                      <a:r>
                        <a:rPr lang="it-IT" sz="105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 </a:t>
                      </a:r>
                      <a:r>
                        <a:rPr lang="it-IT" sz="105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HiTOUCH</a:t>
                      </a:r>
                      <a:r>
                        <a:rPr lang="it-IT" sz="105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 MEASURING</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algn="ctr" fontAlgn="ctr"/>
                      <a:endParaRPr lang="it-IT" sz="1400" b="0" i="0" u="none" strike="noStrike">
                        <a:solidFill>
                          <a:srgbClr val="000000"/>
                        </a:solidFill>
                        <a:effectLst/>
                        <a:latin typeface="Calibri" panose="020F0502020204030204" pitchFamily="34" charset="0"/>
                      </a:endParaRPr>
                    </a:p>
                  </a:txBody>
                  <a:tcPr marL="4187" marR="4187" marT="4187" marB="0" anchor="ctr"/>
                </a:tc>
                <a:tc hMerge="1">
                  <a:txBody>
                    <a:bodyPr/>
                    <a:lstStyle/>
                    <a:p>
                      <a:pPr algn="ctr" fontAlgn="ctr"/>
                      <a:endParaRPr lang="it-IT" sz="1400" b="0" i="0" u="none" strike="noStrike">
                        <a:solidFill>
                          <a:srgbClr val="000000"/>
                        </a:solidFill>
                        <a:effectLst/>
                        <a:latin typeface="Calibri" panose="020F0502020204030204" pitchFamily="34" charset="0"/>
                      </a:endParaRPr>
                    </a:p>
                  </a:txBody>
                  <a:tcPr marL="4187" marR="4187" marT="4187" marB="0" anchor="ctr"/>
                </a:tc>
                <a:tc>
                  <a:txBody>
                    <a:bodyPr/>
                    <a:lstStyle/>
                    <a:p>
                      <a:pPr algn="ctr" fontAlgn="ct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algn="ctr" fontAlgn="ctr"/>
                      <a:r>
                        <a:rPr lang="en-US"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Schneider – Masterpact MTZ</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24234"/>
                  </a:ext>
                </a:extLst>
              </a:tr>
              <a:tr h="160729">
                <a:tc>
                  <a:txBody>
                    <a:bodyPr/>
                    <a:lstStyle/>
                    <a:p>
                      <a:pPr algn="l" rtl="0" fontAlgn="b"/>
                      <a:r>
                        <a:rPr lang="it-IT" sz="105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Measurements</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105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105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05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105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endPar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105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1050" b="1"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1050" b="1"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1050" b="1"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72900240"/>
                  </a:ext>
                </a:extLst>
              </a:tr>
              <a:tr h="138644">
                <a:tc>
                  <a:txBody>
                    <a:bodyPr/>
                    <a:lstStyle/>
                    <a:p>
                      <a:pPr algn="l" rtl="0" fontAlgn="b"/>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Currents</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(RMS) [A] L1, L2, L3, Ne***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836648"/>
                  </a:ext>
                </a:extLst>
              </a:tr>
              <a:tr h="13864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44167678"/>
                  </a:ext>
                </a:extLst>
              </a:tr>
              <a:tr h="138644">
                <a:tc>
                  <a:txBody>
                    <a:bodyPr/>
                    <a:lstStyle/>
                    <a:p>
                      <a:pPr algn="l" rtl="0" fontAlgn="b"/>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Phase-phase</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voltage</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(RMS) [V] U12,U23,U31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550515623"/>
                  </a:ext>
                </a:extLst>
              </a:tr>
              <a:tr h="138644">
                <a:tc>
                  <a:txBody>
                    <a:bodyPr/>
                    <a:lstStyle/>
                    <a:p>
                      <a:pPr algn="l" rtl="0" fontAlgn="b"/>
                      <a:r>
                        <a:rPr lang="nl-NL"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08287053"/>
                  </a:ext>
                </a:extLst>
              </a:tr>
              <a:tr h="138644">
                <a:tc>
                  <a:txBody>
                    <a:bodyPr/>
                    <a:lstStyle/>
                    <a:p>
                      <a:pPr algn="l"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0.2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0.2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±0.005 Hz</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002790543"/>
                  </a:ext>
                </a:extLst>
              </a:tr>
              <a:tr h="13864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6004149"/>
                  </a:ext>
                </a:extLst>
              </a:tr>
              <a:tr h="13864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18980731"/>
                  </a:ext>
                </a:extLst>
              </a:tr>
              <a:tr h="13864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22043949"/>
                  </a:ext>
                </a:extLst>
              </a:tr>
              <a:tr h="13864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±0.02</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74262560"/>
                  </a:ext>
                </a:extLst>
              </a:tr>
              <a:tr h="26906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0541993"/>
                  </a:ext>
                </a:extLst>
              </a:tr>
              <a:tr h="269064">
                <a:tc>
                  <a:txBody>
                    <a:bodyPr/>
                    <a:lstStyle/>
                    <a:p>
                      <a:pPr algn="l" rtl="0" fontAlgn="b"/>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23927730"/>
                  </a:ext>
                </a:extLst>
              </a:tr>
              <a:tr h="138644">
                <a:tc>
                  <a:txBody>
                    <a:bodyPr/>
                    <a:lstStyle/>
                    <a:p>
                      <a:pPr algn="l" rtl="0" fontAlgn="b"/>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Apparent</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energy [KVA] Es </a:t>
                      </a:r>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total</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3571239"/>
                  </a:ext>
                </a:extLst>
              </a:tr>
              <a:tr h="224142">
                <a:tc>
                  <a:txBody>
                    <a:bodyPr/>
                    <a:lstStyle/>
                    <a:p>
                      <a:pPr algn="l"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Up to 50th harmonic</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50167624"/>
                  </a:ext>
                </a:extLst>
              </a:tr>
              <a:tr h="138644">
                <a:tc>
                  <a:txBody>
                    <a:bodyPr/>
                    <a:lstStyle/>
                    <a:p>
                      <a:pPr algn="l"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Data </a:t>
                      </a:r>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Logger</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85643162"/>
                  </a:ext>
                </a:extLst>
              </a:tr>
              <a:tr h="269064">
                <a:tc>
                  <a:txBody>
                    <a:bodyPr/>
                    <a:lstStyle/>
                    <a:p>
                      <a:pPr algn="l"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1200-2400-4800-9600 Hz</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9600 Hz</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509224178"/>
                  </a:ext>
                </a:extLst>
              </a:tr>
              <a:tr h="437710">
                <a:tc>
                  <a:txBody>
                    <a:bodyPr/>
                    <a:lstStyle/>
                    <a:p>
                      <a:pPr algn="l" rtl="0" fontAlgn="b"/>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upradability</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en-US"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Measuring and protection upgradable from Marke place</a:t>
                      </a:r>
                      <a:endParaRPr lang="en-US"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30527555"/>
                  </a:ext>
                </a:extLst>
              </a:tr>
              <a:tr h="138644">
                <a:tc>
                  <a:txBody>
                    <a:bodyPr/>
                    <a:lstStyle/>
                    <a:p>
                      <a:pPr algn="l"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Temperature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3T module</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817223954"/>
                  </a:ext>
                </a:extLst>
              </a:tr>
              <a:tr h="138644">
                <a:tc>
                  <a:txBody>
                    <a:bodyPr/>
                    <a:lstStyle/>
                    <a:p>
                      <a:pPr algn="l"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4-20mA input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with 3T module</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14459147"/>
                  </a:ext>
                </a:extLst>
              </a:tr>
              <a:tr h="138644">
                <a:tc>
                  <a:txBody>
                    <a:bodyPr/>
                    <a:lstStyle/>
                    <a:p>
                      <a:pPr algn="l" rtl="0" fontAlgn="b"/>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Other</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parameters</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808234515"/>
                  </a:ext>
                </a:extLst>
              </a:tr>
              <a:tr h="232308">
                <a:tc>
                  <a:txBody>
                    <a:bodyPr/>
                    <a:lstStyle/>
                    <a:p>
                      <a:pPr algn="l" fontAlgn="b"/>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Breaker</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health</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monitor</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with ABB </a:t>
                      </a:r>
                      <a:r>
                        <a:rPr lang="it-IT" sz="900" b="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ability</a:t>
                      </a:r>
                      <a:r>
                        <a:rPr lang="it-IT" sz="900" b="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EAM</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r>
                        <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endParaRPr lang="en-US" sz="900" b="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algn="ctr" defTabSz="914491" rtl="0" eaLnBrk="1" fontAlgn="b" latinLnBrk="0" hangingPunct="1"/>
                      <a:endParaRPr lang="en-US" sz="900" b="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2570757"/>
                  </a:ext>
                </a:extLst>
              </a:tr>
            </a:tbl>
          </a:graphicData>
        </a:graphic>
      </p:graphicFrame>
      <p:pic>
        <p:nvPicPr>
          <p:cNvPr id="2052" name="Picture 4" descr="MasterPact MTZ">
            <a:extLst>
              <a:ext uri="{FF2B5EF4-FFF2-40B4-BE49-F238E27FC236}">
                <a16:creationId xmlns:a16="http://schemas.microsoft.com/office/drawing/2014/main" id="{117E8F39-47FB-4D92-9304-4BE987E2CC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5210" y="426596"/>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DA22C20-341E-4BCE-9D07-53BD194C5DB7}"/>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14319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101</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a:t>Emax 2 –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8" name="Picture 17">
            <a:extLst>
              <a:ext uri="{FF2B5EF4-FFF2-40B4-BE49-F238E27FC236}">
                <a16:creationId xmlns:a16="http://schemas.microsoft.com/office/drawing/2014/main" id="{617FD351-FAA1-4790-9189-9D74662129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24242" y="609569"/>
            <a:ext cx="1102273" cy="966342"/>
          </a:xfrm>
          <a:prstGeom prst="rect">
            <a:avLst/>
          </a:prstGeom>
        </p:spPr>
      </p:pic>
      <p:graphicFrame>
        <p:nvGraphicFramePr>
          <p:cNvPr id="14" name="Table 13">
            <a:extLst>
              <a:ext uri="{FF2B5EF4-FFF2-40B4-BE49-F238E27FC236}">
                <a16:creationId xmlns:a16="http://schemas.microsoft.com/office/drawing/2014/main" id="{B4778CB2-CF52-4DE9-B63C-9125D124673F}"/>
              </a:ext>
            </a:extLst>
          </p:cNvPr>
          <p:cNvGraphicFramePr>
            <a:graphicFrameLocks noGrp="1"/>
          </p:cNvGraphicFramePr>
          <p:nvPr/>
        </p:nvGraphicFramePr>
        <p:xfrm>
          <a:off x="336549" y="1933574"/>
          <a:ext cx="11523083" cy="4328814"/>
        </p:xfrm>
        <a:graphic>
          <a:graphicData uri="http://schemas.openxmlformats.org/drawingml/2006/table">
            <a:tbl>
              <a:tblPr/>
              <a:tblGrid>
                <a:gridCol w="3269687">
                  <a:extLst>
                    <a:ext uri="{9D8B030D-6E8A-4147-A177-3AD203B41FA5}">
                      <a16:colId xmlns:a16="http://schemas.microsoft.com/office/drawing/2014/main" val="373838052"/>
                    </a:ext>
                  </a:extLst>
                </a:gridCol>
                <a:gridCol w="1360040">
                  <a:extLst>
                    <a:ext uri="{9D8B030D-6E8A-4147-A177-3AD203B41FA5}">
                      <a16:colId xmlns:a16="http://schemas.microsoft.com/office/drawing/2014/main" val="337681542"/>
                    </a:ext>
                  </a:extLst>
                </a:gridCol>
                <a:gridCol w="1360040">
                  <a:extLst>
                    <a:ext uri="{9D8B030D-6E8A-4147-A177-3AD203B41FA5}">
                      <a16:colId xmlns:a16="http://schemas.microsoft.com/office/drawing/2014/main" val="1100752633"/>
                    </a:ext>
                  </a:extLst>
                </a:gridCol>
                <a:gridCol w="522159">
                  <a:extLst>
                    <a:ext uri="{9D8B030D-6E8A-4147-A177-3AD203B41FA5}">
                      <a16:colId xmlns:a16="http://schemas.microsoft.com/office/drawing/2014/main" val="4199127346"/>
                    </a:ext>
                  </a:extLst>
                </a:gridCol>
                <a:gridCol w="1905000">
                  <a:extLst>
                    <a:ext uri="{9D8B030D-6E8A-4147-A177-3AD203B41FA5}">
                      <a16:colId xmlns:a16="http://schemas.microsoft.com/office/drawing/2014/main" val="1470447689"/>
                    </a:ext>
                  </a:extLst>
                </a:gridCol>
                <a:gridCol w="2025577">
                  <a:extLst>
                    <a:ext uri="{9D8B030D-6E8A-4147-A177-3AD203B41FA5}">
                      <a16:colId xmlns:a16="http://schemas.microsoft.com/office/drawing/2014/main" val="3012567478"/>
                    </a:ext>
                  </a:extLst>
                </a:gridCol>
                <a:gridCol w="1080580">
                  <a:extLst>
                    <a:ext uri="{9D8B030D-6E8A-4147-A177-3AD203B41FA5}">
                      <a16:colId xmlns:a16="http://schemas.microsoft.com/office/drawing/2014/main" val="2568026759"/>
                    </a:ext>
                  </a:extLst>
                </a:gridCol>
              </a:tblGrid>
              <a:tr h="213454">
                <a:tc>
                  <a:txBody>
                    <a:bodyPr/>
                    <a:lstStyle/>
                    <a:p>
                      <a:pPr algn="l" fontAlgn="b"/>
                      <a:endParaRPr lang="it-IT" sz="6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4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ABB</a:t>
                      </a:r>
                      <a:endParaRPr lang="it-IT" sz="1400" b="1"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tc hMerge="1">
                  <a:txBody>
                    <a:bodyPr/>
                    <a:lstStyle/>
                    <a:p>
                      <a:endParaRPr lang="it-IT"/>
                    </a:p>
                  </a:txBody>
                  <a:tcPr/>
                </a:tc>
                <a:tc gridSpan="3">
                  <a:txBody>
                    <a:bodyPr/>
                    <a:lstStyle/>
                    <a:p>
                      <a:pPr algn="ctr" fontAlgn="ctr"/>
                      <a:r>
                        <a:rPr lang="it-IT" sz="14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Schneider – </a:t>
                      </a:r>
                      <a:r>
                        <a:rPr lang="it-IT" sz="14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Micrologic</a:t>
                      </a:r>
                      <a:r>
                        <a:rPr lang="it-IT" sz="14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X</a:t>
                      </a:r>
                      <a:endParaRPr lang="it-IT" sz="1400" b="1"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extLst>
                  <a:ext uri="{0D108BD9-81ED-4DB2-BD59-A6C34878D82A}">
                    <a16:rowId xmlns:a16="http://schemas.microsoft.com/office/drawing/2014/main" val="308524234"/>
                  </a:ext>
                </a:extLst>
              </a:tr>
              <a:tr h="168581">
                <a:tc>
                  <a:txBody>
                    <a:bodyPr/>
                    <a:lstStyle/>
                    <a:p>
                      <a:pPr algn="l" rtl="0" fontAlgn="b"/>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protocols</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72900240"/>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RTU</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1000" b="0" i="0" u="none" strike="noStrike" dirty="0">
                          <a:solidFill>
                            <a:srgbClr val="000000"/>
                          </a:solidFill>
                          <a:effectLst/>
                          <a:latin typeface="ABBvoice" panose="020D0603020503020204" pitchFamily="34" charset="0"/>
                        </a:rPr>
                        <a:t>X</a:t>
                      </a: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external modules</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1000" b="0" i="0" u="none" strike="noStrike" dirty="0">
                          <a:solidFill>
                            <a:srgbClr val="000000"/>
                          </a:solidFill>
                          <a:effectLst/>
                          <a:latin typeface="ABBvoice" panose="020D0603020503020204" pitchFamily="34" charset="0"/>
                        </a:rPr>
                        <a:t>X</a:t>
                      </a: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6648"/>
                  </a:ext>
                </a:extLst>
              </a:tr>
              <a:tr h="27328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TCP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Ekip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000" b="0" i="0" u="none" strike="noStrike" dirty="0">
                          <a:solidFill>
                            <a:srgbClr val="000000"/>
                          </a:solidFill>
                          <a:effectLst/>
                          <a:latin typeface="ABBvoice" panose="020D0603020503020204" pitchFamily="34" charset="0"/>
                        </a:rPr>
                        <a:t>X</a:t>
                      </a: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dirty="0" err="1">
                          <a:solidFill>
                            <a:srgbClr val="000000"/>
                          </a:solidFill>
                          <a:effectLst/>
                          <a:latin typeface="ABBvoice" panose="020D0603020503020204" pitchFamily="34" charset="0"/>
                        </a:rPr>
                        <a:t>external</a:t>
                      </a:r>
                      <a:r>
                        <a:rPr lang="it-IT" sz="1000" b="0" i="0" u="none" strike="noStrike" dirty="0">
                          <a:solidFill>
                            <a:srgbClr val="000000"/>
                          </a:solidFill>
                          <a:effectLst/>
                          <a:latin typeface="ABBvoice" panose="020D0603020503020204" pitchFamily="34" charset="0"/>
                        </a:rPr>
                        <a:t> </a:t>
                      </a:r>
                      <a:r>
                        <a:rPr lang="it-IT" sz="1000" b="0" i="0" u="none" strike="noStrike" dirty="0" err="1">
                          <a:solidFill>
                            <a:srgbClr val="000000"/>
                          </a:solidFill>
                          <a:effectLst/>
                          <a:latin typeface="ABBvoice" panose="020D0603020503020204" pitchFamily="34" charset="0"/>
                        </a:rPr>
                        <a:t>modules</a:t>
                      </a:r>
                      <a:endParaRPr lang="it-IT" sz="1000" b="0" i="0" u="none" strike="noStrike" dirty="0">
                        <a:solidFill>
                          <a:srgbClr val="000000"/>
                        </a:solidFill>
                        <a:effectLst/>
                        <a:latin typeface="ABBvoice" panose="020D0603020503020204" pitchFamily="34" charset="0"/>
                      </a:endParaRP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000" b="0" i="0" u="none" strike="noStrike" dirty="0">
                          <a:solidFill>
                            <a:srgbClr val="000000"/>
                          </a:solidFill>
                          <a:effectLst/>
                          <a:latin typeface="ABBvoice" panose="020D0603020503020204" pitchFamily="34" charset="0"/>
                        </a:rPr>
                        <a:t>X</a:t>
                      </a: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4167678"/>
                  </a:ext>
                </a:extLst>
              </a:tr>
              <a:tr h="138666">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IEC61850</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en-US" sz="1000" b="0" i="0" u="none" strike="noStrike" dirty="0">
                          <a:solidFill>
                            <a:srgbClr val="000000"/>
                          </a:solidFill>
                          <a:effectLst/>
                          <a:latin typeface="ABBvoice" panose="020D0603020503020204" pitchFamily="34" charset="0"/>
                        </a:rPr>
                        <a:t>possible to be </a:t>
                      </a:r>
                      <a:r>
                        <a:rPr lang="en-US" sz="1000" b="0" i="0" u="none" strike="noStrike" dirty="0" err="1">
                          <a:solidFill>
                            <a:srgbClr val="000000"/>
                          </a:solidFill>
                          <a:effectLst/>
                          <a:latin typeface="ABBvoice" panose="020D0603020503020204" pitchFamily="34" charset="0"/>
                        </a:rPr>
                        <a:t>enebled</a:t>
                      </a:r>
                      <a:r>
                        <a:rPr lang="en-US" sz="1000" b="0" i="0" u="none" strike="noStrike" dirty="0">
                          <a:solidFill>
                            <a:srgbClr val="000000"/>
                          </a:solidFill>
                          <a:effectLst/>
                          <a:latin typeface="ABBvoice" panose="020D0603020503020204" pitchFamily="34" charset="0"/>
                        </a:rPr>
                        <a:t> via Software + external module</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0515623"/>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Profibus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-DP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000" b="0" i="0" u="none" strike="noStrike">
                          <a:solidFill>
                            <a:srgbClr val="000000"/>
                          </a:solidFill>
                          <a:effectLst/>
                          <a:latin typeface="ABBvoice" panose="020D0603020503020204" pitchFamily="34" charset="0"/>
                        </a:rPr>
                        <a:t> </a:t>
                      </a: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000" b="0" i="0" u="none" strike="noStrike">
                          <a:solidFill>
                            <a:srgbClr val="000000"/>
                          </a:solidFill>
                          <a:effectLst/>
                          <a:latin typeface="ABBvoice" panose="020D0603020503020204" pitchFamily="34" charset="0"/>
                        </a:rPr>
                        <a:t> </a:t>
                      </a: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08287053"/>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790543"/>
                  </a:ext>
                </a:extLst>
              </a:tr>
              <a:tr h="138666">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6004149"/>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80731"/>
                  </a:ext>
                </a:extLst>
              </a:tr>
              <a:tr h="138666">
                <a:tc>
                  <a:txBody>
                    <a:bodyPr/>
                    <a:lstStyle/>
                    <a:p>
                      <a:pPr algn="l" rtl="0" fontAlgn="b"/>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22043949"/>
                  </a:ext>
                </a:extLst>
              </a:tr>
              <a:tr h="138666">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Cloud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connectivity</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262560"/>
                  </a:ext>
                </a:extLst>
              </a:tr>
              <a:tr h="177928">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Available</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on the product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dirty="0">
                          <a:solidFill>
                            <a:srgbClr val="000000"/>
                          </a:solidFill>
                          <a:effectLst/>
                          <a:latin typeface="ABBvoice" panose="020D0603020503020204" pitchFamily="34" charset="0"/>
                        </a:rPr>
                        <a:t>embedded</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30541993"/>
                  </a:ext>
                </a:extLst>
              </a:tr>
              <a:tr h="40790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Link</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a:t>
                      </a:r>
                      <a:r>
                        <a:rPr lang="en-US"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 </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927730"/>
                  </a:ext>
                </a:extLst>
              </a:tr>
              <a:tr h="273286">
                <a:tc>
                  <a:txBody>
                    <a:bodyPr/>
                    <a:lstStyle/>
                    <a:p>
                      <a:pPr algn="l" rtl="0" fontAlgn="b"/>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Digital I/O</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Up to 10 digital I/O; By adding </a:t>
                      </a:r>
                      <a:r>
                        <a:rPr lang="en-US"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dirty="0" err="1">
                          <a:solidFill>
                            <a:srgbClr val="000000"/>
                          </a:solidFill>
                          <a:effectLst/>
                          <a:latin typeface="ABBvoice" panose="020D0603020503020204" pitchFamily="34" charset="0"/>
                        </a:rPr>
                        <a:t>external</a:t>
                      </a:r>
                      <a:r>
                        <a:rPr lang="it-IT" sz="1000" b="0" i="0" u="none" strike="noStrike" dirty="0">
                          <a:solidFill>
                            <a:srgbClr val="000000"/>
                          </a:solidFill>
                          <a:effectLst/>
                          <a:latin typeface="ABBvoice" panose="020D0603020503020204" pitchFamily="34" charset="0"/>
                        </a:rPr>
                        <a:t> </a:t>
                      </a:r>
                      <a:r>
                        <a:rPr lang="it-IT" sz="1000" b="0" i="0" u="none" strike="noStrike" dirty="0" err="1">
                          <a:solidFill>
                            <a:srgbClr val="000000"/>
                          </a:solidFill>
                          <a:effectLst/>
                          <a:latin typeface="ABBvoice" panose="020D0603020503020204" pitchFamily="34" charset="0"/>
                        </a:rPr>
                        <a:t>modules</a:t>
                      </a:r>
                      <a:endParaRPr lang="it-IT" sz="1000" b="0" i="0" u="none" strike="noStrike" dirty="0">
                        <a:solidFill>
                          <a:srgbClr val="000000"/>
                        </a:solidFill>
                        <a:effectLst/>
                        <a:latin typeface="ABBvoice" panose="020D0603020503020204" pitchFamily="34" charset="0"/>
                      </a:endParaRP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1000" b="0" i="0" u="none" strike="noStrike">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571239"/>
                  </a:ext>
                </a:extLst>
              </a:tr>
              <a:tr h="177928">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embedded</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0167624"/>
                  </a:ext>
                </a:extLst>
              </a:tr>
              <a:tr h="138666">
                <a:tc gridSpan="2">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OTHER NOTES </a:t>
                      </a:r>
                      <a:endParaRPr lang="it-IT" sz="9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hMerge="1">
                  <a:txBody>
                    <a:bodyPr/>
                    <a:lstStyle/>
                    <a:p>
                      <a:endParaRPr lang="it-IT"/>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dirty="0">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85643162"/>
                  </a:ext>
                </a:extLst>
              </a:tr>
              <a:tr h="177928">
                <a:tc>
                  <a:txBody>
                    <a:bodyPr/>
                    <a:lstStyle/>
                    <a:p>
                      <a:pPr algn="l" rtl="0" fontAlgn="ctr"/>
                      <a:r>
                        <a:rPr lang="en-US"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Gateway to the cloud system EAM</a:t>
                      </a:r>
                      <a:endParaRPr lang="en-US"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Yes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1000" b="0" i="0" u="none" strike="noStrike" dirty="0">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224178"/>
                  </a:ext>
                </a:extLst>
              </a:tr>
              <a:tr h="177928">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Internal memory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No</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dirty="0">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0527555"/>
                  </a:ext>
                </a:extLst>
              </a:tr>
              <a:tr h="138666">
                <a:tc>
                  <a:txBody>
                    <a:bodyPr/>
                    <a:lstStyle/>
                    <a:p>
                      <a:pPr algn="l" rtl="0" fontAlgn="ctr"/>
                      <a:r>
                        <a:rPr lang="en-US"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The lowest current value detected is 0,004 x In </a:t>
                      </a:r>
                      <a:endParaRPr lang="en-US"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1000" b="0" i="0" u="none" strike="noStrike" dirty="0">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223954"/>
                  </a:ext>
                </a:extLst>
              </a:tr>
              <a:tr h="273286">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3 inputs for PT1000 for temperature monitoring and 1 channel for 4-20mA input</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dirty="0">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1000" b="0" i="0" u="none" strike="noStrike">
                        <a:solidFill>
                          <a:srgbClr val="000000"/>
                        </a:solidFill>
                        <a:effectLst/>
                        <a:latin typeface="Calibri" panose="020F0502020204030204" pitchFamily="34" charset="0"/>
                      </a:endParaRPr>
                    </a:p>
                  </a:txBody>
                  <a:tcPr marL="3240" marR="3240" marT="324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14459147"/>
                  </a:ext>
                </a:extLst>
              </a:tr>
              <a:tr h="273286">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Test and Programming Software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Ekip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connect</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 EPIC</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err="1">
                          <a:solidFill>
                            <a:srgbClr val="000000"/>
                          </a:solidFill>
                          <a:effectLst/>
                          <a:latin typeface="ABBvoice" panose="020D0603020503020204" pitchFamily="34" charset="0"/>
                        </a:rPr>
                        <a:t>EcoStruxure</a:t>
                      </a:r>
                      <a:r>
                        <a:rPr lang="it-IT" sz="1000" b="0" i="0" u="none" strike="noStrike" dirty="0">
                          <a:solidFill>
                            <a:srgbClr val="000000"/>
                          </a:solidFill>
                          <a:effectLst/>
                          <a:latin typeface="ABBvoice" panose="020D0603020503020204" pitchFamily="34" charset="0"/>
                        </a:rPr>
                        <a:t> Power Commission</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1000" b="0" i="0" u="none" strike="noStrike" dirty="0">
                          <a:solidFill>
                            <a:srgbClr val="000000"/>
                          </a:solidFill>
                          <a:effectLst/>
                          <a:latin typeface="ABBvoice" panose="020D0603020503020204" pitchFamily="34" charset="0"/>
                        </a:rPr>
                        <a:t>x</a:t>
                      </a:r>
                    </a:p>
                  </a:txBody>
                  <a:tcPr marL="3240" marR="3240" marT="324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234515"/>
                  </a:ext>
                </a:extLst>
              </a:tr>
            </a:tbl>
          </a:graphicData>
        </a:graphic>
      </p:graphicFrame>
      <p:pic>
        <p:nvPicPr>
          <p:cNvPr id="16" name="Picture 4" descr="MasterPact MTZ">
            <a:extLst>
              <a:ext uri="{FF2B5EF4-FFF2-40B4-BE49-F238E27FC236}">
                <a16:creationId xmlns:a16="http://schemas.microsoft.com/office/drawing/2014/main" id="{61FF76EB-4F6A-42E5-B482-482BC2D1D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064" y="432246"/>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1E4830B-7031-4A1D-81F5-5C2419E21525}"/>
              </a:ext>
            </a:extLst>
          </p:cNvPr>
          <p:cNvSpPr/>
          <p:nvPr/>
        </p:nvSpPr>
        <p:spPr bwMode="gray">
          <a:xfrm>
            <a:off x="10407738" y="0"/>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3182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102</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err="1"/>
              <a:t>Tmax</a:t>
            </a:r>
            <a:r>
              <a:rPr lang="en-US" dirty="0"/>
              <a:t> XT–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2" name="Picture 11">
            <a:extLst>
              <a:ext uri="{FF2B5EF4-FFF2-40B4-BE49-F238E27FC236}">
                <a16:creationId xmlns:a16="http://schemas.microsoft.com/office/drawing/2014/main" id="{EC1C7163-07BC-4F0F-AC97-253DAFD55F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91449" y="520987"/>
            <a:ext cx="796615" cy="1179330"/>
          </a:xfrm>
          <a:prstGeom prst="rect">
            <a:avLst/>
          </a:prstGeom>
        </p:spPr>
      </p:pic>
      <p:graphicFrame>
        <p:nvGraphicFramePr>
          <p:cNvPr id="14" name="Table 13">
            <a:extLst>
              <a:ext uri="{FF2B5EF4-FFF2-40B4-BE49-F238E27FC236}">
                <a16:creationId xmlns:a16="http://schemas.microsoft.com/office/drawing/2014/main" id="{98F556AD-5DEB-46BD-84B1-9F32270D7ED2}"/>
              </a:ext>
            </a:extLst>
          </p:cNvPr>
          <p:cNvGraphicFramePr>
            <a:graphicFrameLocks noGrp="1"/>
          </p:cNvGraphicFramePr>
          <p:nvPr/>
        </p:nvGraphicFramePr>
        <p:xfrm>
          <a:off x="336549" y="1933574"/>
          <a:ext cx="11523081" cy="4631638"/>
        </p:xfrm>
        <a:graphic>
          <a:graphicData uri="http://schemas.openxmlformats.org/drawingml/2006/table">
            <a:tbl>
              <a:tblPr/>
              <a:tblGrid>
                <a:gridCol w="2258293">
                  <a:extLst>
                    <a:ext uri="{9D8B030D-6E8A-4147-A177-3AD203B41FA5}">
                      <a16:colId xmlns:a16="http://schemas.microsoft.com/office/drawing/2014/main" val="373838052"/>
                    </a:ext>
                  </a:extLst>
                </a:gridCol>
                <a:gridCol w="939346">
                  <a:extLst>
                    <a:ext uri="{9D8B030D-6E8A-4147-A177-3AD203B41FA5}">
                      <a16:colId xmlns:a16="http://schemas.microsoft.com/office/drawing/2014/main" val="337681542"/>
                    </a:ext>
                  </a:extLst>
                </a:gridCol>
                <a:gridCol w="939346">
                  <a:extLst>
                    <a:ext uri="{9D8B030D-6E8A-4147-A177-3AD203B41FA5}">
                      <a16:colId xmlns:a16="http://schemas.microsoft.com/office/drawing/2014/main" val="1100752633"/>
                    </a:ext>
                  </a:extLst>
                </a:gridCol>
                <a:gridCol w="739897">
                  <a:extLst>
                    <a:ext uri="{9D8B030D-6E8A-4147-A177-3AD203B41FA5}">
                      <a16:colId xmlns:a16="http://schemas.microsoft.com/office/drawing/2014/main" val="4199127346"/>
                    </a:ext>
                  </a:extLst>
                </a:gridCol>
                <a:gridCol w="1409020">
                  <a:extLst>
                    <a:ext uri="{9D8B030D-6E8A-4147-A177-3AD203B41FA5}">
                      <a16:colId xmlns:a16="http://schemas.microsoft.com/office/drawing/2014/main" val="1470447689"/>
                    </a:ext>
                  </a:extLst>
                </a:gridCol>
                <a:gridCol w="1409020">
                  <a:extLst>
                    <a:ext uri="{9D8B030D-6E8A-4147-A177-3AD203B41FA5}">
                      <a16:colId xmlns:a16="http://schemas.microsoft.com/office/drawing/2014/main" val="4122768334"/>
                    </a:ext>
                  </a:extLst>
                </a:gridCol>
                <a:gridCol w="1409020">
                  <a:extLst>
                    <a:ext uri="{9D8B030D-6E8A-4147-A177-3AD203B41FA5}">
                      <a16:colId xmlns:a16="http://schemas.microsoft.com/office/drawing/2014/main" val="3333470035"/>
                    </a:ext>
                  </a:extLst>
                </a:gridCol>
                <a:gridCol w="926479">
                  <a:extLst>
                    <a:ext uri="{9D8B030D-6E8A-4147-A177-3AD203B41FA5}">
                      <a16:colId xmlns:a16="http://schemas.microsoft.com/office/drawing/2014/main" val="3012567478"/>
                    </a:ext>
                  </a:extLst>
                </a:gridCol>
                <a:gridCol w="746330">
                  <a:extLst>
                    <a:ext uri="{9D8B030D-6E8A-4147-A177-3AD203B41FA5}">
                      <a16:colId xmlns:a16="http://schemas.microsoft.com/office/drawing/2014/main" val="2568026759"/>
                    </a:ext>
                  </a:extLst>
                </a:gridCol>
                <a:gridCol w="746330">
                  <a:extLst>
                    <a:ext uri="{9D8B030D-6E8A-4147-A177-3AD203B41FA5}">
                      <a16:colId xmlns:a16="http://schemas.microsoft.com/office/drawing/2014/main" val="1393039929"/>
                    </a:ext>
                  </a:extLst>
                </a:gridCol>
              </a:tblGrid>
              <a:tr h="391554">
                <a:tc>
                  <a:txBody>
                    <a:bodyPr/>
                    <a:lstStyle/>
                    <a:p>
                      <a:pPr algn="l" fontAlgn="b"/>
                      <a:endParaRPr lang="it-IT" sz="5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3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 HI-TOUCH M</a:t>
                      </a: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pPr algn="ctr" fontAlgn="ctr"/>
                      <a:endParaRPr lang="it-IT" sz="1300" b="0" i="0" u="none" strike="noStrike" dirty="0">
                        <a:solidFill>
                          <a:srgbClr val="000000"/>
                        </a:solidFill>
                        <a:effectLst/>
                        <a:latin typeface="Calibri" panose="020F0502020204030204" pitchFamily="34" charset="0"/>
                      </a:endParaRPr>
                    </a:p>
                  </a:txBody>
                  <a:tcPr marL="3806" marR="3806" marT="3806" marB="0" anchor="ctr"/>
                </a:tc>
                <a:tc hMerge="1">
                  <a:txBody>
                    <a:bodyPr/>
                    <a:lstStyle/>
                    <a:p>
                      <a:pPr algn="ctr" fontAlgn="ctr"/>
                      <a:endParaRPr lang="it-IT" sz="1300" b="0" i="0" u="none" strike="noStrike" dirty="0">
                        <a:solidFill>
                          <a:srgbClr val="000000"/>
                        </a:solidFill>
                        <a:effectLst/>
                        <a:latin typeface="Calibri" panose="020F0502020204030204" pitchFamily="34" charset="0"/>
                      </a:endParaRPr>
                    </a:p>
                  </a:txBody>
                  <a:tcPr marL="3806" marR="3806" marT="3806" marB="0" anchor="ctr"/>
                </a:tc>
                <a:tc>
                  <a:txBody>
                    <a:bodyPr/>
                    <a:lstStyle/>
                    <a:p>
                      <a:pPr algn="ctr" fontAlgn="ctr"/>
                      <a:endParaRPr lang="it-IT" sz="13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2">
                  <a:txBody>
                    <a:bodyPr/>
                    <a:lstStyle/>
                    <a:p>
                      <a:pPr marL="0" algn="ctr" defTabSz="914491" rtl="0" eaLnBrk="1" fontAlgn="ctr" latinLnBrk="0" hangingPunct="1"/>
                      <a:r>
                        <a:rPr lang="it-IT" sz="13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MICROLOGIC 5/6/7 E</a:t>
                      </a:r>
                    </a:p>
                  </a:txBody>
                  <a:tcPr marL="4222" marR="4222" marT="4222"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2">
                  <a:txBody>
                    <a:bodyPr/>
                    <a:lstStyle/>
                    <a:p>
                      <a:pPr marL="0" algn="ctr" defTabSz="914491" rtl="0" eaLnBrk="1" fontAlgn="ctr" latinLnBrk="0" hangingPunct="1"/>
                      <a:r>
                        <a:rPr lang="it-IT" sz="13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TAG</a:t>
                      </a:r>
                    </a:p>
                  </a:txBody>
                  <a:tcPr marL="4222" marR="4222" marT="4222"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tc>
                  <a:txBody>
                    <a:bodyPr/>
                    <a:lstStyle/>
                    <a:p>
                      <a:pPr marL="0" algn="ctr" defTabSz="914491" rtl="0" eaLnBrk="1" fontAlgn="ctr" latinLnBrk="0" hangingPunct="1"/>
                      <a:endParaRPr lang="it-IT" sz="13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22" marR="4222" marT="4222" marB="0" anchor="b">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24234"/>
                  </a:ext>
                </a:extLst>
              </a:tr>
              <a:tr h="182723">
                <a:tc>
                  <a:txBody>
                    <a:bodyPr/>
                    <a:lstStyle/>
                    <a:p>
                      <a:pPr algn="l"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Measurements</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ctr" latinLnBrk="0" hangingPunct="1"/>
                      <a:r>
                        <a:rPr lang="it-IT" sz="1300" b="1" i="0" u="none" strike="noStrike" kern="1200"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3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ctr" latinLnBrk="0" hangingPunct="1"/>
                      <a:r>
                        <a:rPr lang="it-IT" sz="1300" b="1" i="0" u="none" strike="noStrike" kern="1200"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endParaRPr lang="it-IT" sz="13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ctr" latinLnBrk="0" hangingPunct="1"/>
                      <a:r>
                        <a:rPr lang="it-IT" sz="1300" b="1"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ctr" latinLnBrk="0" hangingPunct="1"/>
                      <a:r>
                        <a:rPr lang="it-IT" sz="1300" b="1"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ctr" latinLnBrk="0" hangingPunct="1"/>
                      <a:r>
                        <a:rPr lang="it-IT" sz="13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72900240"/>
                  </a:ext>
                </a:extLst>
              </a:tr>
              <a:tr h="13797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Currents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[A] L1, L2, L3, Ne***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6648"/>
                  </a:ext>
                </a:extLst>
              </a:tr>
              <a:tr h="184741">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4167678"/>
                  </a:ext>
                </a:extLst>
              </a:tr>
              <a:tr h="13797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Phase-phase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voltage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[V] U12,U23,U31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0515623"/>
                  </a:ext>
                </a:extLst>
              </a:tr>
              <a:tr h="137974">
                <a:tc>
                  <a:txBody>
                    <a:bodyPr/>
                    <a:lstStyle/>
                    <a:p>
                      <a:pPr algn="l" rtl="0" fontAlgn="b"/>
                      <a:r>
                        <a:rPr lang="nl-NL"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08287053"/>
                  </a:ext>
                </a:extLst>
              </a:tr>
              <a:tr h="137974">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Frequency [Hz] f</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class 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790543"/>
                  </a:ext>
                </a:extLst>
              </a:tr>
              <a:tr h="137974">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6004149"/>
                  </a:ext>
                </a:extLst>
              </a:tr>
              <a:tr h="137974">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Q1,Q2,Q3,Qtot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80731"/>
                  </a:ext>
                </a:extLst>
              </a:tr>
              <a:tr h="137974">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22043949"/>
                  </a:ext>
                </a:extLst>
              </a:tr>
              <a:tr h="137974">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262560"/>
                  </a:ext>
                </a:extLst>
              </a:tr>
              <a:tr h="200486">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30541993"/>
                  </a:ext>
                </a:extLst>
              </a:tr>
              <a:tr h="272222">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energy [kVAR] Eq total, Ep positive, Ep negative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927730"/>
                  </a:ext>
                </a:extLst>
              </a:tr>
              <a:tr h="184741">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571239"/>
                  </a:ext>
                </a:extLst>
              </a:tr>
              <a:tr h="27222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Quality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Up to 50th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harmonic</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0167624"/>
                  </a:ext>
                </a:extLst>
              </a:tr>
              <a:tr h="137974">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Data Logger</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22" marR="4222" marT="42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85643162"/>
                  </a:ext>
                </a:extLst>
              </a:tr>
              <a:tr h="27222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Sampling frequency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1200-2400-4800-9600 Hz</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224178"/>
                  </a:ext>
                </a:extLst>
              </a:tr>
              <a:tr h="200486">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up gradability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Via Market place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0527555"/>
                  </a:ext>
                </a:extLst>
              </a:tr>
              <a:tr h="27222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Temperature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3T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223954"/>
                  </a:ext>
                </a:extLst>
              </a:tr>
              <a:tr h="184741">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4-20mA input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3T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22" marR="4222" marT="42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14459147"/>
                  </a:ext>
                </a:extLst>
              </a:tr>
              <a:tr h="184741">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Other parameters</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234515"/>
                  </a:ext>
                </a:extLst>
              </a:tr>
            </a:tbl>
          </a:graphicData>
        </a:graphic>
      </p:graphicFrame>
      <p:pic>
        <p:nvPicPr>
          <p:cNvPr id="15" name="Picture 14">
            <a:extLst>
              <a:ext uri="{FF2B5EF4-FFF2-40B4-BE49-F238E27FC236}">
                <a16:creationId xmlns:a16="http://schemas.microsoft.com/office/drawing/2014/main" id="{830DDEAD-B996-4DC7-B8D2-D6A4438C2EB2}"/>
              </a:ext>
            </a:extLst>
          </p:cNvPr>
          <p:cNvPicPr>
            <a:picLocks noChangeAspect="1"/>
          </p:cNvPicPr>
          <p:nvPr/>
        </p:nvPicPr>
        <p:blipFill>
          <a:blip r:embed="rId7"/>
          <a:stretch>
            <a:fillRect/>
          </a:stretch>
        </p:blipFill>
        <p:spPr>
          <a:xfrm>
            <a:off x="7894204" y="421953"/>
            <a:ext cx="1060075" cy="1469300"/>
          </a:xfrm>
          <a:prstGeom prst="rect">
            <a:avLst/>
          </a:prstGeom>
        </p:spPr>
      </p:pic>
      <p:pic>
        <p:nvPicPr>
          <p:cNvPr id="16" name="Picture 15">
            <a:extLst>
              <a:ext uri="{FF2B5EF4-FFF2-40B4-BE49-F238E27FC236}">
                <a16:creationId xmlns:a16="http://schemas.microsoft.com/office/drawing/2014/main" id="{A03DE6CC-4578-405D-806D-776465FE49A2}"/>
              </a:ext>
            </a:extLst>
          </p:cNvPr>
          <p:cNvPicPr>
            <a:picLocks noChangeAspect="1"/>
          </p:cNvPicPr>
          <p:nvPr/>
        </p:nvPicPr>
        <p:blipFill>
          <a:blip r:embed="rId8"/>
          <a:stretch>
            <a:fillRect/>
          </a:stretch>
        </p:blipFill>
        <p:spPr>
          <a:xfrm>
            <a:off x="9560419" y="274148"/>
            <a:ext cx="1565070" cy="1580265"/>
          </a:xfrm>
          <a:prstGeom prst="rect">
            <a:avLst/>
          </a:prstGeom>
        </p:spPr>
      </p:pic>
      <p:sp>
        <p:nvSpPr>
          <p:cNvPr id="18" name="Rectangle 17">
            <a:extLst>
              <a:ext uri="{FF2B5EF4-FFF2-40B4-BE49-F238E27FC236}">
                <a16:creationId xmlns:a16="http://schemas.microsoft.com/office/drawing/2014/main" id="{942F9FD6-EF72-4890-BEEA-DBED433EE915}"/>
              </a:ext>
            </a:extLst>
          </p:cNvPr>
          <p:cNvSpPr/>
          <p:nvPr/>
        </p:nvSpPr>
        <p:spPr bwMode="gray">
          <a:xfrm>
            <a:off x="10429875" y="0"/>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346791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D9EB2-0E9C-4FF0-B64B-C20941C83E98}"/>
              </a:ext>
            </a:extLst>
          </p:cNvPr>
          <p:cNvSpPr>
            <a:spLocks noGrp="1"/>
          </p:cNvSpPr>
          <p:nvPr>
            <p:ph type="title"/>
          </p:nvPr>
        </p:nvSpPr>
        <p:spPr/>
        <p:txBody>
          <a:bodyPr/>
          <a:lstStyle/>
          <a:p>
            <a:r>
              <a:rPr lang="en-US" dirty="0"/>
              <a:t>Smart metering and monitoring</a:t>
            </a:r>
            <a:endParaRPr lang="it-IT" dirty="0"/>
          </a:p>
        </p:txBody>
      </p:sp>
      <p:sp>
        <p:nvSpPr>
          <p:cNvPr id="4" name="Date Placeholder 3">
            <a:extLst>
              <a:ext uri="{FF2B5EF4-FFF2-40B4-BE49-F238E27FC236}">
                <a16:creationId xmlns:a16="http://schemas.microsoft.com/office/drawing/2014/main" id="{B0F852D1-9E2F-49BA-BB4E-53584136B209}"/>
              </a:ext>
            </a:extLst>
          </p:cNvPr>
          <p:cNvSpPr>
            <a:spLocks noGrp="1"/>
          </p:cNvSpPr>
          <p:nvPr>
            <p:ph type="dt" sz="half" idx="18"/>
          </p:nvPr>
        </p:nvSpPr>
        <p:spPr/>
        <p:txBody>
          <a:bodyPr/>
          <a:lstStyle/>
          <a:p>
            <a:fld id="{BCB2B921-614D-48F2-9546-B278025F17EE}" type="datetime4">
              <a:rPr lang="en-US" smtClean="0"/>
              <a:t>October 8, 2021</a:t>
            </a:fld>
            <a:endParaRPr lang="en-US" dirty="0"/>
          </a:p>
        </p:txBody>
      </p:sp>
      <p:sp>
        <p:nvSpPr>
          <p:cNvPr id="6" name="Slide Number Placeholder 5">
            <a:extLst>
              <a:ext uri="{FF2B5EF4-FFF2-40B4-BE49-F238E27FC236}">
                <a16:creationId xmlns:a16="http://schemas.microsoft.com/office/drawing/2014/main" id="{62616A79-FACE-4D45-986D-3AFBCF6A6C00}"/>
              </a:ext>
            </a:extLst>
          </p:cNvPr>
          <p:cNvSpPr>
            <a:spLocks noGrp="1"/>
          </p:cNvSpPr>
          <p:nvPr>
            <p:ph type="sldNum" sz="quarter" idx="20"/>
          </p:nvPr>
        </p:nvSpPr>
        <p:spPr/>
        <p:txBody>
          <a:bodyPr/>
          <a:lstStyle/>
          <a:p>
            <a:r>
              <a:rPr lang="en-US"/>
              <a:t>Slide </a:t>
            </a:r>
            <a:fld id="{619F89D8-7AE3-494A-97F3-03D680869632}" type="slidenum">
              <a:rPr lang="en-US" smtClean="0"/>
              <a:pPr/>
              <a:t>103</a:t>
            </a:fld>
            <a:endParaRPr lang="en-US" dirty="0"/>
          </a:p>
        </p:txBody>
      </p:sp>
      <p:sp>
        <p:nvSpPr>
          <p:cNvPr id="9" name="Subtitle 8">
            <a:extLst>
              <a:ext uri="{FF2B5EF4-FFF2-40B4-BE49-F238E27FC236}">
                <a16:creationId xmlns:a16="http://schemas.microsoft.com/office/drawing/2014/main" id="{FA09271B-C842-4492-9D16-7FDD838F0880}"/>
              </a:ext>
            </a:extLst>
          </p:cNvPr>
          <p:cNvSpPr>
            <a:spLocks noGrp="1"/>
          </p:cNvSpPr>
          <p:nvPr>
            <p:ph type="subTitle" idx="13"/>
          </p:nvPr>
        </p:nvSpPr>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Tmax</a:t>
            </a:r>
            <a:r>
              <a:rPr lang="en-US" dirty="0">
                <a:latin typeface="ABBvoice Light" panose="020D0403020503020204" pitchFamily="34" charset="0"/>
                <a:ea typeface="ABBvoice Light" panose="020D0403020503020204" pitchFamily="34" charset="0"/>
                <a:cs typeface="ABBvoice Light" panose="020D0403020503020204" pitchFamily="34" charset="0"/>
              </a:rPr>
              <a:t> XT– Metering and monitoring features</a:t>
            </a:r>
          </a:p>
          <a:p>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3" name="Table 12">
            <a:extLst>
              <a:ext uri="{FF2B5EF4-FFF2-40B4-BE49-F238E27FC236}">
                <a16:creationId xmlns:a16="http://schemas.microsoft.com/office/drawing/2014/main" id="{0DD2E371-4B0C-4D83-BC1B-A0141E4E777D}"/>
              </a:ext>
            </a:extLst>
          </p:cNvPr>
          <p:cNvGraphicFramePr>
            <a:graphicFrameLocks noGrp="1"/>
          </p:cNvGraphicFramePr>
          <p:nvPr/>
        </p:nvGraphicFramePr>
        <p:xfrm>
          <a:off x="332367" y="1933575"/>
          <a:ext cx="7440033" cy="3987491"/>
        </p:xfrm>
        <a:graphic>
          <a:graphicData uri="http://schemas.openxmlformats.org/drawingml/2006/table">
            <a:tbl>
              <a:tblPr firstRow="1" bandRow="1">
                <a:tableStyleId>{9D7B26C5-4107-4FEC-AEDC-1716B250A1EF}</a:tableStyleId>
              </a:tblPr>
              <a:tblGrid>
                <a:gridCol w="2569887">
                  <a:extLst>
                    <a:ext uri="{9D8B030D-6E8A-4147-A177-3AD203B41FA5}">
                      <a16:colId xmlns:a16="http://schemas.microsoft.com/office/drawing/2014/main" val="49502467"/>
                    </a:ext>
                  </a:extLst>
                </a:gridCol>
                <a:gridCol w="950046">
                  <a:extLst>
                    <a:ext uri="{9D8B030D-6E8A-4147-A177-3AD203B41FA5}">
                      <a16:colId xmlns:a16="http://schemas.microsoft.com/office/drawing/2014/main" val="3210170878"/>
                    </a:ext>
                  </a:extLst>
                </a:gridCol>
                <a:gridCol w="1300725">
                  <a:extLst>
                    <a:ext uri="{9D8B030D-6E8A-4147-A177-3AD203B41FA5}">
                      <a16:colId xmlns:a16="http://schemas.microsoft.com/office/drawing/2014/main" val="2428765091"/>
                    </a:ext>
                  </a:extLst>
                </a:gridCol>
                <a:gridCol w="346840">
                  <a:extLst>
                    <a:ext uri="{9D8B030D-6E8A-4147-A177-3AD203B41FA5}">
                      <a16:colId xmlns:a16="http://schemas.microsoft.com/office/drawing/2014/main" val="3059099579"/>
                    </a:ext>
                  </a:extLst>
                </a:gridCol>
                <a:gridCol w="1133352">
                  <a:extLst>
                    <a:ext uri="{9D8B030D-6E8A-4147-A177-3AD203B41FA5}">
                      <a16:colId xmlns:a16="http://schemas.microsoft.com/office/drawing/2014/main" val="1217693388"/>
                    </a:ext>
                  </a:extLst>
                </a:gridCol>
                <a:gridCol w="1139183">
                  <a:extLst>
                    <a:ext uri="{9D8B030D-6E8A-4147-A177-3AD203B41FA5}">
                      <a16:colId xmlns:a16="http://schemas.microsoft.com/office/drawing/2014/main" val="1523296816"/>
                    </a:ext>
                  </a:extLst>
                </a:gridCol>
              </a:tblGrid>
              <a:tr h="283801">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a:t>
                      </a: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200" b="1"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MICROLOGIC 5/6/7 E</a:t>
                      </a: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56533692"/>
                  </a:ext>
                </a:extLst>
              </a:tr>
              <a:tr h="283801">
                <a:tc>
                  <a:txBody>
                    <a:bodyPr/>
                    <a:lstStyle/>
                    <a:p>
                      <a:pPr algn="l"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protocols</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459998349"/>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RTU</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dirty="0">
                          <a:solidFill>
                            <a:srgbClr val="000000"/>
                          </a:solidFill>
                          <a:effectLst/>
                          <a:latin typeface="ABBvoice" panose="020D0603020503020204" pitchFamily="34" charset="0"/>
                        </a:rPr>
                        <a:t>X</a:t>
                      </a:r>
                    </a:p>
                  </a:txBody>
                  <a:tcPr marL="5655" marR="5655" marT="5655" marB="0" anchor="b">
                    <a:lnT w="12700" cap="flat" cmpd="sng" algn="ctr">
                      <a:noFill/>
                      <a:prstDash val="solid"/>
                      <a:round/>
                      <a:headEnd type="none" w="med" len="med"/>
                      <a:tailEnd type="none" w="med" len="med"/>
                    </a:lnT>
                    <a:solidFill>
                      <a:schemeClr val="accent5"/>
                    </a:solidFill>
                  </a:tcPr>
                </a:tc>
                <a:tc>
                  <a:txBody>
                    <a:bodyPr/>
                    <a:lstStyle/>
                    <a:p>
                      <a:pPr algn="ctr" rtl="0" fontAlgn="ctr"/>
                      <a:r>
                        <a:rPr lang="it-IT" sz="800" b="0" i="0" u="none" strike="noStrike" dirty="0" err="1">
                          <a:solidFill>
                            <a:srgbClr val="000000"/>
                          </a:solidFill>
                          <a:effectLst/>
                          <a:latin typeface="ABBvoice" panose="020D0603020503020204" pitchFamily="34" charset="0"/>
                        </a:rPr>
                        <a:t>external</a:t>
                      </a:r>
                      <a:r>
                        <a:rPr lang="it-IT" sz="800" b="0" i="0" u="none" strike="noStrike" dirty="0">
                          <a:solidFill>
                            <a:srgbClr val="000000"/>
                          </a:solidFill>
                          <a:effectLst/>
                          <a:latin typeface="ABBvoice" panose="020D0603020503020204" pitchFamily="34" charset="0"/>
                        </a:rPr>
                        <a:t> </a:t>
                      </a:r>
                      <a:r>
                        <a:rPr lang="it-IT" sz="800" b="0" i="0" u="none" strike="noStrike" dirty="0" err="1">
                          <a:solidFill>
                            <a:srgbClr val="000000"/>
                          </a:solidFill>
                          <a:effectLst/>
                          <a:latin typeface="ABBvoice" panose="020D0603020503020204" pitchFamily="34" charset="0"/>
                        </a:rPr>
                        <a:t>modules</a:t>
                      </a:r>
                      <a:endParaRPr lang="it-IT" sz="800" b="0" i="0" u="none" strike="noStrike" dirty="0">
                        <a:solidFill>
                          <a:srgbClr val="000000"/>
                        </a:solidFill>
                        <a:effectLst/>
                        <a:latin typeface="ABBvoice" panose="020D0603020503020204" pitchFamily="34" charset="0"/>
                      </a:endParaRPr>
                    </a:p>
                  </a:txBody>
                  <a:tcPr marL="5655" marR="5655" marT="5655" marB="0" anchor="ctr">
                    <a:lnT w="12700" cap="flat" cmpd="sng" algn="ctr">
                      <a:noFill/>
                      <a:prstDash val="solid"/>
                      <a:round/>
                      <a:headEnd type="none" w="med" len="med"/>
                      <a:tailEnd type="none" w="med" len="med"/>
                    </a:lnT>
                    <a:solidFill>
                      <a:schemeClr val="accent5"/>
                    </a:solidFill>
                  </a:tcPr>
                </a:tc>
                <a:extLst>
                  <a:ext uri="{0D108BD9-81ED-4DB2-BD59-A6C34878D82A}">
                    <a16:rowId xmlns:a16="http://schemas.microsoft.com/office/drawing/2014/main" val="4230952598"/>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TCP</a:t>
                      </a: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b"/>
                      <a:r>
                        <a:rPr lang="it-IT" sz="900" b="0" i="0" u="none" strike="noStrike" dirty="0">
                          <a:solidFill>
                            <a:srgbClr val="000000"/>
                          </a:solidFill>
                          <a:effectLst/>
                          <a:latin typeface="ABBvoice" panose="020D0603020503020204" pitchFamily="34" charset="0"/>
                        </a:rPr>
                        <a:t>X</a:t>
                      </a:r>
                    </a:p>
                  </a:txBody>
                  <a:tcPr marL="5655" marR="5655" marT="5655" marB="0" anchor="b">
                    <a:solidFill>
                      <a:schemeClr val="bg1">
                        <a:alpha val="20000"/>
                      </a:schemeClr>
                    </a:solidFill>
                  </a:tcPr>
                </a:tc>
                <a:tc>
                  <a:txBody>
                    <a:bodyPr/>
                    <a:lstStyle/>
                    <a:p>
                      <a:pPr algn="ctr" rtl="0" fontAlgn="ctr"/>
                      <a:r>
                        <a:rPr lang="it-IT" sz="800" b="0" i="0" u="none" strike="noStrike" dirty="0" err="1">
                          <a:solidFill>
                            <a:srgbClr val="000000"/>
                          </a:solidFill>
                          <a:effectLst/>
                          <a:latin typeface="ABBvoice" panose="020D0603020503020204" pitchFamily="34" charset="0"/>
                        </a:rPr>
                        <a:t>external</a:t>
                      </a:r>
                      <a:r>
                        <a:rPr lang="it-IT" sz="800" b="0" i="0" u="none" strike="noStrike" dirty="0">
                          <a:solidFill>
                            <a:srgbClr val="000000"/>
                          </a:solidFill>
                          <a:effectLst/>
                          <a:latin typeface="ABBvoice" panose="020D0603020503020204" pitchFamily="34" charset="0"/>
                        </a:rPr>
                        <a:t> </a:t>
                      </a:r>
                      <a:r>
                        <a:rPr lang="it-IT" sz="800" b="0" i="0" u="none" strike="noStrike" dirty="0" err="1">
                          <a:solidFill>
                            <a:srgbClr val="000000"/>
                          </a:solidFill>
                          <a:effectLst/>
                          <a:latin typeface="ABBvoice" panose="020D0603020503020204" pitchFamily="34" charset="0"/>
                        </a:rPr>
                        <a:t>modules</a:t>
                      </a:r>
                      <a:endParaRPr lang="it-IT" sz="800" b="0" i="0" u="none" strike="noStrike" dirty="0">
                        <a:solidFill>
                          <a:srgbClr val="000000"/>
                        </a:solidFill>
                        <a:effectLst/>
                        <a:latin typeface="ABBvoice" panose="020D0603020503020204" pitchFamily="34" charset="0"/>
                      </a:endParaRPr>
                    </a:p>
                  </a:txBody>
                  <a:tcPr marL="5655" marR="5655" marT="5655" marB="0" anchor="ctr">
                    <a:solidFill>
                      <a:schemeClr val="bg1">
                        <a:alpha val="20000"/>
                      </a:schemeClr>
                    </a:solidFill>
                  </a:tcPr>
                </a:tc>
                <a:extLst>
                  <a:ext uri="{0D108BD9-81ED-4DB2-BD59-A6C34878D82A}">
                    <a16:rowId xmlns:a16="http://schemas.microsoft.com/office/drawing/2014/main" val="2938965067"/>
                  </a:ext>
                </a:extLst>
              </a:tr>
              <a:tr h="262249">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b"/>
                      <a:endParaRPr lang="it-IT" sz="900" b="0" i="0" u="none" strike="noStrike" dirty="0">
                        <a:solidFill>
                          <a:srgbClr val="000000"/>
                        </a:solidFill>
                        <a:effectLst/>
                        <a:latin typeface="ABBvoice" panose="020D0603020503020204" pitchFamily="34" charset="0"/>
                      </a:endParaRPr>
                    </a:p>
                  </a:txBody>
                  <a:tcPr marL="5655" marR="5655" marT="5655" marB="0" anchor="b">
                    <a:solidFill>
                      <a:schemeClr val="accent5"/>
                    </a:solidFill>
                  </a:tcPr>
                </a:tc>
                <a:tc>
                  <a:txBody>
                    <a:bodyPr/>
                    <a:lstStyle/>
                    <a:p>
                      <a:pPr algn="ctr" rtl="0" fontAlgn="ctr"/>
                      <a:endParaRPr lang="it-IT" sz="800" b="0" i="0" u="none" strike="noStrike" dirty="0">
                        <a:solidFill>
                          <a:srgbClr val="000000"/>
                        </a:solidFill>
                        <a:effectLst/>
                        <a:latin typeface="ABBvoice" panose="020D0603020503020204" pitchFamily="34" charset="0"/>
                      </a:endParaRPr>
                    </a:p>
                  </a:txBody>
                  <a:tcPr marL="5655" marR="5655" marT="5655" marB="0" anchor="ctr">
                    <a:solidFill>
                      <a:schemeClr val="accent5"/>
                    </a:solidFill>
                  </a:tcPr>
                </a:tc>
                <a:extLst>
                  <a:ext uri="{0D108BD9-81ED-4DB2-BD59-A6C34878D82A}">
                    <a16:rowId xmlns:a16="http://schemas.microsoft.com/office/drawing/2014/main" val="1489799176"/>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-DP</a:t>
                      </a: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b"/>
                      <a:endParaRPr lang="it-IT" sz="900" b="0" i="0" u="none" strike="noStrike" dirty="0">
                        <a:solidFill>
                          <a:srgbClr val="000000"/>
                        </a:solidFill>
                        <a:effectLst/>
                        <a:latin typeface="ABBvoice" panose="020D0603020503020204" pitchFamily="34" charset="0"/>
                      </a:endParaRPr>
                    </a:p>
                  </a:txBody>
                  <a:tcPr marL="5655" marR="5655" marT="5655" marB="0" anchor="b">
                    <a:solidFill>
                      <a:schemeClr val="bg1">
                        <a:alpha val="20000"/>
                      </a:schemeClr>
                    </a:solidFill>
                  </a:tcPr>
                </a:tc>
                <a:tc>
                  <a:txBody>
                    <a:bodyPr/>
                    <a:lstStyle/>
                    <a:p>
                      <a:pPr algn="ctr" rtl="0" fontAlgn="ctr"/>
                      <a:endParaRPr lang="it-IT" sz="800" b="0" i="0" u="none" strike="noStrike" dirty="0">
                        <a:solidFill>
                          <a:srgbClr val="000000"/>
                        </a:solidFill>
                        <a:effectLst/>
                        <a:latin typeface="ABBvoice" panose="020D0603020503020204" pitchFamily="34" charset="0"/>
                      </a:endParaRPr>
                    </a:p>
                  </a:txBody>
                  <a:tcPr marL="5655" marR="5655" marT="5655" marB="0" anchor="ctr">
                    <a:solidFill>
                      <a:schemeClr val="bg1">
                        <a:alpha val="20000"/>
                      </a:schemeClr>
                    </a:solidFill>
                  </a:tcPr>
                </a:tc>
                <a:extLst>
                  <a:ext uri="{0D108BD9-81ED-4DB2-BD59-A6C34878D82A}">
                    <a16:rowId xmlns:a16="http://schemas.microsoft.com/office/drawing/2014/main" val="121363326"/>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b"/>
                      <a:endParaRPr lang="it-IT" sz="900" b="0" i="0" u="none" strike="noStrike" dirty="0">
                        <a:solidFill>
                          <a:srgbClr val="000000"/>
                        </a:solidFill>
                        <a:effectLst/>
                        <a:latin typeface="ABBvoice" panose="020D0603020503020204" pitchFamily="34" charset="0"/>
                      </a:endParaRPr>
                    </a:p>
                  </a:txBody>
                  <a:tcPr marL="5655" marR="5655" marT="5655" marB="0" anchor="b">
                    <a:solidFill>
                      <a:schemeClr val="accent5"/>
                    </a:solidFill>
                  </a:tcPr>
                </a:tc>
                <a:tc>
                  <a:txBody>
                    <a:bodyPr/>
                    <a:lstStyle/>
                    <a:p>
                      <a:pPr algn="ctr" rtl="0" fontAlgn="ctr"/>
                      <a:endParaRPr lang="it-IT" sz="800" b="0" i="0" u="none" strike="noStrike" dirty="0">
                        <a:solidFill>
                          <a:srgbClr val="000000"/>
                        </a:solidFill>
                        <a:effectLst/>
                        <a:latin typeface="ABBvoice" panose="020D0603020503020204" pitchFamily="34" charset="0"/>
                      </a:endParaRPr>
                    </a:p>
                  </a:txBody>
                  <a:tcPr marL="5655" marR="5655" marT="5655" marB="0" anchor="ctr">
                    <a:solidFill>
                      <a:schemeClr val="accent5"/>
                    </a:solidFill>
                  </a:tcPr>
                </a:tc>
                <a:extLst>
                  <a:ext uri="{0D108BD9-81ED-4DB2-BD59-A6C34878D82A}">
                    <a16:rowId xmlns:a16="http://schemas.microsoft.com/office/drawing/2014/main" val="2770087616"/>
                  </a:ext>
                </a:extLst>
              </a:tr>
              <a:tr h="262249">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Ethernet / IP</a:t>
                      </a: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rowSpan="6">
                  <a:txBody>
                    <a:bodyPr/>
                    <a:lstStyle/>
                    <a:p>
                      <a:endParaRPr lang="it-IT"/>
                    </a:p>
                  </a:txBody>
                  <a:tcPr>
                    <a:solidFill>
                      <a:schemeClr val="bg1">
                        <a:alpha val="20000"/>
                      </a:schemeClr>
                    </a:solidFill>
                  </a:tcPr>
                </a:tc>
                <a:extLst>
                  <a:ext uri="{0D108BD9-81ED-4DB2-BD59-A6C34878D82A}">
                    <a16:rowId xmlns:a16="http://schemas.microsoft.com/office/drawing/2014/main" val="3607848335"/>
                  </a:ext>
                </a:extLst>
              </a:tr>
              <a:tr h="262249">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DeviceNet</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2823165345"/>
                  </a:ext>
                </a:extLst>
              </a:tr>
              <a:tr h="236237">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BACnet/IP</a:t>
                      </a:r>
                    </a:p>
                  </a:txBody>
                  <a:tcPr marL="4242" marR="4242" marT="4242" marB="0" anchor="ctr">
                    <a:solidFill>
                      <a:schemeClr val="bg1">
                        <a:alpha val="20000"/>
                      </a:schemeClr>
                    </a:solidFill>
                  </a:tcPr>
                </a:tc>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1760300304"/>
                  </a:ext>
                </a:extLst>
              </a:tr>
              <a:tr h="262249">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Cloud connectivity</a:t>
                      </a: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2471755506"/>
                  </a:ext>
                </a:extLst>
              </a:tr>
              <a:tr h="276140">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Bluetooth</a:t>
                      </a:r>
                    </a:p>
                  </a:txBody>
                  <a:tcPr marL="4242" marR="4242" marT="4242"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Available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on the product</a:t>
                      </a: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4045745724"/>
                  </a:ext>
                </a:extLst>
              </a:tr>
              <a:tr h="412107">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Ekip module</a:t>
                      </a:r>
                    </a:p>
                  </a:txBody>
                  <a:tcPr marL="4242" marR="4242" marT="4242" marB="0" anchor="c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1251607393"/>
                  </a:ext>
                </a:extLst>
              </a:tr>
              <a:tr h="391376">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4242" marR="4242" marT="4242"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Up to 10 digital I/O; By adding </a:t>
                      </a:r>
                      <a:r>
                        <a:rPr lang="en-US"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extLst>
                  <a:ext uri="{0D108BD9-81ED-4DB2-BD59-A6C34878D82A}">
                    <a16:rowId xmlns:a16="http://schemas.microsoft.com/office/drawing/2014/main" val="994159860"/>
                  </a:ext>
                </a:extLst>
              </a:tr>
            </a:tbl>
          </a:graphicData>
        </a:graphic>
      </p:graphicFrame>
      <p:pic>
        <p:nvPicPr>
          <p:cNvPr id="15" name="Picture 14">
            <a:extLst>
              <a:ext uri="{FF2B5EF4-FFF2-40B4-BE49-F238E27FC236}">
                <a16:creationId xmlns:a16="http://schemas.microsoft.com/office/drawing/2014/main" id="{8F9A640F-3F1D-4574-A1BE-656781C71B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49733" y="2115959"/>
            <a:ext cx="1162172" cy="1720511"/>
          </a:xfrm>
          <a:prstGeom prst="rect">
            <a:avLst/>
          </a:prstGeom>
        </p:spPr>
      </p:pic>
      <p:pic>
        <p:nvPicPr>
          <p:cNvPr id="10" name="Picture 9">
            <a:extLst>
              <a:ext uri="{FF2B5EF4-FFF2-40B4-BE49-F238E27FC236}">
                <a16:creationId xmlns:a16="http://schemas.microsoft.com/office/drawing/2014/main" id="{33B26E09-0FD8-4A2F-8BD2-407ADD3F2C95}"/>
              </a:ext>
            </a:extLst>
          </p:cNvPr>
          <p:cNvPicPr>
            <a:picLocks noChangeAspect="1"/>
          </p:cNvPicPr>
          <p:nvPr/>
        </p:nvPicPr>
        <p:blipFill>
          <a:blip r:embed="rId3"/>
          <a:stretch>
            <a:fillRect/>
          </a:stretch>
        </p:blipFill>
        <p:spPr>
          <a:xfrm>
            <a:off x="10360654" y="2052785"/>
            <a:ext cx="1241319" cy="1720510"/>
          </a:xfrm>
          <a:prstGeom prst="rect">
            <a:avLst/>
          </a:prstGeom>
        </p:spPr>
      </p:pic>
      <p:pic>
        <p:nvPicPr>
          <p:cNvPr id="11" name="Picture 10">
            <a:extLst>
              <a:ext uri="{FF2B5EF4-FFF2-40B4-BE49-F238E27FC236}">
                <a16:creationId xmlns:a16="http://schemas.microsoft.com/office/drawing/2014/main" id="{744E00CE-AFA7-47DE-B002-3ACC62396AC4}"/>
              </a:ext>
            </a:extLst>
          </p:cNvPr>
          <p:cNvPicPr>
            <a:picLocks noChangeAspect="1"/>
          </p:cNvPicPr>
          <p:nvPr/>
        </p:nvPicPr>
        <p:blipFill>
          <a:blip r:embed="rId4"/>
          <a:stretch>
            <a:fillRect/>
          </a:stretch>
        </p:blipFill>
        <p:spPr>
          <a:xfrm>
            <a:off x="10059046" y="3927320"/>
            <a:ext cx="2027090" cy="1603687"/>
          </a:xfrm>
          <a:prstGeom prst="rect">
            <a:avLst/>
          </a:prstGeom>
        </p:spPr>
      </p:pic>
      <p:sp>
        <p:nvSpPr>
          <p:cNvPr id="14" name="Rectangle 13">
            <a:extLst>
              <a:ext uri="{FF2B5EF4-FFF2-40B4-BE49-F238E27FC236}">
                <a16:creationId xmlns:a16="http://schemas.microsoft.com/office/drawing/2014/main" id="{993E0F92-A195-4B02-8A0C-64F08096A9ED}"/>
              </a:ext>
            </a:extLst>
          </p:cNvPr>
          <p:cNvSpPr/>
          <p:nvPr/>
        </p:nvSpPr>
        <p:spPr bwMode="gray">
          <a:xfrm>
            <a:off x="10429875" y="-94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166464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F40EB8-BB9B-4438-AE47-DA04CCEA029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noFill/>
              <a:effectLst/>
              <a:uLnTx/>
              <a:uFillTx/>
              <a:latin typeface="ABBvoice"/>
              <a:ea typeface="ABBvoice"/>
              <a:cs typeface="ABBvoice"/>
            </a:endParaRPr>
          </a:p>
        </p:txBody>
      </p:sp>
      <p:sp>
        <p:nvSpPr>
          <p:cNvPr id="3" name="Date Placeholder 2">
            <a:extLst>
              <a:ext uri="{FF2B5EF4-FFF2-40B4-BE49-F238E27FC236}">
                <a16:creationId xmlns:a16="http://schemas.microsoft.com/office/drawing/2014/main" id="{06C0C28B-A7B9-4474-AB5C-ABB5DCC31C2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79A72-920A-415B-8469-E7772A79C549}" type="datetime4">
              <a:rPr kumimoji="0" lang="en-US" sz="1000" b="0" i="0" u="none" strike="noStrike" kern="1200" cap="none" spc="0" normalizeH="0" baseline="0" noProof="0" smtClean="0">
                <a:ln>
                  <a:noFill/>
                </a:ln>
                <a:noFill/>
                <a:effectLst/>
                <a:uLnTx/>
                <a:uFillTx/>
                <a:latin typeface="ABBvoice"/>
                <a:ea typeface="ABBvoice"/>
                <a:cs typeface="ABBvoice"/>
              </a:rPr>
              <a:pPr marL="0" marR="0" lvl="0" indent="0" algn="l" defTabSz="914400" rtl="0" eaLnBrk="1" fontAlgn="auto" latinLnBrk="0" hangingPunct="1">
                <a:lnSpc>
                  <a:spcPct val="100000"/>
                </a:lnSpc>
                <a:spcBef>
                  <a:spcPts val="0"/>
                </a:spcBef>
                <a:spcAft>
                  <a:spcPts val="0"/>
                </a:spcAft>
                <a:buClrTx/>
                <a:buSzTx/>
                <a:buFontTx/>
                <a:buNone/>
                <a:tabLst/>
                <a:defRPr/>
              </a:pPr>
              <a:t>October 8, 2021</a:t>
            </a:fld>
            <a:endParaRPr kumimoji="0" lang="en-US" sz="1000" b="0" i="0" u="none" strike="noStrike" kern="1200" cap="none" spc="0" normalizeH="0" baseline="0" noProof="0">
              <a:ln>
                <a:noFill/>
              </a:ln>
              <a:noFill/>
              <a:effectLst/>
              <a:uLnTx/>
              <a:uFillTx/>
              <a:latin typeface="ABBvoice"/>
              <a:ea typeface="ABBvoice"/>
              <a:cs typeface="ABBvoice"/>
            </a:endParaRPr>
          </a:p>
        </p:txBody>
      </p:sp>
      <p:sp>
        <p:nvSpPr>
          <p:cNvPr id="4" name="Slide Number Placeholder 3">
            <a:extLst>
              <a:ext uri="{FF2B5EF4-FFF2-40B4-BE49-F238E27FC236}">
                <a16:creationId xmlns:a16="http://schemas.microsoft.com/office/drawing/2014/main" id="{60050703-CB8E-4632-A41E-8D505BC9BF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noFill/>
                <a:effectLst/>
                <a:uLnTx/>
                <a:uFillTx/>
                <a:latin typeface="ABBvoice"/>
                <a:ea typeface="ABBvoice"/>
                <a:cs typeface="ABBvoice"/>
              </a:rPr>
              <a:t>Slide </a:t>
            </a:r>
            <a:fld id="{619F89D8-7AE3-494A-97F3-03D680869632}" type="slidenum">
              <a:rPr kumimoji="0" lang="en-US" sz="1000" b="0" i="0" u="none" strike="noStrike" kern="1200" cap="none" spc="0" normalizeH="0" baseline="0" noProof="0" smtClean="0">
                <a:ln>
                  <a:noFill/>
                </a:ln>
                <a:noFill/>
                <a:effectLst/>
                <a:uLnTx/>
                <a:uFillTx/>
                <a:latin typeface="ABBvoice"/>
                <a:ea typeface="ABBvoice"/>
                <a:cs typeface="ABBvoice"/>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1000" b="0" i="0" u="none" strike="noStrike" kern="1200" cap="none" spc="0" normalizeH="0" baseline="0" noProof="0">
              <a:ln>
                <a:noFill/>
              </a:ln>
              <a:noFill/>
              <a:effectLst/>
              <a:uLnTx/>
              <a:uFillTx/>
              <a:latin typeface="ABBvoice"/>
              <a:ea typeface="ABBvoice"/>
              <a:cs typeface="ABBvoice"/>
            </a:endParaRPr>
          </a:p>
        </p:txBody>
      </p:sp>
    </p:spTree>
    <p:extLst>
      <p:ext uri="{BB962C8B-B14F-4D97-AF65-F5344CB8AC3E}">
        <p14:creationId xmlns:p14="http://schemas.microsoft.com/office/powerpoint/2010/main" val="413431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A2AFE-C4E5-4F1D-9FF6-140DB80FB1B5}"/>
              </a:ext>
            </a:extLst>
          </p:cNvPr>
          <p:cNvSpPr/>
          <p:nvPr/>
        </p:nvSpPr>
        <p:spPr bwMode="gray">
          <a:xfrm>
            <a:off x="257452" y="2095130"/>
            <a:ext cx="11677096" cy="3357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7D9E40B2-1A72-49B9-8067-5D6EE8B5070A}"/>
              </a:ext>
            </a:extLst>
          </p:cNvPr>
          <p:cNvSpPr>
            <a:spLocks noGrp="1"/>
          </p:cNvSpPr>
          <p:nvPr>
            <p:ph type="title"/>
          </p:nvPr>
        </p:nvSpPr>
        <p:spPr/>
        <p:txBody>
          <a:bodyPr/>
          <a:lstStyle/>
          <a:p>
            <a:r>
              <a:rPr lang="en-US"/>
              <a:t>Energy Efficiency in Electrical System</a:t>
            </a:r>
          </a:p>
        </p:txBody>
      </p:sp>
      <p:sp>
        <p:nvSpPr>
          <p:cNvPr id="22" name="Text Placeholder 21">
            <a:extLst>
              <a:ext uri="{FF2B5EF4-FFF2-40B4-BE49-F238E27FC236}">
                <a16:creationId xmlns:a16="http://schemas.microsoft.com/office/drawing/2014/main" id="{B82EA8AC-8E77-4AB5-8A74-02002F118AD3}"/>
              </a:ext>
            </a:extLst>
          </p:cNvPr>
          <p:cNvSpPr>
            <a:spLocks noGrp="1"/>
          </p:cNvSpPr>
          <p:nvPr>
            <p:ph type="body" sz="quarter" idx="16"/>
          </p:nvPr>
        </p:nvSpPr>
        <p:spPr>
          <a:xfrm>
            <a:off x="332366" y="1816888"/>
            <a:ext cx="26568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International Standard</a:t>
            </a:r>
          </a:p>
          <a:p>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4" name="Text Placeholder 23">
            <a:extLst>
              <a:ext uri="{FF2B5EF4-FFF2-40B4-BE49-F238E27FC236}">
                <a16:creationId xmlns:a16="http://schemas.microsoft.com/office/drawing/2014/main" id="{2B47383A-C630-4462-B64E-C6A4CE77A29D}"/>
              </a:ext>
            </a:extLst>
          </p:cNvPr>
          <p:cNvSpPr>
            <a:spLocks noGrp="1"/>
          </p:cNvSpPr>
          <p:nvPr>
            <p:ph type="body" sz="quarter" idx="24"/>
          </p:nvPr>
        </p:nvSpPr>
        <p:spPr>
          <a:xfrm>
            <a:off x="3286854" y="1816888"/>
            <a:ext cx="26568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National Regulation</a:t>
            </a:r>
          </a:p>
          <a:p>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5" name="Content Placeholder 24">
            <a:extLst>
              <a:ext uri="{FF2B5EF4-FFF2-40B4-BE49-F238E27FC236}">
                <a16:creationId xmlns:a16="http://schemas.microsoft.com/office/drawing/2014/main" id="{E8A7DF25-F0DC-45C0-BC93-6E043155E008}"/>
              </a:ext>
            </a:extLst>
          </p:cNvPr>
          <p:cNvSpPr>
            <a:spLocks noGrp="1"/>
          </p:cNvSpPr>
          <p:nvPr>
            <p:ph sz="quarter" idx="25"/>
          </p:nvPr>
        </p:nvSpPr>
        <p:spPr>
          <a:xfrm>
            <a:off x="3294796" y="2500464"/>
            <a:ext cx="2656800" cy="2950867"/>
          </a:xfrm>
        </p:spPr>
        <p:txBody>
          <a:bodyPr/>
          <a:lstStyle/>
          <a:p>
            <a:pPr marL="171450" indent="-171450">
              <a:buFont typeface="Arial" panose="020B0604020202020204" pitchFamily="34" charset="0"/>
              <a:buChar char="•"/>
            </a:pPr>
            <a:r>
              <a:rPr lang="it-IT" sz="1200" dirty="0" err="1">
                <a:latin typeface="ABBvoiceOffice" panose="020D0603020503020204" pitchFamily="34" charset="0"/>
                <a:ea typeface="ABBvoiceOffice" panose="020D0603020503020204" pitchFamily="34" charset="0"/>
                <a:cs typeface="ABBvoiceOffice" panose="020D0603020503020204" pitchFamily="34" charset="0"/>
              </a:rPr>
              <a:t>Many</a:t>
            </a:r>
            <a:r>
              <a:rPr lang="it-IT" sz="1200" dirty="0">
                <a:latin typeface="ABBvoiceOffice" panose="020D0603020503020204" pitchFamily="34" charset="0"/>
                <a:ea typeface="ABBvoiceOffice" panose="020D0603020503020204" pitchFamily="34" charset="0"/>
                <a:cs typeface="ABBvoiceOffice" panose="020D0603020503020204" pitchFamily="34" charset="0"/>
              </a:rPr>
              <a:t> Countries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developed</a:t>
            </a:r>
            <a:r>
              <a:rPr lang="it-IT" sz="1200" dirty="0">
                <a:latin typeface="ABBvoiceOffice" panose="020D0603020503020204" pitchFamily="34" charset="0"/>
                <a:ea typeface="ABBvoiceOffice" panose="020D0603020503020204" pitchFamily="34" charset="0"/>
                <a:cs typeface="ABBvoiceOffice" panose="020D0603020503020204" pitchFamily="34" charset="0"/>
              </a:rPr>
              <a:t>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local</a:t>
            </a:r>
            <a:r>
              <a:rPr lang="it-IT" sz="1200" dirty="0">
                <a:latin typeface="ABBvoiceOffice" panose="020D0603020503020204" pitchFamily="34" charset="0"/>
                <a:ea typeface="ABBvoiceOffice" panose="020D0603020503020204" pitchFamily="34" charset="0"/>
                <a:cs typeface="ABBvoiceOffice" panose="020D0603020503020204" pitchFamily="34" charset="0"/>
              </a:rPr>
              <a:t>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regulation</a:t>
            </a:r>
            <a:r>
              <a:rPr lang="it-IT" sz="1200" dirty="0">
                <a:latin typeface="ABBvoiceOffice" panose="020D0603020503020204" pitchFamily="34" charset="0"/>
                <a:ea typeface="ABBvoiceOffice" panose="020D0603020503020204" pitchFamily="34" charset="0"/>
                <a:cs typeface="ABBvoiceOffice" panose="020D0603020503020204" pitchFamily="34" charset="0"/>
              </a:rPr>
              <a:t> for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measuring</a:t>
            </a:r>
            <a:r>
              <a:rPr lang="it-IT" sz="1200" dirty="0">
                <a:latin typeface="ABBvoiceOffice" panose="020D0603020503020204" pitchFamily="34" charset="0"/>
                <a:ea typeface="ABBvoiceOffice" panose="020D0603020503020204" pitchFamily="34" charset="0"/>
                <a:cs typeface="ABBvoiceOffice" panose="020D0603020503020204" pitchFamily="34" charset="0"/>
              </a:rPr>
              <a:t> new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constructions</a:t>
            </a:r>
            <a:r>
              <a:rPr lang="it-IT" sz="1200" dirty="0">
                <a:latin typeface="ABBvoiceOffice" panose="020D0603020503020204" pitchFamily="34" charset="0"/>
                <a:ea typeface="ABBvoiceOffice" panose="020D0603020503020204" pitchFamily="34" charset="0"/>
                <a:cs typeface="ABBvoiceOffice" panose="020D0603020503020204" pitchFamily="34" charset="0"/>
              </a:rPr>
              <a:t> and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renovations</a:t>
            </a:r>
            <a:endParaRPr lang="it-IT" sz="1200"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endParaRPr lang="en-US"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6" name="Text Placeholder 25">
            <a:extLst>
              <a:ext uri="{FF2B5EF4-FFF2-40B4-BE49-F238E27FC236}">
                <a16:creationId xmlns:a16="http://schemas.microsoft.com/office/drawing/2014/main" id="{85E46FF3-3BFB-4B1E-BD16-B117B50C9F35}"/>
              </a:ext>
            </a:extLst>
          </p:cNvPr>
          <p:cNvSpPr>
            <a:spLocks noGrp="1"/>
          </p:cNvSpPr>
          <p:nvPr>
            <p:ph type="body" sz="quarter" idx="26"/>
          </p:nvPr>
        </p:nvSpPr>
        <p:spPr>
          <a:xfrm>
            <a:off x="6241342" y="1816888"/>
            <a:ext cx="26568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European</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Directive</a:t>
            </a:r>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8" name="Text Placeholder 27">
            <a:extLst>
              <a:ext uri="{FF2B5EF4-FFF2-40B4-BE49-F238E27FC236}">
                <a16:creationId xmlns:a16="http://schemas.microsoft.com/office/drawing/2014/main" id="{1CA26575-D9A4-47E7-AB22-D5FC8A295B22}"/>
              </a:ext>
            </a:extLst>
          </p:cNvPr>
          <p:cNvSpPr>
            <a:spLocks noGrp="1"/>
          </p:cNvSpPr>
          <p:nvPr>
            <p:ph type="body" sz="quarter" idx="28"/>
          </p:nvPr>
        </p:nvSpPr>
        <p:spPr>
          <a:xfrm>
            <a:off x="9195829" y="1816888"/>
            <a:ext cx="26568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Certification System</a:t>
            </a:r>
          </a:p>
          <a:p>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0" name="Text Placeholder 29">
            <a:extLst>
              <a:ext uri="{FF2B5EF4-FFF2-40B4-BE49-F238E27FC236}">
                <a16:creationId xmlns:a16="http://schemas.microsoft.com/office/drawing/2014/main" id="{0B0CAB4F-2063-4A19-90E9-2E15A6740D86}"/>
              </a:ext>
            </a:extLst>
          </p:cNvPr>
          <p:cNvSpPr>
            <a:spLocks noGrp="1"/>
          </p:cNvSpPr>
          <p:nvPr>
            <p:ph type="body" sz="quarter" idx="30"/>
          </p:nvPr>
        </p:nvSpPr>
        <p:spPr/>
        <p:txBody>
          <a:bodyPr/>
          <a:lstStyle/>
          <a:p>
            <a:r>
              <a:rPr lang="en-US"/>
              <a:t>Metering and monitoring is a key requirement for the energy efficiency improvements</a:t>
            </a:r>
          </a:p>
        </p:txBody>
      </p:sp>
      <p:sp>
        <p:nvSpPr>
          <p:cNvPr id="3" name="Date Placeholder 2">
            <a:extLst>
              <a:ext uri="{FF2B5EF4-FFF2-40B4-BE49-F238E27FC236}">
                <a16:creationId xmlns:a16="http://schemas.microsoft.com/office/drawing/2014/main" id="{0265D31C-AABD-43E6-AC57-D5ECE033858E}"/>
              </a:ext>
            </a:extLst>
          </p:cNvPr>
          <p:cNvSpPr>
            <a:spLocks noGrp="1"/>
          </p:cNvSpPr>
          <p:nvPr>
            <p:ph type="dt" sz="half" idx="31"/>
          </p:nvPr>
        </p:nvSpPr>
        <p:spPr/>
        <p:txBody>
          <a:bodyPr/>
          <a:lstStyle/>
          <a:p>
            <a:fld id="{88CF2583-54A7-46B8-A74C-6028C6CABEF8}" type="datetime4">
              <a:rPr lang="en-US" sz="900" smtClean="0"/>
              <a:t>October 8, 2021</a:t>
            </a:fld>
            <a:endParaRPr lang="en-US" sz="900"/>
          </a:p>
        </p:txBody>
      </p:sp>
      <p:sp>
        <p:nvSpPr>
          <p:cNvPr id="4" name="Footer Placeholder 3">
            <a:extLst>
              <a:ext uri="{FF2B5EF4-FFF2-40B4-BE49-F238E27FC236}">
                <a16:creationId xmlns:a16="http://schemas.microsoft.com/office/drawing/2014/main" id="{27A3EB4F-9CB5-47C0-8777-46B13EDFEFD1}"/>
              </a:ext>
            </a:extLst>
          </p:cNvPr>
          <p:cNvSpPr>
            <a:spLocks noGrp="1"/>
          </p:cNvSpPr>
          <p:nvPr>
            <p:ph type="ftr" sz="quarter" idx="32"/>
          </p:nvPr>
        </p:nvSpPr>
        <p:spPr/>
        <p:txBody>
          <a:bodyPr/>
          <a:lstStyle/>
          <a:p>
            <a:pPr lvl="8"/>
            <a:endParaRPr lang="en-US"/>
          </a:p>
        </p:txBody>
      </p:sp>
      <p:sp>
        <p:nvSpPr>
          <p:cNvPr id="5" name="Slide Number Placeholder 4">
            <a:extLst>
              <a:ext uri="{FF2B5EF4-FFF2-40B4-BE49-F238E27FC236}">
                <a16:creationId xmlns:a16="http://schemas.microsoft.com/office/drawing/2014/main" id="{90289E48-85C5-4D8C-8E3F-386C89AF7363}"/>
              </a:ext>
            </a:extLst>
          </p:cNvPr>
          <p:cNvSpPr>
            <a:spLocks noGrp="1"/>
          </p:cNvSpPr>
          <p:nvPr>
            <p:ph type="sldNum" sz="quarter" idx="33"/>
          </p:nvPr>
        </p:nvSpPr>
        <p:spPr/>
        <p:txBody>
          <a:bodyPr/>
          <a:lstStyle/>
          <a:p>
            <a:r>
              <a:rPr lang="en-US" sz="900"/>
              <a:t>Slide </a:t>
            </a:r>
            <a:fld id="{619F89D8-7AE3-494A-97F3-03D680869632}" type="slidenum">
              <a:rPr lang="en-US" sz="900" smtClean="0"/>
              <a:pPr/>
              <a:t>11</a:t>
            </a:fld>
            <a:endParaRPr lang="en-US" sz="900"/>
          </a:p>
        </p:txBody>
      </p:sp>
      <p:sp>
        <p:nvSpPr>
          <p:cNvPr id="6" name="Subtitle 5">
            <a:extLst>
              <a:ext uri="{FF2B5EF4-FFF2-40B4-BE49-F238E27FC236}">
                <a16:creationId xmlns:a16="http://schemas.microsoft.com/office/drawing/2014/main" id="{19B30479-FE33-4F67-8AE4-707B7447765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Certification &amp; Standard</a:t>
            </a:r>
          </a:p>
          <a:p>
            <a:endParaRPr lang="en-US"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31" name="Content Placeholder 6">
            <a:extLst>
              <a:ext uri="{FF2B5EF4-FFF2-40B4-BE49-F238E27FC236}">
                <a16:creationId xmlns:a16="http://schemas.microsoft.com/office/drawing/2014/main" id="{68E7791A-E0C9-4550-8953-1B68D8973759}"/>
              </a:ext>
            </a:extLst>
          </p:cNvPr>
          <p:cNvSpPr>
            <a:spLocks noGrp="1"/>
          </p:cNvSpPr>
          <p:nvPr>
            <p:ph sz="quarter" idx="23"/>
          </p:nvPr>
        </p:nvSpPr>
        <p:spPr>
          <a:xfrm>
            <a:off x="340419" y="2500462"/>
            <a:ext cx="2657475" cy="2951163"/>
          </a:xfrm>
        </p:spPr>
        <p:txBody>
          <a:bodyPr/>
          <a:lstStyle/>
          <a:p>
            <a:pPr marL="171450" indent="-171450">
              <a:buFont typeface="Arial" panose="020B0604020202020204" pitchFamily="34" charset="0"/>
              <a:buChar char="•"/>
            </a:pPr>
            <a:r>
              <a:rPr lang="it-IT" sz="1200" b="1" dirty="0">
                <a:latin typeface="ABBvoiceOffice" panose="020D0603020503020204" pitchFamily="34" charset="0"/>
                <a:ea typeface="ABBvoiceOffice" panose="020D0603020503020204" pitchFamily="34" charset="0"/>
                <a:cs typeface="ABBvoiceOffice" panose="020D0603020503020204" pitchFamily="34" charset="0"/>
              </a:rPr>
              <a:t>ISO 50001 </a:t>
            </a:r>
            <a:r>
              <a:rPr lang="en-US" sz="1200" b="1" dirty="0">
                <a:latin typeface="ABBvoiceOffice" panose="020D0603020503020204" pitchFamily="34" charset="0"/>
                <a:ea typeface="ABBvoiceOffice" panose="020D0603020503020204" pitchFamily="34" charset="0"/>
                <a:cs typeface="ABBvoiceOffice" panose="020D0603020503020204" pitchFamily="34" charset="0"/>
              </a:rPr>
              <a:t>Energy management systems – Requirements with guidance for use (ISO 50001:2018)</a:t>
            </a:r>
          </a:p>
          <a:p>
            <a:pPr marL="171450" indent="-171450">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IEC 60364-8-3 ed. 1 Low-voltage electrical installations</a:t>
            </a:r>
          </a:p>
          <a:p>
            <a:pPr marL="171450" indent="-1714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ANSI/ASHRAE/IES/USGBC Standard 189.1-2014, Standard for the Design of High-Performance Green Buildings</a:t>
            </a:r>
          </a:p>
          <a:p>
            <a:pPr marL="171450" indent="-1714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UNI EN 15232 Energy performance of buildings – Impact of Building Automation, Controls and Building Management</a:t>
            </a:r>
          </a:p>
        </p:txBody>
      </p:sp>
      <p:pic>
        <p:nvPicPr>
          <p:cNvPr id="32" name="Image 5">
            <a:extLst>
              <a:ext uri="{FF2B5EF4-FFF2-40B4-BE49-F238E27FC236}">
                <a16:creationId xmlns:a16="http://schemas.microsoft.com/office/drawing/2014/main" id="{BF44262C-DD62-4523-B277-68B64438CC94}"/>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7357" y="3571425"/>
            <a:ext cx="2792676" cy="1688735"/>
          </a:xfrm>
          <a:prstGeom prst="rect">
            <a:avLst/>
          </a:prstGeom>
          <a:noFill/>
          <a:ln w="9525">
            <a:noFill/>
            <a:miter lim="800000"/>
            <a:headEnd/>
            <a:tailEnd/>
          </a:ln>
        </p:spPr>
      </p:pic>
      <p:sp>
        <p:nvSpPr>
          <p:cNvPr id="33" name="Content Placeholder 10">
            <a:extLst>
              <a:ext uri="{FF2B5EF4-FFF2-40B4-BE49-F238E27FC236}">
                <a16:creationId xmlns:a16="http://schemas.microsoft.com/office/drawing/2014/main" id="{BFF8A882-5111-4E40-9EB0-B628D71C8C59}"/>
              </a:ext>
            </a:extLst>
          </p:cNvPr>
          <p:cNvSpPr>
            <a:spLocks noGrp="1"/>
          </p:cNvSpPr>
          <p:nvPr>
            <p:ph sz="quarter" idx="27"/>
          </p:nvPr>
        </p:nvSpPr>
        <p:spPr>
          <a:xfrm>
            <a:off x="6249094" y="2500462"/>
            <a:ext cx="2657475" cy="2951163"/>
          </a:xfrm>
        </p:spPr>
        <p:txBody>
          <a:bodyPr/>
          <a:lstStyle/>
          <a:p>
            <a:pPr marL="171450" indent="-1714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The Energy performance of buildings directive requires that all new buildings must be nearly zero-energy buildings (NZEB) as of 31 December 2020</a:t>
            </a:r>
          </a:p>
          <a:p>
            <a:pPr marL="171450" indent="-1714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Energy that NZEB require should comes mostly from renewable energy sources</a:t>
            </a:r>
          </a:p>
        </p:txBody>
      </p:sp>
      <p:pic>
        <p:nvPicPr>
          <p:cNvPr id="34" name="Picture 33">
            <a:extLst>
              <a:ext uri="{FF2B5EF4-FFF2-40B4-BE49-F238E27FC236}">
                <a16:creationId xmlns:a16="http://schemas.microsoft.com/office/drawing/2014/main" id="{54AA90AB-0592-4560-889D-3454DED747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2380" y="4786258"/>
            <a:ext cx="990534" cy="328354"/>
          </a:xfrm>
          <a:prstGeom prst="rect">
            <a:avLst/>
          </a:prstGeom>
        </p:spPr>
      </p:pic>
      <p:pic>
        <p:nvPicPr>
          <p:cNvPr id="35" name="Picture 34">
            <a:extLst>
              <a:ext uri="{FF2B5EF4-FFF2-40B4-BE49-F238E27FC236}">
                <a16:creationId xmlns:a16="http://schemas.microsoft.com/office/drawing/2014/main" id="{9137760E-F9A5-40AE-A56E-8EBF02EDE5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1039" y="2582664"/>
            <a:ext cx="647752" cy="656749"/>
          </a:xfrm>
          <a:prstGeom prst="rect">
            <a:avLst/>
          </a:prstGeom>
        </p:spPr>
      </p:pic>
      <p:pic>
        <p:nvPicPr>
          <p:cNvPr id="36" name="Picture 35">
            <a:extLst>
              <a:ext uri="{FF2B5EF4-FFF2-40B4-BE49-F238E27FC236}">
                <a16:creationId xmlns:a16="http://schemas.microsoft.com/office/drawing/2014/main" id="{7A14E331-155E-42EC-936B-FDFA4DEDC533}"/>
              </a:ext>
            </a:extLst>
          </p:cNvPr>
          <p:cNvPicPr>
            <a:picLocks noChangeAspect="1"/>
          </p:cNvPicPr>
          <p:nvPr/>
        </p:nvPicPr>
        <p:blipFill>
          <a:blip r:embed="rId5"/>
          <a:stretch>
            <a:fillRect/>
          </a:stretch>
        </p:blipFill>
        <p:spPr>
          <a:xfrm>
            <a:off x="10498855" y="2500462"/>
            <a:ext cx="800664" cy="818261"/>
          </a:xfrm>
          <a:prstGeom prst="rect">
            <a:avLst/>
          </a:prstGeom>
        </p:spPr>
      </p:pic>
      <p:pic>
        <p:nvPicPr>
          <p:cNvPr id="37" name="Picture 36">
            <a:extLst>
              <a:ext uri="{FF2B5EF4-FFF2-40B4-BE49-F238E27FC236}">
                <a16:creationId xmlns:a16="http://schemas.microsoft.com/office/drawing/2014/main" id="{17C70C45-7482-42EE-801A-4C19EE40EA60}"/>
              </a:ext>
            </a:extLst>
          </p:cNvPr>
          <p:cNvPicPr>
            <a:picLocks noChangeAspect="1"/>
          </p:cNvPicPr>
          <p:nvPr/>
        </p:nvPicPr>
        <p:blipFill>
          <a:blip r:embed="rId6"/>
          <a:stretch>
            <a:fillRect/>
          </a:stretch>
        </p:blipFill>
        <p:spPr>
          <a:xfrm>
            <a:off x="9189648" y="3708841"/>
            <a:ext cx="1114312" cy="540013"/>
          </a:xfrm>
          <a:prstGeom prst="rect">
            <a:avLst/>
          </a:prstGeom>
        </p:spPr>
      </p:pic>
      <p:pic>
        <p:nvPicPr>
          <p:cNvPr id="38" name="Picture 37">
            <a:extLst>
              <a:ext uri="{FF2B5EF4-FFF2-40B4-BE49-F238E27FC236}">
                <a16:creationId xmlns:a16="http://schemas.microsoft.com/office/drawing/2014/main" id="{53ADDA06-729E-464B-B32B-44AFCFBAE2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86032" y="4748744"/>
            <a:ext cx="1238089" cy="533786"/>
          </a:xfrm>
          <a:prstGeom prst="rect">
            <a:avLst/>
          </a:prstGeom>
        </p:spPr>
      </p:pic>
      <p:pic>
        <p:nvPicPr>
          <p:cNvPr id="39" name="Picture 38">
            <a:extLst>
              <a:ext uri="{FF2B5EF4-FFF2-40B4-BE49-F238E27FC236}">
                <a16:creationId xmlns:a16="http://schemas.microsoft.com/office/drawing/2014/main" id="{BEB118DB-14B2-4AA1-A7B5-78F54018AB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24235" y="3624719"/>
            <a:ext cx="911059" cy="653950"/>
          </a:xfrm>
          <a:prstGeom prst="rect">
            <a:avLst/>
          </a:prstGeom>
        </p:spPr>
      </p:pic>
    </p:spTree>
    <p:extLst>
      <p:ext uri="{BB962C8B-B14F-4D97-AF65-F5344CB8AC3E}">
        <p14:creationId xmlns:p14="http://schemas.microsoft.com/office/powerpoint/2010/main" val="299495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E59DB-BFED-4B5F-BFE3-731DFF517F71}"/>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16" name="Title 15">
            <a:extLst>
              <a:ext uri="{FF2B5EF4-FFF2-40B4-BE49-F238E27FC236}">
                <a16:creationId xmlns:a16="http://schemas.microsoft.com/office/drawing/2014/main" id="{7BAF1646-AB7F-4C5F-8A1D-57389AC25AE1}"/>
              </a:ext>
            </a:extLst>
          </p:cNvPr>
          <p:cNvSpPr>
            <a:spLocks noGrp="1"/>
          </p:cNvSpPr>
          <p:nvPr>
            <p:ph type="title"/>
          </p:nvPr>
        </p:nvSpPr>
        <p:spPr/>
        <p:txBody>
          <a:bodyPr/>
          <a:lstStyle/>
          <a:p>
            <a:r>
              <a:rPr lang="it-IT" err="1"/>
              <a:t>What</a:t>
            </a:r>
            <a:r>
              <a:rPr lang="it-IT"/>
              <a:t> </a:t>
            </a:r>
            <a:r>
              <a:rPr lang="it-IT" err="1"/>
              <a:t>is</a:t>
            </a:r>
            <a:r>
              <a:rPr lang="it-IT"/>
              <a:t>  ISO 50001</a:t>
            </a:r>
          </a:p>
        </p:txBody>
      </p:sp>
      <p:sp>
        <p:nvSpPr>
          <p:cNvPr id="13" name="Footer Placeholder 12">
            <a:extLst>
              <a:ext uri="{FF2B5EF4-FFF2-40B4-BE49-F238E27FC236}">
                <a16:creationId xmlns:a16="http://schemas.microsoft.com/office/drawing/2014/main" id="{45C844D2-C669-42A0-B2EF-FB1F4D2A4DEC}"/>
              </a:ext>
            </a:extLst>
          </p:cNvPr>
          <p:cNvSpPr>
            <a:spLocks noGrp="1"/>
          </p:cNvSpPr>
          <p:nvPr>
            <p:ph type="ftr" sz="quarter" idx="10"/>
          </p:nvPr>
        </p:nvSpPr>
        <p:spPr/>
        <p:txBody>
          <a:bodyPr/>
          <a:lstStyle/>
          <a:p>
            <a:pPr lvl="8"/>
            <a:endParaRPr lang="en-US"/>
          </a:p>
        </p:txBody>
      </p:sp>
      <p:sp>
        <p:nvSpPr>
          <p:cNvPr id="12" name="Date Placeholder 11">
            <a:extLst>
              <a:ext uri="{FF2B5EF4-FFF2-40B4-BE49-F238E27FC236}">
                <a16:creationId xmlns:a16="http://schemas.microsoft.com/office/drawing/2014/main" id="{567B7A54-AEA0-4780-AE86-8E44881EA302}"/>
              </a:ext>
            </a:extLst>
          </p:cNvPr>
          <p:cNvSpPr>
            <a:spLocks noGrp="1"/>
          </p:cNvSpPr>
          <p:nvPr>
            <p:ph type="dt" sz="half" idx="11"/>
          </p:nvPr>
        </p:nvSpPr>
        <p:spPr/>
        <p:txBody>
          <a:bodyPr/>
          <a:lstStyle/>
          <a:p>
            <a:fld id="{7C99B28F-31C8-4DCE-8ADB-92A6DB9BC1A9}" type="datetime4">
              <a:rPr lang="en-US" sz="900" smtClean="0"/>
              <a:t>October 8, 2021</a:t>
            </a:fld>
            <a:endParaRPr lang="en-US" sz="900"/>
          </a:p>
        </p:txBody>
      </p:sp>
      <p:sp>
        <p:nvSpPr>
          <p:cNvPr id="14" name="Slide Number Placeholder 13">
            <a:extLst>
              <a:ext uri="{FF2B5EF4-FFF2-40B4-BE49-F238E27FC236}">
                <a16:creationId xmlns:a16="http://schemas.microsoft.com/office/drawing/2014/main" id="{10FBC728-9913-4CA8-B88B-794130A399A3}"/>
              </a:ext>
            </a:extLst>
          </p:cNvPr>
          <p:cNvSpPr>
            <a:spLocks noGrp="1"/>
          </p:cNvSpPr>
          <p:nvPr>
            <p:ph type="sldNum" sz="quarter" idx="12"/>
          </p:nvPr>
        </p:nvSpPr>
        <p:spPr/>
        <p:txBody>
          <a:bodyPr/>
          <a:lstStyle/>
          <a:p>
            <a:r>
              <a:rPr lang="en-US" sz="900"/>
              <a:t>Slide </a:t>
            </a:r>
            <a:fld id="{619F89D8-7AE3-494A-97F3-03D680869632}" type="slidenum">
              <a:rPr lang="en-US" sz="900" smtClean="0"/>
              <a:pPr/>
              <a:t>12</a:t>
            </a:fld>
            <a:endParaRPr lang="en-US" sz="900"/>
          </a:p>
        </p:txBody>
      </p:sp>
      <p:sp>
        <p:nvSpPr>
          <p:cNvPr id="18" name="Text Placeholder 17">
            <a:extLst>
              <a:ext uri="{FF2B5EF4-FFF2-40B4-BE49-F238E27FC236}">
                <a16:creationId xmlns:a16="http://schemas.microsoft.com/office/drawing/2014/main" id="{21F44937-69F8-4ADB-A814-51A3C7DA112F}"/>
              </a:ext>
            </a:extLst>
          </p:cNvPr>
          <p:cNvSpPr>
            <a:spLocks noGrp="1"/>
          </p:cNvSpPr>
          <p:nvPr>
            <p:ph type="body" sz="quarter" idx="16"/>
          </p:nvPr>
        </p:nvSpPr>
        <p:spPr>
          <a:xfrm>
            <a:off x="332367" y="1807575"/>
            <a:ext cx="5605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Introduction</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0" name="Content Placeholder 19">
            <a:extLst>
              <a:ext uri="{FF2B5EF4-FFF2-40B4-BE49-F238E27FC236}">
                <a16:creationId xmlns:a16="http://schemas.microsoft.com/office/drawing/2014/main" id="{4870CF46-7105-45D4-B4BA-6ABC12D2C819}"/>
              </a:ext>
            </a:extLst>
          </p:cNvPr>
          <p:cNvSpPr>
            <a:spLocks noGrp="1"/>
          </p:cNvSpPr>
          <p:nvPr>
            <p:ph sz="quarter" idx="19"/>
          </p:nvPr>
        </p:nvSpPr>
        <p:spPr>
          <a:xfrm>
            <a:off x="338736" y="2512237"/>
            <a:ext cx="5603434" cy="3594474"/>
          </a:xfrm>
        </p:spPr>
        <p:txBody>
          <a:bodyPr/>
          <a:lstStyle/>
          <a:p>
            <a:r>
              <a:rPr lang="en-US" sz="1200" dirty="0">
                <a:latin typeface="ABBvoiceOffice" panose="020D0603020503020204" pitchFamily="34" charset="0"/>
                <a:ea typeface="ABBvoiceOffice" panose="020D0603020503020204" pitchFamily="34" charset="0"/>
                <a:cs typeface="ABBvoiceOffice" panose="020D0603020503020204" pitchFamily="34" charset="0"/>
              </a:rPr>
              <a:t>ISO 50001 is an international voluntary standard for energy management</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200" dirty="0">
                <a:latin typeface="ABBvoiceOffice" panose="020D0603020503020204" pitchFamily="34" charset="0"/>
                <a:ea typeface="ABBvoiceOffice" panose="020D0603020503020204" pitchFamily="34" charset="0"/>
                <a:cs typeface="ABBvoiceOffice" panose="020D0603020503020204" pitchFamily="34" charset="0"/>
              </a:rPr>
              <a:t>A continuous improvement model is divided into four steps: Plan, do, act and check</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200" dirty="0">
                <a:latin typeface="ABBvoiceOffice" panose="020D0603020503020204" pitchFamily="34" charset="0"/>
                <a:ea typeface="ABBvoiceOffice" panose="020D0603020503020204" pitchFamily="34" charset="0"/>
                <a:cs typeface="ABBvoiceOffice" panose="020D0603020503020204" pitchFamily="34" charset="0"/>
              </a:rPr>
              <a:t>ISO 50001 is based on the same management system model used for ISO 9001 and 14001. This compatibility makes it easier for organizations to integrate energy management into their quality and environmental management efforts</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200" dirty="0">
                <a:latin typeface="ABBvoiceOffice" panose="020D0603020503020204" pitchFamily="34" charset="0"/>
                <a:ea typeface="ABBvoiceOffice" panose="020D0603020503020204" pitchFamily="34" charset="0"/>
                <a:cs typeface="ABBvoiceOffice" panose="020D0603020503020204" pitchFamily="34" charset="0"/>
              </a:rPr>
              <a:t>However, ISO 50001 adds new data-driven sections related to </a:t>
            </a:r>
            <a:r>
              <a:rPr lang="en-US" sz="1200" b="1" dirty="0">
                <a:latin typeface="ABBvoiceOffice" panose="020D0603020503020204" pitchFamily="34" charset="0"/>
                <a:ea typeface="ABBvoiceOffice" panose="020D0603020503020204" pitchFamily="34" charset="0"/>
                <a:cs typeface="ABBvoiceOffice" panose="020D0603020503020204" pitchFamily="34" charset="0"/>
              </a:rPr>
              <a:t>energy planning, operational control and measuring and monitoring</a:t>
            </a:r>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22" name="Content Placeholder 23">
            <a:extLst>
              <a:ext uri="{FF2B5EF4-FFF2-40B4-BE49-F238E27FC236}">
                <a16:creationId xmlns:a16="http://schemas.microsoft.com/office/drawing/2014/main" id="{29724457-4C33-4C28-B4D6-E93687C2103C}"/>
              </a:ext>
            </a:extLst>
          </p:cNvPr>
          <p:cNvPicPr>
            <a:picLocks noChangeAspect="1"/>
          </p:cNvPicPr>
          <p:nvPr/>
        </p:nvPicPr>
        <p:blipFill>
          <a:blip r:embed="rId2"/>
          <a:stretch>
            <a:fillRect/>
          </a:stretch>
        </p:blipFill>
        <p:spPr bwMode="gray">
          <a:xfrm>
            <a:off x="7191539" y="2792705"/>
            <a:ext cx="3798493" cy="2269540"/>
          </a:xfrm>
          <a:prstGeom prst="rect">
            <a:avLst/>
          </a:prstGeom>
          <a:noFill/>
        </p:spPr>
      </p:pic>
    </p:spTree>
    <p:extLst>
      <p:ext uri="{BB962C8B-B14F-4D97-AF65-F5344CB8AC3E}">
        <p14:creationId xmlns:p14="http://schemas.microsoft.com/office/powerpoint/2010/main" val="171204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03F55553-D3C4-41F2-81DC-D1F712E74729}"/>
              </a:ext>
            </a:extLst>
          </p:cNvPr>
          <p:cNvSpPr>
            <a:spLocks noGrp="1"/>
          </p:cNvSpPr>
          <p:nvPr>
            <p:ph sz="quarter" idx="21"/>
          </p:nvPr>
        </p:nvSpPr>
        <p:spPr>
          <a:xfrm>
            <a:off x="332367" y="1931197"/>
            <a:ext cx="5660060" cy="3982245"/>
          </a:xfrm>
        </p:spPr>
        <p:txBody>
          <a:bodyPr/>
          <a:lstStyle/>
          <a:p>
            <a:r>
              <a:rPr lang="en-US" sz="1200" dirty="0">
                <a:latin typeface="ABBvoiceOffice" panose="020D0603020503020204" pitchFamily="34" charset="0"/>
                <a:ea typeface="ABBvoiceOffice" panose="020D0603020503020204" pitchFamily="34" charset="0"/>
                <a:cs typeface="ABBvoiceOffice" panose="020D0603020503020204" pitchFamily="34" charset="0"/>
              </a:rPr>
              <a:t>By achieving certification to this international, best-practice Energy Management standard, customers’ organization will accrue some of the numerous benefits of ISO 50001, including:</a:t>
            </a:r>
          </a:p>
          <a:p>
            <a:pPr marL="171450" indent="-171450">
              <a:buFont typeface="Arial" panose="020B0604020202020204" pitchFamily="34" charset="0"/>
              <a:buChar char="•"/>
            </a:pPr>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Energy reduction, even up to 10% within first 12 months</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Reduced greenhouse gas (GHG) emissions and carbon footprint</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Globally recognized International Standard</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Assist in compliance with current and future voluntary and/or mandatory energy efficiency targets</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Improved corporate image and credibility among customers, clients and stakeholders</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Informed decision-making processes from system design to operation and maintenance</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Increased energy awareness among staff members at all levels</a:t>
            </a:r>
          </a:p>
          <a:p>
            <a:pPr marL="285750" indent="-2857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Improved operational efficiencies and maintenance practices</a:t>
            </a:r>
          </a:p>
        </p:txBody>
      </p:sp>
      <p:sp>
        <p:nvSpPr>
          <p:cNvPr id="9" name="Title 8">
            <a:extLst>
              <a:ext uri="{FF2B5EF4-FFF2-40B4-BE49-F238E27FC236}">
                <a16:creationId xmlns:a16="http://schemas.microsoft.com/office/drawing/2014/main" id="{5A1C3E0F-7CF8-4DF8-9504-AD772B0EF4B3}"/>
              </a:ext>
            </a:extLst>
          </p:cNvPr>
          <p:cNvSpPr>
            <a:spLocks noGrp="1"/>
          </p:cNvSpPr>
          <p:nvPr>
            <p:ph type="title"/>
          </p:nvPr>
        </p:nvSpPr>
        <p:spPr/>
        <p:txBody>
          <a:bodyPr/>
          <a:lstStyle/>
          <a:p>
            <a:r>
              <a:rPr lang="it-IT"/>
              <a:t>ISO 50001</a:t>
            </a:r>
            <a:endParaRPr lang="pl-PL"/>
          </a:p>
        </p:txBody>
      </p:sp>
      <p:sp>
        <p:nvSpPr>
          <p:cNvPr id="3" name="Date Placeholder 2">
            <a:extLst>
              <a:ext uri="{FF2B5EF4-FFF2-40B4-BE49-F238E27FC236}">
                <a16:creationId xmlns:a16="http://schemas.microsoft.com/office/drawing/2014/main" id="{FCB4DABD-9BB2-4712-B50C-E0B93152145D}"/>
              </a:ext>
            </a:extLst>
          </p:cNvPr>
          <p:cNvSpPr>
            <a:spLocks noGrp="1"/>
          </p:cNvSpPr>
          <p:nvPr>
            <p:ph type="dt" sz="half" idx="18"/>
          </p:nvPr>
        </p:nvSpPr>
        <p:spPr/>
        <p:txBody>
          <a:bodyPr/>
          <a:lstStyle/>
          <a:p>
            <a:fld id="{13F826AA-FE01-4F7A-ADAD-28FD4EDBEB56}" type="datetime4">
              <a:rPr lang="en-US" sz="900" smtClean="0"/>
              <a:t>October 8, 2021</a:t>
            </a:fld>
            <a:endParaRPr lang="en-US" sz="900"/>
          </a:p>
        </p:txBody>
      </p:sp>
      <p:sp>
        <p:nvSpPr>
          <p:cNvPr id="2" name="Footer Placeholder 1">
            <a:extLst>
              <a:ext uri="{FF2B5EF4-FFF2-40B4-BE49-F238E27FC236}">
                <a16:creationId xmlns:a16="http://schemas.microsoft.com/office/drawing/2014/main" id="{4BB03343-987C-4CAA-A6FB-EC8404F7934F}"/>
              </a:ext>
            </a:extLst>
          </p:cNvPr>
          <p:cNvSpPr>
            <a:spLocks noGrp="1"/>
          </p:cNvSpPr>
          <p:nvPr>
            <p:ph type="ftr" sz="quarter" idx="19"/>
          </p:nvPr>
        </p:nvSpPr>
        <p:spPr>
          <a:xfrm>
            <a:off x="2499782" y="6298397"/>
            <a:ext cx="8490250" cy="500072"/>
          </a:xfrm>
        </p:spPr>
        <p:txBody>
          <a:bodyPr/>
          <a:lstStyle/>
          <a:p>
            <a:pPr lvl="8"/>
            <a:r>
              <a:rPr lang="en-US" baseline="30000"/>
              <a:t>1</a:t>
            </a:r>
            <a:r>
              <a:rPr lang="en-US" b="1"/>
              <a:t>CERTIFICATION EUROPE</a:t>
            </a:r>
            <a:r>
              <a:rPr lang="en-US" b="1" baseline="30000"/>
              <a:t>TM </a:t>
            </a:r>
            <a:r>
              <a:rPr lang="en-US" b="1"/>
              <a:t>website</a:t>
            </a:r>
            <a:endParaRPr lang="en-US" b="1" baseline="30000"/>
          </a:p>
        </p:txBody>
      </p:sp>
      <p:sp>
        <p:nvSpPr>
          <p:cNvPr id="4" name="Slide Number Placeholder 3">
            <a:extLst>
              <a:ext uri="{FF2B5EF4-FFF2-40B4-BE49-F238E27FC236}">
                <a16:creationId xmlns:a16="http://schemas.microsoft.com/office/drawing/2014/main" id="{96D1BAF8-DE10-4DA6-A89D-5B8323FA92B8}"/>
              </a:ext>
            </a:extLst>
          </p:cNvPr>
          <p:cNvSpPr>
            <a:spLocks noGrp="1"/>
          </p:cNvSpPr>
          <p:nvPr>
            <p:ph type="sldNum" sz="quarter" idx="20"/>
          </p:nvPr>
        </p:nvSpPr>
        <p:spPr/>
        <p:txBody>
          <a:bodyPr/>
          <a:lstStyle/>
          <a:p>
            <a:r>
              <a:rPr lang="en-US" sz="900"/>
              <a:t>Slide </a:t>
            </a:r>
            <a:fld id="{619F89D8-7AE3-494A-97F3-03D680869632}" type="slidenum">
              <a:rPr lang="en-US" sz="900" smtClean="0"/>
              <a:pPr/>
              <a:t>13</a:t>
            </a:fld>
            <a:endParaRPr lang="en-US" sz="900"/>
          </a:p>
        </p:txBody>
      </p:sp>
      <p:sp>
        <p:nvSpPr>
          <p:cNvPr id="10" name="Subtitle 9">
            <a:extLst>
              <a:ext uri="{FF2B5EF4-FFF2-40B4-BE49-F238E27FC236}">
                <a16:creationId xmlns:a16="http://schemas.microsoft.com/office/drawing/2014/main" id="{F01150FD-A846-4877-B24A-4BFC4173A37E}"/>
              </a:ext>
            </a:extLst>
          </p:cNvPr>
          <p:cNvSpPr>
            <a:spLocks noGrp="1"/>
          </p:cNvSpPr>
          <p:nvPr>
            <p:ph type="subTitle" idx="13"/>
          </p:nvPr>
        </p:nvSpPr>
        <p:spPr/>
        <p:txBody>
          <a:bodyPr/>
          <a:lstStyle/>
          <a:p>
            <a:r>
              <a:rPr lang="it-IT" dirty="0">
                <a:latin typeface="ABBvoice Light" panose="020D0403020503020204" pitchFamily="34" charset="0"/>
                <a:ea typeface="ABBvoice Light" panose="020D0403020503020204" pitchFamily="34" charset="0"/>
                <a:cs typeface="ABBvoice Light" panose="020D0403020503020204" pitchFamily="34" charset="0"/>
              </a:rPr>
              <a:t>Benefits</a:t>
            </a:r>
            <a:r>
              <a:rPr lang="it-IT" baseline="30000" dirty="0">
                <a:latin typeface="ABBvoice Light" panose="020D0403020503020204" pitchFamily="34" charset="0"/>
                <a:ea typeface="ABBvoice Light" panose="020D0403020503020204" pitchFamily="34" charset="0"/>
                <a:cs typeface="ABBvoice Light" panose="020D0403020503020204" pitchFamily="34" charset="0"/>
              </a:rPr>
              <a:t>1</a:t>
            </a:r>
            <a:r>
              <a:rPr lang="it-IT" dirty="0">
                <a:latin typeface="ABBvoice Light" panose="020D0403020503020204" pitchFamily="34" charset="0"/>
                <a:ea typeface="ABBvoice Light" panose="020D0403020503020204" pitchFamily="34" charset="0"/>
                <a:cs typeface="ABBvoice Light" panose="020D0403020503020204" pitchFamily="34" charset="0"/>
              </a:rPr>
              <a:t> </a:t>
            </a:r>
            <a:endParaRPr lang="pl-PL" dirty="0">
              <a:latin typeface="ABBvoice Light" panose="020D0403020503020204" pitchFamily="34" charset="0"/>
              <a:ea typeface="ABBvoice Light" panose="020D0403020503020204" pitchFamily="34" charset="0"/>
              <a:cs typeface="ABBvoice Light" panose="020D0403020503020204" pitchFamily="34" charset="0"/>
            </a:endParaRPr>
          </a:p>
          <a:p>
            <a:endParaRPr lang="pl-PL" dirty="0"/>
          </a:p>
        </p:txBody>
      </p:sp>
    </p:spTree>
    <p:extLst>
      <p:ext uri="{BB962C8B-B14F-4D97-AF65-F5344CB8AC3E}">
        <p14:creationId xmlns:p14="http://schemas.microsoft.com/office/powerpoint/2010/main" val="41133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63BA-22E8-444E-B76B-7706C32B1DA6}"/>
              </a:ext>
            </a:extLst>
          </p:cNvPr>
          <p:cNvSpPr>
            <a:spLocks noGrp="1"/>
          </p:cNvSpPr>
          <p:nvPr>
            <p:ph type="title"/>
          </p:nvPr>
        </p:nvSpPr>
        <p:spPr/>
        <p:txBody>
          <a:bodyPr/>
          <a:lstStyle/>
          <a:p>
            <a:r>
              <a:rPr lang="en-US" dirty="0"/>
              <a:t>Intelligent Distribution for Electric Power in Building</a:t>
            </a:r>
          </a:p>
        </p:txBody>
      </p:sp>
      <p:sp>
        <p:nvSpPr>
          <p:cNvPr id="4" name="Footer Placeholder 3">
            <a:extLst>
              <a:ext uri="{FF2B5EF4-FFF2-40B4-BE49-F238E27FC236}">
                <a16:creationId xmlns:a16="http://schemas.microsoft.com/office/drawing/2014/main" id="{8F17A3E2-DEB2-4E30-9527-C9106D644580}"/>
              </a:ext>
            </a:extLst>
          </p:cNvPr>
          <p:cNvSpPr>
            <a:spLocks noGrp="1"/>
          </p:cNvSpPr>
          <p:nvPr>
            <p:ph type="ftr" sz="quarter" idx="10"/>
          </p:nvPr>
        </p:nvSpPr>
        <p:spPr/>
        <p:txBody>
          <a:bodyPr/>
          <a:lstStyle/>
          <a:p>
            <a:pPr lvl="8"/>
            <a:endParaRPr lang="en-US" dirty="0"/>
          </a:p>
          <a:p>
            <a:pPr lvl="8"/>
            <a:r>
              <a:rPr lang="en-US" dirty="0"/>
              <a:t>Source </a:t>
            </a:r>
            <a:r>
              <a:rPr lang="en-US" dirty="0">
                <a:hlinkClick r:id="rId3"/>
              </a:rPr>
              <a:t>https://www.usgbc.org/</a:t>
            </a:r>
            <a:endParaRPr lang="en-US" dirty="0"/>
          </a:p>
          <a:p>
            <a:pPr lvl="8"/>
            <a:endParaRPr lang="en-US" dirty="0"/>
          </a:p>
        </p:txBody>
      </p:sp>
      <p:sp>
        <p:nvSpPr>
          <p:cNvPr id="3" name="Date Placeholder 2">
            <a:extLst>
              <a:ext uri="{FF2B5EF4-FFF2-40B4-BE49-F238E27FC236}">
                <a16:creationId xmlns:a16="http://schemas.microsoft.com/office/drawing/2014/main" id="{8FA5C923-0920-4330-A475-5AFCE5FA4CB0}"/>
              </a:ext>
            </a:extLst>
          </p:cNvPr>
          <p:cNvSpPr>
            <a:spLocks noGrp="1"/>
          </p:cNvSpPr>
          <p:nvPr>
            <p:ph type="dt" sz="half" idx="11"/>
          </p:nvPr>
        </p:nvSpPr>
        <p:spPr/>
        <p:txBody>
          <a:bodyPr/>
          <a:lstStyle/>
          <a:p>
            <a:fld id="{88CF2583-54A7-46B8-A74C-6028C6CABEF8}" type="datetime4">
              <a:rPr lang="en-US" smtClean="0"/>
              <a:t>October 8, 2021</a:t>
            </a:fld>
            <a:endParaRPr lang="en-US" dirty="0"/>
          </a:p>
        </p:txBody>
      </p:sp>
      <p:sp>
        <p:nvSpPr>
          <p:cNvPr id="5" name="Slide Number Placeholder 4">
            <a:extLst>
              <a:ext uri="{FF2B5EF4-FFF2-40B4-BE49-F238E27FC236}">
                <a16:creationId xmlns:a16="http://schemas.microsoft.com/office/drawing/2014/main" id="{2CCA0E70-2419-462C-8B6D-C2651B7F58C7}"/>
              </a:ext>
            </a:extLst>
          </p:cNvPr>
          <p:cNvSpPr>
            <a:spLocks noGrp="1"/>
          </p:cNvSpPr>
          <p:nvPr>
            <p:ph type="sldNum" sz="quarter" idx="12"/>
          </p:nvPr>
        </p:nvSpPr>
        <p:spPr/>
        <p:txBody>
          <a:bodyPr/>
          <a:lstStyle/>
          <a:p>
            <a:r>
              <a:rPr lang="en-US"/>
              <a:t>Slide </a:t>
            </a:r>
            <a:fld id="{619F89D8-7AE3-494A-97F3-03D680869632}" type="slidenum">
              <a:rPr lang="en-US" smtClean="0"/>
              <a:pPr/>
              <a:t>14</a:t>
            </a:fld>
            <a:endParaRPr lang="en-US" dirty="0"/>
          </a:p>
        </p:txBody>
      </p:sp>
      <p:sp>
        <p:nvSpPr>
          <p:cNvPr id="9" name="Content Placeholder 8">
            <a:extLst>
              <a:ext uri="{FF2B5EF4-FFF2-40B4-BE49-F238E27FC236}">
                <a16:creationId xmlns:a16="http://schemas.microsoft.com/office/drawing/2014/main" id="{F324B77E-3B8A-4F65-AE79-FB86D0B2AF22}"/>
              </a:ext>
            </a:extLst>
          </p:cNvPr>
          <p:cNvSpPr>
            <a:spLocks noGrp="1"/>
          </p:cNvSpPr>
          <p:nvPr>
            <p:ph sz="quarter" idx="20"/>
          </p:nvPr>
        </p:nvSpPr>
        <p:spPr>
          <a:xfrm>
            <a:off x="6488541" y="1932874"/>
            <a:ext cx="5016919" cy="3980918"/>
          </a:xfrm>
        </p:spPr>
        <p:txBody>
          <a:bodyPr/>
          <a:lstStyle/>
          <a:p>
            <a:pPr algn="just"/>
            <a:endParaRPr lang="en-US" sz="2400" dirty="0">
              <a:latin typeface="ABBvoiceOffice" panose="020D0603020503020204" pitchFamily="34" charset="0"/>
              <a:ea typeface="ABBvoiceOffice" panose="020D0603020503020204" pitchFamily="34" charset="0"/>
              <a:cs typeface="ABBvoiceOffice" panose="020D0603020503020204" pitchFamily="34" charset="0"/>
            </a:endParaRPr>
          </a:p>
          <a:p>
            <a:pPr algn="just"/>
            <a:r>
              <a:rPr lang="en-US" dirty="0">
                <a:latin typeface="ABBvoiceOffice" panose="020D0603020503020204" pitchFamily="34" charset="0"/>
                <a:ea typeface="ABBvoiceOffice" panose="020D0603020503020204" pitchFamily="34" charset="0"/>
                <a:cs typeface="ABBvoiceOffice" panose="020D0603020503020204" pitchFamily="34" charset="0"/>
              </a:rPr>
              <a:t>LEED® is the most widely used green building rating system in the world. It works for all buildings at all phases of development, from new construction to existing buildings, and all building sectors, from homes to hospitals to corporate headquarters.</a:t>
            </a:r>
          </a:p>
          <a:p>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6" name="Subtitle 5">
            <a:extLst>
              <a:ext uri="{FF2B5EF4-FFF2-40B4-BE49-F238E27FC236}">
                <a16:creationId xmlns:a16="http://schemas.microsoft.com/office/drawing/2014/main" id="{8F7D6BAA-B389-4A8C-B562-022DF9900394}"/>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What’s LEED®?</a:t>
            </a:r>
          </a:p>
        </p:txBody>
      </p:sp>
      <p:pic>
        <p:nvPicPr>
          <p:cNvPr id="10" name="Content Placeholder 21">
            <a:extLst>
              <a:ext uri="{FF2B5EF4-FFF2-40B4-BE49-F238E27FC236}">
                <a16:creationId xmlns:a16="http://schemas.microsoft.com/office/drawing/2014/main" id="{8BCFA3DC-EBF5-4D87-85BD-1EAB2887BAE6}"/>
              </a:ext>
            </a:extLst>
          </p:cNvPr>
          <p:cNvPicPr>
            <a:picLocks noGrp="1" noChangeAspect="1"/>
          </p:cNvPicPr>
          <p:nvPr>
            <p:ph sz="quarter" idx="19"/>
          </p:nvPr>
        </p:nvPicPr>
        <p:blipFill>
          <a:blip r:embed="rId4"/>
          <a:stretch>
            <a:fillRect/>
          </a:stretch>
        </p:blipFill>
        <p:spPr>
          <a:xfrm>
            <a:off x="380133" y="1727801"/>
            <a:ext cx="5562761" cy="3979862"/>
          </a:xfrm>
          <a:prstGeom prst="rect">
            <a:avLst/>
          </a:prstGeom>
        </p:spPr>
      </p:pic>
    </p:spTree>
    <p:extLst>
      <p:ext uri="{BB962C8B-B14F-4D97-AF65-F5344CB8AC3E}">
        <p14:creationId xmlns:p14="http://schemas.microsoft.com/office/powerpoint/2010/main" val="36528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75B8C4-3DE4-477F-9775-5EA1DE51061D}"/>
              </a:ext>
            </a:extLst>
          </p:cNvPr>
          <p:cNvPicPr>
            <a:picLocks noChangeAspect="1"/>
          </p:cNvPicPr>
          <p:nvPr/>
        </p:nvPicPr>
        <p:blipFill>
          <a:blip r:embed="rId3"/>
          <a:stretch>
            <a:fillRect/>
          </a:stretch>
        </p:blipFill>
        <p:spPr>
          <a:xfrm>
            <a:off x="507731" y="4637007"/>
            <a:ext cx="9188352" cy="1228073"/>
          </a:xfrm>
          <a:prstGeom prst="rect">
            <a:avLst/>
          </a:prstGeom>
        </p:spPr>
      </p:pic>
      <p:sp>
        <p:nvSpPr>
          <p:cNvPr id="25602" name="Subtitle 1"/>
          <p:cNvSpPr>
            <a:spLocks noGrp="1"/>
          </p:cNvSpPr>
          <p:nvPr>
            <p:ph type="subTitle" idx="13"/>
          </p:nvPr>
        </p:nvSpPr>
        <p:spPr>
          <a:xfrm>
            <a:off x="300830" y="1122579"/>
            <a:ext cx="11622530" cy="504431"/>
          </a:xfrm>
        </p:spPr>
        <p:txBody>
          <a:bodyPr/>
          <a:lstStyle/>
          <a:p>
            <a:pPr eaLnBrk="1" hangingPunct="1"/>
            <a:r>
              <a:rPr lang="en-US" altLang="en-US" dirty="0">
                <a:latin typeface="ABBvoice Light" panose="020D0403020503020204" pitchFamily="34" charset="0"/>
                <a:ea typeface="ABBvoice Light" panose="020D0403020503020204" pitchFamily="34" charset="0"/>
                <a:cs typeface="ABBvoice Light" panose="020D0403020503020204" pitchFamily="34" charset="0"/>
              </a:rPr>
              <a:t>ABB Credit Categories contribution for BD + C</a:t>
            </a:r>
          </a:p>
        </p:txBody>
      </p:sp>
      <p:sp>
        <p:nvSpPr>
          <p:cNvPr id="25604" name="Date Placeholder 3"/>
          <p:cNvSpPr>
            <a:spLocks noGrp="1"/>
          </p:cNvSpPr>
          <p:nvPr>
            <p:ph type="dt" sz="quarter" idx="1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rgbClr val="000000"/>
                </a:solidFill>
                <a:latin typeface="Arial" panose="020B0604020202020204" pitchFamily="34" charset="0"/>
              </a:defRPr>
            </a:lvl1pPr>
            <a:lvl2pPr marL="742356" indent="-285522">
              <a:defRPr>
                <a:solidFill>
                  <a:srgbClr val="000000"/>
                </a:solidFill>
                <a:latin typeface="Arial" panose="020B0604020202020204" pitchFamily="34" charset="0"/>
              </a:defRPr>
            </a:lvl2pPr>
            <a:lvl3pPr marL="1142086" indent="-228418">
              <a:defRPr>
                <a:solidFill>
                  <a:srgbClr val="000000"/>
                </a:solidFill>
                <a:latin typeface="Arial" panose="020B0604020202020204" pitchFamily="34" charset="0"/>
              </a:defRPr>
            </a:lvl3pPr>
            <a:lvl4pPr marL="1598920" indent="-228418">
              <a:defRPr>
                <a:solidFill>
                  <a:srgbClr val="000000"/>
                </a:solidFill>
                <a:latin typeface="Arial" panose="020B0604020202020204" pitchFamily="34" charset="0"/>
              </a:defRPr>
            </a:lvl4pPr>
            <a:lvl5pPr marL="2055754" indent="-228418">
              <a:defRPr>
                <a:solidFill>
                  <a:srgbClr val="000000"/>
                </a:solidFill>
                <a:latin typeface="Arial" panose="020B0604020202020204" pitchFamily="34" charset="0"/>
              </a:defRPr>
            </a:lvl5pPr>
            <a:lvl6pPr marL="2512589" indent="-228418" eaLnBrk="0" fontAlgn="base" hangingPunct="0">
              <a:spcBef>
                <a:spcPct val="0"/>
              </a:spcBef>
              <a:spcAft>
                <a:spcPct val="0"/>
              </a:spcAft>
              <a:defRPr>
                <a:solidFill>
                  <a:srgbClr val="000000"/>
                </a:solidFill>
                <a:latin typeface="Arial" panose="020B0604020202020204" pitchFamily="34" charset="0"/>
              </a:defRPr>
            </a:lvl6pPr>
            <a:lvl7pPr marL="2969423" indent="-228418" eaLnBrk="0" fontAlgn="base" hangingPunct="0">
              <a:spcBef>
                <a:spcPct val="0"/>
              </a:spcBef>
              <a:spcAft>
                <a:spcPct val="0"/>
              </a:spcAft>
              <a:defRPr>
                <a:solidFill>
                  <a:srgbClr val="000000"/>
                </a:solidFill>
                <a:latin typeface="Arial" panose="020B0604020202020204" pitchFamily="34" charset="0"/>
              </a:defRPr>
            </a:lvl7pPr>
            <a:lvl8pPr marL="3426257" indent="-228418" eaLnBrk="0" fontAlgn="base" hangingPunct="0">
              <a:spcBef>
                <a:spcPct val="0"/>
              </a:spcBef>
              <a:spcAft>
                <a:spcPct val="0"/>
              </a:spcAft>
              <a:defRPr>
                <a:solidFill>
                  <a:srgbClr val="000000"/>
                </a:solidFill>
                <a:latin typeface="Arial" panose="020B0604020202020204" pitchFamily="34" charset="0"/>
              </a:defRPr>
            </a:lvl8pPr>
            <a:lvl9pPr marL="3883092" indent="-228418" eaLnBrk="0" fontAlgn="base" hangingPunct="0">
              <a:spcBef>
                <a:spcPct val="0"/>
              </a:spcBef>
              <a:spcAft>
                <a:spcPct val="0"/>
              </a:spcAft>
              <a:defRPr>
                <a:solidFill>
                  <a:srgbClr val="000000"/>
                </a:solidFill>
                <a:latin typeface="Arial" panose="020B0604020202020204" pitchFamily="34" charset="0"/>
              </a:defRPr>
            </a:lvl9pPr>
          </a:lstStyle>
          <a:p>
            <a:fld id="{BE71D271-F6A5-473A-9724-190B128056AD}" type="datetime4">
              <a:rPr lang="en-US" altLang="en-US" smtClean="0">
                <a:solidFill>
                  <a:srgbClr val="A0A0A0"/>
                </a:solidFill>
                <a:latin typeface="+mn-lt"/>
              </a:rPr>
              <a:pPr/>
              <a:t>October 8, 2021</a:t>
            </a:fld>
            <a:endParaRPr lang="en-US" altLang="en-US" dirty="0">
              <a:solidFill>
                <a:srgbClr val="A0A0A0"/>
              </a:solidFill>
              <a:latin typeface="+mn-lt"/>
            </a:endParaRPr>
          </a:p>
        </p:txBody>
      </p:sp>
      <p:sp>
        <p:nvSpPr>
          <p:cNvPr id="25605" name="Slide Number Placeholder 5"/>
          <p:cNvSpPr>
            <a:spLocks noGrp="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rgbClr val="000000"/>
                </a:solidFill>
                <a:latin typeface="Arial" panose="020B0604020202020204" pitchFamily="34" charset="0"/>
              </a:defRPr>
            </a:lvl1pPr>
            <a:lvl2pPr marL="742356" indent="-285522">
              <a:defRPr>
                <a:solidFill>
                  <a:srgbClr val="000000"/>
                </a:solidFill>
                <a:latin typeface="Arial" panose="020B0604020202020204" pitchFamily="34" charset="0"/>
              </a:defRPr>
            </a:lvl2pPr>
            <a:lvl3pPr marL="1142086" indent="-228418">
              <a:defRPr>
                <a:solidFill>
                  <a:srgbClr val="000000"/>
                </a:solidFill>
                <a:latin typeface="Arial" panose="020B0604020202020204" pitchFamily="34" charset="0"/>
              </a:defRPr>
            </a:lvl3pPr>
            <a:lvl4pPr marL="1598920" indent="-228418">
              <a:defRPr>
                <a:solidFill>
                  <a:srgbClr val="000000"/>
                </a:solidFill>
                <a:latin typeface="Arial" panose="020B0604020202020204" pitchFamily="34" charset="0"/>
              </a:defRPr>
            </a:lvl4pPr>
            <a:lvl5pPr marL="2055754" indent="-228418">
              <a:defRPr>
                <a:solidFill>
                  <a:srgbClr val="000000"/>
                </a:solidFill>
                <a:latin typeface="Arial" panose="020B0604020202020204" pitchFamily="34" charset="0"/>
              </a:defRPr>
            </a:lvl5pPr>
            <a:lvl6pPr marL="2512589" indent="-228418" eaLnBrk="0" fontAlgn="base" hangingPunct="0">
              <a:spcBef>
                <a:spcPct val="0"/>
              </a:spcBef>
              <a:spcAft>
                <a:spcPct val="0"/>
              </a:spcAft>
              <a:defRPr>
                <a:solidFill>
                  <a:srgbClr val="000000"/>
                </a:solidFill>
                <a:latin typeface="Arial" panose="020B0604020202020204" pitchFamily="34" charset="0"/>
              </a:defRPr>
            </a:lvl6pPr>
            <a:lvl7pPr marL="2969423" indent="-228418" eaLnBrk="0" fontAlgn="base" hangingPunct="0">
              <a:spcBef>
                <a:spcPct val="0"/>
              </a:spcBef>
              <a:spcAft>
                <a:spcPct val="0"/>
              </a:spcAft>
              <a:defRPr>
                <a:solidFill>
                  <a:srgbClr val="000000"/>
                </a:solidFill>
                <a:latin typeface="Arial" panose="020B0604020202020204" pitchFamily="34" charset="0"/>
              </a:defRPr>
            </a:lvl7pPr>
            <a:lvl8pPr marL="3426257" indent="-228418" eaLnBrk="0" fontAlgn="base" hangingPunct="0">
              <a:spcBef>
                <a:spcPct val="0"/>
              </a:spcBef>
              <a:spcAft>
                <a:spcPct val="0"/>
              </a:spcAft>
              <a:defRPr>
                <a:solidFill>
                  <a:srgbClr val="000000"/>
                </a:solidFill>
                <a:latin typeface="Arial" panose="020B0604020202020204" pitchFamily="34" charset="0"/>
              </a:defRPr>
            </a:lvl8pPr>
            <a:lvl9pPr marL="3883092" indent="-228418" eaLnBrk="0" fontAlgn="base" hangingPunct="0">
              <a:spcBef>
                <a:spcPct val="0"/>
              </a:spcBef>
              <a:spcAft>
                <a:spcPct val="0"/>
              </a:spcAft>
              <a:defRPr>
                <a:solidFill>
                  <a:srgbClr val="000000"/>
                </a:solidFill>
                <a:latin typeface="Arial" panose="020B0604020202020204" pitchFamily="34" charset="0"/>
              </a:defRPr>
            </a:lvl9pPr>
          </a:lstStyle>
          <a:p>
            <a:r>
              <a:rPr lang="en-US" altLang="en-US">
                <a:solidFill>
                  <a:srgbClr val="A0A0A0"/>
                </a:solidFill>
                <a:latin typeface="+mn-lt"/>
              </a:rPr>
              <a:t>Slide </a:t>
            </a:r>
            <a:fld id="{65D3C68B-907B-4B1F-AE28-A9F6415CC5E6}" type="slidenum">
              <a:rPr lang="en-US" altLang="en-US" smtClean="0">
                <a:solidFill>
                  <a:srgbClr val="A0A0A0"/>
                </a:solidFill>
                <a:latin typeface="+mn-lt"/>
              </a:rPr>
              <a:pPr/>
              <a:t>15</a:t>
            </a:fld>
            <a:endParaRPr lang="en-US" altLang="en-US">
              <a:solidFill>
                <a:srgbClr val="A0A0A0"/>
              </a:solidFill>
              <a:latin typeface="+mn-lt"/>
            </a:endParaRPr>
          </a:p>
        </p:txBody>
      </p:sp>
      <p:sp>
        <p:nvSpPr>
          <p:cNvPr id="25606" name="Footer Placeholder 3"/>
          <p:cNvSpPr>
            <a:spLocks noGrp="1"/>
          </p:cNvSpPr>
          <p:nvPr>
            <p:ph type="ftr" sz="quarter" idx="15"/>
          </p:nvPr>
        </p:nvSpPr>
        <p:spPr>
          <a:xfrm>
            <a:off x="2444431" y="6206545"/>
            <a:ext cx="8592772" cy="59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rgbClr val="000000"/>
                </a:solidFill>
                <a:latin typeface="Arial" panose="020B0604020202020204" pitchFamily="34" charset="0"/>
              </a:defRPr>
            </a:lvl1pPr>
            <a:lvl2pPr marL="742356" indent="-285522">
              <a:defRPr>
                <a:solidFill>
                  <a:srgbClr val="000000"/>
                </a:solidFill>
                <a:latin typeface="Arial" panose="020B0604020202020204" pitchFamily="34" charset="0"/>
              </a:defRPr>
            </a:lvl2pPr>
            <a:lvl3pPr marL="1142086" indent="-228418">
              <a:defRPr>
                <a:solidFill>
                  <a:srgbClr val="000000"/>
                </a:solidFill>
                <a:latin typeface="Arial" panose="020B0604020202020204" pitchFamily="34" charset="0"/>
              </a:defRPr>
            </a:lvl3pPr>
            <a:lvl4pPr marL="1598920" indent="-228418">
              <a:defRPr>
                <a:solidFill>
                  <a:srgbClr val="000000"/>
                </a:solidFill>
                <a:latin typeface="Arial" panose="020B0604020202020204" pitchFamily="34" charset="0"/>
              </a:defRPr>
            </a:lvl4pPr>
            <a:lvl5pPr marL="2055754" indent="-228418">
              <a:defRPr>
                <a:solidFill>
                  <a:srgbClr val="000000"/>
                </a:solidFill>
                <a:latin typeface="Arial" panose="020B0604020202020204" pitchFamily="34" charset="0"/>
              </a:defRPr>
            </a:lvl5pPr>
            <a:lvl6pPr marL="2512589" indent="-228418" eaLnBrk="0" fontAlgn="base" hangingPunct="0">
              <a:spcBef>
                <a:spcPct val="0"/>
              </a:spcBef>
              <a:spcAft>
                <a:spcPct val="0"/>
              </a:spcAft>
              <a:defRPr>
                <a:solidFill>
                  <a:srgbClr val="000000"/>
                </a:solidFill>
                <a:latin typeface="Arial" panose="020B0604020202020204" pitchFamily="34" charset="0"/>
              </a:defRPr>
            </a:lvl6pPr>
            <a:lvl7pPr marL="2969423" indent="-228418" eaLnBrk="0" fontAlgn="base" hangingPunct="0">
              <a:spcBef>
                <a:spcPct val="0"/>
              </a:spcBef>
              <a:spcAft>
                <a:spcPct val="0"/>
              </a:spcAft>
              <a:defRPr>
                <a:solidFill>
                  <a:srgbClr val="000000"/>
                </a:solidFill>
                <a:latin typeface="Arial" panose="020B0604020202020204" pitchFamily="34" charset="0"/>
              </a:defRPr>
            </a:lvl7pPr>
            <a:lvl8pPr marL="3426257" indent="-228418" eaLnBrk="0" fontAlgn="base" hangingPunct="0">
              <a:spcBef>
                <a:spcPct val="0"/>
              </a:spcBef>
              <a:spcAft>
                <a:spcPct val="0"/>
              </a:spcAft>
              <a:defRPr>
                <a:solidFill>
                  <a:srgbClr val="000000"/>
                </a:solidFill>
                <a:latin typeface="Arial" panose="020B0604020202020204" pitchFamily="34" charset="0"/>
              </a:defRPr>
            </a:lvl8pPr>
            <a:lvl9pPr marL="3883092" indent="-228418" eaLnBrk="0" fontAlgn="base" hangingPunct="0">
              <a:spcBef>
                <a:spcPct val="0"/>
              </a:spcBef>
              <a:spcAft>
                <a:spcPct val="0"/>
              </a:spcAft>
              <a:defRPr>
                <a:solidFill>
                  <a:srgbClr val="000000"/>
                </a:solidFill>
                <a:latin typeface="Arial" panose="020B0604020202020204" pitchFamily="34" charset="0"/>
              </a:defRPr>
            </a:lvl9pPr>
          </a:lstStyle>
          <a:p>
            <a:endParaRPr lang="en-US" altLang="en-US" dirty="0">
              <a:solidFill>
                <a:srgbClr val="898989"/>
              </a:solidFill>
            </a:endParaRPr>
          </a:p>
        </p:txBody>
      </p:sp>
      <p:sp>
        <p:nvSpPr>
          <p:cNvPr id="8" name="TextBox 7">
            <a:extLst>
              <a:ext uri="{FF2B5EF4-FFF2-40B4-BE49-F238E27FC236}">
                <a16:creationId xmlns:a16="http://schemas.microsoft.com/office/drawing/2014/main" id="{5C2A3227-C8F3-4830-A11F-149C8EE60540}"/>
              </a:ext>
            </a:extLst>
          </p:cNvPr>
          <p:cNvSpPr txBox="1"/>
          <p:nvPr/>
        </p:nvSpPr>
        <p:spPr bwMode="gray">
          <a:xfrm>
            <a:off x="269852" y="3861917"/>
            <a:ext cx="2848481" cy="385631"/>
          </a:xfrm>
          <a:prstGeom prst="rect">
            <a:avLst/>
          </a:prstGeom>
          <a:noFill/>
        </p:spPr>
        <p:txBody>
          <a:bodyPr wrap="square" lIns="72000" tIns="72000" rIns="72000" bIns="72000" rtlCol="0">
            <a:noAutofit/>
          </a:bodyPr>
          <a:lstStyle/>
          <a:p>
            <a:r>
              <a:rPr lang="it-IT" sz="1400" b="1" i="0" dirty="0">
                <a:solidFill>
                  <a:srgbClr val="202124"/>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400" b="1" dirty="0">
              <a:latin typeface="ABBvoiceOffice" panose="020D0603020503020204" pitchFamily="34" charset="0"/>
              <a:ea typeface="ABBvoiceOffice" panose="020D0603020503020204" pitchFamily="34" charset="0"/>
              <a:cs typeface="ABBvoiceOffice" panose="020D0603020503020204" pitchFamily="34" charset="0"/>
            </a:endParaRPr>
          </a:p>
          <a:p>
            <a:r>
              <a:rPr lang="it-IT" sz="1400" b="1" dirty="0">
                <a:latin typeface="ABBvoiceOffice" panose="020D0603020503020204" pitchFamily="34" charset="0"/>
                <a:ea typeface="ABBvoiceOffice" panose="020D0603020503020204" pitchFamily="34" charset="0"/>
                <a:cs typeface="ABBvoiceOffice" panose="020D0603020503020204" pitchFamily="34" charset="0"/>
              </a:rPr>
              <a:t>9 credit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categories</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for BD+C:</a:t>
            </a:r>
          </a:p>
        </p:txBody>
      </p:sp>
      <p:pic>
        <p:nvPicPr>
          <p:cNvPr id="9" name="Picture 8">
            <a:extLst>
              <a:ext uri="{FF2B5EF4-FFF2-40B4-BE49-F238E27FC236}">
                <a16:creationId xmlns:a16="http://schemas.microsoft.com/office/drawing/2014/main" id="{E7BE51C6-7DA0-443F-B307-689DFB6932C1}"/>
              </a:ext>
            </a:extLst>
          </p:cNvPr>
          <p:cNvPicPr>
            <a:picLocks noChangeAspect="1"/>
          </p:cNvPicPr>
          <p:nvPr/>
        </p:nvPicPr>
        <p:blipFill>
          <a:blip r:embed="rId4"/>
          <a:stretch>
            <a:fillRect/>
          </a:stretch>
        </p:blipFill>
        <p:spPr>
          <a:xfrm>
            <a:off x="6977655" y="2407654"/>
            <a:ext cx="2503697" cy="724354"/>
          </a:xfrm>
          <a:prstGeom prst="rect">
            <a:avLst/>
          </a:prstGeom>
        </p:spPr>
      </p:pic>
      <p:sp>
        <p:nvSpPr>
          <p:cNvPr id="27" name="TextBox 26">
            <a:extLst>
              <a:ext uri="{FF2B5EF4-FFF2-40B4-BE49-F238E27FC236}">
                <a16:creationId xmlns:a16="http://schemas.microsoft.com/office/drawing/2014/main" id="{8C88F9FB-4661-4DFA-AFB7-492B3C118D0C}"/>
              </a:ext>
            </a:extLst>
          </p:cNvPr>
          <p:cNvSpPr txBox="1"/>
          <p:nvPr/>
        </p:nvSpPr>
        <p:spPr bwMode="gray">
          <a:xfrm>
            <a:off x="6021676" y="1759647"/>
            <a:ext cx="2955087" cy="385631"/>
          </a:xfrm>
          <a:prstGeom prst="rect">
            <a:avLst/>
          </a:prstGeom>
          <a:noFill/>
        </p:spPr>
        <p:txBody>
          <a:bodyPr wrap="square" lIns="72000" tIns="72000" rIns="72000" bIns="72000" rtlCol="0">
            <a:noAutofit/>
          </a:bodyPr>
          <a:lstStyle/>
          <a:p>
            <a:r>
              <a:rPr lang="it-IT" sz="1400" b="1" i="0" dirty="0">
                <a:solidFill>
                  <a:srgbClr val="202124"/>
                </a:solidFill>
                <a:effectLst/>
                <a:latin typeface="ABBvoiceOffice" panose="020D0603020503020204" pitchFamily="34" charset="0"/>
                <a:ea typeface="ABBvoiceOffice" panose="020D0603020503020204" pitchFamily="34" charset="0"/>
                <a:cs typeface="ABBvoiceOffice" panose="020D0603020503020204" pitchFamily="34" charset="0"/>
              </a:rPr>
              <a:t>— </a:t>
            </a:r>
          </a:p>
          <a:p>
            <a:r>
              <a:rPr lang="it-IT" sz="1400" b="1" dirty="0">
                <a:latin typeface="ABBvoiceOffice" panose="020D0603020503020204" pitchFamily="34" charset="0"/>
                <a:ea typeface="ABBvoiceOffice" panose="020D0603020503020204" pitchFamily="34" charset="0"/>
                <a:cs typeface="ABBvoiceOffice" panose="020D0603020503020204" pitchFamily="34" charset="0"/>
              </a:rPr>
              <a:t>4 building certification levels:</a:t>
            </a:r>
          </a:p>
        </p:txBody>
      </p:sp>
      <p:sp>
        <p:nvSpPr>
          <p:cNvPr id="38" name="TextBox 37">
            <a:extLst>
              <a:ext uri="{FF2B5EF4-FFF2-40B4-BE49-F238E27FC236}">
                <a16:creationId xmlns:a16="http://schemas.microsoft.com/office/drawing/2014/main" id="{2F4D7CA6-4F49-406E-8F11-4D50A3A19C90}"/>
              </a:ext>
            </a:extLst>
          </p:cNvPr>
          <p:cNvSpPr txBox="1"/>
          <p:nvPr/>
        </p:nvSpPr>
        <p:spPr bwMode="gray">
          <a:xfrm>
            <a:off x="6632569" y="3223137"/>
            <a:ext cx="5290791" cy="607107"/>
          </a:xfrm>
          <a:prstGeom prst="rect">
            <a:avLst/>
          </a:prstGeom>
          <a:noFill/>
        </p:spPr>
        <p:txBody>
          <a:bodyPr wrap="square" lIns="72000" tIns="72000" rIns="72000" bIns="72000" rtlCol="0">
            <a:noAutofit/>
          </a:bodyPr>
          <a:lstStyle/>
          <a:p>
            <a:pPr marL="285750" indent="-285750">
              <a:buFont typeface="Arial" panose="020B0604020202020204" pitchFamily="34" charset="0"/>
              <a:buChar char="•"/>
            </a:pPr>
            <a:r>
              <a:rPr lang="it-IT" sz="1400" dirty="0">
                <a:latin typeface="ABBvoiceOffice" panose="020D0603020503020204" pitchFamily="34" charset="0"/>
                <a:ea typeface="ABBvoiceOffice" panose="020D0603020503020204" pitchFamily="34" charset="0"/>
                <a:cs typeface="ABBvoiceOffice" panose="020D0603020503020204" pitchFamily="34" charset="0"/>
              </a:rPr>
              <a:t>LEED certification from Design to Construction phase</a:t>
            </a:r>
          </a:p>
          <a:p>
            <a:pPr marL="285750" indent="-285750">
              <a:buFont typeface="Arial" panose="020B0604020202020204" pitchFamily="34" charset="0"/>
              <a:buChar char="•"/>
            </a:pPr>
            <a:r>
              <a:rPr lang="it-IT" sz="1400" dirty="0" err="1">
                <a:latin typeface="ABBvoiceOffice" panose="020D0603020503020204" pitchFamily="34" charset="0"/>
                <a:ea typeface="ABBvoiceOffice" panose="020D0603020503020204" pitchFamily="34" charset="0"/>
                <a:cs typeface="ABBvoiceOffice" panose="020D0603020503020204" pitchFamily="34" charset="0"/>
              </a:rPr>
              <a:t>Valid</a:t>
            </a:r>
            <a:r>
              <a:rPr lang="it-IT" sz="1400" dirty="0">
                <a:latin typeface="ABBvoiceOffice" panose="020D0603020503020204" pitchFamily="34" charset="0"/>
                <a:ea typeface="ABBvoiceOffice" panose="020D0603020503020204" pitchFamily="34" charset="0"/>
                <a:cs typeface="ABBvoiceOffice" panose="020D0603020503020204" pitchFamily="34" charset="0"/>
              </a:rPr>
              <a:t> for new construction and major </a:t>
            </a:r>
            <a:r>
              <a:rPr lang="it-IT" sz="1400" dirty="0" err="1">
                <a:latin typeface="ABBvoiceOffice" panose="020D0603020503020204" pitchFamily="34" charset="0"/>
                <a:ea typeface="ABBvoiceOffice" panose="020D0603020503020204" pitchFamily="34" charset="0"/>
                <a:cs typeface="ABBvoiceOffice" panose="020D0603020503020204" pitchFamily="34" charset="0"/>
              </a:rPr>
              <a:t>renovation</a:t>
            </a:r>
            <a:endParaRPr lang="it-IT" sz="1400"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400" dirty="0">
                <a:latin typeface="ABBvoiceOffice" panose="020D0603020503020204" pitchFamily="34" charset="0"/>
                <a:ea typeface="ABBvoiceOffice" panose="020D0603020503020204" pitchFamily="34" charset="0"/>
                <a:cs typeface="ABBvoiceOffice" panose="020D0603020503020204" pitchFamily="34" charset="0"/>
              </a:rPr>
              <a:t>Dynamic approach – </a:t>
            </a:r>
            <a:r>
              <a:rPr lang="it-IT" sz="1400" dirty="0" err="1">
                <a:latin typeface="ABBvoiceOffice" panose="020D0603020503020204" pitchFamily="34" charset="0"/>
                <a:ea typeface="ABBvoiceOffice" panose="020D0603020503020204" pitchFamily="34" charset="0"/>
                <a:cs typeface="ABBvoiceOffice" panose="020D0603020503020204" pitchFamily="34" charset="0"/>
              </a:rPr>
              <a:t>continuous</a:t>
            </a:r>
            <a:r>
              <a:rPr lang="it-IT" sz="1400" dirty="0">
                <a:latin typeface="ABBvoiceOffice" panose="020D0603020503020204" pitchFamily="34" charset="0"/>
                <a:ea typeface="ABBvoiceOffice" panose="020D0603020503020204" pitchFamily="34" charset="0"/>
                <a:cs typeface="ABBvoiceOffice" panose="020D0603020503020204" pitchFamily="34" charset="0"/>
              </a:rPr>
              <a:t> improvement</a:t>
            </a:r>
          </a:p>
        </p:txBody>
      </p:sp>
      <p:pic>
        <p:nvPicPr>
          <p:cNvPr id="6" name="Picture 5">
            <a:extLst>
              <a:ext uri="{FF2B5EF4-FFF2-40B4-BE49-F238E27FC236}">
                <a16:creationId xmlns:a16="http://schemas.microsoft.com/office/drawing/2014/main" id="{C323D788-DB56-4D20-BC1A-469AF5BBDCFC}"/>
              </a:ext>
            </a:extLst>
          </p:cNvPr>
          <p:cNvPicPr>
            <a:picLocks noChangeAspect="1"/>
          </p:cNvPicPr>
          <p:nvPr/>
        </p:nvPicPr>
        <p:blipFill>
          <a:blip r:embed="rId5"/>
          <a:stretch>
            <a:fillRect/>
          </a:stretch>
        </p:blipFill>
        <p:spPr>
          <a:xfrm>
            <a:off x="739646" y="2655671"/>
            <a:ext cx="4670014" cy="1206246"/>
          </a:xfrm>
          <a:prstGeom prst="rect">
            <a:avLst/>
          </a:prstGeom>
        </p:spPr>
      </p:pic>
      <p:sp>
        <p:nvSpPr>
          <p:cNvPr id="3" name="Flowchart: Connector 2">
            <a:extLst>
              <a:ext uri="{FF2B5EF4-FFF2-40B4-BE49-F238E27FC236}">
                <a16:creationId xmlns:a16="http://schemas.microsoft.com/office/drawing/2014/main" id="{46652513-96EA-4D95-B22E-E16533B72B68}"/>
              </a:ext>
            </a:extLst>
          </p:cNvPr>
          <p:cNvSpPr/>
          <p:nvPr/>
        </p:nvSpPr>
        <p:spPr bwMode="gray">
          <a:xfrm>
            <a:off x="585852" y="4625650"/>
            <a:ext cx="649755" cy="63921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1" name="Flowchart: Connector 20">
            <a:extLst>
              <a:ext uri="{FF2B5EF4-FFF2-40B4-BE49-F238E27FC236}">
                <a16:creationId xmlns:a16="http://schemas.microsoft.com/office/drawing/2014/main" id="{4CEE3B9A-E9FB-4418-8DCF-E5A6A05C273F}"/>
              </a:ext>
            </a:extLst>
          </p:cNvPr>
          <p:cNvSpPr/>
          <p:nvPr/>
        </p:nvSpPr>
        <p:spPr bwMode="gray">
          <a:xfrm>
            <a:off x="2678755" y="4634528"/>
            <a:ext cx="649755" cy="63921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2" name="Flowchart: Connector 21">
            <a:extLst>
              <a:ext uri="{FF2B5EF4-FFF2-40B4-BE49-F238E27FC236}">
                <a16:creationId xmlns:a16="http://schemas.microsoft.com/office/drawing/2014/main" id="{92FF7D2E-AC21-47E4-B75B-BB65EE1B7DCB}"/>
              </a:ext>
            </a:extLst>
          </p:cNvPr>
          <p:cNvSpPr/>
          <p:nvPr/>
        </p:nvSpPr>
        <p:spPr bwMode="gray">
          <a:xfrm>
            <a:off x="3727892" y="4625650"/>
            <a:ext cx="649755" cy="63921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3" name="Flowchart: Connector 22">
            <a:extLst>
              <a:ext uri="{FF2B5EF4-FFF2-40B4-BE49-F238E27FC236}">
                <a16:creationId xmlns:a16="http://schemas.microsoft.com/office/drawing/2014/main" id="{2CC01DCD-6310-4B97-B56F-A2F227A04143}"/>
              </a:ext>
            </a:extLst>
          </p:cNvPr>
          <p:cNvSpPr/>
          <p:nvPr/>
        </p:nvSpPr>
        <p:spPr bwMode="gray">
          <a:xfrm>
            <a:off x="4687353" y="4629581"/>
            <a:ext cx="649755" cy="63921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4" name="Flowchart: Connector 23">
            <a:extLst>
              <a:ext uri="{FF2B5EF4-FFF2-40B4-BE49-F238E27FC236}">
                <a16:creationId xmlns:a16="http://schemas.microsoft.com/office/drawing/2014/main" id="{61BC83D3-944F-4C2A-AD5B-8276763BBD2E}"/>
              </a:ext>
            </a:extLst>
          </p:cNvPr>
          <p:cNvSpPr/>
          <p:nvPr/>
        </p:nvSpPr>
        <p:spPr bwMode="gray">
          <a:xfrm>
            <a:off x="5779604" y="4634528"/>
            <a:ext cx="649755" cy="63921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5" name="Flowchart: Connector 24">
            <a:extLst>
              <a:ext uri="{FF2B5EF4-FFF2-40B4-BE49-F238E27FC236}">
                <a16:creationId xmlns:a16="http://schemas.microsoft.com/office/drawing/2014/main" id="{DFE9C2B7-B2A5-43BF-AA0D-259BA7DA72E7}"/>
              </a:ext>
            </a:extLst>
          </p:cNvPr>
          <p:cNvSpPr/>
          <p:nvPr/>
        </p:nvSpPr>
        <p:spPr bwMode="gray">
          <a:xfrm>
            <a:off x="6913826" y="4620935"/>
            <a:ext cx="649755" cy="63921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Rectangle 1">
            <a:extLst>
              <a:ext uri="{FF2B5EF4-FFF2-40B4-BE49-F238E27FC236}">
                <a16:creationId xmlns:a16="http://schemas.microsoft.com/office/drawing/2014/main" id="{AFEDDA2F-FBA7-4BF3-B947-660591BF9A18}"/>
              </a:ext>
            </a:extLst>
          </p:cNvPr>
          <p:cNvSpPr/>
          <p:nvPr/>
        </p:nvSpPr>
        <p:spPr bwMode="gray">
          <a:xfrm>
            <a:off x="693813" y="2592280"/>
            <a:ext cx="1560980" cy="68099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9" name="Title 1">
            <a:extLst>
              <a:ext uri="{FF2B5EF4-FFF2-40B4-BE49-F238E27FC236}">
                <a16:creationId xmlns:a16="http://schemas.microsoft.com/office/drawing/2014/main" id="{F98F1FED-7C1F-4549-9EA9-78CC5CC78C10}"/>
              </a:ext>
            </a:extLst>
          </p:cNvPr>
          <p:cNvSpPr>
            <a:spLocks noGrp="1"/>
          </p:cNvSpPr>
          <p:nvPr>
            <p:ph type="title"/>
          </p:nvPr>
        </p:nvSpPr>
        <p:spPr>
          <a:xfrm>
            <a:off x="333264" y="682313"/>
            <a:ext cx="11520000" cy="396000"/>
          </a:xfrm>
        </p:spPr>
        <p:txBody>
          <a:bodyPr/>
          <a:lstStyle/>
          <a:p>
            <a:r>
              <a:rPr lang="en-US" dirty="0"/>
              <a:t>Intelligent Distribution for Electric Power in Building</a:t>
            </a:r>
          </a:p>
        </p:txBody>
      </p:sp>
      <p:sp>
        <p:nvSpPr>
          <p:cNvPr id="26" name="TextBox 25">
            <a:extLst>
              <a:ext uri="{FF2B5EF4-FFF2-40B4-BE49-F238E27FC236}">
                <a16:creationId xmlns:a16="http://schemas.microsoft.com/office/drawing/2014/main" id="{9B4A1D6B-6021-4214-BDEB-FE512EBB55A4}"/>
              </a:ext>
            </a:extLst>
          </p:cNvPr>
          <p:cNvSpPr txBox="1"/>
          <p:nvPr/>
        </p:nvSpPr>
        <p:spPr bwMode="gray">
          <a:xfrm>
            <a:off x="269852" y="1759647"/>
            <a:ext cx="2408903" cy="385631"/>
          </a:xfrm>
          <a:prstGeom prst="rect">
            <a:avLst/>
          </a:prstGeom>
          <a:noFill/>
        </p:spPr>
        <p:txBody>
          <a:bodyPr wrap="square" lIns="72000" tIns="72000" rIns="72000" bIns="72000" rtlCol="0">
            <a:noAutofit/>
          </a:bodyPr>
          <a:lstStyle/>
          <a:p>
            <a:r>
              <a:rPr lang="it-IT" sz="1400" b="1" i="0" dirty="0">
                <a:solidFill>
                  <a:srgbClr val="202124"/>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400" b="1" dirty="0">
              <a:latin typeface="ABBvoiceOffice" panose="020D0603020503020204" pitchFamily="34" charset="0"/>
              <a:ea typeface="ABBvoiceOffice" panose="020D0603020503020204" pitchFamily="34" charset="0"/>
              <a:cs typeface="ABBvoiceOffice" panose="020D0603020503020204" pitchFamily="34" charset="0"/>
            </a:endParaRPr>
          </a:p>
          <a:p>
            <a:r>
              <a:rPr lang="it-IT" sz="1400" b="1" dirty="0">
                <a:latin typeface="ABBvoiceOffice" panose="020D0603020503020204" pitchFamily="34" charset="0"/>
                <a:ea typeface="ABBvoiceOffice" panose="020D0603020503020204" pitchFamily="34" charset="0"/>
                <a:cs typeface="ABBvoiceOffice" panose="020D0603020503020204" pitchFamily="34" charset="0"/>
              </a:rPr>
              <a:t>5 rating systems:</a:t>
            </a:r>
          </a:p>
        </p:txBody>
      </p:sp>
    </p:spTree>
    <p:extLst>
      <p:ext uri="{BB962C8B-B14F-4D97-AF65-F5344CB8AC3E}">
        <p14:creationId xmlns:p14="http://schemas.microsoft.com/office/powerpoint/2010/main" val="14803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58F77FD-D9DB-4E36-B8AD-B4081DE311E3}"/>
              </a:ext>
            </a:extLst>
          </p:cNvPr>
          <p:cNvPicPr>
            <a:picLocks noGrp="1" noChangeAspect="1"/>
          </p:cNvPicPr>
          <p:nvPr>
            <p:ph sz="quarter" idx="21"/>
          </p:nvPr>
        </p:nvPicPr>
        <p:blipFill>
          <a:blip r:embed="rId2"/>
          <a:stretch>
            <a:fillRect/>
          </a:stretch>
        </p:blipFill>
        <p:spPr>
          <a:xfrm>
            <a:off x="1208941" y="1933574"/>
            <a:ext cx="7242599" cy="3981451"/>
          </a:xfrm>
          <a:prstGeom prst="rect">
            <a:avLst/>
          </a:prstGeom>
        </p:spPr>
      </p:pic>
      <p:sp>
        <p:nvSpPr>
          <p:cNvPr id="10" name="Title 9">
            <a:extLst>
              <a:ext uri="{FF2B5EF4-FFF2-40B4-BE49-F238E27FC236}">
                <a16:creationId xmlns:a16="http://schemas.microsoft.com/office/drawing/2014/main" id="{C1443CE3-1CD0-4854-B75C-263FFABA4955}"/>
              </a:ext>
            </a:extLst>
          </p:cNvPr>
          <p:cNvSpPr>
            <a:spLocks noGrp="1"/>
          </p:cNvSpPr>
          <p:nvPr>
            <p:ph type="title"/>
          </p:nvPr>
        </p:nvSpPr>
        <p:spPr/>
        <p:txBody>
          <a:bodyPr/>
          <a:lstStyle/>
          <a:p>
            <a:r>
              <a:rPr lang="en-US" dirty="0"/>
              <a:t>Intelligent Distribution for Electric Power in Building</a:t>
            </a:r>
          </a:p>
        </p:txBody>
      </p:sp>
      <p:sp>
        <p:nvSpPr>
          <p:cNvPr id="4" name="Date Placeholder 3">
            <a:extLst>
              <a:ext uri="{FF2B5EF4-FFF2-40B4-BE49-F238E27FC236}">
                <a16:creationId xmlns:a16="http://schemas.microsoft.com/office/drawing/2014/main" id="{ECC3B692-36AA-4AA8-B81C-CDC0C7570D8B}"/>
              </a:ext>
            </a:extLst>
          </p:cNvPr>
          <p:cNvSpPr>
            <a:spLocks noGrp="1"/>
          </p:cNvSpPr>
          <p:nvPr>
            <p:ph type="dt" sz="half" idx="18"/>
          </p:nvPr>
        </p:nvSpPr>
        <p:spPr/>
        <p:txBody>
          <a:bodyPr/>
          <a:lstStyle/>
          <a:p>
            <a:fld id="{D861EEA8-6ED7-4FD9-AC5E-399274543367}" type="datetime4">
              <a:rPr lang="en-US" smtClean="0"/>
              <a:t>October 8, 2021</a:t>
            </a:fld>
            <a:endParaRPr lang="en-US" dirty="0"/>
          </a:p>
        </p:txBody>
      </p:sp>
      <p:sp>
        <p:nvSpPr>
          <p:cNvPr id="3" name="Footer Placeholder 2">
            <a:extLst>
              <a:ext uri="{FF2B5EF4-FFF2-40B4-BE49-F238E27FC236}">
                <a16:creationId xmlns:a16="http://schemas.microsoft.com/office/drawing/2014/main" id="{D07C1C87-1DAB-4D5A-9565-246E01A33DD5}"/>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534BBDD7-FAEA-4C69-B38B-C9C368648511}"/>
              </a:ext>
            </a:extLst>
          </p:cNvPr>
          <p:cNvSpPr>
            <a:spLocks noGrp="1"/>
          </p:cNvSpPr>
          <p:nvPr>
            <p:ph type="sldNum" sz="quarter" idx="20"/>
          </p:nvPr>
        </p:nvSpPr>
        <p:spPr/>
        <p:txBody>
          <a:bodyPr/>
          <a:lstStyle/>
          <a:p>
            <a:r>
              <a:rPr lang="en-US"/>
              <a:t>Slide </a:t>
            </a:r>
            <a:fld id="{619F89D8-7AE3-494A-97F3-03D680869632}" type="slidenum">
              <a:rPr lang="en-US" smtClean="0"/>
              <a:pPr/>
              <a:t>16</a:t>
            </a:fld>
            <a:endParaRPr lang="en-US" dirty="0"/>
          </a:p>
        </p:txBody>
      </p:sp>
      <p:sp>
        <p:nvSpPr>
          <p:cNvPr id="11" name="Subtitle 10">
            <a:extLst>
              <a:ext uri="{FF2B5EF4-FFF2-40B4-BE49-F238E27FC236}">
                <a16:creationId xmlns:a16="http://schemas.microsoft.com/office/drawing/2014/main" id="{1A10EE88-0D26-472C-BAE2-CD9B3D55B2F1}"/>
              </a:ext>
            </a:extLst>
          </p:cNvPr>
          <p:cNvSpPr>
            <a:spLocks noGrp="1"/>
          </p:cNvSpPr>
          <p:nvPr>
            <p:ph type="subTitle" idx="13"/>
          </p:nvPr>
        </p:nvSpPr>
        <p:spPr/>
        <p:txBody>
          <a:bodyPr/>
          <a:lstStyle/>
          <a:p>
            <a:r>
              <a:rPr lang="it-IT" dirty="0">
                <a:latin typeface="ABBvoice Light" panose="020D0403020503020204" pitchFamily="34" charset="0"/>
                <a:ea typeface="ABBvoice Light" panose="020D0403020503020204" pitchFamily="34" charset="0"/>
                <a:cs typeface="ABBvoice Light" panose="020D0403020503020204" pitchFamily="34" charset="0"/>
              </a:rPr>
              <a:t>ABB </a:t>
            </a:r>
            <a:r>
              <a:rPr lang="it-IT" dirty="0" err="1">
                <a:latin typeface="ABBvoice Light" panose="020D0403020503020204" pitchFamily="34" charset="0"/>
                <a:ea typeface="ABBvoice Light" panose="020D0403020503020204" pitchFamily="34" charset="0"/>
                <a:cs typeface="ABBvoice Light" panose="020D0403020503020204" pitchFamily="34" charset="0"/>
              </a:rPr>
              <a:t>contribution</a:t>
            </a:r>
            <a:r>
              <a:rPr lang="it-IT" dirty="0">
                <a:latin typeface="ABBvoice Light" panose="020D0403020503020204" pitchFamily="34" charset="0"/>
                <a:ea typeface="ABBvoice Light" panose="020D0403020503020204" pitchFamily="34" charset="0"/>
                <a:cs typeface="ABBvoice Light" panose="020D0403020503020204" pitchFamily="34" charset="0"/>
              </a:rPr>
              <a:t> for new </a:t>
            </a:r>
            <a:r>
              <a:rPr lang="it-IT" dirty="0" err="1">
                <a:latin typeface="ABBvoice Light" panose="020D0403020503020204" pitchFamily="34" charset="0"/>
                <a:ea typeface="ABBvoice Light" panose="020D0403020503020204" pitchFamily="34" charset="0"/>
                <a:cs typeface="ABBvoice Light" panose="020D0403020503020204" pitchFamily="34" charset="0"/>
              </a:rPr>
              <a:t>construction</a:t>
            </a:r>
            <a:r>
              <a:rPr lang="it-IT" dirty="0">
                <a:latin typeface="ABBvoice Light" panose="020D0403020503020204" pitchFamily="34" charset="0"/>
                <a:ea typeface="ABBvoice Light" panose="020D0403020503020204" pitchFamily="34" charset="0"/>
                <a:cs typeface="ABBvoice Light" panose="020D0403020503020204" pitchFamily="34" charset="0"/>
              </a:rPr>
              <a:t> and major </a:t>
            </a:r>
            <a:r>
              <a:rPr lang="it-IT" dirty="0" err="1">
                <a:latin typeface="ABBvoice Light" panose="020D0403020503020204" pitchFamily="34" charset="0"/>
                <a:ea typeface="ABBvoice Light" panose="020D0403020503020204" pitchFamily="34" charset="0"/>
                <a:cs typeface="ABBvoice Light" panose="020D0403020503020204" pitchFamily="34" charset="0"/>
              </a:rPr>
              <a:t>renovation</a:t>
            </a:r>
            <a:r>
              <a:rPr lang="it-IT" dirty="0">
                <a:latin typeface="ABBvoice Light" panose="020D0403020503020204" pitchFamily="34" charset="0"/>
                <a:ea typeface="ABBvoice Light" panose="020D0403020503020204" pitchFamily="34" charset="0"/>
                <a:cs typeface="ABBvoice Light" panose="020D0403020503020204" pitchFamily="34" charset="0"/>
              </a:rPr>
              <a:t> with ABB </a:t>
            </a:r>
            <a:r>
              <a:rPr lang="it-IT" dirty="0" err="1">
                <a:latin typeface="ABBvoice Light" panose="020D0403020503020204" pitchFamily="34" charset="0"/>
                <a:ea typeface="ABBvoice Light" panose="020D0403020503020204" pitchFamily="34" charset="0"/>
                <a:cs typeface="ABBvoice Light" panose="020D0403020503020204" pitchFamily="34" charset="0"/>
              </a:rPr>
              <a:t>Ability</a:t>
            </a:r>
            <a:r>
              <a:rPr lang="it-IT" dirty="0">
                <a:latin typeface="ABBvoice Light" panose="020D0403020503020204" pitchFamily="34" charset="0"/>
                <a:ea typeface="ABBvoice Light" panose="020D0403020503020204" pitchFamily="34" charset="0"/>
                <a:cs typeface="ABBvoice Light" panose="020D0403020503020204" pitchFamily="34" charset="0"/>
              </a:rPr>
              <a:t> Energy Manager</a:t>
            </a:r>
          </a:p>
        </p:txBody>
      </p:sp>
    </p:spTree>
    <p:extLst>
      <p:ext uri="{BB962C8B-B14F-4D97-AF65-F5344CB8AC3E}">
        <p14:creationId xmlns:p14="http://schemas.microsoft.com/office/powerpoint/2010/main" val="14412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EC4D-EDC0-4411-9F1D-1251C0DA75FA}"/>
              </a:ext>
            </a:extLst>
          </p:cNvPr>
          <p:cNvSpPr>
            <a:spLocks noGrp="1"/>
          </p:cNvSpPr>
          <p:nvPr>
            <p:ph type="title"/>
          </p:nvPr>
        </p:nvSpPr>
        <p:spPr/>
        <p:txBody>
          <a:bodyPr/>
          <a:lstStyle/>
          <a:p>
            <a:r>
              <a:rPr lang="en-US"/>
              <a:t>Recommendation from IEC 60364-8-1</a:t>
            </a:r>
          </a:p>
        </p:txBody>
      </p:sp>
      <p:sp>
        <p:nvSpPr>
          <p:cNvPr id="3" name="Date Placeholder 2">
            <a:extLst>
              <a:ext uri="{FF2B5EF4-FFF2-40B4-BE49-F238E27FC236}">
                <a16:creationId xmlns:a16="http://schemas.microsoft.com/office/drawing/2014/main" id="{7C56509C-7A22-4366-A35E-255EA83C7C93}"/>
              </a:ext>
            </a:extLst>
          </p:cNvPr>
          <p:cNvSpPr>
            <a:spLocks noGrp="1"/>
          </p:cNvSpPr>
          <p:nvPr>
            <p:ph type="dt" sz="half" idx="14"/>
          </p:nvPr>
        </p:nvSpPr>
        <p:spPr/>
        <p:txBody>
          <a:bodyPr/>
          <a:lstStyle/>
          <a:p>
            <a:fld id="{88CF2583-54A7-46B8-A74C-6028C6CABEF8}" type="datetime4">
              <a:rPr lang="en-US" sz="900" smtClean="0"/>
              <a:t>October 8, 2021</a:t>
            </a:fld>
            <a:endParaRPr lang="en-US" sz="900"/>
          </a:p>
        </p:txBody>
      </p:sp>
      <p:sp>
        <p:nvSpPr>
          <p:cNvPr id="4" name="Footer Placeholder 3">
            <a:extLst>
              <a:ext uri="{FF2B5EF4-FFF2-40B4-BE49-F238E27FC236}">
                <a16:creationId xmlns:a16="http://schemas.microsoft.com/office/drawing/2014/main" id="{31F18EFB-1555-40A5-ACC5-E8BC3323BAD5}"/>
              </a:ext>
            </a:extLst>
          </p:cNvPr>
          <p:cNvSpPr>
            <a:spLocks noGrp="1"/>
          </p:cNvSpPr>
          <p:nvPr>
            <p:ph type="ftr" sz="quarter" idx="15"/>
          </p:nvPr>
        </p:nvSpPr>
        <p:spPr/>
        <p:txBody>
          <a:bodyPr/>
          <a:lstStyle/>
          <a:p>
            <a:pPr lvl="8"/>
            <a:endParaRPr lang="en-US"/>
          </a:p>
        </p:txBody>
      </p:sp>
      <p:sp>
        <p:nvSpPr>
          <p:cNvPr id="5" name="Slide Number Placeholder 4">
            <a:extLst>
              <a:ext uri="{FF2B5EF4-FFF2-40B4-BE49-F238E27FC236}">
                <a16:creationId xmlns:a16="http://schemas.microsoft.com/office/drawing/2014/main" id="{085FFB82-13DE-4A92-806D-269BC71F4D5E}"/>
              </a:ext>
            </a:extLst>
          </p:cNvPr>
          <p:cNvSpPr>
            <a:spLocks noGrp="1"/>
          </p:cNvSpPr>
          <p:nvPr>
            <p:ph type="sldNum" sz="quarter" idx="16"/>
          </p:nvPr>
        </p:nvSpPr>
        <p:spPr/>
        <p:txBody>
          <a:bodyPr/>
          <a:lstStyle/>
          <a:p>
            <a:r>
              <a:rPr lang="en-US" sz="900"/>
              <a:t>Slide </a:t>
            </a:r>
            <a:fld id="{619F89D8-7AE3-494A-97F3-03D680869632}" type="slidenum">
              <a:rPr lang="en-US" sz="900" smtClean="0"/>
              <a:pPr/>
              <a:t>17</a:t>
            </a:fld>
            <a:endParaRPr lang="en-US" sz="900"/>
          </a:p>
        </p:txBody>
      </p:sp>
      <p:sp>
        <p:nvSpPr>
          <p:cNvPr id="6" name="Subtitle 5">
            <a:extLst>
              <a:ext uri="{FF2B5EF4-FFF2-40B4-BE49-F238E27FC236}">
                <a16:creationId xmlns:a16="http://schemas.microsoft.com/office/drawing/2014/main" id="{EEE5DB19-2188-4E99-B479-FBC74F73047A}"/>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Metering requirements</a:t>
            </a:r>
          </a:p>
          <a:p>
            <a:endParaRPr lang="en-US" dirty="0"/>
          </a:p>
        </p:txBody>
      </p:sp>
      <p:grpSp>
        <p:nvGrpSpPr>
          <p:cNvPr id="29" name="Group 28">
            <a:extLst>
              <a:ext uri="{FF2B5EF4-FFF2-40B4-BE49-F238E27FC236}">
                <a16:creationId xmlns:a16="http://schemas.microsoft.com/office/drawing/2014/main" id="{B1BB0974-7141-4297-A1DF-C81C35C8C781}"/>
              </a:ext>
            </a:extLst>
          </p:cNvPr>
          <p:cNvGrpSpPr/>
          <p:nvPr/>
        </p:nvGrpSpPr>
        <p:grpSpPr>
          <a:xfrm>
            <a:off x="643259" y="2121034"/>
            <a:ext cx="4106470" cy="3612881"/>
            <a:chOff x="535682" y="2118547"/>
            <a:chExt cx="4106470" cy="3612881"/>
          </a:xfrm>
        </p:grpSpPr>
        <p:pic>
          <p:nvPicPr>
            <p:cNvPr id="7" name="Picture 6">
              <a:extLst>
                <a:ext uri="{FF2B5EF4-FFF2-40B4-BE49-F238E27FC236}">
                  <a16:creationId xmlns:a16="http://schemas.microsoft.com/office/drawing/2014/main" id="{0B5A0291-3F16-4072-993D-FD3918834F9C}"/>
                </a:ext>
              </a:extLst>
            </p:cNvPr>
            <p:cNvPicPr>
              <a:picLocks noChangeAspect="1"/>
            </p:cNvPicPr>
            <p:nvPr/>
          </p:nvPicPr>
          <p:blipFill>
            <a:blip r:embed="rId2"/>
            <a:stretch>
              <a:fillRect/>
            </a:stretch>
          </p:blipFill>
          <p:spPr>
            <a:xfrm>
              <a:off x="535684" y="2118547"/>
              <a:ext cx="4106468" cy="3514470"/>
            </a:xfrm>
            <a:prstGeom prst="rect">
              <a:avLst/>
            </a:prstGeom>
          </p:spPr>
        </p:pic>
        <p:grpSp>
          <p:nvGrpSpPr>
            <p:cNvPr id="8" name="Group 7">
              <a:extLst>
                <a:ext uri="{FF2B5EF4-FFF2-40B4-BE49-F238E27FC236}">
                  <a16:creationId xmlns:a16="http://schemas.microsoft.com/office/drawing/2014/main" id="{53D0FB26-726B-4532-882E-2645845E9457}"/>
                </a:ext>
              </a:extLst>
            </p:cNvPr>
            <p:cNvGrpSpPr/>
            <p:nvPr/>
          </p:nvGrpSpPr>
          <p:grpSpPr>
            <a:xfrm>
              <a:off x="535684" y="2174688"/>
              <a:ext cx="4106468" cy="1845526"/>
              <a:chOff x="3280397" y="1933575"/>
              <a:chExt cx="8333848" cy="1993900"/>
            </a:xfrm>
          </p:grpSpPr>
          <p:sp>
            <p:nvSpPr>
              <p:cNvPr id="9" name="Rectangle 8">
                <a:extLst>
                  <a:ext uri="{FF2B5EF4-FFF2-40B4-BE49-F238E27FC236}">
                    <a16:creationId xmlns:a16="http://schemas.microsoft.com/office/drawing/2014/main" id="{2401E08A-9093-4C5D-86FA-A9A2A180D9C7}"/>
                  </a:ext>
                </a:extLst>
              </p:cNvPr>
              <p:cNvSpPr/>
              <p:nvPr/>
            </p:nvSpPr>
            <p:spPr bwMode="gray">
              <a:xfrm>
                <a:off x="3280397" y="1933575"/>
                <a:ext cx="8333848" cy="15602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0" name="Rectangle 9">
                <a:extLst>
                  <a:ext uri="{FF2B5EF4-FFF2-40B4-BE49-F238E27FC236}">
                    <a16:creationId xmlns:a16="http://schemas.microsoft.com/office/drawing/2014/main" id="{0BE82255-FE56-44EF-AF01-42D3FE86436C}"/>
                  </a:ext>
                </a:extLst>
              </p:cNvPr>
              <p:cNvSpPr/>
              <p:nvPr/>
            </p:nvSpPr>
            <p:spPr bwMode="gray">
              <a:xfrm>
                <a:off x="6407661" y="3493827"/>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1" name="Rectangle 10">
                <a:extLst>
                  <a:ext uri="{FF2B5EF4-FFF2-40B4-BE49-F238E27FC236}">
                    <a16:creationId xmlns:a16="http://schemas.microsoft.com/office/drawing/2014/main" id="{D2197F17-19A5-4709-AEF2-39072D963DA6}"/>
                  </a:ext>
                </a:extLst>
              </p:cNvPr>
              <p:cNvSpPr/>
              <p:nvPr/>
            </p:nvSpPr>
            <p:spPr bwMode="gray">
              <a:xfrm>
                <a:off x="8180777" y="3493827"/>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2" name="Rectangle 11">
                <a:extLst>
                  <a:ext uri="{FF2B5EF4-FFF2-40B4-BE49-F238E27FC236}">
                    <a16:creationId xmlns:a16="http://schemas.microsoft.com/office/drawing/2014/main" id="{963C83FF-455A-4281-96B1-2AE18B979D9D}"/>
                  </a:ext>
                </a:extLst>
              </p:cNvPr>
              <p:cNvSpPr/>
              <p:nvPr/>
            </p:nvSpPr>
            <p:spPr bwMode="gray">
              <a:xfrm>
                <a:off x="9953894" y="3484324"/>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grpSp>
          <p:nvGrpSpPr>
            <p:cNvPr id="13" name="Group 12">
              <a:extLst>
                <a:ext uri="{FF2B5EF4-FFF2-40B4-BE49-F238E27FC236}">
                  <a16:creationId xmlns:a16="http://schemas.microsoft.com/office/drawing/2014/main" id="{AE7D3C2E-20CF-4777-A7D1-C89B050CB319}"/>
                </a:ext>
              </a:extLst>
            </p:cNvPr>
            <p:cNvGrpSpPr/>
            <p:nvPr/>
          </p:nvGrpSpPr>
          <p:grpSpPr>
            <a:xfrm>
              <a:off x="535684" y="4020215"/>
              <a:ext cx="4034661" cy="1227664"/>
              <a:chOff x="4653888" y="3927475"/>
              <a:chExt cx="6960358" cy="1677371"/>
            </a:xfrm>
            <a:solidFill>
              <a:schemeClr val="accent4">
                <a:lumMod val="90000"/>
                <a:alpha val="34000"/>
              </a:schemeClr>
            </a:solidFill>
          </p:grpSpPr>
          <p:sp>
            <p:nvSpPr>
              <p:cNvPr id="14" name="Rectangle 13">
                <a:extLst>
                  <a:ext uri="{FF2B5EF4-FFF2-40B4-BE49-F238E27FC236}">
                    <a16:creationId xmlns:a16="http://schemas.microsoft.com/office/drawing/2014/main" id="{3C62055E-C7ED-4D49-A07F-52D2508B073C}"/>
                  </a:ext>
                </a:extLst>
              </p:cNvPr>
              <p:cNvSpPr/>
              <p:nvPr/>
            </p:nvSpPr>
            <p:spPr bwMode="gray">
              <a:xfrm>
                <a:off x="4653888" y="3927475"/>
                <a:ext cx="6960358" cy="14127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5" name="Rectangle 14">
                <a:extLst>
                  <a:ext uri="{FF2B5EF4-FFF2-40B4-BE49-F238E27FC236}">
                    <a16:creationId xmlns:a16="http://schemas.microsoft.com/office/drawing/2014/main" id="{F8CF508F-79D4-4B5A-AAA8-94FE45F7E584}"/>
                  </a:ext>
                </a:extLst>
              </p:cNvPr>
              <p:cNvSpPr/>
              <p:nvPr/>
            </p:nvSpPr>
            <p:spPr bwMode="gray">
              <a:xfrm>
                <a:off x="7625473" y="5340204"/>
                <a:ext cx="3988773" cy="2646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sp>
          <p:nvSpPr>
            <p:cNvPr id="16" name="Rectangle 15">
              <a:extLst>
                <a:ext uri="{FF2B5EF4-FFF2-40B4-BE49-F238E27FC236}">
                  <a16:creationId xmlns:a16="http://schemas.microsoft.com/office/drawing/2014/main" id="{02FE43D3-61FA-4298-84E5-618EB1A3E832}"/>
                </a:ext>
              </a:extLst>
            </p:cNvPr>
            <p:cNvSpPr/>
            <p:nvPr/>
          </p:nvSpPr>
          <p:spPr bwMode="gray">
            <a:xfrm>
              <a:off x="535683" y="5247878"/>
              <a:ext cx="4034662" cy="483550"/>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7" name="Oval 16">
              <a:extLst>
                <a:ext uri="{FF2B5EF4-FFF2-40B4-BE49-F238E27FC236}">
                  <a16:creationId xmlns:a16="http://schemas.microsoft.com/office/drawing/2014/main" id="{C17ACE78-0BB2-494C-86BE-1DA3CB655134}"/>
                </a:ext>
              </a:extLst>
            </p:cNvPr>
            <p:cNvSpPr/>
            <p:nvPr/>
          </p:nvSpPr>
          <p:spPr bwMode="gray">
            <a:xfrm>
              <a:off x="3507648" y="5612986"/>
              <a:ext cx="90161" cy="901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8" name="Oval 17">
              <a:extLst>
                <a:ext uri="{FF2B5EF4-FFF2-40B4-BE49-F238E27FC236}">
                  <a16:creationId xmlns:a16="http://schemas.microsoft.com/office/drawing/2014/main" id="{20062611-73FD-495F-ABE7-BB69EE36DA9E}"/>
                </a:ext>
              </a:extLst>
            </p:cNvPr>
            <p:cNvSpPr/>
            <p:nvPr/>
          </p:nvSpPr>
          <p:spPr bwMode="gray">
            <a:xfrm>
              <a:off x="3778940" y="5613175"/>
              <a:ext cx="90161" cy="901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9" name="Oval 18">
              <a:extLst>
                <a:ext uri="{FF2B5EF4-FFF2-40B4-BE49-F238E27FC236}">
                  <a16:creationId xmlns:a16="http://schemas.microsoft.com/office/drawing/2014/main" id="{F706598F-E34A-4D16-B45A-6DD882E376B7}"/>
                </a:ext>
              </a:extLst>
            </p:cNvPr>
            <p:cNvSpPr/>
            <p:nvPr/>
          </p:nvSpPr>
          <p:spPr bwMode="gray">
            <a:xfrm>
              <a:off x="4034558" y="5612986"/>
              <a:ext cx="90161" cy="901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20" name="Oval 19">
              <a:extLst>
                <a:ext uri="{FF2B5EF4-FFF2-40B4-BE49-F238E27FC236}">
                  <a16:creationId xmlns:a16="http://schemas.microsoft.com/office/drawing/2014/main" id="{1BEF3FDF-7A2F-43F4-8A8E-8D38D2187AA0}"/>
                </a:ext>
              </a:extLst>
            </p:cNvPr>
            <p:cNvSpPr/>
            <p:nvPr/>
          </p:nvSpPr>
          <p:spPr bwMode="gray">
            <a:xfrm>
              <a:off x="4237357" y="5612986"/>
              <a:ext cx="90161" cy="901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21" name="Rectangle 20">
              <a:extLst>
                <a:ext uri="{FF2B5EF4-FFF2-40B4-BE49-F238E27FC236}">
                  <a16:creationId xmlns:a16="http://schemas.microsoft.com/office/drawing/2014/main" id="{B483A56B-83D7-44E6-B2E1-65233C04FB26}"/>
                </a:ext>
              </a:extLst>
            </p:cNvPr>
            <p:cNvSpPr/>
            <p:nvPr/>
          </p:nvSpPr>
          <p:spPr bwMode="gray">
            <a:xfrm>
              <a:off x="535682" y="5054187"/>
              <a:ext cx="1722518" cy="193690"/>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cxnSp>
        <p:nvCxnSpPr>
          <p:cNvPr id="24" name="Straight Connector 23">
            <a:extLst>
              <a:ext uri="{FF2B5EF4-FFF2-40B4-BE49-F238E27FC236}">
                <a16:creationId xmlns:a16="http://schemas.microsoft.com/office/drawing/2014/main" id="{BB56F969-DC52-4BD3-A31F-330E923E7E06}"/>
              </a:ext>
            </a:extLst>
          </p:cNvPr>
          <p:cNvCxnSpPr>
            <a:cxnSpLocks/>
          </p:cNvCxnSpPr>
          <p:nvPr/>
        </p:nvCxnSpPr>
        <p:spPr bwMode="gray">
          <a:xfrm>
            <a:off x="5248998" y="3740307"/>
            <a:ext cx="56266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5790AB-8167-4E03-9DFC-B1936CA947C3}"/>
              </a:ext>
            </a:extLst>
          </p:cNvPr>
          <p:cNvCxnSpPr>
            <a:cxnSpLocks/>
          </p:cNvCxnSpPr>
          <p:nvPr/>
        </p:nvCxnSpPr>
        <p:spPr bwMode="gray">
          <a:xfrm>
            <a:off x="5248998" y="5066046"/>
            <a:ext cx="56266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41DFF9E-0295-4DC3-9C6D-5845118EFC3B}"/>
              </a:ext>
            </a:extLst>
          </p:cNvPr>
          <p:cNvSpPr/>
          <p:nvPr/>
        </p:nvSpPr>
        <p:spPr>
          <a:xfrm>
            <a:off x="5240206" y="2082538"/>
            <a:ext cx="5635406" cy="1600438"/>
          </a:xfrm>
          <a:prstGeom prst="rect">
            <a:avLst/>
          </a:prstGeom>
        </p:spPr>
        <p:txBody>
          <a:bodyPr vert="horz" lIns="0" tIns="0" rIns="0" bIns="0" rtlCol="0">
            <a:noAutofit/>
          </a:bodyPr>
          <a:lstStyle/>
          <a:p>
            <a:pPr marL="171450" indent="-171450" defTabSz="914491">
              <a:spcBef>
                <a:spcPts val="600"/>
              </a:spcBef>
              <a:buFontTx/>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For the incoming part of the facility it is necessary to have the most detailed monitoring of all electrical parameters</a:t>
            </a:r>
          </a:p>
          <a:p>
            <a:pPr marL="285721" indent="-285721" defTabSz="914491">
              <a:spcBef>
                <a:spcPts val="600"/>
              </a:spcBef>
              <a:buFont typeface="Wingdings" panose="05000000000000000000" pitchFamily="2" charset="2"/>
              <a:buChar char="§"/>
            </a:pPr>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Advanced power monitoring and network performance:</a:t>
            </a:r>
          </a:p>
          <a:p>
            <a:pPr marL="171450" indent="-171450" defTabSz="914491">
              <a:spcBef>
                <a:spcPts val="600"/>
              </a:spcBef>
              <a:buFontTx/>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P, Q, S, </a:t>
            </a:r>
            <a:r>
              <a:rPr lang="en-US" sz="1200" dirty="0" err="1">
                <a:latin typeface="ABBvoiceOffice" panose="020D0603020503020204" pitchFamily="34" charset="0"/>
                <a:ea typeface="ABBvoiceOffice" panose="020D0603020503020204" pitchFamily="34" charset="0"/>
                <a:cs typeface="ABBvoiceOffice" panose="020D0603020503020204" pitchFamily="34" charset="0"/>
              </a:rPr>
              <a:t>Ea</a:t>
            </a:r>
            <a:r>
              <a:rPr lang="en-US" sz="1200" dirty="0">
                <a:latin typeface="ABBvoiceOffice" panose="020D0603020503020204" pitchFamily="34" charset="0"/>
                <a:ea typeface="ABBvoiceOffice" panose="020D0603020503020204" pitchFamily="34" charset="0"/>
                <a:cs typeface="ABBvoiceOffice" panose="020D0603020503020204" pitchFamily="34" charset="0"/>
              </a:rPr>
              <a:t>, Er, </a:t>
            </a:r>
            <a:r>
              <a:rPr lang="en-US" sz="1200" dirty="0" err="1">
                <a:latin typeface="ABBvoiceOffice" panose="020D0603020503020204" pitchFamily="34" charset="0"/>
                <a:ea typeface="ABBvoiceOffice" panose="020D0603020503020204" pitchFamily="34" charset="0"/>
                <a:cs typeface="ABBvoiceOffice" panose="020D0603020503020204" pitchFamily="34" charset="0"/>
              </a:rPr>
              <a:t>Eap</a:t>
            </a:r>
            <a:r>
              <a:rPr lang="en-US" sz="1200" dirty="0">
                <a:latin typeface="ABBvoiceOffice" panose="020D0603020503020204" pitchFamily="34" charset="0"/>
                <a:ea typeface="ABBvoiceOffice" panose="020D0603020503020204" pitchFamily="34" charset="0"/>
                <a:cs typeface="ABBvoiceOffice" panose="020D0603020503020204" pitchFamily="34" charset="0"/>
              </a:rPr>
              <a:t>, f, I, IN, U and/or V, PF, THDU and/or THDV and/or THD-RU and/or THD-RV, THDI and/or THD-RI</a:t>
            </a:r>
          </a:p>
        </p:txBody>
      </p:sp>
      <p:sp>
        <p:nvSpPr>
          <p:cNvPr id="27" name="Rectangle 26">
            <a:extLst>
              <a:ext uri="{FF2B5EF4-FFF2-40B4-BE49-F238E27FC236}">
                <a16:creationId xmlns:a16="http://schemas.microsoft.com/office/drawing/2014/main" id="{9E5E6329-4F44-490B-B0AC-FAD16BC4C855}"/>
              </a:ext>
            </a:extLst>
          </p:cNvPr>
          <p:cNvSpPr/>
          <p:nvPr/>
        </p:nvSpPr>
        <p:spPr>
          <a:xfrm>
            <a:off x="5248998" y="3937974"/>
            <a:ext cx="5635407" cy="954107"/>
          </a:xfrm>
          <a:prstGeom prst="rect">
            <a:avLst/>
          </a:prstGeom>
        </p:spPr>
        <p:txBody>
          <a:bodyPr vert="horz" lIns="0" tIns="0" rIns="0" bIns="0" rtlCol="0">
            <a:noAutofit/>
          </a:bodyPr>
          <a:lstStyle/>
          <a:p>
            <a:pPr marL="171450" indent="-171450" defTabSz="914491">
              <a:spcBef>
                <a:spcPts val="600"/>
              </a:spcBef>
              <a:buFontTx/>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Less details is necessary for the sub distribution part</a:t>
            </a:r>
          </a:p>
          <a:p>
            <a:pPr defTabSz="914491">
              <a:spcBef>
                <a:spcPts val="600"/>
              </a:spcBef>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Basic Power Monitoring:</a:t>
            </a:r>
          </a:p>
          <a:p>
            <a:pPr marL="171450" indent="-171450" defTabSz="914491">
              <a:spcBef>
                <a:spcPts val="600"/>
              </a:spcBef>
              <a:buFontTx/>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P, Q, S, </a:t>
            </a:r>
            <a:r>
              <a:rPr lang="en-US" sz="1200" dirty="0" err="1">
                <a:latin typeface="ABBvoiceOffice" panose="020D0603020503020204" pitchFamily="34" charset="0"/>
                <a:ea typeface="ABBvoiceOffice" panose="020D0603020503020204" pitchFamily="34" charset="0"/>
                <a:cs typeface="ABBvoiceOffice" panose="020D0603020503020204" pitchFamily="34" charset="0"/>
              </a:rPr>
              <a:t>Ea</a:t>
            </a:r>
            <a:r>
              <a:rPr lang="en-US" sz="1200" dirty="0">
                <a:latin typeface="ABBvoiceOffice" panose="020D0603020503020204" pitchFamily="34" charset="0"/>
                <a:ea typeface="ABBvoiceOffice" panose="020D0603020503020204" pitchFamily="34" charset="0"/>
                <a:cs typeface="ABBvoiceOffice" panose="020D0603020503020204" pitchFamily="34" charset="0"/>
              </a:rPr>
              <a:t>, Er, </a:t>
            </a:r>
            <a:r>
              <a:rPr lang="en-US" sz="1200" dirty="0" err="1">
                <a:latin typeface="ABBvoiceOffice" panose="020D0603020503020204" pitchFamily="34" charset="0"/>
                <a:ea typeface="ABBvoiceOffice" panose="020D0603020503020204" pitchFamily="34" charset="0"/>
                <a:cs typeface="ABBvoiceOffice" panose="020D0603020503020204" pitchFamily="34" charset="0"/>
              </a:rPr>
              <a:t>Eap</a:t>
            </a:r>
            <a:r>
              <a:rPr lang="en-US" sz="1200" dirty="0">
                <a:latin typeface="ABBvoiceOffice" panose="020D0603020503020204" pitchFamily="34" charset="0"/>
                <a:ea typeface="ABBvoiceOffice" panose="020D0603020503020204" pitchFamily="34" charset="0"/>
                <a:cs typeface="ABBvoiceOffice" panose="020D0603020503020204" pitchFamily="34" charset="0"/>
              </a:rPr>
              <a:t>, f, I, IN, U and/or V, PF</a:t>
            </a:r>
          </a:p>
        </p:txBody>
      </p:sp>
      <p:sp>
        <p:nvSpPr>
          <p:cNvPr id="28" name="Rectangle 27">
            <a:extLst>
              <a:ext uri="{FF2B5EF4-FFF2-40B4-BE49-F238E27FC236}">
                <a16:creationId xmlns:a16="http://schemas.microsoft.com/office/drawing/2014/main" id="{1DD49E79-DD24-4240-BB2B-D32348713E23}"/>
              </a:ext>
            </a:extLst>
          </p:cNvPr>
          <p:cNvSpPr/>
          <p:nvPr/>
        </p:nvSpPr>
        <p:spPr>
          <a:xfrm>
            <a:off x="5248998" y="5179740"/>
            <a:ext cx="5635407" cy="830997"/>
          </a:xfrm>
          <a:prstGeom prst="rect">
            <a:avLst/>
          </a:prstGeom>
        </p:spPr>
        <p:txBody>
          <a:bodyPr vert="horz" lIns="0" tIns="0" rIns="0" bIns="0" rtlCol="0">
            <a:noAutofit/>
          </a:bodyPr>
          <a:lstStyle/>
          <a:p>
            <a:pPr marL="171450" indent="-171450" defTabSz="914491">
              <a:spcBef>
                <a:spcPts val="600"/>
              </a:spcBef>
              <a:buFontTx/>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Only the monitoring of the energy is required for the final distribution</a:t>
            </a:r>
          </a:p>
          <a:p>
            <a:pPr defTabSz="914491">
              <a:spcBef>
                <a:spcPts val="600"/>
              </a:spcBef>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Energy Efficiency:</a:t>
            </a:r>
          </a:p>
          <a:p>
            <a:pPr marL="171450" indent="-171450" defTabSz="914491">
              <a:spcBef>
                <a:spcPts val="600"/>
              </a:spcBef>
              <a:buFontTx/>
              <a:buChar char="-"/>
            </a:pPr>
            <a:r>
              <a:rPr lang="en-US" sz="1200" dirty="0" err="1">
                <a:latin typeface="ABBvoiceOffice" panose="020D0603020503020204" pitchFamily="34" charset="0"/>
                <a:ea typeface="ABBvoiceOffice" panose="020D0603020503020204" pitchFamily="34" charset="0"/>
                <a:cs typeface="ABBvoiceOffice" panose="020D0603020503020204" pitchFamily="34" charset="0"/>
              </a:rPr>
              <a:t>Ea</a:t>
            </a:r>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p:txBody>
      </p:sp>
    </p:spTree>
    <p:extLst>
      <p:ext uri="{BB962C8B-B14F-4D97-AF65-F5344CB8AC3E}">
        <p14:creationId xmlns:p14="http://schemas.microsoft.com/office/powerpoint/2010/main" val="324490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4E3265-E68F-47BB-BB94-CF5FA8B371D9}"/>
              </a:ext>
            </a:extLst>
          </p:cNvPr>
          <p:cNvSpPr/>
          <p:nvPr/>
        </p:nvSpPr>
        <p:spPr bwMode="gray">
          <a:xfrm>
            <a:off x="5397745" y="2366889"/>
            <a:ext cx="3379722" cy="1062112"/>
          </a:xfrm>
          <a:prstGeom prst="rect">
            <a:avLst/>
          </a:prstGeom>
          <a:solidFill>
            <a:schemeClr val="tx2">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44" name="Rectangle 43">
            <a:extLst>
              <a:ext uri="{FF2B5EF4-FFF2-40B4-BE49-F238E27FC236}">
                <a16:creationId xmlns:a16="http://schemas.microsoft.com/office/drawing/2014/main" id="{4BCE31A8-158C-4938-9B8B-F58664D338E5}"/>
              </a:ext>
            </a:extLst>
          </p:cNvPr>
          <p:cNvSpPr/>
          <p:nvPr/>
        </p:nvSpPr>
        <p:spPr bwMode="gray">
          <a:xfrm>
            <a:off x="5395533" y="3517363"/>
            <a:ext cx="3379722" cy="1420065"/>
          </a:xfrm>
          <a:prstGeom prst="rect">
            <a:avLst/>
          </a:prstGeom>
          <a:solidFill>
            <a:schemeClr val="accent4">
              <a:lumMod val="9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45" name="Rectangle 44">
            <a:extLst>
              <a:ext uri="{FF2B5EF4-FFF2-40B4-BE49-F238E27FC236}">
                <a16:creationId xmlns:a16="http://schemas.microsoft.com/office/drawing/2014/main" id="{DF1D21DD-0599-4E8E-92D1-A6203733D800}"/>
              </a:ext>
            </a:extLst>
          </p:cNvPr>
          <p:cNvSpPr/>
          <p:nvPr/>
        </p:nvSpPr>
        <p:spPr bwMode="gray">
          <a:xfrm>
            <a:off x="5407660" y="5020559"/>
            <a:ext cx="3379722" cy="894466"/>
          </a:xfrm>
          <a:prstGeom prst="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DAE19F01-121A-4D2C-98DA-FFB1B9985A69}"/>
              </a:ext>
            </a:extLst>
          </p:cNvPr>
          <p:cNvSpPr>
            <a:spLocks noGrp="1"/>
          </p:cNvSpPr>
          <p:nvPr>
            <p:ph type="title"/>
          </p:nvPr>
        </p:nvSpPr>
        <p:spPr/>
        <p:txBody>
          <a:bodyPr/>
          <a:lstStyle/>
          <a:p>
            <a:r>
              <a:rPr lang="en-US"/>
              <a:t>Smart metering devices</a:t>
            </a:r>
          </a:p>
        </p:txBody>
      </p:sp>
      <p:sp>
        <p:nvSpPr>
          <p:cNvPr id="3" name="Date Placeholder 2">
            <a:extLst>
              <a:ext uri="{FF2B5EF4-FFF2-40B4-BE49-F238E27FC236}">
                <a16:creationId xmlns:a16="http://schemas.microsoft.com/office/drawing/2014/main" id="{8CC794A5-1D8A-4086-8B92-D267F9CFC5BF}"/>
              </a:ext>
            </a:extLst>
          </p:cNvPr>
          <p:cNvSpPr>
            <a:spLocks noGrp="1"/>
          </p:cNvSpPr>
          <p:nvPr>
            <p:ph type="dt" sz="half" idx="14"/>
          </p:nvPr>
        </p:nvSpPr>
        <p:spPr/>
        <p:txBody>
          <a:bodyPr/>
          <a:lstStyle/>
          <a:p>
            <a:fld id="{88CF2583-54A7-46B8-A74C-6028C6CABEF8}" type="datetime4">
              <a:rPr lang="en-US" sz="900" smtClean="0"/>
              <a:t>October 8, 2021</a:t>
            </a:fld>
            <a:endParaRPr lang="en-US" sz="900"/>
          </a:p>
        </p:txBody>
      </p:sp>
      <p:sp>
        <p:nvSpPr>
          <p:cNvPr id="4" name="Footer Placeholder 3">
            <a:extLst>
              <a:ext uri="{FF2B5EF4-FFF2-40B4-BE49-F238E27FC236}">
                <a16:creationId xmlns:a16="http://schemas.microsoft.com/office/drawing/2014/main" id="{8A15FD1D-C02C-4775-9BC9-BFC866FCB01C}"/>
              </a:ext>
            </a:extLst>
          </p:cNvPr>
          <p:cNvSpPr>
            <a:spLocks noGrp="1"/>
          </p:cNvSpPr>
          <p:nvPr>
            <p:ph type="ftr" sz="quarter" idx="15"/>
          </p:nvPr>
        </p:nvSpPr>
        <p:spPr/>
        <p:txBody>
          <a:bodyPr/>
          <a:lstStyle/>
          <a:p>
            <a:pPr lvl="8"/>
            <a:endParaRPr lang="en-US"/>
          </a:p>
        </p:txBody>
      </p:sp>
      <p:sp>
        <p:nvSpPr>
          <p:cNvPr id="5" name="Slide Number Placeholder 4">
            <a:extLst>
              <a:ext uri="{FF2B5EF4-FFF2-40B4-BE49-F238E27FC236}">
                <a16:creationId xmlns:a16="http://schemas.microsoft.com/office/drawing/2014/main" id="{9BA4CB3F-652B-4B27-955E-A4BB023026C1}"/>
              </a:ext>
            </a:extLst>
          </p:cNvPr>
          <p:cNvSpPr>
            <a:spLocks noGrp="1"/>
          </p:cNvSpPr>
          <p:nvPr>
            <p:ph type="sldNum" sz="quarter" idx="16"/>
          </p:nvPr>
        </p:nvSpPr>
        <p:spPr/>
        <p:txBody>
          <a:bodyPr/>
          <a:lstStyle/>
          <a:p>
            <a:r>
              <a:rPr lang="en-US" sz="900"/>
              <a:t>Slide </a:t>
            </a:r>
            <a:fld id="{619F89D8-7AE3-494A-97F3-03D680869632}" type="slidenum">
              <a:rPr lang="en-US" sz="900" smtClean="0"/>
              <a:pPr/>
              <a:t>18</a:t>
            </a:fld>
            <a:endParaRPr lang="en-US" sz="900"/>
          </a:p>
        </p:txBody>
      </p:sp>
      <p:sp>
        <p:nvSpPr>
          <p:cNvPr id="6" name="Subtitle 5">
            <a:extLst>
              <a:ext uri="{FF2B5EF4-FFF2-40B4-BE49-F238E27FC236}">
                <a16:creationId xmlns:a16="http://schemas.microsoft.com/office/drawing/2014/main" id="{D5C55ED7-7019-4F68-A900-700F6FD5F7CC}"/>
              </a:ext>
            </a:extLst>
          </p:cNvPr>
          <p:cNvSpPr>
            <a:spLocks noGrp="1"/>
          </p:cNvSpPr>
          <p:nvPr>
            <p:ph type="subTitle" idx="13"/>
          </p:nvPr>
        </p:nvSpPr>
        <p:spPr>
          <a:xfrm>
            <a:off x="332367" y="1085213"/>
            <a:ext cx="11520898"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ABB solution for metering requirements </a:t>
            </a:r>
          </a:p>
        </p:txBody>
      </p:sp>
      <p:sp>
        <p:nvSpPr>
          <p:cNvPr id="8" name="Text Placeholder 5">
            <a:extLst>
              <a:ext uri="{FF2B5EF4-FFF2-40B4-BE49-F238E27FC236}">
                <a16:creationId xmlns:a16="http://schemas.microsoft.com/office/drawing/2014/main" id="{A26F8E12-389D-4160-B9CA-A45902A6992C}"/>
              </a:ext>
            </a:extLst>
          </p:cNvPr>
          <p:cNvSpPr txBox="1">
            <a:spLocks/>
          </p:cNvSpPr>
          <p:nvPr/>
        </p:nvSpPr>
        <p:spPr>
          <a:xfrm>
            <a:off x="5395533" y="1826646"/>
            <a:ext cx="4312518" cy="319431"/>
          </a:xfrm>
          <a:prstGeom prst="rect">
            <a:avLst/>
          </a:prstGeom>
        </p:spPr>
        <p:txBody>
          <a:bodyPr vert="horz" lIns="0" tIns="0" rIns="0" bIns="0" rtlCol="0" anchor="t">
            <a:noAutofit/>
          </a:bodyPr>
          <a:lstStyle>
            <a:defPPr>
              <a:defRPr lang="en-US"/>
            </a:defPPr>
            <a:lvl1pPr indent="0" defTabSz="914491">
              <a:spcBef>
                <a:spcPts val="0"/>
              </a:spcBef>
              <a:buFont typeface="Arial" panose="020B0604020202020204" pitchFamily="34" charset="0"/>
              <a:buNone/>
              <a:defRPr sz="1600" b="1">
                <a:solidFill>
                  <a:schemeClr val="tx2"/>
                </a:solidFill>
              </a:defRPr>
            </a:lvl1pPr>
            <a:lvl2pPr marL="0" indent="0" defTabSz="914491">
              <a:spcBef>
                <a:spcPts val="0"/>
              </a:spcBef>
              <a:buFont typeface="ABBvoiceOffice" panose="020D0603020503020204" pitchFamily="34" charset="0"/>
              <a:buNone/>
              <a:defRPr sz="1600" b="1">
                <a:solidFill>
                  <a:schemeClr val="tx2"/>
                </a:solidFill>
              </a:defRPr>
            </a:lvl2pPr>
            <a:lvl3pPr marL="0" indent="0" defTabSz="914491">
              <a:spcBef>
                <a:spcPts val="0"/>
              </a:spcBef>
              <a:buFont typeface="Arial" panose="020B0604020202020204" pitchFamily="34" charset="0"/>
              <a:buNone/>
              <a:defRPr sz="1600" b="1">
                <a:solidFill>
                  <a:schemeClr val="tx2"/>
                </a:solidFill>
              </a:defRPr>
            </a:lvl3pPr>
            <a:lvl4pPr marL="0" indent="0" defTabSz="914491">
              <a:spcBef>
                <a:spcPts val="0"/>
              </a:spcBef>
              <a:buFont typeface="Arial" panose="020B0604020202020204" pitchFamily="34" charset="0"/>
              <a:buNone/>
              <a:defRPr sz="1600" b="1">
                <a:solidFill>
                  <a:schemeClr val="tx2"/>
                </a:solidFill>
              </a:defRPr>
            </a:lvl4pPr>
            <a:lvl5pPr marL="0" indent="0" defTabSz="914491">
              <a:spcBef>
                <a:spcPts val="0"/>
              </a:spcBef>
              <a:buFont typeface="Arial" panose="020B0604020202020204" pitchFamily="34" charset="0"/>
              <a:buNone/>
              <a:defRPr sz="1600" b="1">
                <a:solidFill>
                  <a:schemeClr val="tx2"/>
                </a:solidFill>
              </a:defRPr>
            </a:lvl5pPr>
            <a:lvl6pPr marL="0" indent="0" defTabSz="914491">
              <a:spcBef>
                <a:spcPts val="0"/>
              </a:spcBef>
              <a:buFont typeface="Arial" panose="020B0604020202020204" pitchFamily="34" charset="0"/>
              <a:buNone/>
              <a:defRPr sz="1600" b="1">
                <a:solidFill>
                  <a:schemeClr val="tx2"/>
                </a:solidFill>
              </a:defRPr>
            </a:lvl6pPr>
            <a:lvl7pPr marL="0" indent="0" defTabSz="914491">
              <a:spcBef>
                <a:spcPts val="0"/>
              </a:spcBef>
              <a:buFont typeface="Arial" panose="020B0604020202020204" pitchFamily="34" charset="0"/>
              <a:buNone/>
              <a:defRPr sz="1600" b="1">
                <a:solidFill>
                  <a:schemeClr val="tx2"/>
                </a:solidFill>
              </a:defRPr>
            </a:lvl7pPr>
            <a:lvl8pPr marL="0" indent="0" defTabSz="914491">
              <a:spcBef>
                <a:spcPts val="0"/>
              </a:spcBef>
              <a:buFont typeface="Arial" panose="020B0604020202020204" pitchFamily="34" charset="0"/>
              <a:buNone/>
              <a:defRPr sz="1600" b="1">
                <a:solidFill>
                  <a:schemeClr val="tx2"/>
                </a:solidFill>
              </a:defRPr>
            </a:lvl8pPr>
            <a:lvl9pPr marL="0" indent="0" defTabSz="914491">
              <a:spcBef>
                <a:spcPts val="0"/>
              </a:spcBef>
              <a:buFont typeface="Arial" panose="020B0604020202020204" pitchFamily="34" charset="0"/>
              <a:buNone/>
              <a:defRPr sz="1600" b="1">
                <a:solidFill>
                  <a:schemeClr val="tx2"/>
                </a:solidFill>
              </a:defRPr>
            </a:lvl9p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Metering devices</a:t>
            </a:r>
          </a:p>
        </p:txBody>
      </p:sp>
      <p:sp>
        <p:nvSpPr>
          <p:cNvPr id="11" name="Rectangle 10">
            <a:extLst>
              <a:ext uri="{FF2B5EF4-FFF2-40B4-BE49-F238E27FC236}">
                <a16:creationId xmlns:a16="http://schemas.microsoft.com/office/drawing/2014/main" id="{76B8043C-7F41-4252-AFF4-E9D09CCA9FA1}"/>
              </a:ext>
            </a:extLst>
          </p:cNvPr>
          <p:cNvSpPr/>
          <p:nvPr/>
        </p:nvSpPr>
        <p:spPr>
          <a:xfrm>
            <a:off x="5541255" y="2488671"/>
            <a:ext cx="3117323" cy="1028692"/>
          </a:xfrm>
          <a:prstGeom prst="rect">
            <a:avLst/>
          </a:prstGeom>
        </p:spPr>
        <p:txBody>
          <a:bodyPr vert="horz" lIns="0" tIns="0" rIns="0" bIns="0" rtlCol="0">
            <a:noAutofit/>
          </a:bodyPr>
          <a:lstStyle/>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Circuit breakers: Emax 2 and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Tmax</a:t>
            </a:r>
            <a:r>
              <a:rPr lang="en-US" sz="1100" dirty="0">
                <a:latin typeface="ABBvoiceOffice" panose="020D0603020503020204" pitchFamily="34" charset="0"/>
                <a:ea typeface="ABBvoiceOffice" panose="020D0603020503020204" pitchFamily="34" charset="0"/>
                <a:cs typeface="ABBvoiceOffice" panose="020D0603020503020204" pitchFamily="34" charset="0"/>
              </a:rPr>
              <a:t> XT</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Digital Relay: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Ekip</a:t>
            </a:r>
            <a:r>
              <a:rPr lang="en-US" sz="1100" dirty="0">
                <a:latin typeface="ABBvoiceOffice" panose="020D0603020503020204" pitchFamily="34" charset="0"/>
                <a:ea typeface="ABBvoiceOffice" panose="020D0603020503020204" pitchFamily="34" charset="0"/>
                <a:cs typeface="ABBvoiceOffice" panose="020D0603020503020204" pitchFamily="34" charset="0"/>
              </a:rPr>
              <a:t> UP</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ATS: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TruONE</a:t>
            </a:r>
            <a:endParaRPr lang="en-US" sz="1100" dirty="0">
              <a:latin typeface="ABBvoiceOffice" panose="020D0603020503020204" pitchFamily="34" charset="0"/>
              <a:ea typeface="ABBvoiceOffice" panose="020D0603020503020204" pitchFamily="34" charset="0"/>
              <a:cs typeface="ABBvoiceOffice" panose="020D0603020503020204" pitchFamily="34" charset="0"/>
            </a:endParaRPr>
          </a:p>
          <a:p>
            <a:pPr marL="171450" indent="-171450" defTabSz="914491">
              <a:spcBef>
                <a:spcPts val="400"/>
              </a:spcBef>
              <a:buFontTx/>
              <a:buChar char="-"/>
            </a:pPr>
            <a:r>
              <a:rPr lang="en-US" sz="1100" dirty="0" err="1">
                <a:latin typeface="ABBvoiceOffice" panose="020D0603020503020204" pitchFamily="34" charset="0"/>
                <a:ea typeface="ABBvoiceOffice" panose="020D0603020503020204" pitchFamily="34" charset="0"/>
                <a:cs typeface="ABBvoiceOffice" panose="020D0603020503020204" pitchFamily="34" charset="0"/>
              </a:rPr>
              <a:t>Fusegear</a:t>
            </a:r>
            <a:r>
              <a:rPr lang="en-US" sz="1100" dirty="0">
                <a:latin typeface="ABBvoiceOffice" panose="020D0603020503020204" pitchFamily="34" charset="0"/>
                <a:ea typeface="ABBvoiceOffice" panose="020D0603020503020204" pitchFamily="34" charset="0"/>
                <a:cs typeface="ABBvoiceOffice" panose="020D0603020503020204" pitchFamily="34" charset="0"/>
              </a:rPr>
              <a:t>: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InLineII</a:t>
            </a:r>
            <a:r>
              <a:rPr lang="en-US" sz="1100" dirty="0">
                <a:latin typeface="ABBvoiceOffice" panose="020D0603020503020204" pitchFamily="34" charset="0"/>
                <a:ea typeface="ABBvoiceOffice" panose="020D0603020503020204" pitchFamily="34" charset="0"/>
                <a:cs typeface="ABBvoiceOffice" panose="020D0603020503020204" pitchFamily="34" charset="0"/>
              </a:rPr>
              <a:t> ITS2</a:t>
            </a:r>
          </a:p>
        </p:txBody>
      </p:sp>
      <p:sp>
        <p:nvSpPr>
          <p:cNvPr id="12" name="Rectangle 11">
            <a:extLst>
              <a:ext uri="{FF2B5EF4-FFF2-40B4-BE49-F238E27FC236}">
                <a16:creationId xmlns:a16="http://schemas.microsoft.com/office/drawing/2014/main" id="{AD99A0E1-94B8-4260-AB02-50D8166CFC98}"/>
              </a:ext>
            </a:extLst>
          </p:cNvPr>
          <p:cNvSpPr/>
          <p:nvPr/>
        </p:nvSpPr>
        <p:spPr>
          <a:xfrm>
            <a:off x="5543650" y="3574905"/>
            <a:ext cx="3117322" cy="1745001"/>
          </a:xfrm>
          <a:prstGeom prst="rect">
            <a:avLst/>
          </a:prstGeom>
        </p:spPr>
        <p:txBody>
          <a:bodyPr vert="horz" lIns="0" tIns="0" rIns="0" bIns="0" rtlCol="0">
            <a:noAutofit/>
          </a:bodyPr>
          <a:lstStyle/>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Circuit breakers: Emax 2 and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Tmax</a:t>
            </a:r>
            <a:r>
              <a:rPr lang="en-US" sz="1100" dirty="0">
                <a:latin typeface="ABBvoiceOffice" panose="020D0603020503020204" pitchFamily="34" charset="0"/>
                <a:ea typeface="ABBvoiceOffice" panose="020D0603020503020204" pitchFamily="34" charset="0"/>
                <a:cs typeface="ABBvoiceOffice" panose="020D0603020503020204" pitchFamily="34" charset="0"/>
              </a:rPr>
              <a:t> XT</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ATS: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TruONE</a:t>
            </a:r>
            <a:endParaRPr lang="en-US" sz="1100" dirty="0">
              <a:latin typeface="ABBvoiceOffice" panose="020D0603020503020204" pitchFamily="34" charset="0"/>
              <a:ea typeface="ABBvoiceOffice" panose="020D0603020503020204" pitchFamily="34" charset="0"/>
              <a:cs typeface="ABBvoiceOffice" panose="020D0603020503020204" pitchFamily="34" charset="0"/>
            </a:endParaRPr>
          </a:p>
          <a:p>
            <a:pPr marL="171450" indent="-171450" defTabSz="914491">
              <a:spcBef>
                <a:spcPts val="400"/>
              </a:spcBef>
              <a:buFontTx/>
              <a:buChar char="-"/>
            </a:pPr>
            <a:r>
              <a:rPr lang="en-US" sz="1100" dirty="0" err="1">
                <a:latin typeface="ABBvoiceOffice" panose="020D0603020503020204" pitchFamily="34" charset="0"/>
                <a:ea typeface="ABBvoiceOffice" panose="020D0603020503020204" pitchFamily="34" charset="0"/>
                <a:cs typeface="ABBvoiceOffice" panose="020D0603020503020204" pitchFamily="34" charset="0"/>
              </a:rPr>
              <a:t>Fusegear</a:t>
            </a:r>
            <a:r>
              <a:rPr lang="en-US" sz="1100" dirty="0">
                <a:latin typeface="ABBvoiceOffice" panose="020D0603020503020204" pitchFamily="34" charset="0"/>
                <a:ea typeface="ABBvoiceOffice" panose="020D0603020503020204" pitchFamily="34" charset="0"/>
                <a:cs typeface="ABBvoiceOffice" panose="020D0603020503020204" pitchFamily="34" charset="0"/>
              </a:rPr>
              <a:t>: Slimline XRG and </a:t>
            </a:r>
            <a:r>
              <a:rPr lang="en-US" sz="1100" dirty="0" err="1">
                <a:latin typeface="ABBvoiceOffice" panose="020D0603020503020204" pitchFamily="34" charset="0"/>
                <a:ea typeface="ABBvoiceOffice" panose="020D0603020503020204" pitchFamily="34" charset="0"/>
                <a:cs typeface="ABBvoiceOffice" panose="020D0603020503020204" pitchFamily="34" charset="0"/>
              </a:rPr>
              <a:t>InLineII</a:t>
            </a:r>
            <a:r>
              <a:rPr lang="en-US" sz="1100" dirty="0">
                <a:latin typeface="ABBvoiceOffice" panose="020D0603020503020204" pitchFamily="34" charset="0"/>
                <a:ea typeface="ABBvoiceOffice" panose="020D0603020503020204" pitchFamily="34" charset="0"/>
                <a:cs typeface="ABBvoiceOffice" panose="020D0603020503020204" pitchFamily="34" charset="0"/>
              </a:rPr>
              <a:t> ITS2</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ITS2 with OS and OT switches </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UPS</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Network Analyzers: M4M 20 and M4M 30</a:t>
            </a:r>
          </a:p>
        </p:txBody>
      </p:sp>
      <p:sp>
        <p:nvSpPr>
          <p:cNvPr id="13" name="Rectangle 12">
            <a:extLst>
              <a:ext uri="{FF2B5EF4-FFF2-40B4-BE49-F238E27FC236}">
                <a16:creationId xmlns:a16="http://schemas.microsoft.com/office/drawing/2014/main" id="{BB3A6563-EAAD-4E78-B92A-0D566E0352F2}"/>
              </a:ext>
            </a:extLst>
          </p:cNvPr>
          <p:cNvSpPr/>
          <p:nvPr/>
        </p:nvSpPr>
        <p:spPr>
          <a:xfrm>
            <a:off x="5541255" y="5047740"/>
            <a:ext cx="3201988" cy="867285"/>
          </a:xfrm>
          <a:prstGeom prst="rect">
            <a:avLst/>
          </a:prstGeom>
        </p:spPr>
        <p:txBody>
          <a:bodyPr vert="horz" lIns="0" tIns="0" rIns="0" bIns="0" rtlCol="0">
            <a:noAutofit/>
          </a:bodyPr>
          <a:lstStyle/>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Circuit Monitoring System: System pro M compact® InSite</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Network Analyzer: M4M 20</a:t>
            </a:r>
          </a:p>
          <a:p>
            <a:pPr marL="171450" indent="-171450" defTabSz="914491">
              <a:spcBef>
                <a:spcPts val="400"/>
              </a:spcBef>
              <a:buFontTx/>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EQ meters</a:t>
            </a:r>
          </a:p>
        </p:txBody>
      </p:sp>
      <p:grpSp>
        <p:nvGrpSpPr>
          <p:cNvPr id="23" name="Group 22">
            <a:extLst>
              <a:ext uri="{FF2B5EF4-FFF2-40B4-BE49-F238E27FC236}">
                <a16:creationId xmlns:a16="http://schemas.microsoft.com/office/drawing/2014/main" id="{C33E8CBA-EADA-4170-AA13-3036129B0618}"/>
              </a:ext>
            </a:extLst>
          </p:cNvPr>
          <p:cNvGrpSpPr/>
          <p:nvPr/>
        </p:nvGrpSpPr>
        <p:grpSpPr>
          <a:xfrm>
            <a:off x="332366" y="1933575"/>
            <a:ext cx="4520299" cy="3976968"/>
            <a:chOff x="509915" y="1993335"/>
            <a:chExt cx="4312518" cy="3794162"/>
          </a:xfrm>
        </p:grpSpPr>
        <p:pic>
          <p:nvPicPr>
            <p:cNvPr id="53" name="Picture 52">
              <a:extLst>
                <a:ext uri="{FF2B5EF4-FFF2-40B4-BE49-F238E27FC236}">
                  <a16:creationId xmlns:a16="http://schemas.microsoft.com/office/drawing/2014/main" id="{9A7B6B5D-787B-4B34-B7AD-22A1A6E8DD62}"/>
                </a:ext>
              </a:extLst>
            </p:cNvPr>
            <p:cNvPicPr>
              <a:picLocks noChangeAspect="1"/>
            </p:cNvPicPr>
            <p:nvPr/>
          </p:nvPicPr>
          <p:blipFill>
            <a:blip r:embed="rId2"/>
            <a:stretch>
              <a:fillRect/>
            </a:stretch>
          </p:blipFill>
          <p:spPr>
            <a:xfrm>
              <a:off x="509917" y="1993335"/>
              <a:ext cx="4312516" cy="3690813"/>
            </a:xfrm>
            <a:prstGeom prst="rect">
              <a:avLst/>
            </a:prstGeom>
          </p:spPr>
        </p:pic>
        <p:grpSp>
          <p:nvGrpSpPr>
            <p:cNvPr id="54" name="Group 53">
              <a:extLst>
                <a:ext uri="{FF2B5EF4-FFF2-40B4-BE49-F238E27FC236}">
                  <a16:creationId xmlns:a16="http://schemas.microsoft.com/office/drawing/2014/main" id="{723EEA0F-D29C-415F-A0D5-ADB42C004151}"/>
                </a:ext>
              </a:extLst>
            </p:cNvPr>
            <p:cNvGrpSpPr/>
            <p:nvPr/>
          </p:nvGrpSpPr>
          <p:grpSpPr>
            <a:xfrm>
              <a:off x="509917" y="2052293"/>
              <a:ext cx="4312516" cy="1938127"/>
              <a:chOff x="3280397" y="1933575"/>
              <a:chExt cx="8333848" cy="1993900"/>
            </a:xfrm>
          </p:grpSpPr>
          <p:sp>
            <p:nvSpPr>
              <p:cNvPr id="55" name="Rectangle 54">
                <a:extLst>
                  <a:ext uri="{FF2B5EF4-FFF2-40B4-BE49-F238E27FC236}">
                    <a16:creationId xmlns:a16="http://schemas.microsoft.com/office/drawing/2014/main" id="{C4D4C2A4-6C26-4B3F-A97C-0253B519A555}"/>
                  </a:ext>
                </a:extLst>
              </p:cNvPr>
              <p:cNvSpPr/>
              <p:nvPr/>
            </p:nvSpPr>
            <p:spPr bwMode="gray">
              <a:xfrm>
                <a:off x="3280397" y="1933575"/>
                <a:ext cx="8333848" cy="15602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6" name="Rectangle 55">
                <a:extLst>
                  <a:ext uri="{FF2B5EF4-FFF2-40B4-BE49-F238E27FC236}">
                    <a16:creationId xmlns:a16="http://schemas.microsoft.com/office/drawing/2014/main" id="{2D592B80-9009-4FB5-BB3A-99C519638AB5}"/>
                  </a:ext>
                </a:extLst>
              </p:cNvPr>
              <p:cNvSpPr/>
              <p:nvPr/>
            </p:nvSpPr>
            <p:spPr bwMode="gray">
              <a:xfrm>
                <a:off x="6407661" y="3493827"/>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57" name="Rectangle 56">
                <a:extLst>
                  <a:ext uri="{FF2B5EF4-FFF2-40B4-BE49-F238E27FC236}">
                    <a16:creationId xmlns:a16="http://schemas.microsoft.com/office/drawing/2014/main" id="{2EA8687E-DA2D-41C4-B1B1-FC4DFBDA2F93}"/>
                  </a:ext>
                </a:extLst>
              </p:cNvPr>
              <p:cNvSpPr/>
              <p:nvPr/>
            </p:nvSpPr>
            <p:spPr bwMode="gray">
              <a:xfrm>
                <a:off x="8180777" y="3493827"/>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58" name="Rectangle 57">
                <a:extLst>
                  <a:ext uri="{FF2B5EF4-FFF2-40B4-BE49-F238E27FC236}">
                    <a16:creationId xmlns:a16="http://schemas.microsoft.com/office/drawing/2014/main" id="{E83CE8B0-6265-44FC-A1AD-DF84CBBC7C61}"/>
                  </a:ext>
                </a:extLst>
              </p:cNvPr>
              <p:cNvSpPr/>
              <p:nvPr/>
            </p:nvSpPr>
            <p:spPr bwMode="gray">
              <a:xfrm>
                <a:off x="9953894" y="3484324"/>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grpSp>
          <p:nvGrpSpPr>
            <p:cNvPr id="59" name="Group 58">
              <a:extLst>
                <a:ext uri="{FF2B5EF4-FFF2-40B4-BE49-F238E27FC236}">
                  <a16:creationId xmlns:a16="http://schemas.microsoft.com/office/drawing/2014/main" id="{32D6D904-65BA-4571-A70C-642EB86D8338}"/>
                </a:ext>
              </a:extLst>
            </p:cNvPr>
            <p:cNvGrpSpPr/>
            <p:nvPr/>
          </p:nvGrpSpPr>
          <p:grpSpPr>
            <a:xfrm>
              <a:off x="509917" y="3990422"/>
              <a:ext cx="4237106" cy="1289263"/>
              <a:chOff x="4653888" y="3927475"/>
              <a:chExt cx="6960358" cy="1677371"/>
            </a:xfrm>
            <a:solidFill>
              <a:schemeClr val="accent4">
                <a:lumMod val="90000"/>
                <a:alpha val="34000"/>
              </a:schemeClr>
            </a:solidFill>
          </p:grpSpPr>
          <p:sp>
            <p:nvSpPr>
              <p:cNvPr id="60" name="Rectangle 59">
                <a:extLst>
                  <a:ext uri="{FF2B5EF4-FFF2-40B4-BE49-F238E27FC236}">
                    <a16:creationId xmlns:a16="http://schemas.microsoft.com/office/drawing/2014/main" id="{187AAA50-EF53-4E90-BF8E-5F99341C0D4E}"/>
                  </a:ext>
                </a:extLst>
              </p:cNvPr>
              <p:cNvSpPr/>
              <p:nvPr/>
            </p:nvSpPr>
            <p:spPr bwMode="gray">
              <a:xfrm>
                <a:off x="4653888" y="3927475"/>
                <a:ext cx="6960358" cy="14127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61" name="Rectangle 60">
                <a:extLst>
                  <a:ext uri="{FF2B5EF4-FFF2-40B4-BE49-F238E27FC236}">
                    <a16:creationId xmlns:a16="http://schemas.microsoft.com/office/drawing/2014/main" id="{BAC31FD9-8BCF-41CE-9CDA-55C12CD93719}"/>
                  </a:ext>
                </a:extLst>
              </p:cNvPr>
              <p:cNvSpPr/>
              <p:nvPr/>
            </p:nvSpPr>
            <p:spPr bwMode="gray">
              <a:xfrm>
                <a:off x="7625473" y="5340204"/>
                <a:ext cx="3988773" cy="2646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sp>
          <p:nvSpPr>
            <p:cNvPr id="62" name="Rectangle 61">
              <a:extLst>
                <a:ext uri="{FF2B5EF4-FFF2-40B4-BE49-F238E27FC236}">
                  <a16:creationId xmlns:a16="http://schemas.microsoft.com/office/drawing/2014/main" id="{AFCFD6A0-129D-4D7E-BD59-AAF50BD93B4E}"/>
                </a:ext>
              </a:extLst>
            </p:cNvPr>
            <p:cNvSpPr/>
            <p:nvPr/>
          </p:nvSpPr>
          <p:spPr bwMode="gray">
            <a:xfrm>
              <a:off x="509916" y="5279684"/>
              <a:ext cx="4237107" cy="507813"/>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63" name="Oval 62">
              <a:extLst>
                <a:ext uri="{FF2B5EF4-FFF2-40B4-BE49-F238E27FC236}">
                  <a16:creationId xmlns:a16="http://schemas.microsoft.com/office/drawing/2014/main" id="{8A980F02-7968-4A6C-BB1C-F5ECE17FD759}"/>
                </a:ext>
              </a:extLst>
            </p:cNvPr>
            <p:cNvSpPr/>
            <p:nvPr/>
          </p:nvSpPr>
          <p:spPr bwMode="gray">
            <a:xfrm>
              <a:off x="3631003" y="5663112"/>
              <a:ext cx="94685" cy="9468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64" name="Oval 63">
              <a:extLst>
                <a:ext uri="{FF2B5EF4-FFF2-40B4-BE49-F238E27FC236}">
                  <a16:creationId xmlns:a16="http://schemas.microsoft.com/office/drawing/2014/main" id="{EBEEF7BC-4F69-4E99-82EE-E744FE470A50}"/>
                </a:ext>
              </a:extLst>
            </p:cNvPr>
            <p:cNvSpPr/>
            <p:nvPr/>
          </p:nvSpPr>
          <p:spPr bwMode="gray">
            <a:xfrm>
              <a:off x="3915908" y="5663311"/>
              <a:ext cx="94685" cy="9468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65" name="Oval 64">
              <a:extLst>
                <a:ext uri="{FF2B5EF4-FFF2-40B4-BE49-F238E27FC236}">
                  <a16:creationId xmlns:a16="http://schemas.microsoft.com/office/drawing/2014/main" id="{179925B2-F15C-4F84-8E37-0DB1CB4B9682}"/>
                </a:ext>
              </a:extLst>
            </p:cNvPr>
            <p:cNvSpPr/>
            <p:nvPr/>
          </p:nvSpPr>
          <p:spPr bwMode="gray">
            <a:xfrm>
              <a:off x="4184352" y="5663112"/>
              <a:ext cx="94685" cy="9468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66" name="Oval 65">
              <a:extLst>
                <a:ext uri="{FF2B5EF4-FFF2-40B4-BE49-F238E27FC236}">
                  <a16:creationId xmlns:a16="http://schemas.microsoft.com/office/drawing/2014/main" id="{144F8DC4-F752-402E-AD43-AEA141CA7B0D}"/>
                </a:ext>
              </a:extLst>
            </p:cNvPr>
            <p:cNvSpPr/>
            <p:nvPr/>
          </p:nvSpPr>
          <p:spPr bwMode="gray">
            <a:xfrm>
              <a:off x="4397327" y="5663112"/>
              <a:ext cx="94685" cy="9468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67" name="Rectangle 66">
              <a:extLst>
                <a:ext uri="{FF2B5EF4-FFF2-40B4-BE49-F238E27FC236}">
                  <a16:creationId xmlns:a16="http://schemas.microsoft.com/office/drawing/2014/main" id="{E48926C1-C5FB-4C91-9C50-20172888E272}"/>
                </a:ext>
              </a:extLst>
            </p:cNvPr>
            <p:cNvSpPr/>
            <p:nvPr/>
          </p:nvSpPr>
          <p:spPr bwMode="gray">
            <a:xfrm>
              <a:off x="509915" y="5076274"/>
              <a:ext cx="1808948" cy="203409"/>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sp>
        <p:nvSpPr>
          <p:cNvPr id="14" name="Rectangle 13">
            <a:extLst>
              <a:ext uri="{FF2B5EF4-FFF2-40B4-BE49-F238E27FC236}">
                <a16:creationId xmlns:a16="http://schemas.microsoft.com/office/drawing/2014/main" id="{0AB7F1F4-EB36-46A2-ABDC-73CE3BB25633}"/>
              </a:ext>
            </a:extLst>
          </p:cNvPr>
          <p:cNvSpPr/>
          <p:nvPr/>
        </p:nvSpPr>
        <p:spPr bwMode="gray">
          <a:xfrm>
            <a:off x="10667988" y="1677146"/>
            <a:ext cx="1455501" cy="793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nvGrpSpPr>
          <p:cNvPr id="21" name="Group 20">
            <a:extLst>
              <a:ext uri="{FF2B5EF4-FFF2-40B4-BE49-F238E27FC236}">
                <a16:creationId xmlns:a16="http://schemas.microsoft.com/office/drawing/2014/main" id="{BD22ED08-EBDA-4D25-AEDB-D192D7B785A5}"/>
              </a:ext>
            </a:extLst>
          </p:cNvPr>
          <p:cNvGrpSpPr/>
          <p:nvPr/>
        </p:nvGrpSpPr>
        <p:grpSpPr>
          <a:xfrm>
            <a:off x="9006168" y="1998850"/>
            <a:ext cx="2675916" cy="3703281"/>
            <a:chOff x="9006167" y="1695522"/>
            <a:chExt cx="2895095" cy="4006609"/>
          </a:xfrm>
        </p:grpSpPr>
        <p:pic>
          <p:nvPicPr>
            <p:cNvPr id="30" name="Picture 29">
              <a:extLst>
                <a:ext uri="{FF2B5EF4-FFF2-40B4-BE49-F238E27FC236}">
                  <a16:creationId xmlns:a16="http://schemas.microsoft.com/office/drawing/2014/main" id="{30ECFF67-D5B4-43FA-8119-08CD157983ED}"/>
                </a:ext>
              </a:extLst>
            </p:cNvPr>
            <p:cNvPicPr>
              <a:picLocks noChangeAspect="1"/>
            </p:cNvPicPr>
            <p:nvPr/>
          </p:nvPicPr>
          <p:blipFill>
            <a:blip r:embed="rId3"/>
            <a:stretch>
              <a:fillRect/>
            </a:stretch>
          </p:blipFill>
          <p:spPr>
            <a:xfrm>
              <a:off x="9006167" y="1695522"/>
              <a:ext cx="2690533" cy="1606113"/>
            </a:xfrm>
            <a:prstGeom prst="rect">
              <a:avLst/>
            </a:prstGeom>
          </p:spPr>
        </p:pic>
        <p:pic>
          <p:nvPicPr>
            <p:cNvPr id="31" name="Picture 30">
              <a:extLst>
                <a:ext uri="{FF2B5EF4-FFF2-40B4-BE49-F238E27FC236}">
                  <a16:creationId xmlns:a16="http://schemas.microsoft.com/office/drawing/2014/main" id="{497E817D-486B-4B13-950B-11FFB1D2A4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89407" y="4303288"/>
              <a:ext cx="1322204" cy="828193"/>
            </a:xfrm>
            <a:prstGeom prst="rect">
              <a:avLst/>
            </a:prstGeom>
          </p:spPr>
        </p:pic>
        <p:pic>
          <p:nvPicPr>
            <p:cNvPr id="32" name="Picture 31">
              <a:extLst>
                <a:ext uri="{FF2B5EF4-FFF2-40B4-BE49-F238E27FC236}">
                  <a16:creationId xmlns:a16="http://schemas.microsoft.com/office/drawing/2014/main" id="{43BB3AA6-9895-4640-95BE-CFC9B81460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90380" y="3312107"/>
              <a:ext cx="683241" cy="1223874"/>
            </a:xfrm>
            <a:prstGeom prst="rect">
              <a:avLst/>
            </a:prstGeom>
          </p:spPr>
        </p:pic>
        <p:pic>
          <p:nvPicPr>
            <p:cNvPr id="34" name="Picture 33">
              <a:extLst>
                <a:ext uri="{FF2B5EF4-FFF2-40B4-BE49-F238E27FC236}">
                  <a16:creationId xmlns:a16="http://schemas.microsoft.com/office/drawing/2014/main" id="{0CBBAE87-0F3C-4041-AD42-FAF11CE58E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61524" y="4573710"/>
              <a:ext cx="582343" cy="591562"/>
            </a:xfrm>
            <a:prstGeom prst="rect">
              <a:avLst/>
            </a:prstGeom>
          </p:spPr>
        </p:pic>
        <p:pic>
          <p:nvPicPr>
            <p:cNvPr id="35" name="Picture 34">
              <a:extLst>
                <a:ext uri="{FF2B5EF4-FFF2-40B4-BE49-F238E27FC236}">
                  <a16:creationId xmlns:a16="http://schemas.microsoft.com/office/drawing/2014/main" id="{8D67475F-BF76-453D-B4A8-41AA03266CC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30337" y="5163144"/>
              <a:ext cx="193435" cy="519642"/>
            </a:xfrm>
            <a:prstGeom prst="rect">
              <a:avLst/>
            </a:prstGeom>
          </p:spPr>
        </p:pic>
        <p:pic>
          <p:nvPicPr>
            <p:cNvPr id="36" name="Picture 35">
              <a:extLst>
                <a:ext uri="{FF2B5EF4-FFF2-40B4-BE49-F238E27FC236}">
                  <a16:creationId xmlns:a16="http://schemas.microsoft.com/office/drawing/2014/main" id="{7E6F8A33-735A-4699-997E-BFC5F91E82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43301" y="5197578"/>
              <a:ext cx="661816" cy="504553"/>
            </a:xfrm>
            <a:prstGeom prst="rect">
              <a:avLst/>
            </a:prstGeom>
          </p:spPr>
        </p:pic>
        <p:pic>
          <p:nvPicPr>
            <p:cNvPr id="37" name="Picture 36">
              <a:extLst>
                <a:ext uri="{FF2B5EF4-FFF2-40B4-BE49-F238E27FC236}">
                  <a16:creationId xmlns:a16="http://schemas.microsoft.com/office/drawing/2014/main" id="{66383E6C-656B-4990-88FF-33A0DF8989B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58992" y="5163173"/>
              <a:ext cx="462114" cy="509269"/>
            </a:xfrm>
            <a:prstGeom prst="rect">
              <a:avLst/>
            </a:prstGeom>
          </p:spPr>
        </p:pic>
        <p:pic>
          <p:nvPicPr>
            <p:cNvPr id="15" name="Picture 14">
              <a:extLst>
                <a:ext uri="{FF2B5EF4-FFF2-40B4-BE49-F238E27FC236}">
                  <a16:creationId xmlns:a16="http://schemas.microsoft.com/office/drawing/2014/main" id="{2B02E005-2C72-460E-80EC-60B81F882AA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19011" y="3677333"/>
              <a:ext cx="1642628" cy="923979"/>
            </a:xfrm>
            <a:prstGeom prst="rect">
              <a:avLst/>
            </a:prstGeom>
          </p:spPr>
        </p:pic>
        <p:pic>
          <p:nvPicPr>
            <p:cNvPr id="39" name="Picture 38" descr="A close up of a street&#10;&#10;Description automatically generated">
              <a:extLst>
                <a:ext uri="{FF2B5EF4-FFF2-40B4-BE49-F238E27FC236}">
                  <a16:creationId xmlns:a16="http://schemas.microsoft.com/office/drawing/2014/main" id="{5CE7DE80-3396-4381-B193-A5B1DA0AA03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423522" y="2569265"/>
              <a:ext cx="477740" cy="1606113"/>
            </a:xfrm>
            <a:prstGeom prst="rect">
              <a:avLst/>
            </a:prstGeom>
          </p:spPr>
        </p:pic>
        <p:pic>
          <p:nvPicPr>
            <p:cNvPr id="40" name="Content Placeholder 16" descr="A close up of electronics&#10;&#10;Description automatically generated">
              <a:extLst>
                <a:ext uri="{FF2B5EF4-FFF2-40B4-BE49-F238E27FC236}">
                  <a16:creationId xmlns:a16="http://schemas.microsoft.com/office/drawing/2014/main" id="{40D61FB6-07C4-4035-9389-0290D5530F4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002321" y="3316218"/>
              <a:ext cx="313342" cy="487139"/>
            </a:xfrm>
            <a:prstGeom prst="rect">
              <a:avLst/>
            </a:prstGeom>
          </p:spPr>
        </p:pic>
        <p:pic>
          <p:nvPicPr>
            <p:cNvPr id="17" name="Picture 16" descr="A picture containing computer&#10;&#10;Description automatically generated">
              <a:extLst>
                <a:ext uri="{FF2B5EF4-FFF2-40B4-BE49-F238E27FC236}">
                  <a16:creationId xmlns:a16="http://schemas.microsoft.com/office/drawing/2014/main" id="{A34C9EA2-00A4-4E0E-B350-84540BECB89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960212" y="1794789"/>
              <a:ext cx="838769" cy="698400"/>
            </a:xfrm>
            <a:prstGeom prst="rect">
              <a:avLst/>
            </a:prstGeom>
          </p:spPr>
        </p:pic>
      </p:grpSp>
    </p:spTree>
    <p:extLst>
      <p:ext uri="{BB962C8B-B14F-4D97-AF65-F5344CB8AC3E}">
        <p14:creationId xmlns:p14="http://schemas.microsoft.com/office/powerpoint/2010/main" val="21385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FAC5CB9B-D02A-4B22-A1BD-4F02169241E6}"/>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9655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320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ABB Solutions and Components for Electric Power</a:t>
            </a:r>
            <a:endParaRPr kumimoji="0" lang="en-US" sz="320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Tree>
    <p:extLst>
      <p:ext uri="{BB962C8B-B14F-4D97-AF65-F5344CB8AC3E}">
        <p14:creationId xmlns:p14="http://schemas.microsoft.com/office/powerpoint/2010/main" val="376074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sky, outdoor, way&#10;&#10;Description automatically generated">
            <a:extLst>
              <a:ext uri="{FF2B5EF4-FFF2-40B4-BE49-F238E27FC236}">
                <a16:creationId xmlns:a16="http://schemas.microsoft.com/office/drawing/2014/main" id="{B73BB5E1-4364-4839-B18B-2BF199B038B5}"/>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9BC0396-4E26-42C6-AF0B-7A3A59819789}"/>
              </a:ext>
            </a:extLst>
          </p:cNvPr>
          <p:cNvSpPr/>
          <p:nvPr/>
        </p:nvSpPr>
        <p:spPr bwMode="gray">
          <a:xfrm>
            <a:off x="0" y="-1742"/>
            <a:ext cx="12192000" cy="68580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a:p>
          <a:p>
            <a:r>
              <a:rPr lang="it-IT" i="0">
                <a:solidFill>
                  <a:srgbClr val="FF0000"/>
                </a:solidFill>
                <a:effectLst/>
                <a:latin typeface="arial" panose="020B0604020202020204" pitchFamily="34" charset="0"/>
              </a:rPr>
              <a:t>—</a:t>
            </a:r>
          </a:p>
          <a:p>
            <a:r>
              <a:rPr lang="en-US"/>
              <a:t>Agenda</a:t>
            </a:r>
          </a:p>
        </p:txBody>
      </p:sp>
      <p:grpSp>
        <p:nvGrpSpPr>
          <p:cNvPr id="2" name="Group 1">
            <a:extLst>
              <a:ext uri="{FF2B5EF4-FFF2-40B4-BE49-F238E27FC236}">
                <a16:creationId xmlns:a16="http://schemas.microsoft.com/office/drawing/2014/main" id="{0B3656B7-8506-4BB2-838E-52FAC907A9D4}"/>
              </a:ext>
            </a:extLst>
          </p:cNvPr>
          <p:cNvGrpSpPr/>
          <p:nvPr/>
        </p:nvGrpSpPr>
        <p:grpSpPr>
          <a:xfrm>
            <a:off x="379848" y="1723462"/>
            <a:ext cx="5381862" cy="4659696"/>
            <a:chOff x="336750" y="1099152"/>
            <a:chExt cx="5381862" cy="4659696"/>
          </a:xfrm>
        </p:grpSpPr>
        <p:sp>
          <p:nvSpPr>
            <p:cNvPr id="16" name="TextBox 15">
              <a:extLst>
                <a:ext uri="{FF2B5EF4-FFF2-40B4-BE49-F238E27FC236}">
                  <a16:creationId xmlns:a16="http://schemas.microsoft.com/office/drawing/2014/main" id="{1F417B37-C08E-4404-8382-51288A65BD06}"/>
                </a:ext>
              </a:extLst>
            </p:cNvPr>
            <p:cNvSpPr txBox="1"/>
            <p:nvPr/>
          </p:nvSpPr>
          <p:spPr>
            <a:xfrm>
              <a:off x="347038" y="1186062"/>
              <a:ext cx="1215151" cy="738664"/>
            </a:xfrm>
            <a:prstGeom prst="rect">
              <a:avLst/>
            </a:prstGeom>
            <a:noFill/>
          </p:spPr>
          <p:txBody>
            <a:bodyPr wrap="square" lIns="0" tIns="0" rIns="0" bIns="0" rtlCol="0">
              <a:spAutoFit/>
            </a:bodyPr>
            <a:lstStyle/>
            <a:p>
              <a:pPr defTabSz="914309">
                <a:defRPr/>
              </a:pPr>
              <a:r>
                <a:rPr lang="pl-PL" sz="4800" b="1" dirty="0">
                  <a:latin typeface="ABBvoiceOffice" panose="020D0603020503020204" pitchFamily="34" charset="0"/>
                  <a:ea typeface="ABBvoiceOffice" panose="020D0603020503020204" pitchFamily="34" charset="0"/>
                  <a:cs typeface="ABBvoiceOffice" panose="020D0603020503020204" pitchFamily="34" charset="0"/>
                </a:rPr>
                <a:t>1.</a:t>
              </a:r>
            </a:p>
          </p:txBody>
        </p:sp>
        <p:sp>
          <p:nvSpPr>
            <p:cNvPr id="20" name="TextBox 19">
              <a:extLst>
                <a:ext uri="{FF2B5EF4-FFF2-40B4-BE49-F238E27FC236}">
                  <a16:creationId xmlns:a16="http://schemas.microsoft.com/office/drawing/2014/main" id="{E5026D18-55A3-47E5-921D-55C89A9422BD}"/>
                </a:ext>
              </a:extLst>
            </p:cNvPr>
            <p:cNvSpPr txBox="1"/>
            <p:nvPr/>
          </p:nvSpPr>
          <p:spPr>
            <a:xfrm>
              <a:off x="336751" y="2105589"/>
              <a:ext cx="1215151" cy="738664"/>
            </a:xfrm>
            <a:prstGeom prst="rect">
              <a:avLst/>
            </a:prstGeom>
            <a:noFill/>
          </p:spPr>
          <p:txBody>
            <a:bodyPr wrap="square" lIns="0" tIns="0" rIns="0" bIns="0" rtlCol="0">
              <a:spAutoFit/>
            </a:bodyPr>
            <a:lstStyle/>
            <a:p>
              <a:pPr defTabSz="914309">
                <a:defRPr/>
              </a:pPr>
              <a:r>
                <a:rPr lang="it-IT" sz="4800" b="1">
                  <a:latin typeface="ABBvoiceOffice" panose="020D0603020503020204" pitchFamily="34" charset="0"/>
                  <a:ea typeface="ABBvoiceOffice" panose="020D0603020503020204" pitchFamily="34" charset="0"/>
                  <a:cs typeface="ABBvoiceOffice" panose="020D0603020503020204" pitchFamily="34" charset="0"/>
                </a:rPr>
                <a:t>2</a:t>
              </a:r>
              <a:r>
                <a:rPr lang="pl-PL" sz="4800" b="1">
                  <a:latin typeface="ABBvoiceOffice" panose="020D0603020503020204" pitchFamily="34" charset="0"/>
                  <a:ea typeface="ABBvoiceOffice" panose="020D0603020503020204" pitchFamily="34" charset="0"/>
                  <a:cs typeface="ABBvoiceOffice" panose="020D0603020503020204" pitchFamily="34" charset="0"/>
                </a:rPr>
                <a:t>.</a:t>
              </a:r>
            </a:p>
          </p:txBody>
        </p:sp>
        <p:sp>
          <p:nvSpPr>
            <p:cNvPr id="15" name="TextBox 14">
              <a:extLst>
                <a:ext uri="{FF2B5EF4-FFF2-40B4-BE49-F238E27FC236}">
                  <a16:creationId xmlns:a16="http://schemas.microsoft.com/office/drawing/2014/main" id="{8ACAB073-603F-4116-B49C-CA9ADB5C4BBD}"/>
                </a:ext>
              </a:extLst>
            </p:cNvPr>
            <p:cNvSpPr txBox="1"/>
            <p:nvPr/>
          </p:nvSpPr>
          <p:spPr>
            <a:xfrm>
              <a:off x="336751" y="3045904"/>
              <a:ext cx="1215151" cy="738664"/>
            </a:xfrm>
            <a:prstGeom prst="rect">
              <a:avLst/>
            </a:prstGeom>
            <a:noFill/>
          </p:spPr>
          <p:txBody>
            <a:bodyPr wrap="square" lIns="0" tIns="0" rIns="0" bIns="0" rtlCol="0">
              <a:spAutoFit/>
            </a:bodyPr>
            <a:lstStyle/>
            <a:p>
              <a:pPr defTabSz="914309">
                <a:defRPr/>
              </a:pPr>
              <a:r>
                <a:rPr lang="it-IT" sz="4800" b="1">
                  <a:latin typeface="ABBvoiceOffice" panose="020D0603020503020204" pitchFamily="34" charset="0"/>
                  <a:ea typeface="ABBvoiceOffice" panose="020D0603020503020204" pitchFamily="34" charset="0"/>
                  <a:cs typeface="ABBvoiceOffice" panose="020D0603020503020204" pitchFamily="34" charset="0"/>
                </a:rPr>
                <a:t>3</a:t>
              </a:r>
              <a:r>
                <a:rPr lang="pl-PL" sz="4800" b="1">
                  <a:latin typeface="ABBvoiceOffice" panose="020D0603020503020204" pitchFamily="34" charset="0"/>
                  <a:ea typeface="ABBvoiceOffice" panose="020D0603020503020204" pitchFamily="34" charset="0"/>
                  <a:cs typeface="ABBvoiceOffice" panose="020D0603020503020204" pitchFamily="34" charset="0"/>
                </a:rPr>
                <a:t>.</a:t>
              </a:r>
            </a:p>
          </p:txBody>
        </p:sp>
        <p:sp>
          <p:nvSpPr>
            <p:cNvPr id="34" name="Content Placeholder 3">
              <a:extLst>
                <a:ext uri="{FF2B5EF4-FFF2-40B4-BE49-F238E27FC236}">
                  <a16:creationId xmlns:a16="http://schemas.microsoft.com/office/drawing/2014/main" id="{083A00EC-C83F-4303-846F-3C44085D101A}"/>
                </a:ext>
              </a:extLst>
            </p:cNvPr>
            <p:cNvSpPr txBox="1">
              <a:spLocks/>
            </p:cNvSpPr>
            <p:nvPr/>
          </p:nvSpPr>
          <p:spPr bwMode="gray">
            <a:xfrm>
              <a:off x="1132615" y="4234794"/>
              <a:ext cx="4585997" cy="383752"/>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ABB Solutions and Components for Electric Power</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4" name="TextBox 13">
              <a:extLst>
                <a:ext uri="{FF2B5EF4-FFF2-40B4-BE49-F238E27FC236}">
                  <a16:creationId xmlns:a16="http://schemas.microsoft.com/office/drawing/2014/main" id="{C415A2FA-FAFD-4409-841D-102B4DD1F95D}"/>
                </a:ext>
              </a:extLst>
            </p:cNvPr>
            <p:cNvSpPr txBox="1"/>
            <p:nvPr/>
          </p:nvSpPr>
          <p:spPr>
            <a:xfrm>
              <a:off x="336750" y="4026450"/>
              <a:ext cx="1215151" cy="738664"/>
            </a:xfrm>
            <a:prstGeom prst="rect">
              <a:avLst/>
            </a:prstGeom>
            <a:noFill/>
          </p:spPr>
          <p:txBody>
            <a:bodyPr wrap="square" lIns="0" tIns="0" rIns="0" bIns="0" rtlCol="0">
              <a:spAutoFit/>
            </a:bodyPr>
            <a:lstStyle/>
            <a:p>
              <a:pPr defTabSz="914309">
                <a:defRPr/>
              </a:pPr>
              <a:r>
                <a:rPr lang="it-IT" sz="4800" b="1" dirty="0">
                  <a:latin typeface="ABBvoiceOffice" panose="020D0603020503020204" pitchFamily="34" charset="0"/>
                  <a:ea typeface="ABBvoiceOffice" panose="020D0603020503020204" pitchFamily="34" charset="0"/>
                  <a:cs typeface="ABBvoiceOffice" panose="020D0603020503020204" pitchFamily="34" charset="0"/>
                </a:rPr>
                <a:t>4</a:t>
              </a:r>
              <a:r>
                <a:rPr lang="pl-PL" sz="4800" b="1" dirty="0">
                  <a:latin typeface="ABBvoiceOffice" panose="020D0603020503020204" pitchFamily="34" charset="0"/>
                  <a:ea typeface="ABBvoiceOffice" panose="020D0603020503020204" pitchFamily="34" charset="0"/>
                  <a:cs typeface="ABBvoiceOffice" panose="020D0603020503020204" pitchFamily="34" charset="0"/>
                </a:rPr>
                <a:t>.</a:t>
              </a:r>
            </a:p>
          </p:txBody>
        </p:sp>
        <p:sp>
          <p:nvSpPr>
            <p:cNvPr id="17" name="Content Placeholder 3">
              <a:extLst>
                <a:ext uri="{FF2B5EF4-FFF2-40B4-BE49-F238E27FC236}">
                  <a16:creationId xmlns:a16="http://schemas.microsoft.com/office/drawing/2014/main" id="{357DD9E4-91D2-40D8-AEB3-5C4C90EF2CFD}"/>
                </a:ext>
              </a:extLst>
            </p:cNvPr>
            <p:cNvSpPr txBox="1">
              <a:spLocks/>
            </p:cNvSpPr>
            <p:nvPr/>
          </p:nvSpPr>
          <p:spPr bwMode="gray">
            <a:xfrm>
              <a:off x="1132615" y="4991249"/>
              <a:ext cx="4585997" cy="383752"/>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Digital </a:t>
              </a:r>
              <a:r>
                <a:rPr kumimoji="0" lang="it-IT" sz="1600" b="0" i="0" u="none" strike="noStrike" kern="1200" cap="none" spc="0" normalizeH="0" baseline="0" noProof="0" dirty="0" err="1">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Offerings</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1" name="TextBox 20">
              <a:extLst>
                <a:ext uri="{FF2B5EF4-FFF2-40B4-BE49-F238E27FC236}">
                  <a16:creationId xmlns:a16="http://schemas.microsoft.com/office/drawing/2014/main" id="{E22584EF-F0F5-49D5-BCDE-CCAEABDCFC02}"/>
                </a:ext>
              </a:extLst>
            </p:cNvPr>
            <p:cNvSpPr txBox="1"/>
            <p:nvPr/>
          </p:nvSpPr>
          <p:spPr>
            <a:xfrm>
              <a:off x="336752" y="5020184"/>
              <a:ext cx="1215151" cy="738664"/>
            </a:xfrm>
            <a:prstGeom prst="rect">
              <a:avLst/>
            </a:prstGeom>
            <a:noFill/>
          </p:spPr>
          <p:txBody>
            <a:bodyPr wrap="square" lIns="0" tIns="0" rIns="0" bIns="0" rtlCol="0">
              <a:spAutoFit/>
            </a:bodyPr>
            <a:lstStyle/>
            <a:p>
              <a:pPr defTabSz="914309">
                <a:defRPr/>
              </a:pPr>
              <a:r>
                <a:rPr lang="en-US" sz="4800" b="1">
                  <a:latin typeface="ABBvoiceOffice" panose="020D0603020503020204" pitchFamily="34" charset="0"/>
                  <a:ea typeface="ABBvoiceOffice" panose="020D0603020503020204" pitchFamily="34" charset="0"/>
                  <a:cs typeface="ABBvoiceOffice" panose="020D0603020503020204" pitchFamily="34" charset="0"/>
                </a:rPr>
                <a:t>5</a:t>
              </a:r>
              <a:r>
                <a:rPr lang="pl-PL" sz="4800" b="1">
                  <a:latin typeface="ABBvoiceOffice" panose="020D0603020503020204" pitchFamily="34" charset="0"/>
                  <a:ea typeface="ABBvoiceOffice" panose="020D0603020503020204" pitchFamily="34" charset="0"/>
                  <a:cs typeface="ABBvoiceOffice" panose="020D0603020503020204" pitchFamily="34" charset="0"/>
                </a:rPr>
                <a:t>.</a:t>
              </a:r>
            </a:p>
          </p:txBody>
        </p:sp>
        <p:sp>
          <p:nvSpPr>
            <p:cNvPr id="22" name="Content Placeholder 3">
              <a:extLst>
                <a:ext uri="{FF2B5EF4-FFF2-40B4-BE49-F238E27FC236}">
                  <a16:creationId xmlns:a16="http://schemas.microsoft.com/office/drawing/2014/main" id="{5477B5EB-5C5F-48F6-8404-41F2E7F86CF6}"/>
                </a:ext>
              </a:extLst>
            </p:cNvPr>
            <p:cNvSpPr txBox="1">
              <a:spLocks/>
            </p:cNvSpPr>
            <p:nvPr/>
          </p:nvSpPr>
          <p:spPr bwMode="gray">
            <a:xfrm>
              <a:off x="1122521" y="2034502"/>
              <a:ext cx="4585997" cy="422126"/>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Electric Power - Components</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0" name="Content Placeholder 3">
              <a:extLst>
                <a:ext uri="{FF2B5EF4-FFF2-40B4-BE49-F238E27FC236}">
                  <a16:creationId xmlns:a16="http://schemas.microsoft.com/office/drawing/2014/main" id="{BDE74774-0760-4BB8-A801-CA819C394A52}"/>
                </a:ext>
              </a:extLst>
            </p:cNvPr>
            <p:cNvSpPr txBox="1">
              <a:spLocks/>
            </p:cNvSpPr>
            <p:nvPr/>
          </p:nvSpPr>
          <p:spPr bwMode="gray">
            <a:xfrm>
              <a:off x="1118461" y="1099152"/>
              <a:ext cx="4585997" cy="422126"/>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0">
                <a:defRPr/>
              </a:pPr>
              <a:r>
                <a:rPr lang="it-IT" sz="1600"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Market Trends</a:t>
              </a:r>
            </a:p>
          </p:txBody>
        </p:sp>
        <p:sp>
          <p:nvSpPr>
            <p:cNvPr id="26" name="Content Placeholder 3">
              <a:extLst>
                <a:ext uri="{FF2B5EF4-FFF2-40B4-BE49-F238E27FC236}">
                  <a16:creationId xmlns:a16="http://schemas.microsoft.com/office/drawing/2014/main" id="{895E9873-130F-42F4-95A1-FEBBC094B9B7}"/>
                </a:ext>
              </a:extLst>
            </p:cNvPr>
            <p:cNvSpPr txBox="1">
              <a:spLocks/>
            </p:cNvSpPr>
            <p:nvPr/>
          </p:nvSpPr>
          <p:spPr bwMode="gray">
            <a:xfrm>
              <a:off x="1118460" y="2960804"/>
              <a:ext cx="4585997" cy="422126"/>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err="1">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Electrical</a:t>
              </a: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 Scope</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grpSp>
      <p:grpSp>
        <p:nvGrpSpPr>
          <p:cNvPr id="7" name="Group 6">
            <a:extLst>
              <a:ext uri="{FF2B5EF4-FFF2-40B4-BE49-F238E27FC236}">
                <a16:creationId xmlns:a16="http://schemas.microsoft.com/office/drawing/2014/main" id="{457F959D-6C36-4139-9D7C-8A9D04B41686}"/>
              </a:ext>
            </a:extLst>
          </p:cNvPr>
          <p:cNvGrpSpPr/>
          <p:nvPr/>
        </p:nvGrpSpPr>
        <p:grpSpPr>
          <a:xfrm>
            <a:off x="6376494" y="1741699"/>
            <a:ext cx="5593642" cy="2678137"/>
            <a:chOff x="6430291" y="333373"/>
            <a:chExt cx="5593642" cy="2678137"/>
          </a:xfrm>
        </p:grpSpPr>
        <p:sp>
          <p:nvSpPr>
            <p:cNvPr id="29" name="TextBox 28">
              <a:extLst>
                <a:ext uri="{FF2B5EF4-FFF2-40B4-BE49-F238E27FC236}">
                  <a16:creationId xmlns:a16="http://schemas.microsoft.com/office/drawing/2014/main" id="{F03D59B0-D765-4A1E-8CBA-ACAFB1D0985D}"/>
                </a:ext>
              </a:extLst>
            </p:cNvPr>
            <p:cNvSpPr txBox="1"/>
            <p:nvPr/>
          </p:nvSpPr>
          <p:spPr>
            <a:xfrm>
              <a:off x="6430291" y="1320612"/>
              <a:ext cx="1215151" cy="738664"/>
            </a:xfrm>
            <a:prstGeom prst="rect">
              <a:avLst/>
            </a:prstGeom>
            <a:noFill/>
          </p:spPr>
          <p:txBody>
            <a:bodyPr wrap="square" lIns="0" tIns="0" rIns="0" bIns="0" rtlCol="0">
              <a:spAutoFit/>
            </a:bodyPr>
            <a:lstStyle/>
            <a:p>
              <a:pPr defTabSz="914309">
                <a:defRPr/>
              </a:pPr>
              <a:r>
                <a:rPr lang="en-US" sz="4800" b="1" dirty="0">
                  <a:latin typeface="ABBvoiceOffice" panose="020D0603020503020204" pitchFamily="34" charset="0"/>
                  <a:ea typeface="ABBvoiceOffice" panose="020D0603020503020204" pitchFamily="34" charset="0"/>
                  <a:cs typeface="ABBvoiceOffice" panose="020D0603020503020204" pitchFamily="34" charset="0"/>
                </a:rPr>
                <a:t>7</a:t>
              </a:r>
              <a:r>
                <a:rPr lang="pl-PL" sz="4800" b="1" dirty="0">
                  <a:latin typeface="ABBvoiceOffice" panose="020D0603020503020204" pitchFamily="34" charset="0"/>
                  <a:ea typeface="ABBvoiceOffice" panose="020D0603020503020204" pitchFamily="34" charset="0"/>
                  <a:cs typeface="ABBvoiceOffice" panose="020D0603020503020204" pitchFamily="34" charset="0"/>
                </a:rPr>
                <a:t>.</a:t>
              </a:r>
            </a:p>
          </p:txBody>
        </p:sp>
        <p:sp>
          <p:nvSpPr>
            <p:cNvPr id="31" name="Content Placeholder 3">
              <a:extLst>
                <a:ext uri="{FF2B5EF4-FFF2-40B4-BE49-F238E27FC236}">
                  <a16:creationId xmlns:a16="http://schemas.microsoft.com/office/drawing/2014/main" id="{5B3EEA7C-0EAC-4CFE-8839-528F9E396B25}"/>
                </a:ext>
              </a:extLst>
            </p:cNvPr>
            <p:cNvSpPr txBox="1">
              <a:spLocks/>
            </p:cNvSpPr>
            <p:nvPr/>
          </p:nvSpPr>
          <p:spPr bwMode="gray">
            <a:xfrm>
              <a:off x="7437936" y="1269673"/>
              <a:ext cx="4403801" cy="383752"/>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Product </a:t>
              </a:r>
              <a:r>
                <a:rPr lang="it-IT" sz="1600"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O</a:t>
              </a:r>
              <a:r>
                <a:rPr kumimoji="0" lang="it-IT" sz="1600" b="0" i="0" u="none" strike="noStrike" kern="1200" cap="none" spc="0" normalizeH="0" baseline="0" noProof="0" dirty="0" err="1">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fferings</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5" name="TextBox 34">
              <a:extLst>
                <a:ext uri="{FF2B5EF4-FFF2-40B4-BE49-F238E27FC236}">
                  <a16:creationId xmlns:a16="http://schemas.microsoft.com/office/drawing/2014/main" id="{758A1381-8123-4C40-82AA-61E25524214B}"/>
                </a:ext>
              </a:extLst>
            </p:cNvPr>
            <p:cNvSpPr txBox="1"/>
            <p:nvPr/>
          </p:nvSpPr>
          <p:spPr>
            <a:xfrm>
              <a:off x="6440579" y="2272846"/>
              <a:ext cx="1215151" cy="738664"/>
            </a:xfrm>
            <a:prstGeom prst="rect">
              <a:avLst/>
            </a:prstGeom>
            <a:noFill/>
          </p:spPr>
          <p:txBody>
            <a:bodyPr wrap="square" lIns="0" tIns="0" rIns="0" bIns="0" rtlCol="0">
              <a:spAutoFit/>
            </a:bodyPr>
            <a:lstStyle/>
            <a:p>
              <a:pPr defTabSz="914309">
                <a:defRPr/>
              </a:pPr>
              <a:r>
                <a:rPr lang="en-US" sz="4800" b="1">
                  <a:latin typeface="ABBvoiceOffice" panose="020D0603020503020204" pitchFamily="34" charset="0"/>
                  <a:ea typeface="ABBvoiceOffice" panose="020D0603020503020204" pitchFamily="34" charset="0"/>
                  <a:cs typeface="ABBvoiceOffice" panose="020D0603020503020204" pitchFamily="34" charset="0"/>
                </a:rPr>
                <a:t>8</a:t>
              </a:r>
              <a:r>
                <a:rPr lang="pl-PL" sz="4800" b="1">
                  <a:latin typeface="ABBvoiceOffice" panose="020D0603020503020204" pitchFamily="34" charset="0"/>
                  <a:ea typeface="ABBvoiceOffice" panose="020D0603020503020204" pitchFamily="34" charset="0"/>
                  <a:cs typeface="ABBvoiceOffice" panose="020D0603020503020204" pitchFamily="34" charset="0"/>
                </a:rPr>
                <a:t>.</a:t>
              </a:r>
            </a:p>
          </p:txBody>
        </p:sp>
        <p:sp>
          <p:nvSpPr>
            <p:cNvPr id="36" name="Content Placeholder 3">
              <a:extLst>
                <a:ext uri="{FF2B5EF4-FFF2-40B4-BE49-F238E27FC236}">
                  <a16:creationId xmlns:a16="http://schemas.microsoft.com/office/drawing/2014/main" id="{A199AAAF-875B-4114-8E7B-45B59F7A1B25}"/>
                </a:ext>
              </a:extLst>
            </p:cNvPr>
            <p:cNvSpPr txBox="1">
              <a:spLocks/>
            </p:cNvSpPr>
            <p:nvPr/>
          </p:nvSpPr>
          <p:spPr bwMode="gray">
            <a:xfrm>
              <a:off x="7437936" y="2115917"/>
              <a:ext cx="4182737" cy="492379"/>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Competitive Analysis</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41" name="Content Placeholder 3">
              <a:extLst>
                <a:ext uri="{FF2B5EF4-FFF2-40B4-BE49-F238E27FC236}">
                  <a16:creationId xmlns:a16="http://schemas.microsoft.com/office/drawing/2014/main" id="{DC7573B9-A8AD-4A68-B44E-FD525618E24A}"/>
                </a:ext>
              </a:extLst>
            </p:cNvPr>
            <p:cNvSpPr txBox="1">
              <a:spLocks/>
            </p:cNvSpPr>
            <p:nvPr/>
          </p:nvSpPr>
          <p:spPr bwMode="gray">
            <a:xfrm>
              <a:off x="7437936" y="333373"/>
              <a:ext cx="4585997" cy="383752"/>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Value </a:t>
              </a:r>
              <a:r>
                <a:rPr lang="it-IT" sz="1600"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P</a:t>
              </a:r>
              <a:r>
                <a:rPr kumimoji="0" lang="it-IT" sz="1600" b="0" i="0" u="none" strike="noStrike" kern="1200" cap="none" spc="0" normalizeH="0" baseline="0" noProof="0" dirty="0" err="1">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roposition</a:t>
              </a:r>
              <a:endParaRPr kumimoji="0" lang="en-US" sz="1600" b="0" i="0" u="none" strike="noStrike" kern="1200" cap="none" spc="0" normalizeH="0" baseline="0" noProof="0" dirty="0">
                <a:ln>
                  <a:noFill/>
                </a:ln>
                <a:solidFill>
                  <a:srgbClr val="000000"/>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42" name="TextBox 41">
              <a:extLst>
                <a:ext uri="{FF2B5EF4-FFF2-40B4-BE49-F238E27FC236}">
                  <a16:creationId xmlns:a16="http://schemas.microsoft.com/office/drawing/2014/main" id="{5D4C4EF3-1A12-4774-9F0E-6C9676E11F1B}"/>
                </a:ext>
              </a:extLst>
            </p:cNvPr>
            <p:cNvSpPr txBox="1"/>
            <p:nvPr/>
          </p:nvSpPr>
          <p:spPr>
            <a:xfrm>
              <a:off x="6440579" y="370300"/>
              <a:ext cx="1215151" cy="738664"/>
            </a:xfrm>
            <a:prstGeom prst="rect">
              <a:avLst/>
            </a:prstGeom>
            <a:noFill/>
          </p:spPr>
          <p:txBody>
            <a:bodyPr wrap="square" lIns="0" tIns="0" rIns="0" bIns="0" rtlCol="0">
              <a:spAutoFit/>
            </a:bodyPr>
            <a:lstStyle/>
            <a:p>
              <a:pPr defTabSz="914309">
                <a:defRPr/>
              </a:pPr>
              <a:r>
                <a:rPr lang="en-US" sz="4800" b="1" dirty="0">
                  <a:latin typeface="ABBvoiceOffice" panose="020D0603020503020204" pitchFamily="34" charset="0"/>
                  <a:ea typeface="ABBvoiceOffice" panose="020D0603020503020204" pitchFamily="34" charset="0"/>
                  <a:cs typeface="ABBvoiceOffice" panose="020D0603020503020204" pitchFamily="34" charset="0"/>
                </a:rPr>
                <a:t>6</a:t>
              </a:r>
              <a:r>
                <a:rPr lang="pl-PL" sz="4800" b="1" dirty="0">
                  <a:latin typeface="ABBvoiceOffice" panose="020D0603020503020204" pitchFamily="34" charset="0"/>
                  <a:ea typeface="ABBvoiceOffice" panose="020D0603020503020204" pitchFamily="34" charset="0"/>
                  <a:cs typeface="ABBvoiceOffice" panose="020D0603020503020204" pitchFamily="34" charset="0"/>
                </a:rPr>
                <a:t>.</a:t>
              </a:r>
            </a:p>
          </p:txBody>
        </p:sp>
      </p:grpSp>
    </p:spTree>
    <p:extLst>
      <p:ext uri="{BB962C8B-B14F-4D97-AF65-F5344CB8AC3E}">
        <p14:creationId xmlns:p14="http://schemas.microsoft.com/office/powerpoint/2010/main" val="422473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Intelligent distribution for Building </a:t>
            </a:r>
            <a:br>
              <a:rPr lang="en-GB" dirty="0"/>
            </a:br>
            <a:r>
              <a:rPr lang="it-IT" sz="1800" b="0" dirty="0">
                <a:latin typeface="ABBvoice Light" panose="020D0403020503020204" pitchFamily="34" charset="0"/>
                <a:ea typeface="ABBvoice Light" panose="020D0403020503020204" pitchFamily="34" charset="0"/>
                <a:cs typeface="ABBvoice Light" panose="020D0403020503020204" pitchFamily="34" charset="0"/>
              </a:rPr>
              <a:t>SLD – High </a:t>
            </a:r>
            <a:r>
              <a:rPr lang="it-IT" sz="1800" b="0" dirty="0" err="1">
                <a:latin typeface="ABBvoice Light" panose="020D0403020503020204" pitchFamily="34" charset="0"/>
                <a:ea typeface="ABBvoice Light" panose="020D0403020503020204" pitchFamily="34" charset="0"/>
                <a:cs typeface="ABBvoice Light" panose="020D0403020503020204" pitchFamily="34" charset="0"/>
              </a:rPr>
              <a:t>level</a:t>
            </a:r>
            <a:br>
              <a:rPr lang="it-IT" dirty="0"/>
            </a:br>
            <a:endParaRPr lang="en-US" dirty="0"/>
          </a:p>
        </p:txBody>
      </p:sp>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a:xfrm>
            <a:off x="2559561" y="6283796"/>
            <a:ext cx="8490250" cy="500072"/>
          </a:xfrm>
        </p:spPr>
        <p:txBody>
          <a:bodyPr/>
          <a:lstStyle/>
          <a:p>
            <a:pPr lvl="8"/>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20</a:t>
            </a:fld>
            <a:endParaRPr lang="en-US"/>
          </a:p>
        </p:txBody>
      </p:sp>
      <p:sp>
        <p:nvSpPr>
          <p:cNvPr id="205" name="Title 2">
            <a:extLst>
              <a:ext uri="{FF2B5EF4-FFF2-40B4-BE49-F238E27FC236}">
                <a16:creationId xmlns:a16="http://schemas.microsoft.com/office/drawing/2014/main" id="{0B60B2C6-77BA-4E25-AC3B-BAFE90636B01}"/>
              </a:ext>
            </a:extLst>
          </p:cNvPr>
          <p:cNvSpPr txBox="1">
            <a:spLocks/>
          </p:cNvSpPr>
          <p:nvPr/>
        </p:nvSpPr>
        <p:spPr bwMode="gray">
          <a:xfrm>
            <a:off x="332367" y="1089569"/>
            <a:ext cx="11520000" cy="396000"/>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endParaRPr lang="en-GB"/>
          </a:p>
        </p:txBody>
      </p:sp>
      <p:grpSp>
        <p:nvGrpSpPr>
          <p:cNvPr id="28" name="Group 27">
            <a:extLst>
              <a:ext uri="{FF2B5EF4-FFF2-40B4-BE49-F238E27FC236}">
                <a16:creationId xmlns:a16="http://schemas.microsoft.com/office/drawing/2014/main" id="{A1B97B45-9BBE-4531-8B98-0DCD471D9CBF}"/>
              </a:ext>
            </a:extLst>
          </p:cNvPr>
          <p:cNvGrpSpPr/>
          <p:nvPr/>
        </p:nvGrpSpPr>
        <p:grpSpPr>
          <a:xfrm>
            <a:off x="1253288" y="1953198"/>
            <a:ext cx="10482992" cy="3948553"/>
            <a:chOff x="223515" y="1237971"/>
            <a:chExt cx="11737703" cy="4421156"/>
          </a:xfrm>
        </p:grpSpPr>
        <p:sp>
          <p:nvSpPr>
            <p:cNvPr id="206" name="Subtitle 6">
              <a:extLst>
                <a:ext uri="{FF2B5EF4-FFF2-40B4-BE49-F238E27FC236}">
                  <a16:creationId xmlns:a16="http://schemas.microsoft.com/office/drawing/2014/main" id="{EB05420F-FCEA-481C-907F-94A7F2B99969}"/>
                </a:ext>
              </a:extLst>
            </p:cNvPr>
            <p:cNvSpPr txBox="1">
              <a:spLocks/>
            </p:cNvSpPr>
            <p:nvPr/>
          </p:nvSpPr>
          <p:spPr bwMode="gray">
            <a:xfrm>
              <a:off x="413555" y="1776778"/>
              <a:ext cx="11520000" cy="504000"/>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91"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endParaRPr lang="en-GB"/>
            </a:p>
          </p:txBody>
        </p:sp>
        <p:cxnSp>
          <p:nvCxnSpPr>
            <p:cNvPr id="213" name="Straight Connector 212">
              <a:extLst>
                <a:ext uri="{FF2B5EF4-FFF2-40B4-BE49-F238E27FC236}">
                  <a16:creationId xmlns:a16="http://schemas.microsoft.com/office/drawing/2014/main" id="{D1716057-70F6-4DA1-B824-5E346C4D581A}"/>
                </a:ext>
              </a:extLst>
            </p:cNvPr>
            <p:cNvCxnSpPr/>
            <p:nvPr/>
          </p:nvCxnSpPr>
          <p:spPr bwMode="gray">
            <a:xfrm>
              <a:off x="2773709" y="3913818"/>
              <a:ext cx="4185208"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316" name="Title 2">
              <a:extLst>
                <a:ext uri="{FF2B5EF4-FFF2-40B4-BE49-F238E27FC236}">
                  <a16:creationId xmlns:a16="http://schemas.microsoft.com/office/drawing/2014/main" id="{CCD2F0FD-E4E8-4F0B-B1A4-309625CB7303}"/>
                </a:ext>
              </a:extLst>
            </p:cNvPr>
            <p:cNvSpPr txBox="1">
              <a:spLocks/>
            </p:cNvSpPr>
            <p:nvPr/>
          </p:nvSpPr>
          <p:spPr bwMode="gray">
            <a:xfrm>
              <a:off x="223515" y="1483539"/>
              <a:ext cx="11520000" cy="396000"/>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endParaRPr lang="en-GB"/>
            </a:p>
          </p:txBody>
        </p:sp>
        <p:sp>
          <p:nvSpPr>
            <p:cNvPr id="317" name="Subtitle 6">
              <a:extLst>
                <a:ext uri="{FF2B5EF4-FFF2-40B4-BE49-F238E27FC236}">
                  <a16:creationId xmlns:a16="http://schemas.microsoft.com/office/drawing/2014/main" id="{4B10ABBD-AE51-4E27-9911-F35565E46F4B}"/>
                </a:ext>
              </a:extLst>
            </p:cNvPr>
            <p:cNvSpPr txBox="1">
              <a:spLocks/>
            </p:cNvSpPr>
            <p:nvPr/>
          </p:nvSpPr>
          <p:spPr bwMode="gray">
            <a:xfrm>
              <a:off x="441218" y="1801502"/>
              <a:ext cx="11520000" cy="504000"/>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91"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endParaRPr lang="en-GB"/>
            </a:p>
          </p:txBody>
        </p:sp>
        <p:grpSp>
          <p:nvGrpSpPr>
            <p:cNvPr id="318" name="Group 317">
              <a:extLst>
                <a:ext uri="{FF2B5EF4-FFF2-40B4-BE49-F238E27FC236}">
                  <a16:creationId xmlns:a16="http://schemas.microsoft.com/office/drawing/2014/main" id="{266490E0-C3F5-47D2-8252-F966176D5C41}"/>
                </a:ext>
              </a:extLst>
            </p:cNvPr>
            <p:cNvGrpSpPr/>
            <p:nvPr/>
          </p:nvGrpSpPr>
          <p:grpSpPr>
            <a:xfrm>
              <a:off x="310319" y="1237971"/>
              <a:ext cx="4179758" cy="2351040"/>
              <a:chOff x="349736" y="1671390"/>
              <a:chExt cx="4179758" cy="2351040"/>
            </a:xfrm>
          </p:grpSpPr>
          <p:grpSp>
            <p:nvGrpSpPr>
              <p:cNvPr id="320" name="Group 319">
                <a:extLst>
                  <a:ext uri="{FF2B5EF4-FFF2-40B4-BE49-F238E27FC236}">
                    <a16:creationId xmlns:a16="http://schemas.microsoft.com/office/drawing/2014/main" id="{7AD854CE-DBC9-4730-979A-8C4EF9B65867}"/>
                  </a:ext>
                </a:extLst>
              </p:cNvPr>
              <p:cNvGrpSpPr/>
              <p:nvPr/>
            </p:nvGrpSpPr>
            <p:grpSpPr>
              <a:xfrm>
                <a:off x="3559773" y="2435187"/>
                <a:ext cx="969721" cy="583259"/>
                <a:chOff x="3825681" y="2301924"/>
                <a:chExt cx="969721" cy="583259"/>
              </a:xfrm>
            </p:grpSpPr>
            <p:pic>
              <p:nvPicPr>
                <p:cNvPr id="367" name="Picture 366">
                  <a:extLst>
                    <a:ext uri="{FF2B5EF4-FFF2-40B4-BE49-F238E27FC236}">
                      <a16:creationId xmlns:a16="http://schemas.microsoft.com/office/drawing/2014/main" id="{C82B7E18-D92A-4D71-9F52-6F68AF011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5681" y="2509101"/>
                  <a:ext cx="376082" cy="376082"/>
                </a:xfrm>
                <a:prstGeom prst="rect">
                  <a:avLst/>
                </a:prstGeom>
              </p:spPr>
            </p:pic>
            <p:sp>
              <p:nvSpPr>
                <p:cNvPr id="368" name="TextBox 367">
                  <a:extLst>
                    <a:ext uri="{FF2B5EF4-FFF2-40B4-BE49-F238E27FC236}">
                      <a16:creationId xmlns:a16="http://schemas.microsoft.com/office/drawing/2014/main" id="{67148177-8628-424E-9641-10C19BB10BB9}"/>
                    </a:ext>
                  </a:extLst>
                </p:cNvPr>
                <p:cNvSpPr txBox="1"/>
                <p:nvPr/>
              </p:nvSpPr>
              <p:spPr bwMode="gray">
                <a:xfrm>
                  <a:off x="4215555" y="2301924"/>
                  <a:ext cx="579847" cy="215444"/>
                </a:xfrm>
                <a:prstGeom prst="rect">
                  <a:avLst/>
                </a:prstGeom>
                <a:noFill/>
              </p:spPr>
              <p:txBody>
                <a:bodyPr wrap="square" lIns="0" tIns="0" rIns="0" bIns="0" rtlCol="0">
                  <a:spAutoFit/>
                </a:bodyPr>
                <a:lstStyle/>
                <a:p>
                  <a:r>
                    <a:rPr lang="en-US" sz="700" dirty="0"/>
                    <a:t>Paralleling switchgear</a:t>
                  </a:r>
                </a:p>
              </p:txBody>
            </p:sp>
          </p:grpSp>
          <p:grpSp>
            <p:nvGrpSpPr>
              <p:cNvPr id="321" name="Group 320">
                <a:extLst>
                  <a:ext uri="{FF2B5EF4-FFF2-40B4-BE49-F238E27FC236}">
                    <a16:creationId xmlns:a16="http://schemas.microsoft.com/office/drawing/2014/main" id="{CF3770E8-5780-4B1A-A1FC-18AC924A18D9}"/>
                  </a:ext>
                </a:extLst>
              </p:cNvPr>
              <p:cNvGrpSpPr/>
              <p:nvPr/>
            </p:nvGrpSpPr>
            <p:grpSpPr>
              <a:xfrm>
                <a:off x="374832" y="1671390"/>
                <a:ext cx="2814375" cy="1161346"/>
                <a:chOff x="374832" y="1671390"/>
                <a:chExt cx="2814375" cy="1161346"/>
              </a:xfrm>
            </p:grpSpPr>
            <p:grpSp>
              <p:nvGrpSpPr>
                <p:cNvPr id="346" name="Group 345">
                  <a:extLst>
                    <a:ext uri="{FF2B5EF4-FFF2-40B4-BE49-F238E27FC236}">
                      <a16:creationId xmlns:a16="http://schemas.microsoft.com/office/drawing/2014/main" id="{DAA2001C-1366-4699-B6F0-C1000D0626FC}"/>
                    </a:ext>
                  </a:extLst>
                </p:cNvPr>
                <p:cNvGrpSpPr/>
                <p:nvPr/>
              </p:nvGrpSpPr>
              <p:grpSpPr>
                <a:xfrm>
                  <a:off x="374832" y="1671390"/>
                  <a:ext cx="1370319" cy="565698"/>
                  <a:chOff x="374832" y="1671390"/>
                  <a:chExt cx="1370319" cy="565698"/>
                </a:xfrm>
              </p:grpSpPr>
              <p:pic>
                <p:nvPicPr>
                  <p:cNvPr id="362" name="Graphic 197">
                    <a:extLst>
                      <a:ext uri="{FF2B5EF4-FFF2-40B4-BE49-F238E27FC236}">
                        <a16:creationId xmlns:a16="http://schemas.microsoft.com/office/drawing/2014/main" id="{A4C9C385-415F-458B-95CC-EA1E1177C0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167" y="1779888"/>
                    <a:ext cx="457200" cy="457200"/>
                  </a:xfrm>
                  <a:prstGeom prst="rect">
                    <a:avLst/>
                  </a:prstGeom>
                </p:spPr>
              </p:pic>
              <p:pic>
                <p:nvPicPr>
                  <p:cNvPr id="363" name="Graphic 19">
                    <a:extLst>
                      <a:ext uri="{FF2B5EF4-FFF2-40B4-BE49-F238E27FC236}">
                        <a16:creationId xmlns:a16="http://schemas.microsoft.com/office/drawing/2014/main" id="{2390EB39-7266-414A-AA25-5DEF0C9FF1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1721" y="1836421"/>
                    <a:ext cx="339232" cy="339232"/>
                  </a:xfrm>
                  <a:prstGeom prst="rect">
                    <a:avLst/>
                  </a:prstGeom>
                </p:spPr>
              </p:pic>
              <p:cxnSp>
                <p:nvCxnSpPr>
                  <p:cNvPr id="364" name="Straight Connector 363">
                    <a:extLst>
                      <a:ext uri="{FF2B5EF4-FFF2-40B4-BE49-F238E27FC236}">
                        <a16:creationId xmlns:a16="http://schemas.microsoft.com/office/drawing/2014/main" id="{8A08DE52-E27B-4065-B0CA-E194C31903E0}"/>
                      </a:ext>
                    </a:extLst>
                  </p:cNvPr>
                  <p:cNvCxnSpPr>
                    <a:cxnSpLocks/>
                    <a:stCxn id="362" idx="3"/>
                    <a:endCxn id="363"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TextBox 364">
                    <a:extLst>
                      <a:ext uri="{FF2B5EF4-FFF2-40B4-BE49-F238E27FC236}">
                        <a16:creationId xmlns:a16="http://schemas.microsoft.com/office/drawing/2014/main" id="{377E163E-5280-4AF5-BE43-190E6E0DC88A}"/>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366" name="TextBox 365">
                    <a:extLst>
                      <a:ext uri="{FF2B5EF4-FFF2-40B4-BE49-F238E27FC236}">
                        <a16:creationId xmlns:a16="http://schemas.microsoft.com/office/drawing/2014/main" id="{790F8B7F-1A4A-4818-A0F7-F5399565E21A}"/>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grpSp>
              <p:nvGrpSpPr>
                <p:cNvPr id="347" name="Group 346">
                  <a:extLst>
                    <a:ext uri="{FF2B5EF4-FFF2-40B4-BE49-F238E27FC236}">
                      <a16:creationId xmlns:a16="http://schemas.microsoft.com/office/drawing/2014/main" id="{8065733A-7B56-445C-8F5A-28BE9F7C7A20}"/>
                    </a:ext>
                  </a:extLst>
                </p:cNvPr>
                <p:cNvGrpSpPr/>
                <p:nvPr/>
              </p:nvGrpSpPr>
              <p:grpSpPr>
                <a:xfrm>
                  <a:off x="375508" y="2267038"/>
                  <a:ext cx="1370319" cy="565698"/>
                  <a:chOff x="374832" y="1671390"/>
                  <a:chExt cx="1370319" cy="565698"/>
                </a:xfrm>
              </p:grpSpPr>
              <p:pic>
                <p:nvPicPr>
                  <p:cNvPr id="357" name="Graphic 197">
                    <a:extLst>
                      <a:ext uri="{FF2B5EF4-FFF2-40B4-BE49-F238E27FC236}">
                        <a16:creationId xmlns:a16="http://schemas.microsoft.com/office/drawing/2014/main" id="{3B5C57E4-7642-4514-B231-BD41D17398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167" y="1779888"/>
                    <a:ext cx="457200" cy="457200"/>
                  </a:xfrm>
                  <a:prstGeom prst="rect">
                    <a:avLst/>
                  </a:prstGeom>
                </p:spPr>
              </p:pic>
              <p:pic>
                <p:nvPicPr>
                  <p:cNvPr id="358" name="Graphic 19">
                    <a:extLst>
                      <a:ext uri="{FF2B5EF4-FFF2-40B4-BE49-F238E27FC236}">
                        <a16:creationId xmlns:a16="http://schemas.microsoft.com/office/drawing/2014/main" id="{EFB800DA-D635-4505-BDF8-7DFF6F11BC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1721" y="1836421"/>
                    <a:ext cx="339232" cy="339232"/>
                  </a:xfrm>
                  <a:prstGeom prst="rect">
                    <a:avLst/>
                  </a:prstGeom>
                </p:spPr>
              </p:pic>
              <p:cxnSp>
                <p:nvCxnSpPr>
                  <p:cNvPr id="359" name="Straight Connector 358">
                    <a:extLst>
                      <a:ext uri="{FF2B5EF4-FFF2-40B4-BE49-F238E27FC236}">
                        <a16:creationId xmlns:a16="http://schemas.microsoft.com/office/drawing/2014/main" id="{46557858-53B3-4934-BE47-A9A00C5D8FAB}"/>
                      </a:ext>
                    </a:extLst>
                  </p:cNvPr>
                  <p:cNvCxnSpPr>
                    <a:cxnSpLocks/>
                    <a:stCxn id="357" idx="3"/>
                    <a:endCxn id="358"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B9EF9FD6-087C-4241-8148-4BA49503BDBF}"/>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361" name="TextBox 360">
                    <a:extLst>
                      <a:ext uri="{FF2B5EF4-FFF2-40B4-BE49-F238E27FC236}">
                        <a16:creationId xmlns:a16="http://schemas.microsoft.com/office/drawing/2014/main" id="{B82ABA30-8219-4635-AEE5-E313EEB4F586}"/>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cxnSp>
              <p:nvCxnSpPr>
                <p:cNvPr id="348" name="Connector: Elbow 347">
                  <a:extLst>
                    <a:ext uri="{FF2B5EF4-FFF2-40B4-BE49-F238E27FC236}">
                      <a16:creationId xmlns:a16="http://schemas.microsoft.com/office/drawing/2014/main" id="{32A0A72E-612D-4098-9749-A4BF3BD55EA8}"/>
                    </a:ext>
                  </a:extLst>
                </p:cNvPr>
                <p:cNvCxnSpPr>
                  <a:cxnSpLocks/>
                  <a:stCxn id="363" idx="3"/>
                  <a:endCxn id="353" idx="1"/>
                </p:cNvCxnSpPr>
                <p:nvPr/>
              </p:nvCxnSpPr>
              <p:spPr bwMode="gray">
                <a:xfrm>
                  <a:off x="1470953" y="2006037"/>
                  <a:ext cx="693834" cy="3006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FADEEF88-0824-43A7-BF64-EE8239C53A53}"/>
                    </a:ext>
                  </a:extLst>
                </p:cNvPr>
                <p:cNvGrpSpPr/>
                <p:nvPr/>
              </p:nvGrpSpPr>
              <p:grpSpPr>
                <a:xfrm>
                  <a:off x="2813125" y="2133900"/>
                  <a:ext cx="376082" cy="470234"/>
                  <a:chOff x="3622651" y="2994661"/>
                  <a:chExt cx="457200" cy="638684"/>
                </a:xfrm>
              </p:grpSpPr>
              <p:sp>
                <p:nvSpPr>
                  <p:cNvPr id="355" name="TextBox 354">
                    <a:extLst>
                      <a:ext uri="{FF2B5EF4-FFF2-40B4-BE49-F238E27FC236}">
                        <a16:creationId xmlns:a16="http://schemas.microsoft.com/office/drawing/2014/main" id="{FBDC2F75-05F1-47BC-9CCB-11D551CB6F67}"/>
                      </a:ext>
                    </a:extLst>
                  </p:cNvPr>
                  <p:cNvSpPr txBox="1"/>
                  <p:nvPr/>
                </p:nvSpPr>
                <p:spPr bwMode="gray">
                  <a:xfrm>
                    <a:off x="3638673" y="3525623"/>
                    <a:ext cx="330220" cy="107722"/>
                  </a:xfrm>
                  <a:prstGeom prst="rect">
                    <a:avLst/>
                  </a:prstGeom>
                  <a:noFill/>
                </p:spPr>
                <p:txBody>
                  <a:bodyPr wrap="none" lIns="0" tIns="0" rIns="0" bIns="0" rtlCol="0">
                    <a:spAutoFit/>
                  </a:bodyPr>
                  <a:lstStyle/>
                  <a:p>
                    <a:r>
                      <a:rPr lang="en-US" sz="700" dirty="0"/>
                      <a:t>inverter</a:t>
                    </a:r>
                  </a:p>
                </p:txBody>
              </p:sp>
              <p:pic>
                <p:nvPicPr>
                  <p:cNvPr id="356" name="Graphic 9">
                    <a:extLst>
                      <a:ext uri="{FF2B5EF4-FFF2-40B4-BE49-F238E27FC236}">
                        <a16:creationId xmlns:a16="http://schemas.microsoft.com/office/drawing/2014/main" id="{CAC9393D-72D8-45EE-AB73-666F814876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2651" y="2994661"/>
                    <a:ext cx="457200" cy="457201"/>
                  </a:xfrm>
                  <a:prstGeom prst="rect">
                    <a:avLst/>
                  </a:prstGeom>
                </p:spPr>
              </p:pic>
            </p:grpSp>
            <p:grpSp>
              <p:nvGrpSpPr>
                <p:cNvPr id="350" name="Group 349">
                  <a:extLst>
                    <a:ext uri="{FF2B5EF4-FFF2-40B4-BE49-F238E27FC236}">
                      <a16:creationId xmlns:a16="http://schemas.microsoft.com/office/drawing/2014/main" id="{E07C9FFE-9345-44C5-B89B-675FE283E500}"/>
                    </a:ext>
                  </a:extLst>
                </p:cNvPr>
                <p:cNvGrpSpPr/>
                <p:nvPr/>
              </p:nvGrpSpPr>
              <p:grpSpPr>
                <a:xfrm>
                  <a:off x="2091290" y="2137063"/>
                  <a:ext cx="509755" cy="486611"/>
                  <a:chOff x="2236147" y="3635500"/>
                  <a:chExt cx="509755" cy="486611"/>
                </a:xfrm>
              </p:grpSpPr>
              <p:pic>
                <p:nvPicPr>
                  <p:cNvPr id="353" name="Graphic 19">
                    <a:extLst>
                      <a:ext uri="{FF2B5EF4-FFF2-40B4-BE49-F238E27FC236}">
                        <a16:creationId xmlns:a16="http://schemas.microsoft.com/office/drawing/2014/main" id="{FD5A5DC1-BA79-4C75-A022-653FE20FB6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9644" y="3635500"/>
                    <a:ext cx="339232" cy="339232"/>
                  </a:xfrm>
                  <a:prstGeom prst="rect">
                    <a:avLst/>
                  </a:prstGeom>
                </p:spPr>
              </p:pic>
              <p:sp>
                <p:nvSpPr>
                  <p:cNvPr id="354" name="TextBox 353">
                    <a:extLst>
                      <a:ext uri="{FF2B5EF4-FFF2-40B4-BE49-F238E27FC236}">
                        <a16:creationId xmlns:a16="http://schemas.microsoft.com/office/drawing/2014/main" id="{900015E4-4C76-460E-B6A5-A38B34AB41CA}"/>
                      </a:ext>
                    </a:extLst>
                  </p:cNvPr>
                  <p:cNvSpPr txBox="1"/>
                  <p:nvPr/>
                </p:nvSpPr>
                <p:spPr bwMode="gray">
                  <a:xfrm>
                    <a:off x="2236147" y="4014389"/>
                    <a:ext cx="509755" cy="107722"/>
                  </a:xfrm>
                  <a:prstGeom prst="rect">
                    <a:avLst/>
                  </a:prstGeom>
                  <a:noFill/>
                </p:spPr>
                <p:txBody>
                  <a:bodyPr wrap="none" lIns="0" tIns="0" rIns="0" bIns="0" rtlCol="0">
                    <a:spAutoFit/>
                  </a:bodyPr>
                  <a:lstStyle/>
                  <a:p>
                    <a:r>
                      <a:rPr lang="en-US" sz="700" dirty="0"/>
                      <a:t>Recombiner</a:t>
                    </a:r>
                  </a:p>
                </p:txBody>
              </p:sp>
            </p:grpSp>
            <p:cxnSp>
              <p:nvCxnSpPr>
                <p:cNvPr id="351" name="Connector: Elbow 350">
                  <a:extLst>
                    <a:ext uri="{FF2B5EF4-FFF2-40B4-BE49-F238E27FC236}">
                      <a16:creationId xmlns:a16="http://schemas.microsoft.com/office/drawing/2014/main" id="{FFA43D52-0721-4E5B-8B84-121195F51432}"/>
                    </a:ext>
                  </a:extLst>
                </p:cNvPr>
                <p:cNvCxnSpPr>
                  <a:cxnSpLocks/>
                  <a:stCxn id="358" idx="3"/>
                  <a:endCxn id="353" idx="1"/>
                </p:cNvCxnSpPr>
                <p:nvPr/>
              </p:nvCxnSpPr>
              <p:spPr bwMode="gray">
                <a:xfrm flipV="1">
                  <a:off x="1471629" y="2306679"/>
                  <a:ext cx="693158" cy="295006"/>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D76F90FF-3DA9-459A-B211-EE6E8A50B953}"/>
                    </a:ext>
                  </a:extLst>
                </p:cNvPr>
                <p:cNvCxnSpPr>
                  <a:cxnSpLocks/>
                  <a:stCxn id="353" idx="3"/>
                  <a:endCxn id="356" idx="1"/>
                </p:cNvCxnSpPr>
                <p:nvPr/>
              </p:nvCxnSpPr>
              <p:spPr bwMode="gray">
                <a:xfrm flipV="1">
                  <a:off x="2504019" y="2302210"/>
                  <a:ext cx="309107" cy="44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588244F4-7947-4B9A-8ACE-A34ECEC429F6}"/>
                  </a:ext>
                </a:extLst>
              </p:cNvPr>
              <p:cNvGrpSpPr/>
              <p:nvPr/>
            </p:nvGrpSpPr>
            <p:grpSpPr>
              <a:xfrm>
                <a:off x="349736" y="2861084"/>
                <a:ext cx="2814375" cy="1161346"/>
                <a:chOff x="374832" y="1671390"/>
                <a:chExt cx="2814375" cy="1161346"/>
              </a:xfrm>
            </p:grpSpPr>
            <p:grpSp>
              <p:nvGrpSpPr>
                <p:cNvPr id="325" name="Group 324">
                  <a:extLst>
                    <a:ext uri="{FF2B5EF4-FFF2-40B4-BE49-F238E27FC236}">
                      <a16:creationId xmlns:a16="http://schemas.microsoft.com/office/drawing/2014/main" id="{8E1834C3-0AD0-43B4-B142-B3D8943B26C3}"/>
                    </a:ext>
                  </a:extLst>
                </p:cNvPr>
                <p:cNvGrpSpPr/>
                <p:nvPr/>
              </p:nvGrpSpPr>
              <p:grpSpPr>
                <a:xfrm>
                  <a:off x="374832" y="1671390"/>
                  <a:ext cx="1370319" cy="565698"/>
                  <a:chOff x="374832" y="1671390"/>
                  <a:chExt cx="1370319" cy="565698"/>
                </a:xfrm>
              </p:grpSpPr>
              <p:pic>
                <p:nvPicPr>
                  <p:cNvPr id="341" name="Graphic 197">
                    <a:extLst>
                      <a:ext uri="{FF2B5EF4-FFF2-40B4-BE49-F238E27FC236}">
                        <a16:creationId xmlns:a16="http://schemas.microsoft.com/office/drawing/2014/main" id="{BAB8A5BB-0E03-4925-A46F-61940BBA73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167" y="1779888"/>
                    <a:ext cx="457200" cy="457200"/>
                  </a:xfrm>
                  <a:prstGeom prst="rect">
                    <a:avLst/>
                  </a:prstGeom>
                </p:spPr>
              </p:pic>
              <p:pic>
                <p:nvPicPr>
                  <p:cNvPr id="342" name="Graphic 19">
                    <a:extLst>
                      <a:ext uri="{FF2B5EF4-FFF2-40B4-BE49-F238E27FC236}">
                        <a16:creationId xmlns:a16="http://schemas.microsoft.com/office/drawing/2014/main" id="{8AE3482C-C1FC-49CF-A691-F8D9EC040A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1721" y="1836421"/>
                    <a:ext cx="339232" cy="339232"/>
                  </a:xfrm>
                  <a:prstGeom prst="rect">
                    <a:avLst/>
                  </a:prstGeom>
                </p:spPr>
              </p:pic>
              <p:cxnSp>
                <p:nvCxnSpPr>
                  <p:cNvPr id="343" name="Straight Connector 342">
                    <a:extLst>
                      <a:ext uri="{FF2B5EF4-FFF2-40B4-BE49-F238E27FC236}">
                        <a16:creationId xmlns:a16="http://schemas.microsoft.com/office/drawing/2014/main" id="{3D2BFB6E-0DD9-4ED8-870D-5316742E7DB2}"/>
                      </a:ext>
                    </a:extLst>
                  </p:cNvPr>
                  <p:cNvCxnSpPr>
                    <a:cxnSpLocks/>
                    <a:stCxn id="341" idx="3"/>
                    <a:endCxn id="342"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4" name="TextBox 343">
                    <a:extLst>
                      <a:ext uri="{FF2B5EF4-FFF2-40B4-BE49-F238E27FC236}">
                        <a16:creationId xmlns:a16="http://schemas.microsoft.com/office/drawing/2014/main" id="{92160833-13A7-4158-B5E9-2F87D21393FB}"/>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345" name="TextBox 344">
                    <a:extLst>
                      <a:ext uri="{FF2B5EF4-FFF2-40B4-BE49-F238E27FC236}">
                        <a16:creationId xmlns:a16="http://schemas.microsoft.com/office/drawing/2014/main" id="{70A747DB-1AC2-4F12-833B-DA672A180A68}"/>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grpSp>
              <p:nvGrpSpPr>
                <p:cNvPr id="326" name="Group 325">
                  <a:extLst>
                    <a:ext uri="{FF2B5EF4-FFF2-40B4-BE49-F238E27FC236}">
                      <a16:creationId xmlns:a16="http://schemas.microsoft.com/office/drawing/2014/main" id="{474D90EC-74F4-441F-9B76-0939F0493A65}"/>
                    </a:ext>
                  </a:extLst>
                </p:cNvPr>
                <p:cNvGrpSpPr/>
                <p:nvPr/>
              </p:nvGrpSpPr>
              <p:grpSpPr>
                <a:xfrm>
                  <a:off x="375508" y="2267038"/>
                  <a:ext cx="1370319" cy="565698"/>
                  <a:chOff x="374832" y="1671390"/>
                  <a:chExt cx="1370319" cy="565698"/>
                </a:xfrm>
              </p:grpSpPr>
              <p:pic>
                <p:nvPicPr>
                  <p:cNvPr id="336" name="Graphic 197">
                    <a:extLst>
                      <a:ext uri="{FF2B5EF4-FFF2-40B4-BE49-F238E27FC236}">
                        <a16:creationId xmlns:a16="http://schemas.microsoft.com/office/drawing/2014/main" id="{0C15CC41-E001-4AC7-95F9-2CA8ECD154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167" y="1779888"/>
                    <a:ext cx="457200" cy="457200"/>
                  </a:xfrm>
                  <a:prstGeom prst="rect">
                    <a:avLst/>
                  </a:prstGeom>
                </p:spPr>
              </p:pic>
              <p:pic>
                <p:nvPicPr>
                  <p:cNvPr id="337" name="Graphic 19">
                    <a:extLst>
                      <a:ext uri="{FF2B5EF4-FFF2-40B4-BE49-F238E27FC236}">
                        <a16:creationId xmlns:a16="http://schemas.microsoft.com/office/drawing/2014/main" id="{99B5B001-DE7E-4873-BC60-4C82D1B673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1721" y="1836421"/>
                    <a:ext cx="339232" cy="339232"/>
                  </a:xfrm>
                  <a:prstGeom prst="rect">
                    <a:avLst/>
                  </a:prstGeom>
                </p:spPr>
              </p:pic>
              <p:cxnSp>
                <p:nvCxnSpPr>
                  <p:cNvPr id="338" name="Straight Connector 337">
                    <a:extLst>
                      <a:ext uri="{FF2B5EF4-FFF2-40B4-BE49-F238E27FC236}">
                        <a16:creationId xmlns:a16="http://schemas.microsoft.com/office/drawing/2014/main" id="{5E7B5476-1A8C-43ED-BB0C-707B8ED9BC85}"/>
                      </a:ext>
                    </a:extLst>
                  </p:cNvPr>
                  <p:cNvCxnSpPr>
                    <a:cxnSpLocks/>
                    <a:stCxn id="336" idx="3"/>
                    <a:endCxn id="337"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9" name="TextBox 338">
                    <a:extLst>
                      <a:ext uri="{FF2B5EF4-FFF2-40B4-BE49-F238E27FC236}">
                        <a16:creationId xmlns:a16="http://schemas.microsoft.com/office/drawing/2014/main" id="{57ADAF15-6858-4689-92DF-B8AD4783EAC6}"/>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340" name="TextBox 339">
                    <a:extLst>
                      <a:ext uri="{FF2B5EF4-FFF2-40B4-BE49-F238E27FC236}">
                        <a16:creationId xmlns:a16="http://schemas.microsoft.com/office/drawing/2014/main" id="{3D5CF9D5-3223-4C7A-85E0-57579E41E87C}"/>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cxnSp>
              <p:nvCxnSpPr>
                <p:cNvPr id="327" name="Connector: Elbow 326">
                  <a:extLst>
                    <a:ext uri="{FF2B5EF4-FFF2-40B4-BE49-F238E27FC236}">
                      <a16:creationId xmlns:a16="http://schemas.microsoft.com/office/drawing/2014/main" id="{1B87DF25-316E-4709-B8CE-7615B6DBB58D}"/>
                    </a:ext>
                  </a:extLst>
                </p:cNvPr>
                <p:cNvCxnSpPr>
                  <a:cxnSpLocks/>
                  <a:stCxn id="342" idx="3"/>
                  <a:endCxn id="332" idx="1"/>
                </p:cNvCxnSpPr>
                <p:nvPr/>
              </p:nvCxnSpPr>
              <p:spPr bwMode="gray">
                <a:xfrm>
                  <a:off x="1470953" y="2006037"/>
                  <a:ext cx="693834" cy="3006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8" name="Group 327">
                  <a:extLst>
                    <a:ext uri="{FF2B5EF4-FFF2-40B4-BE49-F238E27FC236}">
                      <a16:creationId xmlns:a16="http://schemas.microsoft.com/office/drawing/2014/main" id="{144DC450-92F1-427C-89E7-E90F20C4E33D}"/>
                    </a:ext>
                  </a:extLst>
                </p:cNvPr>
                <p:cNvGrpSpPr/>
                <p:nvPr/>
              </p:nvGrpSpPr>
              <p:grpSpPr>
                <a:xfrm>
                  <a:off x="2813125" y="2133900"/>
                  <a:ext cx="376082" cy="452500"/>
                  <a:chOff x="3622651" y="2994661"/>
                  <a:chExt cx="457200" cy="614597"/>
                </a:xfrm>
              </p:grpSpPr>
              <p:sp>
                <p:nvSpPr>
                  <p:cNvPr id="334" name="TextBox 333">
                    <a:extLst>
                      <a:ext uri="{FF2B5EF4-FFF2-40B4-BE49-F238E27FC236}">
                        <a16:creationId xmlns:a16="http://schemas.microsoft.com/office/drawing/2014/main" id="{BE7A0F02-DFA5-450D-BCC9-6717CFE61D4A}"/>
                      </a:ext>
                    </a:extLst>
                  </p:cNvPr>
                  <p:cNvSpPr txBox="1"/>
                  <p:nvPr/>
                </p:nvSpPr>
                <p:spPr bwMode="gray">
                  <a:xfrm>
                    <a:off x="3669184" y="3501536"/>
                    <a:ext cx="330220" cy="107722"/>
                  </a:xfrm>
                  <a:prstGeom prst="rect">
                    <a:avLst/>
                  </a:prstGeom>
                  <a:noFill/>
                </p:spPr>
                <p:txBody>
                  <a:bodyPr wrap="none" lIns="0" tIns="0" rIns="0" bIns="0" rtlCol="0">
                    <a:spAutoFit/>
                  </a:bodyPr>
                  <a:lstStyle/>
                  <a:p>
                    <a:r>
                      <a:rPr lang="en-US" sz="700" dirty="0"/>
                      <a:t>inverter</a:t>
                    </a:r>
                  </a:p>
                </p:txBody>
              </p:sp>
              <p:pic>
                <p:nvPicPr>
                  <p:cNvPr id="335" name="Graphic 9">
                    <a:extLst>
                      <a:ext uri="{FF2B5EF4-FFF2-40B4-BE49-F238E27FC236}">
                        <a16:creationId xmlns:a16="http://schemas.microsoft.com/office/drawing/2014/main" id="{EDA22D24-BE93-4190-BFC3-530BB25CE9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2651" y="2994661"/>
                    <a:ext cx="457200" cy="457201"/>
                  </a:xfrm>
                  <a:prstGeom prst="rect">
                    <a:avLst/>
                  </a:prstGeom>
                </p:spPr>
              </p:pic>
            </p:grpSp>
            <p:grpSp>
              <p:nvGrpSpPr>
                <p:cNvPr id="329" name="Group 328">
                  <a:extLst>
                    <a:ext uri="{FF2B5EF4-FFF2-40B4-BE49-F238E27FC236}">
                      <a16:creationId xmlns:a16="http://schemas.microsoft.com/office/drawing/2014/main" id="{01ACFCFD-7837-4D02-BC2D-18B3CC0E6185}"/>
                    </a:ext>
                  </a:extLst>
                </p:cNvPr>
                <p:cNvGrpSpPr/>
                <p:nvPr/>
              </p:nvGrpSpPr>
              <p:grpSpPr>
                <a:xfrm>
                  <a:off x="2091290" y="2137063"/>
                  <a:ext cx="509755" cy="486611"/>
                  <a:chOff x="2236147" y="3635500"/>
                  <a:chExt cx="509755" cy="486611"/>
                </a:xfrm>
              </p:grpSpPr>
              <p:pic>
                <p:nvPicPr>
                  <p:cNvPr id="332" name="Graphic 19">
                    <a:extLst>
                      <a:ext uri="{FF2B5EF4-FFF2-40B4-BE49-F238E27FC236}">
                        <a16:creationId xmlns:a16="http://schemas.microsoft.com/office/drawing/2014/main" id="{003922CD-6779-4C21-A420-C4EF20CA64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9644" y="3635500"/>
                    <a:ext cx="339232" cy="339232"/>
                  </a:xfrm>
                  <a:prstGeom prst="rect">
                    <a:avLst/>
                  </a:prstGeom>
                </p:spPr>
              </p:pic>
              <p:sp>
                <p:nvSpPr>
                  <p:cNvPr id="333" name="TextBox 332">
                    <a:extLst>
                      <a:ext uri="{FF2B5EF4-FFF2-40B4-BE49-F238E27FC236}">
                        <a16:creationId xmlns:a16="http://schemas.microsoft.com/office/drawing/2014/main" id="{1CC17BE3-B848-4099-82BD-F12D4396C745}"/>
                      </a:ext>
                    </a:extLst>
                  </p:cNvPr>
                  <p:cNvSpPr txBox="1"/>
                  <p:nvPr/>
                </p:nvSpPr>
                <p:spPr bwMode="gray">
                  <a:xfrm>
                    <a:off x="2236147" y="4014389"/>
                    <a:ext cx="509755" cy="107722"/>
                  </a:xfrm>
                  <a:prstGeom prst="rect">
                    <a:avLst/>
                  </a:prstGeom>
                  <a:noFill/>
                </p:spPr>
                <p:txBody>
                  <a:bodyPr wrap="none" lIns="0" tIns="0" rIns="0" bIns="0" rtlCol="0">
                    <a:spAutoFit/>
                  </a:bodyPr>
                  <a:lstStyle/>
                  <a:p>
                    <a:r>
                      <a:rPr lang="en-US" sz="700" dirty="0"/>
                      <a:t>Recombiner</a:t>
                    </a:r>
                  </a:p>
                </p:txBody>
              </p:sp>
            </p:grpSp>
            <p:cxnSp>
              <p:nvCxnSpPr>
                <p:cNvPr id="330" name="Connector: Elbow 329">
                  <a:extLst>
                    <a:ext uri="{FF2B5EF4-FFF2-40B4-BE49-F238E27FC236}">
                      <a16:creationId xmlns:a16="http://schemas.microsoft.com/office/drawing/2014/main" id="{69302619-B970-4FCA-8DCA-A165C7421C00}"/>
                    </a:ext>
                  </a:extLst>
                </p:cNvPr>
                <p:cNvCxnSpPr>
                  <a:cxnSpLocks/>
                  <a:stCxn id="337" idx="3"/>
                  <a:endCxn id="332" idx="1"/>
                </p:cNvCxnSpPr>
                <p:nvPr/>
              </p:nvCxnSpPr>
              <p:spPr bwMode="gray">
                <a:xfrm flipV="1">
                  <a:off x="1471629" y="2306679"/>
                  <a:ext cx="693158" cy="295006"/>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F8252C6E-6F44-418D-8C66-970301318C20}"/>
                    </a:ext>
                  </a:extLst>
                </p:cNvPr>
                <p:cNvCxnSpPr>
                  <a:cxnSpLocks/>
                  <a:stCxn id="332" idx="3"/>
                  <a:endCxn id="335" idx="1"/>
                </p:cNvCxnSpPr>
                <p:nvPr/>
              </p:nvCxnSpPr>
              <p:spPr bwMode="gray">
                <a:xfrm flipV="1">
                  <a:off x="2504019" y="2302210"/>
                  <a:ext cx="309107" cy="44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3" name="Connector: Elbow 322">
                <a:extLst>
                  <a:ext uri="{FF2B5EF4-FFF2-40B4-BE49-F238E27FC236}">
                    <a16:creationId xmlns:a16="http://schemas.microsoft.com/office/drawing/2014/main" id="{9F736667-4527-49A0-9F5E-C18F135466C5}"/>
                  </a:ext>
                </a:extLst>
              </p:cNvPr>
              <p:cNvCxnSpPr>
                <a:cxnSpLocks/>
                <a:stCxn id="356" idx="3"/>
                <a:endCxn id="367" idx="0"/>
              </p:cNvCxnSpPr>
              <p:nvPr/>
            </p:nvCxnSpPr>
            <p:spPr bwMode="gray">
              <a:xfrm>
                <a:off x="3189208" y="2302210"/>
                <a:ext cx="558606" cy="34015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0B34150E-7B65-4955-AFAB-63DB3D986CA4}"/>
                  </a:ext>
                </a:extLst>
              </p:cNvPr>
              <p:cNvCxnSpPr>
                <a:cxnSpLocks/>
                <a:stCxn id="367" idx="2"/>
                <a:endCxn id="335" idx="3"/>
              </p:cNvCxnSpPr>
              <p:nvPr/>
            </p:nvCxnSpPr>
            <p:spPr bwMode="gray">
              <a:xfrm rot="5400000">
                <a:off x="3219234" y="2963324"/>
                <a:ext cx="473458" cy="58370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05F0E19-4E66-467D-A383-935510CF0AD0}"/>
                </a:ext>
              </a:extLst>
            </p:cNvPr>
            <p:cNvGrpSpPr/>
            <p:nvPr/>
          </p:nvGrpSpPr>
          <p:grpSpPr>
            <a:xfrm>
              <a:off x="2922706" y="2024550"/>
              <a:ext cx="7884444" cy="3634577"/>
              <a:chOff x="3921664" y="2058947"/>
              <a:chExt cx="7884444" cy="3634577"/>
            </a:xfrm>
          </p:grpSpPr>
          <p:cxnSp>
            <p:nvCxnSpPr>
              <p:cNvPr id="208" name="Straight Connector 207">
                <a:extLst>
                  <a:ext uri="{FF2B5EF4-FFF2-40B4-BE49-F238E27FC236}">
                    <a16:creationId xmlns:a16="http://schemas.microsoft.com/office/drawing/2014/main" id="{AB7285F8-C549-4022-A39B-CAC0CD95D763}"/>
                  </a:ext>
                </a:extLst>
              </p:cNvPr>
              <p:cNvCxnSpPr/>
              <p:nvPr/>
            </p:nvCxnSpPr>
            <p:spPr bwMode="gray">
              <a:xfrm>
                <a:off x="6222476" y="2714497"/>
                <a:ext cx="3437252"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038B2FD1-104D-4B63-B2BA-6B6021BA49A1}"/>
                  </a:ext>
                </a:extLst>
              </p:cNvPr>
              <p:cNvGrpSpPr/>
              <p:nvPr/>
            </p:nvGrpSpPr>
            <p:grpSpPr>
              <a:xfrm>
                <a:off x="9597815" y="2710149"/>
                <a:ext cx="120032" cy="475423"/>
                <a:chOff x="2504376" y="2832241"/>
                <a:chExt cx="120032" cy="475423"/>
              </a:xfrm>
            </p:grpSpPr>
            <p:grpSp>
              <p:nvGrpSpPr>
                <p:cNvPr id="507" name="Group 506">
                  <a:extLst>
                    <a:ext uri="{FF2B5EF4-FFF2-40B4-BE49-F238E27FC236}">
                      <a16:creationId xmlns:a16="http://schemas.microsoft.com/office/drawing/2014/main" id="{3C363296-232F-4051-B2D1-64ADFF401096}"/>
                    </a:ext>
                  </a:extLst>
                </p:cNvPr>
                <p:cNvGrpSpPr/>
                <p:nvPr/>
              </p:nvGrpSpPr>
              <p:grpSpPr>
                <a:xfrm>
                  <a:off x="2504376" y="2896899"/>
                  <a:ext cx="120032" cy="410765"/>
                  <a:chOff x="4348277" y="2725341"/>
                  <a:chExt cx="120032" cy="410765"/>
                </a:xfrm>
              </p:grpSpPr>
              <p:cxnSp>
                <p:nvCxnSpPr>
                  <p:cNvPr id="509" name="Straight Connector 508">
                    <a:extLst>
                      <a:ext uri="{FF2B5EF4-FFF2-40B4-BE49-F238E27FC236}">
                        <a16:creationId xmlns:a16="http://schemas.microsoft.com/office/drawing/2014/main" id="{73840E08-D6A5-4FDA-9140-8BCA9541E23B}"/>
                      </a:ext>
                    </a:extLst>
                  </p:cNvPr>
                  <p:cNvCxnSpPr/>
                  <p:nvPr/>
                </p:nvCxnSpPr>
                <p:spPr bwMode="gray">
                  <a:xfrm flipH="1">
                    <a:off x="4388168" y="2725341"/>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FEFD0043-9FF3-41A4-92AD-DB0A6EE398CA}"/>
                      </a:ext>
                    </a:extLst>
                  </p:cNvPr>
                  <p:cNvCxnSpPr/>
                  <p:nvPr/>
                </p:nvCxnSpPr>
                <p:spPr bwMode="gray">
                  <a:xfrm flipH="1">
                    <a:off x="4388168" y="2744988"/>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1" name="Oval 510">
                    <a:extLst>
                      <a:ext uri="{FF2B5EF4-FFF2-40B4-BE49-F238E27FC236}">
                        <a16:creationId xmlns:a16="http://schemas.microsoft.com/office/drawing/2014/main" id="{B6FED250-CCE0-4AED-8C94-F382A442C617}"/>
                      </a:ext>
                    </a:extLst>
                  </p:cNvPr>
                  <p:cNvSpPr/>
                  <p:nvPr/>
                </p:nvSpPr>
                <p:spPr bwMode="gray">
                  <a:xfrm>
                    <a:off x="4348277" y="2787474"/>
                    <a:ext cx="120032" cy="120032"/>
                  </a:xfrm>
                  <a:prstGeom prst="ellips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512" name="Straight Connector 511">
                    <a:extLst>
                      <a:ext uri="{FF2B5EF4-FFF2-40B4-BE49-F238E27FC236}">
                        <a16:creationId xmlns:a16="http://schemas.microsoft.com/office/drawing/2014/main" id="{1ADA9EF8-01DC-411A-BCE5-F9B444995610}"/>
                      </a:ext>
                    </a:extLst>
                  </p:cNvPr>
                  <p:cNvCxnSpPr/>
                  <p:nvPr/>
                </p:nvCxnSpPr>
                <p:spPr bwMode="gray">
                  <a:xfrm flipH="1">
                    <a:off x="4388168" y="3007912"/>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F467F9E8-49F3-41CD-B4AD-F1DDFF5085DC}"/>
                      </a:ext>
                    </a:extLst>
                  </p:cNvPr>
                  <p:cNvCxnSpPr/>
                  <p:nvPr/>
                </p:nvCxnSpPr>
                <p:spPr bwMode="gray">
                  <a:xfrm flipH="1">
                    <a:off x="4388168" y="3027559"/>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4" name="Oval 513">
                    <a:extLst>
                      <a:ext uri="{FF2B5EF4-FFF2-40B4-BE49-F238E27FC236}">
                        <a16:creationId xmlns:a16="http://schemas.microsoft.com/office/drawing/2014/main" id="{5CB009AA-325C-4807-B22B-40D3DEA665B2}"/>
                      </a:ext>
                    </a:extLst>
                  </p:cNvPr>
                  <p:cNvSpPr/>
                  <p:nvPr/>
                </p:nvSpPr>
                <p:spPr bwMode="gray">
                  <a:xfrm>
                    <a:off x="4348277" y="2878805"/>
                    <a:ext cx="120032" cy="120032"/>
                  </a:xfrm>
                  <a:prstGeom prst="ellips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515" name="Straight Connector 514">
                    <a:extLst>
                      <a:ext uri="{FF2B5EF4-FFF2-40B4-BE49-F238E27FC236}">
                        <a16:creationId xmlns:a16="http://schemas.microsoft.com/office/drawing/2014/main" id="{0CD8BA9D-9834-4BBB-8C8B-63449FD8CBD5}"/>
                      </a:ext>
                    </a:extLst>
                  </p:cNvPr>
                  <p:cNvCxnSpPr/>
                  <p:nvPr/>
                </p:nvCxnSpPr>
                <p:spPr bwMode="gray">
                  <a:xfrm>
                    <a:off x="4406265" y="2998837"/>
                    <a:ext cx="0" cy="137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8" name="Straight Connector 507">
                  <a:extLst>
                    <a:ext uri="{FF2B5EF4-FFF2-40B4-BE49-F238E27FC236}">
                      <a16:creationId xmlns:a16="http://schemas.microsoft.com/office/drawing/2014/main" id="{42FACB97-FE39-4D28-925A-8E91ABAC1933}"/>
                    </a:ext>
                  </a:extLst>
                </p:cNvPr>
                <p:cNvCxnSpPr>
                  <a:endCxn id="511" idx="0"/>
                </p:cNvCxnSpPr>
                <p:nvPr/>
              </p:nvCxnSpPr>
              <p:spPr bwMode="gray">
                <a:xfrm>
                  <a:off x="2564392" y="2832241"/>
                  <a:ext cx="0" cy="126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0" name="Straight Connector 209">
                <a:extLst>
                  <a:ext uri="{FF2B5EF4-FFF2-40B4-BE49-F238E27FC236}">
                    <a16:creationId xmlns:a16="http://schemas.microsoft.com/office/drawing/2014/main" id="{C23445ED-5418-419F-AB41-816A96ED4C24}"/>
                  </a:ext>
                </a:extLst>
              </p:cNvPr>
              <p:cNvCxnSpPr/>
              <p:nvPr/>
            </p:nvCxnSpPr>
            <p:spPr bwMode="gray">
              <a:xfrm>
                <a:off x="9669138" y="3532747"/>
                <a:ext cx="0" cy="18288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BDFCCA9-824D-46D2-BA18-4BBD6A8DD01A}"/>
                  </a:ext>
                </a:extLst>
              </p:cNvPr>
              <p:cNvGrpSpPr/>
              <p:nvPr/>
            </p:nvGrpSpPr>
            <p:grpSpPr>
              <a:xfrm>
                <a:off x="9597815" y="3722587"/>
                <a:ext cx="65037" cy="223902"/>
                <a:chOff x="2497327" y="3881314"/>
                <a:chExt cx="65037" cy="223902"/>
              </a:xfrm>
            </p:grpSpPr>
            <p:cxnSp>
              <p:nvCxnSpPr>
                <p:cNvPr id="505" name="Straight Connector 504">
                  <a:extLst>
                    <a:ext uri="{FF2B5EF4-FFF2-40B4-BE49-F238E27FC236}">
                      <a16:creationId xmlns:a16="http://schemas.microsoft.com/office/drawing/2014/main" id="{8AC759FD-F4D6-4021-8FB8-B305C8C8895E}"/>
                    </a:ext>
                  </a:extLst>
                </p:cNvPr>
                <p:cNvCxnSpPr/>
                <p:nvPr/>
              </p:nvCxnSpPr>
              <p:spPr bwMode="gray">
                <a:xfrm>
                  <a:off x="2497327" y="3881314"/>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39C00767-E583-4B54-ADED-F07BD1DFF5C4}"/>
                    </a:ext>
                  </a:extLst>
                </p:cNvPr>
                <p:cNvCxnSpPr/>
                <p:nvPr/>
              </p:nvCxnSpPr>
              <p:spPr bwMode="gray">
                <a:xfrm>
                  <a:off x="2562364" y="3985295"/>
                  <a:ext cx="0" cy="1199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238BBB63-F60D-4803-9280-0197B026B958}"/>
                  </a:ext>
                </a:extLst>
              </p:cNvPr>
              <p:cNvGrpSpPr/>
              <p:nvPr/>
            </p:nvGrpSpPr>
            <p:grpSpPr>
              <a:xfrm>
                <a:off x="7933419" y="3946489"/>
                <a:ext cx="3646221" cy="69872"/>
                <a:chOff x="4521758" y="4020436"/>
                <a:chExt cx="3646221" cy="69872"/>
              </a:xfrm>
            </p:grpSpPr>
            <p:cxnSp>
              <p:nvCxnSpPr>
                <p:cNvPr id="500" name="Straight Connector 499">
                  <a:extLst>
                    <a:ext uri="{FF2B5EF4-FFF2-40B4-BE49-F238E27FC236}">
                      <a16:creationId xmlns:a16="http://schemas.microsoft.com/office/drawing/2014/main" id="{6CF575E5-5678-4852-92F5-8A2E9C3F3281}"/>
                    </a:ext>
                  </a:extLst>
                </p:cNvPr>
                <p:cNvCxnSpPr/>
                <p:nvPr/>
              </p:nvCxnSpPr>
              <p:spPr bwMode="gray">
                <a:xfrm>
                  <a:off x="4697457" y="4020436"/>
                  <a:ext cx="3470522"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F53168C9-BB40-410D-9D70-157DA70ADDF6}"/>
                    </a:ext>
                  </a:extLst>
                </p:cNvPr>
                <p:cNvCxnSpPr/>
                <p:nvPr/>
              </p:nvCxnSpPr>
              <p:spPr bwMode="gray">
                <a:xfrm flipH="1">
                  <a:off x="4521758" y="4020436"/>
                  <a:ext cx="178171" cy="69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543607DB-E035-4D51-93A9-7020108E2811}"/>
                  </a:ext>
                </a:extLst>
              </p:cNvPr>
              <p:cNvGrpSpPr/>
              <p:nvPr/>
            </p:nvGrpSpPr>
            <p:grpSpPr>
              <a:xfrm>
                <a:off x="4043967" y="3946489"/>
                <a:ext cx="83246" cy="1062347"/>
                <a:chOff x="702181" y="4020436"/>
                <a:chExt cx="83246" cy="1062347"/>
              </a:xfrm>
            </p:grpSpPr>
            <p:grpSp>
              <p:nvGrpSpPr>
                <p:cNvPr id="484" name="Group 483">
                  <a:extLst>
                    <a:ext uri="{FF2B5EF4-FFF2-40B4-BE49-F238E27FC236}">
                      <a16:creationId xmlns:a16="http://schemas.microsoft.com/office/drawing/2014/main" id="{7EE46E41-A632-4CF5-AD04-AD868134E7BE}"/>
                    </a:ext>
                  </a:extLst>
                </p:cNvPr>
                <p:cNvGrpSpPr/>
                <p:nvPr/>
              </p:nvGrpSpPr>
              <p:grpSpPr>
                <a:xfrm>
                  <a:off x="751614" y="4020436"/>
                  <a:ext cx="33813" cy="129748"/>
                  <a:chOff x="4385787" y="2472958"/>
                  <a:chExt cx="33813" cy="129748"/>
                </a:xfrm>
              </p:grpSpPr>
              <p:cxnSp>
                <p:nvCxnSpPr>
                  <p:cNvPr id="488" name="Straight Connector 487">
                    <a:extLst>
                      <a:ext uri="{FF2B5EF4-FFF2-40B4-BE49-F238E27FC236}">
                        <a16:creationId xmlns:a16="http://schemas.microsoft.com/office/drawing/2014/main" id="{C293EB6A-86BA-476F-B236-D03C0032570E}"/>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76FFC5C0-E11B-497C-9E19-BE4533A393E9}"/>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80F20D85-BED0-4BCD-99B6-C7CA93A580DB}"/>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37FDF57C-E370-47F5-A3F7-A669AD9E10F2}"/>
                    </a:ext>
                  </a:extLst>
                </p:cNvPr>
                <p:cNvGrpSpPr/>
                <p:nvPr/>
              </p:nvGrpSpPr>
              <p:grpSpPr>
                <a:xfrm>
                  <a:off x="702181" y="4118473"/>
                  <a:ext cx="62865" cy="964310"/>
                  <a:chOff x="4343400" y="2568181"/>
                  <a:chExt cx="62865" cy="964310"/>
                </a:xfrm>
              </p:grpSpPr>
              <p:cxnSp>
                <p:nvCxnSpPr>
                  <p:cNvPr id="486" name="Straight Connector 485">
                    <a:extLst>
                      <a:ext uri="{FF2B5EF4-FFF2-40B4-BE49-F238E27FC236}">
                        <a16:creationId xmlns:a16="http://schemas.microsoft.com/office/drawing/2014/main" id="{D12EBEE2-135C-4AB4-8110-0EB448012C3E}"/>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F0444FAF-DF9A-40AE-BECF-471BC3EBA77A}"/>
                      </a:ext>
                    </a:extLst>
                  </p:cNvPr>
                  <p:cNvCxnSpPr/>
                  <p:nvPr/>
                </p:nvCxnSpPr>
                <p:spPr bwMode="gray">
                  <a:xfrm>
                    <a:off x="4406265" y="2672955"/>
                    <a:ext cx="0" cy="859536"/>
                  </a:xfrm>
                  <a:prstGeom prst="line">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grpSp>
            <p:nvGrpSpPr>
              <p:cNvPr id="215" name="Group 214">
                <a:extLst>
                  <a:ext uri="{FF2B5EF4-FFF2-40B4-BE49-F238E27FC236}">
                    <a16:creationId xmlns:a16="http://schemas.microsoft.com/office/drawing/2014/main" id="{930375EC-2157-4ABB-87F6-271CC2655583}"/>
                  </a:ext>
                </a:extLst>
              </p:cNvPr>
              <p:cNvGrpSpPr/>
              <p:nvPr/>
            </p:nvGrpSpPr>
            <p:grpSpPr>
              <a:xfrm>
                <a:off x="4688054" y="3946489"/>
                <a:ext cx="83246" cy="888611"/>
                <a:chOff x="702181" y="4020436"/>
                <a:chExt cx="83246" cy="888611"/>
              </a:xfrm>
            </p:grpSpPr>
            <p:grpSp>
              <p:nvGrpSpPr>
                <p:cNvPr id="477" name="Group 476">
                  <a:extLst>
                    <a:ext uri="{FF2B5EF4-FFF2-40B4-BE49-F238E27FC236}">
                      <a16:creationId xmlns:a16="http://schemas.microsoft.com/office/drawing/2014/main" id="{8C92908D-3FCD-4035-BE46-5EC8E4A52DE4}"/>
                    </a:ext>
                  </a:extLst>
                </p:cNvPr>
                <p:cNvGrpSpPr/>
                <p:nvPr/>
              </p:nvGrpSpPr>
              <p:grpSpPr>
                <a:xfrm>
                  <a:off x="751614" y="4020436"/>
                  <a:ext cx="33813" cy="129748"/>
                  <a:chOff x="4385787" y="2472958"/>
                  <a:chExt cx="33813" cy="129748"/>
                </a:xfrm>
              </p:grpSpPr>
              <p:cxnSp>
                <p:nvCxnSpPr>
                  <p:cNvPr id="481" name="Straight Connector 480">
                    <a:extLst>
                      <a:ext uri="{FF2B5EF4-FFF2-40B4-BE49-F238E27FC236}">
                        <a16:creationId xmlns:a16="http://schemas.microsoft.com/office/drawing/2014/main" id="{EBE0526E-94DF-4698-8111-63D0F7957F93}"/>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F84D668E-45B3-4E64-8ACD-DEAC1B843ADE}"/>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B6E71A62-E122-4FF4-B02C-9E7D6F015BA9}"/>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8" name="Group 477">
                  <a:extLst>
                    <a:ext uri="{FF2B5EF4-FFF2-40B4-BE49-F238E27FC236}">
                      <a16:creationId xmlns:a16="http://schemas.microsoft.com/office/drawing/2014/main" id="{03BF75BA-DD37-453A-AAF3-C42F16D517B1}"/>
                    </a:ext>
                  </a:extLst>
                </p:cNvPr>
                <p:cNvGrpSpPr/>
                <p:nvPr/>
              </p:nvGrpSpPr>
              <p:grpSpPr>
                <a:xfrm>
                  <a:off x="702181" y="4118473"/>
                  <a:ext cx="62865" cy="790574"/>
                  <a:chOff x="4343400" y="2568181"/>
                  <a:chExt cx="62865" cy="790574"/>
                </a:xfrm>
              </p:grpSpPr>
              <p:cxnSp>
                <p:nvCxnSpPr>
                  <p:cNvPr id="479" name="Straight Connector 478">
                    <a:extLst>
                      <a:ext uri="{FF2B5EF4-FFF2-40B4-BE49-F238E27FC236}">
                        <a16:creationId xmlns:a16="http://schemas.microsoft.com/office/drawing/2014/main" id="{BC6E9AA0-320E-4F31-A4AF-7DF4DB8D2207}"/>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234F9EB4-8573-437F-82D8-44A4219F4A04}"/>
                      </a:ext>
                    </a:extLst>
                  </p:cNvPr>
                  <p:cNvCxnSpPr/>
                  <p:nvPr/>
                </p:nvCxnSpPr>
                <p:spPr bwMode="gray">
                  <a:xfrm>
                    <a:off x="4406265" y="2672955"/>
                    <a:ext cx="0" cy="68580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grpSp>
          <p:grpSp>
            <p:nvGrpSpPr>
              <p:cNvPr id="216" name="Group 215">
                <a:extLst>
                  <a:ext uri="{FF2B5EF4-FFF2-40B4-BE49-F238E27FC236}">
                    <a16:creationId xmlns:a16="http://schemas.microsoft.com/office/drawing/2014/main" id="{3BC0DE1B-199D-4CFB-9F47-5DEB2B27F09E}"/>
                  </a:ext>
                </a:extLst>
              </p:cNvPr>
              <p:cNvGrpSpPr/>
              <p:nvPr/>
            </p:nvGrpSpPr>
            <p:grpSpPr>
              <a:xfrm>
                <a:off x="6160563" y="2710149"/>
                <a:ext cx="127081" cy="2298687"/>
                <a:chOff x="2497327" y="2784096"/>
                <a:chExt cx="127081" cy="2298687"/>
              </a:xfrm>
            </p:grpSpPr>
            <p:grpSp>
              <p:nvGrpSpPr>
                <p:cNvPr id="457" name="Group 456">
                  <a:extLst>
                    <a:ext uri="{FF2B5EF4-FFF2-40B4-BE49-F238E27FC236}">
                      <a16:creationId xmlns:a16="http://schemas.microsoft.com/office/drawing/2014/main" id="{AF44889E-E644-45E1-9A68-33C28DDD0FD4}"/>
                    </a:ext>
                  </a:extLst>
                </p:cNvPr>
                <p:cNvGrpSpPr/>
                <p:nvPr/>
              </p:nvGrpSpPr>
              <p:grpSpPr>
                <a:xfrm>
                  <a:off x="2504376" y="2784096"/>
                  <a:ext cx="120032" cy="475423"/>
                  <a:chOff x="2504376" y="2832241"/>
                  <a:chExt cx="120032" cy="475423"/>
                </a:xfrm>
              </p:grpSpPr>
              <p:grpSp>
                <p:nvGrpSpPr>
                  <p:cNvPr id="468" name="Group 467">
                    <a:extLst>
                      <a:ext uri="{FF2B5EF4-FFF2-40B4-BE49-F238E27FC236}">
                        <a16:creationId xmlns:a16="http://schemas.microsoft.com/office/drawing/2014/main" id="{7031DDA8-E62A-419F-BFCD-61C9255EE037}"/>
                      </a:ext>
                    </a:extLst>
                  </p:cNvPr>
                  <p:cNvGrpSpPr/>
                  <p:nvPr/>
                </p:nvGrpSpPr>
                <p:grpSpPr>
                  <a:xfrm>
                    <a:off x="2504376" y="2896899"/>
                    <a:ext cx="120032" cy="410765"/>
                    <a:chOff x="4348277" y="2725341"/>
                    <a:chExt cx="120032" cy="410765"/>
                  </a:xfrm>
                </p:grpSpPr>
                <p:cxnSp>
                  <p:nvCxnSpPr>
                    <p:cNvPr id="470" name="Straight Connector 469">
                      <a:extLst>
                        <a:ext uri="{FF2B5EF4-FFF2-40B4-BE49-F238E27FC236}">
                          <a16:creationId xmlns:a16="http://schemas.microsoft.com/office/drawing/2014/main" id="{DA0F63C0-CCDA-4379-84CF-34EEA2DB4D40}"/>
                        </a:ext>
                      </a:extLst>
                    </p:cNvPr>
                    <p:cNvCxnSpPr/>
                    <p:nvPr/>
                  </p:nvCxnSpPr>
                  <p:spPr bwMode="gray">
                    <a:xfrm flipH="1">
                      <a:off x="4388168" y="2725341"/>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DBF31580-6E54-4EF9-872C-7513FA4EA478}"/>
                        </a:ext>
                      </a:extLst>
                    </p:cNvPr>
                    <p:cNvCxnSpPr/>
                    <p:nvPr/>
                  </p:nvCxnSpPr>
                  <p:spPr bwMode="gray">
                    <a:xfrm flipH="1">
                      <a:off x="4388168" y="2744988"/>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2" name="Oval 471">
                      <a:extLst>
                        <a:ext uri="{FF2B5EF4-FFF2-40B4-BE49-F238E27FC236}">
                          <a16:creationId xmlns:a16="http://schemas.microsoft.com/office/drawing/2014/main" id="{AB23F4B2-8DAF-41BC-8BDE-9DE0FF761091}"/>
                        </a:ext>
                      </a:extLst>
                    </p:cNvPr>
                    <p:cNvSpPr/>
                    <p:nvPr/>
                  </p:nvSpPr>
                  <p:spPr bwMode="gray">
                    <a:xfrm>
                      <a:off x="4348277" y="2787474"/>
                      <a:ext cx="120032" cy="120032"/>
                    </a:xfrm>
                    <a:prstGeom prst="ellips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473" name="Straight Connector 472">
                      <a:extLst>
                        <a:ext uri="{FF2B5EF4-FFF2-40B4-BE49-F238E27FC236}">
                          <a16:creationId xmlns:a16="http://schemas.microsoft.com/office/drawing/2014/main" id="{3DB51159-7C06-447A-92E5-79A7514B8035}"/>
                        </a:ext>
                      </a:extLst>
                    </p:cNvPr>
                    <p:cNvCxnSpPr/>
                    <p:nvPr/>
                  </p:nvCxnSpPr>
                  <p:spPr bwMode="gray">
                    <a:xfrm flipH="1">
                      <a:off x="4388168" y="3007912"/>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045D40ED-E1DC-4EBA-BAAB-9838BFD87460}"/>
                        </a:ext>
                      </a:extLst>
                    </p:cNvPr>
                    <p:cNvCxnSpPr/>
                    <p:nvPr/>
                  </p:nvCxnSpPr>
                  <p:spPr bwMode="gray">
                    <a:xfrm flipH="1">
                      <a:off x="4388168" y="3027559"/>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5" name="Oval 474">
                      <a:extLst>
                        <a:ext uri="{FF2B5EF4-FFF2-40B4-BE49-F238E27FC236}">
                          <a16:creationId xmlns:a16="http://schemas.microsoft.com/office/drawing/2014/main" id="{0582D0FC-5E0C-442E-8F75-137B99E46529}"/>
                        </a:ext>
                      </a:extLst>
                    </p:cNvPr>
                    <p:cNvSpPr/>
                    <p:nvPr/>
                  </p:nvSpPr>
                  <p:spPr bwMode="gray">
                    <a:xfrm>
                      <a:off x="4348277" y="2878805"/>
                      <a:ext cx="120032" cy="120032"/>
                    </a:xfrm>
                    <a:prstGeom prst="ellips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476" name="Straight Connector 475">
                      <a:extLst>
                        <a:ext uri="{FF2B5EF4-FFF2-40B4-BE49-F238E27FC236}">
                          <a16:creationId xmlns:a16="http://schemas.microsoft.com/office/drawing/2014/main" id="{6D2D5F11-7C51-4713-B3A7-D4921C58577F}"/>
                        </a:ext>
                      </a:extLst>
                    </p:cNvPr>
                    <p:cNvCxnSpPr/>
                    <p:nvPr/>
                  </p:nvCxnSpPr>
                  <p:spPr bwMode="gray">
                    <a:xfrm>
                      <a:off x="4406265" y="2998837"/>
                      <a:ext cx="0" cy="137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9" name="Straight Connector 468">
                    <a:extLst>
                      <a:ext uri="{FF2B5EF4-FFF2-40B4-BE49-F238E27FC236}">
                        <a16:creationId xmlns:a16="http://schemas.microsoft.com/office/drawing/2014/main" id="{6EE6C6A9-FD42-4D70-A0FA-3C2EEDC9788D}"/>
                      </a:ext>
                    </a:extLst>
                  </p:cNvPr>
                  <p:cNvCxnSpPr>
                    <a:endCxn id="472" idx="0"/>
                  </p:cNvCxnSpPr>
                  <p:nvPr/>
                </p:nvCxnSpPr>
                <p:spPr bwMode="gray">
                  <a:xfrm>
                    <a:off x="2564392" y="2832241"/>
                    <a:ext cx="0" cy="126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8" name="Straight Connector 457">
                  <a:extLst>
                    <a:ext uri="{FF2B5EF4-FFF2-40B4-BE49-F238E27FC236}">
                      <a16:creationId xmlns:a16="http://schemas.microsoft.com/office/drawing/2014/main" id="{170C02F3-A35A-4F65-9AE8-12B978CCA675}"/>
                    </a:ext>
                  </a:extLst>
                </p:cNvPr>
                <p:cNvCxnSpPr/>
                <p:nvPr/>
              </p:nvCxnSpPr>
              <p:spPr bwMode="gray">
                <a:xfrm>
                  <a:off x="2562364" y="3606694"/>
                  <a:ext cx="0" cy="18288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nvGrpSpPr>
                <p:cNvPr id="459" name="Group 458">
                  <a:extLst>
                    <a:ext uri="{FF2B5EF4-FFF2-40B4-BE49-F238E27FC236}">
                      <a16:creationId xmlns:a16="http://schemas.microsoft.com/office/drawing/2014/main" id="{FB74B47C-76DF-431F-9CB7-C9263025714D}"/>
                    </a:ext>
                  </a:extLst>
                </p:cNvPr>
                <p:cNvGrpSpPr/>
                <p:nvPr/>
              </p:nvGrpSpPr>
              <p:grpSpPr>
                <a:xfrm>
                  <a:off x="2497327" y="3796534"/>
                  <a:ext cx="81547" cy="325864"/>
                  <a:chOff x="2497327" y="3796534"/>
                  <a:chExt cx="81547" cy="325864"/>
                </a:xfrm>
              </p:grpSpPr>
              <p:cxnSp>
                <p:nvCxnSpPr>
                  <p:cNvPr id="463" name="Straight Connector 462">
                    <a:extLst>
                      <a:ext uri="{FF2B5EF4-FFF2-40B4-BE49-F238E27FC236}">
                        <a16:creationId xmlns:a16="http://schemas.microsoft.com/office/drawing/2014/main" id="{0B0ABE64-FB37-4B6C-A5E6-D3472D015493}"/>
                      </a:ext>
                    </a:extLst>
                  </p:cNvPr>
                  <p:cNvCxnSpPr/>
                  <p:nvPr/>
                </p:nvCxnSpPr>
                <p:spPr bwMode="gray">
                  <a:xfrm>
                    <a:off x="2497327" y="3796534"/>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F87AE20F-0B7C-4551-9569-F1EFD5BC6A02}"/>
                      </a:ext>
                    </a:extLst>
                  </p:cNvPr>
                  <p:cNvCxnSpPr/>
                  <p:nvPr/>
                </p:nvCxnSpPr>
                <p:spPr bwMode="gray">
                  <a:xfrm>
                    <a:off x="2562647" y="3900515"/>
                    <a:ext cx="0" cy="202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5" name="Group 464">
                    <a:extLst>
                      <a:ext uri="{FF2B5EF4-FFF2-40B4-BE49-F238E27FC236}">
                        <a16:creationId xmlns:a16="http://schemas.microsoft.com/office/drawing/2014/main" id="{FAC8D805-702B-4593-8527-8C0602517CB5}"/>
                      </a:ext>
                    </a:extLst>
                  </p:cNvPr>
                  <p:cNvGrpSpPr/>
                  <p:nvPr/>
                </p:nvGrpSpPr>
                <p:grpSpPr>
                  <a:xfrm>
                    <a:off x="2547442" y="4091442"/>
                    <a:ext cx="31432" cy="30956"/>
                    <a:chOff x="5530193" y="4970090"/>
                    <a:chExt cx="31432" cy="30956"/>
                  </a:xfrm>
                </p:grpSpPr>
                <p:cxnSp>
                  <p:nvCxnSpPr>
                    <p:cNvPr id="466" name="Straight Connector 465">
                      <a:extLst>
                        <a:ext uri="{FF2B5EF4-FFF2-40B4-BE49-F238E27FC236}">
                          <a16:creationId xmlns:a16="http://schemas.microsoft.com/office/drawing/2014/main" id="{3CADF6B0-8E99-4564-A647-1ED452AD1515}"/>
                        </a:ext>
                      </a:extLst>
                    </p:cNvPr>
                    <p:cNvCxnSpPr/>
                    <p:nvPr/>
                  </p:nvCxnSpPr>
                  <p:spPr bwMode="gray">
                    <a:xfrm>
                      <a:off x="5530193" y="497009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6164859-7A3F-4ACE-A4B7-A1CB2695D227}"/>
                        </a:ext>
                      </a:extLst>
                    </p:cNvPr>
                    <p:cNvCxnSpPr/>
                    <p:nvPr/>
                  </p:nvCxnSpPr>
                  <p:spPr bwMode="gray">
                    <a:xfrm flipH="1">
                      <a:off x="5530193" y="497009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60" name="Group 459">
                  <a:extLst>
                    <a:ext uri="{FF2B5EF4-FFF2-40B4-BE49-F238E27FC236}">
                      <a16:creationId xmlns:a16="http://schemas.microsoft.com/office/drawing/2014/main" id="{4223D6B3-C3B8-41E9-B203-C0BF6A2B780E}"/>
                    </a:ext>
                  </a:extLst>
                </p:cNvPr>
                <p:cNvGrpSpPr/>
                <p:nvPr/>
              </p:nvGrpSpPr>
              <p:grpSpPr>
                <a:xfrm>
                  <a:off x="2499782" y="4118473"/>
                  <a:ext cx="62865" cy="964310"/>
                  <a:chOff x="2499782" y="4118473"/>
                  <a:chExt cx="62865" cy="964310"/>
                </a:xfrm>
              </p:grpSpPr>
              <p:cxnSp>
                <p:nvCxnSpPr>
                  <p:cNvPr id="461" name="Straight Connector 460">
                    <a:extLst>
                      <a:ext uri="{FF2B5EF4-FFF2-40B4-BE49-F238E27FC236}">
                        <a16:creationId xmlns:a16="http://schemas.microsoft.com/office/drawing/2014/main" id="{D9C3FCA6-2F8C-4546-8BA5-52F870737828}"/>
                      </a:ext>
                    </a:extLst>
                  </p:cNvPr>
                  <p:cNvCxnSpPr/>
                  <p:nvPr/>
                </p:nvCxnSpPr>
                <p:spPr bwMode="gray">
                  <a:xfrm>
                    <a:off x="2499782" y="4118473"/>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736270C1-549D-44B1-9A28-F9A6C3A9FC0D}"/>
                      </a:ext>
                    </a:extLst>
                  </p:cNvPr>
                  <p:cNvCxnSpPr/>
                  <p:nvPr/>
                </p:nvCxnSpPr>
                <p:spPr bwMode="gray">
                  <a:xfrm>
                    <a:off x="2562647" y="4223247"/>
                    <a:ext cx="0" cy="859536"/>
                  </a:xfrm>
                  <a:prstGeom prst="line">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grpSp>
            <p:nvGrpSpPr>
              <p:cNvPr id="217" name="Group 216">
                <a:extLst>
                  <a:ext uri="{FF2B5EF4-FFF2-40B4-BE49-F238E27FC236}">
                    <a16:creationId xmlns:a16="http://schemas.microsoft.com/office/drawing/2014/main" id="{95A0B375-E027-4719-BF74-2AC909C3BF88}"/>
                  </a:ext>
                </a:extLst>
              </p:cNvPr>
              <p:cNvGrpSpPr/>
              <p:nvPr/>
            </p:nvGrpSpPr>
            <p:grpSpPr>
              <a:xfrm>
                <a:off x="5370054" y="3946489"/>
                <a:ext cx="83246" cy="888611"/>
                <a:chOff x="702181" y="4020436"/>
                <a:chExt cx="83246" cy="888611"/>
              </a:xfrm>
            </p:grpSpPr>
            <p:grpSp>
              <p:nvGrpSpPr>
                <p:cNvPr id="450" name="Group 449">
                  <a:extLst>
                    <a:ext uri="{FF2B5EF4-FFF2-40B4-BE49-F238E27FC236}">
                      <a16:creationId xmlns:a16="http://schemas.microsoft.com/office/drawing/2014/main" id="{E0463D9E-FF8F-4CEA-9B64-BE87E161DDF2}"/>
                    </a:ext>
                  </a:extLst>
                </p:cNvPr>
                <p:cNvGrpSpPr/>
                <p:nvPr/>
              </p:nvGrpSpPr>
              <p:grpSpPr>
                <a:xfrm>
                  <a:off x="751614" y="4020436"/>
                  <a:ext cx="33813" cy="129748"/>
                  <a:chOff x="4385787" y="2472958"/>
                  <a:chExt cx="33813" cy="129748"/>
                </a:xfrm>
              </p:grpSpPr>
              <p:cxnSp>
                <p:nvCxnSpPr>
                  <p:cNvPr id="454" name="Straight Connector 453">
                    <a:extLst>
                      <a:ext uri="{FF2B5EF4-FFF2-40B4-BE49-F238E27FC236}">
                        <a16:creationId xmlns:a16="http://schemas.microsoft.com/office/drawing/2014/main" id="{722A3B80-8B05-4C3E-8555-D361221113ED}"/>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5C76ADC8-AB17-4592-AB4C-38528E0A38E6}"/>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2EC42895-7890-4178-AD7B-ADFFAA4A6C1F}"/>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045EF172-C065-4FD3-A088-DD1A098F5670}"/>
                    </a:ext>
                  </a:extLst>
                </p:cNvPr>
                <p:cNvGrpSpPr/>
                <p:nvPr/>
              </p:nvGrpSpPr>
              <p:grpSpPr>
                <a:xfrm>
                  <a:off x="702181" y="4118473"/>
                  <a:ext cx="62865" cy="790574"/>
                  <a:chOff x="4343400" y="2568181"/>
                  <a:chExt cx="62865" cy="790574"/>
                </a:xfrm>
              </p:grpSpPr>
              <p:cxnSp>
                <p:nvCxnSpPr>
                  <p:cNvPr id="452" name="Straight Connector 451">
                    <a:extLst>
                      <a:ext uri="{FF2B5EF4-FFF2-40B4-BE49-F238E27FC236}">
                        <a16:creationId xmlns:a16="http://schemas.microsoft.com/office/drawing/2014/main" id="{220B6374-3CAF-4517-82EF-CEBE62C7ECF5}"/>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BCF2D1F8-37B3-4C02-A917-2D70602AD58D}"/>
                      </a:ext>
                    </a:extLst>
                  </p:cNvPr>
                  <p:cNvCxnSpPr/>
                  <p:nvPr/>
                </p:nvCxnSpPr>
                <p:spPr bwMode="gray">
                  <a:xfrm>
                    <a:off x="4406265" y="2672955"/>
                    <a:ext cx="0" cy="68580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grpSp>
          <p:grpSp>
            <p:nvGrpSpPr>
              <p:cNvPr id="218" name="Group 217">
                <a:extLst>
                  <a:ext uri="{FF2B5EF4-FFF2-40B4-BE49-F238E27FC236}">
                    <a16:creationId xmlns:a16="http://schemas.microsoft.com/office/drawing/2014/main" id="{4254E30E-C0D2-473C-B7A7-88A7CC46D6D9}"/>
                  </a:ext>
                </a:extLst>
              </p:cNvPr>
              <p:cNvGrpSpPr/>
              <p:nvPr/>
            </p:nvGrpSpPr>
            <p:grpSpPr>
              <a:xfrm>
                <a:off x="7058858" y="3946489"/>
                <a:ext cx="83246" cy="1062347"/>
                <a:chOff x="702181" y="4020436"/>
                <a:chExt cx="83246" cy="1062347"/>
              </a:xfrm>
            </p:grpSpPr>
            <p:grpSp>
              <p:nvGrpSpPr>
                <p:cNvPr id="443" name="Group 442">
                  <a:extLst>
                    <a:ext uri="{FF2B5EF4-FFF2-40B4-BE49-F238E27FC236}">
                      <a16:creationId xmlns:a16="http://schemas.microsoft.com/office/drawing/2014/main" id="{D9577542-C159-444F-A1FE-0DD336321C0E}"/>
                    </a:ext>
                  </a:extLst>
                </p:cNvPr>
                <p:cNvGrpSpPr/>
                <p:nvPr/>
              </p:nvGrpSpPr>
              <p:grpSpPr>
                <a:xfrm>
                  <a:off x="751614" y="4020436"/>
                  <a:ext cx="33813" cy="129748"/>
                  <a:chOff x="4385787" y="2472958"/>
                  <a:chExt cx="33813" cy="129748"/>
                </a:xfrm>
              </p:grpSpPr>
              <p:cxnSp>
                <p:nvCxnSpPr>
                  <p:cNvPr id="447" name="Straight Connector 446">
                    <a:extLst>
                      <a:ext uri="{FF2B5EF4-FFF2-40B4-BE49-F238E27FC236}">
                        <a16:creationId xmlns:a16="http://schemas.microsoft.com/office/drawing/2014/main" id="{FC47C080-921A-4160-B2CC-F6E51E1ADF0D}"/>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42FC4901-4ADF-4F19-8312-1914BBFDF38B}"/>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92EAA1F3-B15B-4759-A83B-4F52982BA5C1}"/>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C38878D9-A02D-4502-B453-9AACCAE3BAF7}"/>
                    </a:ext>
                  </a:extLst>
                </p:cNvPr>
                <p:cNvGrpSpPr/>
                <p:nvPr/>
              </p:nvGrpSpPr>
              <p:grpSpPr>
                <a:xfrm>
                  <a:off x="702181" y="4118473"/>
                  <a:ext cx="62865" cy="964310"/>
                  <a:chOff x="4343400" y="2568181"/>
                  <a:chExt cx="62865" cy="964310"/>
                </a:xfrm>
              </p:grpSpPr>
              <p:cxnSp>
                <p:nvCxnSpPr>
                  <p:cNvPr id="445" name="Straight Connector 444">
                    <a:extLst>
                      <a:ext uri="{FF2B5EF4-FFF2-40B4-BE49-F238E27FC236}">
                        <a16:creationId xmlns:a16="http://schemas.microsoft.com/office/drawing/2014/main" id="{6457A7AA-143F-4290-AFE0-F74CB5841E4A}"/>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764190EC-DF90-48E3-8A5C-A38B8920B6FC}"/>
                      </a:ext>
                    </a:extLst>
                  </p:cNvPr>
                  <p:cNvCxnSpPr/>
                  <p:nvPr/>
                </p:nvCxnSpPr>
                <p:spPr bwMode="gray">
                  <a:xfrm>
                    <a:off x="4406265" y="2672955"/>
                    <a:ext cx="0" cy="859536"/>
                  </a:xfrm>
                  <a:prstGeom prst="line">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cxnSp>
            <p:nvCxnSpPr>
              <p:cNvPr id="219" name="Straight Connector 218">
                <a:extLst>
                  <a:ext uri="{FF2B5EF4-FFF2-40B4-BE49-F238E27FC236}">
                    <a16:creationId xmlns:a16="http://schemas.microsoft.com/office/drawing/2014/main" id="{A8E08E7E-76B3-4350-8195-EF9D481ED3FB}"/>
                  </a:ext>
                </a:extLst>
              </p:cNvPr>
              <p:cNvCxnSpPr/>
              <p:nvPr/>
            </p:nvCxnSpPr>
            <p:spPr bwMode="gray">
              <a:xfrm>
                <a:off x="4688781" y="4862585"/>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B99515A-C007-4A3C-BC36-B9D8172F205C}"/>
                  </a:ext>
                </a:extLst>
              </p:cNvPr>
              <p:cNvCxnSpPr/>
              <p:nvPr/>
            </p:nvCxnSpPr>
            <p:spPr bwMode="gray">
              <a:xfrm>
                <a:off x="4752567" y="4967359"/>
                <a:ext cx="0" cy="164625"/>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22D5FAEB-469E-4296-840B-76CF91208DF1}"/>
                  </a:ext>
                </a:extLst>
              </p:cNvPr>
              <p:cNvSpPr/>
              <p:nvPr/>
            </p:nvSpPr>
            <p:spPr bwMode="gray">
              <a:xfrm>
                <a:off x="4562292" y="5131983"/>
                <a:ext cx="375350" cy="375345"/>
              </a:xfrm>
              <a:prstGeom prst="ellips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700" b="1"/>
                  <a:t>M</a:t>
                </a:r>
              </a:p>
              <a:p>
                <a:pPr algn="ctr"/>
                <a:r>
                  <a:rPr lang="en-US" sz="700" b="1"/>
                  <a:t>3~</a:t>
                </a:r>
              </a:p>
            </p:txBody>
          </p:sp>
          <p:grpSp>
            <p:nvGrpSpPr>
              <p:cNvPr id="222" name="Group 221">
                <a:extLst>
                  <a:ext uri="{FF2B5EF4-FFF2-40B4-BE49-F238E27FC236}">
                    <a16:creationId xmlns:a16="http://schemas.microsoft.com/office/drawing/2014/main" id="{186F2DC1-2F76-4985-A6F0-BABEBDB883C2}"/>
                  </a:ext>
                </a:extLst>
              </p:cNvPr>
              <p:cNvGrpSpPr/>
              <p:nvPr/>
            </p:nvGrpSpPr>
            <p:grpSpPr>
              <a:xfrm>
                <a:off x="8695367" y="3946489"/>
                <a:ext cx="83246" cy="1062347"/>
                <a:chOff x="702181" y="4020436"/>
                <a:chExt cx="83246" cy="1062347"/>
              </a:xfrm>
            </p:grpSpPr>
            <p:grpSp>
              <p:nvGrpSpPr>
                <p:cNvPr id="436" name="Group 435">
                  <a:extLst>
                    <a:ext uri="{FF2B5EF4-FFF2-40B4-BE49-F238E27FC236}">
                      <a16:creationId xmlns:a16="http://schemas.microsoft.com/office/drawing/2014/main" id="{4427ED80-7EF9-4D12-B3BF-282FE08A9421}"/>
                    </a:ext>
                  </a:extLst>
                </p:cNvPr>
                <p:cNvGrpSpPr/>
                <p:nvPr/>
              </p:nvGrpSpPr>
              <p:grpSpPr>
                <a:xfrm>
                  <a:off x="751614" y="4020436"/>
                  <a:ext cx="33813" cy="129748"/>
                  <a:chOff x="4385787" y="2472958"/>
                  <a:chExt cx="33813" cy="129748"/>
                </a:xfrm>
              </p:grpSpPr>
              <p:cxnSp>
                <p:nvCxnSpPr>
                  <p:cNvPr id="440" name="Straight Connector 439">
                    <a:extLst>
                      <a:ext uri="{FF2B5EF4-FFF2-40B4-BE49-F238E27FC236}">
                        <a16:creationId xmlns:a16="http://schemas.microsoft.com/office/drawing/2014/main" id="{D5A4620E-17C6-4C4F-8DA8-208939A8012C}"/>
                      </a:ext>
                    </a:extLst>
                  </p:cNvPr>
                  <p:cNvCxnSpPr/>
                  <p:nvPr/>
                </p:nvCxnSpPr>
                <p:spPr bwMode="gray">
                  <a:xfrm>
                    <a:off x="4403884" y="2472958"/>
                    <a:ext cx="0" cy="105935"/>
                  </a:xfrm>
                  <a:prstGeom prst="line">
                    <a:avLst/>
                  </a:prstGeom>
                  <a:ln w="12700">
                    <a:solidFill>
                      <a:schemeClr val="tx1"/>
                    </a:solidFill>
                    <a:tailEnd w="med" len="sm"/>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0CEC42C3-9651-4ECC-8892-7232B8FFE143}"/>
                      </a:ext>
                    </a:extLst>
                  </p:cNvPr>
                  <p:cNvCxnSpPr/>
                  <p:nvPr/>
                </p:nvCxnSpPr>
                <p:spPr bwMode="gray">
                  <a:xfrm>
                    <a:off x="4385787" y="2571750"/>
                    <a:ext cx="31432" cy="30956"/>
                  </a:xfrm>
                  <a:prstGeom prst="line">
                    <a:avLst/>
                  </a:prstGeom>
                  <a:ln w="12700">
                    <a:solidFill>
                      <a:schemeClr val="tx1"/>
                    </a:solidFill>
                    <a:tailEnd w="med" len="sm"/>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0EDA6E2A-18B5-4B55-849F-31951485F50C}"/>
                      </a:ext>
                    </a:extLst>
                  </p:cNvPr>
                  <p:cNvCxnSpPr/>
                  <p:nvPr/>
                </p:nvCxnSpPr>
                <p:spPr bwMode="gray">
                  <a:xfrm flipH="1">
                    <a:off x="4388168" y="2571750"/>
                    <a:ext cx="31432" cy="30956"/>
                  </a:xfrm>
                  <a:prstGeom prst="line">
                    <a:avLst/>
                  </a:prstGeom>
                  <a:ln w="12700">
                    <a:solidFill>
                      <a:schemeClr val="tx1"/>
                    </a:solidFill>
                    <a:tailEnd w="med" len="sm"/>
                  </a:ln>
                </p:spPr>
                <p:style>
                  <a:lnRef idx="1">
                    <a:schemeClr val="accent1"/>
                  </a:lnRef>
                  <a:fillRef idx="0">
                    <a:schemeClr val="accent1"/>
                  </a:fillRef>
                  <a:effectRef idx="0">
                    <a:schemeClr val="accent1"/>
                  </a:effectRef>
                  <a:fontRef idx="minor">
                    <a:schemeClr val="tx1"/>
                  </a:fontRef>
                </p:style>
              </p:cxnSp>
            </p:grpSp>
            <p:grpSp>
              <p:nvGrpSpPr>
                <p:cNvPr id="437" name="Group 436">
                  <a:extLst>
                    <a:ext uri="{FF2B5EF4-FFF2-40B4-BE49-F238E27FC236}">
                      <a16:creationId xmlns:a16="http://schemas.microsoft.com/office/drawing/2014/main" id="{A58EFD25-5ED8-4369-B9F7-4A1D9744B32C}"/>
                    </a:ext>
                  </a:extLst>
                </p:cNvPr>
                <p:cNvGrpSpPr/>
                <p:nvPr/>
              </p:nvGrpSpPr>
              <p:grpSpPr>
                <a:xfrm>
                  <a:off x="702181" y="4118473"/>
                  <a:ext cx="62865" cy="964310"/>
                  <a:chOff x="4343400" y="2568181"/>
                  <a:chExt cx="62865" cy="964310"/>
                </a:xfrm>
              </p:grpSpPr>
              <p:cxnSp>
                <p:nvCxnSpPr>
                  <p:cNvPr id="438" name="Straight Connector 437">
                    <a:extLst>
                      <a:ext uri="{FF2B5EF4-FFF2-40B4-BE49-F238E27FC236}">
                        <a16:creationId xmlns:a16="http://schemas.microsoft.com/office/drawing/2014/main" id="{99723712-2000-4054-8269-8FCC41D36387}"/>
                      </a:ext>
                    </a:extLst>
                  </p:cNvPr>
                  <p:cNvCxnSpPr/>
                  <p:nvPr/>
                </p:nvCxnSpPr>
                <p:spPr bwMode="gray">
                  <a:xfrm>
                    <a:off x="4343400" y="2568181"/>
                    <a:ext cx="61913" cy="107156"/>
                  </a:xfrm>
                  <a:prstGeom prst="line">
                    <a:avLst/>
                  </a:prstGeom>
                  <a:ln w="12700">
                    <a:solidFill>
                      <a:schemeClr val="tx1"/>
                    </a:solidFill>
                    <a:tailEnd w="med" len="sm"/>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A9813533-A7B0-4B85-AB6F-9565A069E8C1}"/>
                      </a:ext>
                    </a:extLst>
                  </p:cNvPr>
                  <p:cNvCxnSpPr/>
                  <p:nvPr/>
                </p:nvCxnSpPr>
                <p:spPr bwMode="gray">
                  <a:xfrm>
                    <a:off x="4406265" y="2672955"/>
                    <a:ext cx="0" cy="859536"/>
                  </a:xfrm>
                  <a:prstGeom prst="line">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grpSp>
            <p:nvGrpSpPr>
              <p:cNvPr id="223" name="Group 222">
                <a:extLst>
                  <a:ext uri="{FF2B5EF4-FFF2-40B4-BE49-F238E27FC236}">
                    <a16:creationId xmlns:a16="http://schemas.microsoft.com/office/drawing/2014/main" id="{E0944B8D-AB0D-4D85-BAC8-B118D2681C83}"/>
                  </a:ext>
                </a:extLst>
              </p:cNvPr>
              <p:cNvGrpSpPr/>
              <p:nvPr/>
            </p:nvGrpSpPr>
            <p:grpSpPr>
              <a:xfrm>
                <a:off x="10523376" y="3946489"/>
                <a:ext cx="83246" cy="1062347"/>
                <a:chOff x="702181" y="4020436"/>
                <a:chExt cx="83246" cy="1062347"/>
              </a:xfrm>
            </p:grpSpPr>
            <p:grpSp>
              <p:nvGrpSpPr>
                <p:cNvPr id="429" name="Group 428">
                  <a:extLst>
                    <a:ext uri="{FF2B5EF4-FFF2-40B4-BE49-F238E27FC236}">
                      <a16:creationId xmlns:a16="http://schemas.microsoft.com/office/drawing/2014/main" id="{4E9FC973-123F-40C2-8100-4A6D19EC7B16}"/>
                    </a:ext>
                  </a:extLst>
                </p:cNvPr>
                <p:cNvGrpSpPr/>
                <p:nvPr/>
              </p:nvGrpSpPr>
              <p:grpSpPr>
                <a:xfrm>
                  <a:off x="751614" y="4020436"/>
                  <a:ext cx="33813" cy="129748"/>
                  <a:chOff x="4385787" y="2472958"/>
                  <a:chExt cx="33813" cy="129748"/>
                </a:xfrm>
              </p:grpSpPr>
              <p:cxnSp>
                <p:nvCxnSpPr>
                  <p:cNvPr id="433" name="Straight Connector 432">
                    <a:extLst>
                      <a:ext uri="{FF2B5EF4-FFF2-40B4-BE49-F238E27FC236}">
                        <a16:creationId xmlns:a16="http://schemas.microsoft.com/office/drawing/2014/main" id="{6CF7ADFE-B8F9-4A26-98F2-DA26E101FE6B}"/>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CBE3FD0D-2B91-48B3-BB1A-2D069970273F}"/>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7FABEA7F-6D5E-4EF8-84C1-FCBAF3543565}"/>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0" name="Group 429">
                  <a:extLst>
                    <a:ext uri="{FF2B5EF4-FFF2-40B4-BE49-F238E27FC236}">
                      <a16:creationId xmlns:a16="http://schemas.microsoft.com/office/drawing/2014/main" id="{8A677924-E076-421A-ACC6-F23C90F0D2ED}"/>
                    </a:ext>
                  </a:extLst>
                </p:cNvPr>
                <p:cNvGrpSpPr/>
                <p:nvPr/>
              </p:nvGrpSpPr>
              <p:grpSpPr>
                <a:xfrm>
                  <a:off x="702181" y="4118473"/>
                  <a:ext cx="62865" cy="964310"/>
                  <a:chOff x="4343400" y="2568181"/>
                  <a:chExt cx="62865" cy="964310"/>
                </a:xfrm>
              </p:grpSpPr>
              <p:cxnSp>
                <p:nvCxnSpPr>
                  <p:cNvPr id="431" name="Straight Connector 430">
                    <a:extLst>
                      <a:ext uri="{FF2B5EF4-FFF2-40B4-BE49-F238E27FC236}">
                        <a16:creationId xmlns:a16="http://schemas.microsoft.com/office/drawing/2014/main" id="{B915BA87-609A-4F24-9123-137FB315825F}"/>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1688535C-D7E1-4240-8015-AB37B967597F}"/>
                      </a:ext>
                    </a:extLst>
                  </p:cNvPr>
                  <p:cNvCxnSpPr/>
                  <p:nvPr/>
                </p:nvCxnSpPr>
                <p:spPr bwMode="gray">
                  <a:xfrm>
                    <a:off x="4406265" y="2672955"/>
                    <a:ext cx="0" cy="859536"/>
                  </a:xfrm>
                  <a:prstGeom prst="line">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grpSp>
            <p:nvGrpSpPr>
              <p:cNvPr id="224" name="Group 223">
                <a:extLst>
                  <a:ext uri="{FF2B5EF4-FFF2-40B4-BE49-F238E27FC236}">
                    <a16:creationId xmlns:a16="http://schemas.microsoft.com/office/drawing/2014/main" id="{5F8E7C3D-B445-4568-AE11-AEDF684FB1DB}"/>
                  </a:ext>
                </a:extLst>
              </p:cNvPr>
              <p:cNvGrpSpPr/>
              <p:nvPr/>
            </p:nvGrpSpPr>
            <p:grpSpPr>
              <a:xfrm>
                <a:off x="11172107" y="3946489"/>
                <a:ext cx="33813" cy="129748"/>
                <a:chOff x="4385787" y="2472958"/>
                <a:chExt cx="33813" cy="129748"/>
              </a:xfrm>
            </p:grpSpPr>
            <p:cxnSp>
              <p:nvCxnSpPr>
                <p:cNvPr id="426" name="Straight Connector 425">
                  <a:extLst>
                    <a:ext uri="{FF2B5EF4-FFF2-40B4-BE49-F238E27FC236}">
                      <a16:creationId xmlns:a16="http://schemas.microsoft.com/office/drawing/2014/main" id="{73E48978-4D7E-4FE4-A319-A554F4288CC6}"/>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57CC560-2E28-413C-8871-7ED54D5986EB}"/>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5DB07907-FFF0-4293-B8FC-C8A8A615015C}"/>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F648F8FB-CB79-417A-BCC0-D22E834B0CCC}"/>
                  </a:ext>
                </a:extLst>
              </p:cNvPr>
              <p:cNvGrpSpPr/>
              <p:nvPr/>
            </p:nvGrpSpPr>
            <p:grpSpPr>
              <a:xfrm>
                <a:off x="11122674" y="4044526"/>
                <a:ext cx="62865" cy="1110613"/>
                <a:chOff x="4343400" y="2568181"/>
                <a:chExt cx="62865" cy="1110613"/>
              </a:xfrm>
            </p:grpSpPr>
            <p:cxnSp>
              <p:nvCxnSpPr>
                <p:cNvPr id="424" name="Straight Connector 423">
                  <a:extLst>
                    <a:ext uri="{FF2B5EF4-FFF2-40B4-BE49-F238E27FC236}">
                      <a16:creationId xmlns:a16="http://schemas.microsoft.com/office/drawing/2014/main" id="{1E3D3757-CE35-4D72-99C3-5037C3AE1DA7}"/>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89B0DADF-FDE3-46CA-9E42-605122B15DAC}"/>
                    </a:ext>
                  </a:extLst>
                </p:cNvPr>
                <p:cNvCxnSpPr/>
                <p:nvPr/>
              </p:nvCxnSpPr>
              <p:spPr bwMode="gray">
                <a:xfrm>
                  <a:off x="4406265" y="2672954"/>
                  <a:ext cx="0" cy="1005840"/>
                </a:xfrm>
                <a:prstGeom prst="line">
                  <a:avLst/>
                </a:prstGeom>
                <a:ln w="12700">
                  <a:solidFill>
                    <a:schemeClr val="tx1"/>
                  </a:solidFill>
                  <a:headEnd type="none"/>
                  <a:tailEnd type="none" w="sm" len="sm"/>
                </a:ln>
              </p:spPr>
              <p:style>
                <a:lnRef idx="1">
                  <a:schemeClr val="accent1"/>
                </a:lnRef>
                <a:fillRef idx="0">
                  <a:schemeClr val="accent1"/>
                </a:fillRef>
                <a:effectRef idx="0">
                  <a:schemeClr val="accent1"/>
                </a:effectRef>
                <a:fontRef idx="minor">
                  <a:schemeClr val="tx1"/>
                </a:fontRef>
              </p:style>
            </p:cxnSp>
          </p:grpSp>
          <p:cxnSp>
            <p:nvCxnSpPr>
              <p:cNvPr id="226" name="Straight Connector 225">
                <a:extLst>
                  <a:ext uri="{FF2B5EF4-FFF2-40B4-BE49-F238E27FC236}">
                    <a16:creationId xmlns:a16="http://schemas.microsoft.com/office/drawing/2014/main" id="{351D0C90-2D00-4B97-B3AB-3C2F6B8F1099}"/>
                  </a:ext>
                </a:extLst>
              </p:cNvPr>
              <p:cNvCxnSpPr/>
              <p:nvPr/>
            </p:nvCxnSpPr>
            <p:spPr bwMode="gray">
              <a:xfrm>
                <a:off x="11123111" y="5207152"/>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7F169415-DAD0-450B-A104-D38915F4D006}"/>
                  </a:ext>
                </a:extLst>
              </p:cNvPr>
              <p:cNvCxnSpPr/>
              <p:nvPr/>
            </p:nvCxnSpPr>
            <p:spPr bwMode="gray">
              <a:xfrm>
                <a:off x="11185976" y="5311926"/>
                <a:ext cx="0" cy="243402"/>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D480CBF4-3D36-4511-8010-AA1D0CEF2228}"/>
                  </a:ext>
                </a:extLst>
              </p:cNvPr>
              <p:cNvCxnSpPr/>
              <p:nvPr/>
            </p:nvCxnSpPr>
            <p:spPr bwMode="gray">
              <a:xfrm flipH="1">
                <a:off x="11153746" y="5555328"/>
                <a:ext cx="64265"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A12130BF-085D-4E9C-B95C-7ACC93A7F5E4}"/>
                  </a:ext>
                </a:extLst>
              </p:cNvPr>
              <p:cNvGrpSpPr/>
              <p:nvPr/>
            </p:nvGrpSpPr>
            <p:grpSpPr>
              <a:xfrm>
                <a:off x="11153746" y="5587384"/>
                <a:ext cx="64265" cy="106140"/>
                <a:chOff x="7787545" y="5449869"/>
                <a:chExt cx="64265" cy="106140"/>
              </a:xfrm>
            </p:grpSpPr>
            <p:cxnSp>
              <p:nvCxnSpPr>
                <p:cNvPr id="422" name="Straight Connector 421">
                  <a:extLst>
                    <a:ext uri="{FF2B5EF4-FFF2-40B4-BE49-F238E27FC236}">
                      <a16:creationId xmlns:a16="http://schemas.microsoft.com/office/drawing/2014/main" id="{4DDA1487-76C7-45DF-98EE-E2294D9D6CAF}"/>
                    </a:ext>
                  </a:extLst>
                </p:cNvPr>
                <p:cNvCxnSpPr/>
                <p:nvPr/>
              </p:nvCxnSpPr>
              <p:spPr bwMode="gray">
                <a:xfrm>
                  <a:off x="7819775" y="5449869"/>
                  <a:ext cx="0" cy="10614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1AF9B4CF-2317-43A7-9124-59BEF6CC212C}"/>
                    </a:ext>
                  </a:extLst>
                </p:cNvPr>
                <p:cNvCxnSpPr/>
                <p:nvPr/>
              </p:nvCxnSpPr>
              <p:spPr bwMode="gray">
                <a:xfrm flipH="1">
                  <a:off x="7787545" y="5449869"/>
                  <a:ext cx="64265"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cxnSp>
            <p:nvCxnSpPr>
              <p:cNvPr id="230" name="Straight Connector 229">
                <a:extLst>
                  <a:ext uri="{FF2B5EF4-FFF2-40B4-BE49-F238E27FC236}">
                    <a16:creationId xmlns:a16="http://schemas.microsoft.com/office/drawing/2014/main" id="{2931017E-4006-4697-8FC8-79F1F019951D}"/>
                  </a:ext>
                </a:extLst>
              </p:cNvPr>
              <p:cNvCxnSpPr/>
              <p:nvPr/>
            </p:nvCxnSpPr>
            <p:spPr bwMode="gray">
              <a:xfrm>
                <a:off x="5369845" y="4862585"/>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CE5F9F-B30E-4D4B-8912-0CC908812DC6}"/>
                  </a:ext>
                </a:extLst>
              </p:cNvPr>
              <p:cNvCxnSpPr/>
              <p:nvPr/>
            </p:nvCxnSpPr>
            <p:spPr bwMode="gray">
              <a:xfrm>
                <a:off x="5433631" y="4967359"/>
                <a:ext cx="0" cy="164625"/>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80984BC6-6984-49BC-AF63-1B69E1C83B8A}"/>
                  </a:ext>
                </a:extLst>
              </p:cNvPr>
              <p:cNvSpPr/>
              <p:nvPr/>
            </p:nvSpPr>
            <p:spPr bwMode="gray">
              <a:xfrm>
                <a:off x="5248845" y="5131983"/>
                <a:ext cx="375350" cy="375345"/>
              </a:xfrm>
              <a:prstGeom prst="ellips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700" b="1"/>
                  <a:t>M</a:t>
                </a:r>
              </a:p>
              <a:p>
                <a:pPr algn="ctr"/>
                <a:r>
                  <a:rPr lang="en-US" sz="700" b="1"/>
                  <a:t>3~</a:t>
                </a:r>
              </a:p>
            </p:txBody>
          </p:sp>
          <p:grpSp>
            <p:nvGrpSpPr>
              <p:cNvPr id="233" name="Group 232">
                <a:extLst>
                  <a:ext uri="{FF2B5EF4-FFF2-40B4-BE49-F238E27FC236}">
                    <a16:creationId xmlns:a16="http://schemas.microsoft.com/office/drawing/2014/main" id="{D8F04DA8-580E-4ABA-A9D0-39A276C007E6}"/>
                  </a:ext>
                </a:extLst>
              </p:cNvPr>
              <p:cNvGrpSpPr/>
              <p:nvPr/>
            </p:nvGrpSpPr>
            <p:grpSpPr>
              <a:xfrm>
                <a:off x="10404694" y="5041289"/>
                <a:ext cx="374904" cy="374904"/>
                <a:chOff x="6561825" y="5279029"/>
                <a:chExt cx="374904" cy="374904"/>
              </a:xfrm>
            </p:grpSpPr>
            <p:sp>
              <p:nvSpPr>
                <p:cNvPr id="407" name="Rectangle 406">
                  <a:extLst>
                    <a:ext uri="{FF2B5EF4-FFF2-40B4-BE49-F238E27FC236}">
                      <a16:creationId xmlns:a16="http://schemas.microsoft.com/office/drawing/2014/main" id="{9A1A8DE3-7C89-41C6-8F99-4390BEA6CE53}"/>
                    </a:ext>
                  </a:extLst>
                </p:cNvPr>
                <p:cNvSpPr/>
                <p:nvPr/>
              </p:nvSpPr>
              <p:spPr bwMode="gray">
                <a:xfrm>
                  <a:off x="6561825" y="5279029"/>
                  <a:ext cx="374904" cy="374904"/>
                </a:xfrm>
                <a:prstGeom prst="rect">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en-US" sz="500"/>
                </a:p>
              </p:txBody>
            </p:sp>
            <p:grpSp>
              <p:nvGrpSpPr>
                <p:cNvPr id="408" name="Group 407">
                  <a:extLst>
                    <a:ext uri="{FF2B5EF4-FFF2-40B4-BE49-F238E27FC236}">
                      <a16:creationId xmlns:a16="http://schemas.microsoft.com/office/drawing/2014/main" id="{4947C093-7BF8-43E6-AA7F-31473A9E1332}"/>
                    </a:ext>
                  </a:extLst>
                </p:cNvPr>
                <p:cNvGrpSpPr/>
                <p:nvPr/>
              </p:nvGrpSpPr>
              <p:grpSpPr>
                <a:xfrm>
                  <a:off x="6611980" y="5338492"/>
                  <a:ext cx="274596" cy="255978"/>
                  <a:chOff x="6711950" y="4538663"/>
                  <a:chExt cx="561976" cy="523876"/>
                </a:xfrm>
              </p:grpSpPr>
              <p:sp>
                <p:nvSpPr>
                  <p:cNvPr id="409" name="Freeform 160">
                    <a:extLst>
                      <a:ext uri="{FF2B5EF4-FFF2-40B4-BE49-F238E27FC236}">
                        <a16:creationId xmlns:a16="http://schemas.microsoft.com/office/drawing/2014/main" id="{84F7D0C7-9E9F-46EE-BB80-15B863641F74}"/>
                      </a:ext>
                    </a:extLst>
                  </p:cNvPr>
                  <p:cNvSpPr>
                    <a:spLocks noEditPoints="1"/>
                  </p:cNvSpPr>
                  <p:nvPr/>
                </p:nvSpPr>
                <p:spPr bwMode="auto">
                  <a:xfrm>
                    <a:off x="6904038" y="4768851"/>
                    <a:ext cx="177800" cy="204788"/>
                  </a:xfrm>
                  <a:custGeom>
                    <a:avLst/>
                    <a:gdLst>
                      <a:gd name="T0" fmla="*/ 161 w 1126"/>
                      <a:gd name="T1" fmla="*/ 161 h 1289"/>
                      <a:gd name="T2" fmla="*/ 161 w 1126"/>
                      <a:gd name="T3" fmla="*/ 1128 h 1289"/>
                      <a:gd name="T4" fmla="*/ 965 w 1126"/>
                      <a:gd name="T5" fmla="*/ 1128 h 1289"/>
                      <a:gd name="T6" fmla="*/ 965 w 1126"/>
                      <a:gd name="T7" fmla="*/ 161 h 1289"/>
                      <a:gd name="T8" fmla="*/ 161 w 1126"/>
                      <a:gd name="T9" fmla="*/ 161 h 1289"/>
                      <a:gd name="T10" fmla="*/ 80 w 1126"/>
                      <a:gd name="T11" fmla="*/ 0 h 1289"/>
                      <a:gd name="T12" fmla="*/ 1046 w 1126"/>
                      <a:gd name="T13" fmla="*/ 0 h 1289"/>
                      <a:gd name="T14" fmla="*/ 1126 w 1126"/>
                      <a:gd name="T15" fmla="*/ 80 h 1289"/>
                      <a:gd name="T16" fmla="*/ 1126 w 1126"/>
                      <a:gd name="T17" fmla="*/ 1208 h 1289"/>
                      <a:gd name="T18" fmla="*/ 1046 w 1126"/>
                      <a:gd name="T19" fmla="*/ 1289 h 1289"/>
                      <a:gd name="T20" fmla="*/ 80 w 1126"/>
                      <a:gd name="T21" fmla="*/ 1289 h 1289"/>
                      <a:gd name="T22" fmla="*/ 0 w 1126"/>
                      <a:gd name="T23" fmla="*/ 1208 h 1289"/>
                      <a:gd name="T24" fmla="*/ 0 w 1126"/>
                      <a:gd name="T25" fmla="*/ 80 h 1289"/>
                      <a:gd name="T26" fmla="*/ 80 w 1126"/>
                      <a:gd name="T27"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6" h="1289">
                        <a:moveTo>
                          <a:pt x="161" y="161"/>
                        </a:moveTo>
                        <a:lnTo>
                          <a:pt x="161" y="1128"/>
                        </a:lnTo>
                        <a:lnTo>
                          <a:pt x="965" y="1128"/>
                        </a:lnTo>
                        <a:lnTo>
                          <a:pt x="965" y="161"/>
                        </a:lnTo>
                        <a:lnTo>
                          <a:pt x="161" y="161"/>
                        </a:lnTo>
                        <a:close/>
                        <a:moveTo>
                          <a:pt x="80" y="0"/>
                        </a:moveTo>
                        <a:lnTo>
                          <a:pt x="1046" y="0"/>
                        </a:lnTo>
                        <a:lnTo>
                          <a:pt x="1126" y="80"/>
                        </a:lnTo>
                        <a:lnTo>
                          <a:pt x="1126" y="1208"/>
                        </a:lnTo>
                        <a:lnTo>
                          <a:pt x="1046" y="1289"/>
                        </a:lnTo>
                        <a:lnTo>
                          <a:pt x="80" y="1289"/>
                        </a:lnTo>
                        <a:lnTo>
                          <a:pt x="0" y="1208"/>
                        </a:lnTo>
                        <a:lnTo>
                          <a:pt x="0" y="80"/>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161">
                    <a:extLst>
                      <a:ext uri="{FF2B5EF4-FFF2-40B4-BE49-F238E27FC236}">
                        <a16:creationId xmlns:a16="http://schemas.microsoft.com/office/drawing/2014/main" id="{2DDA5972-2B6F-4233-934D-FF4A818DB170}"/>
                      </a:ext>
                    </a:extLst>
                  </p:cNvPr>
                  <p:cNvSpPr>
                    <a:spLocks/>
                  </p:cNvSpPr>
                  <p:nvPr/>
                </p:nvSpPr>
                <p:spPr bwMode="auto">
                  <a:xfrm>
                    <a:off x="6865938" y="4908551"/>
                    <a:ext cx="63500" cy="65088"/>
                  </a:xfrm>
                  <a:custGeom>
                    <a:avLst/>
                    <a:gdLst>
                      <a:gd name="T0" fmla="*/ 0 w 403"/>
                      <a:gd name="T1" fmla="*/ 0 h 403"/>
                      <a:gd name="T2" fmla="*/ 161 w 403"/>
                      <a:gd name="T3" fmla="*/ 0 h 403"/>
                      <a:gd name="T4" fmla="*/ 161 w 403"/>
                      <a:gd name="T5" fmla="*/ 242 h 403"/>
                      <a:gd name="T6" fmla="*/ 403 w 403"/>
                      <a:gd name="T7" fmla="*/ 242 h 403"/>
                      <a:gd name="T8" fmla="*/ 403 w 403"/>
                      <a:gd name="T9" fmla="*/ 403 h 403"/>
                      <a:gd name="T10" fmla="*/ 81 w 403"/>
                      <a:gd name="T11" fmla="*/ 403 h 403"/>
                      <a:gd name="T12" fmla="*/ 0 w 403"/>
                      <a:gd name="T13" fmla="*/ 322 h 403"/>
                      <a:gd name="T14" fmla="*/ 0 w 403"/>
                      <a:gd name="T15" fmla="*/ 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403">
                        <a:moveTo>
                          <a:pt x="0" y="0"/>
                        </a:moveTo>
                        <a:lnTo>
                          <a:pt x="161" y="0"/>
                        </a:lnTo>
                        <a:lnTo>
                          <a:pt x="161" y="242"/>
                        </a:lnTo>
                        <a:lnTo>
                          <a:pt x="403" y="242"/>
                        </a:lnTo>
                        <a:lnTo>
                          <a:pt x="403" y="403"/>
                        </a:lnTo>
                        <a:lnTo>
                          <a:pt x="81" y="403"/>
                        </a:lnTo>
                        <a:lnTo>
                          <a:pt x="0" y="322"/>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162">
                    <a:extLst>
                      <a:ext uri="{FF2B5EF4-FFF2-40B4-BE49-F238E27FC236}">
                        <a16:creationId xmlns:a16="http://schemas.microsoft.com/office/drawing/2014/main" id="{7F6E9AEB-081E-41F6-BB8D-B9BF8CF68D63}"/>
                      </a:ext>
                    </a:extLst>
                  </p:cNvPr>
                  <p:cNvSpPr>
                    <a:spLocks/>
                  </p:cNvSpPr>
                  <p:nvPr/>
                </p:nvSpPr>
                <p:spPr bwMode="auto">
                  <a:xfrm>
                    <a:off x="7056438" y="4908551"/>
                    <a:ext cx="63500" cy="65088"/>
                  </a:xfrm>
                  <a:custGeom>
                    <a:avLst/>
                    <a:gdLst>
                      <a:gd name="T0" fmla="*/ 242 w 403"/>
                      <a:gd name="T1" fmla="*/ 0 h 403"/>
                      <a:gd name="T2" fmla="*/ 403 w 403"/>
                      <a:gd name="T3" fmla="*/ 0 h 403"/>
                      <a:gd name="T4" fmla="*/ 403 w 403"/>
                      <a:gd name="T5" fmla="*/ 322 h 403"/>
                      <a:gd name="T6" fmla="*/ 322 w 403"/>
                      <a:gd name="T7" fmla="*/ 403 h 403"/>
                      <a:gd name="T8" fmla="*/ 0 w 403"/>
                      <a:gd name="T9" fmla="*/ 403 h 403"/>
                      <a:gd name="T10" fmla="*/ 0 w 403"/>
                      <a:gd name="T11" fmla="*/ 242 h 403"/>
                      <a:gd name="T12" fmla="*/ 242 w 403"/>
                      <a:gd name="T13" fmla="*/ 242 h 403"/>
                      <a:gd name="T14" fmla="*/ 242 w 403"/>
                      <a:gd name="T15" fmla="*/ 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403">
                        <a:moveTo>
                          <a:pt x="242" y="0"/>
                        </a:moveTo>
                        <a:lnTo>
                          <a:pt x="403" y="0"/>
                        </a:lnTo>
                        <a:lnTo>
                          <a:pt x="403" y="322"/>
                        </a:lnTo>
                        <a:lnTo>
                          <a:pt x="322" y="403"/>
                        </a:lnTo>
                        <a:lnTo>
                          <a:pt x="0" y="403"/>
                        </a:lnTo>
                        <a:lnTo>
                          <a:pt x="0" y="242"/>
                        </a:lnTo>
                        <a:lnTo>
                          <a:pt x="242" y="242"/>
                        </a:lnTo>
                        <a:lnTo>
                          <a:pt x="24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Rectangle 163">
                    <a:extLst>
                      <a:ext uri="{FF2B5EF4-FFF2-40B4-BE49-F238E27FC236}">
                        <a16:creationId xmlns:a16="http://schemas.microsoft.com/office/drawing/2014/main" id="{5F2C948C-B59A-4E86-83D6-22BF50BB3AE5}"/>
                      </a:ext>
                    </a:extLst>
                  </p:cNvPr>
                  <p:cNvSpPr>
                    <a:spLocks noChangeArrowheads="1"/>
                  </p:cNvSpPr>
                  <p:nvPr/>
                </p:nvSpPr>
                <p:spPr bwMode="auto">
                  <a:xfrm>
                    <a:off x="6980238" y="4960938"/>
                    <a:ext cx="25400" cy="1016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164">
                    <a:extLst>
                      <a:ext uri="{FF2B5EF4-FFF2-40B4-BE49-F238E27FC236}">
                        <a16:creationId xmlns:a16="http://schemas.microsoft.com/office/drawing/2014/main" id="{AB3CBAA0-E8A2-4FFE-A8F2-0566F92BDE44}"/>
                      </a:ext>
                    </a:extLst>
                  </p:cNvPr>
                  <p:cNvSpPr>
                    <a:spLocks/>
                  </p:cNvSpPr>
                  <p:nvPr/>
                </p:nvSpPr>
                <p:spPr bwMode="auto">
                  <a:xfrm>
                    <a:off x="6916738" y="5024438"/>
                    <a:ext cx="152400" cy="38100"/>
                  </a:xfrm>
                  <a:custGeom>
                    <a:avLst/>
                    <a:gdLst>
                      <a:gd name="T0" fmla="*/ 81 w 966"/>
                      <a:gd name="T1" fmla="*/ 0 h 241"/>
                      <a:gd name="T2" fmla="*/ 885 w 966"/>
                      <a:gd name="T3" fmla="*/ 0 h 241"/>
                      <a:gd name="T4" fmla="*/ 966 w 966"/>
                      <a:gd name="T5" fmla="*/ 80 h 241"/>
                      <a:gd name="T6" fmla="*/ 966 w 966"/>
                      <a:gd name="T7" fmla="*/ 241 h 241"/>
                      <a:gd name="T8" fmla="*/ 805 w 966"/>
                      <a:gd name="T9" fmla="*/ 241 h 241"/>
                      <a:gd name="T10" fmla="*/ 805 w 966"/>
                      <a:gd name="T11" fmla="*/ 161 h 241"/>
                      <a:gd name="T12" fmla="*/ 161 w 966"/>
                      <a:gd name="T13" fmla="*/ 161 h 241"/>
                      <a:gd name="T14" fmla="*/ 161 w 966"/>
                      <a:gd name="T15" fmla="*/ 241 h 241"/>
                      <a:gd name="T16" fmla="*/ 0 w 966"/>
                      <a:gd name="T17" fmla="*/ 241 h 241"/>
                      <a:gd name="T18" fmla="*/ 0 w 966"/>
                      <a:gd name="T19" fmla="*/ 80 h 241"/>
                      <a:gd name="T20" fmla="*/ 81 w 966"/>
                      <a:gd name="T2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6" h="241">
                        <a:moveTo>
                          <a:pt x="81" y="0"/>
                        </a:moveTo>
                        <a:lnTo>
                          <a:pt x="885" y="0"/>
                        </a:lnTo>
                        <a:lnTo>
                          <a:pt x="966" y="80"/>
                        </a:lnTo>
                        <a:lnTo>
                          <a:pt x="966" y="241"/>
                        </a:lnTo>
                        <a:lnTo>
                          <a:pt x="805" y="241"/>
                        </a:lnTo>
                        <a:lnTo>
                          <a:pt x="805" y="161"/>
                        </a:lnTo>
                        <a:lnTo>
                          <a:pt x="161" y="161"/>
                        </a:lnTo>
                        <a:lnTo>
                          <a:pt x="161" y="241"/>
                        </a:lnTo>
                        <a:lnTo>
                          <a:pt x="0" y="241"/>
                        </a:lnTo>
                        <a:lnTo>
                          <a:pt x="0" y="80"/>
                        </a:lnTo>
                        <a:lnTo>
                          <a:pt x="8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Rectangle 165">
                    <a:extLst>
                      <a:ext uri="{FF2B5EF4-FFF2-40B4-BE49-F238E27FC236}">
                        <a16:creationId xmlns:a16="http://schemas.microsoft.com/office/drawing/2014/main" id="{8774E1A2-621C-4CB4-A83E-EFE31FDBB866}"/>
                      </a:ext>
                    </a:extLst>
                  </p:cNvPr>
                  <p:cNvSpPr>
                    <a:spLocks noChangeArrowheads="1"/>
                  </p:cNvSpPr>
                  <p:nvPr/>
                </p:nvSpPr>
                <p:spPr bwMode="auto">
                  <a:xfrm>
                    <a:off x="7069138" y="4895851"/>
                    <a:ext cx="204788" cy="254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Rectangle 166">
                    <a:extLst>
                      <a:ext uri="{FF2B5EF4-FFF2-40B4-BE49-F238E27FC236}">
                        <a16:creationId xmlns:a16="http://schemas.microsoft.com/office/drawing/2014/main" id="{DE837B5E-8C1E-4F75-912E-3160DC2C1C60}"/>
                      </a:ext>
                    </a:extLst>
                  </p:cNvPr>
                  <p:cNvSpPr>
                    <a:spLocks noChangeArrowheads="1"/>
                  </p:cNvSpPr>
                  <p:nvPr/>
                </p:nvSpPr>
                <p:spPr bwMode="auto">
                  <a:xfrm>
                    <a:off x="6711950" y="4895851"/>
                    <a:ext cx="217488" cy="254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Rectangle 167">
                    <a:extLst>
                      <a:ext uri="{FF2B5EF4-FFF2-40B4-BE49-F238E27FC236}">
                        <a16:creationId xmlns:a16="http://schemas.microsoft.com/office/drawing/2014/main" id="{CC77E023-E92E-494B-A555-8AE9421B9983}"/>
                      </a:ext>
                    </a:extLst>
                  </p:cNvPr>
                  <p:cNvSpPr>
                    <a:spLocks noChangeArrowheads="1"/>
                  </p:cNvSpPr>
                  <p:nvPr/>
                </p:nvSpPr>
                <p:spPr bwMode="auto">
                  <a:xfrm>
                    <a:off x="6762750" y="4921251"/>
                    <a:ext cx="25400" cy="141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Rectangle 168">
                    <a:extLst>
                      <a:ext uri="{FF2B5EF4-FFF2-40B4-BE49-F238E27FC236}">
                        <a16:creationId xmlns:a16="http://schemas.microsoft.com/office/drawing/2014/main" id="{375713F6-8234-4F99-9CBD-2941911A4222}"/>
                      </a:ext>
                    </a:extLst>
                  </p:cNvPr>
                  <p:cNvSpPr>
                    <a:spLocks noChangeArrowheads="1"/>
                  </p:cNvSpPr>
                  <p:nvPr/>
                </p:nvSpPr>
                <p:spPr bwMode="auto">
                  <a:xfrm>
                    <a:off x="7185025" y="4908551"/>
                    <a:ext cx="25400" cy="1539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69">
                    <a:extLst>
                      <a:ext uri="{FF2B5EF4-FFF2-40B4-BE49-F238E27FC236}">
                        <a16:creationId xmlns:a16="http://schemas.microsoft.com/office/drawing/2014/main" id="{69A3BAE6-BF07-4781-B757-DE740EFEC2DE}"/>
                      </a:ext>
                    </a:extLst>
                  </p:cNvPr>
                  <p:cNvSpPr>
                    <a:spLocks noEditPoints="1"/>
                  </p:cNvSpPr>
                  <p:nvPr/>
                </p:nvSpPr>
                <p:spPr bwMode="auto">
                  <a:xfrm>
                    <a:off x="6711950" y="4718051"/>
                    <a:ext cx="166688" cy="152400"/>
                  </a:xfrm>
                  <a:custGeom>
                    <a:avLst/>
                    <a:gdLst>
                      <a:gd name="T0" fmla="*/ 161 w 1046"/>
                      <a:gd name="T1" fmla="*/ 161 h 967"/>
                      <a:gd name="T2" fmla="*/ 161 w 1046"/>
                      <a:gd name="T3" fmla="*/ 806 h 967"/>
                      <a:gd name="T4" fmla="*/ 885 w 1046"/>
                      <a:gd name="T5" fmla="*/ 806 h 967"/>
                      <a:gd name="T6" fmla="*/ 885 w 1046"/>
                      <a:gd name="T7" fmla="*/ 161 h 967"/>
                      <a:gd name="T8" fmla="*/ 161 w 1046"/>
                      <a:gd name="T9" fmla="*/ 161 h 967"/>
                      <a:gd name="T10" fmla="*/ 80 w 1046"/>
                      <a:gd name="T11" fmla="*/ 0 h 967"/>
                      <a:gd name="T12" fmla="*/ 965 w 1046"/>
                      <a:gd name="T13" fmla="*/ 0 h 967"/>
                      <a:gd name="T14" fmla="*/ 1046 w 1046"/>
                      <a:gd name="T15" fmla="*/ 80 h 967"/>
                      <a:gd name="T16" fmla="*/ 1046 w 1046"/>
                      <a:gd name="T17" fmla="*/ 886 h 967"/>
                      <a:gd name="T18" fmla="*/ 965 w 1046"/>
                      <a:gd name="T19" fmla="*/ 967 h 967"/>
                      <a:gd name="T20" fmla="*/ 80 w 1046"/>
                      <a:gd name="T21" fmla="*/ 967 h 967"/>
                      <a:gd name="T22" fmla="*/ 0 w 1046"/>
                      <a:gd name="T23" fmla="*/ 886 h 967"/>
                      <a:gd name="T24" fmla="*/ 0 w 1046"/>
                      <a:gd name="T25" fmla="*/ 80 h 967"/>
                      <a:gd name="T26" fmla="*/ 80 w 1046"/>
                      <a:gd name="T27" fmla="*/ 0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6" h="967">
                        <a:moveTo>
                          <a:pt x="161" y="161"/>
                        </a:moveTo>
                        <a:lnTo>
                          <a:pt x="161" y="806"/>
                        </a:lnTo>
                        <a:lnTo>
                          <a:pt x="885" y="806"/>
                        </a:lnTo>
                        <a:lnTo>
                          <a:pt x="885" y="161"/>
                        </a:lnTo>
                        <a:lnTo>
                          <a:pt x="161" y="161"/>
                        </a:lnTo>
                        <a:close/>
                        <a:moveTo>
                          <a:pt x="80" y="0"/>
                        </a:moveTo>
                        <a:lnTo>
                          <a:pt x="965" y="0"/>
                        </a:lnTo>
                        <a:lnTo>
                          <a:pt x="1046" y="80"/>
                        </a:lnTo>
                        <a:lnTo>
                          <a:pt x="1046" y="886"/>
                        </a:lnTo>
                        <a:lnTo>
                          <a:pt x="965" y="967"/>
                        </a:lnTo>
                        <a:lnTo>
                          <a:pt x="80" y="967"/>
                        </a:lnTo>
                        <a:lnTo>
                          <a:pt x="0" y="886"/>
                        </a:lnTo>
                        <a:lnTo>
                          <a:pt x="0" y="80"/>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170">
                    <a:extLst>
                      <a:ext uri="{FF2B5EF4-FFF2-40B4-BE49-F238E27FC236}">
                        <a16:creationId xmlns:a16="http://schemas.microsoft.com/office/drawing/2014/main" id="{4E850610-9730-439B-B9B6-2E8D08814180}"/>
                      </a:ext>
                    </a:extLst>
                  </p:cNvPr>
                  <p:cNvSpPr>
                    <a:spLocks/>
                  </p:cNvSpPr>
                  <p:nvPr/>
                </p:nvSpPr>
                <p:spPr bwMode="auto">
                  <a:xfrm>
                    <a:off x="6904038" y="4718051"/>
                    <a:ext cx="177800" cy="152400"/>
                  </a:xfrm>
                  <a:custGeom>
                    <a:avLst/>
                    <a:gdLst>
                      <a:gd name="T0" fmla="*/ 80 w 1126"/>
                      <a:gd name="T1" fmla="*/ 0 h 967"/>
                      <a:gd name="T2" fmla="*/ 1046 w 1126"/>
                      <a:gd name="T3" fmla="*/ 0 h 967"/>
                      <a:gd name="T4" fmla="*/ 1126 w 1126"/>
                      <a:gd name="T5" fmla="*/ 80 h 967"/>
                      <a:gd name="T6" fmla="*/ 1126 w 1126"/>
                      <a:gd name="T7" fmla="*/ 967 h 967"/>
                      <a:gd name="T8" fmla="*/ 965 w 1126"/>
                      <a:gd name="T9" fmla="*/ 967 h 967"/>
                      <a:gd name="T10" fmla="*/ 965 w 1126"/>
                      <a:gd name="T11" fmla="*/ 161 h 967"/>
                      <a:gd name="T12" fmla="*/ 161 w 1126"/>
                      <a:gd name="T13" fmla="*/ 161 h 967"/>
                      <a:gd name="T14" fmla="*/ 161 w 1126"/>
                      <a:gd name="T15" fmla="*/ 967 h 967"/>
                      <a:gd name="T16" fmla="*/ 0 w 1126"/>
                      <a:gd name="T17" fmla="*/ 967 h 967"/>
                      <a:gd name="T18" fmla="*/ 0 w 1126"/>
                      <a:gd name="T19" fmla="*/ 80 h 967"/>
                      <a:gd name="T20" fmla="*/ 80 w 1126"/>
                      <a:gd name="T21" fmla="*/ 0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6" h="967">
                        <a:moveTo>
                          <a:pt x="80" y="0"/>
                        </a:moveTo>
                        <a:lnTo>
                          <a:pt x="1046" y="0"/>
                        </a:lnTo>
                        <a:lnTo>
                          <a:pt x="1126" y="80"/>
                        </a:lnTo>
                        <a:lnTo>
                          <a:pt x="1126" y="967"/>
                        </a:lnTo>
                        <a:lnTo>
                          <a:pt x="965" y="967"/>
                        </a:lnTo>
                        <a:lnTo>
                          <a:pt x="965" y="161"/>
                        </a:lnTo>
                        <a:lnTo>
                          <a:pt x="161" y="161"/>
                        </a:lnTo>
                        <a:lnTo>
                          <a:pt x="161" y="967"/>
                        </a:lnTo>
                        <a:lnTo>
                          <a:pt x="0" y="967"/>
                        </a:lnTo>
                        <a:lnTo>
                          <a:pt x="0" y="80"/>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171">
                    <a:extLst>
                      <a:ext uri="{FF2B5EF4-FFF2-40B4-BE49-F238E27FC236}">
                        <a16:creationId xmlns:a16="http://schemas.microsoft.com/office/drawing/2014/main" id="{EF068B6A-C4A8-44BC-8C2C-9E82E408AD1D}"/>
                      </a:ext>
                    </a:extLst>
                  </p:cNvPr>
                  <p:cNvSpPr>
                    <a:spLocks noEditPoints="1"/>
                  </p:cNvSpPr>
                  <p:nvPr/>
                </p:nvSpPr>
                <p:spPr bwMode="auto">
                  <a:xfrm>
                    <a:off x="7107238" y="4718051"/>
                    <a:ext cx="166688" cy="152400"/>
                  </a:xfrm>
                  <a:custGeom>
                    <a:avLst/>
                    <a:gdLst>
                      <a:gd name="T0" fmla="*/ 161 w 1046"/>
                      <a:gd name="T1" fmla="*/ 161 h 967"/>
                      <a:gd name="T2" fmla="*/ 161 w 1046"/>
                      <a:gd name="T3" fmla="*/ 806 h 967"/>
                      <a:gd name="T4" fmla="*/ 885 w 1046"/>
                      <a:gd name="T5" fmla="*/ 806 h 967"/>
                      <a:gd name="T6" fmla="*/ 885 w 1046"/>
                      <a:gd name="T7" fmla="*/ 161 h 967"/>
                      <a:gd name="T8" fmla="*/ 161 w 1046"/>
                      <a:gd name="T9" fmla="*/ 161 h 967"/>
                      <a:gd name="T10" fmla="*/ 81 w 1046"/>
                      <a:gd name="T11" fmla="*/ 0 h 967"/>
                      <a:gd name="T12" fmla="*/ 966 w 1046"/>
                      <a:gd name="T13" fmla="*/ 0 h 967"/>
                      <a:gd name="T14" fmla="*/ 1046 w 1046"/>
                      <a:gd name="T15" fmla="*/ 80 h 967"/>
                      <a:gd name="T16" fmla="*/ 1046 w 1046"/>
                      <a:gd name="T17" fmla="*/ 886 h 967"/>
                      <a:gd name="T18" fmla="*/ 966 w 1046"/>
                      <a:gd name="T19" fmla="*/ 967 h 967"/>
                      <a:gd name="T20" fmla="*/ 81 w 1046"/>
                      <a:gd name="T21" fmla="*/ 967 h 967"/>
                      <a:gd name="T22" fmla="*/ 0 w 1046"/>
                      <a:gd name="T23" fmla="*/ 886 h 967"/>
                      <a:gd name="T24" fmla="*/ 0 w 1046"/>
                      <a:gd name="T25" fmla="*/ 80 h 967"/>
                      <a:gd name="T26" fmla="*/ 81 w 1046"/>
                      <a:gd name="T27" fmla="*/ 0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6" h="967">
                        <a:moveTo>
                          <a:pt x="161" y="161"/>
                        </a:moveTo>
                        <a:lnTo>
                          <a:pt x="161" y="806"/>
                        </a:lnTo>
                        <a:lnTo>
                          <a:pt x="885" y="806"/>
                        </a:lnTo>
                        <a:lnTo>
                          <a:pt x="885" y="161"/>
                        </a:lnTo>
                        <a:lnTo>
                          <a:pt x="161" y="161"/>
                        </a:lnTo>
                        <a:close/>
                        <a:moveTo>
                          <a:pt x="81" y="0"/>
                        </a:moveTo>
                        <a:lnTo>
                          <a:pt x="966" y="0"/>
                        </a:lnTo>
                        <a:lnTo>
                          <a:pt x="1046" y="80"/>
                        </a:lnTo>
                        <a:lnTo>
                          <a:pt x="1046" y="886"/>
                        </a:lnTo>
                        <a:lnTo>
                          <a:pt x="966" y="967"/>
                        </a:lnTo>
                        <a:lnTo>
                          <a:pt x="81" y="967"/>
                        </a:lnTo>
                        <a:lnTo>
                          <a:pt x="0" y="886"/>
                        </a:lnTo>
                        <a:lnTo>
                          <a:pt x="0" y="80"/>
                        </a:lnTo>
                        <a:lnTo>
                          <a:pt x="8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172">
                    <a:extLst>
                      <a:ext uri="{FF2B5EF4-FFF2-40B4-BE49-F238E27FC236}">
                        <a16:creationId xmlns:a16="http://schemas.microsoft.com/office/drawing/2014/main" id="{B052FADA-5362-456D-8FF2-D65300AF5319}"/>
                      </a:ext>
                    </a:extLst>
                  </p:cNvPr>
                  <p:cNvSpPr>
                    <a:spLocks noEditPoints="1"/>
                  </p:cNvSpPr>
                  <p:nvPr/>
                </p:nvSpPr>
                <p:spPr bwMode="auto">
                  <a:xfrm>
                    <a:off x="6711950" y="4538663"/>
                    <a:ext cx="561975" cy="152400"/>
                  </a:xfrm>
                  <a:custGeom>
                    <a:avLst/>
                    <a:gdLst>
                      <a:gd name="T0" fmla="*/ 161 w 3540"/>
                      <a:gd name="T1" fmla="*/ 161 h 966"/>
                      <a:gd name="T2" fmla="*/ 161 w 3540"/>
                      <a:gd name="T3" fmla="*/ 805 h 966"/>
                      <a:gd name="T4" fmla="*/ 3379 w 3540"/>
                      <a:gd name="T5" fmla="*/ 805 h 966"/>
                      <a:gd name="T6" fmla="*/ 3379 w 3540"/>
                      <a:gd name="T7" fmla="*/ 161 h 966"/>
                      <a:gd name="T8" fmla="*/ 161 w 3540"/>
                      <a:gd name="T9" fmla="*/ 161 h 966"/>
                      <a:gd name="T10" fmla="*/ 79 w 3540"/>
                      <a:gd name="T11" fmla="*/ 0 h 966"/>
                      <a:gd name="T12" fmla="*/ 3461 w 3540"/>
                      <a:gd name="T13" fmla="*/ 0 h 966"/>
                      <a:gd name="T14" fmla="*/ 3540 w 3540"/>
                      <a:gd name="T15" fmla="*/ 80 h 966"/>
                      <a:gd name="T16" fmla="*/ 3540 w 3540"/>
                      <a:gd name="T17" fmla="*/ 885 h 966"/>
                      <a:gd name="T18" fmla="*/ 3460 w 3540"/>
                      <a:gd name="T19" fmla="*/ 966 h 966"/>
                      <a:gd name="T20" fmla="*/ 80 w 3540"/>
                      <a:gd name="T21" fmla="*/ 966 h 966"/>
                      <a:gd name="T22" fmla="*/ 0 w 3540"/>
                      <a:gd name="T23" fmla="*/ 885 h 966"/>
                      <a:gd name="T24" fmla="*/ 0 w 3540"/>
                      <a:gd name="T25" fmla="*/ 80 h 966"/>
                      <a:gd name="T26" fmla="*/ 79 w 3540"/>
                      <a:gd name="T2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0" h="966">
                        <a:moveTo>
                          <a:pt x="161" y="161"/>
                        </a:moveTo>
                        <a:lnTo>
                          <a:pt x="161" y="805"/>
                        </a:lnTo>
                        <a:lnTo>
                          <a:pt x="3379" y="805"/>
                        </a:lnTo>
                        <a:lnTo>
                          <a:pt x="3379" y="161"/>
                        </a:lnTo>
                        <a:lnTo>
                          <a:pt x="161" y="161"/>
                        </a:lnTo>
                        <a:close/>
                        <a:moveTo>
                          <a:pt x="79" y="0"/>
                        </a:moveTo>
                        <a:lnTo>
                          <a:pt x="3461" y="0"/>
                        </a:lnTo>
                        <a:lnTo>
                          <a:pt x="3540" y="80"/>
                        </a:lnTo>
                        <a:lnTo>
                          <a:pt x="3540" y="885"/>
                        </a:lnTo>
                        <a:lnTo>
                          <a:pt x="3460" y="966"/>
                        </a:lnTo>
                        <a:lnTo>
                          <a:pt x="80" y="966"/>
                        </a:lnTo>
                        <a:lnTo>
                          <a:pt x="0" y="885"/>
                        </a:lnTo>
                        <a:lnTo>
                          <a:pt x="0" y="80"/>
                        </a:lnTo>
                        <a:lnTo>
                          <a:pt x="7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34" name="Group 233">
                <a:extLst>
                  <a:ext uri="{FF2B5EF4-FFF2-40B4-BE49-F238E27FC236}">
                    <a16:creationId xmlns:a16="http://schemas.microsoft.com/office/drawing/2014/main" id="{70619431-59FF-4E5F-80FA-BBC4B5395E11}"/>
                  </a:ext>
                </a:extLst>
              </p:cNvPr>
              <p:cNvGrpSpPr/>
              <p:nvPr/>
            </p:nvGrpSpPr>
            <p:grpSpPr>
              <a:xfrm>
                <a:off x="3921664" y="5047869"/>
                <a:ext cx="374904" cy="374904"/>
                <a:chOff x="5139917" y="5205930"/>
                <a:chExt cx="374904" cy="374904"/>
              </a:xfrm>
            </p:grpSpPr>
            <p:grpSp>
              <p:nvGrpSpPr>
                <p:cNvPr id="394" name="Group 393">
                  <a:extLst>
                    <a:ext uri="{FF2B5EF4-FFF2-40B4-BE49-F238E27FC236}">
                      <a16:creationId xmlns:a16="http://schemas.microsoft.com/office/drawing/2014/main" id="{E559CCDA-E07D-484D-8508-063BF635697D}"/>
                    </a:ext>
                  </a:extLst>
                </p:cNvPr>
                <p:cNvGrpSpPr>
                  <a:grpSpLocks noChangeAspect="1"/>
                </p:cNvGrpSpPr>
                <p:nvPr/>
              </p:nvGrpSpPr>
              <p:grpSpPr>
                <a:xfrm>
                  <a:off x="5181771" y="5282333"/>
                  <a:ext cx="291197" cy="222099"/>
                  <a:chOff x="5701430" y="1109225"/>
                  <a:chExt cx="561976" cy="428625"/>
                </a:xfrm>
              </p:grpSpPr>
              <p:sp>
                <p:nvSpPr>
                  <p:cNvPr id="396" name="Freeform 100">
                    <a:extLst>
                      <a:ext uri="{FF2B5EF4-FFF2-40B4-BE49-F238E27FC236}">
                        <a16:creationId xmlns:a16="http://schemas.microsoft.com/office/drawing/2014/main" id="{C9087F68-A7A7-4B84-AFDD-12AFE712D046}"/>
                      </a:ext>
                    </a:extLst>
                  </p:cNvPr>
                  <p:cNvSpPr>
                    <a:spLocks noEditPoints="1"/>
                  </p:cNvSpPr>
                  <p:nvPr/>
                </p:nvSpPr>
                <p:spPr bwMode="auto">
                  <a:xfrm>
                    <a:off x="5893518" y="1160025"/>
                    <a:ext cx="369888" cy="276225"/>
                  </a:xfrm>
                  <a:custGeom>
                    <a:avLst/>
                    <a:gdLst>
                      <a:gd name="T0" fmla="*/ 161 w 2333"/>
                      <a:gd name="T1" fmla="*/ 158 h 1747"/>
                      <a:gd name="T2" fmla="*/ 161 w 2333"/>
                      <a:gd name="T3" fmla="*/ 1588 h 1747"/>
                      <a:gd name="T4" fmla="*/ 1978 w 2333"/>
                      <a:gd name="T5" fmla="*/ 1588 h 1747"/>
                      <a:gd name="T6" fmla="*/ 2172 w 2333"/>
                      <a:gd name="T7" fmla="*/ 1396 h 1747"/>
                      <a:gd name="T8" fmla="*/ 2172 w 2333"/>
                      <a:gd name="T9" fmla="*/ 350 h 1747"/>
                      <a:gd name="T10" fmla="*/ 1978 w 2333"/>
                      <a:gd name="T11" fmla="*/ 158 h 1747"/>
                      <a:gd name="T12" fmla="*/ 161 w 2333"/>
                      <a:gd name="T13" fmla="*/ 158 h 1747"/>
                      <a:gd name="T14" fmla="*/ 80 w 2333"/>
                      <a:gd name="T15" fmla="*/ 0 h 1747"/>
                      <a:gd name="T16" fmla="*/ 2011 w 2333"/>
                      <a:gd name="T17" fmla="*/ 0 h 1747"/>
                      <a:gd name="T18" fmla="*/ 2068 w 2333"/>
                      <a:gd name="T19" fmla="*/ 23 h 1747"/>
                      <a:gd name="T20" fmla="*/ 2309 w 2333"/>
                      <a:gd name="T21" fmla="*/ 261 h 1747"/>
                      <a:gd name="T22" fmla="*/ 2333 w 2333"/>
                      <a:gd name="T23" fmla="*/ 317 h 1747"/>
                      <a:gd name="T24" fmla="*/ 2333 w 2333"/>
                      <a:gd name="T25" fmla="*/ 1429 h 1747"/>
                      <a:gd name="T26" fmla="*/ 2309 w 2333"/>
                      <a:gd name="T27" fmla="*/ 1485 h 1747"/>
                      <a:gd name="T28" fmla="*/ 2068 w 2333"/>
                      <a:gd name="T29" fmla="*/ 1723 h 1747"/>
                      <a:gd name="T30" fmla="*/ 2011 w 2333"/>
                      <a:gd name="T31" fmla="*/ 1747 h 1747"/>
                      <a:gd name="T32" fmla="*/ 80 w 2333"/>
                      <a:gd name="T33" fmla="*/ 1747 h 1747"/>
                      <a:gd name="T34" fmla="*/ 0 w 2333"/>
                      <a:gd name="T35" fmla="*/ 1667 h 1747"/>
                      <a:gd name="T36" fmla="*/ 0 w 2333"/>
                      <a:gd name="T37" fmla="*/ 79 h 1747"/>
                      <a:gd name="T38" fmla="*/ 80 w 2333"/>
                      <a:gd name="T39" fmla="*/ 0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3" h="1747">
                        <a:moveTo>
                          <a:pt x="161" y="158"/>
                        </a:moveTo>
                        <a:lnTo>
                          <a:pt x="161" y="1588"/>
                        </a:lnTo>
                        <a:lnTo>
                          <a:pt x="1978" y="1588"/>
                        </a:lnTo>
                        <a:lnTo>
                          <a:pt x="2172" y="1396"/>
                        </a:lnTo>
                        <a:lnTo>
                          <a:pt x="2172" y="350"/>
                        </a:lnTo>
                        <a:lnTo>
                          <a:pt x="1978" y="158"/>
                        </a:lnTo>
                        <a:lnTo>
                          <a:pt x="161" y="158"/>
                        </a:lnTo>
                        <a:close/>
                        <a:moveTo>
                          <a:pt x="80" y="0"/>
                        </a:moveTo>
                        <a:lnTo>
                          <a:pt x="2011" y="0"/>
                        </a:lnTo>
                        <a:lnTo>
                          <a:pt x="2068" y="23"/>
                        </a:lnTo>
                        <a:lnTo>
                          <a:pt x="2309" y="261"/>
                        </a:lnTo>
                        <a:lnTo>
                          <a:pt x="2333" y="317"/>
                        </a:lnTo>
                        <a:lnTo>
                          <a:pt x="2333" y="1429"/>
                        </a:lnTo>
                        <a:lnTo>
                          <a:pt x="2309" y="1485"/>
                        </a:lnTo>
                        <a:lnTo>
                          <a:pt x="2068" y="1723"/>
                        </a:lnTo>
                        <a:lnTo>
                          <a:pt x="2011" y="1747"/>
                        </a:lnTo>
                        <a:lnTo>
                          <a:pt x="80" y="1747"/>
                        </a:lnTo>
                        <a:lnTo>
                          <a:pt x="0" y="1667"/>
                        </a:lnTo>
                        <a:lnTo>
                          <a:pt x="0" y="79"/>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01">
                    <a:extLst>
                      <a:ext uri="{FF2B5EF4-FFF2-40B4-BE49-F238E27FC236}">
                        <a16:creationId xmlns:a16="http://schemas.microsoft.com/office/drawing/2014/main" id="{1732B2E3-4F0C-4379-954C-332A6E42AAFB}"/>
                      </a:ext>
                    </a:extLst>
                  </p:cNvPr>
                  <p:cNvSpPr>
                    <a:spLocks noEditPoints="1"/>
                  </p:cNvSpPr>
                  <p:nvPr/>
                </p:nvSpPr>
                <p:spPr bwMode="auto">
                  <a:xfrm>
                    <a:off x="5957018" y="1109225"/>
                    <a:ext cx="139700" cy="76200"/>
                  </a:xfrm>
                  <a:custGeom>
                    <a:avLst/>
                    <a:gdLst>
                      <a:gd name="T0" fmla="*/ 161 w 885"/>
                      <a:gd name="T1" fmla="*/ 159 h 476"/>
                      <a:gd name="T2" fmla="*/ 161 w 885"/>
                      <a:gd name="T3" fmla="*/ 318 h 476"/>
                      <a:gd name="T4" fmla="*/ 724 w 885"/>
                      <a:gd name="T5" fmla="*/ 318 h 476"/>
                      <a:gd name="T6" fmla="*/ 724 w 885"/>
                      <a:gd name="T7" fmla="*/ 159 h 476"/>
                      <a:gd name="T8" fmla="*/ 161 w 885"/>
                      <a:gd name="T9" fmla="*/ 159 h 476"/>
                      <a:gd name="T10" fmla="*/ 81 w 885"/>
                      <a:gd name="T11" fmla="*/ 0 h 476"/>
                      <a:gd name="T12" fmla="*/ 805 w 885"/>
                      <a:gd name="T13" fmla="*/ 0 h 476"/>
                      <a:gd name="T14" fmla="*/ 885 w 885"/>
                      <a:gd name="T15" fmla="*/ 79 h 476"/>
                      <a:gd name="T16" fmla="*/ 885 w 885"/>
                      <a:gd name="T17" fmla="*/ 397 h 476"/>
                      <a:gd name="T18" fmla="*/ 805 w 885"/>
                      <a:gd name="T19" fmla="*/ 476 h 476"/>
                      <a:gd name="T20" fmla="*/ 81 w 885"/>
                      <a:gd name="T21" fmla="*/ 476 h 476"/>
                      <a:gd name="T22" fmla="*/ 0 w 885"/>
                      <a:gd name="T23" fmla="*/ 397 h 476"/>
                      <a:gd name="T24" fmla="*/ 0 w 885"/>
                      <a:gd name="T25" fmla="*/ 79 h 476"/>
                      <a:gd name="T26" fmla="*/ 81 w 885"/>
                      <a:gd name="T2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476">
                        <a:moveTo>
                          <a:pt x="161" y="159"/>
                        </a:moveTo>
                        <a:lnTo>
                          <a:pt x="161" y="318"/>
                        </a:lnTo>
                        <a:lnTo>
                          <a:pt x="724" y="318"/>
                        </a:lnTo>
                        <a:lnTo>
                          <a:pt x="724" y="159"/>
                        </a:lnTo>
                        <a:lnTo>
                          <a:pt x="161" y="159"/>
                        </a:lnTo>
                        <a:close/>
                        <a:moveTo>
                          <a:pt x="81" y="0"/>
                        </a:moveTo>
                        <a:lnTo>
                          <a:pt x="805" y="0"/>
                        </a:lnTo>
                        <a:lnTo>
                          <a:pt x="885" y="79"/>
                        </a:lnTo>
                        <a:lnTo>
                          <a:pt x="885" y="397"/>
                        </a:lnTo>
                        <a:lnTo>
                          <a:pt x="805" y="476"/>
                        </a:lnTo>
                        <a:lnTo>
                          <a:pt x="81" y="476"/>
                        </a:lnTo>
                        <a:lnTo>
                          <a:pt x="0" y="397"/>
                        </a:lnTo>
                        <a:lnTo>
                          <a:pt x="0" y="79"/>
                        </a:lnTo>
                        <a:lnTo>
                          <a:pt x="8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02">
                    <a:extLst>
                      <a:ext uri="{FF2B5EF4-FFF2-40B4-BE49-F238E27FC236}">
                        <a16:creationId xmlns:a16="http://schemas.microsoft.com/office/drawing/2014/main" id="{7D223F1B-4B6E-4F63-98F2-4C588B59B142}"/>
                      </a:ext>
                    </a:extLst>
                  </p:cNvPr>
                  <p:cNvSpPr>
                    <a:spLocks noEditPoints="1"/>
                  </p:cNvSpPr>
                  <p:nvPr/>
                </p:nvSpPr>
                <p:spPr bwMode="auto">
                  <a:xfrm>
                    <a:off x="5828430" y="1198125"/>
                    <a:ext cx="90488" cy="201613"/>
                  </a:xfrm>
                  <a:custGeom>
                    <a:avLst/>
                    <a:gdLst>
                      <a:gd name="T0" fmla="*/ 160 w 563"/>
                      <a:gd name="T1" fmla="*/ 159 h 1270"/>
                      <a:gd name="T2" fmla="*/ 160 w 563"/>
                      <a:gd name="T3" fmla="*/ 1112 h 1270"/>
                      <a:gd name="T4" fmla="*/ 402 w 563"/>
                      <a:gd name="T5" fmla="*/ 1112 h 1270"/>
                      <a:gd name="T6" fmla="*/ 402 w 563"/>
                      <a:gd name="T7" fmla="*/ 159 h 1270"/>
                      <a:gd name="T8" fmla="*/ 160 w 563"/>
                      <a:gd name="T9" fmla="*/ 159 h 1270"/>
                      <a:gd name="T10" fmla="*/ 80 w 563"/>
                      <a:gd name="T11" fmla="*/ 0 h 1270"/>
                      <a:gd name="T12" fmla="*/ 482 w 563"/>
                      <a:gd name="T13" fmla="*/ 0 h 1270"/>
                      <a:gd name="T14" fmla="*/ 563 w 563"/>
                      <a:gd name="T15" fmla="*/ 79 h 1270"/>
                      <a:gd name="T16" fmla="*/ 563 w 563"/>
                      <a:gd name="T17" fmla="*/ 1191 h 1270"/>
                      <a:gd name="T18" fmla="*/ 482 w 563"/>
                      <a:gd name="T19" fmla="*/ 1270 h 1270"/>
                      <a:gd name="T20" fmla="*/ 80 w 563"/>
                      <a:gd name="T21" fmla="*/ 1270 h 1270"/>
                      <a:gd name="T22" fmla="*/ 0 w 563"/>
                      <a:gd name="T23" fmla="*/ 1191 h 1270"/>
                      <a:gd name="T24" fmla="*/ 0 w 563"/>
                      <a:gd name="T25" fmla="*/ 79 h 1270"/>
                      <a:gd name="T26" fmla="*/ 80 w 563"/>
                      <a:gd name="T27" fmla="*/ 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3" h="1270">
                        <a:moveTo>
                          <a:pt x="160" y="159"/>
                        </a:moveTo>
                        <a:lnTo>
                          <a:pt x="160" y="1112"/>
                        </a:lnTo>
                        <a:lnTo>
                          <a:pt x="402" y="1112"/>
                        </a:lnTo>
                        <a:lnTo>
                          <a:pt x="402" y="159"/>
                        </a:lnTo>
                        <a:lnTo>
                          <a:pt x="160" y="159"/>
                        </a:lnTo>
                        <a:close/>
                        <a:moveTo>
                          <a:pt x="80" y="0"/>
                        </a:moveTo>
                        <a:lnTo>
                          <a:pt x="482" y="0"/>
                        </a:lnTo>
                        <a:lnTo>
                          <a:pt x="563" y="79"/>
                        </a:lnTo>
                        <a:lnTo>
                          <a:pt x="563" y="1191"/>
                        </a:lnTo>
                        <a:lnTo>
                          <a:pt x="482" y="1270"/>
                        </a:lnTo>
                        <a:lnTo>
                          <a:pt x="80" y="1270"/>
                        </a:lnTo>
                        <a:lnTo>
                          <a:pt x="0" y="1191"/>
                        </a:lnTo>
                        <a:lnTo>
                          <a:pt x="0" y="79"/>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03">
                    <a:extLst>
                      <a:ext uri="{FF2B5EF4-FFF2-40B4-BE49-F238E27FC236}">
                        <a16:creationId xmlns:a16="http://schemas.microsoft.com/office/drawing/2014/main" id="{2E754C95-CBD9-4FC7-B6F5-20274368A747}"/>
                      </a:ext>
                    </a:extLst>
                  </p:cNvPr>
                  <p:cNvSpPr>
                    <a:spLocks noEditPoints="1"/>
                  </p:cNvSpPr>
                  <p:nvPr/>
                </p:nvSpPr>
                <p:spPr bwMode="auto">
                  <a:xfrm>
                    <a:off x="5777630" y="1234638"/>
                    <a:ext cx="77788" cy="127000"/>
                  </a:xfrm>
                  <a:custGeom>
                    <a:avLst/>
                    <a:gdLst>
                      <a:gd name="T0" fmla="*/ 161 w 482"/>
                      <a:gd name="T1" fmla="*/ 159 h 794"/>
                      <a:gd name="T2" fmla="*/ 161 w 482"/>
                      <a:gd name="T3" fmla="*/ 635 h 794"/>
                      <a:gd name="T4" fmla="*/ 322 w 482"/>
                      <a:gd name="T5" fmla="*/ 635 h 794"/>
                      <a:gd name="T6" fmla="*/ 322 w 482"/>
                      <a:gd name="T7" fmla="*/ 159 h 794"/>
                      <a:gd name="T8" fmla="*/ 161 w 482"/>
                      <a:gd name="T9" fmla="*/ 159 h 794"/>
                      <a:gd name="T10" fmla="*/ 80 w 482"/>
                      <a:gd name="T11" fmla="*/ 0 h 794"/>
                      <a:gd name="T12" fmla="*/ 402 w 482"/>
                      <a:gd name="T13" fmla="*/ 0 h 794"/>
                      <a:gd name="T14" fmla="*/ 482 w 482"/>
                      <a:gd name="T15" fmla="*/ 80 h 794"/>
                      <a:gd name="T16" fmla="*/ 482 w 482"/>
                      <a:gd name="T17" fmla="*/ 715 h 794"/>
                      <a:gd name="T18" fmla="*/ 402 w 482"/>
                      <a:gd name="T19" fmla="*/ 794 h 794"/>
                      <a:gd name="T20" fmla="*/ 80 w 482"/>
                      <a:gd name="T21" fmla="*/ 794 h 794"/>
                      <a:gd name="T22" fmla="*/ 0 w 482"/>
                      <a:gd name="T23" fmla="*/ 715 h 794"/>
                      <a:gd name="T24" fmla="*/ 0 w 482"/>
                      <a:gd name="T25" fmla="*/ 80 h 794"/>
                      <a:gd name="T26" fmla="*/ 80 w 482"/>
                      <a:gd name="T27"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794">
                        <a:moveTo>
                          <a:pt x="161" y="159"/>
                        </a:moveTo>
                        <a:lnTo>
                          <a:pt x="161" y="635"/>
                        </a:lnTo>
                        <a:lnTo>
                          <a:pt x="322" y="635"/>
                        </a:lnTo>
                        <a:lnTo>
                          <a:pt x="322" y="159"/>
                        </a:lnTo>
                        <a:lnTo>
                          <a:pt x="161" y="159"/>
                        </a:lnTo>
                        <a:close/>
                        <a:moveTo>
                          <a:pt x="80" y="0"/>
                        </a:moveTo>
                        <a:lnTo>
                          <a:pt x="402" y="0"/>
                        </a:lnTo>
                        <a:lnTo>
                          <a:pt x="482" y="80"/>
                        </a:lnTo>
                        <a:lnTo>
                          <a:pt x="482" y="715"/>
                        </a:lnTo>
                        <a:lnTo>
                          <a:pt x="402" y="794"/>
                        </a:lnTo>
                        <a:lnTo>
                          <a:pt x="80" y="794"/>
                        </a:lnTo>
                        <a:lnTo>
                          <a:pt x="0" y="715"/>
                        </a:lnTo>
                        <a:lnTo>
                          <a:pt x="0" y="80"/>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04">
                    <a:extLst>
                      <a:ext uri="{FF2B5EF4-FFF2-40B4-BE49-F238E27FC236}">
                        <a16:creationId xmlns:a16="http://schemas.microsoft.com/office/drawing/2014/main" id="{28A83D13-C87E-4CEB-B3D0-A96DE2F65596}"/>
                      </a:ext>
                    </a:extLst>
                  </p:cNvPr>
                  <p:cNvSpPr>
                    <a:spLocks noEditPoints="1"/>
                  </p:cNvSpPr>
                  <p:nvPr/>
                </p:nvSpPr>
                <p:spPr bwMode="auto">
                  <a:xfrm>
                    <a:off x="5701430" y="1260038"/>
                    <a:ext cx="101600" cy="76200"/>
                  </a:xfrm>
                  <a:custGeom>
                    <a:avLst/>
                    <a:gdLst>
                      <a:gd name="T0" fmla="*/ 161 w 644"/>
                      <a:gd name="T1" fmla="*/ 159 h 476"/>
                      <a:gd name="T2" fmla="*/ 161 w 644"/>
                      <a:gd name="T3" fmla="*/ 318 h 476"/>
                      <a:gd name="T4" fmla="*/ 483 w 644"/>
                      <a:gd name="T5" fmla="*/ 318 h 476"/>
                      <a:gd name="T6" fmla="*/ 483 w 644"/>
                      <a:gd name="T7" fmla="*/ 159 h 476"/>
                      <a:gd name="T8" fmla="*/ 161 w 644"/>
                      <a:gd name="T9" fmla="*/ 159 h 476"/>
                      <a:gd name="T10" fmla="*/ 80 w 644"/>
                      <a:gd name="T11" fmla="*/ 0 h 476"/>
                      <a:gd name="T12" fmla="*/ 563 w 644"/>
                      <a:gd name="T13" fmla="*/ 0 h 476"/>
                      <a:gd name="T14" fmla="*/ 644 w 644"/>
                      <a:gd name="T15" fmla="*/ 79 h 476"/>
                      <a:gd name="T16" fmla="*/ 644 w 644"/>
                      <a:gd name="T17" fmla="*/ 397 h 476"/>
                      <a:gd name="T18" fmla="*/ 563 w 644"/>
                      <a:gd name="T19" fmla="*/ 476 h 476"/>
                      <a:gd name="T20" fmla="*/ 80 w 644"/>
                      <a:gd name="T21" fmla="*/ 476 h 476"/>
                      <a:gd name="T22" fmla="*/ 0 w 644"/>
                      <a:gd name="T23" fmla="*/ 397 h 476"/>
                      <a:gd name="T24" fmla="*/ 0 w 644"/>
                      <a:gd name="T25" fmla="*/ 79 h 476"/>
                      <a:gd name="T26" fmla="*/ 80 w 644"/>
                      <a:gd name="T2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476">
                        <a:moveTo>
                          <a:pt x="161" y="159"/>
                        </a:moveTo>
                        <a:lnTo>
                          <a:pt x="161" y="318"/>
                        </a:lnTo>
                        <a:lnTo>
                          <a:pt x="483" y="318"/>
                        </a:lnTo>
                        <a:lnTo>
                          <a:pt x="483" y="159"/>
                        </a:lnTo>
                        <a:lnTo>
                          <a:pt x="161" y="159"/>
                        </a:lnTo>
                        <a:close/>
                        <a:moveTo>
                          <a:pt x="80" y="0"/>
                        </a:moveTo>
                        <a:lnTo>
                          <a:pt x="563" y="0"/>
                        </a:lnTo>
                        <a:lnTo>
                          <a:pt x="644" y="79"/>
                        </a:lnTo>
                        <a:lnTo>
                          <a:pt x="644" y="397"/>
                        </a:lnTo>
                        <a:lnTo>
                          <a:pt x="563" y="476"/>
                        </a:lnTo>
                        <a:lnTo>
                          <a:pt x="80" y="476"/>
                        </a:lnTo>
                        <a:lnTo>
                          <a:pt x="0" y="397"/>
                        </a:lnTo>
                        <a:lnTo>
                          <a:pt x="0" y="79"/>
                        </a:lnTo>
                        <a:lnTo>
                          <a:pt x="8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Rectangle 105">
                    <a:extLst>
                      <a:ext uri="{FF2B5EF4-FFF2-40B4-BE49-F238E27FC236}">
                        <a16:creationId xmlns:a16="http://schemas.microsoft.com/office/drawing/2014/main" id="{F6845076-D7B5-46C5-8A24-E5A32F05BC75}"/>
                      </a:ext>
                    </a:extLst>
                  </p:cNvPr>
                  <p:cNvSpPr>
                    <a:spLocks noChangeArrowheads="1"/>
                  </p:cNvSpPr>
                  <p:nvPr/>
                </p:nvSpPr>
                <p:spPr bwMode="auto">
                  <a:xfrm>
                    <a:off x="5957018" y="1210825"/>
                    <a:ext cx="179388" cy="23813"/>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Rectangle 106">
                    <a:extLst>
                      <a:ext uri="{FF2B5EF4-FFF2-40B4-BE49-F238E27FC236}">
                        <a16:creationId xmlns:a16="http://schemas.microsoft.com/office/drawing/2014/main" id="{25B11681-246D-45BE-9110-D1F568BB1807}"/>
                      </a:ext>
                    </a:extLst>
                  </p:cNvPr>
                  <p:cNvSpPr>
                    <a:spLocks noChangeArrowheads="1"/>
                  </p:cNvSpPr>
                  <p:nvPr/>
                </p:nvSpPr>
                <p:spPr bwMode="auto">
                  <a:xfrm>
                    <a:off x="5957018" y="1361638"/>
                    <a:ext cx="179388" cy="254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Rectangle 107">
                    <a:extLst>
                      <a:ext uri="{FF2B5EF4-FFF2-40B4-BE49-F238E27FC236}">
                        <a16:creationId xmlns:a16="http://schemas.microsoft.com/office/drawing/2014/main" id="{78143F20-C878-4124-8508-D9692BCF1ACD}"/>
                      </a:ext>
                    </a:extLst>
                  </p:cNvPr>
                  <p:cNvSpPr>
                    <a:spLocks noChangeArrowheads="1"/>
                  </p:cNvSpPr>
                  <p:nvPr/>
                </p:nvSpPr>
                <p:spPr bwMode="auto">
                  <a:xfrm>
                    <a:off x="5957018" y="1285438"/>
                    <a:ext cx="179388" cy="254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08">
                    <a:extLst>
                      <a:ext uri="{FF2B5EF4-FFF2-40B4-BE49-F238E27FC236}">
                        <a16:creationId xmlns:a16="http://schemas.microsoft.com/office/drawing/2014/main" id="{E6E586C5-7F5E-4AEF-AC32-59596D81F22A}"/>
                      </a:ext>
                    </a:extLst>
                  </p:cNvPr>
                  <p:cNvSpPr>
                    <a:spLocks noEditPoints="1"/>
                  </p:cNvSpPr>
                  <p:nvPr/>
                </p:nvSpPr>
                <p:spPr bwMode="auto">
                  <a:xfrm>
                    <a:off x="5906218" y="1474350"/>
                    <a:ext cx="280988" cy="63500"/>
                  </a:xfrm>
                  <a:custGeom>
                    <a:avLst/>
                    <a:gdLst>
                      <a:gd name="T0" fmla="*/ 161 w 1770"/>
                      <a:gd name="T1" fmla="*/ 159 h 397"/>
                      <a:gd name="T2" fmla="*/ 161 w 1770"/>
                      <a:gd name="T3" fmla="*/ 238 h 397"/>
                      <a:gd name="T4" fmla="*/ 1609 w 1770"/>
                      <a:gd name="T5" fmla="*/ 238 h 397"/>
                      <a:gd name="T6" fmla="*/ 1609 w 1770"/>
                      <a:gd name="T7" fmla="*/ 159 h 397"/>
                      <a:gd name="T8" fmla="*/ 161 w 1770"/>
                      <a:gd name="T9" fmla="*/ 159 h 397"/>
                      <a:gd name="T10" fmla="*/ 81 w 1770"/>
                      <a:gd name="T11" fmla="*/ 0 h 397"/>
                      <a:gd name="T12" fmla="*/ 1690 w 1770"/>
                      <a:gd name="T13" fmla="*/ 0 h 397"/>
                      <a:gd name="T14" fmla="*/ 1770 w 1770"/>
                      <a:gd name="T15" fmla="*/ 79 h 397"/>
                      <a:gd name="T16" fmla="*/ 1770 w 1770"/>
                      <a:gd name="T17" fmla="*/ 318 h 397"/>
                      <a:gd name="T18" fmla="*/ 1690 w 1770"/>
                      <a:gd name="T19" fmla="*/ 397 h 397"/>
                      <a:gd name="T20" fmla="*/ 81 w 1770"/>
                      <a:gd name="T21" fmla="*/ 397 h 397"/>
                      <a:gd name="T22" fmla="*/ 0 w 1770"/>
                      <a:gd name="T23" fmla="*/ 318 h 397"/>
                      <a:gd name="T24" fmla="*/ 0 w 1770"/>
                      <a:gd name="T25" fmla="*/ 79 h 397"/>
                      <a:gd name="T26" fmla="*/ 81 w 1770"/>
                      <a:gd name="T2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0" h="397">
                        <a:moveTo>
                          <a:pt x="161" y="159"/>
                        </a:moveTo>
                        <a:lnTo>
                          <a:pt x="161" y="238"/>
                        </a:lnTo>
                        <a:lnTo>
                          <a:pt x="1609" y="238"/>
                        </a:lnTo>
                        <a:lnTo>
                          <a:pt x="1609" y="159"/>
                        </a:lnTo>
                        <a:lnTo>
                          <a:pt x="161" y="159"/>
                        </a:lnTo>
                        <a:close/>
                        <a:moveTo>
                          <a:pt x="81" y="0"/>
                        </a:moveTo>
                        <a:lnTo>
                          <a:pt x="1690" y="0"/>
                        </a:lnTo>
                        <a:lnTo>
                          <a:pt x="1770" y="79"/>
                        </a:lnTo>
                        <a:lnTo>
                          <a:pt x="1770" y="318"/>
                        </a:lnTo>
                        <a:lnTo>
                          <a:pt x="1690" y="397"/>
                        </a:lnTo>
                        <a:lnTo>
                          <a:pt x="81" y="397"/>
                        </a:lnTo>
                        <a:lnTo>
                          <a:pt x="0" y="318"/>
                        </a:lnTo>
                        <a:lnTo>
                          <a:pt x="0" y="79"/>
                        </a:lnTo>
                        <a:lnTo>
                          <a:pt x="8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Rectangle 109">
                    <a:extLst>
                      <a:ext uri="{FF2B5EF4-FFF2-40B4-BE49-F238E27FC236}">
                        <a16:creationId xmlns:a16="http://schemas.microsoft.com/office/drawing/2014/main" id="{27545738-BADD-45A1-85EC-594751BF61AC}"/>
                      </a:ext>
                    </a:extLst>
                  </p:cNvPr>
                  <p:cNvSpPr>
                    <a:spLocks noChangeArrowheads="1"/>
                  </p:cNvSpPr>
                  <p:nvPr/>
                </p:nvSpPr>
                <p:spPr bwMode="auto">
                  <a:xfrm>
                    <a:off x="5944318" y="1425138"/>
                    <a:ext cx="25400" cy="61913"/>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Rectangle 110">
                    <a:extLst>
                      <a:ext uri="{FF2B5EF4-FFF2-40B4-BE49-F238E27FC236}">
                        <a16:creationId xmlns:a16="http://schemas.microsoft.com/office/drawing/2014/main" id="{BD1F2A35-8DAC-4C51-8D17-981C75696567}"/>
                      </a:ext>
                    </a:extLst>
                  </p:cNvPr>
                  <p:cNvSpPr>
                    <a:spLocks noChangeArrowheads="1"/>
                  </p:cNvSpPr>
                  <p:nvPr/>
                </p:nvSpPr>
                <p:spPr bwMode="auto">
                  <a:xfrm>
                    <a:off x="6123705" y="1425138"/>
                    <a:ext cx="25400" cy="61913"/>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95" name="Rectangle 394">
                  <a:extLst>
                    <a:ext uri="{FF2B5EF4-FFF2-40B4-BE49-F238E27FC236}">
                      <a16:creationId xmlns:a16="http://schemas.microsoft.com/office/drawing/2014/main" id="{95A1EF5E-A2C2-4028-B4F6-D55A572B6CE6}"/>
                    </a:ext>
                  </a:extLst>
                </p:cNvPr>
                <p:cNvSpPr/>
                <p:nvPr/>
              </p:nvSpPr>
              <p:spPr bwMode="gray">
                <a:xfrm>
                  <a:off x="5139917" y="5205930"/>
                  <a:ext cx="374904" cy="374904"/>
                </a:xfrm>
                <a:prstGeom prst="rect">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en-US" sz="500"/>
                </a:p>
              </p:txBody>
            </p:sp>
          </p:grpSp>
          <p:sp>
            <p:nvSpPr>
              <p:cNvPr id="235" name="Rectangle 234">
                <a:extLst>
                  <a:ext uri="{FF2B5EF4-FFF2-40B4-BE49-F238E27FC236}">
                    <a16:creationId xmlns:a16="http://schemas.microsoft.com/office/drawing/2014/main" id="{88327850-2BF2-4E6B-939D-70BE61209C10}"/>
                  </a:ext>
                </a:extLst>
              </p:cNvPr>
              <p:cNvSpPr/>
              <p:nvPr/>
            </p:nvSpPr>
            <p:spPr bwMode="gray">
              <a:xfrm>
                <a:off x="6033307" y="5047869"/>
                <a:ext cx="374904" cy="374904"/>
              </a:xfrm>
              <a:prstGeom prst="rect">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en-US" sz="500"/>
              </a:p>
            </p:txBody>
          </p:sp>
          <p:grpSp>
            <p:nvGrpSpPr>
              <p:cNvPr id="236" name="Group 235">
                <a:extLst>
                  <a:ext uri="{FF2B5EF4-FFF2-40B4-BE49-F238E27FC236}">
                    <a16:creationId xmlns:a16="http://schemas.microsoft.com/office/drawing/2014/main" id="{66BF4192-5F58-4A17-8178-1CDC3FB915E6}"/>
                  </a:ext>
                </a:extLst>
              </p:cNvPr>
              <p:cNvGrpSpPr/>
              <p:nvPr/>
            </p:nvGrpSpPr>
            <p:grpSpPr>
              <a:xfrm>
                <a:off x="6200341" y="3707394"/>
                <a:ext cx="51413" cy="32012"/>
                <a:chOff x="6911322" y="4734274"/>
                <a:chExt cx="51413" cy="32012"/>
              </a:xfrm>
            </p:grpSpPr>
            <p:sp>
              <p:nvSpPr>
                <p:cNvPr id="392" name="Oval 391">
                  <a:extLst>
                    <a:ext uri="{FF2B5EF4-FFF2-40B4-BE49-F238E27FC236}">
                      <a16:creationId xmlns:a16="http://schemas.microsoft.com/office/drawing/2014/main" id="{B547E40E-87EE-45D6-9437-3B37266E9435}"/>
                    </a:ext>
                  </a:extLst>
                </p:cNvPr>
                <p:cNvSpPr/>
                <p:nvPr/>
              </p:nvSpPr>
              <p:spPr bwMode="gray">
                <a:xfrm>
                  <a:off x="6923312" y="4738854"/>
                  <a:ext cx="27432"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93" name="Straight Connector 392">
                  <a:extLst>
                    <a:ext uri="{FF2B5EF4-FFF2-40B4-BE49-F238E27FC236}">
                      <a16:creationId xmlns:a16="http://schemas.microsoft.com/office/drawing/2014/main" id="{AD170E61-F0ED-40EB-ADD5-8D61F0585E12}"/>
                    </a:ext>
                  </a:extLst>
                </p:cNvPr>
                <p:cNvCxnSpPr/>
                <p:nvPr/>
              </p:nvCxnSpPr>
              <p:spPr bwMode="gray">
                <a:xfrm>
                  <a:off x="6911322" y="4734274"/>
                  <a:ext cx="514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9497A94F-417D-4BD6-BF3C-1AA68C241FA5}"/>
                  </a:ext>
                </a:extLst>
              </p:cNvPr>
              <p:cNvGrpSpPr/>
              <p:nvPr/>
            </p:nvGrpSpPr>
            <p:grpSpPr>
              <a:xfrm>
                <a:off x="9644736" y="3707394"/>
                <a:ext cx="51413" cy="32012"/>
                <a:chOff x="6911322" y="4734274"/>
                <a:chExt cx="51413" cy="32012"/>
              </a:xfrm>
            </p:grpSpPr>
            <p:sp>
              <p:nvSpPr>
                <p:cNvPr id="390" name="Oval 389">
                  <a:extLst>
                    <a:ext uri="{FF2B5EF4-FFF2-40B4-BE49-F238E27FC236}">
                      <a16:creationId xmlns:a16="http://schemas.microsoft.com/office/drawing/2014/main" id="{EEF1BE28-5CB0-4F5A-939C-373889B5D4CE}"/>
                    </a:ext>
                  </a:extLst>
                </p:cNvPr>
                <p:cNvSpPr/>
                <p:nvPr/>
              </p:nvSpPr>
              <p:spPr bwMode="gray">
                <a:xfrm>
                  <a:off x="6923312" y="4738854"/>
                  <a:ext cx="27432"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91" name="Straight Connector 390">
                  <a:extLst>
                    <a:ext uri="{FF2B5EF4-FFF2-40B4-BE49-F238E27FC236}">
                      <a16:creationId xmlns:a16="http://schemas.microsoft.com/office/drawing/2014/main" id="{DDE66105-7C39-4EC7-9B43-AB44C7072057}"/>
                    </a:ext>
                  </a:extLst>
                </p:cNvPr>
                <p:cNvCxnSpPr/>
                <p:nvPr/>
              </p:nvCxnSpPr>
              <p:spPr bwMode="gray">
                <a:xfrm>
                  <a:off x="6911322" y="4734274"/>
                  <a:ext cx="514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4681AA12-1C59-4F7B-A679-520F241A7C70}"/>
                  </a:ext>
                </a:extLst>
              </p:cNvPr>
              <p:cNvGrpSpPr/>
              <p:nvPr/>
            </p:nvGrpSpPr>
            <p:grpSpPr>
              <a:xfrm>
                <a:off x="4724942" y="4827029"/>
                <a:ext cx="51413" cy="32012"/>
                <a:chOff x="6911322" y="4734274"/>
                <a:chExt cx="51413" cy="32012"/>
              </a:xfrm>
            </p:grpSpPr>
            <p:sp>
              <p:nvSpPr>
                <p:cNvPr id="388" name="Oval 387">
                  <a:extLst>
                    <a:ext uri="{FF2B5EF4-FFF2-40B4-BE49-F238E27FC236}">
                      <a16:creationId xmlns:a16="http://schemas.microsoft.com/office/drawing/2014/main" id="{3440EAAB-335E-4234-9E94-F397D16067C8}"/>
                    </a:ext>
                  </a:extLst>
                </p:cNvPr>
                <p:cNvSpPr/>
                <p:nvPr/>
              </p:nvSpPr>
              <p:spPr bwMode="gray">
                <a:xfrm>
                  <a:off x="6923312" y="4738854"/>
                  <a:ext cx="27432"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9" name="Straight Connector 388">
                  <a:extLst>
                    <a:ext uri="{FF2B5EF4-FFF2-40B4-BE49-F238E27FC236}">
                      <a16:creationId xmlns:a16="http://schemas.microsoft.com/office/drawing/2014/main" id="{FF713938-93D9-4F60-87B1-B68BEA4F62F4}"/>
                    </a:ext>
                  </a:extLst>
                </p:cNvPr>
                <p:cNvCxnSpPr/>
                <p:nvPr/>
              </p:nvCxnSpPr>
              <p:spPr bwMode="gray">
                <a:xfrm>
                  <a:off x="6911322" y="4734274"/>
                  <a:ext cx="514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3903D2E8-D74E-4AE2-A9D4-4D20CF26EDD4}"/>
                  </a:ext>
                </a:extLst>
              </p:cNvPr>
              <p:cNvGrpSpPr/>
              <p:nvPr/>
            </p:nvGrpSpPr>
            <p:grpSpPr>
              <a:xfrm>
                <a:off x="5407115" y="4827029"/>
                <a:ext cx="51413" cy="32012"/>
                <a:chOff x="6911322" y="4734274"/>
                <a:chExt cx="51413" cy="32012"/>
              </a:xfrm>
            </p:grpSpPr>
            <p:sp>
              <p:nvSpPr>
                <p:cNvPr id="386" name="Oval 385">
                  <a:extLst>
                    <a:ext uri="{FF2B5EF4-FFF2-40B4-BE49-F238E27FC236}">
                      <a16:creationId xmlns:a16="http://schemas.microsoft.com/office/drawing/2014/main" id="{3F81A7AB-7DD3-499B-91D6-1F3C316F1A29}"/>
                    </a:ext>
                  </a:extLst>
                </p:cNvPr>
                <p:cNvSpPr/>
                <p:nvPr/>
              </p:nvSpPr>
              <p:spPr bwMode="gray">
                <a:xfrm>
                  <a:off x="6923312" y="4738854"/>
                  <a:ext cx="27432"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7" name="Straight Connector 386">
                  <a:extLst>
                    <a:ext uri="{FF2B5EF4-FFF2-40B4-BE49-F238E27FC236}">
                      <a16:creationId xmlns:a16="http://schemas.microsoft.com/office/drawing/2014/main" id="{9D565CFD-5D09-49DC-B1E1-24E9A0B2BFB1}"/>
                    </a:ext>
                  </a:extLst>
                </p:cNvPr>
                <p:cNvCxnSpPr/>
                <p:nvPr/>
              </p:nvCxnSpPr>
              <p:spPr bwMode="gray">
                <a:xfrm>
                  <a:off x="6911322" y="4734274"/>
                  <a:ext cx="514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E9E2D68A-1A29-4559-B4C7-5F0CE9FA44E8}"/>
                  </a:ext>
                </a:extLst>
              </p:cNvPr>
              <p:cNvGrpSpPr/>
              <p:nvPr/>
            </p:nvGrpSpPr>
            <p:grpSpPr>
              <a:xfrm rot="16200000">
                <a:off x="7928312" y="3928214"/>
                <a:ext cx="51413" cy="32012"/>
                <a:chOff x="6911322" y="4734274"/>
                <a:chExt cx="51413" cy="32012"/>
              </a:xfrm>
            </p:grpSpPr>
            <p:sp>
              <p:nvSpPr>
                <p:cNvPr id="384" name="Oval 383">
                  <a:extLst>
                    <a:ext uri="{FF2B5EF4-FFF2-40B4-BE49-F238E27FC236}">
                      <a16:creationId xmlns:a16="http://schemas.microsoft.com/office/drawing/2014/main" id="{B8052779-A51D-448E-B1BA-496923F273FF}"/>
                    </a:ext>
                  </a:extLst>
                </p:cNvPr>
                <p:cNvSpPr/>
                <p:nvPr/>
              </p:nvSpPr>
              <p:spPr bwMode="gray">
                <a:xfrm>
                  <a:off x="6923312" y="4738854"/>
                  <a:ext cx="27432"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5" name="Straight Connector 384">
                  <a:extLst>
                    <a:ext uri="{FF2B5EF4-FFF2-40B4-BE49-F238E27FC236}">
                      <a16:creationId xmlns:a16="http://schemas.microsoft.com/office/drawing/2014/main" id="{2D0697A0-B794-4678-B18C-8135BA230F91}"/>
                    </a:ext>
                  </a:extLst>
                </p:cNvPr>
                <p:cNvCxnSpPr/>
                <p:nvPr/>
              </p:nvCxnSpPr>
              <p:spPr bwMode="gray">
                <a:xfrm>
                  <a:off x="6911322" y="4734274"/>
                  <a:ext cx="514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1" name="TextBox 240">
                <a:extLst>
                  <a:ext uri="{FF2B5EF4-FFF2-40B4-BE49-F238E27FC236}">
                    <a16:creationId xmlns:a16="http://schemas.microsoft.com/office/drawing/2014/main" id="{2AC87C0F-0A7A-4E64-9E76-14A523BAB24B}"/>
                  </a:ext>
                </a:extLst>
              </p:cNvPr>
              <p:cNvSpPr txBox="1"/>
              <p:nvPr/>
            </p:nvSpPr>
            <p:spPr bwMode="gray">
              <a:xfrm>
                <a:off x="4153540" y="3990509"/>
                <a:ext cx="173124" cy="107722"/>
              </a:xfrm>
              <a:prstGeom prst="rect">
                <a:avLst/>
              </a:prstGeom>
              <a:noFill/>
            </p:spPr>
            <p:txBody>
              <a:bodyPr wrap="none" lIns="0" tIns="0" rIns="0" bIns="0" rtlCol="0">
                <a:spAutoFit/>
              </a:bodyPr>
              <a:lstStyle/>
              <a:p>
                <a:r>
                  <a:rPr lang="en-US" sz="700"/>
                  <a:t>VSD</a:t>
                </a:r>
              </a:p>
            </p:txBody>
          </p:sp>
          <p:sp>
            <p:nvSpPr>
              <p:cNvPr id="242" name="TextBox 241">
                <a:extLst>
                  <a:ext uri="{FF2B5EF4-FFF2-40B4-BE49-F238E27FC236}">
                    <a16:creationId xmlns:a16="http://schemas.microsoft.com/office/drawing/2014/main" id="{2B95213B-B3E1-45D6-9ECD-536B8CE2EFE4}"/>
                  </a:ext>
                </a:extLst>
              </p:cNvPr>
              <p:cNvSpPr txBox="1"/>
              <p:nvPr/>
            </p:nvSpPr>
            <p:spPr bwMode="gray">
              <a:xfrm>
                <a:off x="4798168" y="3969077"/>
                <a:ext cx="506549" cy="215444"/>
              </a:xfrm>
              <a:prstGeom prst="rect">
                <a:avLst/>
              </a:prstGeom>
              <a:noFill/>
            </p:spPr>
            <p:txBody>
              <a:bodyPr wrap="none" lIns="0" tIns="0" rIns="0" bIns="0" rtlCol="0">
                <a:spAutoFit/>
              </a:bodyPr>
              <a:lstStyle/>
              <a:p>
                <a:r>
                  <a:rPr lang="en-US" sz="700"/>
                  <a:t>Wastewater</a:t>
                </a:r>
                <a:br>
                  <a:rPr lang="en-US" sz="700"/>
                </a:br>
                <a:r>
                  <a:rPr lang="en-US" sz="700"/>
                  <a:t>pumps</a:t>
                </a:r>
              </a:p>
            </p:txBody>
          </p:sp>
          <p:sp>
            <p:nvSpPr>
              <p:cNvPr id="243" name="TextBox 242">
                <a:extLst>
                  <a:ext uri="{FF2B5EF4-FFF2-40B4-BE49-F238E27FC236}">
                    <a16:creationId xmlns:a16="http://schemas.microsoft.com/office/drawing/2014/main" id="{C369C6D1-A5CF-49BA-8895-465287D1EAB9}"/>
                  </a:ext>
                </a:extLst>
              </p:cNvPr>
              <p:cNvSpPr txBox="1"/>
              <p:nvPr/>
            </p:nvSpPr>
            <p:spPr bwMode="gray">
              <a:xfrm>
                <a:off x="5486266" y="3969077"/>
                <a:ext cx="511358" cy="215444"/>
              </a:xfrm>
              <a:prstGeom prst="rect">
                <a:avLst/>
              </a:prstGeom>
              <a:noFill/>
            </p:spPr>
            <p:txBody>
              <a:bodyPr wrap="none" lIns="0" tIns="0" rIns="0" bIns="0" rtlCol="0">
                <a:spAutoFit/>
              </a:bodyPr>
              <a:lstStyle/>
              <a:p>
                <a:r>
                  <a:rPr lang="en-US" sz="700"/>
                  <a:t>Clean-water</a:t>
                </a:r>
                <a:br>
                  <a:rPr lang="en-US" sz="700"/>
                </a:br>
                <a:r>
                  <a:rPr lang="en-US" sz="700"/>
                  <a:t>pumps</a:t>
                </a:r>
              </a:p>
            </p:txBody>
          </p:sp>
          <p:sp>
            <p:nvSpPr>
              <p:cNvPr id="260" name="TextBox 259">
                <a:extLst>
                  <a:ext uri="{FF2B5EF4-FFF2-40B4-BE49-F238E27FC236}">
                    <a16:creationId xmlns:a16="http://schemas.microsoft.com/office/drawing/2014/main" id="{6964A57F-CDFB-4FAE-A681-220C74E81DB4}"/>
                  </a:ext>
                </a:extLst>
              </p:cNvPr>
              <p:cNvSpPr txBox="1"/>
              <p:nvPr/>
            </p:nvSpPr>
            <p:spPr bwMode="gray">
              <a:xfrm>
                <a:off x="6274483" y="3969077"/>
                <a:ext cx="240450" cy="107722"/>
              </a:xfrm>
              <a:prstGeom prst="rect">
                <a:avLst/>
              </a:prstGeom>
              <a:noFill/>
            </p:spPr>
            <p:txBody>
              <a:bodyPr wrap="none" lIns="0" tIns="0" rIns="0" bIns="0" rtlCol="0">
                <a:spAutoFit/>
              </a:bodyPr>
              <a:lstStyle/>
              <a:p>
                <a:r>
                  <a:rPr lang="en-US" sz="700"/>
                  <a:t>HVAC</a:t>
                </a:r>
              </a:p>
            </p:txBody>
          </p:sp>
          <p:sp>
            <p:nvSpPr>
              <p:cNvPr id="261" name="TextBox 260">
                <a:extLst>
                  <a:ext uri="{FF2B5EF4-FFF2-40B4-BE49-F238E27FC236}">
                    <a16:creationId xmlns:a16="http://schemas.microsoft.com/office/drawing/2014/main" id="{CE1183A8-CA59-41E2-88F6-ADA5B79BD8D2}"/>
                  </a:ext>
                </a:extLst>
              </p:cNvPr>
              <p:cNvSpPr txBox="1"/>
              <p:nvPr/>
            </p:nvSpPr>
            <p:spPr bwMode="gray">
              <a:xfrm>
                <a:off x="7173802" y="3969077"/>
                <a:ext cx="376706" cy="107722"/>
              </a:xfrm>
              <a:prstGeom prst="rect">
                <a:avLst/>
              </a:prstGeom>
              <a:noFill/>
            </p:spPr>
            <p:txBody>
              <a:bodyPr wrap="none" lIns="0" tIns="0" rIns="0" bIns="0" rtlCol="0">
                <a:spAutoFit/>
              </a:bodyPr>
              <a:lstStyle/>
              <a:p>
                <a:r>
                  <a:rPr lang="en-US" sz="700"/>
                  <a:t>Lighting </a:t>
                </a:r>
              </a:p>
            </p:txBody>
          </p:sp>
          <p:sp>
            <p:nvSpPr>
              <p:cNvPr id="262" name="TextBox 261">
                <a:extLst>
                  <a:ext uri="{FF2B5EF4-FFF2-40B4-BE49-F238E27FC236}">
                    <a16:creationId xmlns:a16="http://schemas.microsoft.com/office/drawing/2014/main" id="{6432B6FC-22AB-4967-81D9-314CEEAEED67}"/>
                  </a:ext>
                </a:extLst>
              </p:cNvPr>
              <p:cNvSpPr txBox="1"/>
              <p:nvPr/>
            </p:nvSpPr>
            <p:spPr bwMode="gray">
              <a:xfrm>
                <a:off x="8842383" y="3990509"/>
                <a:ext cx="562655" cy="215444"/>
              </a:xfrm>
              <a:prstGeom prst="rect">
                <a:avLst/>
              </a:prstGeom>
              <a:noFill/>
            </p:spPr>
            <p:txBody>
              <a:bodyPr wrap="square" lIns="0" tIns="0" rIns="0" bIns="0" rtlCol="0">
                <a:spAutoFit/>
              </a:bodyPr>
              <a:lstStyle/>
              <a:p>
                <a:r>
                  <a:rPr lang="en-US" sz="700"/>
                  <a:t>Emergency Lighting</a:t>
                </a:r>
              </a:p>
            </p:txBody>
          </p:sp>
          <p:sp>
            <p:nvSpPr>
              <p:cNvPr id="263" name="TextBox 262">
                <a:extLst>
                  <a:ext uri="{FF2B5EF4-FFF2-40B4-BE49-F238E27FC236}">
                    <a16:creationId xmlns:a16="http://schemas.microsoft.com/office/drawing/2014/main" id="{FA567601-BF31-4C82-99F7-42F0676D1BA7}"/>
                  </a:ext>
                </a:extLst>
              </p:cNvPr>
              <p:cNvSpPr txBox="1"/>
              <p:nvPr/>
            </p:nvSpPr>
            <p:spPr bwMode="gray">
              <a:xfrm>
                <a:off x="10679111" y="3990509"/>
                <a:ext cx="309380" cy="107722"/>
              </a:xfrm>
              <a:prstGeom prst="rect">
                <a:avLst/>
              </a:prstGeom>
              <a:noFill/>
            </p:spPr>
            <p:txBody>
              <a:bodyPr wrap="none" lIns="0" tIns="0" rIns="0" bIns="0" rtlCol="0">
                <a:spAutoFit/>
              </a:bodyPr>
              <a:lstStyle/>
              <a:p>
                <a:r>
                  <a:rPr lang="en-US" sz="700"/>
                  <a:t>Offices</a:t>
                </a:r>
              </a:p>
            </p:txBody>
          </p:sp>
          <p:sp>
            <p:nvSpPr>
              <p:cNvPr id="264" name="TextBox 263">
                <a:extLst>
                  <a:ext uri="{FF2B5EF4-FFF2-40B4-BE49-F238E27FC236}">
                    <a16:creationId xmlns:a16="http://schemas.microsoft.com/office/drawing/2014/main" id="{7787686B-BD57-4FD5-95DA-8CEBF5772B3F}"/>
                  </a:ext>
                </a:extLst>
              </p:cNvPr>
              <p:cNvSpPr txBox="1"/>
              <p:nvPr/>
            </p:nvSpPr>
            <p:spPr bwMode="gray">
              <a:xfrm>
                <a:off x="11261087" y="3990509"/>
                <a:ext cx="545021" cy="215444"/>
              </a:xfrm>
              <a:prstGeom prst="rect">
                <a:avLst/>
              </a:prstGeom>
              <a:noFill/>
            </p:spPr>
            <p:txBody>
              <a:bodyPr wrap="none" lIns="0" tIns="0" rIns="0" bIns="0" rtlCol="0">
                <a:spAutoFit/>
              </a:bodyPr>
              <a:lstStyle/>
              <a:p>
                <a:r>
                  <a:rPr lang="en-US" sz="700"/>
                  <a:t>Power factor</a:t>
                </a:r>
                <a:br>
                  <a:rPr lang="en-US" sz="700"/>
                </a:br>
                <a:r>
                  <a:rPr lang="en-US" sz="700"/>
                  <a:t>correction</a:t>
                </a:r>
              </a:p>
            </p:txBody>
          </p:sp>
          <p:sp>
            <p:nvSpPr>
              <p:cNvPr id="266" name="TextBox 265">
                <a:extLst>
                  <a:ext uri="{FF2B5EF4-FFF2-40B4-BE49-F238E27FC236}">
                    <a16:creationId xmlns:a16="http://schemas.microsoft.com/office/drawing/2014/main" id="{7FF275FE-2FDB-4DFC-865F-1586A989A0D3}"/>
                  </a:ext>
                </a:extLst>
              </p:cNvPr>
              <p:cNvSpPr txBox="1"/>
              <p:nvPr/>
            </p:nvSpPr>
            <p:spPr bwMode="gray">
              <a:xfrm>
                <a:off x="11298588" y="3253830"/>
                <a:ext cx="428002" cy="107722"/>
              </a:xfrm>
              <a:prstGeom prst="rect">
                <a:avLst/>
              </a:prstGeom>
              <a:noFill/>
            </p:spPr>
            <p:txBody>
              <a:bodyPr wrap="none" lIns="0" tIns="0" rIns="0" bIns="0" rtlCol="0">
                <a:spAutoFit/>
              </a:bodyPr>
              <a:lstStyle/>
              <a:p>
                <a:r>
                  <a:rPr lang="en-US" sz="700"/>
                  <a:t>Generator</a:t>
                </a:r>
              </a:p>
            </p:txBody>
          </p:sp>
          <p:grpSp>
            <p:nvGrpSpPr>
              <p:cNvPr id="267" name="Group 266">
                <a:extLst>
                  <a:ext uri="{FF2B5EF4-FFF2-40B4-BE49-F238E27FC236}">
                    <a16:creationId xmlns:a16="http://schemas.microsoft.com/office/drawing/2014/main" id="{BABA22AC-47AA-4C63-9BA8-120501289629}"/>
                  </a:ext>
                </a:extLst>
              </p:cNvPr>
              <p:cNvGrpSpPr/>
              <p:nvPr/>
            </p:nvGrpSpPr>
            <p:grpSpPr>
              <a:xfrm>
                <a:off x="11160269" y="5152476"/>
                <a:ext cx="51413" cy="32012"/>
                <a:chOff x="6911322" y="4734274"/>
                <a:chExt cx="51413" cy="32012"/>
              </a:xfrm>
            </p:grpSpPr>
            <p:sp>
              <p:nvSpPr>
                <p:cNvPr id="382" name="Oval 381">
                  <a:extLst>
                    <a:ext uri="{FF2B5EF4-FFF2-40B4-BE49-F238E27FC236}">
                      <a16:creationId xmlns:a16="http://schemas.microsoft.com/office/drawing/2014/main" id="{E9BF4DD3-696E-4C63-AE86-215B31437FB8}"/>
                    </a:ext>
                  </a:extLst>
                </p:cNvPr>
                <p:cNvSpPr/>
                <p:nvPr/>
              </p:nvSpPr>
              <p:spPr bwMode="gray">
                <a:xfrm>
                  <a:off x="6923312" y="4738854"/>
                  <a:ext cx="27432"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3" name="Straight Connector 382">
                  <a:extLst>
                    <a:ext uri="{FF2B5EF4-FFF2-40B4-BE49-F238E27FC236}">
                      <a16:creationId xmlns:a16="http://schemas.microsoft.com/office/drawing/2014/main" id="{FCFF0651-AC06-49C8-A285-C05433E8689C}"/>
                    </a:ext>
                  </a:extLst>
                </p:cNvPr>
                <p:cNvCxnSpPr/>
                <p:nvPr/>
              </p:nvCxnSpPr>
              <p:spPr bwMode="gray">
                <a:xfrm>
                  <a:off x="6911322" y="4734274"/>
                  <a:ext cx="514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83" name="Picture 282">
                <a:extLst>
                  <a:ext uri="{FF2B5EF4-FFF2-40B4-BE49-F238E27FC236}">
                    <a16:creationId xmlns:a16="http://schemas.microsoft.com/office/drawing/2014/main" id="{F7F35338-4210-4F3E-856F-190314E6FC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2897" y="5081899"/>
                <a:ext cx="299158" cy="299158"/>
              </a:xfrm>
              <a:prstGeom prst="rect">
                <a:avLst/>
              </a:prstGeom>
            </p:spPr>
          </p:pic>
          <p:pic>
            <p:nvPicPr>
              <p:cNvPr id="286" name="Picture 285">
                <a:extLst>
                  <a:ext uri="{FF2B5EF4-FFF2-40B4-BE49-F238E27FC236}">
                    <a16:creationId xmlns:a16="http://schemas.microsoft.com/office/drawing/2014/main" id="{77053D72-83EA-47BD-9B16-39BA5021A1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25844" y="5091866"/>
                <a:ext cx="212104" cy="212104"/>
              </a:xfrm>
              <a:prstGeom prst="rect">
                <a:avLst/>
              </a:prstGeom>
            </p:spPr>
          </p:pic>
          <p:pic>
            <p:nvPicPr>
              <p:cNvPr id="287" name="Picture 286">
                <a:extLst>
                  <a:ext uri="{FF2B5EF4-FFF2-40B4-BE49-F238E27FC236}">
                    <a16:creationId xmlns:a16="http://schemas.microsoft.com/office/drawing/2014/main" id="{A51FBBBD-8AC7-4EFB-8834-195C13FF58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52563" y="5095408"/>
                <a:ext cx="212104" cy="212104"/>
              </a:xfrm>
              <a:prstGeom prst="rect">
                <a:avLst/>
              </a:prstGeom>
            </p:spPr>
          </p:pic>
          <p:grpSp>
            <p:nvGrpSpPr>
              <p:cNvPr id="300" name="Group 299">
                <a:extLst>
                  <a:ext uri="{FF2B5EF4-FFF2-40B4-BE49-F238E27FC236}">
                    <a16:creationId xmlns:a16="http://schemas.microsoft.com/office/drawing/2014/main" id="{72B9579A-DD02-419A-A5A7-1E410AD4AB23}"/>
                  </a:ext>
                </a:extLst>
              </p:cNvPr>
              <p:cNvGrpSpPr/>
              <p:nvPr/>
            </p:nvGrpSpPr>
            <p:grpSpPr>
              <a:xfrm>
                <a:off x="10586019" y="3152812"/>
                <a:ext cx="553055" cy="337213"/>
                <a:chOff x="6633520" y="2880558"/>
                <a:chExt cx="1271099" cy="554021"/>
              </a:xfrm>
            </p:grpSpPr>
            <p:pic>
              <p:nvPicPr>
                <p:cNvPr id="376" name="Picture 375">
                  <a:extLst>
                    <a:ext uri="{FF2B5EF4-FFF2-40B4-BE49-F238E27FC236}">
                      <a16:creationId xmlns:a16="http://schemas.microsoft.com/office/drawing/2014/main" id="{5C7C16F5-53E2-4336-961C-B5AEAB96B5B7}"/>
                    </a:ext>
                  </a:extLst>
                </p:cNvPr>
                <p:cNvPicPr>
                  <a:picLocks noChangeAspect="1"/>
                </p:cNvPicPr>
                <p:nvPr/>
              </p:nvPicPr>
              <p:blipFill>
                <a:blip r:embed="rId15"/>
                <a:stretch>
                  <a:fillRect/>
                </a:stretch>
              </p:blipFill>
              <p:spPr>
                <a:xfrm>
                  <a:off x="7333039" y="2880558"/>
                  <a:ext cx="571580" cy="342948"/>
                </a:xfrm>
                <a:prstGeom prst="rect">
                  <a:avLst/>
                </a:prstGeom>
              </p:spPr>
            </p:pic>
            <p:grpSp>
              <p:nvGrpSpPr>
                <p:cNvPr id="377" name="Group 376">
                  <a:extLst>
                    <a:ext uri="{FF2B5EF4-FFF2-40B4-BE49-F238E27FC236}">
                      <a16:creationId xmlns:a16="http://schemas.microsoft.com/office/drawing/2014/main" id="{170A7783-F4B5-48A0-B5AD-9EC9F522BADA}"/>
                    </a:ext>
                  </a:extLst>
                </p:cNvPr>
                <p:cNvGrpSpPr/>
                <p:nvPr/>
              </p:nvGrpSpPr>
              <p:grpSpPr>
                <a:xfrm>
                  <a:off x="6633520" y="2909562"/>
                  <a:ext cx="719802" cy="525017"/>
                  <a:chOff x="6614448" y="2771775"/>
                  <a:chExt cx="719802" cy="525017"/>
                </a:xfrm>
              </p:grpSpPr>
              <p:pic>
                <p:nvPicPr>
                  <p:cNvPr id="378" name="Picture 377">
                    <a:extLst>
                      <a:ext uri="{FF2B5EF4-FFF2-40B4-BE49-F238E27FC236}">
                        <a16:creationId xmlns:a16="http://schemas.microsoft.com/office/drawing/2014/main" id="{BECE5852-4ADF-4BA8-A47B-62330C2427D7}"/>
                      </a:ext>
                    </a:extLst>
                  </p:cNvPr>
                  <p:cNvPicPr>
                    <a:picLocks noChangeAspect="1"/>
                  </p:cNvPicPr>
                  <p:nvPr/>
                </p:nvPicPr>
                <p:blipFill>
                  <a:blip r:embed="rId16"/>
                  <a:stretch>
                    <a:fillRect/>
                  </a:stretch>
                </p:blipFill>
                <p:spPr>
                  <a:xfrm rot="16200000">
                    <a:off x="6623974" y="2982423"/>
                    <a:ext cx="304843" cy="323895"/>
                  </a:xfrm>
                  <a:prstGeom prst="rect">
                    <a:avLst/>
                  </a:prstGeom>
                </p:spPr>
              </p:pic>
              <p:sp>
                <p:nvSpPr>
                  <p:cNvPr id="379" name="Oval 378">
                    <a:extLst>
                      <a:ext uri="{FF2B5EF4-FFF2-40B4-BE49-F238E27FC236}">
                        <a16:creationId xmlns:a16="http://schemas.microsoft.com/office/drawing/2014/main" id="{02306187-1CA9-4DA1-A72C-54967A42239F}"/>
                      </a:ext>
                    </a:extLst>
                  </p:cNvPr>
                  <p:cNvSpPr/>
                  <p:nvPr/>
                </p:nvSpPr>
                <p:spPr bwMode="gray">
                  <a:xfrm>
                    <a:off x="6905625" y="2771775"/>
                    <a:ext cx="428625" cy="4410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380" name="Oval 379">
                    <a:extLst>
                      <a:ext uri="{FF2B5EF4-FFF2-40B4-BE49-F238E27FC236}">
                        <a16:creationId xmlns:a16="http://schemas.microsoft.com/office/drawing/2014/main" id="{0F3ABC3B-73BB-4831-B14C-08F57338A28A}"/>
                      </a:ext>
                    </a:extLst>
                  </p:cNvPr>
                  <p:cNvSpPr/>
                  <p:nvPr/>
                </p:nvSpPr>
                <p:spPr bwMode="gray">
                  <a:xfrm>
                    <a:off x="6971062" y="2835706"/>
                    <a:ext cx="304800" cy="3086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381" name="Picture 380">
                    <a:extLst>
                      <a:ext uri="{FF2B5EF4-FFF2-40B4-BE49-F238E27FC236}">
                        <a16:creationId xmlns:a16="http://schemas.microsoft.com/office/drawing/2014/main" id="{8E0D3655-5707-44CF-BB70-92ECA405A43E}"/>
                      </a:ext>
                    </a:extLst>
                  </p:cNvPr>
                  <p:cNvPicPr>
                    <a:picLocks noChangeAspect="1"/>
                  </p:cNvPicPr>
                  <p:nvPr/>
                </p:nvPicPr>
                <p:blipFill>
                  <a:blip r:embed="rId17"/>
                  <a:stretch>
                    <a:fillRect/>
                  </a:stretch>
                </p:blipFill>
                <p:spPr>
                  <a:xfrm>
                    <a:off x="7059160" y="2912984"/>
                    <a:ext cx="128604" cy="164614"/>
                  </a:xfrm>
                  <a:prstGeom prst="rect">
                    <a:avLst/>
                  </a:prstGeom>
                </p:spPr>
              </p:pic>
            </p:grpSp>
          </p:grpSp>
          <p:pic>
            <p:nvPicPr>
              <p:cNvPr id="301" name="Picture 300">
                <a:extLst>
                  <a:ext uri="{FF2B5EF4-FFF2-40B4-BE49-F238E27FC236}">
                    <a16:creationId xmlns:a16="http://schemas.microsoft.com/office/drawing/2014/main" id="{CADF786D-5951-45A6-8B4A-7A2B5F3A62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718" y="3185018"/>
                <a:ext cx="376082" cy="376082"/>
              </a:xfrm>
              <a:prstGeom prst="rect">
                <a:avLst/>
              </a:prstGeom>
            </p:spPr>
          </p:pic>
          <p:pic>
            <p:nvPicPr>
              <p:cNvPr id="302" name="Picture 301">
                <a:extLst>
                  <a:ext uri="{FF2B5EF4-FFF2-40B4-BE49-F238E27FC236}">
                    <a16:creationId xmlns:a16="http://schemas.microsoft.com/office/drawing/2014/main" id="{A7AAEBD5-82F6-49E3-8D63-85C2609BB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1097" y="3150279"/>
                <a:ext cx="376082" cy="376082"/>
              </a:xfrm>
              <a:prstGeom prst="rect">
                <a:avLst/>
              </a:prstGeom>
            </p:spPr>
          </p:pic>
          <p:sp>
            <p:nvSpPr>
              <p:cNvPr id="303" name="TextBox 302">
                <a:extLst>
                  <a:ext uri="{FF2B5EF4-FFF2-40B4-BE49-F238E27FC236}">
                    <a16:creationId xmlns:a16="http://schemas.microsoft.com/office/drawing/2014/main" id="{E87D3164-B80D-4605-8849-C3EE8C04B326}"/>
                  </a:ext>
                </a:extLst>
              </p:cNvPr>
              <p:cNvSpPr txBox="1"/>
              <p:nvPr/>
            </p:nvSpPr>
            <p:spPr bwMode="gray">
              <a:xfrm>
                <a:off x="8851360" y="3319198"/>
                <a:ext cx="604333" cy="107722"/>
              </a:xfrm>
              <a:prstGeom prst="rect">
                <a:avLst/>
              </a:prstGeom>
              <a:noFill/>
            </p:spPr>
            <p:txBody>
              <a:bodyPr wrap="none" lIns="0" tIns="0" rIns="0" bIns="0" rtlCol="0">
                <a:spAutoFit/>
              </a:bodyPr>
              <a:lstStyle/>
              <a:p>
                <a:r>
                  <a:rPr lang="en-US" sz="700"/>
                  <a:t>LV Switchgear</a:t>
                </a:r>
              </a:p>
            </p:txBody>
          </p:sp>
          <p:sp>
            <p:nvSpPr>
              <p:cNvPr id="304" name="TextBox 303">
                <a:extLst>
                  <a:ext uri="{FF2B5EF4-FFF2-40B4-BE49-F238E27FC236}">
                    <a16:creationId xmlns:a16="http://schemas.microsoft.com/office/drawing/2014/main" id="{6E380221-DE84-4D7F-B9C8-C9612390E722}"/>
                  </a:ext>
                </a:extLst>
              </p:cNvPr>
              <p:cNvSpPr txBox="1"/>
              <p:nvPr/>
            </p:nvSpPr>
            <p:spPr bwMode="gray">
              <a:xfrm>
                <a:off x="6454525" y="3319198"/>
                <a:ext cx="604333" cy="107722"/>
              </a:xfrm>
              <a:prstGeom prst="rect">
                <a:avLst/>
              </a:prstGeom>
              <a:noFill/>
            </p:spPr>
            <p:txBody>
              <a:bodyPr wrap="none" lIns="0" tIns="0" rIns="0" bIns="0" rtlCol="0">
                <a:spAutoFit/>
              </a:bodyPr>
              <a:lstStyle/>
              <a:p>
                <a:r>
                  <a:rPr lang="en-US" sz="700" dirty="0"/>
                  <a:t>LV Switchgear</a:t>
                </a:r>
              </a:p>
            </p:txBody>
          </p:sp>
          <p:sp>
            <p:nvSpPr>
              <p:cNvPr id="305" name="TextBox 304">
                <a:extLst>
                  <a:ext uri="{FF2B5EF4-FFF2-40B4-BE49-F238E27FC236}">
                    <a16:creationId xmlns:a16="http://schemas.microsoft.com/office/drawing/2014/main" id="{762A348D-10C2-409D-94CD-585A1EABDB92}"/>
                  </a:ext>
                </a:extLst>
              </p:cNvPr>
              <p:cNvSpPr txBox="1"/>
              <p:nvPr/>
            </p:nvSpPr>
            <p:spPr bwMode="gray">
              <a:xfrm>
                <a:off x="6372055" y="2922672"/>
                <a:ext cx="1065997" cy="107722"/>
              </a:xfrm>
              <a:prstGeom prst="rect">
                <a:avLst/>
              </a:prstGeom>
              <a:noFill/>
            </p:spPr>
            <p:txBody>
              <a:bodyPr wrap="none" lIns="0" tIns="0" rIns="0" bIns="0" rtlCol="0">
                <a:spAutoFit/>
              </a:bodyPr>
              <a:lstStyle/>
              <a:p>
                <a:r>
                  <a:rPr lang="en-US" sz="700"/>
                  <a:t>Distribution Transformer</a:t>
                </a:r>
              </a:p>
            </p:txBody>
          </p:sp>
          <p:sp>
            <p:nvSpPr>
              <p:cNvPr id="306" name="TextBox 305">
                <a:extLst>
                  <a:ext uri="{FF2B5EF4-FFF2-40B4-BE49-F238E27FC236}">
                    <a16:creationId xmlns:a16="http://schemas.microsoft.com/office/drawing/2014/main" id="{B6CC1985-C0A5-4371-A467-6EFAEED47AF7}"/>
                  </a:ext>
                </a:extLst>
              </p:cNvPr>
              <p:cNvSpPr txBox="1"/>
              <p:nvPr/>
            </p:nvSpPr>
            <p:spPr bwMode="gray">
              <a:xfrm>
                <a:off x="8447407" y="2903111"/>
                <a:ext cx="1065997" cy="107722"/>
              </a:xfrm>
              <a:prstGeom prst="rect">
                <a:avLst/>
              </a:prstGeom>
              <a:noFill/>
            </p:spPr>
            <p:txBody>
              <a:bodyPr wrap="none" lIns="0" tIns="0" rIns="0" bIns="0" rtlCol="0">
                <a:spAutoFit/>
              </a:bodyPr>
              <a:lstStyle/>
              <a:p>
                <a:r>
                  <a:rPr lang="en-US" sz="700"/>
                  <a:t>Distribution Transformer</a:t>
                </a:r>
              </a:p>
            </p:txBody>
          </p:sp>
          <p:sp>
            <p:nvSpPr>
              <p:cNvPr id="307" name="Rectangle: Rounded Corners 306">
                <a:extLst>
                  <a:ext uri="{FF2B5EF4-FFF2-40B4-BE49-F238E27FC236}">
                    <a16:creationId xmlns:a16="http://schemas.microsoft.com/office/drawing/2014/main" id="{778B982A-CB39-4214-96AD-3C3F948FFBC9}"/>
                  </a:ext>
                </a:extLst>
              </p:cNvPr>
              <p:cNvSpPr/>
              <p:nvPr/>
            </p:nvSpPr>
            <p:spPr bwMode="gray">
              <a:xfrm>
                <a:off x="6913209" y="5020740"/>
                <a:ext cx="434501" cy="389680"/>
              </a:xfrm>
              <a:prstGeom prst="round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308" name="Rectangle: Rounded Corners 307">
                <a:extLst>
                  <a:ext uri="{FF2B5EF4-FFF2-40B4-BE49-F238E27FC236}">
                    <a16:creationId xmlns:a16="http://schemas.microsoft.com/office/drawing/2014/main" id="{CC4D7FC2-A660-41F2-87BA-9EED6B1E3161}"/>
                  </a:ext>
                </a:extLst>
              </p:cNvPr>
              <p:cNvSpPr/>
              <p:nvPr/>
            </p:nvSpPr>
            <p:spPr bwMode="gray">
              <a:xfrm>
                <a:off x="8538093" y="5035364"/>
                <a:ext cx="434501" cy="389680"/>
              </a:xfrm>
              <a:prstGeom prst="round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309" name="Graphic 308">
                <a:extLst>
                  <a:ext uri="{FF2B5EF4-FFF2-40B4-BE49-F238E27FC236}">
                    <a16:creationId xmlns:a16="http://schemas.microsoft.com/office/drawing/2014/main" id="{4F96724D-3BEE-4C27-BB8D-16B1FE11ED7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92055" y="2058947"/>
                <a:ext cx="504553" cy="504553"/>
              </a:xfrm>
              <a:prstGeom prst="rect">
                <a:avLst/>
              </a:prstGeom>
            </p:spPr>
          </p:pic>
          <p:pic>
            <p:nvPicPr>
              <p:cNvPr id="310" name="Graphic 309">
                <a:extLst>
                  <a:ext uri="{FF2B5EF4-FFF2-40B4-BE49-F238E27FC236}">
                    <a16:creationId xmlns:a16="http://schemas.microsoft.com/office/drawing/2014/main" id="{1A2CFA84-FAC6-452F-9DCC-84FBFC018C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70025" y="2058947"/>
                <a:ext cx="504553" cy="504553"/>
              </a:xfrm>
              <a:prstGeom prst="rect">
                <a:avLst/>
              </a:prstGeom>
            </p:spPr>
          </p:pic>
          <p:sp>
            <p:nvSpPr>
              <p:cNvPr id="311" name="TextBox 310">
                <a:extLst>
                  <a:ext uri="{FF2B5EF4-FFF2-40B4-BE49-F238E27FC236}">
                    <a16:creationId xmlns:a16="http://schemas.microsoft.com/office/drawing/2014/main" id="{C5AA87A0-5881-4DC4-8DA1-2275A32156C7}"/>
                  </a:ext>
                </a:extLst>
              </p:cNvPr>
              <p:cNvSpPr txBox="1"/>
              <p:nvPr/>
            </p:nvSpPr>
            <p:spPr bwMode="gray">
              <a:xfrm>
                <a:off x="8567056" y="2278564"/>
                <a:ext cx="631583" cy="107722"/>
              </a:xfrm>
              <a:prstGeom prst="rect">
                <a:avLst/>
              </a:prstGeom>
              <a:noFill/>
            </p:spPr>
            <p:txBody>
              <a:bodyPr wrap="none" lIns="0" tIns="0" rIns="0" bIns="0" rtlCol="0">
                <a:spAutoFit/>
              </a:bodyPr>
              <a:lstStyle/>
              <a:p>
                <a:r>
                  <a:rPr lang="en-US" sz="700"/>
                  <a:t>MV Switchgear</a:t>
                </a:r>
              </a:p>
            </p:txBody>
          </p:sp>
          <p:cxnSp>
            <p:nvCxnSpPr>
              <p:cNvPr id="312" name="Straight Connector 311">
                <a:extLst>
                  <a:ext uri="{FF2B5EF4-FFF2-40B4-BE49-F238E27FC236}">
                    <a16:creationId xmlns:a16="http://schemas.microsoft.com/office/drawing/2014/main" id="{360D3867-9FBF-4CF6-9C5B-7976ED6689D5}"/>
                  </a:ext>
                </a:extLst>
              </p:cNvPr>
              <p:cNvCxnSpPr/>
              <p:nvPr/>
            </p:nvCxnSpPr>
            <p:spPr bwMode="gray">
              <a:xfrm>
                <a:off x="8034013" y="2531617"/>
                <a:ext cx="0" cy="18288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10422954-3769-4521-B018-6940D3C0A30F}"/>
                  </a:ext>
                </a:extLst>
              </p:cNvPr>
              <p:cNvCxnSpPr>
                <a:cxnSpLocks/>
              </p:cNvCxnSpPr>
              <p:nvPr/>
            </p:nvCxnSpPr>
            <p:spPr bwMode="gray">
              <a:xfrm>
                <a:off x="9916004" y="3356610"/>
                <a:ext cx="616431" cy="4942"/>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nvGrpSpPr>
              <p:cNvPr id="314" name="Group 313">
                <a:extLst>
                  <a:ext uri="{FF2B5EF4-FFF2-40B4-BE49-F238E27FC236}">
                    <a16:creationId xmlns:a16="http://schemas.microsoft.com/office/drawing/2014/main" id="{DEDA7875-7F65-405A-8CF2-FC981F243841}"/>
                  </a:ext>
                </a:extLst>
              </p:cNvPr>
              <p:cNvGrpSpPr/>
              <p:nvPr/>
            </p:nvGrpSpPr>
            <p:grpSpPr>
              <a:xfrm>
                <a:off x="9755026" y="3952839"/>
                <a:ext cx="83246" cy="1062347"/>
                <a:chOff x="702181" y="4020436"/>
                <a:chExt cx="83246" cy="1062347"/>
              </a:xfrm>
            </p:grpSpPr>
            <p:grpSp>
              <p:nvGrpSpPr>
                <p:cNvPr id="369" name="Group 368">
                  <a:extLst>
                    <a:ext uri="{FF2B5EF4-FFF2-40B4-BE49-F238E27FC236}">
                      <a16:creationId xmlns:a16="http://schemas.microsoft.com/office/drawing/2014/main" id="{71EED261-4208-417C-AAEA-00CE89DDDB7F}"/>
                    </a:ext>
                  </a:extLst>
                </p:cNvPr>
                <p:cNvGrpSpPr/>
                <p:nvPr/>
              </p:nvGrpSpPr>
              <p:grpSpPr>
                <a:xfrm>
                  <a:off x="751614" y="4020436"/>
                  <a:ext cx="33813" cy="129748"/>
                  <a:chOff x="4385787" y="2472958"/>
                  <a:chExt cx="33813" cy="129748"/>
                </a:xfrm>
              </p:grpSpPr>
              <p:cxnSp>
                <p:nvCxnSpPr>
                  <p:cNvPr id="373" name="Straight Connector 372">
                    <a:extLst>
                      <a:ext uri="{FF2B5EF4-FFF2-40B4-BE49-F238E27FC236}">
                        <a16:creationId xmlns:a16="http://schemas.microsoft.com/office/drawing/2014/main" id="{22BB01BE-61A3-4FBA-A413-12A2C6C8B894}"/>
                      </a:ext>
                    </a:extLst>
                  </p:cNvPr>
                  <p:cNvCxnSpPr/>
                  <p:nvPr/>
                </p:nvCxnSpPr>
                <p:spPr bwMode="gray">
                  <a:xfrm>
                    <a:off x="4403884" y="2472958"/>
                    <a:ext cx="0" cy="105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5F6E0E4-FD93-487F-BC50-98BC218B497C}"/>
                      </a:ext>
                    </a:extLst>
                  </p:cNvPr>
                  <p:cNvCxnSpPr/>
                  <p:nvPr/>
                </p:nvCxnSpPr>
                <p:spPr bwMode="gray">
                  <a:xfrm>
                    <a:off x="4385787"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6AD26E4B-922E-410E-8341-4EB1A0729EA4}"/>
                      </a:ext>
                    </a:extLst>
                  </p:cNvPr>
                  <p:cNvCxnSpPr/>
                  <p:nvPr/>
                </p:nvCxnSpPr>
                <p:spPr bwMode="gray">
                  <a:xfrm flipH="1">
                    <a:off x="4388168" y="2571750"/>
                    <a:ext cx="31432"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5FF2E345-1491-4D65-8BBB-4AEF139F6EE4}"/>
                    </a:ext>
                  </a:extLst>
                </p:cNvPr>
                <p:cNvGrpSpPr/>
                <p:nvPr/>
              </p:nvGrpSpPr>
              <p:grpSpPr>
                <a:xfrm>
                  <a:off x="702181" y="4118473"/>
                  <a:ext cx="62865" cy="964310"/>
                  <a:chOff x="4343400" y="2568181"/>
                  <a:chExt cx="62865" cy="964310"/>
                </a:xfrm>
              </p:grpSpPr>
              <p:cxnSp>
                <p:nvCxnSpPr>
                  <p:cNvPr id="371" name="Straight Connector 370">
                    <a:extLst>
                      <a:ext uri="{FF2B5EF4-FFF2-40B4-BE49-F238E27FC236}">
                        <a16:creationId xmlns:a16="http://schemas.microsoft.com/office/drawing/2014/main" id="{58FAE71A-33E5-45D2-ACD0-9C29AE7C6CE5}"/>
                      </a:ext>
                    </a:extLst>
                  </p:cNvPr>
                  <p:cNvCxnSpPr/>
                  <p:nvPr/>
                </p:nvCxnSpPr>
                <p:spPr bwMode="gray">
                  <a:xfrm>
                    <a:off x="4343400" y="2568181"/>
                    <a:ext cx="61913" cy="10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4F6D1D04-5DB0-481C-9AEF-6D2D9C1F0EBC}"/>
                      </a:ext>
                    </a:extLst>
                  </p:cNvPr>
                  <p:cNvCxnSpPr/>
                  <p:nvPr/>
                </p:nvCxnSpPr>
                <p:spPr bwMode="gray">
                  <a:xfrm>
                    <a:off x="4406265" y="2672955"/>
                    <a:ext cx="0" cy="859536"/>
                  </a:xfrm>
                  <a:prstGeom prst="line">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sp>
            <p:nvSpPr>
              <p:cNvPr id="315" name="Rectangle 314">
                <a:extLst>
                  <a:ext uri="{FF2B5EF4-FFF2-40B4-BE49-F238E27FC236}">
                    <a16:creationId xmlns:a16="http://schemas.microsoft.com/office/drawing/2014/main" id="{F721A4AD-4C9C-4906-88C2-654FF73FF6AD}"/>
                  </a:ext>
                </a:extLst>
              </p:cNvPr>
              <p:cNvSpPr/>
              <p:nvPr/>
            </p:nvSpPr>
            <p:spPr bwMode="gray">
              <a:xfrm>
                <a:off x="9560655" y="5070381"/>
                <a:ext cx="526771" cy="275453"/>
              </a:xfrm>
              <a:prstGeom prst="rect">
                <a:avLst/>
              </a:prstGeom>
              <a:solidFill>
                <a:schemeClr val="bg1"/>
              </a:solidFill>
              <a:ln w="12700">
                <a:solidFill>
                  <a:schemeClr val="accent3"/>
                </a:solid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solidFill>
                      <a:schemeClr val="tx1"/>
                    </a:solidFill>
                  </a:rPr>
                  <a:t>UPS</a:t>
                </a:r>
              </a:p>
            </p:txBody>
          </p:sp>
          <p:cxnSp>
            <p:nvCxnSpPr>
              <p:cNvPr id="319" name="Straight Connector 318">
                <a:extLst>
                  <a:ext uri="{FF2B5EF4-FFF2-40B4-BE49-F238E27FC236}">
                    <a16:creationId xmlns:a16="http://schemas.microsoft.com/office/drawing/2014/main" id="{00BAE04D-01AA-44F9-8A25-746D0C2C9393}"/>
                  </a:ext>
                </a:extLst>
              </p:cNvPr>
              <p:cNvCxnSpPr>
                <a:cxnSpLocks/>
                <a:stCxn id="367" idx="3"/>
                <a:endCxn id="301" idx="1"/>
              </p:cNvCxnSpPr>
              <p:nvPr/>
            </p:nvCxnSpPr>
            <p:spPr bwMode="gray">
              <a:xfrm>
                <a:off x="4895396" y="2431383"/>
                <a:ext cx="1137322" cy="941676"/>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2003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952DE5-7EB5-4791-A82D-F2AD9BB6F349}"/>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13" name="Rectangle 12">
            <a:extLst>
              <a:ext uri="{FF2B5EF4-FFF2-40B4-BE49-F238E27FC236}">
                <a16:creationId xmlns:a16="http://schemas.microsoft.com/office/drawing/2014/main" id="{4AFAD665-ADD1-43DE-83A0-1AAAACA42E6E}"/>
              </a:ext>
            </a:extLst>
          </p:cNvPr>
          <p:cNvSpPr/>
          <p:nvPr/>
        </p:nvSpPr>
        <p:spPr bwMode="gray">
          <a:xfrm>
            <a:off x="332367" y="2314274"/>
            <a:ext cx="3751361" cy="35949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BFF781C8-13A6-4742-AEC6-1770FEF049F6}"/>
              </a:ext>
            </a:extLst>
          </p:cNvPr>
          <p:cNvSpPr>
            <a:spLocks noGrp="1"/>
          </p:cNvSpPr>
          <p:nvPr>
            <p:ph type="title"/>
          </p:nvPr>
        </p:nvSpPr>
        <p:spPr/>
        <p:txBody>
          <a:bodyPr/>
          <a:lstStyle/>
          <a:p>
            <a:r>
              <a:rPr lang="it-IT" dirty="0" err="1"/>
              <a:t>Intelligent</a:t>
            </a:r>
            <a:r>
              <a:rPr lang="it-IT" dirty="0"/>
              <a:t> Distribution for AC Power Distribution in Building</a:t>
            </a:r>
          </a:p>
        </p:txBody>
      </p:sp>
      <p:sp>
        <p:nvSpPr>
          <p:cNvPr id="3" name="Footer Placeholder 2">
            <a:extLst>
              <a:ext uri="{FF2B5EF4-FFF2-40B4-BE49-F238E27FC236}">
                <a16:creationId xmlns:a16="http://schemas.microsoft.com/office/drawing/2014/main" id="{52EB80A2-13D6-48DF-8D6B-87AABA7A4E6E}"/>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44957B72-5287-464D-8A95-C37CAF959C76}"/>
              </a:ext>
            </a:extLst>
          </p:cNvPr>
          <p:cNvSpPr>
            <a:spLocks noGrp="1"/>
          </p:cNvSpPr>
          <p:nvPr>
            <p:ph type="dt" sz="half" idx="11"/>
          </p:nvPr>
        </p:nvSpPr>
        <p:spPr/>
        <p:txBody>
          <a:bodyPr/>
          <a:lstStyle/>
          <a:p>
            <a:fld id="{7E78DB5F-64D9-442E-954C-935C935B4142}" type="datetime4">
              <a:rPr lang="en-US" smtClean="0"/>
              <a:t>October 8, 2021</a:t>
            </a:fld>
            <a:endParaRPr lang="en-US"/>
          </a:p>
        </p:txBody>
      </p:sp>
      <p:sp>
        <p:nvSpPr>
          <p:cNvPr id="5" name="Slide Number Placeholder 4">
            <a:extLst>
              <a:ext uri="{FF2B5EF4-FFF2-40B4-BE49-F238E27FC236}">
                <a16:creationId xmlns:a16="http://schemas.microsoft.com/office/drawing/2014/main" id="{BDADB13A-A1D2-4F06-BD47-A1D134FDFAEF}"/>
              </a:ext>
            </a:extLst>
          </p:cNvPr>
          <p:cNvSpPr>
            <a:spLocks noGrp="1"/>
          </p:cNvSpPr>
          <p:nvPr>
            <p:ph type="sldNum" sz="quarter" idx="12"/>
          </p:nvPr>
        </p:nvSpPr>
        <p:spPr/>
        <p:txBody>
          <a:bodyPr/>
          <a:lstStyle/>
          <a:p>
            <a:r>
              <a:rPr lang="en-US"/>
              <a:t>Slide </a:t>
            </a:r>
            <a:fld id="{619F89D8-7AE3-494A-97F3-03D680869632}" type="slidenum">
              <a:rPr lang="en-US" smtClean="0"/>
              <a:pPr/>
              <a:t>21</a:t>
            </a:fld>
            <a:endParaRPr lang="en-US"/>
          </a:p>
        </p:txBody>
      </p:sp>
      <p:sp>
        <p:nvSpPr>
          <p:cNvPr id="6" name="Text Placeholder 5">
            <a:extLst>
              <a:ext uri="{FF2B5EF4-FFF2-40B4-BE49-F238E27FC236}">
                <a16:creationId xmlns:a16="http://schemas.microsoft.com/office/drawing/2014/main" id="{1927A224-734F-4949-BB7F-B9EAE150ACA1}"/>
              </a:ext>
            </a:extLst>
          </p:cNvPr>
          <p:cNvSpPr>
            <a:spLocks noGrp="1"/>
          </p:cNvSpPr>
          <p:nvPr>
            <p:ph type="body" sz="quarter" idx="16"/>
          </p:nvPr>
        </p:nvSpPr>
        <p:spPr>
          <a:xfrm>
            <a:off x="338736" y="1807575"/>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8" name="Content Placeholder 7">
            <a:extLst>
              <a:ext uri="{FF2B5EF4-FFF2-40B4-BE49-F238E27FC236}">
                <a16:creationId xmlns:a16="http://schemas.microsoft.com/office/drawing/2014/main" id="{702C1DE3-8B08-446E-AB64-02ACCD52CFCB}"/>
              </a:ext>
            </a:extLst>
          </p:cNvPr>
          <p:cNvSpPr>
            <a:spLocks noGrp="1"/>
          </p:cNvSpPr>
          <p:nvPr>
            <p:ph sz="quarter" idx="23"/>
          </p:nvPr>
        </p:nvSpPr>
        <p:spPr>
          <a:xfrm>
            <a:off x="440528" y="2449605"/>
            <a:ext cx="3643200" cy="3594931"/>
          </a:xfrm>
        </p:spPr>
        <p:txBody>
          <a:bodyPr/>
          <a:lstStyle/>
          <a:p>
            <a:r>
              <a:rPr lang="it-IT" sz="1050" dirty="0">
                <a:latin typeface="ABBvoiceOffice" panose="020D0603020503020204" pitchFamily="34" charset="0"/>
                <a:ea typeface="ABBvoiceOffice" panose="020D0603020503020204" pitchFamily="34" charset="0"/>
                <a:cs typeface="ABBvoiceOffice" panose="020D0603020503020204" pitchFamily="34" charset="0"/>
              </a:rPr>
              <a:t>Thanks to the connection via ATS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between</a:t>
            </a:r>
            <a:r>
              <a:rPr lang="it-IT" sz="1050" dirty="0">
                <a:latin typeface="ABBvoiceOffice" panose="020D0603020503020204" pitchFamily="34" charset="0"/>
                <a:ea typeface="ABBvoiceOffice" panose="020D0603020503020204" pitchFamily="34" charset="0"/>
                <a:cs typeface="ABBvoiceOffice" panose="020D0603020503020204" pitchFamily="34" charset="0"/>
              </a:rPr>
              <a:t> generator and transformer, the power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distribution</a:t>
            </a:r>
            <a:r>
              <a:rPr lang="it-IT" sz="1050" dirty="0">
                <a:latin typeface="ABBvoiceOffice" panose="020D0603020503020204" pitchFamily="34" charset="0"/>
                <a:ea typeface="ABBvoiceOffice" panose="020D0603020503020204" pitchFamily="34" charset="0"/>
                <a:cs typeface="ABBvoiceOffice" panose="020D0603020503020204" pitchFamily="34" charset="0"/>
              </a:rPr>
              <a:t>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is</a:t>
            </a:r>
            <a:r>
              <a:rPr lang="it-IT" sz="1050" dirty="0">
                <a:latin typeface="ABBvoiceOffice" panose="020D0603020503020204" pitchFamily="34" charset="0"/>
                <a:ea typeface="ABBvoiceOffice" panose="020D0603020503020204" pitchFamily="34" charset="0"/>
                <a:cs typeface="ABBvoiceOffice" panose="020D0603020503020204" pitchFamily="34" charset="0"/>
              </a:rPr>
              <a:t>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automatically</a:t>
            </a:r>
            <a:r>
              <a:rPr lang="it-IT" sz="1050" dirty="0">
                <a:latin typeface="ABBvoiceOffice" panose="020D0603020503020204" pitchFamily="34" charset="0"/>
                <a:ea typeface="ABBvoiceOffice" panose="020D0603020503020204" pitchFamily="34" charset="0"/>
                <a:cs typeface="ABBvoiceOffice" panose="020D0603020503020204" pitchFamily="34" charset="0"/>
              </a:rPr>
              <a:t>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provided</a:t>
            </a:r>
            <a:r>
              <a:rPr lang="it-IT" sz="1050" dirty="0">
                <a:latin typeface="ABBvoiceOffice" panose="020D0603020503020204" pitchFamily="34" charset="0"/>
                <a:ea typeface="ABBvoiceOffice" panose="020D0603020503020204" pitchFamily="34" charset="0"/>
                <a:cs typeface="ABBvoiceOffice" panose="020D0603020503020204" pitchFamily="34" charset="0"/>
              </a:rPr>
              <a:t>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also</a:t>
            </a:r>
            <a:r>
              <a:rPr lang="it-IT" sz="1050" dirty="0">
                <a:latin typeface="ABBvoiceOffice" panose="020D0603020503020204" pitchFamily="34" charset="0"/>
                <a:ea typeface="ABBvoiceOffice" panose="020D0603020503020204" pitchFamily="34" charset="0"/>
                <a:cs typeface="ABBvoiceOffice" panose="020D0603020503020204" pitchFamily="34" charset="0"/>
              </a:rPr>
              <a:t> in case of transformer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failure</a:t>
            </a:r>
            <a:r>
              <a:rPr lang="it-IT" sz="1050" dirty="0">
                <a:latin typeface="ABBvoiceOffice" panose="020D0603020503020204" pitchFamily="34" charset="0"/>
                <a:ea typeface="ABBvoiceOffice" panose="020D0603020503020204" pitchFamily="34" charset="0"/>
                <a:cs typeface="ABBvoiceOffice" panose="020D0603020503020204" pitchFamily="34" charset="0"/>
              </a:rPr>
              <a:t> or </a:t>
            </a:r>
            <a:r>
              <a:rPr lang="it-IT" sz="1050" dirty="0" err="1">
                <a:latin typeface="ABBvoiceOffice" panose="020D0603020503020204" pitchFamily="34" charset="0"/>
                <a:ea typeface="ABBvoiceOffice" panose="020D0603020503020204" pitchFamily="34" charset="0"/>
                <a:cs typeface="ABBvoiceOffice" panose="020D0603020503020204" pitchFamily="34" charset="0"/>
              </a:rPr>
              <a:t>maintenance</a:t>
            </a:r>
            <a:r>
              <a:rPr lang="it-IT" sz="1050" dirty="0">
                <a:latin typeface="ABBvoiceOffice" panose="020D0603020503020204" pitchFamily="34" charset="0"/>
                <a:ea typeface="ABBvoiceOffice" panose="020D0603020503020204" pitchFamily="34" charset="0"/>
                <a:cs typeface="ABBvoiceOffice" panose="020D0603020503020204" pitchFamily="34" charset="0"/>
              </a:rPr>
              <a:t>.</a:t>
            </a:r>
          </a:p>
          <a:p>
            <a:r>
              <a:rPr lang="en-US" sz="1050" dirty="0">
                <a:latin typeface="ABBvoiceOffice" panose="020D0603020503020204" pitchFamily="34" charset="0"/>
                <a:ea typeface="ABBvoiceOffice" panose="020D0603020503020204" pitchFamily="34" charset="0"/>
                <a:cs typeface="ABBvoiceOffice" panose="020D0603020503020204" pitchFamily="34" charset="0"/>
              </a:rPr>
              <a:t>The </a:t>
            </a:r>
            <a:r>
              <a:rPr lang="en-US" sz="1050" b="1" dirty="0">
                <a:latin typeface="ABBvoiceOffice" panose="020D0603020503020204" pitchFamily="34" charset="0"/>
                <a:ea typeface="ABBvoiceOffice" panose="020D0603020503020204" pitchFamily="34" charset="0"/>
                <a:cs typeface="ABBvoiceOffice" panose="020D0603020503020204" pitchFamily="34" charset="0"/>
              </a:rPr>
              <a:t>modules</a:t>
            </a:r>
            <a:r>
              <a:rPr lang="en-US" sz="1050" dirty="0">
                <a:latin typeface="ABBvoiceOffice" panose="020D0603020503020204" pitchFamily="34" charset="0"/>
                <a:ea typeface="ABBvoiceOffice" panose="020D0603020503020204" pitchFamily="34" charset="0"/>
                <a:cs typeface="ABBvoiceOffice" panose="020D0603020503020204" pitchFamily="34" charset="0"/>
              </a:rPr>
              <a:t> guarantee that parameters and statuses can be shared with other devices and used to </a:t>
            </a:r>
            <a:r>
              <a:rPr lang="en-US" sz="1050" b="1" dirty="0">
                <a:solidFill>
                  <a:srgbClr val="C00000"/>
                </a:solidFill>
                <a:latin typeface="ABBvoiceOffice" panose="020D0603020503020204" pitchFamily="34" charset="0"/>
                <a:ea typeface="ABBvoiceOffice" panose="020D0603020503020204" pitchFamily="34" charset="0"/>
                <a:cs typeface="ABBvoiceOffice" panose="020D0603020503020204" pitchFamily="34" charset="0"/>
              </a:rPr>
              <a:t>monitor</a:t>
            </a:r>
            <a:r>
              <a:rPr lang="en-US" sz="1050" dirty="0">
                <a:latin typeface="ABBvoiceOffice" panose="020D0603020503020204" pitchFamily="34" charset="0"/>
                <a:ea typeface="ABBvoiceOffice" panose="020D0603020503020204" pitchFamily="34" charset="0"/>
                <a:cs typeface="ABBvoiceOffice" panose="020D0603020503020204" pitchFamily="34" charset="0"/>
              </a:rPr>
              <a:t> the entire system. You can use this capability to automate the response of the system according to any circuit breaker status or event.</a:t>
            </a:r>
          </a:p>
          <a:p>
            <a:r>
              <a:rPr lang="en-US" sz="1050" dirty="0">
                <a:latin typeface="ABBvoiceOffice" panose="020D0603020503020204" pitchFamily="34" charset="0"/>
                <a:ea typeface="ABBvoiceOffice" panose="020D0603020503020204" pitchFamily="34" charset="0"/>
                <a:cs typeface="ABBvoiceOffice" panose="020D0603020503020204" pitchFamily="34" charset="0"/>
              </a:rPr>
              <a:t>ABB’s embedded ATS solution is based on four main elements:</a:t>
            </a:r>
          </a:p>
          <a:p>
            <a:r>
              <a:rPr lang="en-US" sz="1050" dirty="0">
                <a:latin typeface="ABBvoiceOffice" panose="020D0603020503020204" pitchFamily="34" charset="0"/>
                <a:ea typeface="ABBvoiceOffice" panose="020D0603020503020204" pitchFamily="34" charset="0"/>
                <a:cs typeface="ABBvoiceOffice" panose="020D0603020503020204" pitchFamily="34" charset="0"/>
              </a:rPr>
              <a:t>• </a:t>
            </a:r>
            <a:r>
              <a:rPr lang="en-US" sz="1050" b="1" dirty="0">
                <a:latin typeface="ABBvoiceOffice" panose="020D0603020503020204" pitchFamily="34" charset="0"/>
                <a:ea typeface="ABBvoiceOffice" panose="020D0603020503020204" pitchFamily="34" charset="0"/>
                <a:cs typeface="ABBvoiceOffice" panose="020D0603020503020204" pitchFamily="34" charset="0"/>
              </a:rPr>
              <a:t>Ekip trip units </a:t>
            </a:r>
            <a:r>
              <a:rPr lang="en-US" sz="1050" dirty="0">
                <a:latin typeface="ABBvoiceOffice" panose="020D0603020503020204" pitchFamily="34" charset="0"/>
                <a:ea typeface="ABBvoiceOffice" panose="020D0603020503020204" pitchFamily="34" charset="0"/>
                <a:cs typeface="ABBvoiceOffice" panose="020D0603020503020204" pitchFamily="34" charset="0"/>
              </a:rPr>
              <a:t>that enable logic operations</a:t>
            </a:r>
          </a:p>
          <a:p>
            <a:r>
              <a:rPr lang="en-US" sz="1050" dirty="0">
                <a:latin typeface="ABBvoiceOffice" panose="020D0603020503020204" pitchFamily="34" charset="0"/>
                <a:ea typeface="ABBvoiceOffice" panose="020D0603020503020204" pitchFamily="34" charset="0"/>
                <a:cs typeface="ABBvoiceOffice" panose="020D0603020503020204" pitchFamily="34" charset="0"/>
              </a:rPr>
              <a:t>• </a:t>
            </a:r>
            <a:r>
              <a:rPr lang="en-US" sz="1050" b="1" dirty="0">
                <a:latin typeface="ABBvoiceOffice" panose="020D0603020503020204" pitchFamily="34" charset="0"/>
                <a:ea typeface="ABBvoiceOffice" panose="020D0603020503020204" pitchFamily="34" charset="0"/>
                <a:cs typeface="ABBvoiceOffice" panose="020D0603020503020204" pitchFamily="34" charset="0"/>
              </a:rPr>
              <a:t>Ekip Link</a:t>
            </a:r>
          </a:p>
          <a:p>
            <a:r>
              <a:rPr lang="en-US" sz="1050" dirty="0">
                <a:latin typeface="ABBvoiceOffice" panose="020D0603020503020204" pitchFamily="34" charset="0"/>
                <a:ea typeface="ABBvoiceOffice" panose="020D0603020503020204" pitchFamily="34" charset="0"/>
                <a:cs typeface="ABBvoiceOffice" panose="020D0603020503020204" pitchFamily="34" charset="0"/>
              </a:rPr>
              <a:t>• Ekip </a:t>
            </a:r>
            <a:r>
              <a:rPr lang="en-US" sz="1050" dirty="0" err="1">
                <a:latin typeface="ABBvoiceOffice" panose="020D0603020503020204" pitchFamily="34" charset="0"/>
                <a:ea typeface="ABBvoiceOffice" panose="020D0603020503020204" pitchFamily="34" charset="0"/>
                <a:cs typeface="ABBvoiceOffice" panose="020D0603020503020204" pitchFamily="34" charset="0"/>
              </a:rPr>
              <a:t>Synchrocheck</a:t>
            </a:r>
            <a:r>
              <a:rPr lang="en-US" sz="1050" dirty="0">
                <a:latin typeface="ABBvoiceOffice" panose="020D0603020503020204" pitchFamily="34" charset="0"/>
                <a:ea typeface="ABBvoiceOffice" panose="020D0603020503020204" pitchFamily="34" charset="0"/>
                <a:cs typeface="ABBvoiceOffice" panose="020D0603020503020204" pitchFamily="34" charset="0"/>
              </a:rPr>
              <a:t> (only in case of closed transition systems)</a:t>
            </a:r>
          </a:p>
          <a:p>
            <a:r>
              <a:rPr lang="en-US" sz="1050" dirty="0">
                <a:latin typeface="ABBvoiceOffice" panose="020D0603020503020204" pitchFamily="34" charset="0"/>
                <a:ea typeface="ABBvoiceOffice" panose="020D0603020503020204" pitchFamily="34" charset="0"/>
                <a:cs typeface="ABBvoiceOffice" panose="020D0603020503020204" pitchFamily="34" charset="0"/>
              </a:rPr>
              <a:t>• </a:t>
            </a:r>
            <a:r>
              <a:rPr lang="en-US" sz="1050" b="1" dirty="0">
                <a:latin typeface="ABBvoiceOffice" panose="020D0603020503020204" pitchFamily="34" charset="0"/>
                <a:ea typeface="ABBvoiceOffice" panose="020D0603020503020204" pitchFamily="34" charset="0"/>
                <a:cs typeface="ABBvoiceOffice" panose="020D0603020503020204" pitchFamily="34" charset="0"/>
              </a:rPr>
              <a:t>Ekip Connect 3 tool for ATS</a:t>
            </a:r>
          </a:p>
          <a:p>
            <a:endParaRPr lang="it-IT" sz="105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 name="Text Placeholder 6">
            <a:extLst>
              <a:ext uri="{FF2B5EF4-FFF2-40B4-BE49-F238E27FC236}">
                <a16:creationId xmlns:a16="http://schemas.microsoft.com/office/drawing/2014/main" id="{964C6375-746A-422A-96FA-6CA132770C86}"/>
              </a:ext>
            </a:extLst>
          </p:cNvPr>
          <p:cNvSpPr>
            <a:spLocks noGrp="1"/>
          </p:cNvSpPr>
          <p:nvPr>
            <p:ph type="body" sz="quarter" idx="24"/>
          </p:nvPr>
        </p:nvSpPr>
        <p:spPr>
          <a:xfrm>
            <a:off x="4650860" y="1807575"/>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7" name="Text Placeholder 16">
            <a:extLst>
              <a:ext uri="{FF2B5EF4-FFF2-40B4-BE49-F238E27FC236}">
                <a16:creationId xmlns:a16="http://schemas.microsoft.com/office/drawing/2014/main" id="{DFF38B8A-67FC-47EC-B512-3F397F10ED1D}"/>
              </a:ext>
            </a:extLst>
          </p:cNvPr>
          <p:cNvSpPr>
            <a:spLocks noGrp="1"/>
          </p:cNvSpPr>
          <p:nvPr>
            <p:ph type="body" sz="quarter" idx="26"/>
          </p:nvPr>
        </p:nvSpPr>
        <p:spPr>
          <a:xfrm>
            <a:off x="8458639" y="1807575"/>
            <a:ext cx="3643200" cy="252000"/>
          </a:xfrm>
        </p:spPr>
        <p:txBody>
          <a:bodyPr/>
          <a:lstStyle/>
          <a:p>
            <a:r>
              <a:rPr lang="it-IT" i="0" dirty="0">
                <a:solidFill>
                  <a:srgbClr val="202124"/>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rPr>
              <a:t>Main</a:t>
            </a:r>
            <a:r>
              <a:rPr lang="it-IT" dirty="0">
                <a:solidFill>
                  <a:schemeClr val="tx1"/>
                </a:solidFill>
              </a:rPr>
              <a:t> </a:t>
            </a:r>
            <a:r>
              <a:rPr lang="it-IT" dirty="0" err="1">
                <a:solidFill>
                  <a:schemeClr val="tx1"/>
                </a:solidFill>
              </a:rPr>
              <a:t>components</a:t>
            </a:r>
            <a:endParaRPr lang="it-IT" dirty="0">
              <a:solidFill>
                <a:schemeClr val="tx1"/>
              </a:solidFill>
            </a:endParaRPr>
          </a:p>
        </p:txBody>
      </p:sp>
      <p:sp>
        <p:nvSpPr>
          <p:cNvPr id="9" name="Subtitle 8">
            <a:extLst>
              <a:ext uri="{FF2B5EF4-FFF2-40B4-BE49-F238E27FC236}">
                <a16:creationId xmlns:a16="http://schemas.microsoft.com/office/drawing/2014/main" id="{800B4FD5-E66C-44EC-A77E-7E3A287F78FC}"/>
              </a:ext>
            </a:extLst>
          </p:cNvPr>
          <p:cNvSpPr>
            <a:spLocks noGrp="1"/>
          </p:cNvSpPr>
          <p:nvPr>
            <p:ph type="subTitle" idx="13"/>
          </p:nvPr>
        </p:nvSpPr>
        <p:spPr/>
        <p:txBody>
          <a:bodyPr/>
          <a:lstStyle/>
          <a:p>
            <a:r>
              <a:rPr lang="it-IT" dirty="0">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dirty="0" err="1">
                <a:latin typeface="ABBvoice Light" panose="020D0403020503020204" pitchFamily="34" charset="0"/>
                <a:ea typeface="ABBvoice Light" panose="020D0403020503020204" pitchFamily="34" charset="0"/>
                <a:cs typeface="ABBvoice Light" panose="020D0403020503020204" pitchFamily="34" charset="0"/>
              </a:rPr>
              <a:t>Main</a:t>
            </a:r>
            <a:r>
              <a:rPr lang="it-IT" dirty="0">
                <a:latin typeface="ABBvoice Light" panose="020D0403020503020204" pitchFamily="34" charset="0"/>
                <a:ea typeface="ABBvoice Light" panose="020D0403020503020204" pitchFamily="34" charset="0"/>
                <a:cs typeface="ABBvoice Light" panose="020D0403020503020204" pitchFamily="34" charset="0"/>
              </a:rPr>
              <a:t> – </a:t>
            </a:r>
            <a:r>
              <a:rPr lang="it-IT" dirty="0" err="1">
                <a:latin typeface="ABBvoice Light" panose="020D0403020503020204" pitchFamily="34" charset="0"/>
                <a:ea typeface="ABBvoice Light" panose="020D0403020503020204" pitchFamily="34" charset="0"/>
                <a:cs typeface="ABBvoice Light" panose="020D0403020503020204" pitchFamily="34" charset="0"/>
              </a:rPr>
              <a:t>Gen</a:t>
            </a:r>
            <a:endParaRPr lang="en-US"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11" name="Picture 10">
            <a:extLst>
              <a:ext uri="{FF2B5EF4-FFF2-40B4-BE49-F238E27FC236}">
                <a16:creationId xmlns:a16="http://schemas.microsoft.com/office/drawing/2014/main" id="{4925E207-997E-40D8-85B2-5996008B34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58639" y="2759159"/>
            <a:ext cx="2203700" cy="1339682"/>
          </a:xfrm>
          <a:prstGeom prst="rect">
            <a:avLst/>
          </a:prstGeom>
        </p:spPr>
      </p:pic>
      <p:grpSp>
        <p:nvGrpSpPr>
          <p:cNvPr id="19" name="Group 18">
            <a:extLst>
              <a:ext uri="{FF2B5EF4-FFF2-40B4-BE49-F238E27FC236}">
                <a16:creationId xmlns:a16="http://schemas.microsoft.com/office/drawing/2014/main" id="{10ECDE06-BDFD-4AF0-8DFF-07295E656E31}"/>
              </a:ext>
            </a:extLst>
          </p:cNvPr>
          <p:cNvGrpSpPr/>
          <p:nvPr/>
        </p:nvGrpSpPr>
        <p:grpSpPr>
          <a:xfrm>
            <a:off x="4713004" y="2861307"/>
            <a:ext cx="2759622" cy="1813501"/>
            <a:chOff x="5300667" y="2183195"/>
            <a:chExt cx="2759622" cy="1813501"/>
          </a:xfrm>
        </p:grpSpPr>
        <p:pic>
          <p:nvPicPr>
            <p:cNvPr id="10" name="Content Placeholder 7">
              <a:extLst>
                <a:ext uri="{FF2B5EF4-FFF2-40B4-BE49-F238E27FC236}">
                  <a16:creationId xmlns:a16="http://schemas.microsoft.com/office/drawing/2014/main" id="{FF083243-9D6D-44F4-9454-DACE4DF0449D}"/>
                </a:ext>
              </a:extLst>
            </p:cNvPr>
            <p:cNvPicPr>
              <a:picLocks noChangeAspect="1"/>
            </p:cNvPicPr>
            <p:nvPr/>
          </p:nvPicPr>
          <p:blipFill>
            <a:blip r:embed="rId3"/>
            <a:stretch>
              <a:fillRect/>
            </a:stretch>
          </p:blipFill>
          <p:spPr>
            <a:xfrm>
              <a:off x="5462270" y="2183195"/>
              <a:ext cx="2520537" cy="1813501"/>
            </a:xfrm>
            <a:prstGeom prst="rect">
              <a:avLst/>
            </a:prstGeom>
          </p:spPr>
        </p:pic>
        <p:sp>
          <p:nvSpPr>
            <p:cNvPr id="12" name="Rectangle: Rounded Corners 11">
              <a:extLst>
                <a:ext uri="{FF2B5EF4-FFF2-40B4-BE49-F238E27FC236}">
                  <a16:creationId xmlns:a16="http://schemas.microsoft.com/office/drawing/2014/main" id="{11FD81EA-6942-49C5-B4E7-82DDC78B89C3}"/>
                </a:ext>
              </a:extLst>
            </p:cNvPr>
            <p:cNvSpPr/>
            <p:nvPr/>
          </p:nvSpPr>
          <p:spPr bwMode="gray">
            <a:xfrm>
              <a:off x="5300667" y="3112031"/>
              <a:ext cx="2759622" cy="588213"/>
            </a:xfrm>
            <a:prstGeom prst="roundRect">
              <a:avLst>
                <a:gd name="adj" fmla="val 21501"/>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pic>
        <p:nvPicPr>
          <p:cNvPr id="14" name="Picture 13">
            <a:extLst>
              <a:ext uri="{FF2B5EF4-FFF2-40B4-BE49-F238E27FC236}">
                <a16:creationId xmlns:a16="http://schemas.microsoft.com/office/drawing/2014/main" id="{CBBEAEE1-44DB-4BD0-9A2B-72F085B3338F}"/>
              </a:ext>
            </a:extLst>
          </p:cNvPr>
          <p:cNvPicPr>
            <a:picLocks noChangeAspect="1"/>
          </p:cNvPicPr>
          <p:nvPr/>
        </p:nvPicPr>
        <p:blipFill>
          <a:blip r:embed="rId4"/>
          <a:stretch>
            <a:fillRect/>
          </a:stretch>
        </p:blipFill>
        <p:spPr>
          <a:xfrm>
            <a:off x="9330871" y="4289511"/>
            <a:ext cx="746726" cy="408263"/>
          </a:xfrm>
          <a:prstGeom prst="rect">
            <a:avLst/>
          </a:prstGeom>
        </p:spPr>
      </p:pic>
      <p:pic>
        <p:nvPicPr>
          <p:cNvPr id="15" name="Picture 14">
            <a:extLst>
              <a:ext uri="{FF2B5EF4-FFF2-40B4-BE49-F238E27FC236}">
                <a16:creationId xmlns:a16="http://schemas.microsoft.com/office/drawing/2014/main" id="{F676B830-358B-4A2A-BE44-DD50440530DC}"/>
              </a:ext>
            </a:extLst>
          </p:cNvPr>
          <p:cNvPicPr>
            <a:picLocks noChangeAspect="1"/>
          </p:cNvPicPr>
          <p:nvPr/>
        </p:nvPicPr>
        <p:blipFill>
          <a:blip r:embed="rId5"/>
          <a:stretch>
            <a:fillRect/>
          </a:stretch>
        </p:blipFill>
        <p:spPr>
          <a:xfrm>
            <a:off x="8901166" y="4234842"/>
            <a:ext cx="326466" cy="611000"/>
          </a:xfrm>
          <a:prstGeom prst="rect">
            <a:avLst/>
          </a:prstGeom>
        </p:spPr>
      </p:pic>
    </p:spTree>
    <p:extLst>
      <p:ext uri="{BB962C8B-B14F-4D97-AF65-F5344CB8AC3E}">
        <p14:creationId xmlns:p14="http://schemas.microsoft.com/office/powerpoint/2010/main" val="23191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9C231A56-8C27-489F-95A8-584EE217D802}"/>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136" name="Content Placeholder 10">
            <a:extLst>
              <a:ext uri="{FF2B5EF4-FFF2-40B4-BE49-F238E27FC236}">
                <a16:creationId xmlns:a16="http://schemas.microsoft.com/office/drawing/2014/main" id="{6B3B72D4-534B-443D-AA6A-FD980A8D2D01}"/>
              </a:ext>
            </a:extLst>
          </p:cNvPr>
          <p:cNvSpPr txBox="1">
            <a:spLocks/>
          </p:cNvSpPr>
          <p:nvPr/>
        </p:nvSpPr>
        <p:spPr>
          <a:xfrm>
            <a:off x="260756" y="2535756"/>
            <a:ext cx="3654226" cy="3594474"/>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2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Small size building (&lt;1MVA)</a:t>
            </a:r>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200" dirty="0">
                <a:latin typeface="ABBvoiceOffice" panose="020D0603020503020204" pitchFamily="34" charset="0"/>
                <a:ea typeface="ABBvoiceOffice" panose="020D0603020503020204" pitchFamily="34" charset="0"/>
                <a:cs typeface="ABBvoiceOffice" panose="020D0603020503020204" pitchFamily="34" charset="0"/>
              </a:rPr>
              <a:t>Typically, switch disconnector at the roof for manual control connected to a MCCB in MDB for protection.  Cooling load is 250 kW up to 350 kW.</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Switching (OT switch)</a:t>
            </a:r>
          </a:p>
          <a:p>
            <a:pPr marL="285750" indent="-285750">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Protection (Tmax XT)</a:t>
            </a:r>
          </a:p>
          <a:p>
            <a:pPr marL="285750" indent="-285750">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Metering (Ekip trip unit)</a:t>
            </a:r>
          </a:p>
        </p:txBody>
      </p:sp>
      <p:sp>
        <p:nvSpPr>
          <p:cNvPr id="3" name="Title 2">
            <a:extLst>
              <a:ext uri="{FF2B5EF4-FFF2-40B4-BE49-F238E27FC236}">
                <a16:creationId xmlns:a16="http://schemas.microsoft.com/office/drawing/2014/main" id="{54EE39DC-F931-472D-BDF2-81FD03A7759F}"/>
              </a:ext>
            </a:extLst>
          </p:cNvPr>
          <p:cNvSpPr>
            <a:spLocks noGrp="1"/>
          </p:cNvSpPr>
          <p:nvPr>
            <p:ph type="title"/>
          </p:nvPr>
        </p:nvSpPr>
        <p:spPr/>
        <p:txBody>
          <a:bodyPr/>
          <a:lstStyle/>
          <a:p>
            <a:r>
              <a:rPr lang="en-US" dirty="0"/>
              <a:t>Intelligent Distribution for Building Cooling</a:t>
            </a:r>
          </a:p>
        </p:txBody>
      </p:sp>
      <p:sp>
        <p:nvSpPr>
          <p:cNvPr id="5" name="Footer Placeholder 4">
            <a:extLst>
              <a:ext uri="{FF2B5EF4-FFF2-40B4-BE49-F238E27FC236}">
                <a16:creationId xmlns:a16="http://schemas.microsoft.com/office/drawing/2014/main" id="{6FE06841-8500-4298-8716-F796CB386232}"/>
              </a:ext>
            </a:extLst>
          </p:cNvPr>
          <p:cNvSpPr>
            <a:spLocks noGrp="1"/>
          </p:cNvSpPr>
          <p:nvPr>
            <p:ph type="ftr" sz="quarter" idx="10"/>
          </p:nvPr>
        </p:nvSpPr>
        <p:spPr/>
        <p:txBody>
          <a:bodyPr/>
          <a:lstStyle/>
          <a:p>
            <a:pPr lvl="8"/>
            <a:endParaRPr lang="en-US" dirty="0"/>
          </a:p>
        </p:txBody>
      </p:sp>
      <p:sp>
        <p:nvSpPr>
          <p:cNvPr id="4" name="Date Placeholder 3">
            <a:extLst>
              <a:ext uri="{FF2B5EF4-FFF2-40B4-BE49-F238E27FC236}">
                <a16:creationId xmlns:a16="http://schemas.microsoft.com/office/drawing/2014/main" id="{8D3DCC94-6C35-423F-ACE3-964DE69DF10F}"/>
              </a:ext>
            </a:extLst>
          </p:cNvPr>
          <p:cNvSpPr>
            <a:spLocks noGrp="1"/>
          </p:cNvSpPr>
          <p:nvPr>
            <p:ph type="dt" sz="half" idx="11"/>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583C2F15-FE3E-40A5-BE71-8571D8E0B135}"/>
              </a:ext>
            </a:extLst>
          </p:cNvPr>
          <p:cNvSpPr>
            <a:spLocks noGrp="1"/>
          </p:cNvSpPr>
          <p:nvPr>
            <p:ph type="sldNum" sz="quarter" idx="12"/>
          </p:nvPr>
        </p:nvSpPr>
        <p:spPr/>
        <p:txBody>
          <a:bodyPr/>
          <a:lstStyle/>
          <a:p>
            <a:r>
              <a:rPr lang="en-US"/>
              <a:t>Slide </a:t>
            </a:r>
            <a:fld id="{619F89D8-7AE3-494A-97F3-03D680869632}" type="slidenum">
              <a:rPr lang="en-US" smtClean="0"/>
              <a:pPr/>
              <a:t>22</a:t>
            </a:fld>
            <a:endParaRPr lang="en-US"/>
          </a:p>
        </p:txBody>
      </p:sp>
      <p:sp>
        <p:nvSpPr>
          <p:cNvPr id="20" name="Text Placeholder 19">
            <a:extLst>
              <a:ext uri="{FF2B5EF4-FFF2-40B4-BE49-F238E27FC236}">
                <a16:creationId xmlns:a16="http://schemas.microsoft.com/office/drawing/2014/main" id="{56B8A9D2-3D19-4DA2-A17A-E1C2152AD529}"/>
              </a:ext>
            </a:extLst>
          </p:cNvPr>
          <p:cNvSpPr>
            <a:spLocks noGrp="1"/>
          </p:cNvSpPr>
          <p:nvPr>
            <p:ph type="body" sz="quarter" idx="16"/>
          </p:nvPr>
        </p:nvSpPr>
        <p:spPr>
          <a:xfrm>
            <a:off x="333001" y="1807575"/>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2" name="Text Placeholder 21">
            <a:extLst>
              <a:ext uri="{FF2B5EF4-FFF2-40B4-BE49-F238E27FC236}">
                <a16:creationId xmlns:a16="http://schemas.microsoft.com/office/drawing/2014/main" id="{832CCA3B-A95A-49FC-9EDC-30BE799B5A23}"/>
              </a:ext>
            </a:extLst>
          </p:cNvPr>
          <p:cNvSpPr>
            <a:spLocks noGrp="1"/>
          </p:cNvSpPr>
          <p:nvPr>
            <p:ph type="body" sz="quarter" idx="24"/>
          </p:nvPr>
        </p:nvSpPr>
        <p:spPr>
          <a:xfrm>
            <a:off x="4271532" y="1807575"/>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4" name="Text Placeholder 23">
            <a:extLst>
              <a:ext uri="{FF2B5EF4-FFF2-40B4-BE49-F238E27FC236}">
                <a16:creationId xmlns:a16="http://schemas.microsoft.com/office/drawing/2014/main" id="{355DDE72-3B2B-420E-AA03-079072559C00}"/>
              </a:ext>
            </a:extLst>
          </p:cNvPr>
          <p:cNvSpPr>
            <a:spLocks noGrp="1"/>
          </p:cNvSpPr>
          <p:nvPr>
            <p:ph type="body" sz="quarter" idx="26"/>
          </p:nvPr>
        </p:nvSpPr>
        <p:spPr>
          <a:xfrm>
            <a:off x="8548800" y="1817714"/>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Main</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components</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 name="Subtitle 6">
            <a:extLst>
              <a:ext uri="{FF2B5EF4-FFF2-40B4-BE49-F238E27FC236}">
                <a16:creationId xmlns:a16="http://schemas.microsoft.com/office/drawing/2014/main" id="{AF029036-BD6C-4D2E-B431-B7E7D2D4E781}"/>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 Electrical distribution system for cooling (&lt;1 MVA)</a:t>
            </a:r>
          </a:p>
        </p:txBody>
      </p:sp>
      <p:sp>
        <p:nvSpPr>
          <p:cNvPr id="183" name="TextBox 182">
            <a:extLst>
              <a:ext uri="{FF2B5EF4-FFF2-40B4-BE49-F238E27FC236}">
                <a16:creationId xmlns:a16="http://schemas.microsoft.com/office/drawing/2014/main" id="{03AA8B3C-F770-4700-969E-5CCB0EFCC134}"/>
              </a:ext>
            </a:extLst>
          </p:cNvPr>
          <p:cNvSpPr txBox="1"/>
          <p:nvPr/>
        </p:nvSpPr>
        <p:spPr bwMode="gray">
          <a:xfrm>
            <a:off x="4668928" y="5638104"/>
            <a:ext cx="2245736" cy="428322"/>
          </a:xfrm>
          <a:prstGeom prst="rect">
            <a:avLst/>
          </a:prstGeom>
          <a:noFill/>
        </p:spPr>
        <p:txBody>
          <a:bodyPr wrap="square" lIns="72000" tIns="72000" rIns="72000" bIns="72000" rtlCol="0">
            <a:noAutofit/>
          </a:bodyPr>
          <a:lstStyle/>
          <a:p>
            <a:r>
              <a:rPr lang="en-US" sz="800" b="1" dirty="0"/>
              <a:t>MDB</a:t>
            </a:r>
            <a:r>
              <a:rPr lang="en-US" sz="800" dirty="0"/>
              <a:t>: Main Distribution Board</a:t>
            </a:r>
          </a:p>
          <a:p>
            <a:r>
              <a:rPr lang="en-US" sz="800" b="1" dirty="0"/>
              <a:t>CBP</a:t>
            </a:r>
            <a:r>
              <a:rPr lang="en-US" sz="800" dirty="0"/>
              <a:t>: Circuit breaker panel (UP to 400 A)</a:t>
            </a:r>
          </a:p>
          <a:p>
            <a:endParaRPr lang="en-US" sz="800" dirty="0"/>
          </a:p>
          <a:p>
            <a:endParaRPr lang="en-US" sz="800" dirty="0"/>
          </a:p>
        </p:txBody>
      </p:sp>
      <p:grpSp>
        <p:nvGrpSpPr>
          <p:cNvPr id="27" name="Group 26">
            <a:extLst>
              <a:ext uri="{FF2B5EF4-FFF2-40B4-BE49-F238E27FC236}">
                <a16:creationId xmlns:a16="http://schemas.microsoft.com/office/drawing/2014/main" id="{0033E79C-C421-4520-BA62-B77AD87DE50D}"/>
              </a:ext>
            </a:extLst>
          </p:cNvPr>
          <p:cNvGrpSpPr/>
          <p:nvPr/>
        </p:nvGrpSpPr>
        <p:grpSpPr>
          <a:xfrm>
            <a:off x="4140301" y="2520198"/>
            <a:ext cx="3192654" cy="3114899"/>
            <a:chOff x="7279760" y="2359361"/>
            <a:chExt cx="3750857" cy="3538294"/>
          </a:xfrm>
        </p:grpSpPr>
        <p:sp>
          <p:nvSpPr>
            <p:cNvPr id="9" name="Rectangle 8">
              <a:extLst>
                <a:ext uri="{FF2B5EF4-FFF2-40B4-BE49-F238E27FC236}">
                  <a16:creationId xmlns:a16="http://schemas.microsoft.com/office/drawing/2014/main" id="{B5DA2769-F05D-4ABD-877D-1D97F2E9521B}"/>
                </a:ext>
              </a:extLst>
            </p:cNvPr>
            <p:cNvSpPr/>
            <p:nvPr/>
          </p:nvSpPr>
          <p:spPr bwMode="gray">
            <a:xfrm>
              <a:off x="7885859" y="3020887"/>
              <a:ext cx="3104173" cy="2848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nvGrpSpPr>
            <p:cNvPr id="87" name="Group 86">
              <a:extLst>
                <a:ext uri="{FF2B5EF4-FFF2-40B4-BE49-F238E27FC236}">
                  <a16:creationId xmlns:a16="http://schemas.microsoft.com/office/drawing/2014/main" id="{228DA1C6-21D9-4F3E-A3E0-396443823A7D}"/>
                </a:ext>
              </a:extLst>
            </p:cNvPr>
            <p:cNvGrpSpPr/>
            <p:nvPr/>
          </p:nvGrpSpPr>
          <p:grpSpPr>
            <a:xfrm>
              <a:off x="7885859" y="3734839"/>
              <a:ext cx="3104173" cy="1431636"/>
              <a:chOff x="3112477" y="3465944"/>
              <a:chExt cx="4862146" cy="1431636"/>
            </a:xfrm>
          </p:grpSpPr>
          <p:cxnSp>
            <p:nvCxnSpPr>
              <p:cNvPr id="13" name="Straight Connector 12">
                <a:extLst>
                  <a:ext uri="{FF2B5EF4-FFF2-40B4-BE49-F238E27FC236}">
                    <a16:creationId xmlns:a16="http://schemas.microsoft.com/office/drawing/2014/main" id="{4F905834-306C-4636-B584-FE503CBB5287}"/>
                  </a:ext>
                </a:extLst>
              </p:cNvPr>
              <p:cNvCxnSpPr>
                <a:cxnSpLocks/>
              </p:cNvCxnSpPr>
              <p:nvPr/>
            </p:nvCxnSpPr>
            <p:spPr bwMode="gray">
              <a:xfrm>
                <a:off x="3112477" y="3465944"/>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2590CEC1-603B-4730-AC5E-81F50AE01791}"/>
                  </a:ext>
                </a:extLst>
              </p:cNvPr>
              <p:cNvCxnSpPr>
                <a:cxnSpLocks/>
              </p:cNvCxnSpPr>
              <p:nvPr/>
            </p:nvCxnSpPr>
            <p:spPr bwMode="gray">
              <a:xfrm>
                <a:off x="3112477" y="4181762"/>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E32EA003-9949-45B9-812F-8FDB9B659C6D}"/>
                  </a:ext>
                </a:extLst>
              </p:cNvPr>
              <p:cNvCxnSpPr>
                <a:cxnSpLocks/>
              </p:cNvCxnSpPr>
              <p:nvPr/>
            </p:nvCxnSpPr>
            <p:spPr bwMode="gray">
              <a:xfrm>
                <a:off x="3112477" y="4897580"/>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5" name="Group 34">
              <a:extLst>
                <a:ext uri="{FF2B5EF4-FFF2-40B4-BE49-F238E27FC236}">
                  <a16:creationId xmlns:a16="http://schemas.microsoft.com/office/drawing/2014/main" id="{8356F259-190D-47BD-AD0C-DC06647624D9}"/>
                </a:ext>
              </a:extLst>
            </p:cNvPr>
            <p:cNvGrpSpPr/>
            <p:nvPr/>
          </p:nvGrpSpPr>
          <p:grpSpPr>
            <a:xfrm>
              <a:off x="7965560" y="5293990"/>
              <a:ext cx="860425" cy="457200"/>
              <a:chOff x="3450795" y="5025095"/>
              <a:chExt cx="860425" cy="457200"/>
            </a:xfrm>
          </p:grpSpPr>
          <p:pic>
            <p:nvPicPr>
              <p:cNvPr id="18" name="Graphic 17">
                <a:extLst>
                  <a:ext uri="{FF2B5EF4-FFF2-40B4-BE49-F238E27FC236}">
                    <a16:creationId xmlns:a16="http://schemas.microsoft.com/office/drawing/2014/main" id="{A1A67B4F-C414-4C2E-B304-0119D39A4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0795" y="5025095"/>
                <a:ext cx="457200" cy="457200"/>
              </a:xfrm>
              <a:prstGeom prst="rect">
                <a:avLst/>
              </a:prstGeom>
            </p:spPr>
          </p:pic>
          <p:pic>
            <p:nvPicPr>
              <p:cNvPr id="19" name="Graphic 18">
                <a:extLst>
                  <a:ext uri="{FF2B5EF4-FFF2-40B4-BE49-F238E27FC236}">
                    <a16:creationId xmlns:a16="http://schemas.microsoft.com/office/drawing/2014/main" id="{3D664F8A-6D68-4D02-935B-078A96A63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4020" y="5025095"/>
                <a:ext cx="457200" cy="457200"/>
              </a:xfrm>
              <a:prstGeom prst="rect">
                <a:avLst/>
              </a:prstGeom>
            </p:spPr>
          </p:pic>
        </p:grpSp>
        <p:cxnSp>
          <p:nvCxnSpPr>
            <p:cNvPr id="28" name="Straight Connector 27">
              <a:extLst>
                <a:ext uri="{FF2B5EF4-FFF2-40B4-BE49-F238E27FC236}">
                  <a16:creationId xmlns:a16="http://schemas.microsoft.com/office/drawing/2014/main" id="{6A100A67-813E-4C53-81F3-D3EED7039A77}"/>
                </a:ext>
              </a:extLst>
            </p:cNvPr>
            <p:cNvCxnSpPr>
              <a:cxnSpLocks/>
              <a:stCxn id="174" idx="3"/>
              <a:endCxn id="18" idx="1"/>
            </p:cNvCxnSpPr>
            <p:nvPr/>
          </p:nvCxnSpPr>
          <p:spPr bwMode="gray">
            <a:xfrm>
              <a:off x="7736960" y="5522590"/>
              <a:ext cx="228600"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60C820-967E-4B4E-BD4D-A6B5276F8103}"/>
                </a:ext>
              </a:extLst>
            </p:cNvPr>
            <p:cNvSpPr/>
            <p:nvPr/>
          </p:nvSpPr>
          <p:spPr bwMode="gray">
            <a:xfrm>
              <a:off x="8157126" y="2902809"/>
              <a:ext cx="57311" cy="246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30" name="Content Placeholder 3">
              <a:extLst>
                <a:ext uri="{FF2B5EF4-FFF2-40B4-BE49-F238E27FC236}">
                  <a16:creationId xmlns:a16="http://schemas.microsoft.com/office/drawing/2014/main" id="{8F93B9A7-3544-4B72-9802-B710CCAD0168}"/>
                </a:ext>
              </a:extLst>
            </p:cNvPr>
            <p:cNvSpPr txBox="1">
              <a:spLocks/>
            </p:cNvSpPr>
            <p:nvPr/>
          </p:nvSpPr>
          <p:spPr bwMode="gray">
            <a:xfrm>
              <a:off x="8040866" y="2424102"/>
              <a:ext cx="389402"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Bus Duct</a:t>
              </a:r>
            </a:p>
          </p:txBody>
        </p:sp>
        <p:pic>
          <p:nvPicPr>
            <p:cNvPr id="31" name="Graphic 30">
              <a:extLst>
                <a:ext uri="{FF2B5EF4-FFF2-40B4-BE49-F238E27FC236}">
                  <a16:creationId xmlns:a16="http://schemas.microsoft.com/office/drawing/2014/main" id="{C257867C-2683-4AB5-9300-2F774973D2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8785" y="4569526"/>
              <a:ext cx="457200" cy="457200"/>
            </a:xfrm>
            <a:prstGeom prst="rect">
              <a:avLst/>
            </a:prstGeom>
          </p:spPr>
        </p:pic>
        <p:pic>
          <p:nvPicPr>
            <p:cNvPr id="32" name="Graphic 31">
              <a:extLst>
                <a:ext uri="{FF2B5EF4-FFF2-40B4-BE49-F238E27FC236}">
                  <a16:creationId xmlns:a16="http://schemas.microsoft.com/office/drawing/2014/main" id="{F0B81158-1A58-4FFB-A8CA-38FEE6320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8785" y="3871829"/>
              <a:ext cx="457200" cy="457200"/>
            </a:xfrm>
            <a:prstGeom prst="rect">
              <a:avLst/>
            </a:prstGeom>
          </p:spPr>
        </p:pic>
        <p:pic>
          <p:nvPicPr>
            <p:cNvPr id="33" name="Graphic 32">
              <a:extLst>
                <a:ext uri="{FF2B5EF4-FFF2-40B4-BE49-F238E27FC236}">
                  <a16:creationId xmlns:a16="http://schemas.microsoft.com/office/drawing/2014/main" id="{102E5645-A7CC-46FB-9660-83F95CA01C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8785" y="3160692"/>
              <a:ext cx="457200" cy="457200"/>
            </a:xfrm>
            <a:prstGeom prst="rect">
              <a:avLst/>
            </a:prstGeom>
          </p:spPr>
        </p:pic>
        <p:cxnSp>
          <p:nvCxnSpPr>
            <p:cNvPr id="37" name="Straight Connector 36">
              <a:extLst>
                <a:ext uri="{FF2B5EF4-FFF2-40B4-BE49-F238E27FC236}">
                  <a16:creationId xmlns:a16="http://schemas.microsoft.com/office/drawing/2014/main" id="{DE9F8566-0C11-48AB-A07C-7F4089B85C86}"/>
                </a:ext>
              </a:extLst>
            </p:cNvPr>
            <p:cNvCxnSpPr>
              <a:stCxn id="33" idx="1"/>
            </p:cNvCxnSpPr>
            <p:nvPr/>
          </p:nvCxnSpPr>
          <p:spPr bwMode="gray">
            <a:xfrm flipH="1">
              <a:off x="8225706" y="3389292"/>
              <a:ext cx="14307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DCB456-92CA-4FAE-B8E0-B8BDE2EB8322}"/>
                </a:ext>
              </a:extLst>
            </p:cNvPr>
            <p:cNvCxnSpPr>
              <a:stCxn id="31" idx="1"/>
            </p:cNvCxnSpPr>
            <p:nvPr/>
          </p:nvCxnSpPr>
          <p:spPr bwMode="gray">
            <a:xfrm flipH="1">
              <a:off x="8225706" y="4798126"/>
              <a:ext cx="14307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5CBFD5-8A7D-4AF7-9327-E93CD7978EC7}"/>
                </a:ext>
              </a:extLst>
            </p:cNvPr>
            <p:cNvCxnSpPr>
              <a:cxnSpLocks/>
              <a:stCxn id="32" idx="1"/>
            </p:cNvCxnSpPr>
            <p:nvPr/>
          </p:nvCxnSpPr>
          <p:spPr bwMode="gray">
            <a:xfrm flipH="1">
              <a:off x="8225707" y="4100429"/>
              <a:ext cx="143078"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9" name="Content Placeholder 3">
              <a:extLst>
                <a:ext uri="{FF2B5EF4-FFF2-40B4-BE49-F238E27FC236}">
                  <a16:creationId xmlns:a16="http://schemas.microsoft.com/office/drawing/2014/main" id="{036A5F35-7F47-491C-AEA7-A04A8C508BCB}"/>
                </a:ext>
              </a:extLst>
            </p:cNvPr>
            <p:cNvSpPr txBox="1">
              <a:spLocks/>
            </p:cNvSpPr>
            <p:nvPr/>
          </p:nvSpPr>
          <p:spPr bwMode="gray">
            <a:xfrm>
              <a:off x="8363412" y="442452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CBP</a:t>
              </a:r>
            </a:p>
          </p:txBody>
        </p:sp>
        <p:sp>
          <p:nvSpPr>
            <p:cNvPr id="52" name="Content Placeholder 3">
              <a:extLst>
                <a:ext uri="{FF2B5EF4-FFF2-40B4-BE49-F238E27FC236}">
                  <a16:creationId xmlns:a16="http://schemas.microsoft.com/office/drawing/2014/main" id="{D741CB9E-02D0-4253-B1AB-72C64242D975}"/>
                </a:ext>
              </a:extLst>
            </p:cNvPr>
            <p:cNvSpPr txBox="1">
              <a:spLocks/>
            </p:cNvSpPr>
            <p:nvPr/>
          </p:nvSpPr>
          <p:spPr bwMode="gray">
            <a:xfrm>
              <a:off x="8368784" y="3733047"/>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CBP</a:t>
              </a:r>
            </a:p>
          </p:txBody>
        </p:sp>
        <p:sp>
          <p:nvSpPr>
            <p:cNvPr id="53" name="Content Placeholder 3">
              <a:extLst>
                <a:ext uri="{FF2B5EF4-FFF2-40B4-BE49-F238E27FC236}">
                  <a16:creationId xmlns:a16="http://schemas.microsoft.com/office/drawing/2014/main" id="{764C57DB-933F-4FBF-8395-D6F7BB3344BF}"/>
                </a:ext>
              </a:extLst>
            </p:cNvPr>
            <p:cNvSpPr txBox="1">
              <a:spLocks/>
            </p:cNvSpPr>
            <p:nvPr/>
          </p:nvSpPr>
          <p:spPr bwMode="gray">
            <a:xfrm>
              <a:off x="8368784" y="3015692"/>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CBP</a:t>
              </a:r>
            </a:p>
          </p:txBody>
        </p:sp>
        <p:sp>
          <p:nvSpPr>
            <p:cNvPr id="54" name="Content Placeholder 3">
              <a:extLst>
                <a:ext uri="{FF2B5EF4-FFF2-40B4-BE49-F238E27FC236}">
                  <a16:creationId xmlns:a16="http://schemas.microsoft.com/office/drawing/2014/main" id="{DBA3695A-910D-46C3-BD5A-202DAB93CA38}"/>
                </a:ext>
              </a:extLst>
            </p:cNvPr>
            <p:cNvSpPr txBox="1">
              <a:spLocks/>
            </p:cNvSpPr>
            <p:nvPr/>
          </p:nvSpPr>
          <p:spPr bwMode="gray">
            <a:xfrm>
              <a:off x="8161799" y="569305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MDB</a:t>
              </a:r>
            </a:p>
          </p:txBody>
        </p:sp>
        <p:sp>
          <p:nvSpPr>
            <p:cNvPr id="55" name="Content Placeholder 3">
              <a:extLst>
                <a:ext uri="{FF2B5EF4-FFF2-40B4-BE49-F238E27FC236}">
                  <a16:creationId xmlns:a16="http://schemas.microsoft.com/office/drawing/2014/main" id="{EAE313D2-F4AB-4F5C-8050-A0AB0631D5EE}"/>
                </a:ext>
              </a:extLst>
            </p:cNvPr>
            <p:cNvSpPr txBox="1">
              <a:spLocks/>
            </p:cNvSpPr>
            <p:nvPr/>
          </p:nvSpPr>
          <p:spPr bwMode="gray">
            <a:xfrm>
              <a:off x="7294552" y="5695389"/>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Tx</a:t>
              </a:r>
            </a:p>
          </p:txBody>
        </p:sp>
        <p:pic>
          <p:nvPicPr>
            <p:cNvPr id="57" name="Graphic 56">
              <a:extLst>
                <a:ext uri="{FF2B5EF4-FFF2-40B4-BE49-F238E27FC236}">
                  <a16:creationId xmlns:a16="http://schemas.microsoft.com/office/drawing/2014/main" id="{374DB179-86DB-4A3B-A8E2-A42BF33CB2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3892" y="2620105"/>
              <a:ext cx="457200" cy="457200"/>
            </a:xfrm>
            <a:prstGeom prst="rect">
              <a:avLst/>
            </a:prstGeom>
          </p:spPr>
        </p:pic>
        <p:sp>
          <p:nvSpPr>
            <p:cNvPr id="58" name="Content Placeholder 3">
              <a:extLst>
                <a:ext uri="{FF2B5EF4-FFF2-40B4-BE49-F238E27FC236}">
                  <a16:creationId xmlns:a16="http://schemas.microsoft.com/office/drawing/2014/main" id="{5B6BAEBB-93B2-4943-863B-98244422AEA9}"/>
                </a:ext>
              </a:extLst>
            </p:cNvPr>
            <p:cNvSpPr txBox="1">
              <a:spLocks/>
            </p:cNvSpPr>
            <p:nvPr/>
          </p:nvSpPr>
          <p:spPr bwMode="gray">
            <a:xfrm>
              <a:off x="9632827" y="2377034"/>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Cooling system</a:t>
              </a:r>
            </a:p>
          </p:txBody>
        </p:sp>
        <p:pic>
          <p:nvPicPr>
            <p:cNvPr id="64" name="Graphic 63">
              <a:extLst>
                <a:ext uri="{FF2B5EF4-FFF2-40B4-BE49-F238E27FC236}">
                  <a16:creationId xmlns:a16="http://schemas.microsoft.com/office/drawing/2014/main" id="{E3411B5D-5596-499A-91CE-02BD04E0EB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70570" y="3931455"/>
              <a:ext cx="365760" cy="365760"/>
            </a:xfrm>
            <a:prstGeom prst="rect">
              <a:avLst/>
            </a:prstGeom>
          </p:spPr>
        </p:pic>
        <p:pic>
          <p:nvPicPr>
            <p:cNvPr id="65" name="Graphic 64">
              <a:extLst>
                <a:ext uri="{FF2B5EF4-FFF2-40B4-BE49-F238E27FC236}">
                  <a16:creationId xmlns:a16="http://schemas.microsoft.com/office/drawing/2014/main" id="{50407195-73F5-4A56-89B7-6E328F5657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06803" y="3931455"/>
              <a:ext cx="365760" cy="365760"/>
            </a:xfrm>
            <a:prstGeom prst="rect">
              <a:avLst/>
            </a:prstGeom>
          </p:spPr>
        </p:pic>
        <p:sp>
          <p:nvSpPr>
            <p:cNvPr id="66" name="Content Placeholder 3">
              <a:extLst>
                <a:ext uri="{FF2B5EF4-FFF2-40B4-BE49-F238E27FC236}">
                  <a16:creationId xmlns:a16="http://schemas.microsoft.com/office/drawing/2014/main" id="{7A7B96D7-D047-4F5C-963B-377DD31578C9}"/>
                </a:ext>
              </a:extLst>
            </p:cNvPr>
            <p:cNvSpPr txBox="1">
              <a:spLocks/>
            </p:cNvSpPr>
            <p:nvPr/>
          </p:nvSpPr>
          <p:spPr bwMode="gray">
            <a:xfrm>
              <a:off x="9034082" y="3775099"/>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Lighting</a:t>
              </a:r>
            </a:p>
          </p:txBody>
        </p:sp>
        <p:sp>
          <p:nvSpPr>
            <p:cNvPr id="67" name="Content Placeholder 3">
              <a:extLst>
                <a:ext uri="{FF2B5EF4-FFF2-40B4-BE49-F238E27FC236}">
                  <a16:creationId xmlns:a16="http://schemas.microsoft.com/office/drawing/2014/main" id="{13EA357C-21FC-487F-85E0-73B8502A393E}"/>
                </a:ext>
              </a:extLst>
            </p:cNvPr>
            <p:cNvSpPr txBox="1">
              <a:spLocks/>
            </p:cNvSpPr>
            <p:nvPr/>
          </p:nvSpPr>
          <p:spPr bwMode="gray">
            <a:xfrm>
              <a:off x="9558395" y="3775099"/>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AC</a:t>
              </a:r>
            </a:p>
          </p:txBody>
        </p:sp>
        <p:pic>
          <p:nvPicPr>
            <p:cNvPr id="68" name="Graphic 67">
              <a:extLst>
                <a:ext uri="{FF2B5EF4-FFF2-40B4-BE49-F238E27FC236}">
                  <a16:creationId xmlns:a16="http://schemas.microsoft.com/office/drawing/2014/main" id="{7C8A8923-CC34-495B-8D91-5FD0F28B23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21538" y="3931455"/>
              <a:ext cx="365760" cy="365760"/>
            </a:xfrm>
            <a:prstGeom prst="rect">
              <a:avLst/>
            </a:prstGeom>
          </p:spPr>
        </p:pic>
        <p:sp>
          <p:nvSpPr>
            <p:cNvPr id="69" name="Content Placeholder 3">
              <a:extLst>
                <a:ext uri="{FF2B5EF4-FFF2-40B4-BE49-F238E27FC236}">
                  <a16:creationId xmlns:a16="http://schemas.microsoft.com/office/drawing/2014/main" id="{AEF1D981-5E4D-4E25-90B1-85AD3A66A8DD}"/>
                </a:ext>
              </a:extLst>
            </p:cNvPr>
            <p:cNvSpPr txBox="1">
              <a:spLocks/>
            </p:cNvSpPr>
            <p:nvPr/>
          </p:nvSpPr>
          <p:spPr bwMode="gray">
            <a:xfrm>
              <a:off x="10069375" y="3775099"/>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Sockets</a:t>
              </a:r>
            </a:p>
          </p:txBody>
        </p:sp>
        <p:cxnSp>
          <p:nvCxnSpPr>
            <p:cNvPr id="71" name="Connector: Elbow 70">
              <a:extLst>
                <a:ext uri="{FF2B5EF4-FFF2-40B4-BE49-F238E27FC236}">
                  <a16:creationId xmlns:a16="http://schemas.microsoft.com/office/drawing/2014/main" id="{F4CA730D-BB93-461C-8AD8-99623FBA3E7F}"/>
                </a:ext>
              </a:extLst>
            </p:cNvPr>
            <p:cNvCxnSpPr>
              <a:cxnSpLocks/>
              <a:stCxn id="32" idx="2"/>
              <a:endCxn id="68" idx="2"/>
            </p:cNvCxnSpPr>
            <p:nvPr/>
          </p:nvCxnSpPr>
          <p:spPr bwMode="gray">
            <a:xfrm rot="5400000" flipH="1" flipV="1">
              <a:off x="9434994" y="3459605"/>
              <a:ext cx="31815" cy="1707033"/>
            </a:xfrm>
            <a:prstGeom prst="bentConnector3">
              <a:avLst>
                <a:gd name="adj1" fmla="val -110472"/>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27A910C6-8C77-491A-A12E-BDEDBFC7B574}"/>
                </a:ext>
              </a:extLst>
            </p:cNvPr>
            <p:cNvCxnSpPr>
              <a:cxnSpLocks/>
              <a:stCxn id="64" idx="2"/>
              <a:endCxn id="65" idx="2"/>
            </p:cNvCxnSpPr>
            <p:nvPr/>
          </p:nvCxnSpPr>
          <p:spPr bwMode="gray">
            <a:xfrm rot="16200000" flipH="1">
              <a:off x="9521796" y="4029097"/>
              <a:ext cx="13389" cy="536233"/>
            </a:xfrm>
            <a:prstGeom prst="bentConnector3">
              <a:avLst>
                <a:gd name="adj1" fmla="val 487504"/>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84080353-C76C-4BC6-B39F-BA2A9D5C3C6E}"/>
                </a:ext>
              </a:extLst>
            </p:cNvPr>
            <p:cNvCxnSpPr>
              <a:cxnSpLocks/>
              <a:stCxn id="29" idx="0"/>
              <a:endCxn id="171" idx="1"/>
            </p:cNvCxnSpPr>
            <p:nvPr/>
          </p:nvCxnSpPr>
          <p:spPr bwMode="gray">
            <a:xfrm rot="5400000" flipH="1" flipV="1">
              <a:off x="8655412" y="2379075"/>
              <a:ext cx="54104" cy="993364"/>
            </a:xfrm>
            <a:prstGeom prst="bentConnector2">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C5CEE44-9366-4E9C-9375-9AA7215249E9}"/>
                </a:ext>
              </a:extLst>
            </p:cNvPr>
            <p:cNvCxnSpPr>
              <a:cxnSpLocks/>
              <a:stCxn id="171" idx="3"/>
              <a:endCxn id="57" idx="1"/>
            </p:cNvCxnSpPr>
            <p:nvPr/>
          </p:nvCxnSpPr>
          <p:spPr bwMode="gray">
            <a:xfrm>
              <a:off x="9544906" y="2848705"/>
              <a:ext cx="208986"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3" name="Content Placeholder 3">
              <a:extLst>
                <a:ext uri="{FF2B5EF4-FFF2-40B4-BE49-F238E27FC236}">
                  <a16:creationId xmlns:a16="http://schemas.microsoft.com/office/drawing/2014/main" id="{D3E69DA5-9E36-4315-92EA-B2707F91A38E}"/>
                </a:ext>
              </a:extLst>
            </p:cNvPr>
            <p:cNvSpPr txBox="1">
              <a:spLocks/>
            </p:cNvSpPr>
            <p:nvPr/>
          </p:nvSpPr>
          <p:spPr bwMode="gray">
            <a:xfrm>
              <a:off x="9027133" y="2359361"/>
              <a:ext cx="60566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Switch-disconnect</a:t>
              </a:r>
            </a:p>
          </p:txBody>
        </p:sp>
        <p:pic>
          <p:nvPicPr>
            <p:cNvPr id="171" name="Graphic 170">
              <a:extLst>
                <a:ext uri="{FF2B5EF4-FFF2-40B4-BE49-F238E27FC236}">
                  <a16:creationId xmlns:a16="http://schemas.microsoft.com/office/drawing/2014/main" id="{CE257D13-C799-45C2-9573-F58AAB580B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79146" y="2665825"/>
              <a:ext cx="365760" cy="365760"/>
            </a:xfrm>
            <a:prstGeom prst="rect">
              <a:avLst/>
            </a:prstGeom>
          </p:spPr>
        </p:pic>
        <p:pic>
          <p:nvPicPr>
            <p:cNvPr id="174" name="Graphic 173">
              <a:extLst>
                <a:ext uri="{FF2B5EF4-FFF2-40B4-BE49-F238E27FC236}">
                  <a16:creationId xmlns:a16="http://schemas.microsoft.com/office/drawing/2014/main" id="{911C1E29-CA37-418D-BAE0-DF22A8E539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79760" y="5293990"/>
              <a:ext cx="457200" cy="457200"/>
            </a:xfrm>
            <a:prstGeom prst="rect">
              <a:avLst/>
            </a:prstGeom>
          </p:spPr>
        </p:pic>
        <p:sp>
          <p:nvSpPr>
            <p:cNvPr id="96" name="Content Placeholder 3">
              <a:extLst>
                <a:ext uri="{FF2B5EF4-FFF2-40B4-BE49-F238E27FC236}">
                  <a16:creationId xmlns:a16="http://schemas.microsoft.com/office/drawing/2014/main" id="{DA80AE72-03B0-44C5-98E4-9696E80D3DEE}"/>
                </a:ext>
              </a:extLst>
            </p:cNvPr>
            <p:cNvSpPr txBox="1">
              <a:spLocks/>
            </p:cNvSpPr>
            <p:nvPr/>
          </p:nvSpPr>
          <p:spPr bwMode="gray">
            <a:xfrm>
              <a:off x="10533092" y="5456731"/>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Ground floor</a:t>
              </a:r>
            </a:p>
          </p:txBody>
        </p:sp>
        <p:sp>
          <p:nvSpPr>
            <p:cNvPr id="97" name="Content Placeholder 3">
              <a:extLst>
                <a:ext uri="{FF2B5EF4-FFF2-40B4-BE49-F238E27FC236}">
                  <a16:creationId xmlns:a16="http://schemas.microsoft.com/office/drawing/2014/main" id="{00EE5E18-688A-4A62-8F34-AC113C095A1C}"/>
                </a:ext>
              </a:extLst>
            </p:cNvPr>
            <p:cNvSpPr txBox="1">
              <a:spLocks/>
            </p:cNvSpPr>
            <p:nvPr/>
          </p:nvSpPr>
          <p:spPr bwMode="gray">
            <a:xfrm>
              <a:off x="10567610" y="4721442"/>
              <a:ext cx="433691"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1st floor</a:t>
              </a:r>
            </a:p>
          </p:txBody>
        </p:sp>
        <p:sp>
          <p:nvSpPr>
            <p:cNvPr id="109" name="Content Placeholder 3">
              <a:extLst>
                <a:ext uri="{FF2B5EF4-FFF2-40B4-BE49-F238E27FC236}">
                  <a16:creationId xmlns:a16="http://schemas.microsoft.com/office/drawing/2014/main" id="{FC9567E7-FCA7-42FD-BFB2-350F32A0B737}"/>
                </a:ext>
              </a:extLst>
            </p:cNvPr>
            <p:cNvSpPr txBox="1">
              <a:spLocks/>
            </p:cNvSpPr>
            <p:nvPr/>
          </p:nvSpPr>
          <p:spPr bwMode="gray">
            <a:xfrm>
              <a:off x="10568044" y="4050877"/>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2nd floor</a:t>
              </a:r>
            </a:p>
          </p:txBody>
        </p:sp>
        <p:sp>
          <p:nvSpPr>
            <p:cNvPr id="110" name="Content Placeholder 3">
              <a:extLst>
                <a:ext uri="{FF2B5EF4-FFF2-40B4-BE49-F238E27FC236}">
                  <a16:creationId xmlns:a16="http://schemas.microsoft.com/office/drawing/2014/main" id="{40CDBD3D-8F61-4007-81CC-B8B0D4B4C934}"/>
                </a:ext>
              </a:extLst>
            </p:cNvPr>
            <p:cNvSpPr txBox="1">
              <a:spLocks/>
            </p:cNvSpPr>
            <p:nvPr/>
          </p:nvSpPr>
          <p:spPr bwMode="gray">
            <a:xfrm>
              <a:off x="10563846" y="3309401"/>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Nth floor</a:t>
              </a:r>
            </a:p>
          </p:txBody>
        </p:sp>
        <p:sp>
          <p:nvSpPr>
            <p:cNvPr id="111" name="Content Placeholder 3">
              <a:extLst>
                <a:ext uri="{FF2B5EF4-FFF2-40B4-BE49-F238E27FC236}">
                  <a16:creationId xmlns:a16="http://schemas.microsoft.com/office/drawing/2014/main" id="{90D8B760-FE91-420F-9CD2-8DDD79E2AC1D}"/>
                </a:ext>
              </a:extLst>
            </p:cNvPr>
            <p:cNvSpPr txBox="1">
              <a:spLocks/>
            </p:cNvSpPr>
            <p:nvPr/>
          </p:nvSpPr>
          <p:spPr bwMode="gray">
            <a:xfrm>
              <a:off x="10567610" y="277760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Roof</a:t>
              </a:r>
            </a:p>
          </p:txBody>
        </p:sp>
      </p:grpSp>
      <p:sp>
        <p:nvSpPr>
          <p:cNvPr id="135" name="Text Placeholder 9">
            <a:extLst>
              <a:ext uri="{FF2B5EF4-FFF2-40B4-BE49-F238E27FC236}">
                <a16:creationId xmlns:a16="http://schemas.microsoft.com/office/drawing/2014/main" id="{DAB3663D-B3CC-46E9-B266-AC8D04740C42}"/>
              </a:ext>
            </a:extLst>
          </p:cNvPr>
          <p:cNvSpPr txBox="1">
            <a:spLocks/>
          </p:cNvSpPr>
          <p:nvPr/>
        </p:nvSpPr>
        <p:spPr>
          <a:xfrm>
            <a:off x="240721" y="1496240"/>
            <a:ext cx="3114786"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sz="1600" b="1" dirty="0">
              <a:solidFill>
                <a:schemeClr val="tx2"/>
              </a:solidFill>
            </a:endParaRPr>
          </a:p>
        </p:txBody>
      </p:sp>
      <p:grpSp>
        <p:nvGrpSpPr>
          <p:cNvPr id="26" name="Group 25">
            <a:extLst>
              <a:ext uri="{FF2B5EF4-FFF2-40B4-BE49-F238E27FC236}">
                <a16:creationId xmlns:a16="http://schemas.microsoft.com/office/drawing/2014/main" id="{54FB2608-70D4-4282-AC08-F66DA63E0F65}"/>
              </a:ext>
            </a:extLst>
          </p:cNvPr>
          <p:cNvGrpSpPr/>
          <p:nvPr/>
        </p:nvGrpSpPr>
        <p:grpSpPr>
          <a:xfrm>
            <a:off x="8589430" y="2849265"/>
            <a:ext cx="1938268" cy="2133431"/>
            <a:chOff x="3823733" y="3852599"/>
            <a:chExt cx="1938268" cy="2133431"/>
          </a:xfrm>
        </p:grpSpPr>
        <p:pic>
          <p:nvPicPr>
            <p:cNvPr id="137" name="Picture 136">
              <a:extLst>
                <a:ext uri="{FF2B5EF4-FFF2-40B4-BE49-F238E27FC236}">
                  <a16:creationId xmlns:a16="http://schemas.microsoft.com/office/drawing/2014/main" id="{5F1C64A7-F869-4B05-892F-C8911C9DF08F}"/>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102576" y="3852599"/>
              <a:ext cx="580088" cy="640080"/>
            </a:xfrm>
            <a:prstGeom prst="rect">
              <a:avLst/>
            </a:prstGeom>
          </p:spPr>
        </p:pic>
        <p:pic>
          <p:nvPicPr>
            <p:cNvPr id="138" name="Picture 2">
              <a:extLst>
                <a:ext uri="{FF2B5EF4-FFF2-40B4-BE49-F238E27FC236}">
                  <a16:creationId xmlns:a16="http://schemas.microsoft.com/office/drawing/2014/main" id="{CF204AA9-375B-4415-865C-127A27CBF0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68AB2E6C-A10D-47A4-9BCE-823D39EC0F65}"/>
                </a:ext>
              </a:extLst>
            </p:cNvPr>
            <p:cNvCxnSpPr>
              <a:stCxn id="137" idx="2"/>
              <a:endCxn id="138" idx="0"/>
            </p:cNvCxnSpPr>
            <p:nvPr/>
          </p:nvCxnSpPr>
          <p:spPr bwMode="gray">
            <a:xfrm>
              <a:off x="4392620" y="4492679"/>
              <a:ext cx="0" cy="143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4" name="Graphic 143">
              <a:extLst>
                <a:ext uri="{FF2B5EF4-FFF2-40B4-BE49-F238E27FC236}">
                  <a16:creationId xmlns:a16="http://schemas.microsoft.com/office/drawing/2014/main" id="{0674DB6E-DC83-468D-95EF-BE688B8F21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4019" y="5528830"/>
              <a:ext cx="457200" cy="457200"/>
            </a:xfrm>
            <a:prstGeom prst="rect">
              <a:avLst/>
            </a:prstGeom>
          </p:spPr>
        </p:pic>
        <p:cxnSp>
          <p:nvCxnSpPr>
            <p:cNvPr id="8" name="Straight Connector 7">
              <a:extLst>
                <a:ext uri="{FF2B5EF4-FFF2-40B4-BE49-F238E27FC236}">
                  <a16:creationId xmlns:a16="http://schemas.microsoft.com/office/drawing/2014/main" id="{F115FBFF-4A6B-4F6D-8924-DE827659B65A}"/>
                </a:ext>
              </a:extLst>
            </p:cNvPr>
            <p:cNvCxnSpPr>
              <a:stCxn id="138" idx="2"/>
              <a:endCxn id="144" idx="0"/>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Content Placeholder 3">
              <a:extLst>
                <a:ext uri="{FF2B5EF4-FFF2-40B4-BE49-F238E27FC236}">
                  <a16:creationId xmlns:a16="http://schemas.microsoft.com/office/drawing/2014/main" id="{3A501A18-CBEC-4170-9B04-8CE5078D731E}"/>
                </a:ext>
              </a:extLst>
            </p:cNvPr>
            <p:cNvSpPr txBox="1">
              <a:spLocks/>
            </p:cNvSpPr>
            <p:nvPr/>
          </p:nvSpPr>
          <p:spPr bwMode="gray">
            <a:xfrm>
              <a:off x="4985324" y="5609008"/>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Cooling system</a:t>
              </a:r>
            </a:p>
          </p:txBody>
        </p:sp>
        <p:sp>
          <p:nvSpPr>
            <p:cNvPr id="146" name="Content Placeholder 3">
              <a:extLst>
                <a:ext uri="{FF2B5EF4-FFF2-40B4-BE49-F238E27FC236}">
                  <a16:creationId xmlns:a16="http://schemas.microsoft.com/office/drawing/2014/main" id="{82ADE6B5-4413-4C60-BE59-77C36D80FC19}"/>
                </a:ext>
              </a:extLst>
            </p:cNvPr>
            <p:cNvSpPr txBox="1">
              <a:spLocks/>
            </p:cNvSpPr>
            <p:nvPr/>
          </p:nvSpPr>
          <p:spPr bwMode="gray">
            <a:xfrm>
              <a:off x="4985324" y="4808057"/>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OT Switch-disconnector</a:t>
              </a:r>
            </a:p>
          </p:txBody>
        </p:sp>
        <p:sp>
          <p:nvSpPr>
            <p:cNvPr id="147" name="Content Placeholder 3">
              <a:extLst>
                <a:ext uri="{FF2B5EF4-FFF2-40B4-BE49-F238E27FC236}">
                  <a16:creationId xmlns:a16="http://schemas.microsoft.com/office/drawing/2014/main" id="{57077550-5BAF-4277-9590-6D33D2E823AC}"/>
                </a:ext>
              </a:extLst>
            </p:cNvPr>
            <p:cNvSpPr txBox="1">
              <a:spLocks/>
            </p:cNvSpPr>
            <p:nvPr/>
          </p:nvSpPr>
          <p:spPr bwMode="gray">
            <a:xfrm>
              <a:off x="5051778" y="4024218"/>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Tmax XT</a:t>
              </a:r>
            </a:p>
          </p:txBody>
        </p:sp>
      </p:grpSp>
    </p:spTree>
    <p:extLst>
      <p:ext uri="{BB962C8B-B14F-4D97-AF65-F5344CB8AC3E}">
        <p14:creationId xmlns:p14="http://schemas.microsoft.com/office/powerpoint/2010/main" val="34535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A2DA752D-AAC0-445E-8E71-EEE984364D82}"/>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3" name="Title 2">
            <a:extLst>
              <a:ext uri="{FF2B5EF4-FFF2-40B4-BE49-F238E27FC236}">
                <a16:creationId xmlns:a16="http://schemas.microsoft.com/office/drawing/2014/main" id="{54EE39DC-F931-472D-BDF2-81FD03A7759F}"/>
              </a:ext>
            </a:extLst>
          </p:cNvPr>
          <p:cNvSpPr>
            <a:spLocks noGrp="1"/>
          </p:cNvSpPr>
          <p:nvPr>
            <p:ph type="title"/>
          </p:nvPr>
        </p:nvSpPr>
        <p:spPr/>
        <p:txBody>
          <a:bodyPr/>
          <a:lstStyle/>
          <a:p>
            <a:r>
              <a:rPr lang="en-US"/>
              <a:t>Intelligent Distribution for Building Cooling</a:t>
            </a:r>
          </a:p>
        </p:txBody>
      </p:sp>
      <p:sp>
        <p:nvSpPr>
          <p:cNvPr id="5" name="Footer Placeholder 4">
            <a:extLst>
              <a:ext uri="{FF2B5EF4-FFF2-40B4-BE49-F238E27FC236}">
                <a16:creationId xmlns:a16="http://schemas.microsoft.com/office/drawing/2014/main" id="{6FE06841-8500-4298-8716-F796CB386232}"/>
              </a:ext>
            </a:extLst>
          </p:cNvPr>
          <p:cNvSpPr>
            <a:spLocks noGrp="1"/>
          </p:cNvSpPr>
          <p:nvPr>
            <p:ph type="ftr" sz="quarter" idx="10"/>
          </p:nvPr>
        </p:nvSpPr>
        <p:spPr/>
        <p:txBody>
          <a:bodyPr/>
          <a:lstStyle/>
          <a:p>
            <a:pPr lvl="8"/>
            <a:r>
              <a:rPr lang="en-US" dirty="0"/>
              <a:t>For &lt; 3 MVA buildings, Cooling system could be on the ground depending on the size and weight.</a:t>
            </a:r>
          </a:p>
        </p:txBody>
      </p:sp>
      <p:sp>
        <p:nvSpPr>
          <p:cNvPr id="4" name="Date Placeholder 3">
            <a:extLst>
              <a:ext uri="{FF2B5EF4-FFF2-40B4-BE49-F238E27FC236}">
                <a16:creationId xmlns:a16="http://schemas.microsoft.com/office/drawing/2014/main" id="{8D3DCC94-6C35-423F-ACE3-964DE69DF10F}"/>
              </a:ext>
            </a:extLst>
          </p:cNvPr>
          <p:cNvSpPr>
            <a:spLocks noGrp="1"/>
          </p:cNvSpPr>
          <p:nvPr>
            <p:ph type="dt" sz="half" idx="11"/>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583C2F15-FE3E-40A5-BE71-8571D8E0B135}"/>
              </a:ext>
            </a:extLst>
          </p:cNvPr>
          <p:cNvSpPr>
            <a:spLocks noGrp="1"/>
          </p:cNvSpPr>
          <p:nvPr>
            <p:ph type="sldNum" sz="quarter" idx="12"/>
          </p:nvPr>
        </p:nvSpPr>
        <p:spPr/>
        <p:txBody>
          <a:bodyPr/>
          <a:lstStyle/>
          <a:p>
            <a:r>
              <a:rPr lang="en-US"/>
              <a:t>Slide </a:t>
            </a:r>
            <a:fld id="{619F89D8-7AE3-494A-97F3-03D680869632}" type="slidenum">
              <a:rPr lang="en-US" smtClean="0"/>
              <a:pPr/>
              <a:t>23</a:t>
            </a:fld>
            <a:endParaRPr lang="en-US"/>
          </a:p>
        </p:txBody>
      </p:sp>
      <p:sp>
        <p:nvSpPr>
          <p:cNvPr id="13" name="Text Placeholder 12">
            <a:extLst>
              <a:ext uri="{FF2B5EF4-FFF2-40B4-BE49-F238E27FC236}">
                <a16:creationId xmlns:a16="http://schemas.microsoft.com/office/drawing/2014/main" id="{A66103A6-7856-4AA5-B9F4-706E10E32AEF}"/>
              </a:ext>
            </a:extLst>
          </p:cNvPr>
          <p:cNvSpPr>
            <a:spLocks noGrp="1"/>
          </p:cNvSpPr>
          <p:nvPr>
            <p:ph type="body" sz="quarter" idx="16"/>
          </p:nvPr>
        </p:nvSpPr>
        <p:spPr>
          <a:xfrm>
            <a:off x="333001" y="1815562"/>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5" name="Text Placeholder 14">
            <a:extLst>
              <a:ext uri="{FF2B5EF4-FFF2-40B4-BE49-F238E27FC236}">
                <a16:creationId xmlns:a16="http://schemas.microsoft.com/office/drawing/2014/main" id="{10871C8B-F14B-47BD-82FE-84626C36F05A}"/>
              </a:ext>
            </a:extLst>
          </p:cNvPr>
          <p:cNvSpPr>
            <a:spLocks noGrp="1"/>
          </p:cNvSpPr>
          <p:nvPr>
            <p:ph type="body" sz="quarter" idx="24"/>
          </p:nvPr>
        </p:nvSpPr>
        <p:spPr>
          <a:xfrm>
            <a:off x="4271532" y="1815562"/>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7" name="Text Placeholder 16">
            <a:extLst>
              <a:ext uri="{FF2B5EF4-FFF2-40B4-BE49-F238E27FC236}">
                <a16:creationId xmlns:a16="http://schemas.microsoft.com/office/drawing/2014/main" id="{381B2E8F-D9D8-4D07-AAF9-A255D2E7282C}"/>
              </a:ext>
            </a:extLst>
          </p:cNvPr>
          <p:cNvSpPr>
            <a:spLocks noGrp="1"/>
          </p:cNvSpPr>
          <p:nvPr>
            <p:ph type="body" sz="quarter" idx="26"/>
          </p:nvPr>
        </p:nvSpPr>
        <p:spPr>
          <a:xfrm>
            <a:off x="8210064" y="1815562"/>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Main</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components</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 name="Subtitle 6">
            <a:extLst>
              <a:ext uri="{FF2B5EF4-FFF2-40B4-BE49-F238E27FC236}">
                <a16:creationId xmlns:a16="http://schemas.microsoft.com/office/drawing/2014/main" id="{AF029036-BD6C-4D2E-B431-B7E7D2D4E781}"/>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 Electrical distribution system for cooling (&lt;3 MVA)</a:t>
            </a:r>
          </a:p>
        </p:txBody>
      </p:sp>
      <p:sp>
        <p:nvSpPr>
          <p:cNvPr id="183" name="TextBox 182">
            <a:extLst>
              <a:ext uri="{FF2B5EF4-FFF2-40B4-BE49-F238E27FC236}">
                <a16:creationId xmlns:a16="http://schemas.microsoft.com/office/drawing/2014/main" id="{03AA8B3C-F770-4700-969E-5CCB0EFCC134}"/>
              </a:ext>
            </a:extLst>
          </p:cNvPr>
          <p:cNvSpPr txBox="1"/>
          <p:nvPr/>
        </p:nvSpPr>
        <p:spPr bwMode="gray">
          <a:xfrm>
            <a:off x="4262251" y="5343779"/>
            <a:ext cx="1677776" cy="1462716"/>
          </a:xfrm>
          <a:prstGeom prst="rect">
            <a:avLst/>
          </a:prstGeom>
          <a:noFill/>
        </p:spPr>
        <p:txBody>
          <a:bodyPr wrap="square" lIns="72000" tIns="72000" rIns="72000" bIns="72000" rtlCol="0">
            <a:noAutofit/>
          </a:bodyPr>
          <a:lstStyle/>
          <a:p>
            <a:r>
              <a:rPr lang="en-US" sz="700" b="1" dirty="0"/>
              <a:t>CSS</a:t>
            </a:r>
            <a:r>
              <a:rPr lang="en-US" sz="700" dirty="0"/>
              <a:t>: Compact Substation</a:t>
            </a:r>
          </a:p>
          <a:p>
            <a:r>
              <a:rPr lang="en-US" sz="700" b="1" dirty="0"/>
              <a:t>MDB</a:t>
            </a:r>
            <a:r>
              <a:rPr lang="en-US" sz="700" dirty="0"/>
              <a:t>: Main Distribution Board</a:t>
            </a:r>
          </a:p>
          <a:p>
            <a:r>
              <a:rPr lang="en-US" sz="700" b="1" dirty="0"/>
              <a:t>ATS: </a:t>
            </a:r>
            <a:r>
              <a:rPr lang="en-US" sz="700" dirty="0"/>
              <a:t>Automatic transfer switch</a:t>
            </a:r>
          </a:p>
          <a:p>
            <a:r>
              <a:rPr lang="en-US" sz="700" b="1" dirty="0"/>
              <a:t>SDB</a:t>
            </a:r>
            <a:r>
              <a:rPr lang="en-US" sz="700" dirty="0"/>
              <a:t>: Sub-Distribution Board (Up to 1250A)</a:t>
            </a:r>
          </a:p>
          <a:p>
            <a:endParaRPr lang="en-US" sz="800" dirty="0"/>
          </a:p>
          <a:p>
            <a:endParaRPr lang="en-US" sz="800" dirty="0"/>
          </a:p>
        </p:txBody>
      </p:sp>
      <p:sp>
        <p:nvSpPr>
          <p:cNvPr id="136" name="Content Placeholder 10">
            <a:extLst>
              <a:ext uri="{FF2B5EF4-FFF2-40B4-BE49-F238E27FC236}">
                <a16:creationId xmlns:a16="http://schemas.microsoft.com/office/drawing/2014/main" id="{6B3B72D4-534B-443D-AA6A-FD980A8D2D01}"/>
              </a:ext>
            </a:extLst>
          </p:cNvPr>
          <p:cNvSpPr txBox="1">
            <a:spLocks/>
          </p:cNvSpPr>
          <p:nvPr/>
        </p:nvSpPr>
        <p:spPr>
          <a:xfrm>
            <a:off x="255712" y="2528850"/>
            <a:ext cx="3745004" cy="3594474"/>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0">
              <a:spcBef>
                <a:spcPts val="0"/>
              </a:spcBef>
            </a:pPr>
            <a:r>
              <a:rPr lang="en-US" sz="1200" b="1" dirty="0">
                <a:solidFill>
                  <a:srgbClr val="D90000"/>
                </a:solidFill>
                <a:latin typeface="ABBvoiceOffice" panose="020D0603020503020204" pitchFamily="34" charset="0"/>
                <a:ea typeface="ABBvoiceOffice" panose="020D0603020503020204" pitchFamily="34" charset="0"/>
                <a:cs typeface="ABBvoiceOffice" panose="020D0603020503020204" pitchFamily="34" charset="0"/>
              </a:rPr>
              <a:t>Mid-size building (&lt;3 MVA)</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200" dirty="0">
                <a:latin typeface="ABBvoiceOffice" panose="020D0603020503020204" pitchFamily="34" charset="0"/>
                <a:ea typeface="ABBvoiceOffice" panose="020D0603020503020204" pitchFamily="34" charset="0"/>
                <a:cs typeface="ABBvoiceOffice" panose="020D0603020503020204" pitchFamily="34" charset="0"/>
              </a:rPr>
              <a:t>Typically, MCC with different configurations to start and control motors (Contactors, Soft starters, etc.) or in some cases VSD for higher efficiency connected to a main MCCB in MDB.</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Protection (Tmax XT/Emax2)</a:t>
            </a:r>
          </a:p>
          <a:p>
            <a:pPr marL="285750" indent="-285750">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Metering (Ekip trip unit)</a:t>
            </a:r>
          </a:p>
        </p:txBody>
      </p:sp>
      <p:grpSp>
        <p:nvGrpSpPr>
          <p:cNvPr id="2" name="Group 1">
            <a:extLst>
              <a:ext uri="{FF2B5EF4-FFF2-40B4-BE49-F238E27FC236}">
                <a16:creationId xmlns:a16="http://schemas.microsoft.com/office/drawing/2014/main" id="{654D0BE6-75EB-45BD-A40B-9B0C0949B93D}"/>
              </a:ext>
            </a:extLst>
          </p:cNvPr>
          <p:cNvGrpSpPr/>
          <p:nvPr/>
        </p:nvGrpSpPr>
        <p:grpSpPr>
          <a:xfrm>
            <a:off x="4291252" y="2361081"/>
            <a:ext cx="2969186" cy="2895161"/>
            <a:chOff x="4350418" y="2211443"/>
            <a:chExt cx="3081453" cy="3004629"/>
          </a:xfrm>
        </p:grpSpPr>
        <p:sp>
          <p:nvSpPr>
            <p:cNvPr id="100" name="Content Placeholder 3">
              <a:extLst>
                <a:ext uri="{FF2B5EF4-FFF2-40B4-BE49-F238E27FC236}">
                  <a16:creationId xmlns:a16="http://schemas.microsoft.com/office/drawing/2014/main" id="{B9C7051A-52DB-49B3-A3B9-AB448A64DD2A}"/>
                </a:ext>
              </a:extLst>
            </p:cNvPr>
            <p:cNvSpPr txBox="1">
              <a:spLocks/>
            </p:cNvSpPr>
            <p:nvPr/>
          </p:nvSpPr>
          <p:spPr bwMode="gray">
            <a:xfrm>
              <a:off x="5855952" y="2211443"/>
              <a:ext cx="1109858"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Cooling system</a:t>
              </a:r>
            </a:p>
          </p:txBody>
        </p:sp>
        <p:sp>
          <p:nvSpPr>
            <p:cNvPr id="116" name="Content Placeholder 3">
              <a:extLst>
                <a:ext uri="{FF2B5EF4-FFF2-40B4-BE49-F238E27FC236}">
                  <a16:creationId xmlns:a16="http://schemas.microsoft.com/office/drawing/2014/main" id="{EA9E4D15-C11E-4C18-A104-D6F94445400A}"/>
                </a:ext>
              </a:extLst>
            </p:cNvPr>
            <p:cNvSpPr txBox="1">
              <a:spLocks/>
            </p:cNvSpPr>
            <p:nvPr/>
          </p:nvSpPr>
          <p:spPr bwMode="gray">
            <a:xfrm>
              <a:off x="5517100" y="223971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MCC</a:t>
              </a:r>
            </a:p>
          </p:txBody>
        </p:sp>
        <p:grpSp>
          <p:nvGrpSpPr>
            <p:cNvPr id="9" name="Group 8">
              <a:extLst>
                <a:ext uri="{FF2B5EF4-FFF2-40B4-BE49-F238E27FC236}">
                  <a16:creationId xmlns:a16="http://schemas.microsoft.com/office/drawing/2014/main" id="{0A6A4B24-254B-40C7-B4F7-7B0ED683A7E3}"/>
                </a:ext>
              </a:extLst>
            </p:cNvPr>
            <p:cNvGrpSpPr/>
            <p:nvPr/>
          </p:nvGrpSpPr>
          <p:grpSpPr>
            <a:xfrm>
              <a:off x="4350418" y="2349549"/>
              <a:ext cx="3081453" cy="2866523"/>
              <a:chOff x="7338226" y="2509697"/>
              <a:chExt cx="3703998" cy="3381193"/>
            </a:xfrm>
          </p:grpSpPr>
          <p:pic>
            <p:nvPicPr>
              <p:cNvPr id="61" name="Graphic 60">
                <a:extLst>
                  <a:ext uri="{FF2B5EF4-FFF2-40B4-BE49-F238E27FC236}">
                    <a16:creationId xmlns:a16="http://schemas.microsoft.com/office/drawing/2014/main" id="{A8924AA7-808D-4451-A12B-AE0DDAFFE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1381" y="5282896"/>
                <a:ext cx="457200" cy="457200"/>
              </a:xfrm>
              <a:prstGeom prst="rect">
                <a:avLst/>
              </a:prstGeom>
            </p:spPr>
          </p:pic>
          <p:pic>
            <p:nvPicPr>
              <p:cNvPr id="62" name="Graphic 61">
                <a:extLst>
                  <a:ext uri="{FF2B5EF4-FFF2-40B4-BE49-F238E27FC236}">
                    <a16:creationId xmlns:a16="http://schemas.microsoft.com/office/drawing/2014/main" id="{1E564BDA-AAA3-4A25-AF63-3DF2668120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2459" y="3875144"/>
                <a:ext cx="457200" cy="457200"/>
              </a:xfrm>
              <a:prstGeom prst="rect">
                <a:avLst/>
              </a:prstGeom>
            </p:spPr>
          </p:pic>
          <p:pic>
            <p:nvPicPr>
              <p:cNvPr id="63" name="Graphic 62">
                <a:extLst>
                  <a:ext uri="{FF2B5EF4-FFF2-40B4-BE49-F238E27FC236}">
                    <a16:creationId xmlns:a16="http://schemas.microsoft.com/office/drawing/2014/main" id="{8BE19ECB-5D30-4CC4-B2A7-6CE38CC578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6449" y="4562086"/>
                <a:ext cx="457200" cy="457200"/>
              </a:xfrm>
              <a:prstGeom prst="rect">
                <a:avLst/>
              </a:prstGeom>
            </p:spPr>
          </p:pic>
          <p:pic>
            <p:nvPicPr>
              <p:cNvPr id="70" name="Graphic 69">
                <a:extLst>
                  <a:ext uri="{FF2B5EF4-FFF2-40B4-BE49-F238E27FC236}">
                    <a16:creationId xmlns:a16="http://schemas.microsoft.com/office/drawing/2014/main" id="{DCE6FA32-837E-40B9-AFCA-92B754CD90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523" y="3149930"/>
                <a:ext cx="457200" cy="457200"/>
              </a:xfrm>
              <a:prstGeom prst="rect">
                <a:avLst/>
              </a:prstGeom>
            </p:spPr>
          </p:pic>
          <p:sp>
            <p:nvSpPr>
              <p:cNvPr id="73" name="Rectangle 72">
                <a:extLst>
                  <a:ext uri="{FF2B5EF4-FFF2-40B4-BE49-F238E27FC236}">
                    <a16:creationId xmlns:a16="http://schemas.microsoft.com/office/drawing/2014/main" id="{8F1C0F74-77A7-43D8-9E26-4346879F7EE7}"/>
                  </a:ext>
                </a:extLst>
              </p:cNvPr>
              <p:cNvSpPr/>
              <p:nvPr/>
            </p:nvSpPr>
            <p:spPr bwMode="gray">
              <a:xfrm>
                <a:off x="7929533" y="3014122"/>
                <a:ext cx="3104173" cy="2848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74" name="Group 73">
                <a:extLst>
                  <a:ext uri="{FF2B5EF4-FFF2-40B4-BE49-F238E27FC236}">
                    <a16:creationId xmlns:a16="http://schemas.microsoft.com/office/drawing/2014/main" id="{659A1A19-0D12-4B46-AF0A-71312D9DFBCD}"/>
                  </a:ext>
                </a:extLst>
              </p:cNvPr>
              <p:cNvGrpSpPr/>
              <p:nvPr/>
            </p:nvGrpSpPr>
            <p:grpSpPr>
              <a:xfrm>
                <a:off x="7929533" y="3728074"/>
                <a:ext cx="3104173" cy="1431636"/>
                <a:chOff x="3112477" y="3465944"/>
                <a:chExt cx="4862146" cy="1431636"/>
              </a:xfrm>
            </p:grpSpPr>
            <p:cxnSp>
              <p:nvCxnSpPr>
                <p:cNvPr id="75" name="Straight Connector 74">
                  <a:extLst>
                    <a:ext uri="{FF2B5EF4-FFF2-40B4-BE49-F238E27FC236}">
                      <a16:creationId xmlns:a16="http://schemas.microsoft.com/office/drawing/2014/main" id="{75F20947-D60A-4756-B197-9F7A6F7105B1}"/>
                    </a:ext>
                  </a:extLst>
                </p:cNvPr>
                <p:cNvCxnSpPr>
                  <a:cxnSpLocks/>
                </p:cNvCxnSpPr>
                <p:nvPr/>
              </p:nvCxnSpPr>
              <p:spPr bwMode="gray">
                <a:xfrm>
                  <a:off x="3112477" y="3465944"/>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a:extLst>
                    <a:ext uri="{FF2B5EF4-FFF2-40B4-BE49-F238E27FC236}">
                      <a16:creationId xmlns:a16="http://schemas.microsoft.com/office/drawing/2014/main" id="{E8672714-D757-4D41-8720-1AD6D51D643D}"/>
                    </a:ext>
                  </a:extLst>
                </p:cNvPr>
                <p:cNvCxnSpPr>
                  <a:cxnSpLocks/>
                </p:cNvCxnSpPr>
                <p:nvPr/>
              </p:nvCxnSpPr>
              <p:spPr bwMode="gray">
                <a:xfrm>
                  <a:off x="3112477" y="4181762"/>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Straight Connector 76">
                  <a:extLst>
                    <a:ext uri="{FF2B5EF4-FFF2-40B4-BE49-F238E27FC236}">
                      <a16:creationId xmlns:a16="http://schemas.microsoft.com/office/drawing/2014/main" id="{B27B607D-7AED-4FE4-AF0D-5D2F3C14A416}"/>
                    </a:ext>
                  </a:extLst>
                </p:cNvPr>
                <p:cNvCxnSpPr>
                  <a:cxnSpLocks/>
                </p:cNvCxnSpPr>
                <p:nvPr/>
              </p:nvCxnSpPr>
              <p:spPr bwMode="gray">
                <a:xfrm>
                  <a:off x="3112477" y="4897580"/>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8" name="Group 77">
                <a:extLst>
                  <a:ext uri="{FF2B5EF4-FFF2-40B4-BE49-F238E27FC236}">
                    <a16:creationId xmlns:a16="http://schemas.microsoft.com/office/drawing/2014/main" id="{63E5DC08-E7F9-4F53-BAAD-EEBE7737A4E4}"/>
                  </a:ext>
                </a:extLst>
              </p:cNvPr>
              <p:cNvGrpSpPr/>
              <p:nvPr/>
            </p:nvGrpSpPr>
            <p:grpSpPr>
              <a:xfrm>
                <a:off x="8009234" y="5287225"/>
                <a:ext cx="860425" cy="457200"/>
                <a:chOff x="3450795" y="5025095"/>
                <a:chExt cx="860425" cy="457200"/>
              </a:xfrm>
            </p:grpSpPr>
            <p:pic>
              <p:nvPicPr>
                <p:cNvPr id="79" name="Graphic 78">
                  <a:extLst>
                    <a:ext uri="{FF2B5EF4-FFF2-40B4-BE49-F238E27FC236}">
                      <a16:creationId xmlns:a16="http://schemas.microsoft.com/office/drawing/2014/main" id="{088C99FA-1BF3-4C1D-9481-633018FF19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0795" y="5025095"/>
                  <a:ext cx="457200" cy="457200"/>
                </a:xfrm>
                <a:prstGeom prst="rect">
                  <a:avLst/>
                </a:prstGeom>
              </p:spPr>
            </p:pic>
            <p:pic>
              <p:nvPicPr>
                <p:cNvPr id="80" name="Graphic 79">
                  <a:extLst>
                    <a:ext uri="{FF2B5EF4-FFF2-40B4-BE49-F238E27FC236}">
                      <a16:creationId xmlns:a16="http://schemas.microsoft.com/office/drawing/2014/main" id="{FA57E2E4-B69F-4783-B55B-A20617DA44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4020" y="5025095"/>
                  <a:ext cx="457200" cy="457200"/>
                </a:xfrm>
                <a:prstGeom prst="rect">
                  <a:avLst/>
                </a:prstGeom>
              </p:spPr>
            </p:pic>
          </p:grpSp>
          <p:cxnSp>
            <p:nvCxnSpPr>
              <p:cNvPr id="82" name="Straight Connector 81">
                <a:extLst>
                  <a:ext uri="{FF2B5EF4-FFF2-40B4-BE49-F238E27FC236}">
                    <a16:creationId xmlns:a16="http://schemas.microsoft.com/office/drawing/2014/main" id="{64ED2C45-CC52-4389-AA5C-DCA4222B98E6}"/>
                  </a:ext>
                </a:extLst>
              </p:cNvPr>
              <p:cNvCxnSpPr>
                <a:cxnSpLocks/>
                <a:stCxn id="61" idx="3"/>
                <a:endCxn id="79" idx="1"/>
              </p:cNvCxnSpPr>
              <p:nvPr/>
            </p:nvCxnSpPr>
            <p:spPr bwMode="gray">
              <a:xfrm>
                <a:off x="7808581" y="5511496"/>
                <a:ext cx="200653" cy="4329"/>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596C678B-2730-4FB3-AFE9-8D94A04A7436}"/>
                  </a:ext>
                </a:extLst>
              </p:cNvPr>
              <p:cNvSpPr/>
              <p:nvPr/>
            </p:nvSpPr>
            <p:spPr bwMode="gray">
              <a:xfrm>
                <a:off x="8200800" y="2896044"/>
                <a:ext cx="57311" cy="246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84" name="Content Placeholder 3">
                <a:extLst>
                  <a:ext uri="{FF2B5EF4-FFF2-40B4-BE49-F238E27FC236}">
                    <a16:creationId xmlns:a16="http://schemas.microsoft.com/office/drawing/2014/main" id="{F557BB52-2685-4946-8372-8BD1DF38E8EF}"/>
                  </a:ext>
                </a:extLst>
              </p:cNvPr>
              <p:cNvSpPr txBox="1">
                <a:spLocks/>
              </p:cNvSpPr>
              <p:nvPr/>
            </p:nvSpPr>
            <p:spPr bwMode="gray">
              <a:xfrm>
                <a:off x="8084540" y="2509697"/>
                <a:ext cx="389402"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Bus Duct</a:t>
                </a:r>
              </a:p>
            </p:txBody>
          </p:sp>
          <p:cxnSp>
            <p:nvCxnSpPr>
              <p:cNvPr id="85" name="Straight Connector 84">
                <a:extLst>
                  <a:ext uri="{FF2B5EF4-FFF2-40B4-BE49-F238E27FC236}">
                    <a16:creationId xmlns:a16="http://schemas.microsoft.com/office/drawing/2014/main" id="{50596022-2B3B-4B73-8713-5C676D5BEB22}"/>
                  </a:ext>
                </a:extLst>
              </p:cNvPr>
              <p:cNvCxnSpPr>
                <a:cxnSpLocks/>
              </p:cNvCxnSpPr>
              <p:nvPr/>
            </p:nvCxnSpPr>
            <p:spPr bwMode="gray">
              <a:xfrm flipH="1">
                <a:off x="8269380" y="3382527"/>
                <a:ext cx="14307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EE028D9-22AA-4BDC-AC42-6A3F24DEA3BC}"/>
                  </a:ext>
                </a:extLst>
              </p:cNvPr>
              <p:cNvCxnSpPr>
                <a:cxnSpLocks/>
              </p:cNvCxnSpPr>
              <p:nvPr/>
            </p:nvCxnSpPr>
            <p:spPr bwMode="gray">
              <a:xfrm flipH="1">
                <a:off x="8269380" y="4791361"/>
                <a:ext cx="14307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18E9ABA-5827-4B8C-AE17-03400E4B7577}"/>
                  </a:ext>
                </a:extLst>
              </p:cNvPr>
              <p:cNvCxnSpPr>
                <a:cxnSpLocks/>
              </p:cNvCxnSpPr>
              <p:nvPr/>
            </p:nvCxnSpPr>
            <p:spPr bwMode="gray">
              <a:xfrm flipH="1">
                <a:off x="8269381" y="4093664"/>
                <a:ext cx="143078"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9" name="Content Placeholder 3">
                <a:extLst>
                  <a:ext uri="{FF2B5EF4-FFF2-40B4-BE49-F238E27FC236}">
                    <a16:creationId xmlns:a16="http://schemas.microsoft.com/office/drawing/2014/main" id="{1EF678D9-CF38-4EA1-9055-448090725C49}"/>
                  </a:ext>
                </a:extLst>
              </p:cNvPr>
              <p:cNvSpPr txBox="1">
                <a:spLocks/>
              </p:cNvSpPr>
              <p:nvPr/>
            </p:nvSpPr>
            <p:spPr bwMode="gray">
              <a:xfrm>
                <a:off x="8407086" y="4417761"/>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SDB</a:t>
                </a:r>
              </a:p>
            </p:txBody>
          </p:sp>
          <p:sp>
            <p:nvSpPr>
              <p:cNvPr id="91" name="Content Placeholder 3">
                <a:extLst>
                  <a:ext uri="{FF2B5EF4-FFF2-40B4-BE49-F238E27FC236}">
                    <a16:creationId xmlns:a16="http://schemas.microsoft.com/office/drawing/2014/main" id="{B1692A9F-5A6D-487D-A7C1-C6177026D904}"/>
                  </a:ext>
                </a:extLst>
              </p:cNvPr>
              <p:cNvSpPr txBox="1">
                <a:spLocks/>
              </p:cNvSpPr>
              <p:nvPr/>
            </p:nvSpPr>
            <p:spPr bwMode="gray">
              <a:xfrm>
                <a:off x="8412458" y="3726282"/>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SDB</a:t>
                </a:r>
              </a:p>
            </p:txBody>
          </p:sp>
          <p:sp>
            <p:nvSpPr>
              <p:cNvPr id="95" name="Content Placeholder 3">
                <a:extLst>
                  <a:ext uri="{FF2B5EF4-FFF2-40B4-BE49-F238E27FC236}">
                    <a16:creationId xmlns:a16="http://schemas.microsoft.com/office/drawing/2014/main" id="{C28F48CF-C1AF-46AE-BF26-C29FB7723564}"/>
                  </a:ext>
                </a:extLst>
              </p:cNvPr>
              <p:cNvSpPr txBox="1">
                <a:spLocks/>
              </p:cNvSpPr>
              <p:nvPr/>
            </p:nvSpPr>
            <p:spPr bwMode="gray">
              <a:xfrm>
                <a:off x="8412458" y="3008927"/>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SDB</a:t>
                </a:r>
              </a:p>
            </p:txBody>
          </p:sp>
          <p:sp>
            <p:nvSpPr>
              <p:cNvPr id="98" name="Content Placeholder 3">
                <a:extLst>
                  <a:ext uri="{FF2B5EF4-FFF2-40B4-BE49-F238E27FC236}">
                    <a16:creationId xmlns:a16="http://schemas.microsoft.com/office/drawing/2014/main" id="{5444EDE8-1F6C-4EB1-AFAA-535493A18B95}"/>
                  </a:ext>
                </a:extLst>
              </p:cNvPr>
              <p:cNvSpPr txBox="1">
                <a:spLocks/>
              </p:cNvSpPr>
              <p:nvPr/>
            </p:nvSpPr>
            <p:spPr bwMode="gray">
              <a:xfrm>
                <a:off x="8205473" y="5686288"/>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MDB</a:t>
                </a:r>
              </a:p>
            </p:txBody>
          </p:sp>
          <p:sp>
            <p:nvSpPr>
              <p:cNvPr id="99" name="Content Placeholder 3">
                <a:extLst>
                  <a:ext uri="{FF2B5EF4-FFF2-40B4-BE49-F238E27FC236}">
                    <a16:creationId xmlns:a16="http://schemas.microsoft.com/office/drawing/2014/main" id="{4EAB2E76-C32E-4329-A1B3-DD842FF4E733}"/>
                  </a:ext>
                </a:extLst>
              </p:cNvPr>
              <p:cNvSpPr txBox="1">
                <a:spLocks/>
              </p:cNvSpPr>
              <p:nvPr/>
            </p:nvSpPr>
            <p:spPr bwMode="gray">
              <a:xfrm>
                <a:off x="7338226" y="5688624"/>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CSS</a:t>
                </a:r>
              </a:p>
            </p:txBody>
          </p:sp>
          <p:cxnSp>
            <p:nvCxnSpPr>
              <p:cNvPr id="107" name="Connector: Elbow 106">
                <a:extLst>
                  <a:ext uri="{FF2B5EF4-FFF2-40B4-BE49-F238E27FC236}">
                    <a16:creationId xmlns:a16="http://schemas.microsoft.com/office/drawing/2014/main" id="{D8EA6E5D-B3D6-4DFE-9BC1-1F412C2FE15F}"/>
                  </a:ext>
                </a:extLst>
              </p:cNvPr>
              <p:cNvCxnSpPr>
                <a:cxnSpLocks/>
                <a:endCxn id="105" idx="2"/>
              </p:cNvCxnSpPr>
              <p:nvPr/>
            </p:nvCxnSpPr>
            <p:spPr bwMode="gray">
              <a:xfrm rot="5400000" flipH="1" flipV="1">
                <a:off x="9183533" y="3379267"/>
                <a:ext cx="19173" cy="1869655"/>
              </a:xfrm>
              <a:prstGeom prst="bentConnector3">
                <a:avLst>
                  <a:gd name="adj1" fmla="val -276999"/>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E76872A-E897-4AF6-BDC7-5C4E0C173268}"/>
                  </a:ext>
                </a:extLst>
              </p:cNvPr>
              <p:cNvGrpSpPr/>
              <p:nvPr/>
            </p:nvGrpSpPr>
            <p:grpSpPr>
              <a:xfrm>
                <a:off x="8857612" y="3782393"/>
                <a:ext cx="1497867" cy="528465"/>
                <a:chOff x="9240378" y="3780976"/>
                <a:chExt cx="1497867" cy="528465"/>
              </a:xfrm>
            </p:grpSpPr>
            <p:pic>
              <p:nvPicPr>
                <p:cNvPr id="101" name="Graphic 100">
                  <a:extLst>
                    <a:ext uri="{FF2B5EF4-FFF2-40B4-BE49-F238E27FC236}">
                      <a16:creationId xmlns:a16="http://schemas.microsoft.com/office/drawing/2014/main" id="{80900B42-C64C-427A-B4EC-02AE5C9824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6866" y="3937331"/>
                  <a:ext cx="365760" cy="365760"/>
                </a:xfrm>
                <a:prstGeom prst="rect">
                  <a:avLst/>
                </a:prstGeom>
              </p:spPr>
            </p:pic>
            <p:pic>
              <p:nvPicPr>
                <p:cNvPr id="102" name="Graphic 101">
                  <a:extLst>
                    <a:ext uri="{FF2B5EF4-FFF2-40B4-BE49-F238E27FC236}">
                      <a16:creationId xmlns:a16="http://schemas.microsoft.com/office/drawing/2014/main" id="{1561BB2C-61F2-4617-8218-48BDC0CE6D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13099" y="3937331"/>
                  <a:ext cx="365760" cy="365760"/>
                </a:xfrm>
                <a:prstGeom prst="rect">
                  <a:avLst/>
                </a:prstGeom>
              </p:spPr>
            </p:pic>
            <p:sp>
              <p:nvSpPr>
                <p:cNvPr id="103" name="Content Placeholder 3">
                  <a:extLst>
                    <a:ext uri="{FF2B5EF4-FFF2-40B4-BE49-F238E27FC236}">
                      <a16:creationId xmlns:a16="http://schemas.microsoft.com/office/drawing/2014/main" id="{053DBCE0-CFFA-483D-97A2-F6831FA3E94F}"/>
                    </a:ext>
                  </a:extLst>
                </p:cNvPr>
                <p:cNvSpPr txBox="1">
                  <a:spLocks/>
                </p:cNvSpPr>
                <p:nvPr/>
              </p:nvSpPr>
              <p:spPr bwMode="gray">
                <a:xfrm>
                  <a:off x="9240378" y="378097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Lighting</a:t>
                  </a:r>
                </a:p>
              </p:txBody>
            </p:sp>
            <p:sp>
              <p:nvSpPr>
                <p:cNvPr id="104" name="Content Placeholder 3">
                  <a:extLst>
                    <a:ext uri="{FF2B5EF4-FFF2-40B4-BE49-F238E27FC236}">
                      <a16:creationId xmlns:a16="http://schemas.microsoft.com/office/drawing/2014/main" id="{C64C7950-1BD8-4BE1-B967-C3DB983D089F}"/>
                    </a:ext>
                  </a:extLst>
                </p:cNvPr>
                <p:cNvSpPr txBox="1">
                  <a:spLocks/>
                </p:cNvSpPr>
                <p:nvPr/>
              </p:nvSpPr>
              <p:spPr bwMode="gray">
                <a:xfrm>
                  <a:off x="9764692" y="378097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AC</a:t>
                  </a:r>
                </a:p>
              </p:txBody>
            </p:sp>
            <p:pic>
              <p:nvPicPr>
                <p:cNvPr id="105" name="Graphic 104">
                  <a:extLst>
                    <a:ext uri="{FF2B5EF4-FFF2-40B4-BE49-F238E27FC236}">
                      <a16:creationId xmlns:a16="http://schemas.microsoft.com/office/drawing/2014/main" id="{F4ACBBD7-8FD7-4711-AD77-AFA45F8D06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27834" y="3937331"/>
                  <a:ext cx="365760" cy="365760"/>
                </a:xfrm>
                <a:prstGeom prst="rect">
                  <a:avLst/>
                </a:prstGeom>
              </p:spPr>
            </p:pic>
            <p:sp>
              <p:nvSpPr>
                <p:cNvPr id="106" name="Content Placeholder 3">
                  <a:extLst>
                    <a:ext uri="{FF2B5EF4-FFF2-40B4-BE49-F238E27FC236}">
                      <a16:creationId xmlns:a16="http://schemas.microsoft.com/office/drawing/2014/main" id="{0D04EEBE-A1C8-4393-BE99-D15CFC174E28}"/>
                    </a:ext>
                  </a:extLst>
                </p:cNvPr>
                <p:cNvSpPr txBox="1">
                  <a:spLocks/>
                </p:cNvSpPr>
                <p:nvPr/>
              </p:nvSpPr>
              <p:spPr bwMode="gray">
                <a:xfrm>
                  <a:off x="10275672" y="378097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Sockets</a:t>
                  </a:r>
                </a:p>
              </p:txBody>
            </p:sp>
            <p:cxnSp>
              <p:nvCxnSpPr>
                <p:cNvPr id="108" name="Connector: Elbow 107">
                  <a:extLst>
                    <a:ext uri="{FF2B5EF4-FFF2-40B4-BE49-F238E27FC236}">
                      <a16:creationId xmlns:a16="http://schemas.microsoft.com/office/drawing/2014/main" id="{CDE86892-6907-436C-A6BC-80F7EDF7FF05}"/>
                    </a:ext>
                  </a:extLst>
                </p:cNvPr>
                <p:cNvCxnSpPr>
                  <a:stCxn id="101" idx="2"/>
                  <a:endCxn id="102" idx="2"/>
                </p:cNvCxnSpPr>
                <p:nvPr/>
              </p:nvCxnSpPr>
              <p:spPr bwMode="gray">
                <a:xfrm rot="16200000" flipH="1">
                  <a:off x="9727862" y="4034974"/>
                  <a:ext cx="12700" cy="536233"/>
                </a:xfrm>
                <a:prstGeom prst="bentConnector3">
                  <a:avLst>
                    <a:gd name="adj1" fmla="val 618748"/>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pic>
            <p:nvPicPr>
              <p:cNvPr id="112" name="Graphic 111">
                <a:extLst>
                  <a:ext uri="{FF2B5EF4-FFF2-40B4-BE49-F238E27FC236}">
                    <a16:creationId xmlns:a16="http://schemas.microsoft.com/office/drawing/2014/main" id="{9D8BFEC7-A22F-4D81-A01F-ED04DCB1DDA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93610" y="2616243"/>
                <a:ext cx="457200" cy="457200"/>
              </a:xfrm>
              <a:prstGeom prst="rect">
                <a:avLst/>
              </a:prstGeom>
            </p:spPr>
          </p:pic>
          <p:grpSp>
            <p:nvGrpSpPr>
              <p:cNvPr id="113" name="Group 112">
                <a:extLst>
                  <a:ext uri="{FF2B5EF4-FFF2-40B4-BE49-F238E27FC236}">
                    <a16:creationId xmlns:a16="http://schemas.microsoft.com/office/drawing/2014/main" id="{CB54321D-89B2-40FE-A1CC-7F007E6D4EC9}"/>
                  </a:ext>
                </a:extLst>
              </p:cNvPr>
              <p:cNvGrpSpPr/>
              <p:nvPr/>
            </p:nvGrpSpPr>
            <p:grpSpPr>
              <a:xfrm>
                <a:off x="9390559" y="2616243"/>
                <a:ext cx="864207" cy="457200"/>
                <a:chOff x="7049428" y="2520980"/>
                <a:chExt cx="864207" cy="457200"/>
              </a:xfrm>
            </p:grpSpPr>
            <p:pic>
              <p:nvPicPr>
                <p:cNvPr id="114" name="Graphic 113">
                  <a:extLst>
                    <a:ext uri="{FF2B5EF4-FFF2-40B4-BE49-F238E27FC236}">
                      <a16:creationId xmlns:a16="http://schemas.microsoft.com/office/drawing/2014/main" id="{D48EC104-9F65-4385-9BEC-528250D721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56435" y="2520980"/>
                  <a:ext cx="457200" cy="457200"/>
                </a:xfrm>
                <a:prstGeom prst="rect">
                  <a:avLst/>
                </a:prstGeom>
              </p:spPr>
            </p:pic>
            <p:pic>
              <p:nvPicPr>
                <p:cNvPr id="115" name="Graphic 114">
                  <a:extLst>
                    <a:ext uri="{FF2B5EF4-FFF2-40B4-BE49-F238E27FC236}">
                      <a16:creationId xmlns:a16="http://schemas.microsoft.com/office/drawing/2014/main" id="{BE091D3C-2DD4-4460-8D41-55007EEA371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49428" y="2520980"/>
                  <a:ext cx="457200" cy="457200"/>
                </a:xfrm>
                <a:prstGeom prst="rect">
                  <a:avLst/>
                </a:prstGeom>
              </p:spPr>
            </p:pic>
          </p:grpSp>
          <p:cxnSp>
            <p:nvCxnSpPr>
              <p:cNvPr id="117" name="Connector: Elbow 116">
                <a:extLst>
                  <a:ext uri="{FF2B5EF4-FFF2-40B4-BE49-F238E27FC236}">
                    <a16:creationId xmlns:a16="http://schemas.microsoft.com/office/drawing/2014/main" id="{3B32C338-B06A-4A5A-90B3-FD2B09F3F155}"/>
                  </a:ext>
                </a:extLst>
              </p:cNvPr>
              <p:cNvCxnSpPr>
                <a:stCxn id="112" idx="1"/>
                <a:endCxn id="83" idx="0"/>
              </p:cNvCxnSpPr>
              <p:nvPr/>
            </p:nvCxnSpPr>
            <p:spPr bwMode="gray">
              <a:xfrm rot="10800000" flipV="1">
                <a:off x="8229456" y="2844842"/>
                <a:ext cx="564154" cy="51201"/>
              </a:xfrm>
              <a:prstGeom prst="bentConnector2">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2D49096-80D0-460D-A302-FB4621F9414B}"/>
                  </a:ext>
                </a:extLst>
              </p:cNvPr>
              <p:cNvCxnSpPr>
                <a:stCxn id="112" idx="3"/>
                <a:endCxn id="115" idx="1"/>
              </p:cNvCxnSpPr>
              <p:nvPr/>
            </p:nvCxnSpPr>
            <p:spPr bwMode="gray">
              <a:xfrm>
                <a:off x="9250810" y="2844843"/>
                <a:ext cx="13974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119" name="Graphic 118">
                <a:extLst>
                  <a:ext uri="{FF2B5EF4-FFF2-40B4-BE49-F238E27FC236}">
                    <a16:creationId xmlns:a16="http://schemas.microsoft.com/office/drawing/2014/main" id="{CFA6ED36-34A8-4691-B47F-9B61307F5A2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75246" y="5284693"/>
                <a:ext cx="457200" cy="457200"/>
              </a:xfrm>
              <a:prstGeom prst="rect">
                <a:avLst/>
              </a:prstGeom>
            </p:spPr>
          </p:pic>
          <p:sp>
            <p:nvSpPr>
              <p:cNvPr id="120" name="Content Placeholder 3">
                <a:extLst>
                  <a:ext uri="{FF2B5EF4-FFF2-40B4-BE49-F238E27FC236}">
                    <a16:creationId xmlns:a16="http://schemas.microsoft.com/office/drawing/2014/main" id="{2974A2C1-1457-4DC4-A49B-1734249E4A53}"/>
                  </a:ext>
                </a:extLst>
              </p:cNvPr>
              <p:cNvSpPr txBox="1">
                <a:spLocks/>
              </p:cNvSpPr>
              <p:nvPr/>
            </p:nvSpPr>
            <p:spPr bwMode="gray">
              <a:xfrm>
                <a:off x="9556236" y="5677007"/>
                <a:ext cx="674922" cy="170344"/>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Generator</a:t>
                </a:r>
              </a:p>
            </p:txBody>
          </p:sp>
          <p:pic>
            <p:nvPicPr>
              <p:cNvPr id="121" name="Graphic 120">
                <a:extLst>
                  <a:ext uri="{FF2B5EF4-FFF2-40B4-BE49-F238E27FC236}">
                    <a16:creationId xmlns:a16="http://schemas.microsoft.com/office/drawing/2014/main" id="{307C29C5-E0C7-412D-B5AB-EDB61EEA6C6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47638" y="5330413"/>
                <a:ext cx="365760" cy="365760"/>
              </a:xfrm>
              <a:prstGeom prst="rect">
                <a:avLst/>
              </a:prstGeom>
            </p:spPr>
          </p:pic>
          <p:sp>
            <p:nvSpPr>
              <p:cNvPr id="122" name="Content Placeholder 3">
                <a:extLst>
                  <a:ext uri="{FF2B5EF4-FFF2-40B4-BE49-F238E27FC236}">
                    <a16:creationId xmlns:a16="http://schemas.microsoft.com/office/drawing/2014/main" id="{D98C0CE5-3B6C-4F68-A5CB-79A217EE7FE3}"/>
                  </a:ext>
                </a:extLst>
              </p:cNvPr>
              <p:cNvSpPr txBox="1">
                <a:spLocks/>
              </p:cNvSpPr>
              <p:nvPr/>
            </p:nvSpPr>
            <p:spPr bwMode="gray">
              <a:xfrm>
                <a:off x="9002122" y="5663739"/>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ATS</a:t>
                </a:r>
              </a:p>
            </p:txBody>
          </p:sp>
          <p:cxnSp>
            <p:nvCxnSpPr>
              <p:cNvPr id="123" name="Straight Connector 122">
                <a:extLst>
                  <a:ext uri="{FF2B5EF4-FFF2-40B4-BE49-F238E27FC236}">
                    <a16:creationId xmlns:a16="http://schemas.microsoft.com/office/drawing/2014/main" id="{B0AB4831-0328-4F08-A5B0-2D0F1DBD74E6}"/>
                  </a:ext>
                </a:extLst>
              </p:cNvPr>
              <p:cNvCxnSpPr>
                <a:stCxn id="121" idx="3"/>
                <a:endCxn id="119" idx="1"/>
              </p:cNvCxnSpPr>
              <p:nvPr/>
            </p:nvCxnSpPr>
            <p:spPr bwMode="gray">
              <a:xfrm>
                <a:off x="9413398" y="5513293"/>
                <a:ext cx="161848"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117D4EE-3914-4D93-987B-06F4A7C24353}"/>
                  </a:ext>
                </a:extLst>
              </p:cNvPr>
              <p:cNvCxnSpPr>
                <a:stCxn id="121" idx="1"/>
                <a:endCxn id="80" idx="3"/>
              </p:cNvCxnSpPr>
              <p:nvPr/>
            </p:nvCxnSpPr>
            <p:spPr bwMode="gray">
              <a:xfrm flipH="1">
                <a:off x="8869659" y="5513293"/>
                <a:ext cx="177979" cy="2532"/>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125" name="Graphic 124">
                <a:extLst>
                  <a:ext uri="{FF2B5EF4-FFF2-40B4-BE49-F238E27FC236}">
                    <a16:creationId xmlns:a16="http://schemas.microsoft.com/office/drawing/2014/main" id="{E6664F5E-111B-44BF-85FA-9131E8C754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1918" y="4561971"/>
                <a:ext cx="457200" cy="457200"/>
              </a:xfrm>
              <a:prstGeom prst="rect">
                <a:avLst/>
              </a:prstGeom>
            </p:spPr>
          </p:pic>
          <p:sp>
            <p:nvSpPr>
              <p:cNvPr id="126" name="Content Placeholder 3">
                <a:extLst>
                  <a:ext uri="{FF2B5EF4-FFF2-40B4-BE49-F238E27FC236}">
                    <a16:creationId xmlns:a16="http://schemas.microsoft.com/office/drawing/2014/main" id="{B3E86739-0E8D-4C14-9C3D-C01F908F2967}"/>
                  </a:ext>
                </a:extLst>
              </p:cNvPr>
              <p:cNvSpPr txBox="1">
                <a:spLocks/>
              </p:cNvSpPr>
              <p:nvPr/>
            </p:nvSpPr>
            <p:spPr bwMode="gray">
              <a:xfrm>
                <a:off x="9001918" y="441758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EDB</a:t>
                </a:r>
              </a:p>
            </p:txBody>
          </p:sp>
          <p:cxnSp>
            <p:nvCxnSpPr>
              <p:cNvPr id="127" name="Straight Connector 126">
                <a:extLst>
                  <a:ext uri="{FF2B5EF4-FFF2-40B4-BE49-F238E27FC236}">
                    <a16:creationId xmlns:a16="http://schemas.microsoft.com/office/drawing/2014/main" id="{09D6CA02-DD99-442C-9F40-468F69405F00}"/>
                  </a:ext>
                </a:extLst>
              </p:cNvPr>
              <p:cNvCxnSpPr>
                <a:stCxn id="125" idx="2"/>
                <a:endCxn id="121" idx="0"/>
              </p:cNvCxnSpPr>
              <p:nvPr/>
            </p:nvCxnSpPr>
            <p:spPr bwMode="gray">
              <a:xfrm>
                <a:off x="9230518" y="5019171"/>
                <a:ext cx="0" cy="311242"/>
              </a:xfrm>
              <a:prstGeom prst="line">
                <a:avLst/>
              </a:prstGeom>
              <a:ln w="28575">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8" name="Content Placeholder 3">
                <a:extLst>
                  <a:ext uri="{FF2B5EF4-FFF2-40B4-BE49-F238E27FC236}">
                    <a16:creationId xmlns:a16="http://schemas.microsoft.com/office/drawing/2014/main" id="{E52F9B3F-D5C4-4491-BBD9-44ACA825EFF1}"/>
                  </a:ext>
                </a:extLst>
              </p:cNvPr>
              <p:cNvSpPr txBox="1">
                <a:spLocks/>
              </p:cNvSpPr>
              <p:nvPr/>
            </p:nvSpPr>
            <p:spPr bwMode="gray">
              <a:xfrm>
                <a:off x="10540808" y="541086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Ground floor</a:t>
                </a:r>
              </a:p>
            </p:txBody>
          </p:sp>
          <p:sp>
            <p:nvSpPr>
              <p:cNvPr id="129" name="Content Placeholder 3">
                <a:extLst>
                  <a:ext uri="{FF2B5EF4-FFF2-40B4-BE49-F238E27FC236}">
                    <a16:creationId xmlns:a16="http://schemas.microsoft.com/office/drawing/2014/main" id="{758A9BD9-6484-4C62-BBF9-33E605594EE3}"/>
                  </a:ext>
                </a:extLst>
              </p:cNvPr>
              <p:cNvSpPr txBox="1">
                <a:spLocks/>
              </p:cNvSpPr>
              <p:nvPr/>
            </p:nvSpPr>
            <p:spPr bwMode="gray">
              <a:xfrm>
                <a:off x="10540808" y="469180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1st floor</a:t>
                </a:r>
              </a:p>
            </p:txBody>
          </p:sp>
          <p:sp>
            <p:nvSpPr>
              <p:cNvPr id="130" name="Content Placeholder 3">
                <a:extLst>
                  <a:ext uri="{FF2B5EF4-FFF2-40B4-BE49-F238E27FC236}">
                    <a16:creationId xmlns:a16="http://schemas.microsoft.com/office/drawing/2014/main" id="{E80BC664-1F86-410E-8175-E5A3B9F1B143}"/>
                  </a:ext>
                </a:extLst>
              </p:cNvPr>
              <p:cNvSpPr txBox="1">
                <a:spLocks/>
              </p:cNvSpPr>
              <p:nvPr/>
            </p:nvSpPr>
            <p:spPr bwMode="gray">
              <a:xfrm>
                <a:off x="10541242" y="4021241"/>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2nd floor</a:t>
                </a:r>
              </a:p>
            </p:txBody>
          </p:sp>
          <p:sp>
            <p:nvSpPr>
              <p:cNvPr id="131" name="Content Placeholder 3">
                <a:extLst>
                  <a:ext uri="{FF2B5EF4-FFF2-40B4-BE49-F238E27FC236}">
                    <a16:creationId xmlns:a16="http://schemas.microsoft.com/office/drawing/2014/main" id="{AC84FEB6-C54B-4ED6-976D-F9E642AC02A0}"/>
                  </a:ext>
                </a:extLst>
              </p:cNvPr>
              <p:cNvSpPr txBox="1">
                <a:spLocks/>
              </p:cNvSpPr>
              <p:nvPr/>
            </p:nvSpPr>
            <p:spPr bwMode="gray">
              <a:xfrm>
                <a:off x="10527459" y="328703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Nth floor</a:t>
                </a:r>
              </a:p>
            </p:txBody>
          </p:sp>
          <p:sp>
            <p:nvSpPr>
              <p:cNvPr id="132" name="Content Placeholder 3">
                <a:extLst>
                  <a:ext uri="{FF2B5EF4-FFF2-40B4-BE49-F238E27FC236}">
                    <a16:creationId xmlns:a16="http://schemas.microsoft.com/office/drawing/2014/main" id="{E1BD5E32-59F3-4112-8C8C-14EE0A9BEB17}"/>
                  </a:ext>
                </a:extLst>
              </p:cNvPr>
              <p:cNvSpPr txBox="1">
                <a:spLocks/>
              </p:cNvSpPr>
              <p:nvPr/>
            </p:nvSpPr>
            <p:spPr bwMode="gray">
              <a:xfrm>
                <a:off x="10579651" y="2748128"/>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Roof</a:t>
                </a:r>
              </a:p>
            </p:txBody>
          </p:sp>
        </p:grpSp>
      </p:grpSp>
      <p:grpSp>
        <p:nvGrpSpPr>
          <p:cNvPr id="11" name="Group 10">
            <a:extLst>
              <a:ext uri="{FF2B5EF4-FFF2-40B4-BE49-F238E27FC236}">
                <a16:creationId xmlns:a16="http://schemas.microsoft.com/office/drawing/2014/main" id="{5D0A3E07-2898-433F-B144-C27A623A843D}"/>
              </a:ext>
            </a:extLst>
          </p:cNvPr>
          <p:cNvGrpSpPr/>
          <p:nvPr/>
        </p:nvGrpSpPr>
        <p:grpSpPr>
          <a:xfrm>
            <a:off x="8378857" y="2767934"/>
            <a:ext cx="2293714" cy="2412180"/>
            <a:chOff x="4008673" y="3556494"/>
            <a:chExt cx="2293714" cy="2412180"/>
          </a:xfrm>
        </p:grpSpPr>
        <p:pic>
          <p:nvPicPr>
            <p:cNvPr id="133" name="Picture 2" descr="XT7L 1600 Ekip Touch LSI In=1600A 4p F F | ABB">
              <a:extLst>
                <a:ext uri="{FF2B5EF4-FFF2-40B4-BE49-F238E27FC236}">
                  <a16:creationId xmlns:a16="http://schemas.microsoft.com/office/drawing/2014/main" id="{11B38A11-41AE-4F61-8EE9-573C109DABE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45832" y="3869826"/>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a:extLst>
                <a:ext uri="{FF2B5EF4-FFF2-40B4-BE49-F238E27FC236}">
                  <a16:creationId xmlns:a16="http://schemas.microsoft.com/office/drawing/2014/main" id="{EBCCE344-E84A-43D2-BA75-54E136FA8336}"/>
                </a:ext>
              </a:extLst>
            </p:cNvPr>
            <p:cNvSpPr/>
            <p:nvPr/>
          </p:nvSpPr>
          <p:spPr bwMode="gray">
            <a:xfrm>
              <a:off x="4008673" y="4744297"/>
              <a:ext cx="914400" cy="500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MCC</a:t>
              </a:r>
            </a:p>
          </p:txBody>
        </p:sp>
        <p:sp>
          <p:nvSpPr>
            <p:cNvPr id="140" name="Rectangle 139">
              <a:extLst>
                <a:ext uri="{FF2B5EF4-FFF2-40B4-BE49-F238E27FC236}">
                  <a16:creationId xmlns:a16="http://schemas.microsoft.com/office/drawing/2014/main" id="{6C228B04-0E53-4CBE-9E9E-6504E6A017B8}"/>
                </a:ext>
              </a:extLst>
            </p:cNvPr>
            <p:cNvSpPr/>
            <p:nvPr/>
          </p:nvSpPr>
          <p:spPr bwMode="gray">
            <a:xfrm>
              <a:off x="5387987" y="4744297"/>
              <a:ext cx="914400" cy="500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VSD</a:t>
              </a:r>
            </a:p>
          </p:txBody>
        </p:sp>
        <p:cxnSp>
          <p:nvCxnSpPr>
            <p:cNvPr id="141" name="Straight Connector 140">
              <a:extLst>
                <a:ext uri="{FF2B5EF4-FFF2-40B4-BE49-F238E27FC236}">
                  <a16:creationId xmlns:a16="http://schemas.microsoft.com/office/drawing/2014/main" id="{26358C77-559A-4550-A096-1680004F81A0}"/>
                </a:ext>
              </a:extLst>
            </p:cNvPr>
            <p:cNvCxnSpPr/>
            <p:nvPr/>
          </p:nvCxnSpPr>
          <p:spPr bwMode="gray">
            <a:xfrm>
              <a:off x="4465872" y="4509906"/>
              <a:ext cx="1" cy="234391"/>
            </a:xfrm>
            <a:prstGeom prst="line">
              <a:avLst/>
            </a:prstGeom>
            <a:ln/>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70FBF4D7-4F93-4DB1-A981-188ACAFDC181}"/>
                </a:ext>
              </a:extLst>
            </p:cNvPr>
            <p:cNvCxnSpPr>
              <a:cxnSpLocks/>
            </p:cNvCxnSpPr>
            <p:nvPr/>
          </p:nvCxnSpPr>
          <p:spPr bwMode="gray">
            <a:xfrm>
              <a:off x="5845187" y="4509906"/>
              <a:ext cx="0" cy="2343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 name="Picture 2" descr="XT7L 1600 Ekip Touch LSI In=1600A 4p F F | ABB">
              <a:extLst>
                <a:ext uri="{FF2B5EF4-FFF2-40B4-BE49-F238E27FC236}">
                  <a16:creationId xmlns:a16="http://schemas.microsoft.com/office/drawing/2014/main" id="{88387403-5C01-4F76-9DCA-3CD09CE0649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25147" y="3869826"/>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a:extLst>
                <a:ext uri="{FF2B5EF4-FFF2-40B4-BE49-F238E27FC236}">
                  <a16:creationId xmlns:a16="http://schemas.microsoft.com/office/drawing/2014/main" id="{9AD94A0B-DB25-45C2-BF59-9977347821FB}"/>
                </a:ext>
              </a:extLst>
            </p:cNvPr>
            <p:cNvSpPr txBox="1"/>
            <p:nvPr/>
          </p:nvSpPr>
          <p:spPr bwMode="gray">
            <a:xfrm>
              <a:off x="4957555" y="4063118"/>
              <a:ext cx="354679" cy="215396"/>
            </a:xfrm>
            <a:prstGeom prst="rect">
              <a:avLst/>
            </a:prstGeom>
            <a:noFill/>
          </p:spPr>
          <p:txBody>
            <a:bodyPr wrap="square" lIns="72000" tIns="72000" rIns="72000" bIns="72000" rtlCol="0" anchor="ctr" anchorCtr="0">
              <a:noAutofit/>
            </a:bodyPr>
            <a:lstStyle/>
            <a:p>
              <a:r>
                <a:rPr lang="en-US" sz="1200" b="1" dirty="0">
                  <a:solidFill>
                    <a:schemeClr val="tx2"/>
                  </a:solidFill>
                </a:rPr>
                <a:t>or</a:t>
              </a:r>
              <a:endParaRPr lang="en-US" sz="600" b="1" dirty="0"/>
            </a:p>
          </p:txBody>
        </p:sp>
        <p:pic>
          <p:nvPicPr>
            <p:cNvPr id="149" name="Graphic 148">
              <a:extLst>
                <a:ext uri="{FF2B5EF4-FFF2-40B4-BE49-F238E27FC236}">
                  <a16:creationId xmlns:a16="http://schemas.microsoft.com/office/drawing/2014/main" id="{BD590449-C115-4B1D-A1B8-EDC832AA75E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37272" y="5511474"/>
              <a:ext cx="457200" cy="457200"/>
            </a:xfrm>
            <a:prstGeom prst="rect">
              <a:avLst/>
            </a:prstGeom>
          </p:spPr>
        </p:pic>
        <p:sp>
          <p:nvSpPr>
            <p:cNvPr id="150" name="Content Placeholder 3">
              <a:extLst>
                <a:ext uri="{FF2B5EF4-FFF2-40B4-BE49-F238E27FC236}">
                  <a16:creationId xmlns:a16="http://schemas.microsoft.com/office/drawing/2014/main" id="{3E946E39-6A4C-459E-BE17-709B4C145E29}"/>
                </a:ext>
              </a:extLst>
            </p:cNvPr>
            <p:cNvSpPr txBox="1">
              <a:spLocks/>
            </p:cNvSpPr>
            <p:nvPr/>
          </p:nvSpPr>
          <p:spPr bwMode="gray">
            <a:xfrm>
              <a:off x="4787533" y="5591652"/>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Cooling system</a:t>
              </a:r>
            </a:p>
          </p:txBody>
        </p:sp>
        <p:sp>
          <p:nvSpPr>
            <p:cNvPr id="151" name="Content Placeholder 3">
              <a:extLst>
                <a:ext uri="{FF2B5EF4-FFF2-40B4-BE49-F238E27FC236}">
                  <a16:creationId xmlns:a16="http://schemas.microsoft.com/office/drawing/2014/main" id="{33EF441F-CA36-44E2-BE15-0EDF63250DF4}"/>
                </a:ext>
              </a:extLst>
            </p:cNvPr>
            <p:cNvSpPr txBox="1">
              <a:spLocks/>
            </p:cNvSpPr>
            <p:nvPr/>
          </p:nvSpPr>
          <p:spPr bwMode="gray">
            <a:xfrm>
              <a:off x="4110761" y="3556494"/>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Tmax XT</a:t>
              </a:r>
            </a:p>
          </p:txBody>
        </p:sp>
        <p:pic>
          <p:nvPicPr>
            <p:cNvPr id="152" name="Graphic 151">
              <a:extLst>
                <a:ext uri="{FF2B5EF4-FFF2-40B4-BE49-F238E27FC236}">
                  <a16:creationId xmlns:a16="http://schemas.microsoft.com/office/drawing/2014/main" id="{267F0DA7-E649-49D7-8E05-06EE958E702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16587" y="5511474"/>
              <a:ext cx="457200" cy="457200"/>
            </a:xfrm>
            <a:prstGeom prst="rect">
              <a:avLst/>
            </a:prstGeom>
          </p:spPr>
        </p:pic>
        <p:cxnSp>
          <p:nvCxnSpPr>
            <p:cNvPr id="10" name="Straight Connector 9">
              <a:extLst>
                <a:ext uri="{FF2B5EF4-FFF2-40B4-BE49-F238E27FC236}">
                  <a16:creationId xmlns:a16="http://schemas.microsoft.com/office/drawing/2014/main" id="{B083D64D-4E0E-429C-A6CE-B370AADBA15E}"/>
                </a:ext>
              </a:extLst>
            </p:cNvPr>
            <p:cNvCxnSpPr/>
            <p:nvPr/>
          </p:nvCxnSpPr>
          <p:spPr bwMode="gray">
            <a:xfrm flipH="1">
              <a:off x="4465872" y="5244369"/>
              <a:ext cx="1" cy="2671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11C41BC-174E-4307-89D3-E8E51950AE24}"/>
                </a:ext>
              </a:extLst>
            </p:cNvPr>
            <p:cNvCxnSpPr/>
            <p:nvPr/>
          </p:nvCxnSpPr>
          <p:spPr bwMode="gray">
            <a:xfrm>
              <a:off x="5845187" y="5244369"/>
              <a:ext cx="0" cy="2671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Content Placeholder 3">
              <a:extLst>
                <a:ext uri="{FF2B5EF4-FFF2-40B4-BE49-F238E27FC236}">
                  <a16:creationId xmlns:a16="http://schemas.microsoft.com/office/drawing/2014/main" id="{FE4BC2D4-2DB9-481D-B30D-267BA3D511B6}"/>
                </a:ext>
              </a:extLst>
            </p:cNvPr>
            <p:cNvSpPr txBox="1">
              <a:spLocks/>
            </p:cNvSpPr>
            <p:nvPr/>
          </p:nvSpPr>
          <p:spPr bwMode="gray">
            <a:xfrm>
              <a:off x="5490075" y="3556494"/>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Tmax XT</a:t>
              </a:r>
            </a:p>
          </p:txBody>
        </p:sp>
      </p:grpSp>
      <p:sp>
        <p:nvSpPr>
          <p:cNvPr id="87" name="TextBox 86">
            <a:extLst>
              <a:ext uri="{FF2B5EF4-FFF2-40B4-BE49-F238E27FC236}">
                <a16:creationId xmlns:a16="http://schemas.microsoft.com/office/drawing/2014/main" id="{C3D6BBC2-3F6C-4E92-AEAB-BF810661AAF8}"/>
              </a:ext>
            </a:extLst>
          </p:cNvPr>
          <p:cNvSpPr txBox="1"/>
          <p:nvPr/>
        </p:nvSpPr>
        <p:spPr bwMode="gray">
          <a:xfrm>
            <a:off x="6133300" y="5333061"/>
            <a:ext cx="1781432" cy="1462716"/>
          </a:xfrm>
          <a:prstGeom prst="rect">
            <a:avLst/>
          </a:prstGeom>
          <a:noFill/>
        </p:spPr>
        <p:txBody>
          <a:bodyPr wrap="square" lIns="72000" tIns="72000" rIns="72000" bIns="72000" rtlCol="0">
            <a:noAutofit/>
          </a:bodyPr>
          <a:lstStyle/>
          <a:p>
            <a:r>
              <a:rPr lang="en-US" sz="700" b="1" dirty="0"/>
              <a:t>EDB</a:t>
            </a:r>
            <a:r>
              <a:rPr lang="en-US" sz="700" dirty="0"/>
              <a:t>: Emergency distribution </a:t>
            </a:r>
          </a:p>
          <a:p>
            <a:r>
              <a:rPr lang="en-US" sz="700" dirty="0"/>
              <a:t>board</a:t>
            </a:r>
          </a:p>
          <a:p>
            <a:r>
              <a:rPr lang="en-US" sz="700" b="1" dirty="0"/>
              <a:t>AC</a:t>
            </a:r>
            <a:r>
              <a:rPr lang="en-US" sz="700" dirty="0"/>
              <a:t>: Air Conditioning units</a:t>
            </a:r>
          </a:p>
          <a:p>
            <a:r>
              <a:rPr lang="en-US" sz="700" b="1" dirty="0"/>
              <a:t>MCC</a:t>
            </a:r>
            <a:r>
              <a:rPr lang="en-US" sz="700" dirty="0"/>
              <a:t>: Motor Control Center</a:t>
            </a:r>
          </a:p>
          <a:p>
            <a:r>
              <a:rPr lang="en-US" sz="700" b="1" dirty="0"/>
              <a:t>VSD</a:t>
            </a:r>
            <a:r>
              <a:rPr lang="en-US" sz="700" dirty="0"/>
              <a:t>: Variable speed drive</a:t>
            </a:r>
          </a:p>
          <a:p>
            <a:endParaRPr lang="en-US" sz="800" dirty="0"/>
          </a:p>
          <a:p>
            <a:endParaRPr lang="en-US" sz="800" dirty="0"/>
          </a:p>
        </p:txBody>
      </p:sp>
    </p:spTree>
    <p:extLst>
      <p:ext uri="{BB962C8B-B14F-4D97-AF65-F5344CB8AC3E}">
        <p14:creationId xmlns:p14="http://schemas.microsoft.com/office/powerpoint/2010/main" val="409669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A981CDF9-2C0F-43C5-9F7B-A89636B869E7}"/>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3" name="Title 2">
            <a:extLst>
              <a:ext uri="{FF2B5EF4-FFF2-40B4-BE49-F238E27FC236}">
                <a16:creationId xmlns:a16="http://schemas.microsoft.com/office/drawing/2014/main" id="{54EE39DC-F931-472D-BDF2-81FD03A7759F}"/>
              </a:ext>
            </a:extLst>
          </p:cNvPr>
          <p:cNvSpPr>
            <a:spLocks noGrp="1"/>
          </p:cNvSpPr>
          <p:nvPr>
            <p:ph type="title"/>
          </p:nvPr>
        </p:nvSpPr>
        <p:spPr/>
        <p:txBody>
          <a:bodyPr/>
          <a:lstStyle/>
          <a:p>
            <a:r>
              <a:rPr lang="en-US" dirty="0"/>
              <a:t>Intelligent Distribution for Building Cooling</a:t>
            </a:r>
          </a:p>
        </p:txBody>
      </p:sp>
      <p:sp>
        <p:nvSpPr>
          <p:cNvPr id="5" name="Footer Placeholder 4">
            <a:extLst>
              <a:ext uri="{FF2B5EF4-FFF2-40B4-BE49-F238E27FC236}">
                <a16:creationId xmlns:a16="http://schemas.microsoft.com/office/drawing/2014/main" id="{6FE06841-8500-4298-8716-F796CB386232}"/>
              </a:ext>
            </a:extLst>
          </p:cNvPr>
          <p:cNvSpPr>
            <a:spLocks noGrp="1"/>
          </p:cNvSpPr>
          <p:nvPr>
            <p:ph type="ftr" sz="quarter" idx="10"/>
          </p:nvPr>
        </p:nvSpPr>
        <p:spPr/>
        <p:txBody>
          <a:bodyPr/>
          <a:lstStyle/>
          <a:p>
            <a:pPr lvl="8"/>
            <a:r>
              <a:rPr lang="en-US" dirty="0"/>
              <a:t>For large size building, if cooling considered as critical load, it will be supplied from the generator depending on the building type.</a:t>
            </a:r>
          </a:p>
        </p:txBody>
      </p:sp>
      <p:sp>
        <p:nvSpPr>
          <p:cNvPr id="4" name="Date Placeholder 3">
            <a:extLst>
              <a:ext uri="{FF2B5EF4-FFF2-40B4-BE49-F238E27FC236}">
                <a16:creationId xmlns:a16="http://schemas.microsoft.com/office/drawing/2014/main" id="{8D3DCC94-6C35-423F-ACE3-964DE69DF10F}"/>
              </a:ext>
            </a:extLst>
          </p:cNvPr>
          <p:cNvSpPr>
            <a:spLocks noGrp="1"/>
          </p:cNvSpPr>
          <p:nvPr>
            <p:ph type="dt" sz="half" idx="11"/>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583C2F15-FE3E-40A5-BE71-8571D8E0B135}"/>
              </a:ext>
            </a:extLst>
          </p:cNvPr>
          <p:cNvSpPr>
            <a:spLocks noGrp="1"/>
          </p:cNvSpPr>
          <p:nvPr>
            <p:ph type="sldNum" sz="quarter" idx="12"/>
          </p:nvPr>
        </p:nvSpPr>
        <p:spPr/>
        <p:txBody>
          <a:bodyPr/>
          <a:lstStyle/>
          <a:p>
            <a:r>
              <a:rPr lang="en-US"/>
              <a:t>Slide </a:t>
            </a:r>
            <a:fld id="{619F89D8-7AE3-494A-97F3-03D680869632}" type="slidenum">
              <a:rPr lang="en-US" smtClean="0"/>
              <a:pPr/>
              <a:t>24</a:t>
            </a:fld>
            <a:endParaRPr lang="en-US"/>
          </a:p>
        </p:txBody>
      </p:sp>
      <p:sp>
        <p:nvSpPr>
          <p:cNvPr id="9" name="Text Placeholder 8">
            <a:extLst>
              <a:ext uri="{FF2B5EF4-FFF2-40B4-BE49-F238E27FC236}">
                <a16:creationId xmlns:a16="http://schemas.microsoft.com/office/drawing/2014/main" id="{D28CAED1-88D7-4E6B-9541-E90E475EBDFA}"/>
              </a:ext>
            </a:extLst>
          </p:cNvPr>
          <p:cNvSpPr>
            <a:spLocks noGrp="1"/>
          </p:cNvSpPr>
          <p:nvPr>
            <p:ph type="body" sz="quarter" idx="16"/>
          </p:nvPr>
        </p:nvSpPr>
        <p:spPr>
          <a:xfrm>
            <a:off x="333264" y="1816401"/>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2" name="Text Placeholder 11">
            <a:extLst>
              <a:ext uri="{FF2B5EF4-FFF2-40B4-BE49-F238E27FC236}">
                <a16:creationId xmlns:a16="http://schemas.microsoft.com/office/drawing/2014/main" id="{971B09A2-C821-4608-9D42-6A1F4C845EA2}"/>
              </a:ext>
            </a:extLst>
          </p:cNvPr>
          <p:cNvSpPr>
            <a:spLocks noGrp="1"/>
          </p:cNvSpPr>
          <p:nvPr>
            <p:ph type="body" sz="quarter" idx="24"/>
          </p:nvPr>
        </p:nvSpPr>
        <p:spPr>
          <a:xfrm>
            <a:off x="4271795" y="1816401"/>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4" name="Text Placeholder 13">
            <a:extLst>
              <a:ext uri="{FF2B5EF4-FFF2-40B4-BE49-F238E27FC236}">
                <a16:creationId xmlns:a16="http://schemas.microsoft.com/office/drawing/2014/main" id="{8CC9FD65-6E1A-455E-B9E8-F410FB8CB4C3}"/>
              </a:ext>
            </a:extLst>
          </p:cNvPr>
          <p:cNvSpPr>
            <a:spLocks noGrp="1"/>
          </p:cNvSpPr>
          <p:nvPr>
            <p:ph type="body" sz="quarter" idx="26"/>
          </p:nvPr>
        </p:nvSpPr>
        <p:spPr>
          <a:xfrm>
            <a:off x="8566815" y="1816401"/>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Main</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components</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 name="Subtitle 6">
            <a:extLst>
              <a:ext uri="{FF2B5EF4-FFF2-40B4-BE49-F238E27FC236}">
                <a16:creationId xmlns:a16="http://schemas.microsoft.com/office/drawing/2014/main" id="{AF029036-BD6C-4D2E-B431-B7E7D2D4E781}"/>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 Electrical distribution system for cooling (&lt;5 MVA)</a:t>
            </a:r>
          </a:p>
        </p:txBody>
      </p:sp>
      <p:sp>
        <p:nvSpPr>
          <p:cNvPr id="136" name="Content Placeholder 10">
            <a:extLst>
              <a:ext uri="{FF2B5EF4-FFF2-40B4-BE49-F238E27FC236}">
                <a16:creationId xmlns:a16="http://schemas.microsoft.com/office/drawing/2014/main" id="{6B3B72D4-534B-443D-AA6A-FD980A8D2D01}"/>
              </a:ext>
            </a:extLst>
          </p:cNvPr>
          <p:cNvSpPr txBox="1">
            <a:spLocks/>
          </p:cNvSpPr>
          <p:nvPr/>
        </p:nvSpPr>
        <p:spPr>
          <a:xfrm>
            <a:off x="245130" y="2505213"/>
            <a:ext cx="3514428" cy="3594474"/>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0">
              <a:spcBef>
                <a:spcPts val="0"/>
              </a:spcBef>
            </a:pPr>
            <a:r>
              <a:rPr lang="en-US" sz="1200" b="1" dirty="0">
                <a:solidFill>
                  <a:srgbClr val="D90000"/>
                </a:solidFill>
                <a:latin typeface="ABBvoiceOffice" panose="020D0603020503020204" pitchFamily="34" charset="0"/>
                <a:ea typeface="ABBvoiceOffice" panose="020D0603020503020204" pitchFamily="34" charset="0"/>
                <a:cs typeface="ABBvoiceOffice" panose="020D0603020503020204" pitchFamily="34" charset="0"/>
              </a:rPr>
              <a:t>Large size building (&lt;5 MVA)</a:t>
            </a:r>
            <a:endParaRPr lang="it-IT" sz="1200" b="1" dirty="0">
              <a:solidFill>
                <a:srgbClr val="D90000"/>
              </a:solidFill>
              <a:latin typeface="ABBvoiceOffice" panose="020D0603020503020204" pitchFamily="34" charset="0"/>
              <a:ea typeface="ABBvoiceOffice" panose="020D0603020503020204" pitchFamily="34" charset="0"/>
              <a:cs typeface="ABBvoiceOffice" panose="020D0603020503020204" pitchFamily="34" charset="0"/>
            </a:endParaRPr>
          </a:p>
          <a:p>
            <a:pPr algn="just"/>
            <a:r>
              <a:rPr lang="en-US" sz="1200" dirty="0">
                <a:latin typeface="ABBvoiceOffice" panose="020D0603020503020204" pitchFamily="34" charset="0"/>
                <a:ea typeface="ABBvoiceOffice" panose="020D0603020503020204" pitchFamily="34" charset="0"/>
                <a:cs typeface="ABBvoiceOffice" panose="020D0603020503020204" pitchFamily="34" charset="0"/>
              </a:rPr>
              <a:t>Typically, VSD to start and control motor for energy efficiency connected to ATS and protected by MCCBs in MDB and Genset panel.</a:t>
            </a:r>
          </a:p>
          <a:p>
            <a:pPr marL="285750" indent="-285750" algn="just">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Switching (TruOne)</a:t>
            </a:r>
          </a:p>
          <a:p>
            <a:pPr marL="285750" indent="-285750" algn="just">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Protection (Tmax XT/Emax2)</a:t>
            </a:r>
          </a:p>
          <a:p>
            <a:pPr marL="285750" indent="-285750" algn="just">
              <a:buFont typeface="Arial" panose="020B0604020202020204" pitchFamily="34" charset="0"/>
              <a:buChar char="•"/>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Metering (Ekip trip unit)</a:t>
            </a:r>
          </a:p>
          <a:p>
            <a:pPr marL="465768" lvl="1" indent="-285750" algn="just">
              <a:buFont typeface="Courier New" panose="02070309020205020404" pitchFamily="49" charset="0"/>
              <a:buChar char="o"/>
            </a:pPr>
            <a:r>
              <a:rPr lang="en-US" sz="1200" b="1" dirty="0">
                <a:latin typeface="ABBvoiceOffice" panose="020D0603020503020204" pitchFamily="34" charset="0"/>
                <a:ea typeface="ABBvoiceOffice" panose="020D0603020503020204" pitchFamily="34" charset="0"/>
                <a:cs typeface="ABBvoiceOffice" panose="020D0603020503020204" pitchFamily="34" charset="0"/>
              </a:rPr>
              <a:t>&lt;1250A</a:t>
            </a:r>
          </a:p>
          <a:p>
            <a:pPr marL="465768" lvl="1" indent="-285750" algn="just">
              <a:buFont typeface="Courier New" panose="02070309020205020404" pitchFamily="49" charset="0"/>
              <a:buChar char="o"/>
            </a:pPr>
            <a:endParaRPr lang="en-US" sz="1200" b="1" dirty="0">
              <a:latin typeface="ABBvoiceOffice" panose="020D0603020503020204" pitchFamily="34" charset="0"/>
              <a:ea typeface="ABBvoiceOffice" panose="020D0603020503020204" pitchFamily="34" charset="0"/>
              <a:cs typeface="ABBvoiceOffice" panose="020D0603020503020204" pitchFamily="34" charset="0"/>
            </a:endParaRPr>
          </a:p>
          <a:p>
            <a:pPr algn="just"/>
            <a:r>
              <a:rPr lang="en-US" sz="12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High-Rise building (&gt;5 MVA)</a:t>
            </a:r>
            <a:endParaRPr lang="en-US" sz="1200" b="1" dirty="0">
              <a:latin typeface="ABBvoiceOffice" panose="020D0603020503020204" pitchFamily="34" charset="0"/>
              <a:ea typeface="ABBvoiceOffice" panose="020D0603020503020204" pitchFamily="34" charset="0"/>
              <a:cs typeface="ABBvoiceOffice" panose="020D0603020503020204" pitchFamily="34" charset="0"/>
            </a:endParaRPr>
          </a:p>
          <a:p>
            <a:pPr algn="just"/>
            <a:r>
              <a:rPr lang="en-US" sz="1200" dirty="0">
                <a:latin typeface="ABBvoiceOffice" panose="020D0603020503020204" pitchFamily="34" charset="0"/>
                <a:ea typeface="ABBvoiceOffice" panose="020D0603020503020204" pitchFamily="34" charset="0"/>
                <a:cs typeface="ABBvoiceOffice" panose="020D0603020503020204" pitchFamily="34" charset="0"/>
              </a:rPr>
              <a:t>High rise building More than 5 MW can either be replicated from the above LV example to match the cooling needs or with MV HVAC solutions</a:t>
            </a:r>
          </a:p>
          <a:p>
            <a:endParaRPr lang="en-US" b="1" dirty="0">
              <a:latin typeface="ABBvoiceOffice" panose="020D0603020503020204" pitchFamily="34" charset="0"/>
              <a:ea typeface="ABBvoiceOffice" panose="020D0603020503020204" pitchFamily="34" charset="0"/>
              <a:cs typeface="ABBvoiceOffice" panose="020D0603020503020204" pitchFamily="34" charset="0"/>
            </a:endParaRPr>
          </a:p>
        </p:txBody>
      </p:sp>
      <p:grpSp>
        <p:nvGrpSpPr>
          <p:cNvPr id="2" name="Group 1">
            <a:extLst>
              <a:ext uri="{FF2B5EF4-FFF2-40B4-BE49-F238E27FC236}">
                <a16:creationId xmlns:a16="http://schemas.microsoft.com/office/drawing/2014/main" id="{1C1437B3-6BB5-43AF-9419-735695F796A7}"/>
              </a:ext>
            </a:extLst>
          </p:cNvPr>
          <p:cNvGrpSpPr/>
          <p:nvPr/>
        </p:nvGrpSpPr>
        <p:grpSpPr>
          <a:xfrm>
            <a:off x="4190555" y="2273348"/>
            <a:ext cx="3724440" cy="2970702"/>
            <a:chOff x="6856007" y="2675802"/>
            <a:chExt cx="4434075" cy="3370434"/>
          </a:xfrm>
        </p:grpSpPr>
        <p:pic>
          <p:nvPicPr>
            <p:cNvPr id="81" name="Graphic 80">
              <a:extLst>
                <a:ext uri="{FF2B5EF4-FFF2-40B4-BE49-F238E27FC236}">
                  <a16:creationId xmlns:a16="http://schemas.microsoft.com/office/drawing/2014/main" id="{E5DC47D4-58D6-4EB0-989C-86BBB15BE0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67263" y="5171715"/>
              <a:ext cx="457200" cy="457200"/>
            </a:xfrm>
            <a:prstGeom prst="rect">
              <a:avLst/>
            </a:prstGeom>
          </p:spPr>
        </p:pic>
        <p:pic>
          <p:nvPicPr>
            <p:cNvPr id="87" name="Graphic 86">
              <a:extLst>
                <a:ext uri="{FF2B5EF4-FFF2-40B4-BE49-F238E27FC236}">
                  <a16:creationId xmlns:a16="http://schemas.microsoft.com/office/drawing/2014/main" id="{2EA54D6E-8202-4032-A584-81FE4E55DD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0240" y="3761238"/>
              <a:ext cx="457200" cy="457200"/>
            </a:xfrm>
            <a:prstGeom prst="rect">
              <a:avLst/>
            </a:prstGeom>
          </p:spPr>
        </p:pic>
        <p:pic>
          <p:nvPicPr>
            <p:cNvPr id="90" name="Graphic 89">
              <a:extLst>
                <a:ext uri="{FF2B5EF4-FFF2-40B4-BE49-F238E27FC236}">
                  <a16:creationId xmlns:a16="http://schemas.microsoft.com/office/drawing/2014/main" id="{749B29D0-2CEA-447E-9044-D3E94F111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4230" y="4448180"/>
              <a:ext cx="457200" cy="457200"/>
            </a:xfrm>
            <a:prstGeom prst="rect">
              <a:avLst/>
            </a:prstGeom>
          </p:spPr>
        </p:pic>
        <p:pic>
          <p:nvPicPr>
            <p:cNvPr id="92" name="Graphic 91">
              <a:extLst>
                <a:ext uri="{FF2B5EF4-FFF2-40B4-BE49-F238E27FC236}">
                  <a16:creationId xmlns:a16="http://schemas.microsoft.com/office/drawing/2014/main" id="{EC626698-C36C-4C76-9C15-442BD367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7304" y="3036024"/>
              <a:ext cx="457200" cy="457200"/>
            </a:xfrm>
            <a:prstGeom prst="rect">
              <a:avLst/>
            </a:prstGeom>
          </p:spPr>
        </p:pic>
        <p:pic>
          <p:nvPicPr>
            <p:cNvPr id="94" name="Graphic 93">
              <a:extLst>
                <a:ext uri="{FF2B5EF4-FFF2-40B4-BE49-F238E27FC236}">
                  <a16:creationId xmlns:a16="http://schemas.microsoft.com/office/drawing/2014/main" id="{85F98903-BC88-417A-BAA9-ECBDB763D8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0166" y="5173319"/>
              <a:ext cx="457200" cy="457200"/>
            </a:xfrm>
            <a:prstGeom prst="rect">
              <a:avLst/>
            </a:prstGeom>
          </p:spPr>
        </p:pic>
        <p:sp>
          <p:nvSpPr>
            <p:cNvPr id="96" name="Rectangle 95">
              <a:extLst>
                <a:ext uri="{FF2B5EF4-FFF2-40B4-BE49-F238E27FC236}">
                  <a16:creationId xmlns:a16="http://schemas.microsoft.com/office/drawing/2014/main" id="{442F2655-C5BA-43C9-8B61-AC1923B31E4C}"/>
                </a:ext>
              </a:extLst>
            </p:cNvPr>
            <p:cNvSpPr/>
            <p:nvPr/>
          </p:nvSpPr>
          <p:spPr bwMode="gray">
            <a:xfrm>
              <a:off x="7447315" y="2900215"/>
              <a:ext cx="3785456" cy="3146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nvGrpSpPr>
            <p:cNvPr id="97" name="Group 96">
              <a:extLst>
                <a:ext uri="{FF2B5EF4-FFF2-40B4-BE49-F238E27FC236}">
                  <a16:creationId xmlns:a16="http://schemas.microsoft.com/office/drawing/2014/main" id="{36C903E7-BABB-486E-9CE1-D6BD748A35D0}"/>
                </a:ext>
              </a:extLst>
            </p:cNvPr>
            <p:cNvGrpSpPr/>
            <p:nvPr/>
          </p:nvGrpSpPr>
          <p:grpSpPr>
            <a:xfrm>
              <a:off x="7447315" y="3614168"/>
              <a:ext cx="3785456" cy="1431636"/>
              <a:chOff x="3112477" y="3465944"/>
              <a:chExt cx="4862146" cy="1431636"/>
            </a:xfrm>
          </p:grpSpPr>
          <p:cxnSp>
            <p:nvCxnSpPr>
              <p:cNvPr id="109" name="Straight Connector 108">
                <a:extLst>
                  <a:ext uri="{FF2B5EF4-FFF2-40B4-BE49-F238E27FC236}">
                    <a16:creationId xmlns:a16="http://schemas.microsoft.com/office/drawing/2014/main" id="{9C268ACF-8B1C-4E17-9446-0E5183D1EF6F}"/>
                  </a:ext>
                </a:extLst>
              </p:cNvPr>
              <p:cNvCxnSpPr>
                <a:cxnSpLocks/>
              </p:cNvCxnSpPr>
              <p:nvPr/>
            </p:nvCxnSpPr>
            <p:spPr bwMode="gray">
              <a:xfrm>
                <a:off x="3112477" y="3465944"/>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a:extLst>
                  <a:ext uri="{FF2B5EF4-FFF2-40B4-BE49-F238E27FC236}">
                    <a16:creationId xmlns:a16="http://schemas.microsoft.com/office/drawing/2014/main" id="{F2DCC01A-7F4E-4D67-8DB4-8AC100DCB9DA}"/>
                  </a:ext>
                </a:extLst>
              </p:cNvPr>
              <p:cNvCxnSpPr>
                <a:cxnSpLocks/>
              </p:cNvCxnSpPr>
              <p:nvPr/>
            </p:nvCxnSpPr>
            <p:spPr bwMode="gray">
              <a:xfrm>
                <a:off x="3112477" y="4181762"/>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2FE873AE-D935-4DC4-BC66-57C7CC461FA4}"/>
                  </a:ext>
                </a:extLst>
              </p:cNvPr>
              <p:cNvCxnSpPr>
                <a:cxnSpLocks/>
              </p:cNvCxnSpPr>
              <p:nvPr/>
            </p:nvCxnSpPr>
            <p:spPr bwMode="gray">
              <a:xfrm>
                <a:off x="3112477" y="4897580"/>
                <a:ext cx="4862146"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37" name="Group 136">
              <a:extLst>
                <a:ext uri="{FF2B5EF4-FFF2-40B4-BE49-F238E27FC236}">
                  <a16:creationId xmlns:a16="http://schemas.microsoft.com/office/drawing/2014/main" id="{740BC292-FA9D-42E3-A0CE-2F2639A4A223}"/>
                </a:ext>
              </a:extLst>
            </p:cNvPr>
            <p:cNvGrpSpPr/>
            <p:nvPr/>
          </p:nvGrpSpPr>
          <p:grpSpPr>
            <a:xfrm>
              <a:off x="7527015" y="5173319"/>
              <a:ext cx="860425" cy="457200"/>
              <a:chOff x="3450795" y="5025095"/>
              <a:chExt cx="860425" cy="457200"/>
            </a:xfrm>
          </p:grpSpPr>
          <p:pic>
            <p:nvPicPr>
              <p:cNvPr id="138" name="Graphic 137">
                <a:extLst>
                  <a:ext uri="{FF2B5EF4-FFF2-40B4-BE49-F238E27FC236}">
                    <a16:creationId xmlns:a16="http://schemas.microsoft.com/office/drawing/2014/main" id="{211C39C4-6B13-4CFF-A4BE-DB5B50B739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0795" y="5025095"/>
                <a:ext cx="457200" cy="457200"/>
              </a:xfrm>
              <a:prstGeom prst="rect">
                <a:avLst/>
              </a:prstGeom>
            </p:spPr>
          </p:pic>
          <p:pic>
            <p:nvPicPr>
              <p:cNvPr id="139" name="Graphic 138">
                <a:extLst>
                  <a:ext uri="{FF2B5EF4-FFF2-40B4-BE49-F238E27FC236}">
                    <a16:creationId xmlns:a16="http://schemas.microsoft.com/office/drawing/2014/main" id="{2A6ECAAC-D421-4A01-9990-F48F6AA2BC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4020" y="5025095"/>
                <a:ext cx="457200" cy="457200"/>
              </a:xfrm>
              <a:prstGeom prst="rect">
                <a:avLst/>
              </a:prstGeom>
            </p:spPr>
          </p:pic>
        </p:grpSp>
        <p:cxnSp>
          <p:nvCxnSpPr>
            <p:cNvPr id="144" name="Straight Connector 143">
              <a:extLst>
                <a:ext uri="{FF2B5EF4-FFF2-40B4-BE49-F238E27FC236}">
                  <a16:creationId xmlns:a16="http://schemas.microsoft.com/office/drawing/2014/main" id="{282C6490-C2F3-4D9A-81FD-B98BD3CFC744}"/>
                </a:ext>
              </a:extLst>
            </p:cNvPr>
            <p:cNvCxnSpPr>
              <a:stCxn id="94" idx="3"/>
              <a:endCxn id="138" idx="1"/>
            </p:cNvCxnSpPr>
            <p:nvPr/>
          </p:nvCxnSpPr>
          <p:spPr bwMode="gray">
            <a:xfrm>
              <a:off x="7327366" y="5401919"/>
              <a:ext cx="19964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B0551B51-9ED6-4FF5-BF83-56B566198768}"/>
                </a:ext>
              </a:extLst>
            </p:cNvPr>
            <p:cNvSpPr/>
            <p:nvPr/>
          </p:nvSpPr>
          <p:spPr bwMode="gray">
            <a:xfrm>
              <a:off x="7718581" y="2895021"/>
              <a:ext cx="64582" cy="23534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46" name="Content Placeholder 3">
              <a:extLst>
                <a:ext uri="{FF2B5EF4-FFF2-40B4-BE49-F238E27FC236}">
                  <a16:creationId xmlns:a16="http://schemas.microsoft.com/office/drawing/2014/main" id="{57AE4804-A5C0-4872-92FA-485ACA9682BF}"/>
                </a:ext>
              </a:extLst>
            </p:cNvPr>
            <p:cNvSpPr txBox="1">
              <a:spLocks/>
            </p:cNvSpPr>
            <p:nvPr/>
          </p:nvSpPr>
          <p:spPr bwMode="gray">
            <a:xfrm>
              <a:off x="7377140" y="3132157"/>
              <a:ext cx="389402"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dirty="0"/>
                <a:t>Bus Duct</a:t>
              </a:r>
            </a:p>
          </p:txBody>
        </p:sp>
        <p:cxnSp>
          <p:nvCxnSpPr>
            <p:cNvPr id="147" name="Straight Connector 146">
              <a:extLst>
                <a:ext uri="{FF2B5EF4-FFF2-40B4-BE49-F238E27FC236}">
                  <a16:creationId xmlns:a16="http://schemas.microsoft.com/office/drawing/2014/main" id="{41921852-2F41-4021-A8B4-AAC8DF32A4FF}"/>
                </a:ext>
              </a:extLst>
            </p:cNvPr>
            <p:cNvCxnSpPr>
              <a:cxnSpLocks/>
            </p:cNvCxnSpPr>
            <p:nvPr/>
          </p:nvCxnSpPr>
          <p:spPr bwMode="gray">
            <a:xfrm flipH="1">
              <a:off x="7787161" y="3268621"/>
              <a:ext cx="14307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2FCEB2D-AC19-4E5C-833B-18310788D4DC}"/>
                </a:ext>
              </a:extLst>
            </p:cNvPr>
            <p:cNvCxnSpPr>
              <a:cxnSpLocks/>
            </p:cNvCxnSpPr>
            <p:nvPr/>
          </p:nvCxnSpPr>
          <p:spPr bwMode="gray">
            <a:xfrm flipH="1">
              <a:off x="7787161" y="4677455"/>
              <a:ext cx="143079"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B7301E1-8165-47A9-A92C-C60D7054B390}"/>
                </a:ext>
              </a:extLst>
            </p:cNvPr>
            <p:cNvCxnSpPr>
              <a:cxnSpLocks/>
            </p:cNvCxnSpPr>
            <p:nvPr/>
          </p:nvCxnSpPr>
          <p:spPr bwMode="gray">
            <a:xfrm flipH="1">
              <a:off x="7787162" y="3979758"/>
              <a:ext cx="143078"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5" name="Content Placeholder 3">
              <a:extLst>
                <a:ext uri="{FF2B5EF4-FFF2-40B4-BE49-F238E27FC236}">
                  <a16:creationId xmlns:a16="http://schemas.microsoft.com/office/drawing/2014/main" id="{4552AC6A-1E03-4848-AFA1-B5F31E8FCA76}"/>
                </a:ext>
              </a:extLst>
            </p:cNvPr>
            <p:cNvSpPr txBox="1">
              <a:spLocks/>
            </p:cNvSpPr>
            <p:nvPr/>
          </p:nvSpPr>
          <p:spPr bwMode="gray">
            <a:xfrm>
              <a:off x="7924867" y="4303855"/>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SWG</a:t>
              </a:r>
            </a:p>
          </p:txBody>
        </p:sp>
        <p:sp>
          <p:nvSpPr>
            <p:cNvPr id="156" name="Content Placeholder 3">
              <a:extLst>
                <a:ext uri="{FF2B5EF4-FFF2-40B4-BE49-F238E27FC236}">
                  <a16:creationId xmlns:a16="http://schemas.microsoft.com/office/drawing/2014/main" id="{8E06CCA6-49A5-4CB3-8929-ABE8348AB08D}"/>
                </a:ext>
              </a:extLst>
            </p:cNvPr>
            <p:cNvSpPr txBox="1">
              <a:spLocks/>
            </p:cNvSpPr>
            <p:nvPr/>
          </p:nvSpPr>
          <p:spPr bwMode="gray">
            <a:xfrm>
              <a:off x="7930239" y="3612376"/>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SWG</a:t>
              </a:r>
            </a:p>
          </p:txBody>
        </p:sp>
        <p:sp>
          <p:nvSpPr>
            <p:cNvPr id="157" name="Content Placeholder 3">
              <a:extLst>
                <a:ext uri="{FF2B5EF4-FFF2-40B4-BE49-F238E27FC236}">
                  <a16:creationId xmlns:a16="http://schemas.microsoft.com/office/drawing/2014/main" id="{3618C507-A43F-4A5C-97BA-4A685B2CD33E}"/>
                </a:ext>
              </a:extLst>
            </p:cNvPr>
            <p:cNvSpPr txBox="1">
              <a:spLocks/>
            </p:cNvSpPr>
            <p:nvPr/>
          </p:nvSpPr>
          <p:spPr bwMode="gray">
            <a:xfrm>
              <a:off x="7930239" y="2895021"/>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SWG</a:t>
              </a:r>
            </a:p>
          </p:txBody>
        </p:sp>
        <p:sp>
          <p:nvSpPr>
            <p:cNvPr id="158" name="Content Placeholder 3">
              <a:extLst>
                <a:ext uri="{FF2B5EF4-FFF2-40B4-BE49-F238E27FC236}">
                  <a16:creationId xmlns:a16="http://schemas.microsoft.com/office/drawing/2014/main" id="{BF6A58AF-7FA8-497A-9F26-9941BFC54E4F}"/>
                </a:ext>
              </a:extLst>
            </p:cNvPr>
            <p:cNvSpPr txBox="1">
              <a:spLocks/>
            </p:cNvSpPr>
            <p:nvPr/>
          </p:nvSpPr>
          <p:spPr bwMode="gray">
            <a:xfrm>
              <a:off x="7723254" y="5572544"/>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MDB</a:t>
              </a:r>
            </a:p>
          </p:txBody>
        </p:sp>
        <p:sp>
          <p:nvSpPr>
            <p:cNvPr id="159" name="Content Placeholder 3">
              <a:extLst>
                <a:ext uri="{FF2B5EF4-FFF2-40B4-BE49-F238E27FC236}">
                  <a16:creationId xmlns:a16="http://schemas.microsoft.com/office/drawing/2014/main" id="{F4E8B1C0-9051-4CA7-9415-CE44BF0A262C}"/>
                </a:ext>
              </a:extLst>
            </p:cNvPr>
            <p:cNvSpPr txBox="1">
              <a:spLocks/>
            </p:cNvSpPr>
            <p:nvPr/>
          </p:nvSpPr>
          <p:spPr bwMode="gray">
            <a:xfrm>
              <a:off x="6856007" y="5572544"/>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TX SS </a:t>
              </a:r>
            </a:p>
          </p:txBody>
        </p:sp>
        <p:sp>
          <p:nvSpPr>
            <p:cNvPr id="160" name="Content Placeholder 3">
              <a:extLst>
                <a:ext uri="{FF2B5EF4-FFF2-40B4-BE49-F238E27FC236}">
                  <a16:creationId xmlns:a16="http://schemas.microsoft.com/office/drawing/2014/main" id="{C561EB9C-DE13-43CB-ACE7-CA3F59182F24}"/>
                </a:ext>
              </a:extLst>
            </p:cNvPr>
            <p:cNvSpPr txBox="1">
              <a:spLocks/>
            </p:cNvSpPr>
            <p:nvPr/>
          </p:nvSpPr>
          <p:spPr bwMode="gray">
            <a:xfrm>
              <a:off x="10180224" y="5525256"/>
              <a:ext cx="1109858"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Cooling system</a:t>
              </a:r>
            </a:p>
          </p:txBody>
        </p:sp>
        <p:pic>
          <p:nvPicPr>
            <p:cNvPr id="161" name="Graphic 160">
              <a:extLst>
                <a:ext uri="{FF2B5EF4-FFF2-40B4-BE49-F238E27FC236}">
                  <a16:creationId xmlns:a16="http://schemas.microsoft.com/office/drawing/2014/main" id="{11F97A56-3B91-40EB-8691-2672BAF600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94647" y="3823425"/>
              <a:ext cx="365760" cy="365760"/>
            </a:xfrm>
            <a:prstGeom prst="rect">
              <a:avLst/>
            </a:prstGeom>
          </p:spPr>
        </p:pic>
        <p:pic>
          <p:nvPicPr>
            <p:cNvPr id="162" name="Graphic 161">
              <a:extLst>
                <a:ext uri="{FF2B5EF4-FFF2-40B4-BE49-F238E27FC236}">
                  <a16:creationId xmlns:a16="http://schemas.microsoft.com/office/drawing/2014/main" id="{70B2B6FB-A525-4249-A5C1-1F4649B514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0880" y="3823425"/>
              <a:ext cx="365760" cy="365760"/>
            </a:xfrm>
            <a:prstGeom prst="rect">
              <a:avLst/>
            </a:prstGeom>
          </p:spPr>
        </p:pic>
        <p:sp>
          <p:nvSpPr>
            <p:cNvPr id="163" name="Content Placeholder 3">
              <a:extLst>
                <a:ext uri="{FF2B5EF4-FFF2-40B4-BE49-F238E27FC236}">
                  <a16:creationId xmlns:a16="http://schemas.microsoft.com/office/drawing/2014/main" id="{97DB3599-662F-4C6C-BF5B-719C874FC622}"/>
                </a:ext>
              </a:extLst>
            </p:cNvPr>
            <p:cNvSpPr txBox="1">
              <a:spLocks/>
            </p:cNvSpPr>
            <p:nvPr/>
          </p:nvSpPr>
          <p:spPr bwMode="gray">
            <a:xfrm>
              <a:off x="8758159" y="3667070"/>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Lighting</a:t>
              </a:r>
            </a:p>
          </p:txBody>
        </p:sp>
        <p:sp>
          <p:nvSpPr>
            <p:cNvPr id="164" name="Content Placeholder 3">
              <a:extLst>
                <a:ext uri="{FF2B5EF4-FFF2-40B4-BE49-F238E27FC236}">
                  <a16:creationId xmlns:a16="http://schemas.microsoft.com/office/drawing/2014/main" id="{97A1F877-C1B1-494A-99FE-4BD3149CFE54}"/>
                </a:ext>
              </a:extLst>
            </p:cNvPr>
            <p:cNvSpPr txBox="1">
              <a:spLocks/>
            </p:cNvSpPr>
            <p:nvPr/>
          </p:nvSpPr>
          <p:spPr bwMode="gray">
            <a:xfrm>
              <a:off x="9282473" y="3667070"/>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AC</a:t>
              </a:r>
            </a:p>
          </p:txBody>
        </p:sp>
        <p:pic>
          <p:nvPicPr>
            <p:cNvPr id="165" name="Graphic 164">
              <a:extLst>
                <a:ext uri="{FF2B5EF4-FFF2-40B4-BE49-F238E27FC236}">
                  <a16:creationId xmlns:a16="http://schemas.microsoft.com/office/drawing/2014/main" id="{4D1804A5-B63D-4C90-BF39-CBCC0AAADF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45615" y="3823425"/>
              <a:ext cx="365760" cy="365760"/>
            </a:xfrm>
            <a:prstGeom prst="rect">
              <a:avLst/>
            </a:prstGeom>
          </p:spPr>
        </p:pic>
        <p:sp>
          <p:nvSpPr>
            <p:cNvPr id="166" name="Content Placeholder 3">
              <a:extLst>
                <a:ext uri="{FF2B5EF4-FFF2-40B4-BE49-F238E27FC236}">
                  <a16:creationId xmlns:a16="http://schemas.microsoft.com/office/drawing/2014/main" id="{17B334DD-8A98-4514-9E74-FF1F416C3E53}"/>
                </a:ext>
              </a:extLst>
            </p:cNvPr>
            <p:cNvSpPr txBox="1">
              <a:spLocks/>
            </p:cNvSpPr>
            <p:nvPr/>
          </p:nvSpPr>
          <p:spPr bwMode="gray">
            <a:xfrm>
              <a:off x="9793453" y="3667070"/>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Sockets</a:t>
              </a:r>
            </a:p>
          </p:txBody>
        </p:sp>
        <p:cxnSp>
          <p:nvCxnSpPr>
            <p:cNvPr id="167" name="Connector: Elbow 166">
              <a:extLst>
                <a:ext uri="{FF2B5EF4-FFF2-40B4-BE49-F238E27FC236}">
                  <a16:creationId xmlns:a16="http://schemas.microsoft.com/office/drawing/2014/main" id="{41EEC5DD-F82D-4B9B-A351-F49603DD0269}"/>
                </a:ext>
              </a:extLst>
            </p:cNvPr>
            <p:cNvCxnSpPr>
              <a:cxnSpLocks/>
              <a:endCxn id="165" idx="2"/>
            </p:cNvCxnSpPr>
            <p:nvPr/>
          </p:nvCxnSpPr>
          <p:spPr bwMode="gray">
            <a:xfrm rot="5400000" flipH="1" flipV="1">
              <a:off x="9084080" y="3263944"/>
              <a:ext cx="19173" cy="1869655"/>
            </a:xfrm>
            <a:prstGeom prst="bentConnector3">
              <a:avLst>
                <a:gd name="adj1" fmla="val -276999"/>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D69951A7-49D0-44EB-B919-A8C82C180EEF}"/>
                </a:ext>
              </a:extLst>
            </p:cNvPr>
            <p:cNvCxnSpPr>
              <a:stCxn id="161" idx="2"/>
              <a:endCxn id="162" idx="2"/>
            </p:cNvCxnSpPr>
            <p:nvPr/>
          </p:nvCxnSpPr>
          <p:spPr bwMode="gray">
            <a:xfrm rot="16200000" flipH="1">
              <a:off x="9245643" y="3921068"/>
              <a:ext cx="12700" cy="536233"/>
            </a:xfrm>
            <a:prstGeom prst="bentConnector3">
              <a:avLst>
                <a:gd name="adj1" fmla="val 618748"/>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867BB13D-A007-4B9C-AE05-CD346BC7F262}"/>
                </a:ext>
              </a:extLst>
            </p:cNvPr>
            <p:cNvGrpSpPr/>
            <p:nvPr/>
          </p:nvGrpSpPr>
          <p:grpSpPr>
            <a:xfrm>
              <a:off x="10303049" y="5162506"/>
              <a:ext cx="864207" cy="457200"/>
              <a:chOff x="7049428" y="2520980"/>
              <a:chExt cx="864207" cy="457200"/>
            </a:xfrm>
          </p:grpSpPr>
          <p:pic>
            <p:nvPicPr>
              <p:cNvPr id="170" name="Graphic 169">
                <a:extLst>
                  <a:ext uri="{FF2B5EF4-FFF2-40B4-BE49-F238E27FC236}">
                    <a16:creationId xmlns:a16="http://schemas.microsoft.com/office/drawing/2014/main" id="{87A863FB-33E7-45D9-A53F-645240B04E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56435" y="2520980"/>
                <a:ext cx="457200" cy="457200"/>
              </a:xfrm>
              <a:prstGeom prst="rect">
                <a:avLst/>
              </a:prstGeom>
            </p:spPr>
          </p:pic>
          <p:pic>
            <p:nvPicPr>
              <p:cNvPr id="171" name="Graphic 170">
                <a:extLst>
                  <a:ext uri="{FF2B5EF4-FFF2-40B4-BE49-F238E27FC236}">
                    <a16:creationId xmlns:a16="http://schemas.microsoft.com/office/drawing/2014/main" id="{4737EDAA-494E-4C05-868E-277CA75C92B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49428" y="2520980"/>
                <a:ext cx="457200" cy="457200"/>
              </a:xfrm>
              <a:prstGeom prst="rect">
                <a:avLst/>
              </a:prstGeom>
            </p:spPr>
          </p:pic>
        </p:grpSp>
        <p:pic>
          <p:nvPicPr>
            <p:cNvPr id="172" name="Graphic 171">
              <a:extLst>
                <a:ext uri="{FF2B5EF4-FFF2-40B4-BE49-F238E27FC236}">
                  <a16:creationId xmlns:a16="http://schemas.microsoft.com/office/drawing/2014/main" id="{B1631CAC-81C9-4BBC-BB62-120E162396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87424" y="5170787"/>
              <a:ext cx="457200" cy="457200"/>
            </a:xfrm>
            <a:prstGeom prst="rect">
              <a:avLst/>
            </a:prstGeom>
          </p:spPr>
        </p:pic>
        <p:sp>
          <p:nvSpPr>
            <p:cNvPr id="173" name="Content Placeholder 3">
              <a:extLst>
                <a:ext uri="{FF2B5EF4-FFF2-40B4-BE49-F238E27FC236}">
                  <a16:creationId xmlns:a16="http://schemas.microsoft.com/office/drawing/2014/main" id="{3C2C28B5-F932-4B7F-BEE5-BD48A3846F52}"/>
                </a:ext>
              </a:extLst>
            </p:cNvPr>
            <p:cNvSpPr txBox="1">
              <a:spLocks/>
            </p:cNvSpPr>
            <p:nvPr/>
          </p:nvSpPr>
          <p:spPr bwMode="gray">
            <a:xfrm>
              <a:off x="9024764" y="5573692"/>
              <a:ext cx="582521" cy="199970"/>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Generator</a:t>
              </a:r>
            </a:p>
          </p:txBody>
        </p:sp>
        <p:pic>
          <p:nvPicPr>
            <p:cNvPr id="174" name="Graphic 173">
              <a:extLst>
                <a:ext uri="{FF2B5EF4-FFF2-40B4-BE49-F238E27FC236}">
                  <a16:creationId xmlns:a16="http://schemas.microsoft.com/office/drawing/2014/main" id="{B6C33870-FC1F-4778-9341-0B1EA38D656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628342" y="5216507"/>
              <a:ext cx="365760" cy="365760"/>
            </a:xfrm>
            <a:prstGeom prst="rect">
              <a:avLst/>
            </a:prstGeom>
          </p:spPr>
        </p:pic>
        <p:sp>
          <p:nvSpPr>
            <p:cNvPr id="175" name="Content Placeholder 3">
              <a:extLst>
                <a:ext uri="{FF2B5EF4-FFF2-40B4-BE49-F238E27FC236}">
                  <a16:creationId xmlns:a16="http://schemas.microsoft.com/office/drawing/2014/main" id="{4E81B5EC-6FA3-454D-AF2B-0F14FAB043F9}"/>
                </a:ext>
              </a:extLst>
            </p:cNvPr>
            <p:cNvSpPr txBox="1">
              <a:spLocks/>
            </p:cNvSpPr>
            <p:nvPr/>
          </p:nvSpPr>
          <p:spPr bwMode="gray">
            <a:xfrm>
              <a:off x="8579936" y="5572544"/>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ATS</a:t>
              </a:r>
            </a:p>
          </p:txBody>
        </p:sp>
        <p:cxnSp>
          <p:nvCxnSpPr>
            <p:cNvPr id="176" name="Straight Connector 175">
              <a:extLst>
                <a:ext uri="{FF2B5EF4-FFF2-40B4-BE49-F238E27FC236}">
                  <a16:creationId xmlns:a16="http://schemas.microsoft.com/office/drawing/2014/main" id="{0069E3CE-58C4-430A-8852-96172C6BEB4F}"/>
                </a:ext>
              </a:extLst>
            </p:cNvPr>
            <p:cNvCxnSpPr>
              <a:stCxn id="174" idx="3"/>
              <a:endCxn id="172" idx="1"/>
            </p:cNvCxnSpPr>
            <p:nvPr/>
          </p:nvCxnSpPr>
          <p:spPr bwMode="gray">
            <a:xfrm>
              <a:off x="8994102" y="5399387"/>
              <a:ext cx="93322"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7B653F7-696F-479E-A577-A77D817FBB44}"/>
                </a:ext>
              </a:extLst>
            </p:cNvPr>
            <p:cNvCxnSpPr>
              <a:stCxn id="174" idx="1"/>
              <a:endCxn id="139" idx="3"/>
            </p:cNvCxnSpPr>
            <p:nvPr/>
          </p:nvCxnSpPr>
          <p:spPr bwMode="gray">
            <a:xfrm flipH="1">
              <a:off x="8387440" y="5399387"/>
              <a:ext cx="240902" cy="2532"/>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178" name="Graphic 177">
              <a:extLst>
                <a:ext uri="{FF2B5EF4-FFF2-40B4-BE49-F238E27FC236}">
                  <a16:creationId xmlns:a16="http://schemas.microsoft.com/office/drawing/2014/main" id="{68789011-892F-4522-9F26-2EE76AB222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2622" y="4447671"/>
              <a:ext cx="457200" cy="457200"/>
            </a:xfrm>
            <a:prstGeom prst="rect">
              <a:avLst/>
            </a:prstGeom>
          </p:spPr>
        </p:pic>
        <p:sp>
          <p:nvSpPr>
            <p:cNvPr id="179" name="Content Placeholder 3">
              <a:extLst>
                <a:ext uri="{FF2B5EF4-FFF2-40B4-BE49-F238E27FC236}">
                  <a16:creationId xmlns:a16="http://schemas.microsoft.com/office/drawing/2014/main" id="{C05B5E02-8AE5-44E1-A91F-6B1E877541A0}"/>
                </a:ext>
              </a:extLst>
            </p:cNvPr>
            <p:cNvSpPr txBox="1">
              <a:spLocks/>
            </p:cNvSpPr>
            <p:nvPr/>
          </p:nvSpPr>
          <p:spPr bwMode="gray">
            <a:xfrm>
              <a:off x="8579936" y="430328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EDB</a:t>
              </a:r>
            </a:p>
          </p:txBody>
        </p:sp>
        <p:cxnSp>
          <p:nvCxnSpPr>
            <p:cNvPr id="180" name="Straight Connector 179">
              <a:extLst>
                <a:ext uri="{FF2B5EF4-FFF2-40B4-BE49-F238E27FC236}">
                  <a16:creationId xmlns:a16="http://schemas.microsoft.com/office/drawing/2014/main" id="{BBEE5BD2-4533-4BF3-9C9E-E784E934B999}"/>
                </a:ext>
              </a:extLst>
            </p:cNvPr>
            <p:cNvCxnSpPr>
              <a:stCxn id="178" idx="2"/>
              <a:endCxn id="174" idx="0"/>
            </p:cNvCxnSpPr>
            <p:nvPr/>
          </p:nvCxnSpPr>
          <p:spPr bwMode="gray">
            <a:xfrm>
              <a:off x="8811222" y="4904871"/>
              <a:ext cx="0" cy="311636"/>
            </a:xfrm>
            <a:prstGeom prst="line">
              <a:avLst/>
            </a:prstGeom>
            <a:ln w="28575">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81" name="Graphic 180">
              <a:extLst>
                <a:ext uri="{FF2B5EF4-FFF2-40B4-BE49-F238E27FC236}">
                  <a16:creationId xmlns:a16="http://schemas.microsoft.com/office/drawing/2014/main" id="{006BC0AA-7CA7-4FCD-AC7B-A3783AC9090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75121" y="5208226"/>
              <a:ext cx="365760" cy="365760"/>
            </a:xfrm>
            <a:prstGeom prst="rect">
              <a:avLst/>
            </a:prstGeom>
          </p:spPr>
        </p:pic>
        <p:sp>
          <p:nvSpPr>
            <p:cNvPr id="182" name="Content Placeholder 3">
              <a:extLst>
                <a:ext uri="{FF2B5EF4-FFF2-40B4-BE49-F238E27FC236}">
                  <a16:creationId xmlns:a16="http://schemas.microsoft.com/office/drawing/2014/main" id="{A392F141-797C-4C43-842D-74A31A45DF57}"/>
                </a:ext>
              </a:extLst>
            </p:cNvPr>
            <p:cNvSpPr txBox="1">
              <a:spLocks/>
            </p:cNvSpPr>
            <p:nvPr/>
          </p:nvSpPr>
          <p:spPr bwMode="gray">
            <a:xfrm>
              <a:off x="9727233" y="5572544"/>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VSD</a:t>
              </a:r>
            </a:p>
          </p:txBody>
        </p:sp>
        <p:cxnSp>
          <p:nvCxnSpPr>
            <p:cNvPr id="184" name="Connector: Elbow 183">
              <a:extLst>
                <a:ext uri="{FF2B5EF4-FFF2-40B4-BE49-F238E27FC236}">
                  <a16:creationId xmlns:a16="http://schemas.microsoft.com/office/drawing/2014/main" id="{C0DE2D8B-0A98-4A22-8D25-3F3C469127C1}"/>
                </a:ext>
              </a:extLst>
            </p:cNvPr>
            <p:cNvCxnSpPr>
              <a:stCxn id="174" idx="0"/>
              <a:endCxn id="181" idx="0"/>
            </p:cNvCxnSpPr>
            <p:nvPr/>
          </p:nvCxnSpPr>
          <p:spPr bwMode="gray">
            <a:xfrm rot="5400000" flipH="1" flipV="1">
              <a:off x="9380471" y="4638978"/>
              <a:ext cx="8281" cy="1146779"/>
            </a:xfrm>
            <a:prstGeom prst="bentConnector3">
              <a:avLst>
                <a:gd name="adj1" fmla="val 1480268"/>
              </a:avLst>
            </a:prstGeom>
            <a:ln w="28575">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637D0FA-F9AE-4FBB-AB30-4E72DECAD01B}"/>
                </a:ext>
              </a:extLst>
            </p:cNvPr>
            <p:cNvCxnSpPr>
              <a:stCxn id="181" idx="3"/>
              <a:endCxn id="171" idx="1"/>
            </p:cNvCxnSpPr>
            <p:nvPr/>
          </p:nvCxnSpPr>
          <p:spPr bwMode="gray">
            <a:xfrm>
              <a:off x="10140881" y="5391106"/>
              <a:ext cx="162168" cy="0"/>
            </a:xfrm>
            <a:prstGeom prst="line">
              <a:avLst/>
            </a:prstGeom>
            <a:ln w="28575">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6" name="Content Placeholder 3">
              <a:extLst>
                <a:ext uri="{FF2B5EF4-FFF2-40B4-BE49-F238E27FC236}">
                  <a16:creationId xmlns:a16="http://schemas.microsoft.com/office/drawing/2014/main" id="{32A6C073-7B14-4B45-8334-A059039F6E3D}"/>
                </a:ext>
              </a:extLst>
            </p:cNvPr>
            <p:cNvSpPr txBox="1">
              <a:spLocks/>
            </p:cNvSpPr>
            <p:nvPr/>
          </p:nvSpPr>
          <p:spPr bwMode="gray">
            <a:xfrm>
              <a:off x="10701136" y="5834338"/>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dirty="0"/>
                <a:t>Ground floor</a:t>
              </a:r>
            </a:p>
          </p:txBody>
        </p:sp>
        <p:sp>
          <p:nvSpPr>
            <p:cNvPr id="187" name="Content Placeholder 3">
              <a:extLst>
                <a:ext uri="{FF2B5EF4-FFF2-40B4-BE49-F238E27FC236}">
                  <a16:creationId xmlns:a16="http://schemas.microsoft.com/office/drawing/2014/main" id="{F5794357-E6A5-4EC5-B84A-FA35D4444A06}"/>
                </a:ext>
              </a:extLst>
            </p:cNvPr>
            <p:cNvSpPr txBox="1">
              <a:spLocks/>
            </p:cNvSpPr>
            <p:nvPr/>
          </p:nvSpPr>
          <p:spPr bwMode="gray">
            <a:xfrm>
              <a:off x="10704900" y="4619638"/>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dirty="0"/>
                <a:t>1st floor</a:t>
              </a:r>
            </a:p>
          </p:txBody>
        </p:sp>
        <p:sp>
          <p:nvSpPr>
            <p:cNvPr id="188" name="Content Placeholder 3">
              <a:extLst>
                <a:ext uri="{FF2B5EF4-FFF2-40B4-BE49-F238E27FC236}">
                  <a16:creationId xmlns:a16="http://schemas.microsoft.com/office/drawing/2014/main" id="{664B58D0-5875-4DDD-9162-A24F8529E7B3}"/>
                </a:ext>
              </a:extLst>
            </p:cNvPr>
            <p:cNvSpPr txBox="1">
              <a:spLocks/>
            </p:cNvSpPr>
            <p:nvPr/>
          </p:nvSpPr>
          <p:spPr bwMode="gray">
            <a:xfrm>
              <a:off x="10705334" y="3949073"/>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dirty="0"/>
                <a:t>2nd floor</a:t>
              </a:r>
            </a:p>
          </p:txBody>
        </p:sp>
        <p:sp>
          <p:nvSpPr>
            <p:cNvPr id="189" name="Content Placeholder 3">
              <a:extLst>
                <a:ext uri="{FF2B5EF4-FFF2-40B4-BE49-F238E27FC236}">
                  <a16:creationId xmlns:a16="http://schemas.microsoft.com/office/drawing/2014/main" id="{49AC3D43-08EB-4FD5-A6A4-4760537550AE}"/>
                </a:ext>
              </a:extLst>
            </p:cNvPr>
            <p:cNvSpPr txBox="1">
              <a:spLocks/>
            </p:cNvSpPr>
            <p:nvPr/>
          </p:nvSpPr>
          <p:spPr bwMode="gray">
            <a:xfrm>
              <a:off x="10701136" y="3207597"/>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Nth floor</a:t>
              </a:r>
            </a:p>
          </p:txBody>
        </p:sp>
        <p:sp>
          <p:nvSpPr>
            <p:cNvPr id="190" name="Content Placeholder 3">
              <a:extLst>
                <a:ext uri="{FF2B5EF4-FFF2-40B4-BE49-F238E27FC236}">
                  <a16:creationId xmlns:a16="http://schemas.microsoft.com/office/drawing/2014/main" id="{88372EC8-748D-4C93-9F96-EAA88E90F8FC}"/>
                </a:ext>
              </a:extLst>
            </p:cNvPr>
            <p:cNvSpPr txBox="1">
              <a:spLocks/>
            </p:cNvSpPr>
            <p:nvPr/>
          </p:nvSpPr>
          <p:spPr bwMode="gray">
            <a:xfrm>
              <a:off x="10704900" y="2675802"/>
              <a:ext cx="462573" cy="20226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dirty="0"/>
                <a:t>Roof</a:t>
              </a:r>
            </a:p>
          </p:txBody>
        </p:sp>
      </p:grpSp>
      <p:grpSp>
        <p:nvGrpSpPr>
          <p:cNvPr id="8" name="Group 7">
            <a:extLst>
              <a:ext uri="{FF2B5EF4-FFF2-40B4-BE49-F238E27FC236}">
                <a16:creationId xmlns:a16="http://schemas.microsoft.com/office/drawing/2014/main" id="{7881C7EE-781C-4F70-8DDF-F42F5F5E435B}"/>
              </a:ext>
            </a:extLst>
          </p:cNvPr>
          <p:cNvGrpSpPr/>
          <p:nvPr/>
        </p:nvGrpSpPr>
        <p:grpSpPr>
          <a:xfrm>
            <a:off x="8552773" y="2780526"/>
            <a:ext cx="3425913" cy="2322836"/>
            <a:chOff x="3660238" y="3070898"/>
            <a:chExt cx="3425913" cy="2322836"/>
          </a:xfrm>
        </p:grpSpPr>
        <p:pic>
          <p:nvPicPr>
            <p:cNvPr id="191" name="Content Placeholder 5">
              <a:extLst>
                <a:ext uri="{FF2B5EF4-FFF2-40B4-BE49-F238E27FC236}">
                  <a16:creationId xmlns:a16="http://schemas.microsoft.com/office/drawing/2014/main" id="{53625737-373B-4DC0-8E3A-F091DE9314AE}"/>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384506" y="4198019"/>
              <a:ext cx="667524" cy="548640"/>
            </a:xfrm>
            <a:prstGeom prst="rect">
              <a:avLst/>
            </a:prstGeom>
          </p:spPr>
        </p:pic>
        <p:cxnSp>
          <p:nvCxnSpPr>
            <p:cNvPr id="192" name="Connector: Elbow 191">
              <a:extLst>
                <a:ext uri="{FF2B5EF4-FFF2-40B4-BE49-F238E27FC236}">
                  <a16:creationId xmlns:a16="http://schemas.microsoft.com/office/drawing/2014/main" id="{1BA9815D-97E3-459A-99B3-9C2F73B0707B}"/>
                </a:ext>
              </a:extLst>
            </p:cNvPr>
            <p:cNvCxnSpPr>
              <a:cxnSpLocks/>
              <a:stCxn id="194" idx="2"/>
              <a:endCxn id="191" idx="0"/>
            </p:cNvCxnSpPr>
            <p:nvPr/>
          </p:nvCxnSpPr>
          <p:spPr bwMode="gray">
            <a:xfrm rot="16200000" flipH="1">
              <a:off x="4368981" y="3848732"/>
              <a:ext cx="225746" cy="47282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9F896EA7-489E-448C-A13D-A4983D1EA9D1}"/>
                </a:ext>
              </a:extLst>
            </p:cNvPr>
            <p:cNvCxnSpPr>
              <a:cxnSpLocks/>
              <a:stCxn id="195" idx="2"/>
              <a:endCxn id="191" idx="0"/>
            </p:cNvCxnSpPr>
            <p:nvPr/>
          </p:nvCxnSpPr>
          <p:spPr bwMode="gray">
            <a:xfrm rot="5400000">
              <a:off x="4903392" y="3787149"/>
              <a:ext cx="225746" cy="5959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4" name="Picture 2" descr="XT7L 1600 Ekip Touch LSI In=1600A 4p F F | ABB">
              <a:extLst>
                <a:ext uri="{FF2B5EF4-FFF2-40B4-BE49-F238E27FC236}">
                  <a16:creationId xmlns:a16="http://schemas.microsoft.com/office/drawing/2014/main" id="{7F957044-FF74-4D93-9227-65E5BEE0A99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25401" y="333219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XT7L 1600 Ekip Touch LSI In=1600A 4p F F | ABB">
              <a:extLst>
                <a:ext uri="{FF2B5EF4-FFF2-40B4-BE49-F238E27FC236}">
                  <a16:creationId xmlns:a16="http://schemas.microsoft.com/office/drawing/2014/main" id="{E3324BAE-194B-4796-AEFE-F96320945A9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94222" y="3332193"/>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97" name="Content Placeholder 3">
              <a:extLst>
                <a:ext uri="{FF2B5EF4-FFF2-40B4-BE49-F238E27FC236}">
                  <a16:creationId xmlns:a16="http://schemas.microsoft.com/office/drawing/2014/main" id="{9530119F-D80B-4C57-BF10-83D548D71AA5}"/>
                </a:ext>
              </a:extLst>
            </p:cNvPr>
            <p:cNvSpPr txBox="1">
              <a:spLocks/>
            </p:cNvSpPr>
            <p:nvPr/>
          </p:nvSpPr>
          <p:spPr bwMode="gray">
            <a:xfrm>
              <a:off x="4985778" y="3075644"/>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Tmax XT</a:t>
              </a:r>
            </a:p>
          </p:txBody>
        </p:sp>
        <p:sp>
          <p:nvSpPr>
            <p:cNvPr id="198" name="Content Placeholder 3">
              <a:extLst>
                <a:ext uri="{FF2B5EF4-FFF2-40B4-BE49-F238E27FC236}">
                  <a16:creationId xmlns:a16="http://schemas.microsoft.com/office/drawing/2014/main" id="{ADFCCE6D-88E1-4D90-AC2C-FF553E19DBBB}"/>
                </a:ext>
              </a:extLst>
            </p:cNvPr>
            <p:cNvSpPr txBox="1">
              <a:spLocks/>
            </p:cNvSpPr>
            <p:nvPr/>
          </p:nvSpPr>
          <p:spPr bwMode="gray">
            <a:xfrm>
              <a:off x="3660238" y="4362373"/>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TruOne</a:t>
              </a:r>
            </a:p>
          </p:txBody>
        </p:sp>
        <p:sp>
          <p:nvSpPr>
            <p:cNvPr id="199" name="Rectangle 198">
              <a:extLst>
                <a:ext uri="{FF2B5EF4-FFF2-40B4-BE49-F238E27FC236}">
                  <a16:creationId xmlns:a16="http://schemas.microsoft.com/office/drawing/2014/main" id="{09663D85-77E1-466A-9568-808E941C07FD}"/>
                </a:ext>
              </a:extLst>
            </p:cNvPr>
            <p:cNvSpPr/>
            <p:nvPr/>
          </p:nvSpPr>
          <p:spPr bwMode="gray">
            <a:xfrm>
              <a:off x="4261068" y="4893662"/>
              <a:ext cx="914400" cy="500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VSD</a:t>
              </a:r>
            </a:p>
          </p:txBody>
        </p:sp>
        <p:cxnSp>
          <p:nvCxnSpPr>
            <p:cNvPr id="11" name="Straight Connector 10">
              <a:extLst>
                <a:ext uri="{FF2B5EF4-FFF2-40B4-BE49-F238E27FC236}">
                  <a16:creationId xmlns:a16="http://schemas.microsoft.com/office/drawing/2014/main" id="{BE88C516-6BC3-4069-9390-748DA9468F67}"/>
                </a:ext>
              </a:extLst>
            </p:cNvPr>
            <p:cNvCxnSpPr>
              <a:stCxn id="191" idx="2"/>
              <a:endCxn id="199" idx="0"/>
            </p:cNvCxnSpPr>
            <p:nvPr/>
          </p:nvCxnSpPr>
          <p:spPr bwMode="gray">
            <a:xfrm>
              <a:off x="4718268" y="4746659"/>
              <a:ext cx="0" cy="1470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Content Placeholder 3">
              <a:extLst>
                <a:ext uri="{FF2B5EF4-FFF2-40B4-BE49-F238E27FC236}">
                  <a16:creationId xmlns:a16="http://schemas.microsoft.com/office/drawing/2014/main" id="{3D15D075-637A-4CD9-8761-E6D2C3AC641B}"/>
                </a:ext>
              </a:extLst>
            </p:cNvPr>
            <p:cNvSpPr txBox="1">
              <a:spLocks/>
            </p:cNvSpPr>
            <p:nvPr/>
          </p:nvSpPr>
          <p:spPr bwMode="gray">
            <a:xfrm>
              <a:off x="3937871" y="3070898"/>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Tmax XT</a:t>
              </a:r>
            </a:p>
          </p:txBody>
        </p:sp>
        <p:sp>
          <p:nvSpPr>
            <p:cNvPr id="201" name="TextBox 200">
              <a:extLst>
                <a:ext uri="{FF2B5EF4-FFF2-40B4-BE49-F238E27FC236}">
                  <a16:creationId xmlns:a16="http://schemas.microsoft.com/office/drawing/2014/main" id="{D5C29100-7236-46C3-9E0C-5278D3D7A539}"/>
                </a:ext>
              </a:extLst>
            </p:cNvPr>
            <p:cNvSpPr txBox="1"/>
            <p:nvPr/>
          </p:nvSpPr>
          <p:spPr bwMode="gray">
            <a:xfrm>
              <a:off x="5061393" y="4377426"/>
              <a:ext cx="354679" cy="215396"/>
            </a:xfrm>
            <a:prstGeom prst="rect">
              <a:avLst/>
            </a:prstGeom>
            <a:noFill/>
          </p:spPr>
          <p:txBody>
            <a:bodyPr wrap="square" lIns="72000" tIns="72000" rIns="72000" bIns="72000" rtlCol="0" anchor="ctr" anchorCtr="0">
              <a:noAutofit/>
            </a:bodyPr>
            <a:lstStyle/>
            <a:p>
              <a:r>
                <a:rPr lang="en-US" sz="1200" b="1" dirty="0">
                  <a:solidFill>
                    <a:schemeClr val="tx2"/>
                  </a:solidFill>
                </a:rPr>
                <a:t>or</a:t>
              </a:r>
              <a:endParaRPr lang="en-US" sz="600" b="1" dirty="0"/>
            </a:p>
          </p:txBody>
        </p:sp>
        <p:pic>
          <p:nvPicPr>
            <p:cNvPr id="202" name="Picture 201">
              <a:extLst>
                <a:ext uri="{FF2B5EF4-FFF2-40B4-BE49-F238E27FC236}">
                  <a16:creationId xmlns:a16="http://schemas.microsoft.com/office/drawing/2014/main" id="{E5D49B49-B0C8-49E0-AFBA-BF2D2B970CCF}"/>
                </a:ext>
              </a:extLst>
            </p:cNvPr>
            <p:cNvPicPr>
              <a:picLocks noChangeAspect="1"/>
            </p:cNvPicPr>
            <p:nvPr/>
          </p:nvPicPr>
          <p:blipFill>
            <a:blip r:embed="rId24"/>
            <a:stretch>
              <a:fillRect/>
            </a:stretch>
          </p:blipFill>
          <p:spPr>
            <a:xfrm>
              <a:off x="5442997" y="4203133"/>
              <a:ext cx="920746" cy="548640"/>
            </a:xfrm>
            <a:prstGeom prst="rect">
              <a:avLst/>
            </a:prstGeom>
          </p:spPr>
        </p:pic>
        <p:sp>
          <p:nvSpPr>
            <p:cNvPr id="203" name="Content Placeholder 3">
              <a:extLst>
                <a:ext uri="{FF2B5EF4-FFF2-40B4-BE49-F238E27FC236}">
                  <a16:creationId xmlns:a16="http://schemas.microsoft.com/office/drawing/2014/main" id="{9195F27B-47CD-4CE2-ADEE-A0548ECCB556}"/>
                </a:ext>
              </a:extLst>
            </p:cNvPr>
            <p:cNvSpPr txBox="1">
              <a:spLocks/>
            </p:cNvSpPr>
            <p:nvPr/>
          </p:nvSpPr>
          <p:spPr bwMode="gray">
            <a:xfrm>
              <a:off x="6375928" y="4351285"/>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OTM + PLC</a:t>
              </a:r>
            </a:p>
          </p:txBody>
        </p:sp>
      </p:grpSp>
      <p:sp>
        <p:nvSpPr>
          <p:cNvPr id="101" name="TextBox 100">
            <a:extLst>
              <a:ext uri="{FF2B5EF4-FFF2-40B4-BE49-F238E27FC236}">
                <a16:creationId xmlns:a16="http://schemas.microsoft.com/office/drawing/2014/main" id="{FE643555-76B0-4A74-9512-7784A48E146A}"/>
              </a:ext>
            </a:extLst>
          </p:cNvPr>
          <p:cNvSpPr txBox="1"/>
          <p:nvPr/>
        </p:nvSpPr>
        <p:spPr bwMode="gray">
          <a:xfrm>
            <a:off x="4426596" y="5380450"/>
            <a:ext cx="1677776" cy="1462716"/>
          </a:xfrm>
          <a:prstGeom prst="rect">
            <a:avLst/>
          </a:prstGeom>
          <a:noFill/>
        </p:spPr>
        <p:txBody>
          <a:bodyPr wrap="square" lIns="72000" tIns="72000" rIns="72000" bIns="72000" rtlCol="0">
            <a:noAutofit/>
          </a:bodyPr>
          <a:lstStyle/>
          <a:p>
            <a:r>
              <a:rPr lang="en-US" sz="700" b="1" dirty="0"/>
              <a:t>TX SS</a:t>
            </a:r>
            <a:r>
              <a:rPr lang="en-US" sz="700" dirty="0"/>
              <a:t>: Transformer Substation</a:t>
            </a:r>
          </a:p>
          <a:p>
            <a:r>
              <a:rPr lang="en-US" sz="700" b="1" dirty="0"/>
              <a:t>MDB</a:t>
            </a:r>
            <a:r>
              <a:rPr lang="en-US" sz="700" dirty="0"/>
              <a:t>: Main Distribution Board</a:t>
            </a:r>
          </a:p>
          <a:p>
            <a:r>
              <a:rPr lang="en-US" sz="700" b="1" dirty="0"/>
              <a:t>ATS: </a:t>
            </a:r>
            <a:r>
              <a:rPr lang="en-US" sz="700" dirty="0"/>
              <a:t>Automatic transfer switch</a:t>
            </a:r>
          </a:p>
          <a:p>
            <a:r>
              <a:rPr lang="en-US" sz="700" b="1" dirty="0"/>
              <a:t>SDB</a:t>
            </a:r>
            <a:r>
              <a:rPr lang="en-US" sz="700" dirty="0"/>
              <a:t>: Switchgear Distribution Board</a:t>
            </a:r>
          </a:p>
          <a:p>
            <a:endParaRPr lang="en-US" sz="800" dirty="0"/>
          </a:p>
          <a:p>
            <a:endParaRPr lang="en-US" sz="800" dirty="0"/>
          </a:p>
        </p:txBody>
      </p:sp>
      <p:sp>
        <p:nvSpPr>
          <p:cNvPr id="102" name="TextBox 101">
            <a:extLst>
              <a:ext uri="{FF2B5EF4-FFF2-40B4-BE49-F238E27FC236}">
                <a16:creationId xmlns:a16="http://schemas.microsoft.com/office/drawing/2014/main" id="{7F8F51D7-AB21-4827-8E54-C991D5F28354}"/>
              </a:ext>
            </a:extLst>
          </p:cNvPr>
          <p:cNvSpPr txBox="1"/>
          <p:nvPr/>
        </p:nvSpPr>
        <p:spPr bwMode="gray">
          <a:xfrm>
            <a:off x="6314478" y="5422929"/>
            <a:ext cx="1781432" cy="1462716"/>
          </a:xfrm>
          <a:prstGeom prst="rect">
            <a:avLst/>
          </a:prstGeom>
          <a:noFill/>
        </p:spPr>
        <p:txBody>
          <a:bodyPr wrap="square" lIns="72000" tIns="72000" rIns="72000" bIns="72000" rtlCol="0">
            <a:noAutofit/>
          </a:bodyPr>
          <a:lstStyle/>
          <a:p>
            <a:r>
              <a:rPr lang="en-US" sz="700" b="1" dirty="0"/>
              <a:t>EDB</a:t>
            </a:r>
            <a:r>
              <a:rPr lang="en-US" sz="700" dirty="0"/>
              <a:t>: Emergency distribution board</a:t>
            </a:r>
          </a:p>
          <a:p>
            <a:r>
              <a:rPr lang="en-US" sz="700" b="1" dirty="0"/>
              <a:t>AC</a:t>
            </a:r>
            <a:r>
              <a:rPr lang="en-US" sz="700" dirty="0"/>
              <a:t>: Air Conditioning units</a:t>
            </a:r>
          </a:p>
          <a:p>
            <a:r>
              <a:rPr lang="en-US" sz="700" b="1" dirty="0"/>
              <a:t>MCC</a:t>
            </a:r>
            <a:r>
              <a:rPr lang="en-US" sz="700" dirty="0"/>
              <a:t>: Motor Control Center</a:t>
            </a:r>
          </a:p>
          <a:p>
            <a:r>
              <a:rPr lang="en-US" sz="700" b="1" dirty="0"/>
              <a:t>VSD</a:t>
            </a:r>
            <a:r>
              <a:rPr lang="en-US" sz="700" dirty="0"/>
              <a:t>: Variable speed drive</a:t>
            </a:r>
          </a:p>
          <a:p>
            <a:endParaRPr lang="en-US" sz="800" dirty="0"/>
          </a:p>
          <a:p>
            <a:endParaRPr lang="en-US" sz="800" dirty="0"/>
          </a:p>
        </p:txBody>
      </p:sp>
    </p:spTree>
    <p:extLst>
      <p:ext uri="{BB962C8B-B14F-4D97-AF65-F5344CB8AC3E}">
        <p14:creationId xmlns:p14="http://schemas.microsoft.com/office/powerpoint/2010/main" val="380632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DC2D505-9842-4241-99D6-CA754CFE473D}"/>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9" name="Rectangle 8">
            <a:extLst>
              <a:ext uri="{FF2B5EF4-FFF2-40B4-BE49-F238E27FC236}">
                <a16:creationId xmlns:a16="http://schemas.microsoft.com/office/drawing/2014/main" id="{817C1FB3-04EB-4FE0-8164-E59A2EB86199}"/>
              </a:ext>
            </a:extLst>
          </p:cNvPr>
          <p:cNvSpPr/>
          <p:nvPr/>
        </p:nvSpPr>
        <p:spPr bwMode="gray">
          <a:xfrm>
            <a:off x="8210327" y="2507907"/>
            <a:ext cx="2263805" cy="28391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E4159881-D0B7-4DEA-85EC-3823FC1BEF8B}"/>
              </a:ext>
            </a:extLst>
          </p:cNvPr>
          <p:cNvSpPr>
            <a:spLocks noGrp="1"/>
          </p:cNvSpPr>
          <p:nvPr>
            <p:ph type="title"/>
          </p:nvPr>
        </p:nvSpPr>
        <p:spPr/>
        <p:txBody>
          <a:bodyPr/>
          <a:lstStyle/>
          <a:p>
            <a:r>
              <a:rPr lang="en-US" dirty="0"/>
              <a:t>Intelligent Distribution for Server Room in Buildings</a:t>
            </a:r>
          </a:p>
        </p:txBody>
      </p:sp>
      <p:sp>
        <p:nvSpPr>
          <p:cNvPr id="3" name="Footer Placeholder 2">
            <a:extLst>
              <a:ext uri="{FF2B5EF4-FFF2-40B4-BE49-F238E27FC236}">
                <a16:creationId xmlns:a16="http://schemas.microsoft.com/office/drawing/2014/main" id="{513CC3C5-9323-41EB-9A73-77D3EAA55D05}"/>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B16F6A25-37E1-4279-A03B-450CC28C9068}"/>
              </a:ext>
            </a:extLst>
          </p:cNvPr>
          <p:cNvSpPr>
            <a:spLocks noGrp="1"/>
          </p:cNvSpPr>
          <p:nvPr>
            <p:ph type="dt" sz="half" idx="11"/>
          </p:nvPr>
        </p:nvSpPr>
        <p:spPr/>
        <p:txBody>
          <a:bodyPr/>
          <a:lstStyle/>
          <a:p>
            <a:fld id="{4094DB61-25C8-4EF5-ACA6-394B43063948}" type="datetime4">
              <a:rPr lang="en-US" smtClean="0"/>
              <a:t>October 8, 2021</a:t>
            </a:fld>
            <a:endParaRPr lang="en-US"/>
          </a:p>
        </p:txBody>
      </p:sp>
      <p:sp>
        <p:nvSpPr>
          <p:cNvPr id="5" name="Slide Number Placeholder 4">
            <a:extLst>
              <a:ext uri="{FF2B5EF4-FFF2-40B4-BE49-F238E27FC236}">
                <a16:creationId xmlns:a16="http://schemas.microsoft.com/office/drawing/2014/main" id="{87474B14-A026-4222-8D62-88F3DA3086E4}"/>
              </a:ext>
            </a:extLst>
          </p:cNvPr>
          <p:cNvSpPr>
            <a:spLocks noGrp="1"/>
          </p:cNvSpPr>
          <p:nvPr>
            <p:ph type="sldNum" sz="quarter" idx="12"/>
          </p:nvPr>
        </p:nvSpPr>
        <p:spPr/>
        <p:txBody>
          <a:bodyPr/>
          <a:lstStyle/>
          <a:p>
            <a:r>
              <a:rPr lang="en-US"/>
              <a:t>Slide </a:t>
            </a:r>
            <a:fld id="{619F89D8-7AE3-494A-97F3-03D680869632}" type="slidenum">
              <a:rPr lang="en-US" smtClean="0"/>
              <a:pPr/>
              <a:t>25</a:t>
            </a:fld>
            <a:endParaRPr lang="en-US"/>
          </a:p>
        </p:txBody>
      </p:sp>
      <p:sp>
        <p:nvSpPr>
          <p:cNvPr id="6" name="Text Placeholder 5">
            <a:extLst>
              <a:ext uri="{FF2B5EF4-FFF2-40B4-BE49-F238E27FC236}">
                <a16:creationId xmlns:a16="http://schemas.microsoft.com/office/drawing/2014/main" id="{B2AF18F1-62C7-462F-9DE8-F323A1440658}"/>
              </a:ext>
            </a:extLst>
          </p:cNvPr>
          <p:cNvSpPr>
            <a:spLocks noGrp="1"/>
          </p:cNvSpPr>
          <p:nvPr>
            <p:ph type="body" sz="quarter" idx="16"/>
          </p:nvPr>
        </p:nvSpPr>
        <p:spPr>
          <a:xfrm>
            <a:off x="333264" y="1816564"/>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p>
        </p:txBody>
      </p:sp>
      <p:sp>
        <p:nvSpPr>
          <p:cNvPr id="7" name="Content Placeholder 6">
            <a:extLst>
              <a:ext uri="{FF2B5EF4-FFF2-40B4-BE49-F238E27FC236}">
                <a16:creationId xmlns:a16="http://schemas.microsoft.com/office/drawing/2014/main" id="{9BCABD94-AE1C-4149-82D6-8BFF582DD974}"/>
              </a:ext>
            </a:extLst>
          </p:cNvPr>
          <p:cNvSpPr>
            <a:spLocks noGrp="1"/>
          </p:cNvSpPr>
          <p:nvPr>
            <p:ph sz="quarter" idx="23"/>
          </p:nvPr>
        </p:nvSpPr>
        <p:spPr>
          <a:xfrm>
            <a:off x="333264" y="2580756"/>
            <a:ext cx="3643200" cy="3594931"/>
          </a:xfrm>
        </p:spPr>
        <p:txBody>
          <a:bodyPr/>
          <a:lstStyle/>
          <a:p>
            <a:r>
              <a:rPr lang="en-US" sz="1200" dirty="0">
                <a:latin typeface="ABBvoiceOffice" panose="020D0603020503020204" pitchFamily="34" charset="0"/>
                <a:ea typeface="ABBvoiceOffice" panose="020D0603020503020204" pitchFamily="34" charset="0"/>
                <a:cs typeface="ABBvoiceOffice" panose="020D0603020503020204" pitchFamily="34" charset="0"/>
              </a:rPr>
              <a:t>Solution used to provide continuous power for IT loads in server rooms in buildings</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200" b="1" dirty="0">
                <a:latin typeface="ABBvoiceOffice" panose="020D0603020503020204" pitchFamily="34" charset="0"/>
                <a:ea typeface="ABBvoiceOffice" panose="020D0603020503020204" pitchFamily="34" charset="0"/>
                <a:cs typeface="ABBvoiceOffice" panose="020D0603020503020204" pitchFamily="34" charset="0"/>
              </a:rPr>
              <a:t>ABB Solution</a:t>
            </a:r>
          </a:p>
          <a:p>
            <a:r>
              <a:rPr lang="en-US" sz="1200" dirty="0">
                <a:latin typeface="ABBvoiceOffice" panose="020D0603020503020204" pitchFamily="34" charset="0"/>
                <a:ea typeface="ABBvoiceOffice" panose="020D0603020503020204" pitchFamily="34" charset="0"/>
                <a:cs typeface="ABBvoiceOffice" panose="020D0603020503020204" pitchFamily="34" charset="0"/>
              </a:rPr>
              <a:t>The solution contains UPS for continuous power, metering and upstream circuit breakers for protection.</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8" name="Text Placeholder 7">
            <a:extLst>
              <a:ext uri="{FF2B5EF4-FFF2-40B4-BE49-F238E27FC236}">
                <a16:creationId xmlns:a16="http://schemas.microsoft.com/office/drawing/2014/main" id="{0049A47D-6890-4930-810E-E069184191F2}"/>
              </a:ext>
            </a:extLst>
          </p:cNvPr>
          <p:cNvSpPr>
            <a:spLocks noGrp="1"/>
          </p:cNvSpPr>
          <p:nvPr>
            <p:ph type="body" sz="quarter" idx="24"/>
          </p:nvPr>
        </p:nvSpPr>
        <p:spPr>
          <a:xfrm>
            <a:off x="4271795" y="1816564"/>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0" name="Text Placeholder 9">
            <a:extLst>
              <a:ext uri="{FF2B5EF4-FFF2-40B4-BE49-F238E27FC236}">
                <a16:creationId xmlns:a16="http://schemas.microsoft.com/office/drawing/2014/main" id="{9F01F780-C759-4A4F-8675-B5980C3B0BAB}"/>
              </a:ext>
            </a:extLst>
          </p:cNvPr>
          <p:cNvSpPr>
            <a:spLocks noGrp="1"/>
          </p:cNvSpPr>
          <p:nvPr>
            <p:ph type="body" sz="quarter" idx="26"/>
          </p:nvPr>
        </p:nvSpPr>
        <p:spPr>
          <a:xfrm>
            <a:off x="8210327" y="1816564"/>
            <a:ext cx="3643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Main</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components</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2" name="Subtitle 11">
            <a:extLst>
              <a:ext uri="{FF2B5EF4-FFF2-40B4-BE49-F238E27FC236}">
                <a16:creationId xmlns:a16="http://schemas.microsoft.com/office/drawing/2014/main" id="{40CF9EEB-A812-4B43-A7B1-593E87FFC1AC}"/>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description</a:t>
            </a:r>
          </a:p>
          <a:p>
            <a:endParaRPr lang="en-US"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1" name="Content Placeholder 10">
            <a:extLst>
              <a:ext uri="{FF2B5EF4-FFF2-40B4-BE49-F238E27FC236}">
                <a16:creationId xmlns:a16="http://schemas.microsoft.com/office/drawing/2014/main" id="{08CADEB2-9054-4C6E-85B4-3CFE7C18126F}"/>
              </a:ext>
            </a:extLst>
          </p:cNvPr>
          <p:cNvSpPr>
            <a:spLocks noGrp="1"/>
          </p:cNvSpPr>
          <p:nvPr>
            <p:ph sz="quarter" idx="27"/>
          </p:nvPr>
        </p:nvSpPr>
        <p:spPr>
          <a:xfrm>
            <a:off x="8351296" y="2751725"/>
            <a:ext cx="3643200" cy="3594931"/>
          </a:xfrm>
        </p:spPr>
        <p:txBody>
          <a:bodyPr/>
          <a:lstStyle/>
          <a:p>
            <a:pPr defTabSz="914400">
              <a:spcBef>
                <a:spcPts val="0"/>
              </a:spcBef>
            </a:pPr>
            <a:r>
              <a:rPr lang="en-US" sz="12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Protection</a:t>
            </a:r>
          </a:p>
          <a:p>
            <a:pPr marL="171450" indent="-171450">
              <a:buFont typeface="Arial" panose="020B0604020202020204" pitchFamily="34" charset="0"/>
              <a:buChar char="•"/>
            </a:pPr>
            <a:r>
              <a:rPr lang="en-US" sz="1200" dirty="0" err="1">
                <a:latin typeface="ABBvoiceOffice" panose="020D0603020503020204" pitchFamily="34" charset="0"/>
                <a:ea typeface="ABBvoiceOffice" panose="020D0603020503020204" pitchFamily="34" charset="0"/>
                <a:cs typeface="ABBvoiceOffice" panose="020D0603020503020204" pitchFamily="34" charset="0"/>
              </a:rPr>
              <a:t>Tmax</a:t>
            </a:r>
            <a:r>
              <a:rPr lang="en-US" sz="1200" dirty="0">
                <a:latin typeface="ABBvoiceOffice" panose="020D0603020503020204" pitchFamily="34" charset="0"/>
                <a:ea typeface="ABBvoiceOffice" panose="020D0603020503020204" pitchFamily="34" charset="0"/>
                <a:cs typeface="ABBvoiceOffice" panose="020D0603020503020204" pitchFamily="34" charset="0"/>
              </a:rPr>
              <a:t> XT MCCB</a:t>
            </a:r>
          </a:p>
          <a:p>
            <a:pPr marL="171450" indent="-1714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S200 MCB</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pPr defTabSz="914400">
              <a:spcBef>
                <a:spcPts val="0"/>
              </a:spcBef>
            </a:pPr>
            <a:r>
              <a:rPr lang="en-US" sz="12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Continuous Power</a:t>
            </a:r>
          </a:p>
          <a:p>
            <a:pPr marL="171450" indent="-1714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UPS</a:t>
            </a:r>
          </a:p>
          <a:p>
            <a:endParaRPr lang="en-US" sz="1200" dirty="0">
              <a:latin typeface="ABBvoiceOffice" panose="020D0603020503020204" pitchFamily="34" charset="0"/>
              <a:ea typeface="ABBvoiceOffice" panose="020D0603020503020204" pitchFamily="34" charset="0"/>
              <a:cs typeface="ABBvoiceOffice" panose="020D0603020503020204" pitchFamily="34" charset="0"/>
            </a:endParaRPr>
          </a:p>
          <a:p>
            <a:pPr defTabSz="914400">
              <a:spcBef>
                <a:spcPts val="0"/>
              </a:spcBef>
            </a:pPr>
            <a:r>
              <a:rPr lang="en-US" sz="12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Metering &amp; monitoring</a:t>
            </a:r>
          </a:p>
          <a:p>
            <a:pPr marL="171450" indent="-171450">
              <a:buFont typeface="Arial" panose="020B0604020202020204" pitchFamily="34" charset="0"/>
              <a:buChar char="•"/>
            </a:pPr>
            <a:r>
              <a:rPr lang="en-US" sz="1200" dirty="0">
                <a:latin typeface="ABBvoiceOffice" panose="020D0603020503020204" pitchFamily="34" charset="0"/>
                <a:ea typeface="ABBvoiceOffice" panose="020D0603020503020204" pitchFamily="34" charset="0"/>
                <a:cs typeface="ABBvoiceOffice" panose="020D0603020503020204" pitchFamily="34" charset="0"/>
              </a:rPr>
              <a:t>Ekip Trip Unit (MCCB)</a:t>
            </a:r>
            <a:endParaRPr lang="it-IT" sz="1200" dirty="0">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13" name="Picture 12">
            <a:extLst>
              <a:ext uri="{FF2B5EF4-FFF2-40B4-BE49-F238E27FC236}">
                <a16:creationId xmlns:a16="http://schemas.microsoft.com/office/drawing/2014/main" id="{896310B4-E536-425B-B5EE-54D0F4D40C60}"/>
              </a:ext>
            </a:extLst>
          </p:cNvPr>
          <p:cNvPicPr>
            <a:picLocks noChangeAspect="1"/>
          </p:cNvPicPr>
          <p:nvPr/>
        </p:nvPicPr>
        <p:blipFill>
          <a:blip r:embed="rId3"/>
          <a:stretch>
            <a:fillRect/>
          </a:stretch>
        </p:blipFill>
        <p:spPr>
          <a:xfrm>
            <a:off x="4547496" y="2496344"/>
            <a:ext cx="2742303" cy="3182673"/>
          </a:xfrm>
          <a:prstGeom prst="rect">
            <a:avLst/>
          </a:prstGeom>
        </p:spPr>
      </p:pic>
    </p:spTree>
    <p:extLst>
      <p:ext uri="{BB962C8B-B14F-4D97-AF65-F5344CB8AC3E}">
        <p14:creationId xmlns:p14="http://schemas.microsoft.com/office/powerpoint/2010/main" val="28108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554C74-E735-484E-B569-A625E952B452}"/>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pic>
        <p:nvPicPr>
          <p:cNvPr id="10" name="Picture 9">
            <a:extLst>
              <a:ext uri="{FF2B5EF4-FFF2-40B4-BE49-F238E27FC236}">
                <a16:creationId xmlns:a16="http://schemas.microsoft.com/office/drawing/2014/main" id="{7436F5D2-8617-4EA6-A2B9-8CF08F42B319}"/>
              </a:ext>
            </a:extLst>
          </p:cNvPr>
          <p:cNvPicPr>
            <a:picLocks noChangeAspect="1"/>
          </p:cNvPicPr>
          <p:nvPr/>
        </p:nvPicPr>
        <p:blipFill>
          <a:blip r:embed="rId2"/>
          <a:stretch>
            <a:fillRect/>
          </a:stretch>
        </p:blipFill>
        <p:spPr>
          <a:xfrm>
            <a:off x="4171949" y="2645477"/>
            <a:ext cx="3889523" cy="3058940"/>
          </a:xfrm>
          <a:prstGeom prst="rect">
            <a:avLst/>
          </a:prstGeom>
        </p:spPr>
      </p:pic>
      <p:sp>
        <p:nvSpPr>
          <p:cNvPr id="9" name="Title 8">
            <a:extLst>
              <a:ext uri="{FF2B5EF4-FFF2-40B4-BE49-F238E27FC236}">
                <a16:creationId xmlns:a16="http://schemas.microsoft.com/office/drawing/2014/main" id="{5A1C3E0F-7CF8-4DF8-9504-AD772B0EF4B3}"/>
              </a:ext>
            </a:extLst>
          </p:cNvPr>
          <p:cNvSpPr>
            <a:spLocks noGrp="1"/>
          </p:cNvSpPr>
          <p:nvPr>
            <p:ph type="title"/>
          </p:nvPr>
        </p:nvSpPr>
        <p:spPr/>
        <p:txBody>
          <a:bodyPr/>
          <a:lstStyle/>
          <a:p>
            <a:r>
              <a:rPr lang="en-US" dirty="0"/>
              <a:t>Intelligent distribution for Building – Emergency Power System</a:t>
            </a:r>
            <a:endParaRPr lang="pl-PL" dirty="0"/>
          </a:p>
        </p:txBody>
      </p:sp>
      <p:sp>
        <p:nvSpPr>
          <p:cNvPr id="2" name="Footer Placeholder 1">
            <a:extLst>
              <a:ext uri="{FF2B5EF4-FFF2-40B4-BE49-F238E27FC236}">
                <a16:creationId xmlns:a16="http://schemas.microsoft.com/office/drawing/2014/main" id="{4BB03343-987C-4CAA-A6FB-EC8404F7934F}"/>
              </a:ext>
            </a:extLst>
          </p:cNvPr>
          <p:cNvSpPr>
            <a:spLocks noGrp="1"/>
          </p:cNvSpPr>
          <p:nvPr>
            <p:ph type="ftr" sz="quarter" idx="10"/>
          </p:nvPr>
        </p:nvSpPr>
        <p:spPr/>
        <p:txBody>
          <a:bodyPr/>
          <a:lstStyle/>
          <a:p>
            <a:pPr lvl="8"/>
            <a:endParaRPr lang="en-US"/>
          </a:p>
        </p:txBody>
      </p:sp>
      <p:sp>
        <p:nvSpPr>
          <p:cNvPr id="3" name="Date Placeholder 2">
            <a:extLst>
              <a:ext uri="{FF2B5EF4-FFF2-40B4-BE49-F238E27FC236}">
                <a16:creationId xmlns:a16="http://schemas.microsoft.com/office/drawing/2014/main" id="{FCB4DABD-9BB2-4712-B50C-E0B93152145D}"/>
              </a:ext>
            </a:extLst>
          </p:cNvPr>
          <p:cNvSpPr>
            <a:spLocks noGrp="1"/>
          </p:cNvSpPr>
          <p:nvPr>
            <p:ph type="dt" sz="half" idx="11"/>
          </p:nvPr>
        </p:nvSpPr>
        <p:spPr/>
        <p:txBody>
          <a:bodyPr/>
          <a:lstStyle/>
          <a:p>
            <a:fld id="{13F826AA-FE01-4F7A-ADAD-28FD4EDBEB56}" type="datetime4">
              <a:rPr lang="en-US" smtClean="0"/>
              <a:t>October 8, 2021</a:t>
            </a:fld>
            <a:endParaRPr lang="en-US"/>
          </a:p>
        </p:txBody>
      </p:sp>
      <p:sp>
        <p:nvSpPr>
          <p:cNvPr id="4" name="Slide Number Placeholder 3">
            <a:extLst>
              <a:ext uri="{FF2B5EF4-FFF2-40B4-BE49-F238E27FC236}">
                <a16:creationId xmlns:a16="http://schemas.microsoft.com/office/drawing/2014/main" id="{96D1BAF8-DE10-4DA6-A89D-5B8323FA92B8}"/>
              </a:ext>
            </a:extLst>
          </p:cNvPr>
          <p:cNvSpPr>
            <a:spLocks noGrp="1"/>
          </p:cNvSpPr>
          <p:nvPr>
            <p:ph type="sldNum" sz="quarter" idx="12"/>
          </p:nvPr>
        </p:nvSpPr>
        <p:spPr/>
        <p:txBody>
          <a:bodyPr/>
          <a:lstStyle/>
          <a:p>
            <a:r>
              <a:rPr lang="en-US"/>
              <a:t>Slide </a:t>
            </a:r>
            <a:fld id="{619F89D8-7AE3-494A-97F3-03D680869632}" type="slidenum">
              <a:rPr lang="en-US" smtClean="0"/>
              <a:pPr/>
              <a:t>26</a:t>
            </a:fld>
            <a:endParaRPr lang="en-US"/>
          </a:p>
        </p:txBody>
      </p:sp>
      <p:sp>
        <p:nvSpPr>
          <p:cNvPr id="5" name="Text Placeholder 4">
            <a:extLst>
              <a:ext uri="{FF2B5EF4-FFF2-40B4-BE49-F238E27FC236}">
                <a16:creationId xmlns:a16="http://schemas.microsoft.com/office/drawing/2014/main" id="{0C777647-3379-4A57-A624-0868BF2F844F}"/>
              </a:ext>
            </a:extLst>
          </p:cNvPr>
          <p:cNvSpPr>
            <a:spLocks noGrp="1"/>
          </p:cNvSpPr>
          <p:nvPr>
            <p:ph type="body" sz="quarter" idx="16"/>
          </p:nvPr>
        </p:nvSpPr>
        <p:spPr>
          <a:xfrm>
            <a:off x="336550" y="1819676"/>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p>
          <a:p>
            <a:endParaRPr lang="en-US"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8" name="Content Placeholder 17">
            <a:extLst>
              <a:ext uri="{FF2B5EF4-FFF2-40B4-BE49-F238E27FC236}">
                <a16:creationId xmlns:a16="http://schemas.microsoft.com/office/drawing/2014/main" id="{47BF462D-A514-4D10-B0DE-BAFE44C6B350}"/>
              </a:ext>
            </a:extLst>
          </p:cNvPr>
          <p:cNvSpPr>
            <a:spLocks noGrp="1"/>
          </p:cNvSpPr>
          <p:nvPr>
            <p:ph sz="quarter" idx="23"/>
          </p:nvPr>
        </p:nvSpPr>
        <p:spPr/>
        <p:txBody>
          <a:bodyPr/>
          <a:lstStyle/>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Protection devices - </a:t>
            </a:r>
            <a:r>
              <a:rPr lang="en-US" sz="1100" dirty="0">
                <a:latin typeface="ABBvoiceOffice" panose="020D0603020503020204" pitchFamily="34" charset="0"/>
                <a:ea typeface="ABBvoiceOffice" panose="020D0603020503020204" pitchFamily="34" charset="0"/>
                <a:cs typeface="ABBvoiceOffice" panose="020D0603020503020204" pitchFamily="34" charset="0"/>
              </a:rPr>
              <a:t> Protection devices must be provided along the all distribution lines, circuits shall be designed according to IEC 60364.</a:t>
            </a:r>
          </a:p>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Switches: </a:t>
            </a:r>
            <a:r>
              <a:rPr lang="en-US" sz="1100" dirty="0">
                <a:latin typeface="ABBvoiceOffice" panose="020D0603020503020204" pitchFamily="34" charset="0"/>
                <a:ea typeface="ABBvoiceOffice" panose="020D0603020503020204" pitchFamily="34" charset="0"/>
                <a:cs typeface="ABBvoiceOffice" panose="020D0603020503020204" pitchFamily="34" charset="0"/>
              </a:rPr>
              <a:t>provide isolation in case of maintenance needed. Are perfect incoming devices for sub-distribution boards as do not impact on selectivity chain.</a:t>
            </a:r>
          </a:p>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Contactors: </a:t>
            </a:r>
            <a:r>
              <a:rPr lang="en-US" sz="1100" dirty="0">
                <a:latin typeface="ABBvoiceOffice" panose="020D0603020503020204" pitchFamily="34" charset="0"/>
                <a:ea typeface="ABBvoiceOffice" panose="020D0603020503020204" pitchFamily="34" charset="0"/>
                <a:cs typeface="ABBvoiceOffice" panose="020D0603020503020204" pitchFamily="34" charset="0"/>
              </a:rPr>
              <a:t>can be used to control a variety of lighting loads in many commercial and industrial applications such as stadium, hospitals, airports, parking, offices etc.</a:t>
            </a:r>
          </a:p>
          <a:p>
            <a:pPr marL="285750" indent="-285750" defTabSz="914400">
              <a:spcAft>
                <a:spcPts val="600"/>
              </a:spcAft>
              <a:buFont typeface="Arial" panose="020B0604020202020204" pitchFamily="34" charset="0"/>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Automation and  control  (out of scope)</a:t>
            </a:r>
          </a:p>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Meters</a:t>
            </a:r>
            <a:r>
              <a:rPr lang="en-US" sz="1100" dirty="0">
                <a:latin typeface="ABBvoiceOffice" panose="020D0603020503020204" pitchFamily="34" charset="0"/>
                <a:ea typeface="ABBvoiceOffice" panose="020D0603020503020204" pitchFamily="34" charset="0"/>
                <a:cs typeface="ABBvoiceOffice" panose="020D0603020503020204" pitchFamily="34" charset="0"/>
              </a:rPr>
              <a:t>: for efficiency purpose, it is often required the metering of consumption for each usage type, including lighting.</a:t>
            </a:r>
          </a:p>
          <a:p>
            <a:pPr marL="285750" indent="-285750" defTabSz="914400">
              <a:spcAft>
                <a:spcPts val="600"/>
              </a:spcAft>
              <a:buFont typeface="Arial" panose="020B0604020202020204" pitchFamily="34" charset="0"/>
              <a:buChar char="•"/>
            </a:pPr>
            <a:endParaRPr lang="en-US" sz="110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3" name="Text Placeholder 12">
            <a:extLst>
              <a:ext uri="{FF2B5EF4-FFF2-40B4-BE49-F238E27FC236}">
                <a16:creationId xmlns:a16="http://schemas.microsoft.com/office/drawing/2014/main" id="{2E867D7F-8AE8-4A06-A32D-C301B460C416}"/>
              </a:ext>
            </a:extLst>
          </p:cNvPr>
          <p:cNvSpPr>
            <a:spLocks noGrp="1"/>
          </p:cNvSpPr>
          <p:nvPr>
            <p:ph type="body" sz="quarter" idx="24"/>
          </p:nvPr>
        </p:nvSpPr>
        <p:spPr>
          <a:xfrm>
            <a:off x="4275081" y="1819676"/>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sz="1400"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5" name="Text Placeholder 14">
            <a:extLst>
              <a:ext uri="{FF2B5EF4-FFF2-40B4-BE49-F238E27FC236}">
                <a16:creationId xmlns:a16="http://schemas.microsoft.com/office/drawing/2014/main" id="{CA66302A-4466-4BE6-9B8F-5B58816CBE8D}"/>
              </a:ext>
            </a:extLst>
          </p:cNvPr>
          <p:cNvSpPr>
            <a:spLocks noGrp="1"/>
          </p:cNvSpPr>
          <p:nvPr>
            <p:ph type="body" sz="quarter" idx="26"/>
          </p:nvPr>
        </p:nvSpPr>
        <p:spPr>
          <a:xfrm>
            <a:off x="8213613" y="1819676"/>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sz="1400"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Main</a:t>
            </a:r>
            <a:r>
              <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400"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components</a:t>
            </a:r>
            <a:endPar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6" name="Content Placeholder 15">
            <a:extLst>
              <a:ext uri="{FF2B5EF4-FFF2-40B4-BE49-F238E27FC236}">
                <a16:creationId xmlns:a16="http://schemas.microsoft.com/office/drawing/2014/main" id="{BE2FF718-392B-4D3D-811F-FB90E9536D32}"/>
              </a:ext>
            </a:extLst>
          </p:cNvPr>
          <p:cNvSpPr>
            <a:spLocks noGrp="1"/>
          </p:cNvSpPr>
          <p:nvPr>
            <p:ph sz="quarter" idx="27"/>
          </p:nvPr>
        </p:nvSpPr>
        <p:spPr/>
        <p:txBody>
          <a:bodyPr/>
          <a:lstStyle/>
          <a:p>
            <a:r>
              <a:rPr lang="en-US" sz="900" b="1" dirty="0">
                <a:latin typeface="ABBvoiceOffice" panose="020D0603020503020204" pitchFamily="34" charset="0"/>
                <a:ea typeface="ABBvoiceOffice" panose="020D0603020503020204" pitchFamily="34" charset="0"/>
                <a:cs typeface="ABBvoiceOffice" panose="020D0603020503020204" pitchFamily="34" charset="0"/>
              </a:rPr>
              <a:t>Standby Generator : </a:t>
            </a:r>
            <a:r>
              <a:rPr lang="en-US" sz="900" dirty="0">
                <a:latin typeface="ABBvoiceOffice" panose="020D0603020503020204" pitchFamily="34" charset="0"/>
                <a:ea typeface="ABBvoiceOffice" panose="020D0603020503020204" pitchFamily="34" charset="0"/>
                <a:cs typeface="ABBvoiceOffice" panose="020D0603020503020204" pitchFamily="34" charset="0"/>
              </a:rPr>
              <a:t>To provide power for the whole emergency system (within few seconds according to the building type). The generator will power up all the emergency loads such as lighting (20-30% of all system lighting fixtures), power (for special loads) and etc.</a:t>
            </a:r>
          </a:p>
          <a:p>
            <a:endParaRPr lang="en-US" sz="1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900" b="1" dirty="0">
                <a:latin typeface="ABBvoiceOffice" panose="020D0603020503020204" pitchFamily="34" charset="0"/>
                <a:ea typeface="ABBvoiceOffice" panose="020D0603020503020204" pitchFamily="34" charset="0"/>
                <a:cs typeface="ABBvoiceOffice" panose="020D0603020503020204" pitchFamily="34" charset="0"/>
              </a:rPr>
              <a:t>Central Battery System </a:t>
            </a:r>
            <a:r>
              <a:rPr lang="en-US" sz="900" dirty="0">
                <a:latin typeface="ABBvoiceOffice" panose="020D0603020503020204" pitchFamily="34" charset="0"/>
                <a:ea typeface="ABBvoiceOffice" panose="020D0603020503020204" pitchFamily="34" charset="0"/>
                <a:cs typeface="ABBvoiceOffice" panose="020D0603020503020204" pitchFamily="34" charset="0"/>
              </a:rPr>
              <a:t>: Due to the generator will take some time to start and get into operation, central battery is required to provide supply instantaneously in case of power failure. Central batteries are mainly for lighting and HVAC (smoke dampers ) systems.</a:t>
            </a:r>
          </a:p>
          <a:p>
            <a:endParaRPr lang="en-US" sz="100" dirty="0">
              <a:latin typeface="ABBvoiceOffice" panose="020D0603020503020204" pitchFamily="34" charset="0"/>
              <a:ea typeface="ABBvoiceOffice" panose="020D0603020503020204" pitchFamily="34" charset="0"/>
              <a:cs typeface="ABBvoiceOffice" panose="020D0603020503020204" pitchFamily="34" charset="0"/>
            </a:endParaRPr>
          </a:p>
          <a:p>
            <a:r>
              <a:rPr lang="en-US" sz="900" b="1" dirty="0">
                <a:latin typeface="ABBvoiceOffice" panose="020D0603020503020204" pitchFamily="34" charset="0"/>
                <a:ea typeface="ABBvoiceOffice" panose="020D0603020503020204" pitchFamily="34" charset="0"/>
                <a:cs typeface="ABBvoiceOffice" panose="020D0603020503020204" pitchFamily="34" charset="0"/>
              </a:rPr>
              <a:t>Automatic Transfer Switch </a:t>
            </a:r>
            <a:r>
              <a:rPr lang="en-US" sz="900" dirty="0">
                <a:latin typeface="ABBvoiceOffice" panose="020D0603020503020204" pitchFamily="34" charset="0"/>
                <a:ea typeface="ABBvoiceOffice" panose="020D0603020503020204" pitchFamily="34" charset="0"/>
                <a:cs typeface="ABBvoiceOffice" panose="020D0603020503020204" pitchFamily="34" charset="0"/>
              </a:rPr>
              <a:t>: This device is responsible for sensing the absence of main supply and then starting the generator and put it into service. In case of power return it makes sure power is stable and the disconnect the generator and make the main supply in service.</a:t>
            </a:r>
          </a:p>
          <a:p>
            <a:endParaRPr lang="en-US" sz="100" b="1" dirty="0">
              <a:latin typeface="ABBvoiceOffice" panose="020D0603020503020204" pitchFamily="34" charset="0"/>
              <a:ea typeface="ABBvoiceOffice" panose="020D0603020503020204" pitchFamily="34" charset="0"/>
              <a:cs typeface="ABBvoiceOffice" panose="020D0603020503020204" pitchFamily="34" charset="0"/>
            </a:endParaRPr>
          </a:p>
          <a:p>
            <a:r>
              <a:rPr lang="en-US" sz="900" b="1" dirty="0">
                <a:latin typeface="ABBvoiceOffice" panose="020D0603020503020204" pitchFamily="34" charset="0"/>
                <a:ea typeface="ABBvoiceOffice" panose="020D0603020503020204" pitchFamily="34" charset="0"/>
                <a:cs typeface="ABBvoiceOffice" panose="020D0603020503020204" pitchFamily="34" charset="0"/>
              </a:rPr>
              <a:t>Uninterruptible Power Supply </a:t>
            </a:r>
            <a:r>
              <a:rPr lang="en-US" sz="900" dirty="0">
                <a:latin typeface="ABBvoiceOffice" panose="020D0603020503020204" pitchFamily="34" charset="0"/>
                <a:ea typeface="ABBvoiceOffice" panose="020D0603020503020204" pitchFamily="34" charset="0"/>
                <a:cs typeface="ABBvoiceOffice" panose="020D0603020503020204" pitchFamily="34" charset="0"/>
              </a:rPr>
              <a:t>: (UPS) is an electrical device that provides instantaneous backup power to a system when the normal power source goes down. UPS devices are commonly found connected in datacenters to avoid data loss. UPSs are also used for critical systems (healthcare, communications, </a:t>
            </a:r>
            <a:r>
              <a:rPr lang="en-US" sz="900" dirty="0" err="1">
                <a:latin typeface="ABBvoiceOffice" panose="020D0603020503020204" pitchFamily="34" charset="0"/>
                <a:ea typeface="ABBvoiceOffice" panose="020D0603020503020204" pitchFamily="34" charset="0"/>
                <a:cs typeface="ABBvoiceOffice" panose="020D0603020503020204" pitchFamily="34" charset="0"/>
              </a:rPr>
              <a:t>etc</a:t>
            </a:r>
            <a:r>
              <a:rPr lang="en-US" sz="900" dirty="0">
                <a:latin typeface="ABBvoiceOffice" panose="020D0603020503020204" pitchFamily="34" charset="0"/>
                <a:ea typeface="ABBvoiceOffice" panose="020D0603020503020204" pitchFamily="34" charset="0"/>
                <a:cs typeface="ABBvoiceOffice" panose="020D0603020503020204" pitchFamily="34" charset="0"/>
              </a:rPr>
              <a:t>) to provide enough operational time to let the emergency generator ramp up to full capacity.</a:t>
            </a:r>
          </a:p>
          <a:p>
            <a:pPr>
              <a:spcAft>
                <a:spcPts val="600"/>
              </a:spcAft>
            </a:pPr>
            <a:endParaRPr lang="it-IT"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6" name="Text Placeholder 5">
            <a:extLst>
              <a:ext uri="{FF2B5EF4-FFF2-40B4-BE49-F238E27FC236}">
                <a16:creationId xmlns:a16="http://schemas.microsoft.com/office/drawing/2014/main" id="{FA1B1EEE-7C3B-403B-B946-38206C07C4F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Emergency Power System</a:t>
            </a:r>
          </a:p>
        </p:txBody>
      </p:sp>
    </p:spTree>
    <p:extLst>
      <p:ext uri="{BB962C8B-B14F-4D97-AF65-F5344CB8AC3E}">
        <p14:creationId xmlns:p14="http://schemas.microsoft.com/office/powerpoint/2010/main" val="3803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4FC72F-7DED-4C43-B5BB-A919BD99382B}"/>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9" name="Title 8">
            <a:extLst>
              <a:ext uri="{FF2B5EF4-FFF2-40B4-BE49-F238E27FC236}">
                <a16:creationId xmlns:a16="http://schemas.microsoft.com/office/drawing/2014/main" id="{5A1C3E0F-7CF8-4DF8-9504-AD772B0EF4B3}"/>
              </a:ext>
            </a:extLst>
          </p:cNvPr>
          <p:cNvSpPr>
            <a:spLocks noGrp="1"/>
          </p:cNvSpPr>
          <p:nvPr>
            <p:ph type="title"/>
          </p:nvPr>
        </p:nvSpPr>
        <p:spPr/>
        <p:txBody>
          <a:bodyPr/>
          <a:lstStyle/>
          <a:p>
            <a:r>
              <a:rPr lang="en-US" dirty="0"/>
              <a:t>Intelligent distribution for Building – lighting system</a:t>
            </a:r>
            <a:endParaRPr lang="pl-PL" dirty="0"/>
          </a:p>
        </p:txBody>
      </p:sp>
      <p:sp>
        <p:nvSpPr>
          <p:cNvPr id="2" name="Footer Placeholder 1">
            <a:extLst>
              <a:ext uri="{FF2B5EF4-FFF2-40B4-BE49-F238E27FC236}">
                <a16:creationId xmlns:a16="http://schemas.microsoft.com/office/drawing/2014/main" id="{4BB03343-987C-4CAA-A6FB-EC8404F7934F}"/>
              </a:ext>
            </a:extLst>
          </p:cNvPr>
          <p:cNvSpPr>
            <a:spLocks noGrp="1"/>
          </p:cNvSpPr>
          <p:nvPr>
            <p:ph type="ftr" sz="quarter" idx="10"/>
          </p:nvPr>
        </p:nvSpPr>
        <p:spPr/>
        <p:txBody>
          <a:bodyPr/>
          <a:lstStyle/>
          <a:p>
            <a:pPr lvl="8"/>
            <a:endParaRPr lang="en-US"/>
          </a:p>
        </p:txBody>
      </p:sp>
      <p:sp>
        <p:nvSpPr>
          <p:cNvPr id="3" name="Date Placeholder 2">
            <a:extLst>
              <a:ext uri="{FF2B5EF4-FFF2-40B4-BE49-F238E27FC236}">
                <a16:creationId xmlns:a16="http://schemas.microsoft.com/office/drawing/2014/main" id="{FCB4DABD-9BB2-4712-B50C-E0B93152145D}"/>
              </a:ext>
            </a:extLst>
          </p:cNvPr>
          <p:cNvSpPr>
            <a:spLocks noGrp="1"/>
          </p:cNvSpPr>
          <p:nvPr>
            <p:ph type="dt" sz="half" idx="11"/>
          </p:nvPr>
        </p:nvSpPr>
        <p:spPr/>
        <p:txBody>
          <a:bodyPr/>
          <a:lstStyle/>
          <a:p>
            <a:fld id="{13F826AA-FE01-4F7A-ADAD-28FD4EDBEB56}" type="datetime4">
              <a:rPr lang="en-US" smtClean="0"/>
              <a:t>October 8, 2021</a:t>
            </a:fld>
            <a:endParaRPr lang="en-US"/>
          </a:p>
        </p:txBody>
      </p:sp>
      <p:sp>
        <p:nvSpPr>
          <p:cNvPr id="4" name="Slide Number Placeholder 3">
            <a:extLst>
              <a:ext uri="{FF2B5EF4-FFF2-40B4-BE49-F238E27FC236}">
                <a16:creationId xmlns:a16="http://schemas.microsoft.com/office/drawing/2014/main" id="{96D1BAF8-DE10-4DA6-A89D-5B8323FA92B8}"/>
              </a:ext>
            </a:extLst>
          </p:cNvPr>
          <p:cNvSpPr>
            <a:spLocks noGrp="1"/>
          </p:cNvSpPr>
          <p:nvPr>
            <p:ph type="sldNum" sz="quarter" idx="12"/>
          </p:nvPr>
        </p:nvSpPr>
        <p:spPr/>
        <p:txBody>
          <a:bodyPr/>
          <a:lstStyle/>
          <a:p>
            <a:r>
              <a:rPr lang="en-US"/>
              <a:t>Slide </a:t>
            </a:r>
            <a:fld id="{619F89D8-7AE3-494A-97F3-03D680869632}" type="slidenum">
              <a:rPr lang="en-US" smtClean="0"/>
              <a:pPr/>
              <a:t>27</a:t>
            </a:fld>
            <a:endParaRPr lang="en-US"/>
          </a:p>
        </p:txBody>
      </p:sp>
      <p:sp>
        <p:nvSpPr>
          <p:cNvPr id="5" name="Text Placeholder 4">
            <a:extLst>
              <a:ext uri="{FF2B5EF4-FFF2-40B4-BE49-F238E27FC236}">
                <a16:creationId xmlns:a16="http://schemas.microsoft.com/office/drawing/2014/main" id="{0C777647-3379-4A57-A624-0868BF2F844F}"/>
              </a:ext>
            </a:extLst>
          </p:cNvPr>
          <p:cNvSpPr>
            <a:spLocks noGrp="1"/>
          </p:cNvSpPr>
          <p:nvPr>
            <p:ph type="body" sz="quarter" idx="16"/>
          </p:nvPr>
        </p:nvSpPr>
        <p:spPr>
          <a:xfrm>
            <a:off x="333264" y="1826395"/>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p>
          <a:p>
            <a:endParaRPr lang="en-US"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8" name="Content Placeholder 17">
            <a:extLst>
              <a:ext uri="{FF2B5EF4-FFF2-40B4-BE49-F238E27FC236}">
                <a16:creationId xmlns:a16="http://schemas.microsoft.com/office/drawing/2014/main" id="{47BF462D-A514-4D10-B0DE-BAFE44C6B350}"/>
              </a:ext>
            </a:extLst>
          </p:cNvPr>
          <p:cNvSpPr>
            <a:spLocks noGrp="1"/>
          </p:cNvSpPr>
          <p:nvPr>
            <p:ph sz="quarter" idx="23"/>
          </p:nvPr>
        </p:nvSpPr>
        <p:spPr/>
        <p:txBody>
          <a:bodyPr/>
          <a:lstStyle/>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Protection devices - </a:t>
            </a:r>
            <a:r>
              <a:rPr lang="en-US" sz="1100" dirty="0">
                <a:latin typeface="ABBvoiceOffice" panose="020D0603020503020204" pitchFamily="34" charset="0"/>
                <a:ea typeface="ABBvoiceOffice" panose="020D0603020503020204" pitchFamily="34" charset="0"/>
                <a:cs typeface="ABBvoiceOffice" panose="020D0603020503020204" pitchFamily="34" charset="0"/>
              </a:rPr>
              <a:t> Protection devices must be provided along the all distribution lines, circuits shall be designed according to IEC 60364.</a:t>
            </a:r>
          </a:p>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Switches: </a:t>
            </a:r>
            <a:r>
              <a:rPr lang="en-US" sz="1100" dirty="0">
                <a:latin typeface="ABBvoiceOffice" panose="020D0603020503020204" pitchFamily="34" charset="0"/>
                <a:ea typeface="ABBvoiceOffice" panose="020D0603020503020204" pitchFamily="34" charset="0"/>
                <a:cs typeface="ABBvoiceOffice" panose="020D0603020503020204" pitchFamily="34" charset="0"/>
              </a:rPr>
              <a:t>provide isolation in case of maintenance needed. Are perfect incoming devices for sub-distribution boards as do not impact on selectivity chain.</a:t>
            </a:r>
          </a:p>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Contactors: </a:t>
            </a:r>
            <a:r>
              <a:rPr lang="en-US" sz="1100" dirty="0">
                <a:latin typeface="ABBvoiceOffice" panose="020D0603020503020204" pitchFamily="34" charset="0"/>
                <a:ea typeface="ABBvoiceOffice" panose="020D0603020503020204" pitchFamily="34" charset="0"/>
                <a:cs typeface="ABBvoiceOffice" panose="020D0603020503020204" pitchFamily="34" charset="0"/>
              </a:rPr>
              <a:t>can be used to control a variety of lighting loads in many commercial and industrial applications such as stadium, hospitals, airports, parking, offices etc.</a:t>
            </a:r>
          </a:p>
          <a:p>
            <a:pPr marL="285750" indent="-285750" defTabSz="914400">
              <a:spcAft>
                <a:spcPts val="600"/>
              </a:spcAft>
              <a:buFont typeface="Arial" panose="020B0604020202020204" pitchFamily="34" charset="0"/>
              <a:buChar char="•"/>
            </a:pPr>
            <a:r>
              <a:rPr lang="en-US" sz="1100" dirty="0">
                <a:latin typeface="ABBvoiceOffice" panose="020D0603020503020204" pitchFamily="34" charset="0"/>
                <a:ea typeface="ABBvoiceOffice" panose="020D0603020503020204" pitchFamily="34" charset="0"/>
                <a:cs typeface="ABBvoiceOffice" panose="020D0603020503020204" pitchFamily="34" charset="0"/>
              </a:rPr>
              <a:t>Automation and  control  (out of scope)</a:t>
            </a:r>
          </a:p>
          <a:p>
            <a:pPr marL="285750" indent="-285750" defTabSz="914400">
              <a:spcAft>
                <a:spcPts val="600"/>
              </a:spcAft>
              <a:buFont typeface="Arial" panose="020B0604020202020204" pitchFamily="34" charset="0"/>
              <a:buChar char="•"/>
            </a:pPr>
            <a:r>
              <a:rPr lang="en-US" sz="1100" b="1" dirty="0">
                <a:latin typeface="ABBvoiceOffice" panose="020D0603020503020204" pitchFamily="34" charset="0"/>
                <a:ea typeface="ABBvoiceOffice" panose="020D0603020503020204" pitchFamily="34" charset="0"/>
                <a:cs typeface="ABBvoiceOffice" panose="020D0603020503020204" pitchFamily="34" charset="0"/>
              </a:rPr>
              <a:t>Meters</a:t>
            </a:r>
            <a:r>
              <a:rPr lang="en-US" sz="1100" dirty="0">
                <a:latin typeface="ABBvoiceOffice" panose="020D0603020503020204" pitchFamily="34" charset="0"/>
                <a:ea typeface="ABBvoiceOffice" panose="020D0603020503020204" pitchFamily="34" charset="0"/>
                <a:cs typeface="ABBvoiceOffice" panose="020D0603020503020204" pitchFamily="34" charset="0"/>
              </a:rPr>
              <a:t>: for efficiency purpose, it is often required the metering of consumption for each usage type, including lighting.</a:t>
            </a:r>
          </a:p>
          <a:p>
            <a:pPr marL="285750" indent="-285750" defTabSz="914400">
              <a:spcAft>
                <a:spcPts val="600"/>
              </a:spcAft>
              <a:buFont typeface="Arial" panose="020B0604020202020204" pitchFamily="34" charset="0"/>
              <a:buChar char="•"/>
            </a:pPr>
            <a:endParaRPr lang="en-US" sz="110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3" name="Text Placeholder 12">
            <a:extLst>
              <a:ext uri="{FF2B5EF4-FFF2-40B4-BE49-F238E27FC236}">
                <a16:creationId xmlns:a16="http://schemas.microsoft.com/office/drawing/2014/main" id="{2E867D7F-8AE8-4A06-A32D-C301B460C416}"/>
              </a:ext>
            </a:extLst>
          </p:cNvPr>
          <p:cNvSpPr>
            <a:spLocks noGrp="1"/>
          </p:cNvSpPr>
          <p:nvPr>
            <p:ph type="body" sz="quarter" idx="24"/>
          </p:nvPr>
        </p:nvSpPr>
        <p:spPr>
          <a:xfrm>
            <a:off x="4271795" y="1826395"/>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sz="1400"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17" name="Content Placeholder 16">
            <a:extLst>
              <a:ext uri="{FF2B5EF4-FFF2-40B4-BE49-F238E27FC236}">
                <a16:creationId xmlns:a16="http://schemas.microsoft.com/office/drawing/2014/main" id="{C3E72849-F68B-49A0-B2FB-6539A233CBE1}"/>
              </a:ext>
            </a:extLst>
          </p:cNvPr>
          <p:cNvPicPr>
            <a:picLocks noGrp="1" noChangeAspect="1"/>
          </p:cNvPicPr>
          <p:nvPr>
            <p:ph sz="quarter" idx="25"/>
          </p:nvPr>
        </p:nvPicPr>
        <p:blipFill>
          <a:blip r:embed="rId2"/>
          <a:stretch>
            <a:fillRect/>
          </a:stretch>
        </p:blipFill>
        <p:spPr>
          <a:xfrm>
            <a:off x="4271963" y="2416125"/>
            <a:ext cx="3643312" cy="3397350"/>
          </a:xfrm>
          <a:prstGeom prst="rect">
            <a:avLst/>
          </a:prstGeom>
        </p:spPr>
      </p:pic>
      <p:sp>
        <p:nvSpPr>
          <p:cNvPr id="15" name="Text Placeholder 14">
            <a:extLst>
              <a:ext uri="{FF2B5EF4-FFF2-40B4-BE49-F238E27FC236}">
                <a16:creationId xmlns:a16="http://schemas.microsoft.com/office/drawing/2014/main" id="{CA66302A-4466-4BE6-9B8F-5B58816CBE8D}"/>
              </a:ext>
            </a:extLst>
          </p:cNvPr>
          <p:cNvSpPr>
            <a:spLocks noGrp="1"/>
          </p:cNvSpPr>
          <p:nvPr>
            <p:ph type="body" sz="quarter" idx="26"/>
          </p:nvPr>
        </p:nvSpPr>
        <p:spPr>
          <a:xfrm>
            <a:off x="8210327" y="1826395"/>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Solutions</a:t>
            </a:r>
          </a:p>
        </p:txBody>
      </p:sp>
      <p:sp>
        <p:nvSpPr>
          <p:cNvPr id="16" name="Content Placeholder 15">
            <a:extLst>
              <a:ext uri="{FF2B5EF4-FFF2-40B4-BE49-F238E27FC236}">
                <a16:creationId xmlns:a16="http://schemas.microsoft.com/office/drawing/2014/main" id="{BE2FF718-392B-4D3D-811F-FB90E9536D32}"/>
              </a:ext>
            </a:extLst>
          </p:cNvPr>
          <p:cNvSpPr>
            <a:spLocks noGrp="1"/>
          </p:cNvSpPr>
          <p:nvPr>
            <p:ph sz="quarter" idx="27"/>
          </p:nvPr>
        </p:nvSpPr>
        <p:spPr/>
        <p:txBody>
          <a:bodyPr/>
          <a:lstStyle/>
          <a:p>
            <a:pPr marL="171450" indent="-171450">
              <a:spcAft>
                <a:spcPts val="600"/>
              </a:spcAft>
              <a:buClr>
                <a:schemeClr val="tx2"/>
              </a:buClr>
              <a:buFont typeface="Wingdings" panose="05000000000000000000" pitchFamily="2" charset="2"/>
              <a:buChar char="q"/>
            </a:pPr>
            <a:r>
              <a:rPr lang="en-US" sz="1100" b="1" dirty="0">
                <a:solidFill>
                  <a:srgbClr val="FF0000"/>
                </a:solidFill>
                <a:latin typeface="ABBvoiceOffice" panose="020D0603020503020204" pitchFamily="34" charset="0"/>
                <a:ea typeface="ABBvoiceOffice" panose="020D0603020503020204" pitchFamily="34" charset="0"/>
                <a:cs typeface="ABBvoiceOffice" panose="020D0603020503020204" pitchFamily="34" charset="0"/>
              </a:rPr>
              <a:t>Monitor </a:t>
            </a:r>
            <a:r>
              <a:rPr lang="en-US" sz="11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a:t>
            </a:r>
            <a:r>
              <a:rPr lang="en-US" sz="1100" b="1" dirty="0">
                <a:latin typeface="ABBvoiceOffice" panose="020D0603020503020204" pitchFamily="34" charset="0"/>
                <a:ea typeface="ABBvoiceOffice" panose="020D0603020503020204" pitchFamily="34" charset="0"/>
                <a:cs typeface="ABBvoiceOffice" panose="020D0603020503020204" pitchFamily="34" charset="0"/>
              </a:rPr>
              <a:t>Provides metering for lighting usage</a:t>
            </a:r>
          </a:p>
          <a:p>
            <a:pPr>
              <a:spcAft>
                <a:spcPts val="600"/>
              </a:spcAft>
            </a:pPr>
            <a:r>
              <a:rPr lang="en-US" sz="1100" dirty="0">
                <a:latin typeface="ABBvoiceOffice" panose="020D0603020503020204" pitchFamily="34" charset="0"/>
                <a:ea typeface="ABBvoiceOffice" panose="020D0603020503020204" pitchFamily="34" charset="0"/>
                <a:cs typeface="ABBvoiceOffice" panose="020D0603020503020204" pitchFamily="34" charset="0"/>
              </a:rPr>
              <a:t>With this basic solution we provides the possibility to monitor usage consumption (energy, water, gas…), as well as energy generated if present.</a:t>
            </a:r>
            <a:endParaRPr lang="en-US" sz="1100" b="1" dirty="0">
              <a:latin typeface="ABBvoiceOffice" panose="020D0603020503020204" pitchFamily="34" charset="0"/>
              <a:ea typeface="ABBvoiceOffice" panose="020D0603020503020204" pitchFamily="34" charset="0"/>
              <a:cs typeface="ABBvoiceOffice" panose="020D0603020503020204" pitchFamily="34" charset="0"/>
            </a:endParaRPr>
          </a:p>
          <a:p>
            <a:pPr marL="171450" indent="-171450">
              <a:spcAft>
                <a:spcPts val="600"/>
              </a:spcAft>
              <a:buFont typeface="Wingdings" panose="05000000000000000000" pitchFamily="2" charset="2"/>
              <a:buChar char="q"/>
            </a:pPr>
            <a:r>
              <a:rPr lang="en-US" sz="1100" b="1" dirty="0">
                <a:solidFill>
                  <a:srgbClr val="FF0000"/>
                </a:solidFill>
                <a:latin typeface="ABBvoiceOffice" panose="020D0603020503020204" pitchFamily="34" charset="0"/>
                <a:ea typeface="ABBvoiceOffice" panose="020D0603020503020204" pitchFamily="34" charset="0"/>
                <a:cs typeface="ABBvoiceOffice" panose="020D0603020503020204" pitchFamily="34" charset="0"/>
              </a:rPr>
              <a:t>Monitor &amp; Control</a:t>
            </a:r>
            <a:r>
              <a:rPr lang="en-US" sz="11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a:t>
            </a:r>
            <a:r>
              <a:rPr lang="en-US" sz="1100" b="1" dirty="0">
                <a:latin typeface="ABBvoiceOffice" panose="020D0603020503020204" pitchFamily="34" charset="0"/>
                <a:ea typeface="ABBvoiceOffice" panose="020D0603020503020204" pitchFamily="34" charset="0"/>
                <a:cs typeface="ABBvoiceOffice" panose="020D0603020503020204" pitchFamily="34" charset="0"/>
              </a:rPr>
              <a:t>Allows metering and power quality check of usage by zone  </a:t>
            </a:r>
          </a:p>
          <a:p>
            <a:pPr>
              <a:spcAft>
                <a:spcPts val="600"/>
              </a:spcAft>
            </a:pPr>
            <a:r>
              <a:rPr lang="en-US" sz="1100" dirty="0">
                <a:latin typeface="ABBvoiceOffice" panose="020D0603020503020204" pitchFamily="34" charset="0"/>
                <a:ea typeface="ABBvoiceOffice" panose="020D0603020503020204" pitchFamily="34" charset="0"/>
                <a:cs typeface="ABBvoiceOffice" panose="020D0603020503020204" pitchFamily="34" charset="0"/>
              </a:rPr>
              <a:t>Advanced solution provides a complete view of power consumption , enabling analysis for energy efficiency. As optional it is possible to check power quality of some specific loads.</a:t>
            </a:r>
          </a:p>
          <a:p>
            <a:pPr marL="171450" indent="-171450">
              <a:spcAft>
                <a:spcPts val="600"/>
              </a:spcAft>
              <a:buFont typeface="Wingdings" panose="05000000000000000000" pitchFamily="2" charset="2"/>
              <a:buChar char="q"/>
            </a:pPr>
            <a:r>
              <a:rPr lang="en-US" sz="11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Advanced Solution | </a:t>
            </a:r>
            <a:r>
              <a:rPr lang="en-US" sz="1100" b="1" dirty="0">
                <a:latin typeface="ABBvoiceOffice" panose="020D0603020503020204" pitchFamily="34" charset="0"/>
                <a:ea typeface="ABBvoiceOffice" panose="020D0603020503020204" pitchFamily="34" charset="0"/>
                <a:cs typeface="ABBvoiceOffice" panose="020D0603020503020204" pitchFamily="34" charset="0"/>
              </a:rPr>
              <a:t>Complete monitoring and supervision system </a:t>
            </a:r>
          </a:p>
          <a:p>
            <a:pPr>
              <a:spcAft>
                <a:spcPts val="600"/>
              </a:spcAft>
            </a:pPr>
            <a:r>
              <a:rPr lang="en-US" sz="1100" dirty="0">
                <a:latin typeface="ABBvoiceOffice" panose="020D0603020503020204" pitchFamily="34" charset="0"/>
                <a:ea typeface="ABBvoiceOffice" panose="020D0603020503020204" pitchFamily="34" charset="0"/>
                <a:cs typeface="ABBvoiceOffice" panose="020D0603020503020204" pitchFamily="34" charset="0"/>
              </a:rPr>
              <a:t>Advanced solution consists of complete packaging for metering of consumptions and ready to use predictive maintenance system.  Redundancy of communication is also possible for large and critical buildings.</a:t>
            </a:r>
            <a:endParaRPr lang="en-US" sz="1100" b="1" dirty="0">
              <a:latin typeface="ABBvoiceOffice" panose="020D0603020503020204" pitchFamily="34" charset="0"/>
              <a:ea typeface="ABBvoiceOffice" panose="020D0603020503020204" pitchFamily="34" charset="0"/>
              <a:cs typeface="ABBvoiceOffice" panose="020D0603020503020204" pitchFamily="34" charset="0"/>
            </a:endParaRPr>
          </a:p>
          <a:p>
            <a:pPr>
              <a:spcAft>
                <a:spcPts val="600"/>
              </a:spcAft>
            </a:pPr>
            <a:endParaRPr lang="it-IT"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6" name="Text Placeholder 5">
            <a:extLst>
              <a:ext uri="{FF2B5EF4-FFF2-40B4-BE49-F238E27FC236}">
                <a16:creationId xmlns:a16="http://schemas.microsoft.com/office/drawing/2014/main" id="{FA1B1EEE-7C3B-403B-B946-38206C07C4F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lighting system</a:t>
            </a:r>
          </a:p>
        </p:txBody>
      </p:sp>
    </p:spTree>
    <p:extLst>
      <p:ext uri="{BB962C8B-B14F-4D97-AF65-F5344CB8AC3E}">
        <p14:creationId xmlns:p14="http://schemas.microsoft.com/office/powerpoint/2010/main" val="56857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B79B4DA-4627-4237-B05E-2191198BB073}"/>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9" name="Title 8">
            <a:extLst>
              <a:ext uri="{FF2B5EF4-FFF2-40B4-BE49-F238E27FC236}">
                <a16:creationId xmlns:a16="http://schemas.microsoft.com/office/drawing/2014/main" id="{5A1C3E0F-7CF8-4DF8-9504-AD772B0EF4B3}"/>
              </a:ext>
            </a:extLst>
          </p:cNvPr>
          <p:cNvSpPr>
            <a:spLocks noGrp="1"/>
          </p:cNvSpPr>
          <p:nvPr>
            <p:ph type="title"/>
          </p:nvPr>
        </p:nvSpPr>
        <p:spPr/>
        <p:txBody>
          <a:bodyPr/>
          <a:lstStyle/>
          <a:p>
            <a:r>
              <a:rPr lang="en-US" dirty="0"/>
              <a:t>Intelligent distribution for Building – lighting system</a:t>
            </a:r>
            <a:endParaRPr lang="pl-PL" dirty="0"/>
          </a:p>
        </p:txBody>
      </p:sp>
      <p:sp>
        <p:nvSpPr>
          <p:cNvPr id="2" name="Footer Placeholder 1">
            <a:extLst>
              <a:ext uri="{FF2B5EF4-FFF2-40B4-BE49-F238E27FC236}">
                <a16:creationId xmlns:a16="http://schemas.microsoft.com/office/drawing/2014/main" id="{4BB03343-987C-4CAA-A6FB-EC8404F7934F}"/>
              </a:ext>
            </a:extLst>
          </p:cNvPr>
          <p:cNvSpPr>
            <a:spLocks noGrp="1"/>
          </p:cNvSpPr>
          <p:nvPr>
            <p:ph type="ftr" sz="quarter" idx="10"/>
          </p:nvPr>
        </p:nvSpPr>
        <p:spPr/>
        <p:txBody>
          <a:bodyPr/>
          <a:lstStyle/>
          <a:p>
            <a:pPr lvl="8"/>
            <a:endParaRPr lang="en-US" dirty="0"/>
          </a:p>
        </p:txBody>
      </p:sp>
      <p:sp>
        <p:nvSpPr>
          <p:cNvPr id="3" name="Date Placeholder 2">
            <a:extLst>
              <a:ext uri="{FF2B5EF4-FFF2-40B4-BE49-F238E27FC236}">
                <a16:creationId xmlns:a16="http://schemas.microsoft.com/office/drawing/2014/main" id="{FCB4DABD-9BB2-4712-B50C-E0B93152145D}"/>
              </a:ext>
            </a:extLst>
          </p:cNvPr>
          <p:cNvSpPr>
            <a:spLocks noGrp="1"/>
          </p:cNvSpPr>
          <p:nvPr>
            <p:ph type="dt" sz="half" idx="11"/>
          </p:nvPr>
        </p:nvSpPr>
        <p:spPr/>
        <p:txBody>
          <a:bodyPr/>
          <a:lstStyle/>
          <a:p>
            <a:fld id="{13F826AA-FE01-4F7A-ADAD-28FD4EDBEB56}" type="datetime4">
              <a:rPr lang="en-US" smtClean="0"/>
              <a:t>October 8, 2021</a:t>
            </a:fld>
            <a:endParaRPr lang="en-US"/>
          </a:p>
        </p:txBody>
      </p:sp>
      <p:sp>
        <p:nvSpPr>
          <p:cNvPr id="4" name="Slide Number Placeholder 3">
            <a:extLst>
              <a:ext uri="{FF2B5EF4-FFF2-40B4-BE49-F238E27FC236}">
                <a16:creationId xmlns:a16="http://schemas.microsoft.com/office/drawing/2014/main" id="{96D1BAF8-DE10-4DA6-A89D-5B8323FA92B8}"/>
              </a:ext>
            </a:extLst>
          </p:cNvPr>
          <p:cNvSpPr>
            <a:spLocks noGrp="1"/>
          </p:cNvSpPr>
          <p:nvPr>
            <p:ph type="sldNum" sz="quarter" idx="12"/>
          </p:nvPr>
        </p:nvSpPr>
        <p:spPr/>
        <p:txBody>
          <a:bodyPr/>
          <a:lstStyle/>
          <a:p>
            <a:r>
              <a:rPr lang="en-US"/>
              <a:t>Slide </a:t>
            </a:r>
            <a:fld id="{619F89D8-7AE3-494A-97F3-03D680869632}" type="slidenum">
              <a:rPr lang="en-US" smtClean="0"/>
              <a:pPr/>
              <a:t>28</a:t>
            </a:fld>
            <a:endParaRPr lang="en-US"/>
          </a:p>
        </p:txBody>
      </p:sp>
      <p:sp>
        <p:nvSpPr>
          <p:cNvPr id="18" name="Content Placeholder 17">
            <a:extLst>
              <a:ext uri="{FF2B5EF4-FFF2-40B4-BE49-F238E27FC236}">
                <a16:creationId xmlns:a16="http://schemas.microsoft.com/office/drawing/2014/main" id="{47BF462D-A514-4D10-B0DE-BAFE44C6B350}"/>
              </a:ext>
            </a:extLst>
          </p:cNvPr>
          <p:cNvSpPr>
            <a:spLocks noGrp="1"/>
          </p:cNvSpPr>
          <p:nvPr>
            <p:ph sz="quarter" idx="23"/>
          </p:nvPr>
        </p:nvSpPr>
        <p:spPr>
          <a:xfrm>
            <a:off x="349305" y="2315690"/>
            <a:ext cx="3851759" cy="3457098"/>
          </a:xfrm>
        </p:spPr>
        <p:txBody>
          <a:bodyPr/>
          <a:lstStyle/>
          <a:p>
            <a:r>
              <a:rPr lang="en-US" sz="1000" dirty="0">
                <a:latin typeface="ABBvoiceOffice" panose="020D0603020503020204" pitchFamily="34" charset="0"/>
                <a:ea typeface="ABBvoiceOffice" panose="020D0603020503020204" pitchFamily="34" charset="0"/>
                <a:cs typeface="ABBvoiceOffice" panose="020D0603020503020204" pitchFamily="34" charset="0"/>
              </a:rPr>
              <a:t>A photovoltaic (PV) plant transforms directly and instantaneously solar energy into electrical energy without using any fuels. </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The main advantages of photovoltaic (PV) plants can be summarized as follows: </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 </a:t>
            </a:r>
            <a:r>
              <a:rPr lang="en-US" sz="1000" dirty="0" err="1">
                <a:latin typeface="ABBvoiceOffice" panose="020D0603020503020204" pitchFamily="34" charset="0"/>
                <a:ea typeface="ABBvoiceOffice" panose="020D0603020503020204" pitchFamily="34" charset="0"/>
                <a:cs typeface="ABBvoiceOffice" panose="020D0603020503020204" pitchFamily="34" charset="0"/>
              </a:rPr>
              <a:t>distribuited</a:t>
            </a:r>
            <a:r>
              <a:rPr lang="en-US" sz="1000" dirty="0">
                <a:latin typeface="ABBvoiceOffice" panose="020D0603020503020204" pitchFamily="34" charset="0"/>
                <a:ea typeface="ABBvoiceOffice" panose="020D0603020503020204" pitchFamily="34" charset="0"/>
                <a:cs typeface="ABBvoiceOffice" panose="020D0603020503020204" pitchFamily="34" charset="0"/>
              </a:rPr>
              <a:t> generation where needed;</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 • zero emission of polluting materials; </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 saving of fossil fuels; </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 reliability of the plants since they do not have moving parts (useful life usually over 20 years); </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 reduced operating and maintenance costs; </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 system modularity (to increase the plant power it is sufficient to raise the number of modules) according to the real requirements of users</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For commercial building, PV Plant are around 20…1000KW</a:t>
            </a:r>
          </a:p>
          <a:p>
            <a:r>
              <a:rPr lang="en-US" sz="1000" dirty="0">
                <a:latin typeface="ABBvoiceOffice" panose="020D0603020503020204" pitchFamily="34" charset="0"/>
                <a:ea typeface="ABBvoiceOffice" panose="020D0603020503020204" pitchFamily="34" charset="0"/>
                <a:cs typeface="ABBvoiceOffice" panose="020D0603020503020204" pitchFamily="34" charset="0"/>
              </a:rPr>
              <a:t>Single or multi-inverter solution are  depending on the design and reliable approach</a:t>
            </a:r>
            <a:endParaRPr lang="en-US" sz="105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6" name="Content Placeholder 15">
            <a:extLst>
              <a:ext uri="{FF2B5EF4-FFF2-40B4-BE49-F238E27FC236}">
                <a16:creationId xmlns:a16="http://schemas.microsoft.com/office/drawing/2014/main" id="{BE2FF718-392B-4D3D-811F-FB90E9536D32}"/>
              </a:ext>
            </a:extLst>
          </p:cNvPr>
          <p:cNvSpPr>
            <a:spLocks noGrp="1"/>
          </p:cNvSpPr>
          <p:nvPr>
            <p:ph sz="quarter" idx="27"/>
          </p:nvPr>
        </p:nvSpPr>
        <p:spPr/>
        <p:txBody>
          <a:bodyPr/>
          <a:lstStyle/>
          <a:p>
            <a:pPr marL="171450" indent="-171450">
              <a:spcAft>
                <a:spcPts val="600"/>
              </a:spcAft>
              <a:buClr>
                <a:schemeClr val="tx2"/>
              </a:buClr>
              <a:buFont typeface="Wingdings" panose="05000000000000000000" pitchFamily="2" charset="2"/>
              <a:buChar char="q"/>
            </a:pPr>
            <a:r>
              <a:rPr lang="en-US" sz="11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Monitor Solution | </a:t>
            </a:r>
            <a:r>
              <a:rPr lang="en-US" sz="1100" b="1" dirty="0">
                <a:latin typeface="ABBvoiceOffice" panose="020D0603020503020204" pitchFamily="34" charset="0"/>
                <a:ea typeface="ABBvoiceOffice" panose="020D0603020503020204" pitchFamily="34" charset="0"/>
                <a:cs typeface="ABBvoiceOffice" panose="020D0603020503020204" pitchFamily="34" charset="0"/>
              </a:rPr>
              <a:t>Provides Metering power generated</a:t>
            </a:r>
          </a:p>
          <a:p>
            <a:pPr>
              <a:spcAft>
                <a:spcPts val="600"/>
              </a:spcAft>
            </a:pPr>
            <a:r>
              <a:rPr lang="en-US" sz="1100" dirty="0">
                <a:latin typeface="ABBvoiceOffice" panose="020D0603020503020204" pitchFamily="34" charset="0"/>
                <a:ea typeface="ABBvoiceOffice" panose="020D0603020503020204" pitchFamily="34" charset="0"/>
                <a:cs typeface="ABBvoiceOffice" panose="020D0603020503020204" pitchFamily="34" charset="0"/>
              </a:rPr>
              <a:t>With this basic solution we provides the possibility to monitor the energy generated </a:t>
            </a:r>
            <a:endParaRPr lang="en-US" sz="1100" b="1" dirty="0">
              <a:latin typeface="ABBvoiceOffice" panose="020D0603020503020204" pitchFamily="34" charset="0"/>
              <a:ea typeface="ABBvoiceOffice" panose="020D0603020503020204" pitchFamily="34" charset="0"/>
              <a:cs typeface="ABBvoiceOffice" panose="020D0603020503020204" pitchFamily="34" charset="0"/>
            </a:endParaRPr>
          </a:p>
          <a:p>
            <a:pPr marL="171450" indent="-171450">
              <a:spcAft>
                <a:spcPts val="600"/>
              </a:spcAft>
              <a:buFont typeface="Wingdings" panose="05000000000000000000" pitchFamily="2" charset="2"/>
              <a:buChar char="q"/>
            </a:pPr>
            <a:r>
              <a:rPr lang="en-US" sz="1100" b="1"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Asset Management Solution | </a:t>
            </a:r>
            <a:r>
              <a:rPr lang="en-US" sz="1100" b="1" dirty="0">
                <a:latin typeface="ABBvoiceOffice" panose="020D0603020503020204" pitchFamily="34" charset="0"/>
                <a:ea typeface="ABBvoiceOffice" panose="020D0603020503020204" pitchFamily="34" charset="0"/>
                <a:cs typeface="ABBvoiceOffice" panose="020D0603020503020204" pitchFamily="34" charset="0"/>
              </a:rPr>
              <a:t>Complete Monitoring And Supervision System </a:t>
            </a:r>
          </a:p>
          <a:p>
            <a:pPr>
              <a:spcAft>
                <a:spcPts val="600"/>
              </a:spcAft>
            </a:pPr>
            <a:r>
              <a:rPr lang="en-US" sz="1100" dirty="0">
                <a:latin typeface="ABBvoiceOffice" panose="020D0603020503020204" pitchFamily="34" charset="0"/>
                <a:ea typeface="ABBvoiceOffice" panose="020D0603020503020204" pitchFamily="34" charset="0"/>
                <a:cs typeface="ABBvoiceOffice" panose="020D0603020503020204" pitchFamily="34" charset="0"/>
              </a:rPr>
              <a:t>Advanced solution consists of complete packaging for metering of consumptions, status of the devices  and to use predictive maintenance system.  </a:t>
            </a:r>
            <a:endParaRPr lang="en-US" sz="1100" b="1" dirty="0">
              <a:latin typeface="ABBvoiceOffice" panose="020D0603020503020204" pitchFamily="34" charset="0"/>
              <a:ea typeface="ABBvoiceOffice" panose="020D0603020503020204" pitchFamily="34" charset="0"/>
              <a:cs typeface="ABBvoiceOffice" panose="020D0603020503020204" pitchFamily="34" charset="0"/>
            </a:endParaRPr>
          </a:p>
          <a:p>
            <a:pPr>
              <a:spcAft>
                <a:spcPts val="600"/>
              </a:spcAft>
            </a:pPr>
            <a:endParaRPr lang="it-IT"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6" name="Text Placeholder 5">
            <a:extLst>
              <a:ext uri="{FF2B5EF4-FFF2-40B4-BE49-F238E27FC236}">
                <a16:creationId xmlns:a16="http://schemas.microsoft.com/office/drawing/2014/main" id="{FA1B1EEE-7C3B-403B-B946-38206C07C4F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lighting system</a:t>
            </a:r>
          </a:p>
        </p:txBody>
      </p:sp>
      <p:grpSp>
        <p:nvGrpSpPr>
          <p:cNvPr id="19" name="Group 18">
            <a:extLst>
              <a:ext uri="{FF2B5EF4-FFF2-40B4-BE49-F238E27FC236}">
                <a16:creationId xmlns:a16="http://schemas.microsoft.com/office/drawing/2014/main" id="{C7A06E8D-D127-4DA0-AD04-51746945836F}"/>
              </a:ext>
            </a:extLst>
          </p:cNvPr>
          <p:cNvGrpSpPr/>
          <p:nvPr/>
        </p:nvGrpSpPr>
        <p:grpSpPr>
          <a:xfrm>
            <a:off x="4248166" y="2757010"/>
            <a:ext cx="3389410" cy="2560204"/>
            <a:chOff x="6672116" y="2658416"/>
            <a:chExt cx="3815776" cy="2789319"/>
          </a:xfrm>
        </p:grpSpPr>
        <p:grpSp>
          <p:nvGrpSpPr>
            <p:cNvPr id="20" name="Group 19">
              <a:extLst>
                <a:ext uri="{FF2B5EF4-FFF2-40B4-BE49-F238E27FC236}">
                  <a16:creationId xmlns:a16="http://schemas.microsoft.com/office/drawing/2014/main" id="{53E5DDF5-2907-42FD-844F-557A1170A083}"/>
                </a:ext>
              </a:extLst>
            </p:cNvPr>
            <p:cNvGrpSpPr/>
            <p:nvPr/>
          </p:nvGrpSpPr>
          <p:grpSpPr>
            <a:xfrm>
              <a:off x="6672116" y="2658416"/>
              <a:ext cx="3815776" cy="2351040"/>
              <a:chOff x="349736" y="1671390"/>
              <a:chExt cx="3815776" cy="2351040"/>
            </a:xfrm>
          </p:grpSpPr>
          <p:grpSp>
            <p:nvGrpSpPr>
              <p:cNvPr id="24" name="Group 23">
                <a:extLst>
                  <a:ext uri="{FF2B5EF4-FFF2-40B4-BE49-F238E27FC236}">
                    <a16:creationId xmlns:a16="http://schemas.microsoft.com/office/drawing/2014/main" id="{43D9A005-12B3-44A0-8B51-0B2749B509AF}"/>
                  </a:ext>
                </a:extLst>
              </p:cNvPr>
              <p:cNvGrpSpPr/>
              <p:nvPr/>
            </p:nvGrpSpPr>
            <p:grpSpPr>
              <a:xfrm>
                <a:off x="3397968" y="2932004"/>
                <a:ext cx="767544" cy="730911"/>
                <a:chOff x="3663876" y="2798741"/>
                <a:chExt cx="767544" cy="730911"/>
              </a:xfrm>
            </p:grpSpPr>
            <p:pic>
              <p:nvPicPr>
                <p:cNvPr id="71" name="Picture 70">
                  <a:extLst>
                    <a:ext uri="{FF2B5EF4-FFF2-40B4-BE49-F238E27FC236}">
                      <a16:creationId xmlns:a16="http://schemas.microsoft.com/office/drawing/2014/main" id="{58AEB6E1-CDF3-4AC4-9ADE-97DF26B5D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338" y="3153570"/>
                  <a:ext cx="376082" cy="376082"/>
                </a:xfrm>
                <a:prstGeom prst="rect">
                  <a:avLst/>
                </a:prstGeom>
              </p:spPr>
            </p:pic>
            <p:sp>
              <p:nvSpPr>
                <p:cNvPr id="72" name="TextBox 71">
                  <a:extLst>
                    <a:ext uri="{FF2B5EF4-FFF2-40B4-BE49-F238E27FC236}">
                      <a16:creationId xmlns:a16="http://schemas.microsoft.com/office/drawing/2014/main" id="{50F213B8-873B-4D1A-B7F6-3BBD25DD1D7C}"/>
                    </a:ext>
                  </a:extLst>
                </p:cNvPr>
                <p:cNvSpPr txBox="1"/>
                <p:nvPr/>
              </p:nvSpPr>
              <p:spPr bwMode="gray">
                <a:xfrm>
                  <a:off x="3663876" y="2798741"/>
                  <a:ext cx="668062" cy="215443"/>
                </a:xfrm>
                <a:prstGeom prst="rect">
                  <a:avLst/>
                </a:prstGeom>
                <a:noFill/>
              </p:spPr>
              <p:txBody>
                <a:bodyPr wrap="square" lIns="0" tIns="0" rIns="0" bIns="0" rtlCol="0">
                  <a:spAutoFit/>
                </a:bodyPr>
                <a:lstStyle/>
                <a:p>
                  <a:r>
                    <a:rPr lang="en-US" sz="700" dirty="0"/>
                    <a:t>Paralleling switchgear</a:t>
                  </a:r>
                </a:p>
              </p:txBody>
            </p:sp>
          </p:grpSp>
          <p:grpSp>
            <p:nvGrpSpPr>
              <p:cNvPr id="25" name="Group 24">
                <a:extLst>
                  <a:ext uri="{FF2B5EF4-FFF2-40B4-BE49-F238E27FC236}">
                    <a16:creationId xmlns:a16="http://schemas.microsoft.com/office/drawing/2014/main" id="{3AB28AC7-53DA-4EFE-98B0-C97E496B8E88}"/>
                  </a:ext>
                </a:extLst>
              </p:cNvPr>
              <p:cNvGrpSpPr/>
              <p:nvPr/>
            </p:nvGrpSpPr>
            <p:grpSpPr>
              <a:xfrm>
                <a:off x="374832" y="1671390"/>
                <a:ext cx="2973042" cy="1161346"/>
                <a:chOff x="374832" y="1671390"/>
                <a:chExt cx="2973042" cy="1161346"/>
              </a:xfrm>
            </p:grpSpPr>
            <p:grpSp>
              <p:nvGrpSpPr>
                <p:cNvPr id="50" name="Group 49">
                  <a:extLst>
                    <a:ext uri="{FF2B5EF4-FFF2-40B4-BE49-F238E27FC236}">
                      <a16:creationId xmlns:a16="http://schemas.microsoft.com/office/drawing/2014/main" id="{B53155FB-D4D5-4602-9C9F-39DA8DD93E9B}"/>
                    </a:ext>
                  </a:extLst>
                </p:cNvPr>
                <p:cNvGrpSpPr/>
                <p:nvPr/>
              </p:nvGrpSpPr>
              <p:grpSpPr>
                <a:xfrm>
                  <a:off x="374832" y="1671390"/>
                  <a:ext cx="1370319" cy="565698"/>
                  <a:chOff x="374832" y="1671390"/>
                  <a:chExt cx="1370319" cy="565698"/>
                </a:xfrm>
              </p:grpSpPr>
              <p:pic>
                <p:nvPicPr>
                  <p:cNvPr id="66" name="Graphic 197">
                    <a:extLst>
                      <a:ext uri="{FF2B5EF4-FFF2-40B4-BE49-F238E27FC236}">
                        <a16:creationId xmlns:a16="http://schemas.microsoft.com/office/drawing/2014/main" id="{E8A70516-73AD-45DC-BBED-E33AC4B47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167" y="1779888"/>
                    <a:ext cx="457200" cy="457200"/>
                  </a:xfrm>
                  <a:prstGeom prst="rect">
                    <a:avLst/>
                  </a:prstGeom>
                </p:spPr>
              </p:pic>
              <p:pic>
                <p:nvPicPr>
                  <p:cNvPr id="67" name="Graphic 19">
                    <a:extLst>
                      <a:ext uri="{FF2B5EF4-FFF2-40B4-BE49-F238E27FC236}">
                        <a16:creationId xmlns:a16="http://schemas.microsoft.com/office/drawing/2014/main" id="{2F33BD17-F007-4471-B649-EC05318762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721" y="1836421"/>
                    <a:ext cx="339232" cy="339232"/>
                  </a:xfrm>
                  <a:prstGeom prst="rect">
                    <a:avLst/>
                  </a:prstGeom>
                </p:spPr>
              </p:pic>
              <p:cxnSp>
                <p:nvCxnSpPr>
                  <p:cNvPr id="68" name="Straight Connector 67">
                    <a:extLst>
                      <a:ext uri="{FF2B5EF4-FFF2-40B4-BE49-F238E27FC236}">
                        <a16:creationId xmlns:a16="http://schemas.microsoft.com/office/drawing/2014/main" id="{B411A7C0-A7B8-4C5B-B543-8EE66CB481FB}"/>
                      </a:ext>
                    </a:extLst>
                  </p:cNvPr>
                  <p:cNvCxnSpPr>
                    <a:cxnSpLocks/>
                    <a:stCxn id="66" idx="3"/>
                    <a:endCxn id="67"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B623DB9-67B0-433C-866F-2D567F5FE874}"/>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70" name="TextBox 69">
                    <a:extLst>
                      <a:ext uri="{FF2B5EF4-FFF2-40B4-BE49-F238E27FC236}">
                        <a16:creationId xmlns:a16="http://schemas.microsoft.com/office/drawing/2014/main" id="{E4AFADE2-EE85-4555-BA3F-4F6408249468}"/>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grpSp>
              <p:nvGrpSpPr>
                <p:cNvPr id="51" name="Group 50">
                  <a:extLst>
                    <a:ext uri="{FF2B5EF4-FFF2-40B4-BE49-F238E27FC236}">
                      <a16:creationId xmlns:a16="http://schemas.microsoft.com/office/drawing/2014/main" id="{A7604EF0-927C-4058-9E14-932725B18E1F}"/>
                    </a:ext>
                  </a:extLst>
                </p:cNvPr>
                <p:cNvGrpSpPr/>
                <p:nvPr/>
              </p:nvGrpSpPr>
              <p:grpSpPr>
                <a:xfrm>
                  <a:off x="375508" y="2267038"/>
                  <a:ext cx="1370319" cy="565698"/>
                  <a:chOff x="374832" y="1671390"/>
                  <a:chExt cx="1370319" cy="565698"/>
                </a:xfrm>
              </p:grpSpPr>
              <p:pic>
                <p:nvPicPr>
                  <p:cNvPr id="61" name="Graphic 197">
                    <a:extLst>
                      <a:ext uri="{FF2B5EF4-FFF2-40B4-BE49-F238E27FC236}">
                        <a16:creationId xmlns:a16="http://schemas.microsoft.com/office/drawing/2014/main" id="{68E3EF6E-886D-4A0D-8A35-640FFAE80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167" y="1779888"/>
                    <a:ext cx="457200" cy="457200"/>
                  </a:xfrm>
                  <a:prstGeom prst="rect">
                    <a:avLst/>
                  </a:prstGeom>
                </p:spPr>
              </p:pic>
              <p:pic>
                <p:nvPicPr>
                  <p:cNvPr id="62" name="Graphic 19">
                    <a:extLst>
                      <a:ext uri="{FF2B5EF4-FFF2-40B4-BE49-F238E27FC236}">
                        <a16:creationId xmlns:a16="http://schemas.microsoft.com/office/drawing/2014/main" id="{729C7637-2AF1-4A24-8396-8B0F820283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721" y="1836421"/>
                    <a:ext cx="339232" cy="339232"/>
                  </a:xfrm>
                  <a:prstGeom prst="rect">
                    <a:avLst/>
                  </a:prstGeom>
                </p:spPr>
              </p:pic>
              <p:cxnSp>
                <p:nvCxnSpPr>
                  <p:cNvPr id="63" name="Straight Connector 62">
                    <a:extLst>
                      <a:ext uri="{FF2B5EF4-FFF2-40B4-BE49-F238E27FC236}">
                        <a16:creationId xmlns:a16="http://schemas.microsoft.com/office/drawing/2014/main" id="{3B4B8019-0A64-403B-85E8-6DAAB0075202}"/>
                      </a:ext>
                    </a:extLst>
                  </p:cNvPr>
                  <p:cNvCxnSpPr>
                    <a:cxnSpLocks/>
                    <a:stCxn id="61" idx="3"/>
                    <a:endCxn id="62"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779D483-49F4-4BE6-8B31-0D2C38E2E589}"/>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65" name="TextBox 64">
                    <a:extLst>
                      <a:ext uri="{FF2B5EF4-FFF2-40B4-BE49-F238E27FC236}">
                        <a16:creationId xmlns:a16="http://schemas.microsoft.com/office/drawing/2014/main" id="{6196C320-A6A0-4BFE-B78F-3D371CBC2FD1}"/>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cxnSp>
              <p:nvCxnSpPr>
                <p:cNvPr id="52" name="Connector: Elbow 51">
                  <a:extLst>
                    <a:ext uri="{FF2B5EF4-FFF2-40B4-BE49-F238E27FC236}">
                      <a16:creationId xmlns:a16="http://schemas.microsoft.com/office/drawing/2014/main" id="{1917B301-BB75-4026-926B-282DEC9ADA95}"/>
                    </a:ext>
                  </a:extLst>
                </p:cNvPr>
                <p:cNvCxnSpPr>
                  <a:cxnSpLocks/>
                  <a:stCxn id="67" idx="3"/>
                  <a:endCxn id="57" idx="1"/>
                </p:cNvCxnSpPr>
                <p:nvPr/>
              </p:nvCxnSpPr>
              <p:spPr bwMode="gray">
                <a:xfrm>
                  <a:off x="1470953" y="2006037"/>
                  <a:ext cx="693834" cy="3006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BFEE440E-34BD-483F-9AB0-372B35D9E3DD}"/>
                    </a:ext>
                  </a:extLst>
                </p:cNvPr>
                <p:cNvGrpSpPr/>
                <p:nvPr/>
              </p:nvGrpSpPr>
              <p:grpSpPr>
                <a:xfrm>
                  <a:off x="2971792" y="2004105"/>
                  <a:ext cx="376082" cy="457200"/>
                  <a:chOff x="3815542" y="2818371"/>
                  <a:chExt cx="457200" cy="620981"/>
                </a:xfrm>
              </p:grpSpPr>
              <p:sp>
                <p:nvSpPr>
                  <p:cNvPr id="59" name="TextBox 58">
                    <a:extLst>
                      <a:ext uri="{FF2B5EF4-FFF2-40B4-BE49-F238E27FC236}">
                        <a16:creationId xmlns:a16="http://schemas.microsoft.com/office/drawing/2014/main" id="{C1E0ECDC-6C2E-4237-84C9-D03765CBF784}"/>
                      </a:ext>
                    </a:extLst>
                  </p:cNvPr>
                  <p:cNvSpPr txBox="1"/>
                  <p:nvPr/>
                </p:nvSpPr>
                <p:spPr bwMode="gray">
                  <a:xfrm>
                    <a:off x="3882220" y="2818371"/>
                    <a:ext cx="330219" cy="107722"/>
                  </a:xfrm>
                  <a:prstGeom prst="rect">
                    <a:avLst/>
                  </a:prstGeom>
                  <a:noFill/>
                </p:spPr>
                <p:txBody>
                  <a:bodyPr wrap="none" lIns="0" tIns="0" rIns="0" bIns="0" rtlCol="0">
                    <a:spAutoFit/>
                  </a:bodyPr>
                  <a:lstStyle/>
                  <a:p>
                    <a:r>
                      <a:rPr lang="en-US" sz="700" dirty="0"/>
                      <a:t>inverter</a:t>
                    </a:r>
                  </a:p>
                </p:txBody>
              </p:sp>
              <p:pic>
                <p:nvPicPr>
                  <p:cNvPr id="60" name="Graphic 9">
                    <a:extLst>
                      <a:ext uri="{FF2B5EF4-FFF2-40B4-BE49-F238E27FC236}">
                        <a16:creationId xmlns:a16="http://schemas.microsoft.com/office/drawing/2014/main" id="{624BDB9C-C7F4-4A69-85B3-E0A0FC631E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5542" y="2982152"/>
                    <a:ext cx="457200" cy="457200"/>
                  </a:xfrm>
                  <a:prstGeom prst="rect">
                    <a:avLst/>
                  </a:prstGeom>
                </p:spPr>
              </p:pic>
            </p:grpSp>
            <p:grpSp>
              <p:nvGrpSpPr>
                <p:cNvPr id="54" name="Group 53">
                  <a:extLst>
                    <a:ext uri="{FF2B5EF4-FFF2-40B4-BE49-F238E27FC236}">
                      <a16:creationId xmlns:a16="http://schemas.microsoft.com/office/drawing/2014/main" id="{6FDEB520-D06E-4ADE-82E6-F1BE95A96135}"/>
                    </a:ext>
                  </a:extLst>
                </p:cNvPr>
                <p:cNvGrpSpPr/>
                <p:nvPr/>
              </p:nvGrpSpPr>
              <p:grpSpPr>
                <a:xfrm>
                  <a:off x="2091290" y="2137063"/>
                  <a:ext cx="509755" cy="486611"/>
                  <a:chOff x="2236147" y="3635500"/>
                  <a:chExt cx="509755" cy="486611"/>
                </a:xfrm>
              </p:grpSpPr>
              <p:pic>
                <p:nvPicPr>
                  <p:cNvPr id="57" name="Graphic 19">
                    <a:extLst>
                      <a:ext uri="{FF2B5EF4-FFF2-40B4-BE49-F238E27FC236}">
                        <a16:creationId xmlns:a16="http://schemas.microsoft.com/office/drawing/2014/main" id="{A5C49320-3754-4000-8D15-58625E8037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9644" y="3635500"/>
                    <a:ext cx="339232" cy="339232"/>
                  </a:xfrm>
                  <a:prstGeom prst="rect">
                    <a:avLst/>
                  </a:prstGeom>
                </p:spPr>
              </p:pic>
              <p:sp>
                <p:nvSpPr>
                  <p:cNvPr id="58" name="TextBox 57">
                    <a:extLst>
                      <a:ext uri="{FF2B5EF4-FFF2-40B4-BE49-F238E27FC236}">
                        <a16:creationId xmlns:a16="http://schemas.microsoft.com/office/drawing/2014/main" id="{1021C531-6ED0-4415-BC13-449FAFBA36D2}"/>
                      </a:ext>
                    </a:extLst>
                  </p:cNvPr>
                  <p:cNvSpPr txBox="1"/>
                  <p:nvPr/>
                </p:nvSpPr>
                <p:spPr bwMode="gray">
                  <a:xfrm>
                    <a:off x="2236147" y="4014389"/>
                    <a:ext cx="509755" cy="107722"/>
                  </a:xfrm>
                  <a:prstGeom prst="rect">
                    <a:avLst/>
                  </a:prstGeom>
                  <a:noFill/>
                </p:spPr>
                <p:txBody>
                  <a:bodyPr wrap="none" lIns="0" tIns="0" rIns="0" bIns="0" rtlCol="0">
                    <a:spAutoFit/>
                  </a:bodyPr>
                  <a:lstStyle/>
                  <a:p>
                    <a:r>
                      <a:rPr lang="en-US" sz="700" dirty="0"/>
                      <a:t>Recombiner</a:t>
                    </a:r>
                  </a:p>
                </p:txBody>
              </p:sp>
            </p:grpSp>
            <p:cxnSp>
              <p:nvCxnSpPr>
                <p:cNvPr id="55" name="Connector: Elbow 54">
                  <a:extLst>
                    <a:ext uri="{FF2B5EF4-FFF2-40B4-BE49-F238E27FC236}">
                      <a16:creationId xmlns:a16="http://schemas.microsoft.com/office/drawing/2014/main" id="{D250B99B-2F64-4697-B3F3-DD76F4BEAFE0}"/>
                    </a:ext>
                  </a:extLst>
                </p:cNvPr>
                <p:cNvCxnSpPr>
                  <a:cxnSpLocks/>
                  <a:stCxn id="62" idx="3"/>
                  <a:endCxn id="57" idx="1"/>
                </p:cNvCxnSpPr>
                <p:nvPr/>
              </p:nvCxnSpPr>
              <p:spPr bwMode="gray">
                <a:xfrm flipV="1">
                  <a:off x="1471629" y="2306679"/>
                  <a:ext cx="693158" cy="295006"/>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080BD7F-3904-4DD8-8577-8AE15068FF64}"/>
                    </a:ext>
                  </a:extLst>
                </p:cNvPr>
                <p:cNvCxnSpPr>
                  <a:cxnSpLocks/>
                  <a:stCxn id="57" idx="3"/>
                  <a:endCxn id="60" idx="1"/>
                </p:cNvCxnSpPr>
                <p:nvPr/>
              </p:nvCxnSpPr>
              <p:spPr bwMode="gray">
                <a:xfrm flipV="1">
                  <a:off x="2504019" y="2292997"/>
                  <a:ext cx="467773" cy="136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D0FCC3B-0195-4E2B-A4CE-C492AF24B173}"/>
                  </a:ext>
                </a:extLst>
              </p:cNvPr>
              <p:cNvGrpSpPr/>
              <p:nvPr/>
            </p:nvGrpSpPr>
            <p:grpSpPr>
              <a:xfrm>
                <a:off x="349736" y="2861084"/>
                <a:ext cx="2973042" cy="1161346"/>
                <a:chOff x="374832" y="1671390"/>
                <a:chExt cx="2973042" cy="1161346"/>
              </a:xfrm>
            </p:grpSpPr>
            <p:grpSp>
              <p:nvGrpSpPr>
                <p:cNvPr id="29" name="Group 28">
                  <a:extLst>
                    <a:ext uri="{FF2B5EF4-FFF2-40B4-BE49-F238E27FC236}">
                      <a16:creationId xmlns:a16="http://schemas.microsoft.com/office/drawing/2014/main" id="{ABAAC904-5F4B-4190-902C-EC1A09157A26}"/>
                    </a:ext>
                  </a:extLst>
                </p:cNvPr>
                <p:cNvGrpSpPr/>
                <p:nvPr/>
              </p:nvGrpSpPr>
              <p:grpSpPr>
                <a:xfrm>
                  <a:off x="374832" y="1671390"/>
                  <a:ext cx="1370319" cy="565698"/>
                  <a:chOff x="374832" y="1671390"/>
                  <a:chExt cx="1370319" cy="565698"/>
                </a:xfrm>
              </p:grpSpPr>
              <p:pic>
                <p:nvPicPr>
                  <p:cNvPr id="45" name="Graphic 197">
                    <a:extLst>
                      <a:ext uri="{FF2B5EF4-FFF2-40B4-BE49-F238E27FC236}">
                        <a16:creationId xmlns:a16="http://schemas.microsoft.com/office/drawing/2014/main" id="{FD345610-CC1A-4609-8895-86FA827792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167" y="1779888"/>
                    <a:ext cx="457200" cy="457200"/>
                  </a:xfrm>
                  <a:prstGeom prst="rect">
                    <a:avLst/>
                  </a:prstGeom>
                </p:spPr>
              </p:pic>
              <p:pic>
                <p:nvPicPr>
                  <p:cNvPr id="46" name="Graphic 19">
                    <a:extLst>
                      <a:ext uri="{FF2B5EF4-FFF2-40B4-BE49-F238E27FC236}">
                        <a16:creationId xmlns:a16="http://schemas.microsoft.com/office/drawing/2014/main" id="{EBA8DA22-D883-4735-A518-52DB59C66F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721" y="1836421"/>
                    <a:ext cx="339232" cy="339232"/>
                  </a:xfrm>
                  <a:prstGeom prst="rect">
                    <a:avLst/>
                  </a:prstGeom>
                </p:spPr>
              </p:pic>
              <p:cxnSp>
                <p:nvCxnSpPr>
                  <p:cNvPr id="47" name="Straight Connector 46">
                    <a:extLst>
                      <a:ext uri="{FF2B5EF4-FFF2-40B4-BE49-F238E27FC236}">
                        <a16:creationId xmlns:a16="http://schemas.microsoft.com/office/drawing/2014/main" id="{3CB66F9B-5B51-4341-B52D-A8F887E98754}"/>
                      </a:ext>
                    </a:extLst>
                  </p:cNvPr>
                  <p:cNvCxnSpPr>
                    <a:cxnSpLocks/>
                    <a:stCxn id="45" idx="3"/>
                    <a:endCxn id="46"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78A3873-7C21-4A99-A1C2-7220D9DD8260}"/>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49" name="TextBox 48">
                    <a:extLst>
                      <a:ext uri="{FF2B5EF4-FFF2-40B4-BE49-F238E27FC236}">
                        <a16:creationId xmlns:a16="http://schemas.microsoft.com/office/drawing/2014/main" id="{38310FBC-C28C-4480-BAB4-24AA27AFE701}"/>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grpSp>
              <p:nvGrpSpPr>
                <p:cNvPr id="30" name="Group 29">
                  <a:extLst>
                    <a:ext uri="{FF2B5EF4-FFF2-40B4-BE49-F238E27FC236}">
                      <a16:creationId xmlns:a16="http://schemas.microsoft.com/office/drawing/2014/main" id="{FC2F6E49-0082-42DD-90AD-72714534F063}"/>
                    </a:ext>
                  </a:extLst>
                </p:cNvPr>
                <p:cNvGrpSpPr/>
                <p:nvPr/>
              </p:nvGrpSpPr>
              <p:grpSpPr>
                <a:xfrm>
                  <a:off x="375508" y="2267038"/>
                  <a:ext cx="1370319" cy="565698"/>
                  <a:chOff x="374832" y="1671390"/>
                  <a:chExt cx="1370319" cy="565698"/>
                </a:xfrm>
              </p:grpSpPr>
              <p:pic>
                <p:nvPicPr>
                  <p:cNvPr id="40" name="Graphic 197">
                    <a:extLst>
                      <a:ext uri="{FF2B5EF4-FFF2-40B4-BE49-F238E27FC236}">
                        <a16:creationId xmlns:a16="http://schemas.microsoft.com/office/drawing/2014/main" id="{EC981A8B-CF57-4322-B2DF-833C15D41A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167" y="1779888"/>
                    <a:ext cx="457200" cy="457200"/>
                  </a:xfrm>
                  <a:prstGeom prst="rect">
                    <a:avLst/>
                  </a:prstGeom>
                </p:spPr>
              </p:pic>
              <p:pic>
                <p:nvPicPr>
                  <p:cNvPr id="41" name="Graphic 19">
                    <a:extLst>
                      <a:ext uri="{FF2B5EF4-FFF2-40B4-BE49-F238E27FC236}">
                        <a16:creationId xmlns:a16="http://schemas.microsoft.com/office/drawing/2014/main" id="{D767F18A-E0AE-4830-98B9-CDFED0734B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721" y="1836421"/>
                    <a:ext cx="339232" cy="339232"/>
                  </a:xfrm>
                  <a:prstGeom prst="rect">
                    <a:avLst/>
                  </a:prstGeom>
                </p:spPr>
              </p:pic>
              <p:cxnSp>
                <p:nvCxnSpPr>
                  <p:cNvPr id="42" name="Straight Connector 41">
                    <a:extLst>
                      <a:ext uri="{FF2B5EF4-FFF2-40B4-BE49-F238E27FC236}">
                        <a16:creationId xmlns:a16="http://schemas.microsoft.com/office/drawing/2014/main" id="{90156C4C-137D-4185-925B-C88B1F40AFBC}"/>
                      </a:ext>
                    </a:extLst>
                  </p:cNvPr>
                  <p:cNvCxnSpPr>
                    <a:cxnSpLocks/>
                    <a:stCxn id="40" idx="3"/>
                    <a:endCxn id="41" idx="1"/>
                  </p:cNvCxnSpPr>
                  <p:nvPr/>
                </p:nvCxnSpPr>
                <p:spPr bwMode="gray">
                  <a:xfrm flipV="1">
                    <a:off x="923367" y="2006037"/>
                    <a:ext cx="208354" cy="2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3B5BBEF-9962-458E-AD9B-5DC1A377D4B8}"/>
                      </a:ext>
                    </a:extLst>
                  </p:cNvPr>
                  <p:cNvSpPr txBox="1"/>
                  <p:nvPr/>
                </p:nvSpPr>
                <p:spPr bwMode="gray">
                  <a:xfrm>
                    <a:off x="1060668" y="1671390"/>
                    <a:ext cx="684483" cy="107722"/>
                  </a:xfrm>
                  <a:prstGeom prst="rect">
                    <a:avLst/>
                  </a:prstGeom>
                  <a:noFill/>
                </p:spPr>
                <p:txBody>
                  <a:bodyPr wrap="none" lIns="0" tIns="0" rIns="0" bIns="0" rtlCol="0">
                    <a:spAutoFit/>
                  </a:bodyPr>
                  <a:lstStyle/>
                  <a:p>
                    <a:r>
                      <a:rPr lang="en-US" sz="700" dirty="0"/>
                      <a:t>String combiner</a:t>
                    </a:r>
                  </a:p>
                </p:txBody>
              </p:sp>
              <p:sp>
                <p:nvSpPr>
                  <p:cNvPr id="44" name="TextBox 43">
                    <a:extLst>
                      <a:ext uri="{FF2B5EF4-FFF2-40B4-BE49-F238E27FC236}">
                        <a16:creationId xmlns:a16="http://schemas.microsoft.com/office/drawing/2014/main" id="{52A827E0-068F-464A-938D-095AA3914A1A}"/>
                      </a:ext>
                    </a:extLst>
                  </p:cNvPr>
                  <p:cNvSpPr txBox="1"/>
                  <p:nvPr/>
                </p:nvSpPr>
                <p:spPr bwMode="gray">
                  <a:xfrm>
                    <a:off x="374832" y="1671390"/>
                    <a:ext cx="362279" cy="107722"/>
                  </a:xfrm>
                  <a:prstGeom prst="rect">
                    <a:avLst/>
                  </a:prstGeom>
                  <a:noFill/>
                </p:spPr>
                <p:txBody>
                  <a:bodyPr wrap="none" lIns="0" tIns="0" rIns="0" bIns="0" rtlCol="0">
                    <a:spAutoFit/>
                  </a:bodyPr>
                  <a:lstStyle/>
                  <a:p>
                    <a:r>
                      <a:rPr lang="en-US" sz="700" dirty="0"/>
                      <a:t>PV panel</a:t>
                    </a:r>
                  </a:p>
                </p:txBody>
              </p:sp>
            </p:grpSp>
            <p:cxnSp>
              <p:nvCxnSpPr>
                <p:cNvPr id="31" name="Connector: Elbow 30">
                  <a:extLst>
                    <a:ext uri="{FF2B5EF4-FFF2-40B4-BE49-F238E27FC236}">
                      <a16:creationId xmlns:a16="http://schemas.microsoft.com/office/drawing/2014/main" id="{8CA93F41-29F4-4BBF-BD43-218168F405D8}"/>
                    </a:ext>
                  </a:extLst>
                </p:cNvPr>
                <p:cNvCxnSpPr>
                  <a:cxnSpLocks/>
                  <a:stCxn id="46" idx="3"/>
                  <a:endCxn id="36" idx="1"/>
                </p:cNvCxnSpPr>
                <p:nvPr/>
              </p:nvCxnSpPr>
              <p:spPr bwMode="gray">
                <a:xfrm>
                  <a:off x="1470953" y="2006037"/>
                  <a:ext cx="693834" cy="3006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60DFB38-653B-4E2D-81B6-66BFF2C82D65}"/>
                    </a:ext>
                  </a:extLst>
                </p:cNvPr>
                <p:cNvGrpSpPr/>
                <p:nvPr/>
              </p:nvGrpSpPr>
              <p:grpSpPr>
                <a:xfrm>
                  <a:off x="2971792" y="2004105"/>
                  <a:ext cx="376082" cy="457200"/>
                  <a:chOff x="3815542" y="2818371"/>
                  <a:chExt cx="457200" cy="620981"/>
                </a:xfrm>
              </p:grpSpPr>
              <p:sp>
                <p:nvSpPr>
                  <p:cNvPr id="38" name="TextBox 37">
                    <a:extLst>
                      <a:ext uri="{FF2B5EF4-FFF2-40B4-BE49-F238E27FC236}">
                        <a16:creationId xmlns:a16="http://schemas.microsoft.com/office/drawing/2014/main" id="{8C7031EE-780D-467A-9C29-6854D7BA97AB}"/>
                      </a:ext>
                    </a:extLst>
                  </p:cNvPr>
                  <p:cNvSpPr txBox="1"/>
                  <p:nvPr/>
                </p:nvSpPr>
                <p:spPr bwMode="gray">
                  <a:xfrm>
                    <a:off x="3882220" y="2818371"/>
                    <a:ext cx="330219" cy="107722"/>
                  </a:xfrm>
                  <a:prstGeom prst="rect">
                    <a:avLst/>
                  </a:prstGeom>
                  <a:noFill/>
                </p:spPr>
                <p:txBody>
                  <a:bodyPr wrap="none" lIns="0" tIns="0" rIns="0" bIns="0" rtlCol="0">
                    <a:spAutoFit/>
                  </a:bodyPr>
                  <a:lstStyle/>
                  <a:p>
                    <a:r>
                      <a:rPr lang="en-US" sz="700" dirty="0"/>
                      <a:t>inverter</a:t>
                    </a:r>
                  </a:p>
                </p:txBody>
              </p:sp>
              <p:pic>
                <p:nvPicPr>
                  <p:cNvPr id="39" name="Graphic 9">
                    <a:extLst>
                      <a:ext uri="{FF2B5EF4-FFF2-40B4-BE49-F238E27FC236}">
                        <a16:creationId xmlns:a16="http://schemas.microsoft.com/office/drawing/2014/main" id="{9D778AC2-21FE-4930-8AE9-50ADB076F5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5542" y="2982152"/>
                    <a:ext cx="457200" cy="457200"/>
                  </a:xfrm>
                  <a:prstGeom prst="rect">
                    <a:avLst/>
                  </a:prstGeom>
                </p:spPr>
              </p:pic>
            </p:grpSp>
            <p:grpSp>
              <p:nvGrpSpPr>
                <p:cNvPr id="33" name="Group 32">
                  <a:extLst>
                    <a:ext uri="{FF2B5EF4-FFF2-40B4-BE49-F238E27FC236}">
                      <a16:creationId xmlns:a16="http://schemas.microsoft.com/office/drawing/2014/main" id="{5E98BA76-049B-4BC5-80CE-C05173FA952B}"/>
                    </a:ext>
                  </a:extLst>
                </p:cNvPr>
                <p:cNvGrpSpPr/>
                <p:nvPr/>
              </p:nvGrpSpPr>
              <p:grpSpPr>
                <a:xfrm>
                  <a:off x="2091290" y="2137063"/>
                  <a:ext cx="509755" cy="486611"/>
                  <a:chOff x="2236147" y="3635500"/>
                  <a:chExt cx="509755" cy="486611"/>
                </a:xfrm>
              </p:grpSpPr>
              <p:pic>
                <p:nvPicPr>
                  <p:cNvPr id="36" name="Graphic 19">
                    <a:extLst>
                      <a:ext uri="{FF2B5EF4-FFF2-40B4-BE49-F238E27FC236}">
                        <a16:creationId xmlns:a16="http://schemas.microsoft.com/office/drawing/2014/main" id="{D2193BE5-8120-4038-82FD-3CB1118B96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9644" y="3635500"/>
                    <a:ext cx="339232" cy="339232"/>
                  </a:xfrm>
                  <a:prstGeom prst="rect">
                    <a:avLst/>
                  </a:prstGeom>
                </p:spPr>
              </p:pic>
              <p:sp>
                <p:nvSpPr>
                  <p:cNvPr id="37" name="TextBox 36">
                    <a:extLst>
                      <a:ext uri="{FF2B5EF4-FFF2-40B4-BE49-F238E27FC236}">
                        <a16:creationId xmlns:a16="http://schemas.microsoft.com/office/drawing/2014/main" id="{E80D8A75-53F5-4E05-AECA-9F5E059964E8}"/>
                      </a:ext>
                    </a:extLst>
                  </p:cNvPr>
                  <p:cNvSpPr txBox="1"/>
                  <p:nvPr/>
                </p:nvSpPr>
                <p:spPr bwMode="gray">
                  <a:xfrm>
                    <a:off x="2236147" y="4014389"/>
                    <a:ext cx="509755" cy="107722"/>
                  </a:xfrm>
                  <a:prstGeom prst="rect">
                    <a:avLst/>
                  </a:prstGeom>
                  <a:noFill/>
                </p:spPr>
                <p:txBody>
                  <a:bodyPr wrap="none" lIns="0" tIns="0" rIns="0" bIns="0" rtlCol="0">
                    <a:spAutoFit/>
                  </a:bodyPr>
                  <a:lstStyle/>
                  <a:p>
                    <a:r>
                      <a:rPr lang="en-US" sz="700" dirty="0"/>
                      <a:t>Recombiner</a:t>
                    </a:r>
                  </a:p>
                </p:txBody>
              </p:sp>
            </p:grpSp>
            <p:cxnSp>
              <p:nvCxnSpPr>
                <p:cNvPr id="34" name="Connector: Elbow 33">
                  <a:extLst>
                    <a:ext uri="{FF2B5EF4-FFF2-40B4-BE49-F238E27FC236}">
                      <a16:creationId xmlns:a16="http://schemas.microsoft.com/office/drawing/2014/main" id="{2371B74A-1600-4BBA-9907-0DC50871A0A9}"/>
                    </a:ext>
                  </a:extLst>
                </p:cNvPr>
                <p:cNvCxnSpPr>
                  <a:cxnSpLocks/>
                  <a:stCxn id="41" idx="3"/>
                  <a:endCxn id="36" idx="1"/>
                </p:cNvCxnSpPr>
                <p:nvPr/>
              </p:nvCxnSpPr>
              <p:spPr bwMode="gray">
                <a:xfrm flipV="1">
                  <a:off x="1471629" y="2306679"/>
                  <a:ext cx="693158" cy="295006"/>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117791-00E8-49C2-877B-EAAEB51CC04F}"/>
                    </a:ext>
                  </a:extLst>
                </p:cNvPr>
                <p:cNvCxnSpPr>
                  <a:cxnSpLocks/>
                  <a:stCxn id="36" idx="3"/>
                  <a:endCxn id="39" idx="1"/>
                </p:cNvCxnSpPr>
                <p:nvPr/>
              </p:nvCxnSpPr>
              <p:spPr bwMode="gray">
                <a:xfrm flipV="1">
                  <a:off x="2504019" y="2292997"/>
                  <a:ext cx="467773" cy="136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Connector: Elbow 26">
                <a:extLst>
                  <a:ext uri="{FF2B5EF4-FFF2-40B4-BE49-F238E27FC236}">
                    <a16:creationId xmlns:a16="http://schemas.microsoft.com/office/drawing/2014/main" id="{67E0C11E-C19F-4FD6-852C-9A6A4F9E7121}"/>
                  </a:ext>
                </a:extLst>
              </p:cNvPr>
              <p:cNvCxnSpPr>
                <a:cxnSpLocks/>
                <a:stCxn id="60" idx="3"/>
                <a:endCxn id="71" idx="0"/>
              </p:cNvCxnSpPr>
              <p:nvPr/>
            </p:nvCxnSpPr>
            <p:spPr bwMode="gray">
              <a:xfrm>
                <a:off x="3347874" y="2292998"/>
                <a:ext cx="629598" cy="99383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81E242-84C8-42C8-9148-D5872440D26E}"/>
                  </a:ext>
                </a:extLst>
              </p:cNvPr>
              <p:cNvCxnSpPr>
                <a:stCxn id="71" idx="1"/>
                <a:endCxn id="39" idx="3"/>
              </p:cNvCxnSpPr>
              <p:nvPr/>
            </p:nvCxnSpPr>
            <p:spPr bwMode="gray">
              <a:xfrm flipH="1">
                <a:off x="3322778" y="3474874"/>
                <a:ext cx="466653" cy="78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E5AB336D-2D89-482D-A5E5-66095AC0F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809" y="4963932"/>
              <a:ext cx="376081" cy="376082"/>
            </a:xfrm>
            <a:prstGeom prst="rect">
              <a:avLst/>
            </a:prstGeom>
          </p:spPr>
        </p:pic>
        <p:sp>
          <p:nvSpPr>
            <p:cNvPr id="22" name="TextBox 21">
              <a:extLst>
                <a:ext uri="{FF2B5EF4-FFF2-40B4-BE49-F238E27FC236}">
                  <a16:creationId xmlns:a16="http://schemas.microsoft.com/office/drawing/2014/main" id="{D560F3E6-69D7-46BF-B283-475BD38FBAAA}"/>
                </a:ext>
              </a:extLst>
            </p:cNvPr>
            <p:cNvSpPr txBox="1"/>
            <p:nvPr/>
          </p:nvSpPr>
          <p:spPr bwMode="gray">
            <a:xfrm>
              <a:off x="9809643" y="5232291"/>
              <a:ext cx="604333" cy="215444"/>
            </a:xfrm>
            <a:prstGeom prst="rect">
              <a:avLst/>
            </a:prstGeom>
            <a:noFill/>
          </p:spPr>
          <p:txBody>
            <a:bodyPr wrap="none" lIns="0" tIns="0" rIns="0" bIns="0" rtlCol="0">
              <a:spAutoFit/>
            </a:bodyPr>
            <a:lstStyle/>
            <a:p>
              <a:r>
                <a:rPr lang="en-US" sz="700" dirty="0"/>
                <a:t>main </a:t>
              </a:r>
            </a:p>
            <a:p>
              <a:r>
                <a:rPr lang="en-US" sz="700" dirty="0"/>
                <a:t>LV Switchgear</a:t>
              </a:r>
            </a:p>
          </p:txBody>
        </p:sp>
        <p:cxnSp>
          <p:nvCxnSpPr>
            <p:cNvPr id="23" name="Straight Connector 22">
              <a:extLst>
                <a:ext uri="{FF2B5EF4-FFF2-40B4-BE49-F238E27FC236}">
                  <a16:creationId xmlns:a16="http://schemas.microsoft.com/office/drawing/2014/main" id="{C4059432-426E-46D0-A1B5-6E0FBC13F824}"/>
                </a:ext>
              </a:extLst>
            </p:cNvPr>
            <p:cNvCxnSpPr>
              <a:cxnSpLocks/>
              <a:stCxn id="71" idx="2"/>
              <a:endCxn id="21" idx="0"/>
            </p:cNvCxnSpPr>
            <p:nvPr/>
          </p:nvCxnSpPr>
          <p:spPr bwMode="gray">
            <a:xfrm flipH="1">
              <a:off x="10299851" y="4649940"/>
              <a:ext cx="1" cy="313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 name="Text Placeholder 4">
            <a:extLst>
              <a:ext uri="{FF2B5EF4-FFF2-40B4-BE49-F238E27FC236}">
                <a16:creationId xmlns:a16="http://schemas.microsoft.com/office/drawing/2014/main" id="{905F143A-D1D7-4ACB-BF20-13159310033E}"/>
              </a:ext>
            </a:extLst>
          </p:cNvPr>
          <p:cNvSpPr>
            <a:spLocks noGrp="1"/>
          </p:cNvSpPr>
          <p:nvPr>
            <p:ph type="body" sz="quarter" idx="16"/>
          </p:nvPr>
        </p:nvSpPr>
        <p:spPr>
          <a:xfrm>
            <a:off x="333264" y="1826395"/>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Description</a:t>
            </a:r>
          </a:p>
          <a:p>
            <a:endParaRPr lang="en-US"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8" name="Text Placeholder 12">
            <a:extLst>
              <a:ext uri="{FF2B5EF4-FFF2-40B4-BE49-F238E27FC236}">
                <a16:creationId xmlns:a16="http://schemas.microsoft.com/office/drawing/2014/main" id="{C2D73C46-124D-4C9B-B5E3-4B3F63025F44}"/>
              </a:ext>
            </a:extLst>
          </p:cNvPr>
          <p:cNvSpPr>
            <a:spLocks noGrp="1"/>
          </p:cNvSpPr>
          <p:nvPr>
            <p:ph type="body" sz="quarter" idx="24"/>
          </p:nvPr>
        </p:nvSpPr>
        <p:spPr>
          <a:xfrm>
            <a:off x="4271795" y="1826395"/>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SLD – High </a:t>
            </a:r>
            <a:r>
              <a:rPr lang="it-IT" sz="1400"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level</a:t>
            </a:r>
            <a:endPar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9" name="Text Placeholder 14">
            <a:extLst>
              <a:ext uri="{FF2B5EF4-FFF2-40B4-BE49-F238E27FC236}">
                <a16:creationId xmlns:a16="http://schemas.microsoft.com/office/drawing/2014/main" id="{93A81E0C-12FE-4F0E-9C28-5664BFCC49FD}"/>
              </a:ext>
            </a:extLst>
          </p:cNvPr>
          <p:cNvSpPr>
            <a:spLocks noGrp="1"/>
          </p:cNvSpPr>
          <p:nvPr>
            <p:ph type="body" sz="quarter" idx="26"/>
          </p:nvPr>
        </p:nvSpPr>
        <p:spPr>
          <a:xfrm>
            <a:off x="8210327" y="1826395"/>
            <a:ext cx="3643200" cy="252000"/>
          </a:xfrm>
        </p:spPr>
        <p:txBody>
          <a:bodyPr/>
          <a:lstStyle/>
          <a:p>
            <a:r>
              <a:rPr lang="it-IT" sz="1400"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sz="14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Solutions</a:t>
            </a:r>
          </a:p>
        </p:txBody>
      </p:sp>
    </p:spTree>
    <p:extLst>
      <p:ext uri="{BB962C8B-B14F-4D97-AF65-F5344CB8AC3E}">
        <p14:creationId xmlns:p14="http://schemas.microsoft.com/office/powerpoint/2010/main" val="391245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E8815512-8B3A-45D5-BF05-160F64226DB2}"/>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a:solidFill>
                  <a:srgbClr val="000000"/>
                </a:solidFill>
                <a:latin typeface="+mj-lt"/>
                <a:ea typeface="ABBvoice Light" panose="020D0403020503020204" pitchFamily="34" charset="0"/>
                <a:cs typeface="ABBvoice Light" panose="020D0403020503020204" pitchFamily="34" charset="0"/>
              </a:rPr>
              <a:t>Digital </a:t>
            </a:r>
            <a:r>
              <a:rPr lang="it-IT" sz="3200" dirty="0" err="1">
                <a:solidFill>
                  <a:srgbClr val="000000"/>
                </a:solidFill>
                <a:latin typeface="+mj-lt"/>
                <a:ea typeface="ABBvoice Light" panose="020D0403020503020204" pitchFamily="34" charset="0"/>
                <a:cs typeface="ABBvoice Light" panose="020D0403020503020204" pitchFamily="34" charset="0"/>
              </a:rPr>
              <a:t>Offerings</a:t>
            </a:r>
            <a:endParaRPr lang="it-IT" sz="3200" dirty="0">
              <a:solidFill>
                <a:srgbClr val="000000"/>
              </a:solidFill>
              <a:latin typeface="+mj-lt"/>
              <a:ea typeface="ABBvoice Light" panose="020D0403020503020204" pitchFamily="34" charset="0"/>
              <a:cs typeface="ABBvoice Light" panose="020D0403020503020204" pitchFamily="34" charset="0"/>
            </a:endParaRPr>
          </a:p>
        </p:txBody>
      </p:sp>
    </p:spTree>
    <p:extLst>
      <p:ext uri="{BB962C8B-B14F-4D97-AF65-F5344CB8AC3E}">
        <p14:creationId xmlns:p14="http://schemas.microsoft.com/office/powerpoint/2010/main" val="94209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8FFA31AD-470C-4FD3-94FB-C845AE5949FB}"/>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a:solidFill>
                  <a:srgbClr val="000000"/>
                </a:solidFill>
                <a:latin typeface="+mj-lt"/>
                <a:ea typeface="ABBvoice Light" panose="020D0403020503020204" pitchFamily="34" charset="0"/>
                <a:cs typeface="ABBvoice Light" panose="020D0403020503020204" pitchFamily="34" charset="0"/>
              </a:rPr>
              <a:t>Market Trends</a:t>
            </a:r>
          </a:p>
        </p:txBody>
      </p:sp>
    </p:spTree>
    <p:extLst>
      <p:ext uri="{BB962C8B-B14F-4D97-AF65-F5344CB8AC3E}">
        <p14:creationId xmlns:p14="http://schemas.microsoft.com/office/powerpoint/2010/main" val="25468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5E6525-ED0D-45CB-A99D-0565992340DC}"/>
              </a:ext>
            </a:extLst>
          </p:cNvPr>
          <p:cNvSpPr/>
          <p:nvPr/>
        </p:nvSpPr>
        <p:spPr bwMode="gray">
          <a:xfrm>
            <a:off x="336550" y="2071109"/>
            <a:ext cx="2351492" cy="3843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D0C43DDC-7267-4A6F-85CE-3954E01C049E}"/>
              </a:ext>
            </a:extLst>
          </p:cNvPr>
          <p:cNvSpPr>
            <a:spLocks noGrp="1"/>
          </p:cNvSpPr>
          <p:nvPr>
            <p:ph type="title"/>
          </p:nvPr>
        </p:nvSpPr>
        <p:spPr/>
        <p:txBody>
          <a:bodyPr/>
          <a:lstStyle/>
          <a:p>
            <a:r>
              <a:rPr lang="en-US" dirty="0"/>
              <a:t>Intelligent Distribution for Building – Electric power</a:t>
            </a:r>
          </a:p>
        </p:txBody>
      </p:sp>
      <p:sp>
        <p:nvSpPr>
          <p:cNvPr id="3" name="Footer Placeholder 2">
            <a:extLst>
              <a:ext uri="{FF2B5EF4-FFF2-40B4-BE49-F238E27FC236}">
                <a16:creationId xmlns:a16="http://schemas.microsoft.com/office/drawing/2014/main" id="{D4BAEB79-96E1-4B18-9CD9-7DE177B4DD9E}"/>
              </a:ext>
            </a:extLst>
          </p:cNvPr>
          <p:cNvSpPr>
            <a:spLocks noGrp="1"/>
          </p:cNvSpPr>
          <p:nvPr>
            <p:ph type="ftr" sz="quarter" idx="10"/>
          </p:nvPr>
        </p:nvSpPr>
        <p:spPr/>
        <p:txBody>
          <a:bodyPr/>
          <a:lstStyle/>
          <a:p>
            <a:pPr lvl="8"/>
            <a:endParaRPr lang="en-US" dirty="0"/>
          </a:p>
        </p:txBody>
      </p:sp>
      <p:sp>
        <p:nvSpPr>
          <p:cNvPr id="4" name="Date Placeholder 3">
            <a:extLst>
              <a:ext uri="{FF2B5EF4-FFF2-40B4-BE49-F238E27FC236}">
                <a16:creationId xmlns:a16="http://schemas.microsoft.com/office/drawing/2014/main" id="{F10FCAA2-D3DE-46DF-A481-018DD24FD4EA}"/>
              </a:ext>
            </a:extLst>
          </p:cNvPr>
          <p:cNvSpPr>
            <a:spLocks noGrp="1"/>
          </p:cNvSpPr>
          <p:nvPr>
            <p:ph type="dt" sz="half" idx="11"/>
          </p:nvPr>
        </p:nvSpPr>
        <p:spPr/>
        <p:txBody>
          <a:bodyPr/>
          <a:lstStyle/>
          <a:p>
            <a:fld id="{B7A8DB10-9BF6-4473-AAA1-9EA8F472E094}" type="datetime4">
              <a:rPr lang="en-US" smtClean="0"/>
              <a:t>October 8, 2021</a:t>
            </a:fld>
            <a:endParaRPr lang="en-US"/>
          </a:p>
        </p:txBody>
      </p:sp>
      <p:sp>
        <p:nvSpPr>
          <p:cNvPr id="5" name="Slide Number Placeholder 4">
            <a:extLst>
              <a:ext uri="{FF2B5EF4-FFF2-40B4-BE49-F238E27FC236}">
                <a16:creationId xmlns:a16="http://schemas.microsoft.com/office/drawing/2014/main" id="{965428F9-0170-4FC1-A458-A67DAF81A3B0}"/>
              </a:ext>
            </a:extLst>
          </p:cNvPr>
          <p:cNvSpPr>
            <a:spLocks noGrp="1"/>
          </p:cNvSpPr>
          <p:nvPr>
            <p:ph type="sldNum" sz="quarter" idx="12"/>
          </p:nvPr>
        </p:nvSpPr>
        <p:spPr/>
        <p:txBody>
          <a:bodyPr/>
          <a:lstStyle/>
          <a:p>
            <a:r>
              <a:rPr lang="en-US"/>
              <a:t>Slide </a:t>
            </a:r>
            <a:fld id="{619F89D8-7AE3-494A-97F3-03D680869632}" type="slidenum">
              <a:rPr lang="en-US" smtClean="0"/>
              <a:pPr/>
              <a:t>30</a:t>
            </a:fld>
            <a:endParaRPr lang="en-US"/>
          </a:p>
        </p:txBody>
      </p:sp>
      <p:sp>
        <p:nvSpPr>
          <p:cNvPr id="6" name="Text Placeholder 5">
            <a:extLst>
              <a:ext uri="{FF2B5EF4-FFF2-40B4-BE49-F238E27FC236}">
                <a16:creationId xmlns:a16="http://schemas.microsoft.com/office/drawing/2014/main" id="{33A46664-788B-490B-A731-01E27BA0135B}"/>
              </a:ext>
            </a:extLst>
          </p:cNvPr>
          <p:cNvSpPr>
            <a:spLocks noGrp="1"/>
          </p:cNvSpPr>
          <p:nvPr>
            <p:ph type="body" sz="quarter" idx="16"/>
          </p:nvPr>
        </p:nvSpPr>
        <p:spPr>
          <a:xfrm>
            <a:off x="537738" y="1846585"/>
            <a:ext cx="2064201" cy="252000"/>
          </a:xfrm>
        </p:spPr>
        <p:txBody>
          <a:bodyPr/>
          <a:lstStyle/>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Features</a:t>
            </a:r>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8" name="Content Placeholder 7">
            <a:extLst>
              <a:ext uri="{FF2B5EF4-FFF2-40B4-BE49-F238E27FC236}">
                <a16:creationId xmlns:a16="http://schemas.microsoft.com/office/drawing/2014/main" id="{4336BCA6-43A7-4E89-B4C6-0DBAEA92D656}"/>
              </a:ext>
            </a:extLst>
          </p:cNvPr>
          <p:cNvSpPr>
            <a:spLocks noGrp="1"/>
          </p:cNvSpPr>
          <p:nvPr>
            <p:ph sz="quarter" idx="19"/>
          </p:nvPr>
        </p:nvSpPr>
        <p:spPr>
          <a:xfrm>
            <a:off x="547699" y="2349199"/>
            <a:ext cx="2064201" cy="3565826"/>
          </a:xfrm>
        </p:spPr>
        <p:txBody>
          <a:bodyPr/>
          <a:lstStyle/>
          <a:p>
            <a:pPr marL="285750" indent="-285750">
              <a:buFont typeface="Arial" panose="020B0604020202020204" pitchFamily="34" charset="0"/>
              <a:buChar char="•"/>
            </a:pPr>
            <a:endParaRPr lang="en-US" sz="1000"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Monitoring through ABB Ability Energy and Asset Manager</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Common Information Model (Digital Twin)</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Common user-interface</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Alarms, History, Trend analysis</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Cybersecurity</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Monitoring of all electrical parameters</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Predictive Maintenance</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Energy efficiency KPIs</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Contribution for LEED certification</a:t>
            </a:r>
          </a:p>
          <a:p>
            <a:pPr marL="285750" indent="-285750">
              <a:buFont typeface="Arial" panose="020B0604020202020204" pitchFamily="34" charset="0"/>
              <a:buChar char="•"/>
            </a:pPr>
            <a:r>
              <a:rPr lang="en-US" sz="1000" dirty="0">
                <a:latin typeface="ABBvoiceOffice" panose="020D0603020503020204" pitchFamily="34" charset="0"/>
                <a:ea typeface="ABBvoiceOffice" panose="020D0603020503020204" pitchFamily="34" charset="0"/>
                <a:cs typeface="ABBvoiceOffice" panose="020D0603020503020204" pitchFamily="34" charset="0"/>
              </a:rPr>
              <a:t>Compliance with ISO 50001 Life Cycle Management</a:t>
            </a:r>
          </a:p>
          <a:p>
            <a:endParaRPr lang="en-US" sz="100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0" name="Subtitle 9">
            <a:extLst>
              <a:ext uri="{FF2B5EF4-FFF2-40B4-BE49-F238E27FC236}">
                <a16:creationId xmlns:a16="http://schemas.microsoft.com/office/drawing/2014/main" id="{F95C3B46-5154-4C5C-BFB7-4C67D1BB716B}"/>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dirty="0">
                <a:latin typeface="ABBvoice Light" panose="020D0403020503020204" pitchFamily="34" charset="0"/>
                <a:ea typeface="ABBvoice Light" panose="020D0403020503020204" pitchFamily="34" charset="0"/>
                <a:cs typeface="ABBvoice Light" panose="020D0403020503020204" pitchFamily="34" charset="0"/>
              </a:rPr>
              <a:t>Digital </a:t>
            </a:r>
            <a:r>
              <a:rPr lang="it-IT" dirty="0" err="1">
                <a:latin typeface="ABBvoice Light" panose="020D0403020503020204" pitchFamily="34" charset="0"/>
                <a:ea typeface="ABBvoice Light" panose="020D0403020503020204" pitchFamily="34" charset="0"/>
                <a:cs typeface="ABBvoice Light" panose="020D0403020503020204" pitchFamily="34" charset="0"/>
              </a:rPr>
              <a:t>Offer</a:t>
            </a:r>
            <a:endParaRPr lang="en-US"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30" name="TextBox 29">
            <a:extLst>
              <a:ext uri="{FF2B5EF4-FFF2-40B4-BE49-F238E27FC236}">
                <a16:creationId xmlns:a16="http://schemas.microsoft.com/office/drawing/2014/main" id="{34D8F57D-EB17-478D-BF20-F772D6FE8AEE}"/>
              </a:ext>
            </a:extLst>
          </p:cNvPr>
          <p:cNvSpPr txBox="1"/>
          <p:nvPr/>
        </p:nvSpPr>
        <p:spPr bwMode="gray">
          <a:xfrm>
            <a:off x="3329539" y="5482208"/>
            <a:ext cx="8609583" cy="655379"/>
          </a:xfrm>
          <a:prstGeom prst="rect">
            <a:avLst/>
          </a:prstGeom>
          <a:noFill/>
        </p:spPr>
        <p:txBody>
          <a:bodyPr wrap="square" lIns="72000" tIns="72000" rIns="72000" bIns="72000" rtlCol="0">
            <a:noAutofit/>
          </a:bodyPr>
          <a:lstStyle/>
          <a:p>
            <a:r>
              <a:rPr lang="it-IT" sz="1000" dirty="0">
                <a:latin typeface="ABBvoiceOffice" panose="020D0603020503020204" pitchFamily="34" charset="0"/>
                <a:ea typeface="ABBvoiceOffice" panose="020D0603020503020204" pitchFamily="34" charset="0"/>
                <a:cs typeface="ABBvoiceOffice" panose="020D0603020503020204" pitchFamily="34" charset="0"/>
              </a:rPr>
              <a:t>Ethernet switch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needed</a:t>
            </a:r>
            <a:r>
              <a:rPr lang="it-IT" sz="1000" dirty="0">
                <a:latin typeface="ABBvoiceOffice" panose="020D0603020503020204" pitchFamily="34" charset="0"/>
                <a:ea typeface="ABBvoiceOffice" panose="020D0603020503020204" pitchFamily="34" charset="0"/>
                <a:cs typeface="ABBvoiceOffice" panose="020D0603020503020204" pitchFamily="34" charset="0"/>
              </a:rPr>
              <a:t>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only</a:t>
            </a:r>
            <a:r>
              <a:rPr lang="it-IT" sz="1000" dirty="0">
                <a:latin typeface="ABBvoiceOffice" panose="020D0603020503020204" pitchFamily="34" charset="0"/>
                <a:ea typeface="ABBvoiceOffice" panose="020D0603020503020204" pitchFamily="34" charset="0"/>
                <a:cs typeface="ABBvoiceOffice" panose="020D0603020503020204" pitchFamily="34" charset="0"/>
              </a:rPr>
              <a:t> for Ethernet networks</a:t>
            </a:r>
          </a:p>
          <a:p>
            <a:r>
              <a:rPr lang="it-IT" sz="1000" dirty="0">
                <a:latin typeface="ABBvoiceOffice" panose="020D0603020503020204" pitchFamily="34" charset="0"/>
                <a:ea typeface="ABBvoiceOffice" panose="020D0603020503020204" pitchFamily="34" charset="0"/>
                <a:cs typeface="ABBvoiceOffice" panose="020D0603020503020204" pitchFamily="34" charset="0"/>
              </a:rPr>
              <a:t>(*) = The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application</a:t>
            </a:r>
            <a:r>
              <a:rPr lang="it-IT" sz="1000" dirty="0">
                <a:latin typeface="ABBvoiceOffice" panose="020D0603020503020204" pitchFamily="34" charset="0"/>
                <a:ea typeface="ABBvoiceOffice" panose="020D0603020503020204" pitchFamily="34" charset="0"/>
                <a:cs typeface="ABBvoiceOffice" panose="020D0603020503020204" pitchFamily="34" charset="0"/>
              </a:rPr>
              <a:t> bundle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might</a:t>
            </a:r>
            <a:r>
              <a:rPr lang="it-IT" sz="1000" dirty="0">
                <a:latin typeface="ABBvoiceOffice" panose="020D0603020503020204" pitchFamily="34" charset="0"/>
                <a:ea typeface="ABBvoiceOffice" panose="020D0603020503020204" pitchFamily="34" charset="0"/>
                <a:cs typeface="ABBvoiceOffice" panose="020D0603020503020204" pitchFamily="34" charset="0"/>
              </a:rPr>
              <a:t> be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connected</a:t>
            </a:r>
            <a:r>
              <a:rPr lang="it-IT" sz="1000" dirty="0">
                <a:latin typeface="ABBvoiceOffice" panose="020D0603020503020204" pitchFamily="34" charset="0"/>
                <a:ea typeface="ABBvoiceOffice" panose="020D0603020503020204" pitchFamily="34" charset="0"/>
                <a:cs typeface="ABBvoiceOffice" panose="020D0603020503020204" pitchFamily="34" charset="0"/>
              </a:rPr>
              <a:t> to a gateway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which</a:t>
            </a:r>
            <a:r>
              <a:rPr lang="it-IT" sz="1000" dirty="0">
                <a:latin typeface="ABBvoiceOffice" panose="020D0603020503020204" pitchFamily="34" charset="0"/>
                <a:ea typeface="ABBvoiceOffice" panose="020D0603020503020204" pitchFamily="34" charset="0"/>
                <a:cs typeface="ABBvoiceOffice" panose="020D0603020503020204" pitchFamily="34" charset="0"/>
              </a:rPr>
              <a:t>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is</a:t>
            </a:r>
            <a:r>
              <a:rPr lang="it-IT" sz="1000" dirty="0">
                <a:latin typeface="ABBvoiceOffice" panose="020D0603020503020204" pitchFamily="34" charset="0"/>
                <a:ea typeface="ABBvoiceOffice" panose="020D0603020503020204" pitchFamily="34" charset="0"/>
                <a:cs typeface="ABBvoiceOffice" panose="020D0603020503020204" pitchFamily="34" charset="0"/>
              </a:rPr>
              <a:t>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placed</a:t>
            </a:r>
            <a:r>
              <a:rPr lang="it-IT" sz="1000" dirty="0">
                <a:latin typeface="ABBvoiceOffice" panose="020D0603020503020204" pitchFamily="34" charset="0"/>
                <a:ea typeface="ABBvoiceOffice" panose="020D0603020503020204" pitchFamily="34" charset="0"/>
                <a:cs typeface="ABBvoiceOffice" panose="020D0603020503020204" pitchFamily="34" charset="0"/>
              </a:rPr>
              <a:t> in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another</a:t>
            </a:r>
            <a:r>
              <a:rPr lang="it-IT" sz="1000" dirty="0">
                <a:latin typeface="ABBvoiceOffice" panose="020D0603020503020204" pitchFamily="34" charset="0"/>
                <a:ea typeface="ABBvoiceOffice" panose="020D0603020503020204" pitchFamily="34" charset="0"/>
                <a:cs typeface="ABBvoiceOffice" panose="020D0603020503020204" pitchFamily="34" charset="0"/>
              </a:rPr>
              <a:t> part of the </a:t>
            </a:r>
            <a:r>
              <a:rPr lang="it-IT" sz="1000" dirty="0" err="1">
                <a:latin typeface="ABBvoiceOffice" panose="020D0603020503020204" pitchFamily="34" charset="0"/>
                <a:ea typeface="ABBvoiceOffice" panose="020D0603020503020204" pitchFamily="34" charset="0"/>
                <a:cs typeface="ABBvoiceOffice" panose="020D0603020503020204" pitchFamily="34" charset="0"/>
              </a:rPr>
              <a:t>installation</a:t>
            </a:r>
            <a:endParaRPr lang="it-IT" sz="1000" dirty="0">
              <a:latin typeface="ABBvoiceOffice" panose="020D0603020503020204" pitchFamily="34" charset="0"/>
              <a:ea typeface="ABBvoiceOffice" panose="020D0603020503020204" pitchFamily="34" charset="0"/>
              <a:cs typeface="ABBvoiceOffice" panose="020D0603020503020204" pitchFamily="34" charset="0"/>
            </a:endParaRPr>
          </a:p>
          <a:p>
            <a:r>
              <a:rPr lang="it-IT" sz="1000" dirty="0">
                <a:latin typeface="ABBvoiceOffice" panose="020D0603020503020204" pitchFamily="34" charset="0"/>
                <a:ea typeface="ABBvoiceOffice" panose="020D0603020503020204" pitchFamily="34" charset="0"/>
                <a:cs typeface="ABBvoiceOffice" panose="020D0603020503020204" pitchFamily="34" charset="0"/>
              </a:rPr>
              <a:t>              </a:t>
            </a:r>
          </a:p>
        </p:txBody>
      </p:sp>
      <p:grpSp>
        <p:nvGrpSpPr>
          <p:cNvPr id="9" name="Group 8">
            <a:extLst>
              <a:ext uri="{FF2B5EF4-FFF2-40B4-BE49-F238E27FC236}">
                <a16:creationId xmlns:a16="http://schemas.microsoft.com/office/drawing/2014/main" id="{36E8BEF2-AB94-4DB2-8F65-538FB44DE1A4}"/>
              </a:ext>
            </a:extLst>
          </p:cNvPr>
          <p:cNvGrpSpPr/>
          <p:nvPr/>
        </p:nvGrpSpPr>
        <p:grpSpPr>
          <a:xfrm>
            <a:off x="3772534" y="2165167"/>
            <a:ext cx="7302252" cy="3496954"/>
            <a:chOff x="2789679" y="1597023"/>
            <a:chExt cx="8135612" cy="3896039"/>
          </a:xfrm>
        </p:grpSpPr>
        <p:pic>
          <p:nvPicPr>
            <p:cNvPr id="53" name="Picture 52">
              <a:extLst>
                <a:ext uri="{FF2B5EF4-FFF2-40B4-BE49-F238E27FC236}">
                  <a16:creationId xmlns:a16="http://schemas.microsoft.com/office/drawing/2014/main" id="{1D1183C1-B3B9-4098-9A85-BA221B762BD2}"/>
                </a:ext>
              </a:extLst>
            </p:cNvPr>
            <p:cNvPicPr>
              <a:picLocks noChangeAspect="1"/>
            </p:cNvPicPr>
            <p:nvPr/>
          </p:nvPicPr>
          <p:blipFill>
            <a:blip r:embed="rId2"/>
            <a:stretch>
              <a:fillRect/>
            </a:stretch>
          </p:blipFill>
          <p:spPr>
            <a:xfrm>
              <a:off x="6278035" y="4343198"/>
              <a:ext cx="733425" cy="733425"/>
            </a:xfrm>
            <a:prstGeom prst="rect">
              <a:avLst/>
            </a:prstGeom>
          </p:spPr>
        </p:pic>
        <p:pic>
          <p:nvPicPr>
            <p:cNvPr id="54" name="Picture 53">
              <a:extLst>
                <a:ext uri="{FF2B5EF4-FFF2-40B4-BE49-F238E27FC236}">
                  <a16:creationId xmlns:a16="http://schemas.microsoft.com/office/drawing/2014/main" id="{7433895F-ECDA-4D64-A709-ED3568EFB0B9}"/>
                </a:ext>
              </a:extLst>
            </p:cNvPr>
            <p:cNvPicPr>
              <a:picLocks noChangeAspect="1"/>
            </p:cNvPicPr>
            <p:nvPr/>
          </p:nvPicPr>
          <p:blipFill>
            <a:blip r:embed="rId2"/>
            <a:stretch>
              <a:fillRect/>
            </a:stretch>
          </p:blipFill>
          <p:spPr>
            <a:xfrm>
              <a:off x="8182791" y="4343198"/>
              <a:ext cx="733425" cy="733425"/>
            </a:xfrm>
            <a:prstGeom prst="rect">
              <a:avLst/>
            </a:prstGeom>
          </p:spPr>
        </p:pic>
        <p:pic>
          <p:nvPicPr>
            <p:cNvPr id="55" name="Picture 54">
              <a:extLst>
                <a:ext uri="{FF2B5EF4-FFF2-40B4-BE49-F238E27FC236}">
                  <a16:creationId xmlns:a16="http://schemas.microsoft.com/office/drawing/2014/main" id="{0B5C2F69-B880-44F3-84F9-830B601C015F}"/>
                </a:ext>
              </a:extLst>
            </p:cNvPr>
            <p:cNvPicPr>
              <a:picLocks noChangeAspect="1"/>
            </p:cNvPicPr>
            <p:nvPr/>
          </p:nvPicPr>
          <p:blipFill>
            <a:blip r:embed="rId3"/>
            <a:stretch>
              <a:fillRect/>
            </a:stretch>
          </p:blipFill>
          <p:spPr>
            <a:xfrm>
              <a:off x="7286570" y="5069903"/>
              <a:ext cx="423158" cy="423159"/>
            </a:xfrm>
            <a:prstGeom prst="rect">
              <a:avLst/>
            </a:prstGeom>
          </p:spPr>
        </p:pic>
        <p:pic>
          <p:nvPicPr>
            <p:cNvPr id="56" name="Picture 55">
              <a:extLst>
                <a:ext uri="{FF2B5EF4-FFF2-40B4-BE49-F238E27FC236}">
                  <a16:creationId xmlns:a16="http://schemas.microsoft.com/office/drawing/2014/main" id="{89151B29-AD9C-48F6-80A6-DE2C1741618E}"/>
                </a:ext>
              </a:extLst>
            </p:cNvPr>
            <p:cNvPicPr>
              <a:picLocks noChangeAspect="1"/>
            </p:cNvPicPr>
            <p:nvPr/>
          </p:nvPicPr>
          <p:blipFill>
            <a:blip r:embed="rId4"/>
            <a:stretch>
              <a:fillRect/>
            </a:stretch>
          </p:blipFill>
          <p:spPr>
            <a:xfrm>
              <a:off x="7447091" y="4531486"/>
              <a:ext cx="311218" cy="133383"/>
            </a:xfrm>
            <a:prstGeom prst="rect">
              <a:avLst/>
            </a:prstGeom>
          </p:spPr>
        </p:pic>
        <p:pic>
          <p:nvPicPr>
            <p:cNvPr id="84" name="Picture 83">
              <a:extLst>
                <a:ext uri="{FF2B5EF4-FFF2-40B4-BE49-F238E27FC236}">
                  <a16:creationId xmlns:a16="http://schemas.microsoft.com/office/drawing/2014/main" id="{3692514B-182F-43F5-B50E-56BBA724A97B}"/>
                </a:ext>
              </a:extLst>
            </p:cNvPr>
            <p:cNvPicPr>
              <a:picLocks noChangeAspect="1"/>
            </p:cNvPicPr>
            <p:nvPr/>
          </p:nvPicPr>
          <p:blipFill>
            <a:blip r:embed="rId5"/>
            <a:stretch>
              <a:fillRect/>
            </a:stretch>
          </p:blipFill>
          <p:spPr>
            <a:xfrm>
              <a:off x="6836243" y="4417136"/>
              <a:ext cx="228700" cy="228700"/>
            </a:xfrm>
            <a:prstGeom prst="rect">
              <a:avLst/>
            </a:prstGeom>
          </p:spPr>
        </p:pic>
        <p:pic>
          <p:nvPicPr>
            <p:cNvPr id="85" name="Picture 84">
              <a:extLst>
                <a:ext uri="{FF2B5EF4-FFF2-40B4-BE49-F238E27FC236}">
                  <a16:creationId xmlns:a16="http://schemas.microsoft.com/office/drawing/2014/main" id="{AC7F8968-82E1-4F3A-AFA2-EBFC3BDAB9F7}"/>
                </a:ext>
              </a:extLst>
            </p:cNvPr>
            <p:cNvPicPr>
              <a:picLocks noChangeAspect="1"/>
            </p:cNvPicPr>
            <p:nvPr/>
          </p:nvPicPr>
          <p:blipFill>
            <a:blip r:embed="rId5"/>
            <a:stretch>
              <a:fillRect/>
            </a:stretch>
          </p:blipFill>
          <p:spPr>
            <a:xfrm>
              <a:off x="8797173" y="4369066"/>
              <a:ext cx="228700" cy="228700"/>
            </a:xfrm>
            <a:prstGeom prst="rect">
              <a:avLst/>
            </a:prstGeom>
          </p:spPr>
        </p:pic>
        <p:pic>
          <p:nvPicPr>
            <p:cNvPr id="86" name="Picture 85">
              <a:extLst>
                <a:ext uri="{FF2B5EF4-FFF2-40B4-BE49-F238E27FC236}">
                  <a16:creationId xmlns:a16="http://schemas.microsoft.com/office/drawing/2014/main" id="{1155CD30-726A-410D-8374-69FDD47B40DC}"/>
                </a:ext>
              </a:extLst>
            </p:cNvPr>
            <p:cNvPicPr>
              <a:picLocks noChangeAspect="1"/>
            </p:cNvPicPr>
            <p:nvPr/>
          </p:nvPicPr>
          <p:blipFill>
            <a:blip r:embed="rId5"/>
            <a:stretch>
              <a:fillRect/>
            </a:stretch>
          </p:blipFill>
          <p:spPr>
            <a:xfrm>
              <a:off x="7775137" y="5001212"/>
              <a:ext cx="228700" cy="228700"/>
            </a:xfrm>
            <a:prstGeom prst="rect">
              <a:avLst/>
            </a:prstGeom>
          </p:spPr>
        </p:pic>
        <p:cxnSp>
          <p:nvCxnSpPr>
            <p:cNvPr id="87" name="Straight Connector 86">
              <a:extLst>
                <a:ext uri="{FF2B5EF4-FFF2-40B4-BE49-F238E27FC236}">
                  <a16:creationId xmlns:a16="http://schemas.microsoft.com/office/drawing/2014/main" id="{DB7EBA74-DCBA-489A-A83A-3FCB96C16279}"/>
                </a:ext>
              </a:extLst>
            </p:cNvPr>
            <p:cNvCxnSpPr/>
            <p:nvPr/>
          </p:nvCxnSpPr>
          <p:spPr bwMode="gray">
            <a:xfrm>
              <a:off x="6644747" y="4272962"/>
              <a:ext cx="0" cy="1491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A1BD66B-2348-44B6-98B1-55DAD1EFD82E}"/>
                </a:ext>
              </a:extLst>
            </p:cNvPr>
            <p:cNvCxnSpPr>
              <a:cxnSpLocks/>
            </p:cNvCxnSpPr>
            <p:nvPr/>
          </p:nvCxnSpPr>
          <p:spPr bwMode="gray">
            <a:xfrm>
              <a:off x="8551574" y="4305076"/>
              <a:ext cx="0" cy="1491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42AC92E4-5CEE-4840-A6AD-5D302D3D51B4}"/>
                </a:ext>
              </a:extLst>
            </p:cNvPr>
            <p:cNvCxnSpPr/>
            <p:nvPr/>
          </p:nvCxnSpPr>
          <p:spPr bwMode="gray">
            <a:xfrm>
              <a:off x="6644747" y="4253600"/>
              <a:ext cx="852109" cy="576738"/>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66CD84D4-AF98-4768-9D14-DE252A98CECF}"/>
                </a:ext>
              </a:extLst>
            </p:cNvPr>
            <p:cNvCxnSpPr/>
            <p:nvPr/>
          </p:nvCxnSpPr>
          <p:spPr bwMode="gray">
            <a:xfrm rot="10800000" flipV="1">
              <a:off x="7709611" y="4305076"/>
              <a:ext cx="839892" cy="52526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0DB8787-2C3D-469B-9608-E0BE852E0CF7}"/>
                </a:ext>
              </a:extLst>
            </p:cNvPr>
            <p:cNvCxnSpPr/>
            <p:nvPr/>
          </p:nvCxnSpPr>
          <p:spPr bwMode="gray">
            <a:xfrm flipV="1">
              <a:off x="7496857" y="4664869"/>
              <a:ext cx="0" cy="1654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373B92A-1890-4095-B09B-5554D74524D5}"/>
                </a:ext>
              </a:extLst>
            </p:cNvPr>
            <p:cNvCxnSpPr/>
            <p:nvPr/>
          </p:nvCxnSpPr>
          <p:spPr bwMode="gray">
            <a:xfrm flipV="1">
              <a:off x="7703683" y="4668812"/>
              <a:ext cx="0" cy="1654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F3F445A-2DA2-4528-8F04-F61321598C87}"/>
                </a:ext>
              </a:extLst>
            </p:cNvPr>
            <p:cNvCxnSpPr>
              <a:endCxn id="56" idx="2"/>
            </p:cNvCxnSpPr>
            <p:nvPr/>
          </p:nvCxnSpPr>
          <p:spPr bwMode="gray">
            <a:xfrm flipV="1">
              <a:off x="7602700" y="4664869"/>
              <a:ext cx="1" cy="405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9D1CA47B-ED17-4CC4-ABA4-DBF4554DCD9E}"/>
                </a:ext>
              </a:extLst>
            </p:cNvPr>
            <p:cNvSpPr txBox="1"/>
            <p:nvPr/>
          </p:nvSpPr>
          <p:spPr bwMode="gray">
            <a:xfrm>
              <a:off x="7654657" y="4252652"/>
              <a:ext cx="387784" cy="292542"/>
            </a:xfrm>
            <a:prstGeom prst="rect">
              <a:avLst/>
            </a:prstGeom>
            <a:noFill/>
          </p:spPr>
          <p:txBody>
            <a:bodyPr wrap="square" lIns="72000" tIns="72000" rIns="72000" bIns="72000" rtlCol="0">
              <a:noAutofit/>
            </a:bodyPr>
            <a:lstStyle/>
            <a:p>
              <a:r>
                <a:rPr lang="it-IT" sz="1400" dirty="0"/>
                <a:t>(*)</a:t>
              </a:r>
            </a:p>
          </p:txBody>
        </p:sp>
        <p:pic>
          <p:nvPicPr>
            <p:cNvPr id="98" name="Picture 97">
              <a:extLst>
                <a:ext uri="{FF2B5EF4-FFF2-40B4-BE49-F238E27FC236}">
                  <a16:creationId xmlns:a16="http://schemas.microsoft.com/office/drawing/2014/main" id="{9D7D6A5E-8685-4C8A-8F35-A62436FC46D6}"/>
                </a:ext>
              </a:extLst>
            </p:cNvPr>
            <p:cNvPicPr>
              <a:picLocks noChangeAspect="1"/>
            </p:cNvPicPr>
            <p:nvPr/>
          </p:nvPicPr>
          <p:blipFill>
            <a:blip r:embed="rId2"/>
            <a:stretch>
              <a:fillRect/>
            </a:stretch>
          </p:blipFill>
          <p:spPr>
            <a:xfrm>
              <a:off x="9262905" y="4327016"/>
              <a:ext cx="753027" cy="753027"/>
            </a:xfrm>
            <a:prstGeom prst="rect">
              <a:avLst/>
            </a:prstGeom>
          </p:spPr>
        </p:pic>
        <p:pic>
          <p:nvPicPr>
            <p:cNvPr id="99" name="Picture 98">
              <a:extLst>
                <a:ext uri="{FF2B5EF4-FFF2-40B4-BE49-F238E27FC236}">
                  <a16:creationId xmlns:a16="http://schemas.microsoft.com/office/drawing/2014/main" id="{721D1F67-F6D9-4A42-85FA-415ACE492979}"/>
                </a:ext>
              </a:extLst>
            </p:cNvPr>
            <p:cNvPicPr>
              <a:picLocks noChangeAspect="1"/>
            </p:cNvPicPr>
            <p:nvPr/>
          </p:nvPicPr>
          <p:blipFill>
            <a:blip r:embed="rId2"/>
            <a:stretch>
              <a:fillRect/>
            </a:stretch>
          </p:blipFill>
          <p:spPr>
            <a:xfrm>
              <a:off x="10085487" y="4329426"/>
              <a:ext cx="753027" cy="753027"/>
            </a:xfrm>
            <a:prstGeom prst="rect">
              <a:avLst/>
            </a:prstGeom>
          </p:spPr>
        </p:pic>
        <p:pic>
          <p:nvPicPr>
            <p:cNvPr id="100" name="Picture 99">
              <a:extLst>
                <a:ext uri="{FF2B5EF4-FFF2-40B4-BE49-F238E27FC236}">
                  <a16:creationId xmlns:a16="http://schemas.microsoft.com/office/drawing/2014/main" id="{B4720CCA-0667-4780-B791-677BE91AC2B4}"/>
                </a:ext>
              </a:extLst>
            </p:cNvPr>
            <p:cNvPicPr>
              <a:picLocks noChangeAspect="1"/>
            </p:cNvPicPr>
            <p:nvPr/>
          </p:nvPicPr>
          <p:blipFill>
            <a:blip r:embed="rId4"/>
            <a:stretch>
              <a:fillRect/>
            </a:stretch>
          </p:blipFill>
          <p:spPr>
            <a:xfrm>
              <a:off x="10463206" y="3911972"/>
              <a:ext cx="319536" cy="136948"/>
            </a:xfrm>
            <a:prstGeom prst="rect">
              <a:avLst/>
            </a:prstGeom>
          </p:spPr>
        </p:pic>
        <p:cxnSp>
          <p:nvCxnSpPr>
            <p:cNvPr id="101" name="Straight Connector 100">
              <a:extLst>
                <a:ext uri="{FF2B5EF4-FFF2-40B4-BE49-F238E27FC236}">
                  <a16:creationId xmlns:a16="http://schemas.microsoft.com/office/drawing/2014/main" id="{71985CE6-1E3E-4630-8277-8B7F4413BC58}"/>
                </a:ext>
              </a:extLst>
            </p:cNvPr>
            <p:cNvCxnSpPr>
              <a:cxnSpLocks/>
            </p:cNvCxnSpPr>
            <p:nvPr/>
          </p:nvCxnSpPr>
          <p:spPr bwMode="gray">
            <a:xfrm flipH="1" flipV="1">
              <a:off x="10622974" y="4049159"/>
              <a:ext cx="1" cy="2779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F5DFD5B-1AAC-41FD-BD0E-4DB8D394E57B}"/>
                </a:ext>
              </a:extLst>
            </p:cNvPr>
            <p:cNvPicPr>
              <a:picLocks noChangeAspect="1"/>
            </p:cNvPicPr>
            <p:nvPr/>
          </p:nvPicPr>
          <p:blipFill>
            <a:blip r:embed="rId5"/>
            <a:stretch>
              <a:fillRect/>
            </a:stretch>
          </p:blipFill>
          <p:spPr>
            <a:xfrm>
              <a:off x="9836032" y="4402930"/>
              <a:ext cx="234812" cy="234812"/>
            </a:xfrm>
            <a:prstGeom prst="rect">
              <a:avLst/>
            </a:prstGeom>
          </p:spPr>
        </p:pic>
        <p:pic>
          <p:nvPicPr>
            <p:cNvPr id="105" name="Picture 104">
              <a:extLst>
                <a:ext uri="{FF2B5EF4-FFF2-40B4-BE49-F238E27FC236}">
                  <a16:creationId xmlns:a16="http://schemas.microsoft.com/office/drawing/2014/main" id="{21384A42-5D4F-400A-887E-5554F635FE78}"/>
                </a:ext>
              </a:extLst>
            </p:cNvPr>
            <p:cNvPicPr>
              <a:picLocks noChangeAspect="1"/>
            </p:cNvPicPr>
            <p:nvPr/>
          </p:nvPicPr>
          <p:blipFill>
            <a:blip r:embed="rId5"/>
            <a:stretch>
              <a:fillRect/>
            </a:stretch>
          </p:blipFill>
          <p:spPr>
            <a:xfrm>
              <a:off x="10690479" y="4398923"/>
              <a:ext cx="234812" cy="234812"/>
            </a:xfrm>
            <a:prstGeom prst="rect">
              <a:avLst/>
            </a:prstGeom>
          </p:spPr>
        </p:pic>
        <p:cxnSp>
          <p:nvCxnSpPr>
            <p:cNvPr id="106" name="Straight Connector 105">
              <a:extLst>
                <a:ext uri="{FF2B5EF4-FFF2-40B4-BE49-F238E27FC236}">
                  <a16:creationId xmlns:a16="http://schemas.microsoft.com/office/drawing/2014/main" id="{CF91E26C-852C-4D05-A4FE-016AB61D469D}"/>
                </a:ext>
              </a:extLst>
            </p:cNvPr>
            <p:cNvCxnSpPr>
              <a:cxnSpLocks/>
              <a:stCxn id="98" idx="0"/>
            </p:cNvCxnSpPr>
            <p:nvPr/>
          </p:nvCxnSpPr>
          <p:spPr bwMode="gray">
            <a:xfrm>
              <a:off x="9639419" y="4327016"/>
              <a:ext cx="0" cy="810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42843C-433A-4689-B165-F50D5A934493}"/>
                </a:ext>
              </a:extLst>
            </p:cNvPr>
            <p:cNvCxnSpPr>
              <a:cxnSpLocks/>
              <a:stCxn id="99" idx="0"/>
            </p:cNvCxnSpPr>
            <p:nvPr/>
          </p:nvCxnSpPr>
          <p:spPr bwMode="gray">
            <a:xfrm>
              <a:off x="10462000" y="4329426"/>
              <a:ext cx="2126" cy="113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F0D498F-3730-4C17-90B4-CC514946A07A}"/>
                </a:ext>
              </a:extLst>
            </p:cNvPr>
            <p:cNvCxnSpPr>
              <a:cxnSpLocks/>
              <a:stCxn id="98" idx="0"/>
            </p:cNvCxnSpPr>
            <p:nvPr/>
          </p:nvCxnSpPr>
          <p:spPr bwMode="gray">
            <a:xfrm flipV="1">
              <a:off x="9639419" y="4323181"/>
              <a:ext cx="983555" cy="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D94FFF38-131C-422B-B5D3-BDFC5D5757FE}"/>
                </a:ext>
              </a:extLst>
            </p:cNvPr>
            <p:cNvPicPr>
              <a:picLocks noChangeAspect="1"/>
            </p:cNvPicPr>
            <p:nvPr/>
          </p:nvPicPr>
          <p:blipFill>
            <a:blip r:embed="rId4"/>
            <a:stretch>
              <a:fillRect/>
            </a:stretch>
          </p:blipFill>
          <p:spPr>
            <a:xfrm>
              <a:off x="6897674" y="2649641"/>
              <a:ext cx="444597" cy="133383"/>
            </a:xfrm>
            <a:prstGeom prst="rect">
              <a:avLst/>
            </a:prstGeom>
          </p:spPr>
        </p:pic>
        <p:cxnSp>
          <p:nvCxnSpPr>
            <p:cNvPr id="119" name="Straight Connector 118">
              <a:extLst>
                <a:ext uri="{FF2B5EF4-FFF2-40B4-BE49-F238E27FC236}">
                  <a16:creationId xmlns:a16="http://schemas.microsoft.com/office/drawing/2014/main" id="{89614DFB-ED9B-46D7-B55E-84DF86F99A4B}"/>
                </a:ext>
              </a:extLst>
            </p:cNvPr>
            <p:cNvCxnSpPr>
              <a:cxnSpLocks/>
            </p:cNvCxnSpPr>
            <p:nvPr/>
          </p:nvCxnSpPr>
          <p:spPr bwMode="gray">
            <a:xfrm flipH="1" flipV="1">
              <a:off x="7119972" y="2783257"/>
              <a:ext cx="1" cy="270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0" name="Picture 2" descr="Risultato immagini per cloud gateway icon">
              <a:extLst>
                <a:ext uri="{FF2B5EF4-FFF2-40B4-BE49-F238E27FC236}">
                  <a16:creationId xmlns:a16="http://schemas.microsoft.com/office/drawing/2014/main" id="{829FFC4E-FEBD-43E9-92B0-BD577E97B9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00" t="16000" r="17500" b="15000"/>
            <a:stretch/>
          </p:blipFill>
          <p:spPr bwMode="auto">
            <a:xfrm>
              <a:off x="6867644" y="1832618"/>
              <a:ext cx="505518" cy="48137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5D50DA0D-14AF-46C5-8AB4-3F1245FE3549}"/>
                </a:ext>
              </a:extLst>
            </p:cNvPr>
            <p:cNvPicPr>
              <a:picLocks noChangeAspect="1"/>
            </p:cNvPicPr>
            <p:nvPr/>
          </p:nvPicPr>
          <p:blipFill>
            <a:blip r:embed="rId7"/>
            <a:stretch>
              <a:fillRect/>
            </a:stretch>
          </p:blipFill>
          <p:spPr>
            <a:xfrm>
              <a:off x="7905705" y="1597023"/>
              <a:ext cx="553978" cy="530201"/>
            </a:xfrm>
            <a:prstGeom prst="rect">
              <a:avLst/>
            </a:prstGeom>
          </p:spPr>
        </p:pic>
        <p:cxnSp>
          <p:nvCxnSpPr>
            <p:cNvPr id="122" name="Straight Connector 121">
              <a:extLst>
                <a:ext uri="{FF2B5EF4-FFF2-40B4-BE49-F238E27FC236}">
                  <a16:creationId xmlns:a16="http://schemas.microsoft.com/office/drawing/2014/main" id="{D8904438-464C-4F01-9F9B-7C6437BAF101}"/>
                </a:ext>
              </a:extLst>
            </p:cNvPr>
            <p:cNvCxnSpPr>
              <a:cxnSpLocks/>
            </p:cNvCxnSpPr>
            <p:nvPr/>
          </p:nvCxnSpPr>
          <p:spPr bwMode="gray">
            <a:xfrm>
              <a:off x="6390152" y="3055001"/>
              <a:ext cx="980" cy="1018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2B7BF67-6CD2-4245-A2A1-E3285D981ABF}"/>
                </a:ext>
              </a:extLst>
            </p:cNvPr>
            <p:cNvCxnSpPr>
              <a:cxnSpLocks/>
            </p:cNvCxnSpPr>
            <p:nvPr/>
          </p:nvCxnSpPr>
          <p:spPr bwMode="gray">
            <a:xfrm>
              <a:off x="7870294" y="3050442"/>
              <a:ext cx="2958" cy="1110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AE28DDC-273D-47C8-9B93-B5A3969F07AC}"/>
                </a:ext>
              </a:extLst>
            </p:cNvPr>
            <p:cNvCxnSpPr>
              <a:cxnSpLocks/>
              <a:stCxn id="118" idx="0"/>
              <a:endCxn id="120" idx="2"/>
            </p:cNvCxnSpPr>
            <p:nvPr/>
          </p:nvCxnSpPr>
          <p:spPr bwMode="gray">
            <a:xfrm flipV="1">
              <a:off x="7119973" y="2313991"/>
              <a:ext cx="430" cy="3356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61EE40A2-4136-46CB-8960-74F3F932EBE6}"/>
                </a:ext>
              </a:extLst>
            </p:cNvPr>
            <p:cNvSpPr txBox="1"/>
            <p:nvPr/>
          </p:nvSpPr>
          <p:spPr bwMode="gray">
            <a:xfrm>
              <a:off x="6510471" y="1872324"/>
              <a:ext cx="505518" cy="284447"/>
            </a:xfrm>
            <a:prstGeom prst="rect">
              <a:avLst/>
            </a:prstGeom>
            <a:noFill/>
          </p:spPr>
          <p:txBody>
            <a:bodyPr wrap="square" lIns="72000" tIns="72000" rIns="72000" bIns="72000" rtlCol="0">
              <a:noAutofit/>
            </a:bodyPr>
            <a:lstStyle/>
            <a:p>
              <a:r>
                <a:rPr lang="it-IT" sz="1400" dirty="0"/>
                <a:t>(*)</a:t>
              </a:r>
            </a:p>
          </p:txBody>
        </p:sp>
        <p:cxnSp>
          <p:nvCxnSpPr>
            <p:cNvPr id="126" name="Straight Connector 125">
              <a:extLst>
                <a:ext uri="{FF2B5EF4-FFF2-40B4-BE49-F238E27FC236}">
                  <a16:creationId xmlns:a16="http://schemas.microsoft.com/office/drawing/2014/main" id="{60A5821C-DB48-43E5-9B96-9304EDBF120D}"/>
                </a:ext>
              </a:extLst>
            </p:cNvPr>
            <p:cNvCxnSpPr>
              <a:cxnSpLocks/>
            </p:cNvCxnSpPr>
            <p:nvPr/>
          </p:nvCxnSpPr>
          <p:spPr bwMode="gray">
            <a:xfrm flipV="1">
              <a:off x="6387528" y="3050442"/>
              <a:ext cx="1482766" cy="4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3C7739BC-1C08-4D6F-9DDD-914A86E8F2AF}"/>
                </a:ext>
              </a:extLst>
            </p:cNvPr>
            <p:cNvCxnSpPr>
              <a:cxnSpLocks/>
              <a:stCxn id="120" idx="3"/>
              <a:endCxn id="121" idx="1"/>
            </p:cNvCxnSpPr>
            <p:nvPr/>
          </p:nvCxnSpPr>
          <p:spPr bwMode="gray">
            <a:xfrm flipV="1">
              <a:off x="7373162" y="1862124"/>
              <a:ext cx="532543" cy="211181"/>
            </a:xfrm>
            <a:prstGeom prst="bentConnector3">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28" name="Picture 127">
              <a:extLst>
                <a:ext uri="{FF2B5EF4-FFF2-40B4-BE49-F238E27FC236}">
                  <a16:creationId xmlns:a16="http://schemas.microsoft.com/office/drawing/2014/main" id="{9BDD7058-2B94-49CC-9DF1-FB01B959EC95}"/>
                </a:ext>
              </a:extLst>
            </p:cNvPr>
            <p:cNvPicPr>
              <a:picLocks noChangeAspect="1"/>
            </p:cNvPicPr>
            <p:nvPr/>
          </p:nvPicPr>
          <p:blipFill>
            <a:blip r:embed="rId8"/>
            <a:stretch>
              <a:fillRect/>
            </a:stretch>
          </p:blipFill>
          <p:spPr>
            <a:xfrm>
              <a:off x="6002636" y="3081164"/>
              <a:ext cx="769785" cy="610020"/>
            </a:xfrm>
            <a:prstGeom prst="rect">
              <a:avLst/>
            </a:prstGeom>
          </p:spPr>
        </p:pic>
        <p:pic>
          <p:nvPicPr>
            <p:cNvPr id="129" name="Picture 128">
              <a:extLst>
                <a:ext uri="{FF2B5EF4-FFF2-40B4-BE49-F238E27FC236}">
                  <a16:creationId xmlns:a16="http://schemas.microsoft.com/office/drawing/2014/main" id="{7A337EEE-6E5E-49BF-BD28-1776756F00D6}"/>
                </a:ext>
              </a:extLst>
            </p:cNvPr>
            <p:cNvPicPr>
              <a:picLocks noChangeAspect="1"/>
            </p:cNvPicPr>
            <p:nvPr/>
          </p:nvPicPr>
          <p:blipFill>
            <a:blip r:embed="rId5"/>
            <a:stretch>
              <a:fillRect/>
            </a:stretch>
          </p:blipFill>
          <p:spPr>
            <a:xfrm>
              <a:off x="6744027" y="3068880"/>
              <a:ext cx="326714" cy="269254"/>
            </a:xfrm>
            <a:prstGeom prst="rect">
              <a:avLst/>
            </a:prstGeom>
          </p:spPr>
        </p:pic>
        <p:pic>
          <p:nvPicPr>
            <p:cNvPr id="130" name="Picture 129">
              <a:extLst>
                <a:ext uri="{FF2B5EF4-FFF2-40B4-BE49-F238E27FC236}">
                  <a16:creationId xmlns:a16="http://schemas.microsoft.com/office/drawing/2014/main" id="{1E9F13BF-959C-4DC8-A128-C20721BC7E0C}"/>
                </a:ext>
              </a:extLst>
            </p:cNvPr>
            <p:cNvPicPr>
              <a:picLocks noChangeAspect="1"/>
            </p:cNvPicPr>
            <p:nvPr/>
          </p:nvPicPr>
          <p:blipFill>
            <a:blip r:embed="rId9"/>
            <a:stretch>
              <a:fillRect/>
            </a:stretch>
          </p:blipFill>
          <p:spPr>
            <a:xfrm>
              <a:off x="6665412" y="3287690"/>
              <a:ext cx="284864" cy="254856"/>
            </a:xfrm>
            <a:prstGeom prst="rect">
              <a:avLst/>
            </a:prstGeom>
          </p:spPr>
        </p:pic>
        <p:pic>
          <p:nvPicPr>
            <p:cNvPr id="131" name="Picture 130">
              <a:extLst>
                <a:ext uri="{FF2B5EF4-FFF2-40B4-BE49-F238E27FC236}">
                  <a16:creationId xmlns:a16="http://schemas.microsoft.com/office/drawing/2014/main" id="{B7601FF7-6E23-4F5E-B243-09A6D24A64FE}"/>
                </a:ext>
              </a:extLst>
            </p:cNvPr>
            <p:cNvPicPr>
              <a:picLocks noChangeAspect="1"/>
            </p:cNvPicPr>
            <p:nvPr/>
          </p:nvPicPr>
          <p:blipFill>
            <a:blip r:embed="rId8"/>
            <a:stretch>
              <a:fillRect/>
            </a:stretch>
          </p:blipFill>
          <p:spPr>
            <a:xfrm>
              <a:off x="7436065" y="3084025"/>
              <a:ext cx="769785" cy="618203"/>
            </a:xfrm>
            <a:prstGeom prst="rect">
              <a:avLst/>
            </a:prstGeom>
          </p:spPr>
        </p:pic>
        <p:pic>
          <p:nvPicPr>
            <p:cNvPr id="132" name="Picture 131">
              <a:extLst>
                <a:ext uri="{FF2B5EF4-FFF2-40B4-BE49-F238E27FC236}">
                  <a16:creationId xmlns:a16="http://schemas.microsoft.com/office/drawing/2014/main" id="{6B8AB470-474E-4A89-9447-2287C7E0991A}"/>
                </a:ext>
              </a:extLst>
            </p:cNvPr>
            <p:cNvPicPr>
              <a:picLocks noChangeAspect="1"/>
            </p:cNvPicPr>
            <p:nvPr/>
          </p:nvPicPr>
          <p:blipFill>
            <a:blip r:embed="rId5"/>
            <a:stretch>
              <a:fillRect/>
            </a:stretch>
          </p:blipFill>
          <p:spPr>
            <a:xfrm>
              <a:off x="8171572" y="3050443"/>
              <a:ext cx="326714" cy="268984"/>
            </a:xfrm>
            <a:prstGeom prst="rect">
              <a:avLst/>
            </a:prstGeom>
          </p:spPr>
        </p:pic>
        <p:pic>
          <p:nvPicPr>
            <p:cNvPr id="133" name="Picture 132">
              <a:extLst>
                <a:ext uri="{FF2B5EF4-FFF2-40B4-BE49-F238E27FC236}">
                  <a16:creationId xmlns:a16="http://schemas.microsoft.com/office/drawing/2014/main" id="{91795088-6790-4FE5-8CD1-17A25D5167F2}"/>
                </a:ext>
              </a:extLst>
            </p:cNvPr>
            <p:cNvPicPr>
              <a:picLocks noChangeAspect="1"/>
            </p:cNvPicPr>
            <p:nvPr/>
          </p:nvPicPr>
          <p:blipFill>
            <a:blip r:embed="rId9"/>
            <a:stretch>
              <a:fillRect/>
            </a:stretch>
          </p:blipFill>
          <p:spPr>
            <a:xfrm>
              <a:off x="8091940" y="3274789"/>
              <a:ext cx="284864" cy="245814"/>
            </a:xfrm>
            <a:prstGeom prst="rect">
              <a:avLst/>
            </a:prstGeom>
          </p:spPr>
        </p:pic>
        <p:pic>
          <p:nvPicPr>
            <p:cNvPr id="70" name="Picture 69">
              <a:extLst>
                <a:ext uri="{FF2B5EF4-FFF2-40B4-BE49-F238E27FC236}">
                  <a16:creationId xmlns:a16="http://schemas.microsoft.com/office/drawing/2014/main" id="{C1F36EB6-9E29-492A-AE40-E54F8737D003}"/>
                </a:ext>
              </a:extLst>
            </p:cNvPr>
            <p:cNvPicPr>
              <a:picLocks noChangeAspect="1"/>
            </p:cNvPicPr>
            <p:nvPr/>
          </p:nvPicPr>
          <p:blipFill>
            <a:blip r:embed="rId8"/>
            <a:stretch>
              <a:fillRect/>
            </a:stretch>
          </p:blipFill>
          <p:spPr>
            <a:xfrm>
              <a:off x="2789679" y="3617561"/>
              <a:ext cx="545033" cy="545033"/>
            </a:xfrm>
            <a:prstGeom prst="rect">
              <a:avLst/>
            </a:prstGeom>
          </p:spPr>
        </p:pic>
        <p:pic>
          <p:nvPicPr>
            <p:cNvPr id="71" name="Picture 70">
              <a:extLst>
                <a:ext uri="{FF2B5EF4-FFF2-40B4-BE49-F238E27FC236}">
                  <a16:creationId xmlns:a16="http://schemas.microsoft.com/office/drawing/2014/main" id="{A26AB7F1-9A7D-47DD-A7E8-D60551F492F2}"/>
                </a:ext>
              </a:extLst>
            </p:cNvPr>
            <p:cNvPicPr>
              <a:picLocks noChangeAspect="1"/>
            </p:cNvPicPr>
            <p:nvPr/>
          </p:nvPicPr>
          <p:blipFill>
            <a:blip r:embed="rId5"/>
            <a:stretch>
              <a:fillRect/>
            </a:stretch>
          </p:blipFill>
          <p:spPr>
            <a:xfrm>
              <a:off x="3310442" y="3555246"/>
              <a:ext cx="231324" cy="231324"/>
            </a:xfrm>
            <a:prstGeom prst="rect">
              <a:avLst/>
            </a:prstGeom>
          </p:spPr>
        </p:pic>
        <p:pic>
          <p:nvPicPr>
            <p:cNvPr id="72" name="Picture 71">
              <a:extLst>
                <a:ext uri="{FF2B5EF4-FFF2-40B4-BE49-F238E27FC236}">
                  <a16:creationId xmlns:a16="http://schemas.microsoft.com/office/drawing/2014/main" id="{3871C0D9-EF9E-451F-94D2-3B3D556AC2F4}"/>
                </a:ext>
              </a:extLst>
            </p:cNvPr>
            <p:cNvPicPr>
              <a:picLocks noChangeAspect="1"/>
            </p:cNvPicPr>
            <p:nvPr/>
          </p:nvPicPr>
          <p:blipFill>
            <a:blip r:embed="rId2"/>
            <a:stretch>
              <a:fillRect/>
            </a:stretch>
          </p:blipFill>
          <p:spPr>
            <a:xfrm>
              <a:off x="2789679" y="4463002"/>
              <a:ext cx="741841" cy="741841"/>
            </a:xfrm>
            <a:prstGeom prst="rect">
              <a:avLst/>
            </a:prstGeom>
          </p:spPr>
        </p:pic>
        <p:pic>
          <p:nvPicPr>
            <p:cNvPr id="73" name="Picture 72">
              <a:extLst>
                <a:ext uri="{FF2B5EF4-FFF2-40B4-BE49-F238E27FC236}">
                  <a16:creationId xmlns:a16="http://schemas.microsoft.com/office/drawing/2014/main" id="{05BE9D81-2B72-4CE4-ADDA-299F14EF0A71}"/>
                </a:ext>
              </a:extLst>
            </p:cNvPr>
            <p:cNvPicPr>
              <a:picLocks noChangeAspect="1"/>
            </p:cNvPicPr>
            <p:nvPr/>
          </p:nvPicPr>
          <p:blipFill>
            <a:blip r:embed="rId2"/>
            <a:stretch>
              <a:fillRect/>
            </a:stretch>
          </p:blipFill>
          <p:spPr>
            <a:xfrm>
              <a:off x="5501742" y="4385616"/>
              <a:ext cx="741841" cy="741841"/>
            </a:xfrm>
            <a:prstGeom prst="rect">
              <a:avLst/>
            </a:prstGeom>
          </p:spPr>
        </p:pic>
        <p:pic>
          <p:nvPicPr>
            <p:cNvPr id="74" name="Picture 73">
              <a:extLst>
                <a:ext uri="{FF2B5EF4-FFF2-40B4-BE49-F238E27FC236}">
                  <a16:creationId xmlns:a16="http://schemas.microsoft.com/office/drawing/2014/main" id="{A8C0ED91-7D69-483C-B7F7-F587AA6D735C}"/>
                </a:ext>
              </a:extLst>
            </p:cNvPr>
            <p:cNvPicPr>
              <a:picLocks noChangeAspect="1"/>
            </p:cNvPicPr>
            <p:nvPr/>
          </p:nvPicPr>
          <p:blipFill>
            <a:blip r:embed="rId4"/>
            <a:stretch>
              <a:fillRect/>
            </a:stretch>
          </p:blipFill>
          <p:spPr>
            <a:xfrm>
              <a:off x="4241500" y="4178793"/>
              <a:ext cx="314789" cy="134914"/>
            </a:xfrm>
            <a:prstGeom prst="rect">
              <a:avLst/>
            </a:prstGeom>
          </p:spPr>
        </p:pic>
        <p:pic>
          <p:nvPicPr>
            <p:cNvPr id="77" name="Picture 76">
              <a:extLst>
                <a:ext uri="{FF2B5EF4-FFF2-40B4-BE49-F238E27FC236}">
                  <a16:creationId xmlns:a16="http://schemas.microsoft.com/office/drawing/2014/main" id="{CCD61C29-8C99-4F48-B136-077C393E2126}"/>
                </a:ext>
              </a:extLst>
            </p:cNvPr>
            <p:cNvPicPr>
              <a:picLocks noChangeAspect="1"/>
            </p:cNvPicPr>
            <p:nvPr/>
          </p:nvPicPr>
          <p:blipFill>
            <a:blip r:embed="rId5"/>
            <a:stretch>
              <a:fillRect/>
            </a:stretch>
          </p:blipFill>
          <p:spPr>
            <a:xfrm>
              <a:off x="3354292" y="4537788"/>
              <a:ext cx="231324" cy="231324"/>
            </a:xfrm>
            <a:prstGeom prst="rect">
              <a:avLst/>
            </a:prstGeom>
          </p:spPr>
        </p:pic>
        <p:pic>
          <p:nvPicPr>
            <p:cNvPr id="78" name="Picture 77">
              <a:extLst>
                <a:ext uri="{FF2B5EF4-FFF2-40B4-BE49-F238E27FC236}">
                  <a16:creationId xmlns:a16="http://schemas.microsoft.com/office/drawing/2014/main" id="{D8143529-F46E-40D2-8B7D-BD25C15FE2F4}"/>
                </a:ext>
              </a:extLst>
            </p:cNvPr>
            <p:cNvPicPr>
              <a:picLocks noChangeAspect="1"/>
            </p:cNvPicPr>
            <p:nvPr/>
          </p:nvPicPr>
          <p:blipFill>
            <a:blip r:embed="rId5"/>
            <a:stretch>
              <a:fillRect/>
            </a:stretch>
          </p:blipFill>
          <p:spPr>
            <a:xfrm>
              <a:off x="6123175" y="4411780"/>
              <a:ext cx="231324" cy="231324"/>
            </a:xfrm>
            <a:prstGeom prst="rect">
              <a:avLst/>
            </a:prstGeom>
          </p:spPr>
        </p:pic>
        <p:cxnSp>
          <p:nvCxnSpPr>
            <p:cNvPr id="79" name="Straight Connector 78">
              <a:extLst>
                <a:ext uri="{FF2B5EF4-FFF2-40B4-BE49-F238E27FC236}">
                  <a16:creationId xmlns:a16="http://schemas.microsoft.com/office/drawing/2014/main" id="{18236747-980A-456C-B3B1-9CC692DEE360}"/>
                </a:ext>
              </a:extLst>
            </p:cNvPr>
            <p:cNvCxnSpPr/>
            <p:nvPr/>
          </p:nvCxnSpPr>
          <p:spPr bwMode="gray">
            <a:xfrm>
              <a:off x="3160600" y="4391959"/>
              <a:ext cx="0" cy="1508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5FB4B4D-52E0-437A-ABF3-B11E3B912702}"/>
                </a:ext>
              </a:extLst>
            </p:cNvPr>
            <p:cNvCxnSpPr>
              <a:cxnSpLocks/>
            </p:cNvCxnSpPr>
            <p:nvPr/>
          </p:nvCxnSpPr>
          <p:spPr bwMode="gray">
            <a:xfrm>
              <a:off x="5874757" y="4347056"/>
              <a:ext cx="0" cy="1508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7B28824E-1920-4684-9E23-42477029A0FD}"/>
                </a:ext>
              </a:extLst>
            </p:cNvPr>
            <p:cNvCxnSpPr>
              <a:cxnSpLocks/>
              <a:stCxn id="72" idx="0"/>
            </p:cNvCxnSpPr>
            <p:nvPr/>
          </p:nvCxnSpPr>
          <p:spPr bwMode="gray">
            <a:xfrm rot="16200000" flipH="1">
              <a:off x="3751519" y="3872081"/>
              <a:ext cx="22060" cy="1203900"/>
            </a:xfrm>
            <a:prstGeom prst="bentConnector4">
              <a:avLst>
                <a:gd name="adj1" fmla="val -733704"/>
                <a:gd name="adj2" fmla="val 65405"/>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801E89F9-ABAA-4A5B-952C-604A0DC3714E}"/>
                </a:ext>
              </a:extLst>
            </p:cNvPr>
            <p:cNvCxnSpPr>
              <a:cxnSpLocks/>
              <a:stCxn id="73" idx="0"/>
            </p:cNvCxnSpPr>
            <p:nvPr/>
          </p:nvCxnSpPr>
          <p:spPr bwMode="gray">
            <a:xfrm rot="16200000" flipH="1" flipV="1">
              <a:off x="5142120" y="3750530"/>
              <a:ext cx="95457" cy="1365629"/>
            </a:xfrm>
            <a:prstGeom prst="bentConnector4">
              <a:avLst>
                <a:gd name="adj1" fmla="val -169559"/>
                <a:gd name="adj2" fmla="val 6358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B8F6002-6D51-486F-8539-9CE9B765F096}"/>
                </a:ext>
              </a:extLst>
            </p:cNvPr>
            <p:cNvCxnSpPr/>
            <p:nvPr/>
          </p:nvCxnSpPr>
          <p:spPr bwMode="gray">
            <a:xfrm flipV="1">
              <a:off x="4501037" y="4317695"/>
              <a:ext cx="0" cy="1673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856AD32-9AAF-476D-8AD9-BF2F879C6BD1}"/>
                </a:ext>
              </a:extLst>
            </p:cNvPr>
            <p:cNvCxnSpPr>
              <a:cxnSpLocks/>
              <a:endCxn id="74" idx="2"/>
            </p:cNvCxnSpPr>
            <p:nvPr/>
          </p:nvCxnSpPr>
          <p:spPr bwMode="gray">
            <a:xfrm flipV="1">
              <a:off x="4398895" y="4313707"/>
              <a:ext cx="0" cy="2484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77146442-776A-4227-B5A6-A9830153F757}"/>
                </a:ext>
              </a:extLst>
            </p:cNvPr>
            <p:cNvSpPr txBox="1"/>
            <p:nvPr/>
          </p:nvSpPr>
          <p:spPr bwMode="gray">
            <a:xfrm>
              <a:off x="4438491" y="3935236"/>
              <a:ext cx="584498" cy="243334"/>
            </a:xfrm>
            <a:prstGeom prst="rect">
              <a:avLst/>
            </a:prstGeom>
            <a:noFill/>
          </p:spPr>
          <p:txBody>
            <a:bodyPr wrap="square" lIns="72000" tIns="72000" rIns="72000" bIns="72000" rtlCol="0">
              <a:noAutofit/>
            </a:bodyPr>
            <a:lstStyle/>
            <a:p>
              <a:r>
                <a:rPr lang="it-IT" sz="1400" dirty="0"/>
                <a:t>(*)</a:t>
              </a:r>
            </a:p>
          </p:txBody>
        </p:sp>
        <p:pic>
          <p:nvPicPr>
            <p:cNvPr id="137" name="Picture 136">
              <a:extLst>
                <a:ext uri="{FF2B5EF4-FFF2-40B4-BE49-F238E27FC236}">
                  <a16:creationId xmlns:a16="http://schemas.microsoft.com/office/drawing/2014/main" id="{F3B785EB-3993-4145-811A-43E367FEE41F}"/>
                </a:ext>
              </a:extLst>
            </p:cNvPr>
            <p:cNvPicPr>
              <a:picLocks noChangeAspect="1"/>
            </p:cNvPicPr>
            <p:nvPr/>
          </p:nvPicPr>
          <p:blipFill>
            <a:blip r:embed="rId10"/>
            <a:stretch>
              <a:fillRect/>
            </a:stretch>
          </p:blipFill>
          <p:spPr>
            <a:xfrm>
              <a:off x="4091631" y="4566644"/>
              <a:ext cx="614528" cy="614529"/>
            </a:xfrm>
            <a:prstGeom prst="rect">
              <a:avLst/>
            </a:prstGeom>
          </p:spPr>
        </p:pic>
        <p:cxnSp>
          <p:nvCxnSpPr>
            <p:cNvPr id="139" name="Straight Connector 138">
              <a:extLst>
                <a:ext uri="{FF2B5EF4-FFF2-40B4-BE49-F238E27FC236}">
                  <a16:creationId xmlns:a16="http://schemas.microsoft.com/office/drawing/2014/main" id="{C362ED0A-54EB-4EB5-AA1D-B68EDA529246}"/>
                </a:ext>
              </a:extLst>
            </p:cNvPr>
            <p:cNvCxnSpPr>
              <a:cxnSpLocks/>
            </p:cNvCxnSpPr>
            <p:nvPr/>
          </p:nvCxnSpPr>
          <p:spPr bwMode="gray">
            <a:xfrm flipV="1">
              <a:off x="4364500" y="4301366"/>
              <a:ext cx="0" cy="181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0" name="Picture 139">
              <a:extLst>
                <a:ext uri="{FF2B5EF4-FFF2-40B4-BE49-F238E27FC236}">
                  <a16:creationId xmlns:a16="http://schemas.microsoft.com/office/drawing/2014/main" id="{D5B4527C-765D-49BA-B761-3CB7EB5B23A6}"/>
                </a:ext>
              </a:extLst>
            </p:cNvPr>
            <p:cNvPicPr>
              <a:picLocks noChangeAspect="1"/>
            </p:cNvPicPr>
            <p:nvPr/>
          </p:nvPicPr>
          <p:blipFill>
            <a:blip r:embed="rId9"/>
            <a:stretch>
              <a:fillRect/>
            </a:stretch>
          </p:blipFill>
          <p:spPr>
            <a:xfrm>
              <a:off x="3253446" y="3724794"/>
              <a:ext cx="201693" cy="201693"/>
            </a:xfrm>
            <a:prstGeom prst="rect">
              <a:avLst/>
            </a:prstGeom>
          </p:spPr>
        </p:pic>
        <p:cxnSp>
          <p:nvCxnSpPr>
            <p:cNvPr id="141" name="Straight Connector 140">
              <a:extLst>
                <a:ext uri="{FF2B5EF4-FFF2-40B4-BE49-F238E27FC236}">
                  <a16:creationId xmlns:a16="http://schemas.microsoft.com/office/drawing/2014/main" id="{D6BCAE16-4ED0-41C2-8C28-247D6A178A0F}"/>
                </a:ext>
              </a:extLst>
            </p:cNvPr>
            <p:cNvCxnSpPr>
              <a:cxnSpLocks/>
            </p:cNvCxnSpPr>
            <p:nvPr/>
          </p:nvCxnSpPr>
          <p:spPr bwMode="gray">
            <a:xfrm>
              <a:off x="3062196" y="3379654"/>
              <a:ext cx="0" cy="2379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D1FCCE66-ED96-4290-97EA-9B44D1BB97CF}"/>
                </a:ext>
              </a:extLst>
            </p:cNvPr>
            <p:cNvCxnSpPr>
              <a:cxnSpLocks/>
              <a:endCxn id="74" idx="1"/>
            </p:cNvCxnSpPr>
            <p:nvPr/>
          </p:nvCxnSpPr>
          <p:spPr bwMode="gray">
            <a:xfrm>
              <a:off x="3062195" y="3375910"/>
              <a:ext cx="1179305" cy="870340"/>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A57B9AFB-1938-4693-B05D-2E87102998B2}"/>
                </a:ext>
              </a:extLst>
            </p:cNvPr>
            <p:cNvCxnSpPr>
              <a:cxnSpLocks/>
              <a:stCxn id="74" idx="0"/>
            </p:cNvCxnSpPr>
            <p:nvPr/>
          </p:nvCxnSpPr>
          <p:spPr bwMode="gray">
            <a:xfrm rot="5400000" flipH="1" flipV="1">
              <a:off x="4914929" y="2196049"/>
              <a:ext cx="1466711" cy="2498778"/>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5C5DD578-F9F7-4824-8F9F-4C4E515C388B}"/>
                </a:ext>
              </a:extLst>
            </p:cNvPr>
            <p:cNvCxnSpPr>
              <a:cxnSpLocks/>
              <a:stCxn id="100" idx="1"/>
              <a:endCxn id="118" idx="3"/>
            </p:cNvCxnSpPr>
            <p:nvPr/>
          </p:nvCxnSpPr>
          <p:spPr bwMode="gray">
            <a:xfrm rot="10800000">
              <a:off x="7342272" y="2716334"/>
              <a:ext cx="3120935" cy="1264113"/>
            </a:xfrm>
            <a:prstGeom prst="bentConnector3">
              <a:avLst>
                <a:gd name="adj1" fmla="val 22227"/>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70B41F0D-663F-4547-9582-8E45712E58C8}"/>
                </a:ext>
              </a:extLst>
            </p:cNvPr>
            <p:cNvCxnSpPr>
              <a:cxnSpLocks/>
            </p:cNvCxnSpPr>
            <p:nvPr/>
          </p:nvCxnSpPr>
          <p:spPr bwMode="gray">
            <a:xfrm rot="16200000" flipV="1">
              <a:off x="6481560" y="3396059"/>
              <a:ext cx="500583" cy="172741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7169A899-D987-470C-BD46-A67333B890D0}"/>
                </a:ext>
              </a:extLst>
            </p:cNvPr>
            <p:cNvCxnSpPr>
              <a:cxnSpLocks/>
            </p:cNvCxnSpPr>
            <p:nvPr/>
          </p:nvCxnSpPr>
          <p:spPr bwMode="gray">
            <a:xfrm rot="5400000" flipH="1" flipV="1">
              <a:off x="5817233" y="2832638"/>
              <a:ext cx="1226430" cy="1122038"/>
            </a:xfrm>
            <a:prstGeom prst="bentConnector3">
              <a:avLst>
                <a:gd name="adj1" fmla="val 8786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 Placeholder 5">
            <a:extLst>
              <a:ext uri="{FF2B5EF4-FFF2-40B4-BE49-F238E27FC236}">
                <a16:creationId xmlns:a16="http://schemas.microsoft.com/office/drawing/2014/main" id="{B201EE08-6653-4BC5-838D-E99CF837190D}"/>
              </a:ext>
            </a:extLst>
          </p:cNvPr>
          <p:cNvSpPr txBox="1">
            <a:spLocks/>
          </p:cNvSpPr>
          <p:nvPr/>
        </p:nvSpPr>
        <p:spPr bwMode="gray">
          <a:xfrm>
            <a:off x="3419022" y="2093080"/>
            <a:ext cx="2064201"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Conceptual</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diagram</a:t>
            </a:r>
            <a:endPar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Tree>
    <p:extLst>
      <p:ext uri="{BB962C8B-B14F-4D97-AF65-F5344CB8AC3E}">
        <p14:creationId xmlns:p14="http://schemas.microsoft.com/office/powerpoint/2010/main" val="295224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ED6F0-2ED3-48D2-BA30-F1D8AC1F55C9}"/>
              </a:ext>
            </a:extLst>
          </p:cNvPr>
          <p:cNvSpPr>
            <a:spLocks noGrp="1"/>
          </p:cNvSpPr>
          <p:nvPr>
            <p:ph type="title"/>
          </p:nvPr>
        </p:nvSpPr>
        <p:spPr/>
        <p:txBody>
          <a:bodyPr/>
          <a:lstStyle/>
          <a:p>
            <a:r>
              <a:rPr lang="en-US" dirty="0"/>
              <a:t>Intelligent Distribution for Building</a:t>
            </a:r>
            <a:endParaRPr lang="pl-PL" dirty="0"/>
          </a:p>
        </p:txBody>
      </p:sp>
      <p:sp>
        <p:nvSpPr>
          <p:cNvPr id="4" name="Date Placeholder 3">
            <a:extLst>
              <a:ext uri="{FF2B5EF4-FFF2-40B4-BE49-F238E27FC236}">
                <a16:creationId xmlns:a16="http://schemas.microsoft.com/office/drawing/2014/main" id="{F3212DCF-BC04-4E6A-BF1D-12FD301531F2}"/>
              </a:ext>
            </a:extLst>
          </p:cNvPr>
          <p:cNvSpPr>
            <a:spLocks noGrp="1"/>
          </p:cNvSpPr>
          <p:nvPr>
            <p:ph type="dt" sz="half" idx="18"/>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B116F74F-539E-4698-89BB-D4DF44EF73A6}"/>
              </a:ext>
            </a:extLst>
          </p:cNvPr>
          <p:cNvSpPr>
            <a:spLocks noGrp="1"/>
          </p:cNvSpPr>
          <p:nvPr>
            <p:ph type="sldNum" sz="quarter" idx="20"/>
          </p:nvPr>
        </p:nvSpPr>
        <p:spPr/>
        <p:txBody>
          <a:bodyPr/>
          <a:lstStyle/>
          <a:p>
            <a:r>
              <a:rPr lang="en-US"/>
              <a:t>Slide </a:t>
            </a:r>
            <a:fld id="{619F89D8-7AE3-494A-97F3-03D680869632}" type="slidenum">
              <a:rPr lang="en-US" dirty="0" smtClean="0"/>
              <a:pPr/>
              <a:t>31</a:t>
            </a:fld>
            <a:endParaRPr lang="en-US"/>
          </a:p>
        </p:txBody>
      </p:sp>
      <p:sp>
        <p:nvSpPr>
          <p:cNvPr id="7" name="Subtitle 6">
            <a:extLst>
              <a:ext uri="{FF2B5EF4-FFF2-40B4-BE49-F238E27FC236}">
                <a16:creationId xmlns:a16="http://schemas.microsoft.com/office/drawing/2014/main" id="{929BC1B4-8FDC-48DD-9E0A-89E6C5769C53}"/>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The Importance Of Metering and Controlling </a:t>
            </a:r>
          </a:p>
        </p:txBody>
      </p:sp>
      <p:sp>
        <p:nvSpPr>
          <p:cNvPr id="33" name="Rechteck 52">
            <a:extLst>
              <a:ext uri="{FF2B5EF4-FFF2-40B4-BE49-F238E27FC236}">
                <a16:creationId xmlns:a16="http://schemas.microsoft.com/office/drawing/2014/main" id="{C668F6AE-61BF-49AC-A42E-6FAD25708ACF}"/>
              </a:ext>
            </a:extLst>
          </p:cNvPr>
          <p:cNvSpPr/>
          <p:nvPr/>
        </p:nvSpPr>
        <p:spPr>
          <a:xfrm>
            <a:off x="6118005" y="1913020"/>
            <a:ext cx="5557932" cy="907941"/>
          </a:xfrm>
          <a:prstGeom prst="rect">
            <a:avLst/>
          </a:prstGeom>
        </p:spPr>
        <p:txBody>
          <a:bodyPr wrap="square">
            <a:spAutoFit/>
          </a:bodyPr>
          <a:lstStyle/>
          <a:p>
            <a:pPr>
              <a:spcAft>
                <a:spcPts val="600"/>
              </a:spcAft>
              <a:buClr>
                <a:schemeClr val="tx2"/>
              </a:buClr>
            </a:pPr>
            <a:r>
              <a:rPr lang="en-US" sz="1200" b="1">
                <a:solidFill>
                  <a:schemeClr val="tx2"/>
                </a:solidFill>
              </a:rPr>
              <a:t>Monitor</a:t>
            </a:r>
            <a:r>
              <a:rPr lang="en-US" sz="12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offer | </a:t>
            </a:r>
            <a:r>
              <a:rPr lang="en-US" sz="1200" b="1">
                <a:latin typeface="ABBvoiceOffice" panose="020D0603020503020204" pitchFamily="34" charset="0"/>
                <a:ea typeface="ABBvoiceOffice" panose="020D0603020503020204" pitchFamily="34" charset="0"/>
                <a:cs typeface="ABBvoiceOffice" panose="020D0603020503020204" pitchFamily="34" charset="0"/>
              </a:rPr>
              <a:t>Provides metering for </a:t>
            </a:r>
            <a:r>
              <a:rPr lang="en-US" sz="1200" b="1"/>
              <a:t>Main Supply</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a:p>
            <a:pPr>
              <a:spcAft>
                <a:spcPts val="600"/>
              </a:spcAft>
            </a:pPr>
            <a:r>
              <a:rPr lang="en-US" sz="1200">
                <a:latin typeface="ABBvoiceOffice" panose="020D0603020503020204" pitchFamily="34" charset="0"/>
                <a:ea typeface="ABBvoiceOffice" panose="020D0603020503020204" pitchFamily="34" charset="0"/>
                <a:cs typeface="ABBvoiceOffice" panose="020D0603020503020204" pitchFamily="34" charset="0"/>
              </a:rPr>
              <a:t>With this basic solution we provides the possibility to monitor usage consumption (energy, water, gas…), as well as energy generated if present.</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4" name="Rechteck 52">
            <a:extLst>
              <a:ext uri="{FF2B5EF4-FFF2-40B4-BE49-F238E27FC236}">
                <a16:creationId xmlns:a16="http://schemas.microsoft.com/office/drawing/2014/main" id="{285D47D5-0EFD-4F5C-8903-C398822FEF4A}"/>
              </a:ext>
            </a:extLst>
          </p:cNvPr>
          <p:cNvSpPr/>
          <p:nvPr/>
        </p:nvSpPr>
        <p:spPr>
          <a:xfrm>
            <a:off x="6118005" y="3043668"/>
            <a:ext cx="5375147" cy="1092607"/>
          </a:xfrm>
          <a:prstGeom prst="rect">
            <a:avLst/>
          </a:prstGeom>
        </p:spPr>
        <p:txBody>
          <a:bodyPr wrap="square">
            <a:spAutoFit/>
          </a:bodyPr>
          <a:lstStyle/>
          <a:p>
            <a:pPr>
              <a:spcAft>
                <a:spcPts val="600"/>
              </a:spcAft>
            </a:pPr>
            <a:r>
              <a:rPr lang="en-US" sz="12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Monitor + Control offer | </a:t>
            </a:r>
            <a:r>
              <a:rPr lang="en-US" sz="1200" b="1">
                <a:latin typeface="ABBvoiceOffice" panose="020D0603020503020204" pitchFamily="34" charset="0"/>
                <a:ea typeface="ABBvoiceOffice" panose="020D0603020503020204" pitchFamily="34" charset="0"/>
                <a:cs typeface="ABBvoiceOffice" panose="020D0603020503020204" pitchFamily="34" charset="0"/>
              </a:rPr>
              <a:t>Allows Metering And Power Quality Check Of Usage By Zone  </a:t>
            </a:r>
          </a:p>
          <a:p>
            <a:pPr>
              <a:spcAft>
                <a:spcPts val="600"/>
              </a:spcAft>
            </a:pPr>
            <a:r>
              <a:rPr lang="en-US" sz="1200">
                <a:latin typeface="ABBvoiceOffice" panose="020D0603020503020204" pitchFamily="34" charset="0"/>
                <a:ea typeface="ABBvoiceOffice" panose="020D0603020503020204" pitchFamily="34" charset="0"/>
                <a:cs typeface="ABBvoiceOffice" panose="020D0603020503020204" pitchFamily="34" charset="0"/>
              </a:rPr>
              <a:t>Advanced solution provides a complete view of power consumption , enabling analysis for energy efficiency. As optional it is possible to check power quality of some specific loads.</a:t>
            </a:r>
          </a:p>
        </p:txBody>
      </p:sp>
      <p:sp>
        <p:nvSpPr>
          <p:cNvPr id="35" name="Rechteck 52">
            <a:extLst>
              <a:ext uri="{FF2B5EF4-FFF2-40B4-BE49-F238E27FC236}">
                <a16:creationId xmlns:a16="http://schemas.microsoft.com/office/drawing/2014/main" id="{FEF58B51-C6AA-479E-9B62-0EF7D3347526}"/>
              </a:ext>
            </a:extLst>
          </p:cNvPr>
          <p:cNvSpPr/>
          <p:nvPr/>
        </p:nvSpPr>
        <p:spPr>
          <a:xfrm>
            <a:off x="6090059" y="4284786"/>
            <a:ext cx="5558479" cy="1092607"/>
          </a:xfrm>
          <a:prstGeom prst="rect">
            <a:avLst/>
          </a:prstGeom>
        </p:spPr>
        <p:txBody>
          <a:bodyPr wrap="square">
            <a:spAutoFit/>
          </a:bodyPr>
          <a:lstStyle/>
          <a:p>
            <a:pPr>
              <a:spcAft>
                <a:spcPts val="600"/>
              </a:spcAft>
            </a:pPr>
            <a:r>
              <a:rPr lang="en-US" sz="12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Asset Management offer | </a:t>
            </a:r>
            <a:r>
              <a:rPr lang="en-US" sz="1200" b="1"/>
              <a:t>Complete Monitoring And Supervision System </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a:p>
            <a:pPr>
              <a:spcAft>
                <a:spcPts val="600"/>
              </a:spcAft>
            </a:pPr>
            <a:r>
              <a:rPr lang="en-US" sz="1200">
                <a:latin typeface="ABBvoiceOffice" panose="020D0603020503020204" pitchFamily="34" charset="0"/>
                <a:ea typeface="ABBvoiceOffice" panose="020D0603020503020204" pitchFamily="34" charset="0"/>
                <a:cs typeface="ABBvoiceOffice" panose="020D0603020503020204" pitchFamily="34" charset="0"/>
              </a:rPr>
              <a:t>Advanced solution consists of complete packaging for metering of consumptions and ready to use predictive maintenance system.  Redundancy of communication is also possible for large and critical buildings.</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p:txBody>
      </p:sp>
      <p:grpSp>
        <p:nvGrpSpPr>
          <p:cNvPr id="9" name="Group 8">
            <a:extLst>
              <a:ext uri="{FF2B5EF4-FFF2-40B4-BE49-F238E27FC236}">
                <a16:creationId xmlns:a16="http://schemas.microsoft.com/office/drawing/2014/main" id="{BED3816F-1F58-47B7-AC53-86F2B12265B7}"/>
              </a:ext>
            </a:extLst>
          </p:cNvPr>
          <p:cNvGrpSpPr/>
          <p:nvPr/>
        </p:nvGrpSpPr>
        <p:grpSpPr>
          <a:xfrm>
            <a:off x="516063" y="2000378"/>
            <a:ext cx="3903843" cy="3288511"/>
            <a:chOff x="1497731" y="2585979"/>
            <a:chExt cx="2672851" cy="2251551"/>
          </a:xfrm>
        </p:grpSpPr>
        <p:cxnSp>
          <p:nvCxnSpPr>
            <p:cNvPr id="25" name="Gewinkelte Verbindung 48">
              <a:extLst>
                <a:ext uri="{FF2B5EF4-FFF2-40B4-BE49-F238E27FC236}">
                  <a16:creationId xmlns:a16="http://schemas.microsoft.com/office/drawing/2014/main" id="{9A1B53CD-02B4-4A28-981B-590B3A71F947}"/>
                </a:ext>
              </a:extLst>
            </p:cNvPr>
            <p:cNvCxnSpPr/>
            <p:nvPr/>
          </p:nvCxnSpPr>
          <p:spPr bwMode="gray">
            <a:xfrm flipV="1">
              <a:off x="1497731" y="3867886"/>
              <a:ext cx="948621" cy="760047"/>
            </a:xfrm>
            <a:prstGeom prst="bentConnector3">
              <a:avLst>
                <a:gd name="adj1" fmla="val 96315"/>
              </a:avLst>
            </a:prstGeom>
            <a:ln w="19050" cmpd="sng">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6" name="Gewinkelte Verbindung 49">
              <a:extLst>
                <a:ext uri="{FF2B5EF4-FFF2-40B4-BE49-F238E27FC236}">
                  <a16:creationId xmlns:a16="http://schemas.microsoft.com/office/drawing/2014/main" id="{40DEA59C-AF7F-4C82-8AA3-C586D347ABCD}"/>
                </a:ext>
              </a:extLst>
            </p:cNvPr>
            <p:cNvCxnSpPr/>
            <p:nvPr/>
          </p:nvCxnSpPr>
          <p:spPr bwMode="gray">
            <a:xfrm flipV="1">
              <a:off x="2442920" y="3072843"/>
              <a:ext cx="1727662" cy="795043"/>
            </a:xfrm>
            <a:prstGeom prst="bentConnector3">
              <a:avLst>
                <a:gd name="adj1" fmla="val 48395"/>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hteck 50">
              <a:extLst>
                <a:ext uri="{FF2B5EF4-FFF2-40B4-BE49-F238E27FC236}">
                  <a16:creationId xmlns:a16="http://schemas.microsoft.com/office/drawing/2014/main" id="{377A7AD4-A01E-453C-BD4B-CF2A87C67A38}"/>
                </a:ext>
              </a:extLst>
            </p:cNvPr>
            <p:cNvSpPr/>
            <p:nvPr/>
          </p:nvSpPr>
          <p:spPr>
            <a:xfrm>
              <a:off x="3324624" y="3090599"/>
              <a:ext cx="792637" cy="316089"/>
            </a:xfrm>
            <a:prstGeom prst="rect">
              <a:avLst/>
            </a:prstGeom>
          </p:spPr>
          <p:txBody>
            <a:bodyPr wrap="none">
              <a:spAutoFit/>
            </a:bodyPr>
            <a:lstStyle/>
            <a:p>
              <a:pPr algn="ctr"/>
              <a:r>
                <a:rPr lang="en-US" sz="1200" b="1"/>
                <a:t>Asset</a:t>
              </a:r>
            </a:p>
            <a:p>
              <a:pPr algn="ctr"/>
              <a:r>
                <a:rPr lang="en-US" sz="1200" b="1"/>
                <a:t>Management</a:t>
              </a:r>
            </a:p>
          </p:txBody>
        </p:sp>
        <p:sp>
          <p:nvSpPr>
            <p:cNvPr id="28" name="Rechteck 51">
              <a:extLst>
                <a:ext uri="{FF2B5EF4-FFF2-40B4-BE49-F238E27FC236}">
                  <a16:creationId xmlns:a16="http://schemas.microsoft.com/office/drawing/2014/main" id="{EEDFBACD-A1B7-454B-BF62-7206EF4B3E39}"/>
                </a:ext>
              </a:extLst>
            </p:cNvPr>
            <p:cNvSpPr/>
            <p:nvPr/>
          </p:nvSpPr>
          <p:spPr>
            <a:xfrm>
              <a:off x="2533143" y="3888837"/>
              <a:ext cx="622519" cy="316089"/>
            </a:xfrm>
            <a:prstGeom prst="rect">
              <a:avLst/>
            </a:prstGeom>
          </p:spPr>
          <p:txBody>
            <a:bodyPr wrap="none">
              <a:spAutoFit/>
            </a:bodyPr>
            <a:lstStyle/>
            <a:p>
              <a:pPr algn="ctr"/>
              <a:r>
                <a:rPr lang="en-US" sz="1200" b="1"/>
                <a:t>Monitor +</a:t>
              </a:r>
            </a:p>
            <a:p>
              <a:pPr algn="ctr"/>
              <a:r>
                <a:rPr lang="en-US" sz="1200" b="1"/>
                <a:t>Control</a:t>
              </a:r>
            </a:p>
          </p:txBody>
        </p:sp>
        <p:sp>
          <p:nvSpPr>
            <p:cNvPr id="29" name="Rechteck 52">
              <a:extLst>
                <a:ext uri="{FF2B5EF4-FFF2-40B4-BE49-F238E27FC236}">
                  <a16:creationId xmlns:a16="http://schemas.microsoft.com/office/drawing/2014/main" id="{32FC366E-6CB0-4FDB-947B-4ACCAE95FCE1}"/>
                </a:ext>
              </a:extLst>
            </p:cNvPr>
            <p:cNvSpPr/>
            <p:nvPr/>
          </p:nvSpPr>
          <p:spPr>
            <a:xfrm>
              <a:off x="1612090" y="4647877"/>
              <a:ext cx="533620" cy="189653"/>
            </a:xfrm>
            <a:prstGeom prst="rect">
              <a:avLst/>
            </a:prstGeom>
          </p:spPr>
          <p:txBody>
            <a:bodyPr wrap="none">
              <a:spAutoFit/>
            </a:bodyPr>
            <a:lstStyle/>
            <a:p>
              <a:r>
                <a:rPr lang="en-US" sz="1200" b="1"/>
                <a:t>Monitor</a:t>
              </a:r>
            </a:p>
          </p:txBody>
        </p:sp>
        <p:pic>
          <p:nvPicPr>
            <p:cNvPr id="30" name="Bild 53">
              <a:extLst>
                <a:ext uri="{FF2B5EF4-FFF2-40B4-BE49-F238E27FC236}">
                  <a16:creationId xmlns:a16="http://schemas.microsoft.com/office/drawing/2014/main" id="{8FF3996A-D82E-4C01-BCCF-A435C5D7DA1B}"/>
                </a:ext>
              </a:extLst>
            </p:cNvPr>
            <p:cNvPicPr>
              <a:picLocks noChangeAspect="1"/>
            </p:cNvPicPr>
            <p:nvPr/>
          </p:nvPicPr>
          <p:blipFill>
            <a:blip r:embed="rId3"/>
            <a:stretch>
              <a:fillRect/>
            </a:stretch>
          </p:blipFill>
          <p:spPr>
            <a:xfrm>
              <a:off x="3482010" y="2585979"/>
              <a:ext cx="436153" cy="436153"/>
            </a:xfrm>
            <a:prstGeom prst="rect">
              <a:avLst/>
            </a:prstGeom>
          </p:spPr>
        </p:pic>
        <p:pic>
          <p:nvPicPr>
            <p:cNvPr id="36" name="Graphic 35">
              <a:extLst>
                <a:ext uri="{FF2B5EF4-FFF2-40B4-BE49-F238E27FC236}">
                  <a16:creationId xmlns:a16="http://schemas.microsoft.com/office/drawing/2014/main" id="{17C42991-0691-480F-A4A8-3D9AF8B34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8242" y="3323627"/>
              <a:ext cx="457200" cy="457200"/>
            </a:xfrm>
            <a:prstGeom prst="rect">
              <a:avLst/>
            </a:prstGeom>
          </p:spPr>
        </p:pic>
        <p:pic>
          <p:nvPicPr>
            <p:cNvPr id="37" name="Graphic 36">
              <a:extLst>
                <a:ext uri="{FF2B5EF4-FFF2-40B4-BE49-F238E27FC236}">
                  <a16:creationId xmlns:a16="http://schemas.microsoft.com/office/drawing/2014/main" id="{9647725D-8534-46E0-8127-CC61C1031D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2489" y="4069222"/>
              <a:ext cx="457200" cy="457200"/>
            </a:xfrm>
            <a:prstGeom prst="rect">
              <a:avLst/>
            </a:prstGeom>
          </p:spPr>
        </p:pic>
      </p:grpSp>
      <p:sp>
        <p:nvSpPr>
          <p:cNvPr id="10" name="TextBox 9">
            <a:extLst>
              <a:ext uri="{FF2B5EF4-FFF2-40B4-BE49-F238E27FC236}">
                <a16:creationId xmlns:a16="http://schemas.microsoft.com/office/drawing/2014/main" id="{F8ED14C3-2AB0-4A3C-8CB0-D9B923972B6B}"/>
              </a:ext>
            </a:extLst>
          </p:cNvPr>
          <p:cNvSpPr txBox="1"/>
          <p:nvPr/>
        </p:nvSpPr>
        <p:spPr bwMode="gray">
          <a:xfrm>
            <a:off x="3468407" y="3157285"/>
            <a:ext cx="2523344" cy="1339432"/>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Predictive Maintenance​​</a:t>
            </a:r>
          </a:p>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Redundancy For Communication​</a:t>
            </a:r>
          </a:p>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High Granularity Measurements</a:t>
            </a:r>
            <a:endParaRPr lang="en-GB" sz="110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8" name="TextBox 37">
            <a:extLst>
              <a:ext uri="{FF2B5EF4-FFF2-40B4-BE49-F238E27FC236}">
                <a16:creationId xmlns:a16="http://schemas.microsoft.com/office/drawing/2014/main" id="{85C130CA-79D8-4DCF-ADDF-FAF2A0E3C531}"/>
              </a:ext>
            </a:extLst>
          </p:cNvPr>
          <p:cNvSpPr txBox="1"/>
          <p:nvPr/>
        </p:nvSpPr>
        <p:spPr bwMode="gray">
          <a:xfrm>
            <a:off x="2233179" y="4311842"/>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dirty="0">
                <a:latin typeface="ABBvoiceOffice" panose="020D0603020503020204" pitchFamily="34" charset="0"/>
                <a:ea typeface="ABBvoiceOffice" panose="020D0603020503020204" pitchFamily="34" charset="0"/>
                <a:cs typeface="ABBvoiceOffice" panose="020D0603020503020204" pitchFamily="34" charset="0"/>
              </a:rPr>
              <a:t>Power Quality</a:t>
            </a:r>
          </a:p>
          <a:p>
            <a:pPr marL="171450" indent="-171450">
              <a:buFont typeface="Arial" panose="020B0604020202020204" pitchFamily="34" charset="0"/>
              <a:buChar char="•"/>
            </a:pPr>
            <a:r>
              <a:rPr lang="en-GB" sz="1100" dirty="0">
                <a:latin typeface="ABBvoiceOffice" panose="020D0603020503020204" pitchFamily="34" charset="0"/>
                <a:ea typeface="ABBvoiceOffice" panose="020D0603020503020204" pitchFamily="34" charset="0"/>
                <a:cs typeface="ABBvoiceOffice" panose="020D0603020503020204" pitchFamily="34" charset="0"/>
              </a:rPr>
              <a:t>7 native Communication Protocols</a:t>
            </a:r>
          </a:p>
          <a:p>
            <a:pPr marL="171450" indent="-171450">
              <a:buFont typeface="Arial" panose="020B0604020202020204" pitchFamily="34" charset="0"/>
              <a:buChar char="•"/>
            </a:pPr>
            <a:r>
              <a:rPr lang="en-GB" sz="1100" dirty="0">
                <a:latin typeface="ABBvoiceOffice" panose="020D0603020503020204" pitchFamily="34" charset="0"/>
                <a:ea typeface="ABBvoiceOffice" panose="020D0603020503020204" pitchFamily="34" charset="0"/>
                <a:cs typeface="ABBvoiceOffice" panose="020D0603020503020204" pitchFamily="34" charset="0"/>
              </a:rPr>
              <a:t>1% Accuracy</a:t>
            </a:r>
          </a:p>
          <a:p>
            <a:pPr marL="171450" indent="-171450">
              <a:buFont typeface="Arial" panose="020B0604020202020204" pitchFamily="34" charset="0"/>
              <a:buChar char="•"/>
            </a:pPr>
            <a:r>
              <a:rPr lang="en-GB" sz="1100" dirty="0">
                <a:latin typeface="ABBvoiceOffice" panose="020D0603020503020204" pitchFamily="34" charset="0"/>
                <a:ea typeface="ABBvoiceOffice" panose="020D0603020503020204" pitchFamily="34" charset="0"/>
                <a:cs typeface="ABBvoiceOffice" panose="020D0603020503020204" pitchFamily="34" charset="0"/>
              </a:rPr>
              <a:t>General And Auxiliary Service Consumptions</a:t>
            </a:r>
          </a:p>
        </p:txBody>
      </p:sp>
      <p:sp>
        <p:nvSpPr>
          <p:cNvPr id="39" name="TextBox 38">
            <a:extLst>
              <a:ext uri="{FF2B5EF4-FFF2-40B4-BE49-F238E27FC236}">
                <a16:creationId xmlns:a16="http://schemas.microsoft.com/office/drawing/2014/main" id="{918BE98F-F9C8-4044-A129-7F9ACCF862E5}"/>
              </a:ext>
            </a:extLst>
          </p:cNvPr>
          <p:cNvSpPr txBox="1"/>
          <p:nvPr/>
        </p:nvSpPr>
        <p:spPr bwMode="gray">
          <a:xfrm>
            <a:off x="906825" y="5324684"/>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latin typeface="ABBvoiceOffice" panose="020D0603020503020204" pitchFamily="34" charset="0"/>
                <a:ea typeface="ABBvoiceOffice" panose="020D0603020503020204" pitchFamily="34" charset="0"/>
                <a:cs typeface="ABBvoiceOffice" panose="020D0603020503020204" pitchFamily="34" charset="0"/>
              </a:rPr>
              <a:t>Total Building Consumptions</a:t>
            </a:r>
          </a:p>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Automatic Report And Dashboard</a:t>
            </a:r>
            <a:endParaRPr lang="en-GB" sz="1100">
              <a:latin typeface="ABBvoiceOffice" panose="020D0603020503020204" pitchFamily="34" charset="0"/>
              <a:ea typeface="ABBvoiceOffice" panose="020D0603020503020204" pitchFamily="34" charset="0"/>
              <a:cs typeface="ABBvoiceOffice" panose="020D0603020503020204" pitchFamily="34" charset="0"/>
            </a:endParaRPr>
          </a:p>
          <a:p>
            <a:endParaRPr lang="en-GB" sz="1100"/>
          </a:p>
        </p:txBody>
      </p:sp>
      <p:sp>
        <p:nvSpPr>
          <p:cNvPr id="32" name="TextBox 31">
            <a:extLst>
              <a:ext uri="{FF2B5EF4-FFF2-40B4-BE49-F238E27FC236}">
                <a16:creationId xmlns:a16="http://schemas.microsoft.com/office/drawing/2014/main" id="{BECBEF5D-C419-400C-9404-49F808C5FAFA}"/>
              </a:ext>
            </a:extLst>
          </p:cNvPr>
          <p:cNvSpPr txBox="1"/>
          <p:nvPr/>
        </p:nvSpPr>
        <p:spPr bwMode="gray">
          <a:xfrm>
            <a:off x="6118005" y="5382467"/>
            <a:ext cx="5048250" cy="500072"/>
          </a:xfrm>
          <a:prstGeom prst="rect">
            <a:avLst/>
          </a:prstGeom>
          <a:noFill/>
        </p:spPr>
        <p:txBody>
          <a:bodyPr wrap="square" lIns="72000" tIns="72000" rIns="72000" bIns="72000" rtlCol="0">
            <a:noAutofit/>
          </a:bodyPr>
          <a:lstStyle/>
          <a:p>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It</a:t>
            </a:r>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is</a:t>
            </a:r>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always</a:t>
            </a:r>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possible</a:t>
            </a:r>
            <a:r>
              <a:rPr lang="it-IT" sz="1000" dirty="0">
                <a:latin typeface="ABBvoice Light" panose="020D0403020503020204" pitchFamily="34" charset="0"/>
                <a:ea typeface="ABBvoice Light" panose="020D0403020503020204" pitchFamily="34" charset="0"/>
                <a:cs typeface="ABBvoice Light" panose="020D0403020503020204" pitchFamily="34" charset="0"/>
              </a:rPr>
              <a:t> to upgrade the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current</a:t>
            </a:r>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digital</a:t>
            </a:r>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architecture</a:t>
            </a:r>
            <a:r>
              <a:rPr lang="it-IT" sz="1000" dirty="0">
                <a:latin typeface="ABBvoice Light" panose="020D0403020503020204" pitchFamily="34" charset="0"/>
                <a:ea typeface="ABBvoice Light" panose="020D0403020503020204" pitchFamily="34" charset="0"/>
                <a:cs typeface="ABBvoice Light" panose="020D0403020503020204" pitchFamily="34" charset="0"/>
              </a:rPr>
              <a:t> thanks to a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great</a:t>
            </a:r>
            <a:r>
              <a:rPr lang="it-IT" sz="1000" dirty="0">
                <a:latin typeface="ABBvoice Light" panose="020D0403020503020204" pitchFamily="34" charset="0"/>
                <a:ea typeface="ABBvoice Light" panose="020D0403020503020204" pitchFamily="34" charset="0"/>
                <a:cs typeface="ABBvoice Light" panose="020D0403020503020204" pitchFamily="34" charset="0"/>
              </a:rPr>
              <a:t> product </a:t>
            </a:r>
            <a:r>
              <a:rPr lang="it-IT" sz="1000" dirty="0" err="1">
                <a:latin typeface="ABBvoice Light" panose="020D0403020503020204" pitchFamily="34" charset="0"/>
                <a:ea typeface="ABBvoice Light" panose="020D0403020503020204" pitchFamily="34" charset="0"/>
                <a:cs typeface="ABBvoice Light" panose="020D0403020503020204" pitchFamily="34" charset="0"/>
              </a:rPr>
              <a:t>flexibility</a:t>
            </a:r>
            <a:r>
              <a:rPr lang="it-IT" sz="1000" dirty="0">
                <a:latin typeface="ABBvoice Light" panose="020D0403020503020204" pitchFamily="34" charset="0"/>
                <a:ea typeface="ABBvoice Light" panose="020D0403020503020204" pitchFamily="34" charset="0"/>
                <a:cs typeface="ABBvoice Light" panose="020D0403020503020204" pitchFamily="34" charset="0"/>
              </a:rPr>
              <a:t>. </a:t>
            </a:r>
          </a:p>
        </p:txBody>
      </p:sp>
      <p:sp>
        <p:nvSpPr>
          <p:cNvPr id="23" name="Footer Placeholder 22">
            <a:extLst>
              <a:ext uri="{FF2B5EF4-FFF2-40B4-BE49-F238E27FC236}">
                <a16:creationId xmlns:a16="http://schemas.microsoft.com/office/drawing/2014/main" id="{CD11DC7E-14A6-4E8B-B407-6E8A146E1658}"/>
              </a:ext>
            </a:extLst>
          </p:cNvPr>
          <p:cNvSpPr txBox="1">
            <a:spLocks noGrp="1"/>
          </p:cNvSpPr>
          <p:nvPr>
            <p:ph type="ftr" sz="quarter" idx="19"/>
          </p:nvPr>
        </p:nvSpPr>
        <p:spPr bwMode="gray">
          <a:xfrm>
            <a:off x="6122031" y="5594770"/>
            <a:ext cx="8489950" cy="501650"/>
          </a:xfrm>
          <a:prstGeom prst="rect">
            <a:avLst/>
          </a:prstGeom>
          <a:noFill/>
        </p:spPr>
        <p:txBody>
          <a:bodyPr wrap="square" lIns="72000" tIns="72000" rIns="72000" bIns="72000" rtlCol="0">
            <a:noAutofit/>
          </a:bodyPr>
          <a:lstStyle/>
          <a:p>
            <a:r>
              <a:rPr lang="en-GB" sz="10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 1% accuracy for Breakers, cannot be upgrade  </a:t>
            </a:r>
          </a:p>
        </p:txBody>
      </p:sp>
    </p:spTree>
    <p:extLst>
      <p:ext uri="{BB962C8B-B14F-4D97-AF65-F5344CB8AC3E}">
        <p14:creationId xmlns:p14="http://schemas.microsoft.com/office/powerpoint/2010/main" val="75870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ED6F0-2ED3-48D2-BA30-F1D8AC1F55C9}"/>
              </a:ext>
            </a:extLst>
          </p:cNvPr>
          <p:cNvSpPr>
            <a:spLocks noGrp="1"/>
          </p:cNvSpPr>
          <p:nvPr>
            <p:ph type="title"/>
          </p:nvPr>
        </p:nvSpPr>
        <p:spPr/>
        <p:txBody>
          <a:bodyPr/>
          <a:lstStyle/>
          <a:p>
            <a:r>
              <a:rPr lang="en-US"/>
              <a:t>Intelligent Distribution for Building – Electric power</a:t>
            </a:r>
            <a:endParaRPr lang="pl-PL"/>
          </a:p>
        </p:txBody>
      </p:sp>
      <p:sp>
        <p:nvSpPr>
          <p:cNvPr id="4" name="Date Placeholder 3">
            <a:extLst>
              <a:ext uri="{FF2B5EF4-FFF2-40B4-BE49-F238E27FC236}">
                <a16:creationId xmlns:a16="http://schemas.microsoft.com/office/drawing/2014/main" id="{F3212DCF-BC04-4E6A-BF1D-12FD301531F2}"/>
              </a:ext>
            </a:extLst>
          </p:cNvPr>
          <p:cNvSpPr>
            <a:spLocks noGrp="1"/>
          </p:cNvSpPr>
          <p:nvPr>
            <p:ph type="dt" sz="half" idx="18"/>
          </p:nvPr>
        </p:nvSpPr>
        <p:spPr/>
        <p:txBody>
          <a:bodyPr/>
          <a:lstStyle/>
          <a:p>
            <a:fld id="{FFAB2352-921F-4DD8-A99A-A1474F6943FF}" type="datetime4">
              <a:rPr lang="en-US" smtClean="0"/>
              <a:t>October 8, 2021</a:t>
            </a:fld>
            <a:endParaRPr lang="en-US"/>
          </a:p>
        </p:txBody>
      </p:sp>
      <p:sp>
        <p:nvSpPr>
          <p:cNvPr id="5" name="Footer Placeholder 4">
            <a:extLst>
              <a:ext uri="{FF2B5EF4-FFF2-40B4-BE49-F238E27FC236}">
                <a16:creationId xmlns:a16="http://schemas.microsoft.com/office/drawing/2014/main" id="{6DAF41B9-9459-4EB3-B20D-AFD6BF4A8BD7}"/>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B116F74F-539E-4698-89BB-D4DF44EF73A6}"/>
              </a:ext>
            </a:extLst>
          </p:cNvPr>
          <p:cNvSpPr>
            <a:spLocks noGrp="1"/>
          </p:cNvSpPr>
          <p:nvPr>
            <p:ph type="sldNum" sz="quarter" idx="20"/>
          </p:nvPr>
        </p:nvSpPr>
        <p:spPr/>
        <p:txBody>
          <a:bodyPr/>
          <a:lstStyle/>
          <a:p>
            <a:r>
              <a:rPr lang="en-US"/>
              <a:t>Slide </a:t>
            </a:r>
            <a:fld id="{619F89D8-7AE3-494A-97F3-03D680869632}" type="slidenum">
              <a:rPr lang="en-US" dirty="0" smtClean="0"/>
              <a:pPr/>
              <a:t>32</a:t>
            </a:fld>
            <a:endParaRPr lang="en-US"/>
          </a:p>
        </p:txBody>
      </p:sp>
      <p:sp>
        <p:nvSpPr>
          <p:cNvPr id="7" name="Subtitle 6">
            <a:extLst>
              <a:ext uri="{FF2B5EF4-FFF2-40B4-BE49-F238E27FC236}">
                <a16:creationId xmlns:a16="http://schemas.microsoft.com/office/drawing/2014/main" id="{929BC1B4-8FDC-48DD-9E0A-89E6C5769C53}"/>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Monitor Offer</a:t>
            </a:r>
          </a:p>
        </p:txBody>
      </p:sp>
      <p:sp>
        <p:nvSpPr>
          <p:cNvPr id="33" name="Rechteck 52">
            <a:extLst>
              <a:ext uri="{FF2B5EF4-FFF2-40B4-BE49-F238E27FC236}">
                <a16:creationId xmlns:a16="http://schemas.microsoft.com/office/drawing/2014/main" id="{C668F6AE-61BF-49AC-A42E-6FAD25708ACF}"/>
              </a:ext>
            </a:extLst>
          </p:cNvPr>
          <p:cNvSpPr/>
          <p:nvPr/>
        </p:nvSpPr>
        <p:spPr>
          <a:xfrm>
            <a:off x="6384705" y="2595228"/>
            <a:ext cx="5557932" cy="907941"/>
          </a:xfrm>
          <a:prstGeom prst="rect">
            <a:avLst/>
          </a:prstGeom>
        </p:spPr>
        <p:txBody>
          <a:bodyPr wrap="square">
            <a:spAutoFit/>
          </a:bodyPr>
          <a:lstStyle/>
          <a:p>
            <a:pPr>
              <a:spcAft>
                <a:spcPts val="600"/>
              </a:spcAft>
              <a:buClr>
                <a:schemeClr val="tx2"/>
              </a:buClr>
            </a:pPr>
            <a:r>
              <a:rPr lang="en-US" sz="1200" b="1">
                <a:solidFill>
                  <a:schemeClr val="tx2"/>
                </a:solidFill>
              </a:rPr>
              <a:t>Monitor</a:t>
            </a:r>
            <a:r>
              <a:rPr lang="en-US" sz="12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offer | </a:t>
            </a:r>
            <a:r>
              <a:rPr lang="en-US" sz="1200" b="1">
                <a:latin typeface="ABBvoiceOffice" panose="020D0603020503020204" pitchFamily="34" charset="0"/>
                <a:ea typeface="ABBvoiceOffice" panose="020D0603020503020204" pitchFamily="34" charset="0"/>
                <a:cs typeface="ABBvoiceOffice" panose="020D0603020503020204" pitchFamily="34" charset="0"/>
              </a:rPr>
              <a:t>Provides metering for </a:t>
            </a:r>
            <a:r>
              <a:rPr lang="en-US" sz="1200" b="1"/>
              <a:t>Main Supply</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a:p>
            <a:pPr>
              <a:spcAft>
                <a:spcPts val="600"/>
              </a:spcAft>
            </a:pPr>
            <a:r>
              <a:rPr lang="en-US" sz="1200">
                <a:latin typeface="ABBvoiceOffice" panose="020D0603020503020204" pitchFamily="34" charset="0"/>
                <a:ea typeface="ABBvoiceOffice" panose="020D0603020503020204" pitchFamily="34" charset="0"/>
                <a:cs typeface="ABBvoiceOffice" panose="020D0603020503020204" pitchFamily="34" charset="0"/>
              </a:rPr>
              <a:t>With this basic solution we provides the possibility to monitor usage consumption (energy, water, gas…), as well as energy generated if present.</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p:txBody>
      </p:sp>
      <p:grpSp>
        <p:nvGrpSpPr>
          <p:cNvPr id="9" name="Group 8">
            <a:extLst>
              <a:ext uri="{FF2B5EF4-FFF2-40B4-BE49-F238E27FC236}">
                <a16:creationId xmlns:a16="http://schemas.microsoft.com/office/drawing/2014/main" id="{BED3816F-1F58-47B7-AC53-86F2B12265B7}"/>
              </a:ext>
            </a:extLst>
          </p:cNvPr>
          <p:cNvGrpSpPr/>
          <p:nvPr/>
        </p:nvGrpSpPr>
        <p:grpSpPr>
          <a:xfrm>
            <a:off x="516063" y="2711469"/>
            <a:ext cx="3903843" cy="2577420"/>
            <a:chOff x="1497731" y="3072843"/>
            <a:chExt cx="2672851" cy="1764687"/>
          </a:xfrm>
        </p:grpSpPr>
        <p:cxnSp>
          <p:nvCxnSpPr>
            <p:cNvPr id="25" name="Gewinkelte Verbindung 48">
              <a:extLst>
                <a:ext uri="{FF2B5EF4-FFF2-40B4-BE49-F238E27FC236}">
                  <a16:creationId xmlns:a16="http://schemas.microsoft.com/office/drawing/2014/main" id="{9A1B53CD-02B4-4A28-981B-590B3A71F947}"/>
                </a:ext>
              </a:extLst>
            </p:cNvPr>
            <p:cNvCxnSpPr/>
            <p:nvPr/>
          </p:nvCxnSpPr>
          <p:spPr bwMode="gray">
            <a:xfrm flipV="1">
              <a:off x="1497731" y="3867886"/>
              <a:ext cx="948621" cy="760047"/>
            </a:xfrm>
            <a:prstGeom prst="bentConnector3">
              <a:avLst>
                <a:gd name="adj1" fmla="val 96315"/>
              </a:avLst>
            </a:prstGeom>
            <a:ln w="19050" cmpd="sng">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6" name="Gewinkelte Verbindung 49">
              <a:extLst>
                <a:ext uri="{FF2B5EF4-FFF2-40B4-BE49-F238E27FC236}">
                  <a16:creationId xmlns:a16="http://schemas.microsoft.com/office/drawing/2014/main" id="{40DEA59C-AF7F-4C82-8AA3-C586D347ABCD}"/>
                </a:ext>
              </a:extLst>
            </p:cNvPr>
            <p:cNvCxnSpPr/>
            <p:nvPr/>
          </p:nvCxnSpPr>
          <p:spPr bwMode="gray">
            <a:xfrm flipV="1">
              <a:off x="2442920" y="3072843"/>
              <a:ext cx="1727662" cy="795043"/>
            </a:xfrm>
            <a:prstGeom prst="bentConnector3">
              <a:avLst>
                <a:gd name="adj1" fmla="val 48395"/>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hteck 50">
              <a:extLst>
                <a:ext uri="{FF2B5EF4-FFF2-40B4-BE49-F238E27FC236}">
                  <a16:creationId xmlns:a16="http://schemas.microsoft.com/office/drawing/2014/main" id="{377A7AD4-A01E-453C-BD4B-CF2A87C67A38}"/>
                </a:ext>
              </a:extLst>
            </p:cNvPr>
            <p:cNvSpPr/>
            <p:nvPr/>
          </p:nvSpPr>
          <p:spPr>
            <a:xfrm>
              <a:off x="3324624" y="3090599"/>
              <a:ext cx="792637" cy="316089"/>
            </a:xfrm>
            <a:prstGeom prst="rect">
              <a:avLst/>
            </a:prstGeom>
            <a:noFill/>
          </p:spPr>
          <p:txBody>
            <a:bodyPr wrap="none">
              <a:spAutoFit/>
            </a:bodyPr>
            <a:lstStyle/>
            <a:p>
              <a:pPr algn="ctr"/>
              <a:r>
                <a:rPr lang="en-US" sz="1200" b="1">
                  <a:solidFill>
                    <a:schemeClr val="accent4"/>
                  </a:solidFill>
                </a:rPr>
                <a:t>Asset</a:t>
              </a:r>
            </a:p>
            <a:p>
              <a:pPr algn="ctr"/>
              <a:r>
                <a:rPr lang="en-US" sz="1200" b="1">
                  <a:solidFill>
                    <a:schemeClr val="accent4"/>
                  </a:solidFill>
                </a:rPr>
                <a:t>Management</a:t>
              </a:r>
            </a:p>
          </p:txBody>
        </p:sp>
        <p:sp>
          <p:nvSpPr>
            <p:cNvPr id="28" name="Rechteck 51">
              <a:extLst>
                <a:ext uri="{FF2B5EF4-FFF2-40B4-BE49-F238E27FC236}">
                  <a16:creationId xmlns:a16="http://schemas.microsoft.com/office/drawing/2014/main" id="{EEDFBACD-A1B7-454B-BF62-7206EF4B3E39}"/>
                </a:ext>
              </a:extLst>
            </p:cNvPr>
            <p:cNvSpPr/>
            <p:nvPr/>
          </p:nvSpPr>
          <p:spPr>
            <a:xfrm>
              <a:off x="2533143" y="3888837"/>
              <a:ext cx="622519" cy="316089"/>
            </a:xfrm>
            <a:prstGeom prst="rect">
              <a:avLst/>
            </a:prstGeom>
            <a:noFill/>
          </p:spPr>
          <p:txBody>
            <a:bodyPr wrap="none">
              <a:spAutoFit/>
            </a:bodyPr>
            <a:lstStyle/>
            <a:p>
              <a:pPr algn="ctr"/>
              <a:r>
                <a:rPr lang="en-US" sz="1200" b="1">
                  <a:solidFill>
                    <a:schemeClr val="accent4"/>
                  </a:solidFill>
                </a:rPr>
                <a:t>Monitor +</a:t>
              </a:r>
            </a:p>
            <a:p>
              <a:pPr algn="ctr"/>
              <a:r>
                <a:rPr lang="en-US" sz="1200" b="1">
                  <a:solidFill>
                    <a:schemeClr val="accent4"/>
                  </a:solidFill>
                </a:rPr>
                <a:t>Control</a:t>
              </a:r>
            </a:p>
          </p:txBody>
        </p:sp>
        <p:sp>
          <p:nvSpPr>
            <p:cNvPr id="29" name="Rechteck 52">
              <a:extLst>
                <a:ext uri="{FF2B5EF4-FFF2-40B4-BE49-F238E27FC236}">
                  <a16:creationId xmlns:a16="http://schemas.microsoft.com/office/drawing/2014/main" id="{32FC366E-6CB0-4FDB-947B-4ACCAE95FCE1}"/>
                </a:ext>
              </a:extLst>
            </p:cNvPr>
            <p:cNvSpPr/>
            <p:nvPr/>
          </p:nvSpPr>
          <p:spPr>
            <a:xfrm>
              <a:off x="1612090" y="4647877"/>
              <a:ext cx="533620" cy="189653"/>
            </a:xfrm>
            <a:prstGeom prst="rect">
              <a:avLst/>
            </a:prstGeom>
          </p:spPr>
          <p:txBody>
            <a:bodyPr wrap="none">
              <a:spAutoFit/>
            </a:bodyPr>
            <a:lstStyle/>
            <a:p>
              <a:r>
                <a:rPr lang="en-US" sz="1200" b="1"/>
                <a:t>Monitor</a:t>
              </a:r>
            </a:p>
          </p:txBody>
        </p:sp>
        <p:pic>
          <p:nvPicPr>
            <p:cNvPr id="36" name="Graphic 35">
              <a:extLst>
                <a:ext uri="{FF2B5EF4-FFF2-40B4-BE49-F238E27FC236}">
                  <a16:creationId xmlns:a16="http://schemas.microsoft.com/office/drawing/2014/main" id="{17C42991-0691-480F-A4A8-3D9AF8B34A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242" y="3323627"/>
              <a:ext cx="457200" cy="457200"/>
            </a:xfrm>
            <a:prstGeom prst="rect">
              <a:avLst/>
            </a:prstGeom>
          </p:spPr>
        </p:pic>
        <p:pic>
          <p:nvPicPr>
            <p:cNvPr id="37" name="Graphic 36">
              <a:extLst>
                <a:ext uri="{FF2B5EF4-FFF2-40B4-BE49-F238E27FC236}">
                  <a16:creationId xmlns:a16="http://schemas.microsoft.com/office/drawing/2014/main" id="{9647725D-8534-46E0-8127-CC61C1031D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2489" y="4069222"/>
              <a:ext cx="457200" cy="457200"/>
            </a:xfrm>
            <a:prstGeom prst="rect">
              <a:avLst/>
            </a:prstGeom>
          </p:spPr>
        </p:pic>
      </p:grpSp>
      <p:sp>
        <p:nvSpPr>
          <p:cNvPr id="10" name="TextBox 9">
            <a:extLst>
              <a:ext uri="{FF2B5EF4-FFF2-40B4-BE49-F238E27FC236}">
                <a16:creationId xmlns:a16="http://schemas.microsoft.com/office/drawing/2014/main" id="{F8ED14C3-2AB0-4A3C-8CB0-D9B923972B6B}"/>
              </a:ext>
            </a:extLst>
          </p:cNvPr>
          <p:cNvSpPr txBox="1"/>
          <p:nvPr/>
        </p:nvSpPr>
        <p:spPr bwMode="gray">
          <a:xfrm>
            <a:off x="3468407" y="3157285"/>
            <a:ext cx="2523344" cy="1339432"/>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Predictive Maintenance​​</a:t>
            </a:r>
          </a:p>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Redundancy For Communication​</a:t>
            </a:r>
          </a:p>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High Granularity Measurements</a:t>
            </a:r>
            <a:endPar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8" name="TextBox 37">
            <a:extLst>
              <a:ext uri="{FF2B5EF4-FFF2-40B4-BE49-F238E27FC236}">
                <a16:creationId xmlns:a16="http://schemas.microsoft.com/office/drawing/2014/main" id="{85C130CA-79D8-4DCF-ADDF-FAF2A0E3C531}"/>
              </a:ext>
            </a:extLst>
          </p:cNvPr>
          <p:cNvSpPr txBox="1"/>
          <p:nvPr/>
        </p:nvSpPr>
        <p:spPr bwMode="gray">
          <a:xfrm>
            <a:off x="2233179" y="4311842"/>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Power Quality</a:t>
            </a:r>
          </a:p>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7 native Communication Protocols</a:t>
            </a:r>
          </a:p>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1% Accuracy</a:t>
            </a:r>
          </a:p>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General And Auxiliary Service Consumptions</a:t>
            </a:r>
          </a:p>
        </p:txBody>
      </p:sp>
      <p:sp>
        <p:nvSpPr>
          <p:cNvPr id="39" name="TextBox 38">
            <a:extLst>
              <a:ext uri="{FF2B5EF4-FFF2-40B4-BE49-F238E27FC236}">
                <a16:creationId xmlns:a16="http://schemas.microsoft.com/office/drawing/2014/main" id="{918BE98F-F9C8-4044-A129-7F9ACCF862E5}"/>
              </a:ext>
            </a:extLst>
          </p:cNvPr>
          <p:cNvSpPr txBox="1"/>
          <p:nvPr/>
        </p:nvSpPr>
        <p:spPr bwMode="gray">
          <a:xfrm>
            <a:off x="906825" y="5324684"/>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latin typeface="ABBvoiceOffice" panose="020D0603020503020204" pitchFamily="34" charset="0"/>
                <a:ea typeface="ABBvoiceOffice" panose="020D0603020503020204" pitchFamily="34" charset="0"/>
                <a:cs typeface="ABBvoiceOffice" panose="020D0603020503020204" pitchFamily="34" charset="0"/>
              </a:rPr>
              <a:t>Total Building Consumptions</a:t>
            </a:r>
          </a:p>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Automatic Report And Dashboard</a:t>
            </a:r>
            <a:endParaRPr lang="en-GB" sz="1100">
              <a:latin typeface="ABBvoiceOffice" panose="020D0603020503020204" pitchFamily="34" charset="0"/>
              <a:ea typeface="ABBvoiceOffice" panose="020D0603020503020204" pitchFamily="34" charset="0"/>
              <a:cs typeface="ABBvoiceOffice" panose="020D0603020503020204" pitchFamily="34" charset="0"/>
            </a:endParaRPr>
          </a:p>
          <a:p>
            <a:endParaRPr lang="en-GB" sz="1100"/>
          </a:p>
        </p:txBody>
      </p:sp>
      <p:pic>
        <p:nvPicPr>
          <p:cNvPr id="23" name="Bild 53">
            <a:extLst>
              <a:ext uri="{FF2B5EF4-FFF2-40B4-BE49-F238E27FC236}">
                <a16:creationId xmlns:a16="http://schemas.microsoft.com/office/drawing/2014/main" id="{F743530B-5519-4950-B813-2201A892EE8B}"/>
              </a:ext>
            </a:extLst>
          </p:cNvPr>
          <p:cNvPicPr>
            <a:picLocks noChangeAspect="1"/>
          </p:cNvPicPr>
          <p:nvPr/>
        </p:nvPicPr>
        <p:blipFill>
          <a:blip r:embed="rId7">
            <a:alphaModFix amt="12000"/>
          </a:blip>
          <a:stretch>
            <a:fillRect/>
          </a:stretch>
        </p:blipFill>
        <p:spPr>
          <a:xfrm>
            <a:off x="3444670" y="2028383"/>
            <a:ext cx="637025" cy="637025"/>
          </a:xfrm>
          <a:prstGeom prst="rect">
            <a:avLst/>
          </a:prstGeom>
          <a:solidFill>
            <a:schemeClr val="bg1"/>
          </a:solidFill>
          <a:ln>
            <a:noFill/>
          </a:ln>
        </p:spPr>
      </p:pic>
    </p:spTree>
    <p:extLst>
      <p:ext uri="{BB962C8B-B14F-4D97-AF65-F5344CB8AC3E}">
        <p14:creationId xmlns:p14="http://schemas.microsoft.com/office/powerpoint/2010/main" val="55614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5E6525-ED0D-45CB-A99D-0565992340DC}"/>
              </a:ext>
            </a:extLst>
          </p:cNvPr>
          <p:cNvSpPr/>
          <p:nvPr/>
        </p:nvSpPr>
        <p:spPr bwMode="gray">
          <a:xfrm>
            <a:off x="336550" y="2071109"/>
            <a:ext cx="3877310" cy="3843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D0C43DDC-7267-4A6F-85CE-3954E01C049E}"/>
              </a:ext>
            </a:extLst>
          </p:cNvPr>
          <p:cNvSpPr>
            <a:spLocks noGrp="1"/>
          </p:cNvSpPr>
          <p:nvPr>
            <p:ph type="title"/>
          </p:nvPr>
        </p:nvSpPr>
        <p:spPr/>
        <p:txBody>
          <a:bodyPr/>
          <a:lstStyle/>
          <a:p>
            <a:r>
              <a:rPr lang="en-US"/>
              <a:t>Intelligent Distribution for Building – Electric power</a:t>
            </a:r>
          </a:p>
        </p:txBody>
      </p:sp>
      <p:sp>
        <p:nvSpPr>
          <p:cNvPr id="3" name="Footer Placeholder 2">
            <a:extLst>
              <a:ext uri="{FF2B5EF4-FFF2-40B4-BE49-F238E27FC236}">
                <a16:creationId xmlns:a16="http://schemas.microsoft.com/office/drawing/2014/main" id="{D4BAEB79-96E1-4B18-9CD9-7DE177B4DD9E}"/>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F10FCAA2-D3DE-46DF-A481-018DD24FD4EA}"/>
              </a:ext>
            </a:extLst>
          </p:cNvPr>
          <p:cNvSpPr>
            <a:spLocks noGrp="1"/>
          </p:cNvSpPr>
          <p:nvPr>
            <p:ph type="dt" sz="half" idx="11"/>
          </p:nvPr>
        </p:nvSpPr>
        <p:spPr/>
        <p:txBody>
          <a:bodyPr/>
          <a:lstStyle/>
          <a:p>
            <a:fld id="{B7A8DB10-9BF6-4473-AAA1-9EA8F472E094}" type="datetime4">
              <a:rPr lang="en-US" smtClean="0"/>
              <a:t>October 8, 2021</a:t>
            </a:fld>
            <a:endParaRPr lang="en-US"/>
          </a:p>
        </p:txBody>
      </p:sp>
      <p:sp>
        <p:nvSpPr>
          <p:cNvPr id="5" name="Slide Number Placeholder 4">
            <a:extLst>
              <a:ext uri="{FF2B5EF4-FFF2-40B4-BE49-F238E27FC236}">
                <a16:creationId xmlns:a16="http://schemas.microsoft.com/office/drawing/2014/main" id="{965428F9-0170-4FC1-A458-A67DAF81A3B0}"/>
              </a:ext>
            </a:extLst>
          </p:cNvPr>
          <p:cNvSpPr>
            <a:spLocks noGrp="1"/>
          </p:cNvSpPr>
          <p:nvPr>
            <p:ph type="sldNum" sz="quarter" idx="12"/>
          </p:nvPr>
        </p:nvSpPr>
        <p:spPr/>
        <p:txBody>
          <a:bodyPr/>
          <a:lstStyle/>
          <a:p>
            <a:r>
              <a:rPr lang="en-US"/>
              <a:t>Slide </a:t>
            </a:r>
            <a:fld id="{619F89D8-7AE3-494A-97F3-03D680869632}" type="slidenum">
              <a:rPr lang="en-US" smtClean="0"/>
              <a:pPr/>
              <a:t>33</a:t>
            </a:fld>
            <a:endParaRPr lang="en-US"/>
          </a:p>
        </p:txBody>
      </p:sp>
      <p:sp>
        <p:nvSpPr>
          <p:cNvPr id="6" name="Text Placeholder 5">
            <a:extLst>
              <a:ext uri="{FF2B5EF4-FFF2-40B4-BE49-F238E27FC236}">
                <a16:creationId xmlns:a16="http://schemas.microsoft.com/office/drawing/2014/main" id="{33A46664-788B-490B-A731-01E27BA0135B}"/>
              </a:ext>
            </a:extLst>
          </p:cNvPr>
          <p:cNvSpPr>
            <a:spLocks noGrp="1"/>
          </p:cNvSpPr>
          <p:nvPr>
            <p:ph type="body" sz="quarter" idx="16"/>
          </p:nvPr>
        </p:nvSpPr>
        <p:spPr>
          <a:xfrm>
            <a:off x="531014" y="2079666"/>
            <a:ext cx="2064201" cy="252000"/>
          </a:xfrm>
        </p:spPr>
        <p:txBody>
          <a:bodyPr/>
          <a:lstStyle/>
          <a:p>
            <a:endPar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Monitor</a:t>
            </a:r>
            <a:endPar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8" name="Content Placeholder 7">
            <a:extLst>
              <a:ext uri="{FF2B5EF4-FFF2-40B4-BE49-F238E27FC236}">
                <a16:creationId xmlns:a16="http://schemas.microsoft.com/office/drawing/2014/main" id="{4336BCA6-43A7-4E89-B4C6-0DBAEA92D656}"/>
              </a:ext>
            </a:extLst>
          </p:cNvPr>
          <p:cNvSpPr>
            <a:spLocks noGrp="1"/>
          </p:cNvSpPr>
          <p:nvPr>
            <p:ph sz="quarter" idx="19"/>
          </p:nvPr>
        </p:nvSpPr>
        <p:spPr>
          <a:xfrm>
            <a:off x="537509" y="2503695"/>
            <a:ext cx="3386791" cy="3565826"/>
          </a:xfrm>
        </p:spPr>
        <p:txBody>
          <a:bodyPr/>
          <a:lstStyle/>
          <a:p>
            <a:pPr marL="285750" indent="-285750">
              <a:buFont typeface="Arial" panose="020B0604020202020204" pitchFamily="34" charset="0"/>
              <a:buChar char="•"/>
            </a:pPr>
            <a:endParaRPr lang="en-US" sz="105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pPr>
            <a:r>
              <a:rPr lang="en-US" sz="1050">
                <a:latin typeface="ABBvoiceOffice" panose="020D0603020503020204" pitchFamily="34" charset="0"/>
                <a:ea typeface="ABBvoiceOffice" panose="020D0603020503020204" pitchFamily="34" charset="0"/>
                <a:cs typeface="ABBvoiceOffice" panose="020D0603020503020204" pitchFamily="34" charset="0"/>
              </a:rPr>
              <a:t>The minimum requirements for building metering is the possibility to monitor total consumptions, that is the total energy consumed, at the incoming of the installation, and the consumption of other energy sources such as gas, water etc.</a:t>
            </a:r>
          </a:p>
          <a:p>
            <a:pPr defTabSz="914491">
              <a:spcBef>
                <a:spcPts val="600"/>
              </a:spcBef>
            </a:pPr>
            <a:r>
              <a:rPr lang="en-US" sz="1050">
                <a:latin typeface="ABBvoiceOffice" panose="020D0603020503020204" pitchFamily="34" charset="0"/>
                <a:ea typeface="ABBvoiceOffice" panose="020D0603020503020204" pitchFamily="34" charset="0"/>
                <a:cs typeface="ABBvoiceOffice" panose="020D0603020503020204" pitchFamily="34" charset="0"/>
              </a:rPr>
              <a:t>For building, where only essential metering is required, generally it is not required the monitoring of critical loads.</a:t>
            </a:r>
          </a:p>
          <a:p>
            <a:pPr defTabSz="914491">
              <a:spcBef>
                <a:spcPts val="600"/>
              </a:spcBef>
            </a:pPr>
            <a:endParaRPr lang="en-US" sz="105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pPr>
            <a:r>
              <a:rPr lang="en-US" sz="1050">
                <a:latin typeface="ABBvoiceOffice" panose="020D0603020503020204" pitchFamily="34" charset="0"/>
                <a:ea typeface="ABBvoiceOffice" panose="020D0603020503020204" pitchFamily="34" charset="0"/>
                <a:cs typeface="ABBvoiceOffice" panose="020D0603020503020204" pitchFamily="34" charset="0"/>
              </a:rPr>
              <a:t>ABB’S offer for power distribution includes protection devices that can be customized at any time, to enable an evolution of the installation from essential to enhanced or advanced even in the future.</a:t>
            </a:r>
          </a:p>
          <a:p>
            <a:endParaRPr lang="en-US" sz="105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0" name="Subtitle 9">
            <a:extLst>
              <a:ext uri="{FF2B5EF4-FFF2-40B4-BE49-F238E27FC236}">
                <a16:creationId xmlns:a16="http://schemas.microsoft.com/office/drawing/2014/main" id="{F95C3B46-5154-4C5C-BFB7-4C67D1BB716B}"/>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83" name="Text Placeholder 5">
            <a:extLst>
              <a:ext uri="{FF2B5EF4-FFF2-40B4-BE49-F238E27FC236}">
                <a16:creationId xmlns:a16="http://schemas.microsoft.com/office/drawing/2014/main" id="{B201EE08-6653-4BC5-838D-E99CF837190D}"/>
              </a:ext>
            </a:extLst>
          </p:cNvPr>
          <p:cNvSpPr txBox="1">
            <a:spLocks/>
          </p:cNvSpPr>
          <p:nvPr/>
        </p:nvSpPr>
        <p:spPr bwMode="gray">
          <a:xfrm>
            <a:off x="6644822" y="2483628"/>
            <a:ext cx="3184978" cy="326957"/>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sz="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Solution for small buildings up to 500K </a:t>
            </a:r>
            <a:endParaRPr lang="en-US" sz="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graphicFrame>
        <p:nvGraphicFramePr>
          <p:cNvPr id="76" name="Table 75">
            <a:extLst>
              <a:ext uri="{FF2B5EF4-FFF2-40B4-BE49-F238E27FC236}">
                <a16:creationId xmlns:a16="http://schemas.microsoft.com/office/drawing/2014/main" id="{A3A1C907-B1FC-4E41-A4BB-2E19FC86C08B}"/>
              </a:ext>
            </a:extLst>
          </p:cNvPr>
          <p:cNvGraphicFramePr>
            <a:graphicFrameLocks noGrp="1"/>
          </p:cNvGraphicFramePr>
          <p:nvPr>
            <p:extLst>
              <p:ext uri="{D42A27DB-BD31-4B8C-83A1-F6EECF244321}">
                <p14:modId xmlns:p14="http://schemas.microsoft.com/office/powerpoint/2010/main" val="2758656015"/>
              </p:ext>
            </p:extLst>
          </p:nvPr>
        </p:nvGraphicFramePr>
        <p:xfrm>
          <a:off x="5324022" y="2764342"/>
          <a:ext cx="5571067" cy="2857500"/>
        </p:xfrm>
        <a:graphic>
          <a:graphicData uri="http://schemas.openxmlformats.org/drawingml/2006/table">
            <a:tbl>
              <a:tblPr/>
              <a:tblGrid>
                <a:gridCol w="2218267">
                  <a:extLst>
                    <a:ext uri="{9D8B030D-6E8A-4147-A177-3AD203B41FA5}">
                      <a16:colId xmlns:a16="http://schemas.microsoft.com/office/drawing/2014/main" val="3741657096"/>
                    </a:ext>
                  </a:extLst>
                </a:gridCol>
                <a:gridCol w="3352800">
                  <a:extLst>
                    <a:ext uri="{9D8B030D-6E8A-4147-A177-3AD203B41FA5}">
                      <a16:colId xmlns:a16="http://schemas.microsoft.com/office/drawing/2014/main" val="266435192"/>
                    </a:ext>
                  </a:extLst>
                </a:gridCol>
              </a:tblGrid>
              <a:tr h="45720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Bundle</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overview</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089263"/>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AC power</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only</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for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incomers</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4915499"/>
                  </a:ext>
                </a:extLst>
              </a:tr>
              <a:tr h="400050">
                <a:tc>
                  <a:txBody>
                    <a:bodyPr/>
                    <a:lstStyle/>
                    <a:p>
                      <a:pPr algn="ctr" rtl="0" fontAlgn="ct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Cooling</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in Building</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1500237"/>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Server room</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Circuit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Breakers</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24143117"/>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Emergency Lines</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678112"/>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Lighting Application</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197834184"/>
                  </a:ext>
                </a:extLst>
              </a:tr>
              <a:tr h="400050">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100" b="0" i="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Renewables</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incoming</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1111579"/>
                  </a:ext>
                </a:extLst>
              </a:tr>
            </a:tbl>
          </a:graphicData>
        </a:graphic>
      </p:graphicFrame>
      <p:grpSp>
        <p:nvGrpSpPr>
          <p:cNvPr id="94" name="Group 93">
            <a:extLst>
              <a:ext uri="{FF2B5EF4-FFF2-40B4-BE49-F238E27FC236}">
                <a16:creationId xmlns:a16="http://schemas.microsoft.com/office/drawing/2014/main" id="{E47765C4-6183-4382-ACB7-F704D7006F46}"/>
              </a:ext>
            </a:extLst>
          </p:cNvPr>
          <p:cNvGrpSpPr/>
          <p:nvPr/>
        </p:nvGrpSpPr>
        <p:grpSpPr>
          <a:xfrm>
            <a:off x="10944239" y="368446"/>
            <a:ext cx="779381" cy="909868"/>
            <a:chOff x="11210160" y="106414"/>
            <a:chExt cx="578759" cy="675658"/>
          </a:xfrm>
        </p:grpSpPr>
        <p:sp>
          <p:nvSpPr>
            <p:cNvPr id="96" name="Rechteck 52">
              <a:extLst>
                <a:ext uri="{FF2B5EF4-FFF2-40B4-BE49-F238E27FC236}">
                  <a16:creationId xmlns:a16="http://schemas.microsoft.com/office/drawing/2014/main" id="{A369425D-82AF-44A2-93EF-68AB4D499E72}"/>
                </a:ext>
              </a:extLst>
            </p:cNvPr>
            <p:cNvSpPr/>
            <p:nvPr/>
          </p:nvSpPr>
          <p:spPr>
            <a:xfrm>
              <a:off x="11210160" y="576376"/>
              <a:ext cx="578759" cy="205696"/>
            </a:xfrm>
            <a:prstGeom prst="rect">
              <a:avLst/>
            </a:prstGeom>
          </p:spPr>
          <p:txBody>
            <a:bodyPr wrap="none">
              <a:spAutoFit/>
            </a:bodyPr>
            <a:lstStyle/>
            <a:p>
              <a:r>
                <a:rPr lang="en-US" sz="1200" b="1"/>
                <a:t>Monitor</a:t>
              </a:r>
            </a:p>
          </p:txBody>
        </p:sp>
        <p:pic>
          <p:nvPicPr>
            <p:cNvPr id="102" name="Graphic 101">
              <a:extLst>
                <a:ext uri="{FF2B5EF4-FFF2-40B4-BE49-F238E27FC236}">
                  <a16:creationId xmlns:a16="http://schemas.microsoft.com/office/drawing/2014/main" id="{B15377D4-FD38-4A0D-8453-45926AE82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0940" y="106414"/>
              <a:ext cx="457200" cy="457200"/>
            </a:xfrm>
            <a:prstGeom prst="rect">
              <a:avLst/>
            </a:prstGeom>
          </p:spPr>
        </p:pic>
      </p:grpSp>
    </p:spTree>
    <p:extLst>
      <p:ext uri="{BB962C8B-B14F-4D97-AF65-F5344CB8AC3E}">
        <p14:creationId xmlns:p14="http://schemas.microsoft.com/office/powerpoint/2010/main" val="92195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226" name="Group 225">
            <a:extLst>
              <a:ext uri="{FF2B5EF4-FFF2-40B4-BE49-F238E27FC236}">
                <a16:creationId xmlns:a16="http://schemas.microsoft.com/office/drawing/2014/main" id="{50D27F89-37C8-4B29-94F2-CC5310B59ACC}"/>
              </a:ext>
            </a:extLst>
          </p:cNvPr>
          <p:cNvGrpSpPr/>
          <p:nvPr/>
        </p:nvGrpSpPr>
        <p:grpSpPr>
          <a:xfrm>
            <a:off x="514476" y="1933575"/>
            <a:ext cx="10852282" cy="3905507"/>
            <a:chOff x="899041" y="1175264"/>
            <a:chExt cx="10852282" cy="3905507"/>
          </a:xfrm>
        </p:grpSpPr>
        <p:sp>
          <p:nvSpPr>
            <p:cNvPr id="227" name="Arrow: Down 226">
              <a:extLst>
                <a:ext uri="{FF2B5EF4-FFF2-40B4-BE49-F238E27FC236}">
                  <a16:creationId xmlns:a16="http://schemas.microsoft.com/office/drawing/2014/main" id="{CF832419-D9E9-44EA-ADA1-25566E5AFD0D}"/>
                </a:ext>
              </a:extLst>
            </p:cNvPr>
            <p:cNvSpPr/>
            <p:nvPr/>
          </p:nvSpPr>
          <p:spPr>
            <a:xfrm rot="16200000">
              <a:off x="966217" y="1740209"/>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8" name="Group 227">
              <a:extLst>
                <a:ext uri="{FF2B5EF4-FFF2-40B4-BE49-F238E27FC236}">
                  <a16:creationId xmlns:a16="http://schemas.microsoft.com/office/drawing/2014/main" id="{85274555-BE5E-41C0-A51A-8E3657799399}"/>
                </a:ext>
              </a:extLst>
            </p:cNvPr>
            <p:cNvGrpSpPr/>
            <p:nvPr/>
          </p:nvGrpSpPr>
          <p:grpSpPr>
            <a:xfrm>
              <a:off x="1001953" y="1175264"/>
              <a:ext cx="10749370" cy="3905507"/>
              <a:chOff x="1001953" y="1175264"/>
              <a:chExt cx="10749370" cy="3905507"/>
            </a:xfrm>
          </p:grpSpPr>
          <p:cxnSp>
            <p:nvCxnSpPr>
              <p:cNvPr id="230" name="Straight Connector 229">
                <a:extLst>
                  <a:ext uri="{FF2B5EF4-FFF2-40B4-BE49-F238E27FC236}">
                    <a16:creationId xmlns:a16="http://schemas.microsoft.com/office/drawing/2014/main" id="{2DE69CC1-1085-45B1-A418-DDEC790B1EC4}"/>
                  </a:ext>
                </a:extLst>
              </p:cNvPr>
              <p:cNvCxnSpPr>
                <a:stCxn id="245" idx="2"/>
                <a:endCxn id="246" idx="2"/>
              </p:cNvCxnSpPr>
              <p:nvPr/>
            </p:nvCxnSpPr>
            <p:spPr>
              <a:xfrm>
                <a:off x="4823827" y="2905286"/>
                <a:ext cx="748548" cy="7540"/>
              </a:xfrm>
              <a:prstGeom prst="line">
                <a:avLst/>
              </a:prstGeom>
            </p:spPr>
            <p:style>
              <a:lnRef idx="1">
                <a:schemeClr val="dk1"/>
              </a:lnRef>
              <a:fillRef idx="0">
                <a:schemeClr val="dk1"/>
              </a:fillRef>
              <a:effectRef idx="0">
                <a:schemeClr val="dk1"/>
              </a:effectRef>
              <a:fontRef idx="minor">
                <a:schemeClr val="tx1"/>
              </a:fontRef>
            </p:style>
          </p:cxnSp>
          <p:pic>
            <p:nvPicPr>
              <p:cNvPr id="231" name="Picture 230">
                <a:extLst>
                  <a:ext uri="{FF2B5EF4-FFF2-40B4-BE49-F238E27FC236}">
                    <a16:creationId xmlns:a16="http://schemas.microsoft.com/office/drawing/2014/main" id="{85BF47CE-3841-46DA-A8A2-A7C17EE1870B}"/>
                  </a:ext>
                </a:extLst>
              </p:cNvPr>
              <p:cNvPicPr>
                <a:picLocks noChangeAspect="1"/>
              </p:cNvPicPr>
              <p:nvPr/>
            </p:nvPicPr>
            <p:blipFill>
              <a:blip r:embed="rId2"/>
              <a:stretch>
                <a:fillRect/>
              </a:stretch>
            </p:blipFill>
            <p:spPr>
              <a:xfrm>
                <a:off x="4468351" y="1175264"/>
                <a:ext cx="1592323" cy="1163063"/>
              </a:xfrm>
              <a:prstGeom prst="rect">
                <a:avLst/>
              </a:prstGeom>
            </p:spPr>
          </p:pic>
          <p:pic>
            <p:nvPicPr>
              <p:cNvPr id="232" name="Picture 231">
                <a:extLst>
                  <a:ext uri="{FF2B5EF4-FFF2-40B4-BE49-F238E27FC236}">
                    <a16:creationId xmlns:a16="http://schemas.microsoft.com/office/drawing/2014/main" id="{8C89AD0A-6841-4033-87FA-7568C0859CE5}"/>
                  </a:ext>
                </a:extLst>
              </p:cNvPr>
              <p:cNvPicPr>
                <a:picLocks noChangeAspect="1"/>
              </p:cNvPicPr>
              <p:nvPr/>
            </p:nvPicPr>
            <p:blipFill>
              <a:blip r:embed="rId3"/>
              <a:stretch>
                <a:fillRect/>
              </a:stretch>
            </p:blipFill>
            <p:spPr>
              <a:xfrm>
                <a:off x="1120530" y="2339887"/>
                <a:ext cx="1188540" cy="1092496"/>
              </a:xfrm>
              <a:prstGeom prst="rect">
                <a:avLst/>
              </a:prstGeom>
            </p:spPr>
          </p:pic>
          <p:pic>
            <p:nvPicPr>
              <p:cNvPr id="233" name="Picture 232">
                <a:extLst>
                  <a:ext uri="{FF2B5EF4-FFF2-40B4-BE49-F238E27FC236}">
                    <a16:creationId xmlns:a16="http://schemas.microsoft.com/office/drawing/2014/main" id="{AFE1BF18-EE76-4845-B6FA-E80A4280119C}"/>
                  </a:ext>
                </a:extLst>
              </p:cNvPr>
              <p:cNvPicPr>
                <a:picLocks noChangeAspect="1"/>
              </p:cNvPicPr>
              <p:nvPr/>
            </p:nvPicPr>
            <p:blipFill>
              <a:blip r:embed="rId3"/>
              <a:stretch>
                <a:fillRect/>
              </a:stretch>
            </p:blipFill>
            <p:spPr>
              <a:xfrm>
                <a:off x="9108206" y="2328319"/>
                <a:ext cx="1188540" cy="1092496"/>
              </a:xfrm>
              <a:prstGeom prst="rect">
                <a:avLst/>
              </a:prstGeom>
            </p:spPr>
          </p:pic>
          <p:pic>
            <p:nvPicPr>
              <p:cNvPr id="234" name="Content Placeholder 10" descr="Icon&#10;&#10;Description automatically generated">
                <a:extLst>
                  <a:ext uri="{FF2B5EF4-FFF2-40B4-BE49-F238E27FC236}">
                    <a16:creationId xmlns:a16="http://schemas.microsoft.com/office/drawing/2014/main" id="{FA68A7CE-5D88-4A38-BBEF-FF6C326A3014}"/>
                  </a:ext>
                </a:extLst>
              </p:cNvPr>
              <p:cNvPicPr>
                <a:picLocks noChangeAspect="1"/>
              </p:cNvPicPr>
              <p:nvPr/>
            </p:nvPicPr>
            <p:blipFill>
              <a:blip r:embed="rId4">
                <a:duotone>
                  <a:schemeClr val="accent2">
                    <a:shade val="45000"/>
                    <a:satMod val="135000"/>
                  </a:schemeClr>
                  <a:prstClr val="white"/>
                </a:duotone>
              </a:blip>
              <a:stretch>
                <a:fillRect/>
              </a:stretch>
            </p:blipFill>
            <p:spPr>
              <a:xfrm>
                <a:off x="1526247" y="3261387"/>
                <a:ext cx="327797" cy="327797"/>
              </a:xfrm>
              <a:prstGeom prst="rect">
                <a:avLst/>
              </a:prstGeom>
              <a:noFill/>
            </p:spPr>
          </p:pic>
          <p:cxnSp>
            <p:nvCxnSpPr>
              <p:cNvPr id="235" name="Straight Connector 234">
                <a:extLst>
                  <a:ext uri="{FF2B5EF4-FFF2-40B4-BE49-F238E27FC236}">
                    <a16:creationId xmlns:a16="http://schemas.microsoft.com/office/drawing/2014/main" id="{7E2BE469-C249-496A-828A-8FB2D697B53D}"/>
                  </a:ext>
                </a:extLst>
              </p:cNvPr>
              <p:cNvCxnSpPr>
                <a:cxnSpLocks/>
              </p:cNvCxnSpPr>
              <p:nvPr/>
            </p:nvCxnSpPr>
            <p:spPr bwMode="gray">
              <a:xfrm flipH="1">
                <a:off x="1187723" y="4449370"/>
                <a:ext cx="9077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643EC59-78EC-4070-A685-25EBC807815B}"/>
                  </a:ext>
                </a:extLst>
              </p:cNvPr>
              <p:cNvCxnSpPr>
                <a:cxnSpLocks/>
              </p:cNvCxnSpPr>
              <p:nvPr/>
            </p:nvCxnSpPr>
            <p:spPr bwMode="gray">
              <a:xfrm flipH="1">
                <a:off x="1001953" y="2325056"/>
                <a:ext cx="10749370" cy="13271"/>
              </a:xfrm>
              <a:prstGeom prst="line">
                <a:avLst/>
              </a:prstGeom>
              <a:ln/>
            </p:spPr>
            <p:style>
              <a:lnRef idx="3">
                <a:schemeClr val="dk1"/>
              </a:lnRef>
              <a:fillRef idx="0">
                <a:schemeClr val="dk1"/>
              </a:fillRef>
              <a:effectRef idx="2">
                <a:schemeClr val="dk1"/>
              </a:effectRef>
              <a:fontRef idx="minor">
                <a:schemeClr val="tx1"/>
              </a:fontRef>
            </p:style>
          </p:cxnSp>
          <p:cxnSp>
            <p:nvCxnSpPr>
              <p:cNvPr id="237" name="Straight Connector 236">
                <a:extLst>
                  <a:ext uri="{FF2B5EF4-FFF2-40B4-BE49-F238E27FC236}">
                    <a16:creationId xmlns:a16="http://schemas.microsoft.com/office/drawing/2014/main" id="{D8E3F364-E076-469D-8A7B-44E059A4C7E3}"/>
                  </a:ext>
                </a:extLst>
              </p:cNvPr>
              <p:cNvCxnSpPr>
                <a:cxnSpLocks/>
                <a:endCxn id="234" idx="2"/>
              </p:cNvCxnSpPr>
              <p:nvPr/>
            </p:nvCxnSpPr>
            <p:spPr bwMode="gray">
              <a:xfrm flipH="1" flipV="1">
                <a:off x="1690146" y="3589184"/>
                <a:ext cx="10910" cy="8439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38" name="Picture 237">
                <a:extLst>
                  <a:ext uri="{FF2B5EF4-FFF2-40B4-BE49-F238E27FC236}">
                    <a16:creationId xmlns:a16="http://schemas.microsoft.com/office/drawing/2014/main" id="{2E489741-0EEC-4663-BF0B-BEABAF5AB429}"/>
                  </a:ext>
                </a:extLst>
              </p:cNvPr>
              <p:cNvPicPr>
                <a:picLocks noChangeAspect="1"/>
              </p:cNvPicPr>
              <p:nvPr/>
            </p:nvPicPr>
            <p:blipFill>
              <a:blip r:embed="rId5"/>
              <a:stretch>
                <a:fillRect/>
              </a:stretch>
            </p:blipFill>
            <p:spPr>
              <a:xfrm>
                <a:off x="1346880" y="4449370"/>
                <a:ext cx="65374" cy="234992"/>
              </a:xfrm>
              <a:prstGeom prst="rect">
                <a:avLst/>
              </a:prstGeom>
            </p:spPr>
          </p:pic>
          <p:pic>
            <p:nvPicPr>
              <p:cNvPr id="239" name="Picture 238">
                <a:extLst>
                  <a:ext uri="{FF2B5EF4-FFF2-40B4-BE49-F238E27FC236}">
                    <a16:creationId xmlns:a16="http://schemas.microsoft.com/office/drawing/2014/main" id="{998A1D1A-37FB-45DB-9003-D5A184AEF963}"/>
                  </a:ext>
                </a:extLst>
              </p:cNvPr>
              <p:cNvPicPr>
                <a:picLocks noChangeAspect="1"/>
              </p:cNvPicPr>
              <p:nvPr/>
            </p:nvPicPr>
            <p:blipFill>
              <a:blip r:embed="rId6"/>
              <a:stretch>
                <a:fillRect/>
              </a:stretch>
            </p:blipFill>
            <p:spPr>
              <a:xfrm>
                <a:off x="2531544" y="2335292"/>
                <a:ext cx="759769" cy="771734"/>
              </a:xfrm>
              <a:prstGeom prst="rect">
                <a:avLst/>
              </a:prstGeom>
            </p:spPr>
          </p:pic>
          <p:pic>
            <p:nvPicPr>
              <p:cNvPr id="240" name="Content Placeholder 10" descr="Icon&#10;&#10;Description automatically generated">
                <a:extLst>
                  <a:ext uri="{FF2B5EF4-FFF2-40B4-BE49-F238E27FC236}">
                    <a16:creationId xmlns:a16="http://schemas.microsoft.com/office/drawing/2014/main" id="{0C20891E-A88B-4466-8176-F142E77825A8}"/>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11200"/>
                        </a14:imgEffect>
                        <a14:imgEffect>
                          <a14:brightnessContrast bright="16000" contrast="-6000"/>
                        </a14:imgEffect>
                      </a14:imgLayer>
                    </a14:imgProps>
                  </a:ext>
                </a:extLst>
              </a:blip>
              <a:stretch>
                <a:fillRect/>
              </a:stretch>
            </p:blipFill>
            <p:spPr>
              <a:xfrm>
                <a:off x="2717522" y="2876919"/>
                <a:ext cx="327797" cy="327797"/>
              </a:xfrm>
              <a:prstGeom prst="rect">
                <a:avLst/>
              </a:prstGeom>
            </p:spPr>
          </p:pic>
          <p:sp>
            <p:nvSpPr>
              <p:cNvPr id="241" name="Rectangle 240">
                <a:extLst>
                  <a:ext uri="{FF2B5EF4-FFF2-40B4-BE49-F238E27FC236}">
                    <a16:creationId xmlns:a16="http://schemas.microsoft.com/office/drawing/2014/main" id="{6C337B3D-A3F6-4431-942E-A3A4A374E13D}"/>
                  </a:ext>
                </a:extLst>
              </p:cNvPr>
              <p:cNvSpPr/>
              <p:nvPr/>
            </p:nvSpPr>
            <p:spPr bwMode="gray">
              <a:xfrm>
                <a:off x="1101858" y="4946375"/>
                <a:ext cx="1198396" cy="134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242" name="Rectangle 241">
                <a:extLst>
                  <a:ext uri="{FF2B5EF4-FFF2-40B4-BE49-F238E27FC236}">
                    <a16:creationId xmlns:a16="http://schemas.microsoft.com/office/drawing/2014/main" id="{1F3313A5-2E30-4ACD-B9D5-3FA806940FFD}"/>
                  </a:ext>
                </a:extLst>
              </p:cNvPr>
              <p:cNvSpPr/>
              <p:nvPr/>
            </p:nvSpPr>
            <p:spPr bwMode="gray">
              <a:xfrm>
                <a:off x="2452146" y="3488126"/>
                <a:ext cx="984184" cy="1781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pic>
            <p:nvPicPr>
              <p:cNvPr id="243" name="Picture 242">
                <a:extLst>
                  <a:ext uri="{FF2B5EF4-FFF2-40B4-BE49-F238E27FC236}">
                    <a16:creationId xmlns:a16="http://schemas.microsoft.com/office/drawing/2014/main" id="{9FF5F61F-96DB-4574-BE9A-58E2020ACC45}"/>
                  </a:ext>
                </a:extLst>
              </p:cNvPr>
              <p:cNvPicPr>
                <a:picLocks noChangeAspect="1"/>
              </p:cNvPicPr>
              <p:nvPr/>
            </p:nvPicPr>
            <p:blipFill>
              <a:blip r:embed="rId9"/>
              <a:stretch>
                <a:fillRect/>
              </a:stretch>
            </p:blipFill>
            <p:spPr>
              <a:xfrm>
                <a:off x="5071574" y="2175268"/>
                <a:ext cx="276225" cy="282061"/>
              </a:xfrm>
              <a:prstGeom prst="rect">
                <a:avLst/>
              </a:prstGeom>
            </p:spPr>
          </p:pic>
          <p:pic>
            <p:nvPicPr>
              <p:cNvPr id="244" name="Picture 243">
                <a:extLst>
                  <a:ext uri="{FF2B5EF4-FFF2-40B4-BE49-F238E27FC236}">
                    <a16:creationId xmlns:a16="http://schemas.microsoft.com/office/drawing/2014/main" id="{1395EB25-F65A-4E3F-A488-7E3988A50D0D}"/>
                  </a:ext>
                </a:extLst>
              </p:cNvPr>
              <p:cNvPicPr>
                <a:picLocks noChangeAspect="1"/>
              </p:cNvPicPr>
              <p:nvPr/>
            </p:nvPicPr>
            <p:blipFill>
              <a:blip r:embed="rId10"/>
              <a:stretch>
                <a:fillRect/>
              </a:stretch>
            </p:blipFill>
            <p:spPr>
              <a:xfrm>
                <a:off x="5065850" y="2805897"/>
                <a:ext cx="338092" cy="415266"/>
              </a:xfrm>
              <a:prstGeom prst="rect">
                <a:avLst/>
              </a:prstGeom>
            </p:spPr>
          </p:pic>
          <p:pic>
            <p:nvPicPr>
              <p:cNvPr id="245" name="Picture 244">
                <a:extLst>
                  <a:ext uri="{FF2B5EF4-FFF2-40B4-BE49-F238E27FC236}">
                    <a16:creationId xmlns:a16="http://schemas.microsoft.com/office/drawing/2014/main" id="{6482D90E-91D8-4EB1-AD4B-E5857076BBB4}"/>
                  </a:ext>
                </a:extLst>
              </p:cNvPr>
              <p:cNvPicPr>
                <a:picLocks noChangeAspect="1"/>
              </p:cNvPicPr>
              <p:nvPr/>
            </p:nvPicPr>
            <p:blipFill>
              <a:blip r:embed="rId11"/>
              <a:stretch>
                <a:fillRect/>
              </a:stretch>
            </p:blipFill>
            <p:spPr>
              <a:xfrm>
                <a:off x="4732983" y="2325056"/>
                <a:ext cx="181688" cy="580230"/>
              </a:xfrm>
              <a:prstGeom prst="rect">
                <a:avLst/>
              </a:prstGeom>
            </p:spPr>
          </p:pic>
          <p:pic>
            <p:nvPicPr>
              <p:cNvPr id="246" name="Picture 245">
                <a:extLst>
                  <a:ext uri="{FF2B5EF4-FFF2-40B4-BE49-F238E27FC236}">
                    <a16:creationId xmlns:a16="http://schemas.microsoft.com/office/drawing/2014/main" id="{74BA9902-2319-4363-BCF9-3119A6C55CA6}"/>
                  </a:ext>
                </a:extLst>
              </p:cNvPr>
              <p:cNvPicPr>
                <a:picLocks noChangeAspect="1"/>
              </p:cNvPicPr>
              <p:nvPr/>
            </p:nvPicPr>
            <p:blipFill>
              <a:blip r:embed="rId11"/>
              <a:stretch>
                <a:fillRect/>
              </a:stretch>
            </p:blipFill>
            <p:spPr>
              <a:xfrm>
                <a:off x="5481531" y="2332596"/>
                <a:ext cx="181688" cy="580230"/>
              </a:xfrm>
              <a:prstGeom prst="rect">
                <a:avLst/>
              </a:prstGeom>
            </p:spPr>
          </p:pic>
          <p:sp>
            <p:nvSpPr>
              <p:cNvPr id="247" name="Rectangle 246">
                <a:extLst>
                  <a:ext uri="{FF2B5EF4-FFF2-40B4-BE49-F238E27FC236}">
                    <a16:creationId xmlns:a16="http://schemas.microsoft.com/office/drawing/2014/main" id="{1B8F6A47-A4C8-4E27-9FA3-A4C3528EDCF4}"/>
                  </a:ext>
                </a:extLst>
              </p:cNvPr>
              <p:cNvSpPr/>
              <p:nvPr/>
            </p:nvSpPr>
            <p:spPr bwMode="gray">
              <a:xfrm>
                <a:off x="4459680" y="4238964"/>
                <a:ext cx="1600993" cy="1593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pic>
            <p:nvPicPr>
              <p:cNvPr id="248" name="Picture 247">
                <a:extLst>
                  <a:ext uri="{FF2B5EF4-FFF2-40B4-BE49-F238E27FC236}">
                    <a16:creationId xmlns:a16="http://schemas.microsoft.com/office/drawing/2014/main" id="{59317941-1D64-4B4C-8A13-2A69B4CA7C92}"/>
                  </a:ext>
                </a:extLst>
              </p:cNvPr>
              <p:cNvPicPr>
                <a:picLocks noChangeAspect="1"/>
              </p:cNvPicPr>
              <p:nvPr/>
            </p:nvPicPr>
            <p:blipFill>
              <a:blip r:embed="rId11"/>
              <a:stretch>
                <a:fillRect/>
              </a:stretch>
            </p:blipFill>
            <p:spPr>
              <a:xfrm>
                <a:off x="4593203" y="3202031"/>
                <a:ext cx="181688" cy="580230"/>
              </a:xfrm>
              <a:prstGeom prst="rect">
                <a:avLst/>
              </a:prstGeom>
            </p:spPr>
          </p:pic>
          <p:cxnSp>
            <p:nvCxnSpPr>
              <p:cNvPr id="249" name="Straight Connector 248">
                <a:extLst>
                  <a:ext uri="{FF2B5EF4-FFF2-40B4-BE49-F238E27FC236}">
                    <a16:creationId xmlns:a16="http://schemas.microsoft.com/office/drawing/2014/main" id="{7CD770B6-C84D-4D1A-9893-91326648583F}"/>
                  </a:ext>
                </a:extLst>
              </p:cNvPr>
              <p:cNvCxnSpPr>
                <a:cxnSpLocks/>
              </p:cNvCxnSpPr>
              <p:nvPr/>
            </p:nvCxnSpPr>
            <p:spPr>
              <a:xfrm>
                <a:off x="4676036" y="3201456"/>
                <a:ext cx="1127229" cy="8825"/>
              </a:xfrm>
              <a:prstGeom prst="line">
                <a:avLst/>
              </a:prstGeom>
            </p:spPr>
            <p:style>
              <a:lnRef idx="1">
                <a:schemeClr val="dk1"/>
              </a:lnRef>
              <a:fillRef idx="0">
                <a:schemeClr val="dk1"/>
              </a:fillRef>
              <a:effectRef idx="0">
                <a:schemeClr val="dk1"/>
              </a:effectRef>
              <a:fontRef idx="minor">
                <a:schemeClr val="tx1"/>
              </a:fontRef>
            </p:style>
          </p:cxnSp>
          <p:pic>
            <p:nvPicPr>
              <p:cNvPr id="250" name="Picture 249">
                <a:extLst>
                  <a:ext uri="{FF2B5EF4-FFF2-40B4-BE49-F238E27FC236}">
                    <a16:creationId xmlns:a16="http://schemas.microsoft.com/office/drawing/2014/main" id="{874827A6-0E45-4805-9CDD-1A17FFA35CA8}"/>
                  </a:ext>
                </a:extLst>
              </p:cNvPr>
              <p:cNvPicPr>
                <a:picLocks noChangeAspect="1"/>
              </p:cNvPicPr>
              <p:nvPr/>
            </p:nvPicPr>
            <p:blipFill>
              <a:blip r:embed="rId11"/>
              <a:stretch>
                <a:fillRect/>
              </a:stretch>
            </p:blipFill>
            <p:spPr>
              <a:xfrm>
                <a:off x="5704410" y="3210264"/>
                <a:ext cx="181688" cy="580230"/>
              </a:xfrm>
              <a:prstGeom prst="rect">
                <a:avLst/>
              </a:prstGeom>
            </p:spPr>
          </p:pic>
          <p:cxnSp>
            <p:nvCxnSpPr>
              <p:cNvPr id="251" name="Straight Connector 250">
                <a:extLst>
                  <a:ext uri="{FF2B5EF4-FFF2-40B4-BE49-F238E27FC236}">
                    <a16:creationId xmlns:a16="http://schemas.microsoft.com/office/drawing/2014/main" id="{E3C7BA53-5C40-4E43-BDA9-A54A48B905E1}"/>
                  </a:ext>
                </a:extLst>
              </p:cNvPr>
              <p:cNvCxnSpPr>
                <a:cxnSpLocks/>
              </p:cNvCxnSpPr>
              <p:nvPr/>
            </p:nvCxnSpPr>
            <p:spPr>
              <a:xfrm>
                <a:off x="4397111" y="3804293"/>
                <a:ext cx="567067" cy="0"/>
              </a:xfrm>
              <a:prstGeom prst="line">
                <a:avLst/>
              </a:prstGeom>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595AF623-6BF9-42C8-B5C3-003B23996B71}"/>
                  </a:ext>
                </a:extLst>
              </p:cNvPr>
              <p:cNvCxnSpPr>
                <a:cxnSpLocks/>
              </p:cNvCxnSpPr>
              <p:nvPr/>
            </p:nvCxnSpPr>
            <p:spPr>
              <a:xfrm flipV="1">
                <a:off x="5555951" y="3784763"/>
                <a:ext cx="593835" cy="5713"/>
              </a:xfrm>
              <a:prstGeom prst="line">
                <a:avLst/>
              </a:prstGeom>
            </p:spPr>
            <p:style>
              <a:lnRef idx="1">
                <a:schemeClr val="dk1"/>
              </a:lnRef>
              <a:fillRef idx="0">
                <a:schemeClr val="dk1"/>
              </a:fillRef>
              <a:effectRef idx="0">
                <a:schemeClr val="dk1"/>
              </a:effectRef>
              <a:fontRef idx="minor">
                <a:schemeClr val="tx1"/>
              </a:fontRef>
            </p:style>
          </p:cxnSp>
          <p:sp>
            <p:nvSpPr>
              <p:cNvPr id="253" name="Rectangle 252">
                <a:extLst>
                  <a:ext uri="{FF2B5EF4-FFF2-40B4-BE49-F238E27FC236}">
                    <a16:creationId xmlns:a16="http://schemas.microsoft.com/office/drawing/2014/main" id="{DE5622F2-EC2B-4D36-B5A9-3CC9D79F2897}"/>
                  </a:ext>
                </a:extLst>
              </p:cNvPr>
              <p:cNvSpPr/>
              <p:nvPr/>
            </p:nvSpPr>
            <p:spPr bwMode="gray">
              <a:xfrm>
                <a:off x="7814416" y="3317919"/>
                <a:ext cx="961574" cy="17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Lightning</a:t>
                </a:r>
              </a:p>
            </p:txBody>
          </p:sp>
          <p:pic>
            <p:nvPicPr>
              <p:cNvPr id="254" name="Picture 253">
                <a:extLst>
                  <a:ext uri="{FF2B5EF4-FFF2-40B4-BE49-F238E27FC236}">
                    <a16:creationId xmlns:a16="http://schemas.microsoft.com/office/drawing/2014/main" id="{5F1C22EC-1520-4E45-8041-A327578800A7}"/>
                  </a:ext>
                </a:extLst>
              </p:cNvPr>
              <p:cNvPicPr>
                <a:picLocks noChangeAspect="1"/>
              </p:cNvPicPr>
              <p:nvPr/>
            </p:nvPicPr>
            <p:blipFill>
              <a:blip r:embed="rId11"/>
              <a:stretch>
                <a:fillRect/>
              </a:stretch>
            </p:blipFill>
            <p:spPr>
              <a:xfrm>
                <a:off x="8101174" y="2340757"/>
                <a:ext cx="181688" cy="580230"/>
              </a:xfrm>
              <a:prstGeom prst="rect">
                <a:avLst/>
              </a:prstGeom>
            </p:spPr>
          </p:pic>
          <p:cxnSp>
            <p:nvCxnSpPr>
              <p:cNvPr id="255" name="Straight Connector 254">
                <a:extLst>
                  <a:ext uri="{FF2B5EF4-FFF2-40B4-BE49-F238E27FC236}">
                    <a16:creationId xmlns:a16="http://schemas.microsoft.com/office/drawing/2014/main" id="{0705AA01-6B3F-44D9-BF3A-ED82275D95E4}"/>
                  </a:ext>
                </a:extLst>
              </p:cNvPr>
              <p:cNvCxnSpPr>
                <a:cxnSpLocks/>
              </p:cNvCxnSpPr>
              <p:nvPr/>
            </p:nvCxnSpPr>
            <p:spPr>
              <a:xfrm flipV="1">
                <a:off x="7952715" y="2915256"/>
                <a:ext cx="593835" cy="5713"/>
              </a:xfrm>
              <a:prstGeom prst="line">
                <a:avLst/>
              </a:prstGeom>
            </p:spPr>
            <p:style>
              <a:lnRef idx="1">
                <a:schemeClr val="dk1"/>
              </a:lnRef>
              <a:fillRef idx="0">
                <a:schemeClr val="dk1"/>
              </a:fillRef>
              <a:effectRef idx="0">
                <a:schemeClr val="dk1"/>
              </a:effectRef>
              <a:fontRef idx="minor">
                <a:schemeClr val="tx1"/>
              </a:fontRef>
            </p:style>
          </p:cxnSp>
          <p:pic>
            <p:nvPicPr>
              <p:cNvPr id="256" name="Picture 255">
                <a:extLst>
                  <a:ext uri="{FF2B5EF4-FFF2-40B4-BE49-F238E27FC236}">
                    <a16:creationId xmlns:a16="http://schemas.microsoft.com/office/drawing/2014/main" id="{0FB3CFBD-C5CE-46BE-8118-C355EDFDC756}"/>
                  </a:ext>
                </a:extLst>
              </p:cNvPr>
              <p:cNvPicPr>
                <a:picLocks noChangeAspect="1"/>
              </p:cNvPicPr>
              <p:nvPr/>
            </p:nvPicPr>
            <p:blipFill>
              <a:blip r:embed="rId5"/>
              <a:stretch>
                <a:fillRect/>
              </a:stretch>
            </p:blipFill>
            <p:spPr>
              <a:xfrm>
                <a:off x="1490292" y="4452162"/>
                <a:ext cx="65374" cy="234992"/>
              </a:xfrm>
              <a:prstGeom prst="rect">
                <a:avLst/>
              </a:prstGeom>
            </p:spPr>
          </p:pic>
          <p:pic>
            <p:nvPicPr>
              <p:cNvPr id="257" name="Picture 256">
                <a:extLst>
                  <a:ext uri="{FF2B5EF4-FFF2-40B4-BE49-F238E27FC236}">
                    <a16:creationId xmlns:a16="http://schemas.microsoft.com/office/drawing/2014/main" id="{6E56D89D-EB6A-4787-9295-A1FAB9DA77BC}"/>
                  </a:ext>
                </a:extLst>
              </p:cNvPr>
              <p:cNvPicPr>
                <a:picLocks noChangeAspect="1"/>
              </p:cNvPicPr>
              <p:nvPr/>
            </p:nvPicPr>
            <p:blipFill>
              <a:blip r:embed="rId5"/>
              <a:stretch>
                <a:fillRect/>
              </a:stretch>
            </p:blipFill>
            <p:spPr>
              <a:xfrm>
                <a:off x="1717832" y="4455388"/>
                <a:ext cx="65374" cy="234992"/>
              </a:xfrm>
              <a:prstGeom prst="rect">
                <a:avLst/>
              </a:prstGeom>
            </p:spPr>
          </p:pic>
          <p:pic>
            <p:nvPicPr>
              <p:cNvPr id="258" name="Picture 257">
                <a:extLst>
                  <a:ext uri="{FF2B5EF4-FFF2-40B4-BE49-F238E27FC236}">
                    <a16:creationId xmlns:a16="http://schemas.microsoft.com/office/drawing/2014/main" id="{A3CEB7CA-5AC8-409D-8A12-207292F86B04}"/>
                  </a:ext>
                </a:extLst>
              </p:cNvPr>
              <p:cNvPicPr>
                <a:picLocks noChangeAspect="1"/>
              </p:cNvPicPr>
              <p:nvPr/>
            </p:nvPicPr>
            <p:blipFill>
              <a:blip r:embed="rId5"/>
              <a:stretch>
                <a:fillRect/>
              </a:stretch>
            </p:blipFill>
            <p:spPr>
              <a:xfrm>
                <a:off x="1861244" y="4458180"/>
                <a:ext cx="65374" cy="234992"/>
              </a:xfrm>
              <a:prstGeom prst="rect">
                <a:avLst/>
              </a:prstGeom>
            </p:spPr>
          </p:pic>
          <p:grpSp>
            <p:nvGrpSpPr>
              <p:cNvPr id="259" name="Group 258">
                <a:extLst>
                  <a:ext uri="{FF2B5EF4-FFF2-40B4-BE49-F238E27FC236}">
                    <a16:creationId xmlns:a16="http://schemas.microsoft.com/office/drawing/2014/main" id="{515991A1-10E9-40F1-B63C-E8D780D52CB4}"/>
                  </a:ext>
                </a:extLst>
              </p:cNvPr>
              <p:cNvGrpSpPr/>
              <p:nvPr/>
            </p:nvGrpSpPr>
            <p:grpSpPr>
              <a:xfrm>
                <a:off x="4600406" y="3811059"/>
                <a:ext cx="193948" cy="235526"/>
                <a:chOff x="3531100" y="3191216"/>
                <a:chExt cx="193948" cy="235526"/>
              </a:xfrm>
            </p:grpSpPr>
            <p:pic>
              <p:nvPicPr>
                <p:cNvPr id="282" name="Picture 281">
                  <a:extLst>
                    <a:ext uri="{FF2B5EF4-FFF2-40B4-BE49-F238E27FC236}">
                      <a16:creationId xmlns:a16="http://schemas.microsoft.com/office/drawing/2014/main" id="{D93B3235-CDCA-423A-9BBE-3E1F5EB4341B}"/>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283" name="Picture 282">
                  <a:extLst>
                    <a:ext uri="{FF2B5EF4-FFF2-40B4-BE49-F238E27FC236}">
                      <a16:creationId xmlns:a16="http://schemas.microsoft.com/office/drawing/2014/main" id="{C71EF6C4-B0ED-4DEA-8F53-44479D049CA9}"/>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260" name="Group 259">
                <a:extLst>
                  <a:ext uri="{FF2B5EF4-FFF2-40B4-BE49-F238E27FC236}">
                    <a16:creationId xmlns:a16="http://schemas.microsoft.com/office/drawing/2014/main" id="{86801C74-4936-4CC3-B556-19D70BD0AAED}"/>
                  </a:ext>
                </a:extLst>
              </p:cNvPr>
              <p:cNvGrpSpPr/>
              <p:nvPr/>
            </p:nvGrpSpPr>
            <p:grpSpPr>
              <a:xfrm>
                <a:off x="5706291" y="3805066"/>
                <a:ext cx="193948" cy="235526"/>
                <a:chOff x="3531100" y="3191216"/>
                <a:chExt cx="193948" cy="235526"/>
              </a:xfrm>
            </p:grpSpPr>
            <p:pic>
              <p:nvPicPr>
                <p:cNvPr id="280" name="Picture 279">
                  <a:extLst>
                    <a:ext uri="{FF2B5EF4-FFF2-40B4-BE49-F238E27FC236}">
                      <a16:creationId xmlns:a16="http://schemas.microsoft.com/office/drawing/2014/main" id="{81915724-7D07-4497-BE9D-2ED3F86B72B4}"/>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281" name="Picture 280">
                  <a:extLst>
                    <a:ext uri="{FF2B5EF4-FFF2-40B4-BE49-F238E27FC236}">
                      <a16:creationId xmlns:a16="http://schemas.microsoft.com/office/drawing/2014/main" id="{98A97501-84BA-4B2D-BA50-A689F161E900}"/>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261" name="Group 260">
                <a:extLst>
                  <a:ext uri="{FF2B5EF4-FFF2-40B4-BE49-F238E27FC236}">
                    <a16:creationId xmlns:a16="http://schemas.microsoft.com/office/drawing/2014/main" id="{76AF6F92-C94E-4F53-8149-BAD6DF1BA2AC}"/>
                  </a:ext>
                </a:extLst>
              </p:cNvPr>
              <p:cNvGrpSpPr/>
              <p:nvPr/>
            </p:nvGrpSpPr>
            <p:grpSpPr>
              <a:xfrm>
                <a:off x="8110470" y="2920969"/>
                <a:ext cx="193948" cy="235526"/>
                <a:chOff x="3531100" y="3191216"/>
                <a:chExt cx="193948" cy="235526"/>
              </a:xfrm>
            </p:grpSpPr>
            <p:pic>
              <p:nvPicPr>
                <p:cNvPr id="278" name="Picture 277">
                  <a:extLst>
                    <a:ext uri="{FF2B5EF4-FFF2-40B4-BE49-F238E27FC236}">
                      <a16:creationId xmlns:a16="http://schemas.microsoft.com/office/drawing/2014/main" id="{FC999DD4-89B4-4562-8EB4-AC10ACF8784E}"/>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279" name="Picture 278">
                  <a:extLst>
                    <a:ext uri="{FF2B5EF4-FFF2-40B4-BE49-F238E27FC236}">
                      <a16:creationId xmlns:a16="http://schemas.microsoft.com/office/drawing/2014/main" id="{AD7E34B4-E735-44A8-BD19-155221B4F10C}"/>
                    </a:ext>
                  </a:extLst>
                </p:cNvPr>
                <p:cNvPicPr>
                  <a:picLocks noChangeAspect="1"/>
                </p:cNvPicPr>
                <p:nvPr/>
              </p:nvPicPr>
              <p:blipFill>
                <a:blip r:embed="rId5"/>
                <a:stretch>
                  <a:fillRect/>
                </a:stretch>
              </p:blipFill>
              <p:spPr>
                <a:xfrm>
                  <a:off x="3659674" y="3191750"/>
                  <a:ext cx="65374" cy="234992"/>
                </a:xfrm>
                <a:prstGeom prst="rect">
                  <a:avLst/>
                </a:prstGeom>
              </p:spPr>
            </p:pic>
          </p:grpSp>
          <p:sp>
            <p:nvSpPr>
              <p:cNvPr id="262" name="Rectangle 261">
                <a:extLst>
                  <a:ext uri="{FF2B5EF4-FFF2-40B4-BE49-F238E27FC236}">
                    <a16:creationId xmlns:a16="http://schemas.microsoft.com/office/drawing/2014/main" id="{172B1CDF-B251-4314-A5F6-3F2486BB17E1}"/>
                  </a:ext>
                </a:extLst>
              </p:cNvPr>
              <p:cNvSpPr/>
              <p:nvPr/>
            </p:nvSpPr>
            <p:spPr bwMode="gray">
              <a:xfrm>
                <a:off x="9268457" y="3833500"/>
                <a:ext cx="984184" cy="1781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sp>
            <p:nvSpPr>
              <p:cNvPr id="263" name="Arrow: Down 262">
                <a:extLst>
                  <a:ext uri="{FF2B5EF4-FFF2-40B4-BE49-F238E27FC236}">
                    <a16:creationId xmlns:a16="http://schemas.microsoft.com/office/drawing/2014/main" id="{F6BCDEE0-2377-4FBB-BD4E-A9A70AC651B5}"/>
                  </a:ext>
                </a:extLst>
              </p:cNvPr>
              <p:cNvSpPr/>
              <p:nvPr/>
            </p:nvSpPr>
            <p:spPr>
              <a:xfrm rot="5400000">
                <a:off x="10098595" y="2442566"/>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4" name="Arrow: Down 263">
                <a:extLst>
                  <a:ext uri="{FF2B5EF4-FFF2-40B4-BE49-F238E27FC236}">
                    <a16:creationId xmlns:a16="http://schemas.microsoft.com/office/drawing/2014/main" id="{3FCC3BF4-5348-454D-961F-1B6B486F500D}"/>
                  </a:ext>
                </a:extLst>
              </p:cNvPr>
              <p:cNvSpPr/>
              <p:nvPr/>
            </p:nvSpPr>
            <p:spPr>
              <a:xfrm rot="16200000">
                <a:off x="9201651" y="2473147"/>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5" name="Arrow: Down 264">
                <a:extLst>
                  <a:ext uri="{FF2B5EF4-FFF2-40B4-BE49-F238E27FC236}">
                    <a16:creationId xmlns:a16="http://schemas.microsoft.com/office/drawing/2014/main" id="{B941B408-C90B-4694-938B-5325C8AFBAE7}"/>
                  </a:ext>
                </a:extLst>
              </p:cNvPr>
              <p:cNvSpPr/>
              <p:nvPr/>
            </p:nvSpPr>
            <p:spPr>
              <a:xfrm rot="16200000">
                <a:off x="4298244" y="1762344"/>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6" name="Arrow: Down 265">
                <a:extLst>
                  <a:ext uri="{FF2B5EF4-FFF2-40B4-BE49-F238E27FC236}">
                    <a16:creationId xmlns:a16="http://schemas.microsoft.com/office/drawing/2014/main" id="{EBC4C76B-3CE1-4416-9887-574DFEFCBCB6}"/>
                  </a:ext>
                </a:extLst>
              </p:cNvPr>
              <p:cNvSpPr/>
              <p:nvPr/>
            </p:nvSpPr>
            <p:spPr>
              <a:xfrm rot="5400000">
                <a:off x="6119204" y="1765743"/>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67" name="Group 266">
                <a:extLst>
                  <a:ext uri="{FF2B5EF4-FFF2-40B4-BE49-F238E27FC236}">
                    <a16:creationId xmlns:a16="http://schemas.microsoft.com/office/drawing/2014/main" id="{FD678755-56F8-43AE-8BD7-CC3D6A33A351}"/>
                  </a:ext>
                </a:extLst>
              </p:cNvPr>
              <p:cNvGrpSpPr/>
              <p:nvPr/>
            </p:nvGrpSpPr>
            <p:grpSpPr>
              <a:xfrm>
                <a:off x="6505298" y="2331691"/>
                <a:ext cx="759769" cy="900819"/>
                <a:chOff x="5935714" y="1464296"/>
                <a:chExt cx="759769" cy="900819"/>
              </a:xfrm>
            </p:grpSpPr>
            <p:pic>
              <p:nvPicPr>
                <p:cNvPr id="276" name="Picture 275">
                  <a:extLst>
                    <a:ext uri="{FF2B5EF4-FFF2-40B4-BE49-F238E27FC236}">
                      <a16:creationId xmlns:a16="http://schemas.microsoft.com/office/drawing/2014/main" id="{910F94F3-1C41-4116-B390-997EE64BBA82}"/>
                    </a:ext>
                  </a:extLst>
                </p:cNvPr>
                <p:cNvPicPr>
                  <a:picLocks noChangeAspect="1"/>
                </p:cNvPicPr>
                <p:nvPr/>
              </p:nvPicPr>
              <p:blipFill>
                <a:blip r:embed="rId6"/>
                <a:stretch>
                  <a:fillRect/>
                </a:stretch>
              </p:blipFill>
              <p:spPr>
                <a:xfrm>
                  <a:off x="5935714" y="1464296"/>
                  <a:ext cx="759769" cy="771734"/>
                </a:xfrm>
                <a:prstGeom prst="rect">
                  <a:avLst/>
                </a:prstGeom>
              </p:spPr>
            </p:pic>
            <p:pic>
              <p:nvPicPr>
                <p:cNvPr id="277" name="Picture 276">
                  <a:extLst>
                    <a:ext uri="{FF2B5EF4-FFF2-40B4-BE49-F238E27FC236}">
                      <a16:creationId xmlns:a16="http://schemas.microsoft.com/office/drawing/2014/main" id="{E0957EFA-4A29-4129-9169-CBB17DB65839}"/>
                    </a:ext>
                  </a:extLst>
                </p:cNvPr>
                <p:cNvPicPr>
                  <a:picLocks noChangeAspect="1"/>
                </p:cNvPicPr>
                <p:nvPr/>
              </p:nvPicPr>
              <p:blipFill>
                <a:blip r:embed="rId12"/>
                <a:stretch>
                  <a:fillRect/>
                </a:stretch>
              </p:blipFill>
              <p:spPr>
                <a:xfrm>
                  <a:off x="6235148" y="1997871"/>
                  <a:ext cx="199944" cy="367244"/>
                </a:xfrm>
                <a:prstGeom prst="rect">
                  <a:avLst/>
                </a:prstGeom>
              </p:spPr>
            </p:pic>
          </p:grpSp>
          <p:cxnSp>
            <p:nvCxnSpPr>
              <p:cNvPr id="268" name="Straight Connector 267">
                <a:extLst>
                  <a:ext uri="{FF2B5EF4-FFF2-40B4-BE49-F238E27FC236}">
                    <a16:creationId xmlns:a16="http://schemas.microsoft.com/office/drawing/2014/main" id="{67CE1EFB-F918-4E9F-A632-5704927923EF}"/>
                  </a:ext>
                </a:extLst>
              </p:cNvPr>
              <p:cNvCxnSpPr>
                <a:cxnSpLocks/>
              </p:cNvCxnSpPr>
              <p:nvPr/>
            </p:nvCxnSpPr>
            <p:spPr bwMode="gray">
              <a:xfrm flipH="1">
                <a:off x="6638382" y="3230042"/>
                <a:ext cx="50265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a:extLst>
                  <a:ext uri="{FF2B5EF4-FFF2-40B4-BE49-F238E27FC236}">
                    <a16:creationId xmlns:a16="http://schemas.microsoft.com/office/drawing/2014/main" id="{12413FB9-F92D-4D59-B7D2-B4B2973AEC1D}"/>
                  </a:ext>
                </a:extLst>
              </p:cNvPr>
              <p:cNvGrpSpPr/>
              <p:nvPr/>
            </p:nvGrpSpPr>
            <p:grpSpPr>
              <a:xfrm>
                <a:off x="6634237" y="3230042"/>
                <a:ext cx="193948" cy="235526"/>
                <a:chOff x="3531100" y="3191216"/>
                <a:chExt cx="193948" cy="235526"/>
              </a:xfrm>
            </p:grpSpPr>
            <p:pic>
              <p:nvPicPr>
                <p:cNvPr id="274" name="Picture 273">
                  <a:extLst>
                    <a:ext uri="{FF2B5EF4-FFF2-40B4-BE49-F238E27FC236}">
                      <a16:creationId xmlns:a16="http://schemas.microsoft.com/office/drawing/2014/main" id="{B8AC2F3E-54FF-4B12-A044-3805F4CDBB03}"/>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275" name="Picture 274">
                  <a:extLst>
                    <a:ext uri="{FF2B5EF4-FFF2-40B4-BE49-F238E27FC236}">
                      <a16:creationId xmlns:a16="http://schemas.microsoft.com/office/drawing/2014/main" id="{0470227E-B2B6-44DC-8890-6AC664BCB022}"/>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270" name="Group 269">
                <a:extLst>
                  <a:ext uri="{FF2B5EF4-FFF2-40B4-BE49-F238E27FC236}">
                    <a16:creationId xmlns:a16="http://schemas.microsoft.com/office/drawing/2014/main" id="{9F4B87B5-B0C2-4CB2-9865-078BA11E051F}"/>
                  </a:ext>
                </a:extLst>
              </p:cNvPr>
              <p:cNvGrpSpPr/>
              <p:nvPr/>
            </p:nvGrpSpPr>
            <p:grpSpPr>
              <a:xfrm>
                <a:off x="6933671" y="3229148"/>
                <a:ext cx="193948" cy="235526"/>
                <a:chOff x="3531100" y="3191216"/>
                <a:chExt cx="193948" cy="235526"/>
              </a:xfrm>
            </p:grpSpPr>
            <p:pic>
              <p:nvPicPr>
                <p:cNvPr id="272" name="Picture 271">
                  <a:extLst>
                    <a:ext uri="{FF2B5EF4-FFF2-40B4-BE49-F238E27FC236}">
                      <a16:creationId xmlns:a16="http://schemas.microsoft.com/office/drawing/2014/main" id="{0B8A3CB1-EF9C-4910-B51C-D3DAA4E3E59D}"/>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273" name="Picture 272">
                  <a:extLst>
                    <a:ext uri="{FF2B5EF4-FFF2-40B4-BE49-F238E27FC236}">
                      <a16:creationId xmlns:a16="http://schemas.microsoft.com/office/drawing/2014/main" id="{0DC01525-079B-474B-847F-D9CFA1CD91A3}"/>
                    </a:ext>
                  </a:extLst>
                </p:cNvPr>
                <p:cNvPicPr>
                  <a:picLocks noChangeAspect="1"/>
                </p:cNvPicPr>
                <p:nvPr/>
              </p:nvPicPr>
              <p:blipFill>
                <a:blip r:embed="rId5"/>
                <a:stretch>
                  <a:fillRect/>
                </a:stretch>
              </p:blipFill>
              <p:spPr>
                <a:xfrm>
                  <a:off x="3659674" y="3191750"/>
                  <a:ext cx="65374" cy="234992"/>
                </a:xfrm>
                <a:prstGeom prst="rect">
                  <a:avLst/>
                </a:prstGeom>
              </p:spPr>
            </p:pic>
          </p:grpSp>
          <p:sp>
            <p:nvSpPr>
              <p:cNvPr id="271" name="Rectangle 270">
                <a:extLst>
                  <a:ext uri="{FF2B5EF4-FFF2-40B4-BE49-F238E27FC236}">
                    <a16:creationId xmlns:a16="http://schemas.microsoft.com/office/drawing/2014/main" id="{AF166C55-BA03-4F09-9EF0-23FB8B2ECC8C}"/>
                  </a:ext>
                </a:extLst>
              </p:cNvPr>
              <p:cNvSpPr/>
              <p:nvPr/>
            </p:nvSpPr>
            <p:spPr bwMode="gray">
              <a:xfrm>
                <a:off x="6424691" y="3590688"/>
                <a:ext cx="1278645" cy="3322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grpSp>
        <p:sp>
          <p:nvSpPr>
            <p:cNvPr id="229" name="TextBox 228">
              <a:extLst>
                <a:ext uri="{FF2B5EF4-FFF2-40B4-BE49-F238E27FC236}">
                  <a16:creationId xmlns:a16="http://schemas.microsoft.com/office/drawing/2014/main" id="{DBFE70E5-365C-47AA-AA90-CF202730A815}"/>
                </a:ext>
              </a:extLst>
            </p:cNvPr>
            <p:cNvSpPr txBox="1"/>
            <p:nvPr/>
          </p:nvSpPr>
          <p:spPr>
            <a:xfrm>
              <a:off x="1094556" y="1707161"/>
              <a:ext cx="1377300" cy="261610"/>
            </a:xfrm>
            <a:prstGeom prst="rect">
              <a:avLst/>
            </a:prstGeom>
            <a:noFill/>
          </p:spPr>
          <p:txBody>
            <a:bodyPr wrap="none" rtlCol="0">
              <a:spAutoFit/>
            </a:bodyPr>
            <a:lstStyle/>
            <a:p>
              <a:r>
                <a:rPr lang="it-IT" sz="1050" err="1"/>
                <a:t>Measuraments</a:t>
              </a:r>
              <a:r>
                <a:rPr lang="it-IT" sz="1050"/>
                <a:t> point</a:t>
              </a:r>
            </a:p>
          </p:txBody>
        </p:sp>
      </p:grpSp>
      <p:grpSp>
        <p:nvGrpSpPr>
          <p:cNvPr id="65" name="Group 64">
            <a:extLst>
              <a:ext uri="{FF2B5EF4-FFF2-40B4-BE49-F238E27FC236}">
                <a16:creationId xmlns:a16="http://schemas.microsoft.com/office/drawing/2014/main" id="{43FFBE5A-142C-4A6A-8E47-C23EDCD02903}"/>
              </a:ext>
            </a:extLst>
          </p:cNvPr>
          <p:cNvGrpSpPr/>
          <p:nvPr/>
        </p:nvGrpSpPr>
        <p:grpSpPr>
          <a:xfrm>
            <a:off x="10944239" y="368446"/>
            <a:ext cx="779381" cy="909868"/>
            <a:chOff x="11210160" y="106414"/>
            <a:chExt cx="578759" cy="675658"/>
          </a:xfrm>
        </p:grpSpPr>
        <p:sp>
          <p:nvSpPr>
            <p:cNvPr id="66" name="Rechteck 52">
              <a:extLst>
                <a:ext uri="{FF2B5EF4-FFF2-40B4-BE49-F238E27FC236}">
                  <a16:creationId xmlns:a16="http://schemas.microsoft.com/office/drawing/2014/main" id="{22418F5F-98A8-4590-910E-BA5045AB743F}"/>
                </a:ext>
              </a:extLst>
            </p:cNvPr>
            <p:cNvSpPr/>
            <p:nvPr/>
          </p:nvSpPr>
          <p:spPr>
            <a:xfrm>
              <a:off x="11210160" y="576376"/>
              <a:ext cx="578759" cy="205696"/>
            </a:xfrm>
            <a:prstGeom prst="rect">
              <a:avLst/>
            </a:prstGeom>
          </p:spPr>
          <p:txBody>
            <a:bodyPr wrap="none">
              <a:spAutoFit/>
            </a:bodyPr>
            <a:lstStyle/>
            <a:p>
              <a:r>
                <a:rPr lang="en-US" sz="1200" b="1"/>
                <a:t>Monitor</a:t>
              </a:r>
            </a:p>
          </p:txBody>
        </p:sp>
        <p:pic>
          <p:nvPicPr>
            <p:cNvPr id="67" name="Graphic 66">
              <a:extLst>
                <a:ext uri="{FF2B5EF4-FFF2-40B4-BE49-F238E27FC236}">
                  <a16:creationId xmlns:a16="http://schemas.microsoft.com/office/drawing/2014/main" id="{ADB42F75-E2B7-4BF8-A385-4B740A812C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0940" y="106414"/>
              <a:ext cx="457200" cy="457200"/>
            </a:xfrm>
            <a:prstGeom prst="rect">
              <a:avLst/>
            </a:prstGeom>
          </p:spPr>
        </p:pic>
      </p:grpSp>
      <p:sp>
        <p:nvSpPr>
          <p:cNvPr id="70" name="Date Placeholder 3">
            <a:extLst>
              <a:ext uri="{FF2B5EF4-FFF2-40B4-BE49-F238E27FC236}">
                <a16:creationId xmlns:a16="http://schemas.microsoft.com/office/drawing/2014/main" id="{18E5CE68-D576-4142-96A2-74EFAE10EE3C}"/>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a:p>
        </p:txBody>
      </p:sp>
      <p:sp>
        <p:nvSpPr>
          <p:cNvPr id="71" name="Slide Number Placeholder 5">
            <a:extLst>
              <a:ext uri="{FF2B5EF4-FFF2-40B4-BE49-F238E27FC236}">
                <a16:creationId xmlns:a16="http://schemas.microsoft.com/office/drawing/2014/main" id="{25084D7B-F5AF-4E7F-9C37-F7C4BF7EBF48}"/>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34</a:t>
            </a:fld>
            <a:endParaRPr lang="en-US"/>
          </a:p>
        </p:txBody>
      </p:sp>
      <p:grpSp>
        <p:nvGrpSpPr>
          <p:cNvPr id="68" name="Group 67">
            <a:extLst>
              <a:ext uri="{FF2B5EF4-FFF2-40B4-BE49-F238E27FC236}">
                <a16:creationId xmlns:a16="http://schemas.microsoft.com/office/drawing/2014/main" id="{96D0976B-57DD-46AB-BCDF-65FAFBE8FAA1}"/>
              </a:ext>
            </a:extLst>
          </p:cNvPr>
          <p:cNvGrpSpPr/>
          <p:nvPr/>
        </p:nvGrpSpPr>
        <p:grpSpPr>
          <a:xfrm>
            <a:off x="10145087" y="1902170"/>
            <a:ext cx="554957" cy="1172439"/>
            <a:chOff x="10230812" y="1415492"/>
            <a:chExt cx="554957" cy="1172439"/>
          </a:xfrm>
        </p:grpSpPr>
        <p:pic>
          <p:nvPicPr>
            <p:cNvPr id="69" name="Picture 68">
              <a:extLst>
                <a:ext uri="{FF2B5EF4-FFF2-40B4-BE49-F238E27FC236}">
                  <a16:creationId xmlns:a16="http://schemas.microsoft.com/office/drawing/2014/main" id="{2E02F82C-D8D5-4A1E-90F0-B1A6D5A324CE}"/>
                </a:ext>
              </a:extLst>
            </p:cNvPr>
            <p:cNvPicPr>
              <a:picLocks noChangeAspect="1"/>
            </p:cNvPicPr>
            <p:nvPr/>
          </p:nvPicPr>
          <p:blipFill>
            <a:blip r:embed="rId11"/>
            <a:stretch>
              <a:fillRect/>
            </a:stretch>
          </p:blipFill>
          <p:spPr>
            <a:xfrm>
              <a:off x="10368568" y="2007701"/>
              <a:ext cx="181688" cy="580230"/>
            </a:xfrm>
            <a:prstGeom prst="rect">
              <a:avLst/>
            </a:prstGeom>
          </p:spPr>
        </p:pic>
        <p:pic>
          <p:nvPicPr>
            <p:cNvPr id="72" name="Graphic 197">
              <a:extLst>
                <a:ext uri="{FF2B5EF4-FFF2-40B4-BE49-F238E27FC236}">
                  <a16:creationId xmlns:a16="http://schemas.microsoft.com/office/drawing/2014/main" id="{C13B717B-2857-41D2-A4B4-C3436E01B1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30812" y="1415492"/>
              <a:ext cx="457200" cy="457200"/>
            </a:xfrm>
            <a:prstGeom prst="rect">
              <a:avLst/>
            </a:prstGeom>
          </p:spPr>
        </p:pic>
        <p:sp>
          <p:nvSpPr>
            <p:cNvPr id="73" name="Arrow: Down 72">
              <a:extLst>
                <a:ext uri="{FF2B5EF4-FFF2-40B4-BE49-F238E27FC236}">
                  <a16:creationId xmlns:a16="http://schemas.microsoft.com/office/drawing/2014/main" id="{E074A6D2-0C91-444C-ABE4-40283893A01F}"/>
                </a:ext>
              </a:extLst>
            </p:cNvPr>
            <p:cNvSpPr/>
            <p:nvPr/>
          </p:nvSpPr>
          <p:spPr>
            <a:xfrm rot="5400000">
              <a:off x="10657430" y="190926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5323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Digital offering with enhanced components</a:t>
            </a:r>
            <a:endParaRPr lang="pl-PL">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65" name="Group 64">
            <a:extLst>
              <a:ext uri="{FF2B5EF4-FFF2-40B4-BE49-F238E27FC236}">
                <a16:creationId xmlns:a16="http://schemas.microsoft.com/office/drawing/2014/main" id="{43FFBE5A-142C-4A6A-8E47-C23EDCD02903}"/>
              </a:ext>
            </a:extLst>
          </p:cNvPr>
          <p:cNvGrpSpPr/>
          <p:nvPr/>
        </p:nvGrpSpPr>
        <p:grpSpPr>
          <a:xfrm>
            <a:off x="10944239" y="368446"/>
            <a:ext cx="779381" cy="909868"/>
            <a:chOff x="11210160" y="106414"/>
            <a:chExt cx="578759" cy="675658"/>
          </a:xfrm>
        </p:grpSpPr>
        <p:sp>
          <p:nvSpPr>
            <p:cNvPr id="66" name="Rechteck 52">
              <a:extLst>
                <a:ext uri="{FF2B5EF4-FFF2-40B4-BE49-F238E27FC236}">
                  <a16:creationId xmlns:a16="http://schemas.microsoft.com/office/drawing/2014/main" id="{22418F5F-98A8-4590-910E-BA5045AB743F}"/>
                </a:ext>
              </a:extLst>
            </p:cNvPr>
            <p:cNvSpPr/>
            <p:nvPr/>
          </p:nvSpPr>
          <p:spPr>
            <a:xfrm>
              <a:off x="11210160" y="576376"/>
              <a:ext cx="578759" cy="205696"/>
            </a:xfrm>
            <a:prstGeom prst="rect">
              <a:avLst/>
            </a:prstGeom>
          </p:spPr>
          <p:txBody>
            <a:bodyPr wrap="none">
              <a:spAutoFit/>
            </a:bodyPr>
            <a:lstStyle/>
            <a:p>
              <a:r>
                <a:rPr lang="en-US" sz="1200" b="1"/>
                <a:t>Monitor</a:t>
              </a:r>
            </a:p>
          </p:txBody>
        </p:sp>
        <p:pic>
          <p:nvPicPr>
            <p:cNvPr id="67" name="Graphic 66">
              <a:extLst>
                <a:ext uri="{FF2B5EF4-FFF2-40B4-BE49-F238E27FC236}">
                  <a16:creationId xmlns:a16="http://schemas.microsoft.com/office/drawing/2014/main" id="{ADB42F75-E2B7-4BF8-A385-4B740A812C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0940" y="106414"/>
              <a:ext cx="457200" cy="457200"/>
            </a:xfrm>
            <a:prstGeom prst="rect">
              <a:avLst/>
            </a:prstGeom>
          </p:spPr>
        </p:pic>
      </p:grpSp>
      <p:sp>
        <p:nvSpPr>
          <p:cNvPr id="217" name="Rectangle 216">
            <a:extLst>
              <a:ext uri="{FF2B5EF4-FFF2-40B4-BE49-F238E27FC236}">
                <a16:creationId xmlns:a16="http://schemas.microsoft.com/office/drawing/2014/main" id="{74673DA1-55E5-4700-9660-1274B7959BAA}"/>
              </a:ext>
            </a:extLst>
          </p:cNvPr>
          <p:cNvSpPr/>
          <p:nvPr/>
        </p:nvSpPr>
        <p:spPr bwMode="gray">
          <a:xfrm>
            <a:off x="8301413" y="1799761"/>
            <a:ext cx="3555625" cy="365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Cloud Monitoring</a:t>
            </a:r>
          </a:p>
        </p:txBody>
      </p:sp>
      <p:sp>
        <p:nvSpPr>
          <p:cNvPr id="221" name="TextBox 220">
            <a:extLst>
              <a:ext uri="{FF2B5EF4-FFF2-40B4-BE49-F238E27FC236}">
                <a16:creationId xmlns:a16="http://schemas.microsoft.com/office/drawing/2014/main" id="{382B4967-6640-4A5B-B8A2-B52B3264DDEF}"/>
              </a:ext>
            </a:extLst>
          </p:cNvPr>
          <p:cNvSpPr txBox="1"/>
          <p:nvPr/>
        </p:nvSpPr>
        <p:spPr bwMode="gray">
          <a:xfrm>
            <a:off x="2201124" y="5552461"/>
            <a:ext cx="5438918" cy="485375"/>
          </a:xfrm>
          <a:prstGeom prst="rect">
            <a:avLst/>
          </a:prstGeom>
          <a:noFill/>
        </p:spPr>
        <p:txBody>
          <a:bodyPr wrap="square" lIns="72000" tIns="72000" rIns="72000" bIns="72000" rtlCol="0">
            <a:noAutofit/>
          </a:bodyPr>
          <a:lstStyle/>
          <a:p>
            <a:r>
              <a:rPr lang="en-GB" sz="1000" dirty="0"/>
              <a:t>(*) It is recommended to monitor the transfer switch</a:t>
            </a:r>
          </a:p>
          <a:p>
            <a:r>
              <a:rPr lang="en-GB" sz="1000" dirty="0"/>
              <a:t>For ABB Ability Energy &amp; Asset Manager it is required Modbus TCP</a:t>
            </a:r>
          </a:p>
        </p:txBody>
      </p:sp>
      <p:sp>
        <p:nvSpPr>
          <p:cNvPr id="222" name="Content Placeholder 6">
            <a:extLst>
              <a:ext uri="{FF2B5EF4-FFF2-40B4-BE49-F238E27FC236}">
                <a16:creationId xmlns:a16="http://schemas.microsoft.com/office/drawing/2014/main" id="{5E7C7F31-F31B-48B5-A920-9B46FE097532}"/>
              </a:ext>
            </a:extLst>
          </p:cNvPr>
          <p:cNvSpPr txBox="1">
            <a:spLocks/>
          </p:cNvSpPr>
          <p:nvPr/>
        </p:nvSpPr>
        <p:spPr bwMode="gray">
          <a:xfrm>
            <a:off x="477996" y="3006808"/>
            <a:ext cx="2655214" cy="424449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t>Fieldbus networks</a:t>
            </a:r>
          </a:p>
          <a:p>
            <a:pPr marL="171450" indent="-171450">
              <a:buFont typeface="Arial" panose="020B0604020202020204" pitchFamily="34" charset="0"/>
              <a:buChar char="•"/>
            </a:pPr>
            <a:r>
              <a:rPr lang="en-US" sz="1200">
                <a:ea typeface="ABBvoice" panose="020D0603020503020204" pitchFamily="34" charset="0"/>
                <a:cs typeface="ABBvoice" panose="020D0603020503020204" pitchFamily="34" charset="0"/>
              </a:rPr>
              <a:t>Modbus RTU</a:t>
            </a:r>
          </a:p>
          <a:p>
            <a:endParaRPr lang="en-US"/>
          </a:p>
          <a:p>
            <a:r>
              <a:rPr lang="en-US" b="1"/>
              <a:t>Ethernet networks</a:t>
            </a:r>
          </a:p>
          <a:p>
            <a:pPr marL="171450" indent="-171450">
              <a:buFont typeface="Arial" panose="020B0604020202020204" pitchFamily="34" charset="0"/>
              <a:buChar char="•"/>
            </a:pPr>
            <a:r>
              <a:rPr lang="en-US" sz="1200">
                <a:ea typeface="ABBvoice" panose="020D0603020503020204" pitchFamily="34" charset="0"/>
                <a:cs typeface="ABBvoice" panose="020D0603020503020204" pitchFamily="34" charset="0"/>
              </a:rPr>
              <a:t>Modbus TCP</a:t>
            </a:r>
          </a:p>
          <a:p>
            <a:endParaRPr lang="en-US"/>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ea typeface="ABBvoice" panose="020D0603020503020204" pitchFamily="34" charset="0"/>
              <a:cs typeface="ABBvoice" panose="020D0603020503020204" pitchFamily="34" charset="0"/>
            </a:endParaRPr>
          </a:p>
          <a:p>
            <a:endParaRPr lang="en-US"/>
          </a:p>
        </p:txBody>
      </p:sp>
      <p:sp>
        <p:nvSpPr>
          <p:cNvPr id="223" name="TextBox 222">
            <a:extLst>
              <a:ext uri="{FF2B5EF4-FFF2-40B4-BE49-F238E27FC236}">
                <a16:creationId xmlns:a16="http://schemas.microsoft.com/office/drawing/2014/main" id="{92F1C184-0A41-4517-B054-3FDC3B68FD61}"/>
              </a:ext>
            </a:extLst>
          </p:cNvPr>
          <p:cNvSpPr txBox="1"/>
          <p:nvPr/>
        </p:nvSpPr>
        <p:spPr bwMode="gray">
          <a:xfrm>
            <a:off x="272453" y="1725697"/>
            <a:ext cx="3793053" cy="914400"/>
          </a:xfrm>
          <a:prstGeom prst="rect">
            <a:avLst/>
          </a:prstGeom>
          <a:noFill/>
        </p:spPr>
        <p:txBody>
          <a:bodyPr wrap="none" lIns="72000" tIns="72000" rIns="72000" bIns="72000" rtlCol="0">
            <a:noAutofit/>
          </a:bodyPr>
          <a:lstStyle/>
          <a:p>
            <a:r>
              <a:rPr lang="it-IT" b="1"/>
              <a:t>—</a:t>
            </a:r>
            <a:endParaRPr lang="it-IT" sz="1600" b="1">
              <a:latin typeface="ABBvoiceOffice" panose="020D0603020503020204" pitchFamily="34" charset="0"/>
              <a:ea typeface="ABBvoiceOffice" panose="020D0603020503020204" pitchFamily="34" charset="0"/>
              <a:cs typeface="ABBvoiceOffice" panose="020D0603020503020204" pitchFamily="34" charset="0"/>
            </a:endParaRPr>
          </a:p>
          <a:p>
            <a:r>
              <a:rPr lang="en-US" sz="1600" b="1">
                <a:latin typeface="ABBvoiceOffice" panose="020D0603020503020204" pitchFamily="34" charset="0"/>
                <a:ea typeface="ABBvoiceOffice" panose="020D0603020503020204" pitchFamily="34" charset="0"/>
                <a:cs typeface="ABBvoiceOffice" panose="020D0603020503020204" pitchFamily="34" charset="0"/>
              </a:rPr>
              <a:t>Supporting communication </a:t>
            </a:r>
          </a:p>
          <a:p>
            <a:r>
              <a:rPr lang="en-US" sz="1600" b="1">
                <a:latin typeface="ABBvoiceOffice" panose="020D0603020503020204" pitchFamily="34" charset="0"/>
                <a:ea typeface="ABBvoiceOffice" panose="020D0603020503020204" pitchFamily="34" charset="0"/>
                <a:cs typeface="ABBvoiceOffice" panose="020D0603020503020204" pitchFamily="34" charset="0"/>
              </a:rPr>
              <a:t>protocols</a:t>
            </a:r>
          </a:p>
        </p:txBody>
      </p:sp>
      <p:cxnSp>
        <p:nvCxnSpPr>
          <p:cNvPr id="218" name="Straight Connector 217">
            <a:extLst>
              <a:ext uri="{FF2B5EF4-FFF2-40B4-BE49-F238E27FC236}">
                <a16:creationId xmlns:a16="http://schemas.microsoft.com/office/drawing/2014/main" id="{8AA8BB9D-D32F-4996-AE0D-90F7026A545D}"/>
              </a:ext>
            </a:extLst>
          </p:cNvPr>
          <p:cNvCxnSpPr>
            <a:cxnSpLocks/>
          </p:cNvCxnSpPr>
          <p:nvPr/>
        </p:nvCxnSpPr>
        <p:spPr bwMode="gray">
          <a:xfrm>
            <a:off x="1798114" y="4195038"/>
            <a:ext cx="578320" cy="0"/>
          </a:xfrm>
          <a:prstGeom prst="line">
            <a:avLst/>
          </a:prstGeom>
          <a:ln w="19050">
            <a:solidFill>
              <a:schemeClr val="bg2"/>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2F82DB6-D8F1-446F-9AAC-9004396CEACE}"/>
              </a:ext>
            </a:extLst>
          </p:cNvPr>
          <p:cNvCxnSpPr>
            <a:cxnSpLocks/>
          </p:cNvCxnSpPr>
          <p:nvPr/>
        </p:nvCxnSpPr>
        <p:spPr bwMode="gray">
          <a:xfrm>
            <a:off x="1798114" y="3395967"/>
            <a:ext cx="578320" cy="0"/>
          </a:xfrm>
          <a:prstGeom prst="line">
            <a:avLst/>
          </a:prstGeom>
          <a:ln w="19050">
            <a:solidFill>
              <a:schemeClr val="bg2"/>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5" name="Date Placeholder 3">
            <a:extLst>
              <a:ext uri="{FF2B5EF4-FFF2-40B4-BE49-F238E27FC236}">
                <a16:creationId xmlns:a16="http://schemas.microsoft.com/office/drawing/2014/main" id="{57B67EA0-41BF-4E7E-8142-4B743EACF397}"/>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a:p>
        </p:txBody>
      </p:sp>
      <p:sp>
        <p:nvSpPr>
          <p:cNvPr id="226" name="Slide Number Placeholder 5">
            <a:extLst>
              <a:ext uri="{FF2B5EF4-FFF2-40B4-BE49-F238E27FC236}">
                <a16:creationId xmlns:a16="http://schemas.microsoft.com/office/drawing/2014/main" id="{478B0B2A-D752-46A5-AD22-03E48460B9F6}"/>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35</a:t>
            </a:fld>
            <a:endParaRPr lang="en-US"/>
          </a:p>
        </p:txBody>
      </p:sp>
      <p:grpSp>
        <p:nvGrpSpPr>
          <p:cNvPr id="219" name="Group 218">
            <a:extLst>
              <a:ext uri="{FF2B5EF4-FFF2-40B4-BE49-F238E27FC236}">
                <a16:creationId xmlns:a16="http://schemas.microsoft.com/office/drawing/2014/main" id="{AE1C1F02-ED14-4C41-92B1-F589C92E3134}"/>
              </a:ext>
            </a:extLst>
          </p:cNvPr>
          <p:cNvGrpSpPr/>
          <p:nvPr/>
        </p:nvGrpSpPr>
        <p:grpSpPr>
          <a:xfrm>
            <a:off x="2849737" y="2066592"/>
            <a:ext cx="9256496" cy="4008741"/>
            <a:chOff x="1514241" y="1169275"/>
            <a:chExt cx="10529843" cy="4785108"/>
          </a:xfrm>
        </p:grpSpPr>
        <p:grpSp>
          <p:nvGrpSpPr>
            <p:cNvPr id="220" name="Group 219">
              <a:extLst>
                <a:ext uri="{FF2B5EF4-FFF2-40B4-BE49-F238E27FC236}">
                  <a16:creationId xmlns:a16="http://schemas.microsoft.com/office/drawing/2014/main" id="{FE6D7FD7-54A1-4A0F-AE0F-18E783542D74}"/>
                </a:ext>
              </a:extLst>
            </p:cNvPr>
            <p:cNvGrpSpPr/>
            <p:nvPr/>
          </p:nvGrpSpPr>
          <p:grpSpPr>
            <a:xfrm>
              <a:off x="1514241" y="2774146"/>
              <a:ext cx="1657966" cy="2078038"/>
              <a:chOff x="8048323" y="2127069"/>
              <a:chExt cx="3226677" cy="3891143"/>
            </a:xfrm>
          </p:grpSpPr>
          <p:sp>
            <p:nvSpPr>
              <p:cNvPr id="353" name="Rechteck 62">
                <a:extLst>
                  <a:ext uri="{FF2B5EF4-FFF2-40B4-BE49-F238E27FC236}">
                    <a16:creationId xmlns:a16="http://schemas.microsoft.com/office/drawing/2014/main" id="{33A87F2F-D5F8-41B2-B331-747B9BE6EE86}"/>
                  </a:ext>
                </a:extLst>
              </p:cNvPr>
              <p:cNvSpPr/>
              <p:nvPr/>
            </p:nvSpPr>
            <p:spPr>
              <a:xfrm>
                <a:off x="8696879" y="2192409"/>
                <a:ext cx="1468646" cy="77802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354" name="Straight Connector 353">
                <a:extLst>
                  <a:ext uri="{FF2B5EF4-FFF2-40B4-BE49-F238E27FC236}">
                    <a16:creationId xmlns:a16="http://schemas.microsoft.com/office/drawing/2014/main" id="{9C82276E-1A37-4F60-9378-49A309EAE4F6}"/>
                  </a:ext>
                </a:extLst>
              </p:cNvPr>
              <p:cNvCxnSpPr>
                <a:cxnSpLocks/>
              </p:cNvCxnSpPr>
              <p:nvPr/>
            </p:nvCxnSpPr>
            <p:spPr bwMode="gray">
              <a:xfrm flipH="1" flipV="1">
                <a:off x="8442439" y="2154830"/>
                <a:ext cx="1" cy="278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5" name="Group 354">
                <a:extLst>
                  <a:ext uri="{FF2B5EF4-FFF2-40B4-BE49-F238E27FC236}">
                    <a16:creationId xmlns:a16="http://schemas.microsoft.com/office/drawing/2014/main" id="{B1F603BE-D130-47F8-A95F-BEAC337CFD39}"/>
                  </a:ext>
                </a:extLst>
              </p:cNvPr>
              <p:cNvGrpSpPr/>
              <p:nvPr/>
            </p:nvGrpSpPr>
            <p:grpSpPr>
              <a:xfrm>
                <a:off x="8320442" y="5083090"/>
                <a:ext cx="1210420" cy="935122"/>
                <a:chOff x="787587" y="4549613"/>
                <a:chExt cx="1210420" cy="935122"/>
              </a:xfrm>
            </p:grpSpPr>
            <p:pic>
              <p:nvPicPr>
                <p:cNvPr id="372" name="Picture 371" descr="A picture containing electronics, camera&#10;&#10;Description automatically generated">
                  <a:extLst>
                    <a:ext uri="{FF2B5EF4-FFF2-40B4-BE49-F238E27FC236}">
                      <a16:creationId xmlns:a16="http://schemas.microsoft.com/office/drawing/2014/main" id="{0858FF2C-1C81-48DD-A2B7-B919ABE3E7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p:spPr>
            </p:pic>
            <p:pic>
              <p:nvPicPr>
                <p:cNvPr id="373" name="Picture 372" descr="A picture containing electronics, camera&#10;&#10;Description automatically generated">
                  <a:extLst>
                    <a:ext uri="{FF2B5EF4-FFF2-40B4-BE49-F238E27FC236}">
                      <a16:creationId xmlns:a16="http://schemas.microsoft.com/office/drawing/2014/main" id="{B33FDC37-8443-46C7-9468-E6D16997D21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sp>
              <p:nvSpPr>
                <p:cNvPr id="374" name="Rechteck 62">
                  <a:extLst>
                    <a:ext uri="{FF2B5EF4-FFF2-40B4-BE49-F238E27FC236}">
                      <a16:creationId xmlns:a16="http://schemas.microsoft.com/office/drawing/2014/main" id="{2D18A667-5AEC-4AC8-8F67-DA56A85F5DD2}"/>
                    </a:ext>
                  </a:extLst>
                </p:cNvPr>
                <p:cNvSpPr/>
                <p:nvPr/>
              </p:nvSpPr>
              <p:spPr>
                <a:xfrm>
                  <a:off x="1261130" y="5094499"/>
                  <a:ext cx="736877"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75" name="Rechteck 62">
                  <a:extLst>
                    <a:ext uri="{FF2B5EF4-FFF2-40B4-BE49-F238E27FC236}">
                      <a16:creationId xmlns:a16="http://schemas.microsoft.com/office/drawing/2014/main" id="{2119B908-702A-4728-A980-98C47F4377C8}"/>
                    </a:ext>
                  </a:extLst>
                </p:cNvPr>
                <p:cNvSpPr/>
                <p:nvPr/>
              </p:nvSpPr>
              <p:spPr>
                <a:xfrm>
                  <a:off x="787587" y="5110130"/>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56" name="Group 355">
                <a:extLst>
                  <a:ext uri="{FF2B5EF4-FFF2-40B4-BE49-F238E27FC236}">
                    <a16:creationId xmlns:a16="http://schemas.microsoft.com/office/drawing/2014/main" id="{F3D30AA1-B338-42AB-BBA4-30D8DE108904}"/>
                  </a:ext>
                </a:extLst>
              </p:cNvPr>
              <p:cNvGrpSpPr/>
              <p:nvPr/>
            </p:nvGrpSpPr>
            <p:grpSpPr>
              <a:xfrm>
                <a:off x="9310882" y="5065231"/>
                <a:ext cx="1207018" cy="932224"/>
                <a:chOff x="586072" y="4531754"/>
                <a:chExt cx="1207018" cy="932224"/>
              </a:xfrm>
            </p:grpSpPr>
            <p:pic>
              <p:nvPicPr>
                <p:cNvPr id="368" name="Picture 367" descr="A picture containing electronics, camera&#10;&#10;Description automatically generated">
                  <a:extLst>
                    <a:ext uri="{FF2B5EF4-FFF2-40B4-BE49-F238E27FC236}">
                      <a16:creationId xmlns:a16="http://schemas.microsoft.com/office/drawing/2014/main" id="{27E644EC-3FBA-4712-861A-1DA524D7F0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pic>
              <p:nvPicPr>
                <p:cNvPr id="369" name="Picture 368" descr="A picture containing electronics, camera&#10;&#10;Description automatically generated">
                  <a:extLst>
                    <a:ext uri="{FF2B5EF4-FFF2-40B4-BE49-F238E27FC236}">
                      <a16:creationId xmlns:a16="http://schemas.microsoft.com/office/drawing/2014/main" id="{6045CECB-8C67-48D1-884E-4F81AA8B5F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23438" y="4540684"/>
                  <a:ext cx="583814" cy="583814"/>
                </a:xfrm>
                <a:prstGeom prst="rect">
                  <a:avLst/>
                </a:prstGeom>
              </p:spPr>
            </p:pic>
            <p:sp>
              <p:nvSpPr>
                <p:cNvPr id="370" name="Rechteck 62">
                  <a:extLst>
                    <a:ext uri="{FF2B5EF4-FFF2-40B4-BE49-F238E27FC236}">
                      <a16:creationId xmlns:a16="http://schemas.microsoft.com/office/drawing/2014/main" id="{0656B1F7-1F9F-4B96-AAD0-CD149BFF7914}"/>
                    </a:ext>
                  </a:extLst>
                </p:cNvPr>
                <p:cNvSpPr/>
                <p:nvPr/>
              </p:nvSpPr>
              <p:spPr>
                <a:xfrm>
                  <a:off x="1056213" y="5085671"/>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71" name="Rechteck 62">
                  <a:extLst>
                    <a:ext uri="{FF2B5EF4-FFF2-40B4-BE49-F238E27FC236}">
                      <a16:creationId xmlns:a16="http://schemas.microsoft.com/office/drawing/2014/main" id="{30FADB8A-C754-478F-862B-CF48101BAA55}"/>
                    </a:ext>
                  </a:extLst>
                </p:cNvPr>
                <p:cNvSpPr/>
                <p:nvPr/>
              </p:nvSpPr>
              <p:spPr>
                <a:xfrm>
                  <a:off x="586072" y="5089374"/>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57" name="Rechteck 62">
                <a:extLst>
                  <a:ext uri="{FF2B5EF4-FFF2-40B4-BE49-F238E27FC236}">
                    <a16:creationId xmlns:a16="http://schemas.microsoft.com/office/drawing/2014/main" id="{6A4B7220-1EE4-4668-9D70-22501A4D693C}"/>
                  </a:ext>
                </a:extLst>
              </p:cNvPr>
              <p:cNvSpPr/>
              <p:nvPr/>
            </p:nvSpPr>
            <p:spPr>
              <a:xfrm>
                <a:off x="8048323" y="3724461"/>
                <a:ext cx="1055428" cy="979734"/>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358" name="Picture 357">
                <a:extLst>
                  <a:ext uri="{FF2B5EF4-FFF2-40B4-BE49-F238E27FC236}">
                    <a16:creationId xmlns:a16="http://schemas.microsoft.com/office/drawing/2014/main" id="{1BC2DBDB-DA3F-4219-95A4-ABBEF2389F5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138172"/>
                <a:ext cx="702066" cy="800755"/>
              </a:xfrm>
              <a:prstGeom prst="rect">
                <a:avLst/>
              </a:prstGeom>
            </p:spPr>
          </p:pic>
          <p:cxnSp>
            <p:nvCxnSpPr>
              <p:cNvPr id="359" name="Connector: Elbow 358">
                <a:extLst>
                  <a:ext uri="{FF2B5EF4-FFF2-40B4-BE49-F238E27FC236}">
                    <a16:creationId xmlns:a16="http://schemas.microsoft.com/office/drawing/2014/main" id="{947901F7-C47F-4587-AAB1-B7763F3BE638}"/>
                  </a:ext>
                </a:extLst>
              </p:cNvPr>
              <p:cNvCxnSpPr>
                <a:cxnSpLocks/>
                <a:endCxn id="358" idx="0"/>
              </p:cNvCxnSpPr>
              <p:nvPr/>
            </p:nvCxnSpPr>
            <p:spPr bwMode="gray">
              <a:xfrm rot="16200000" flipH="1">
                <a:off x="8867568" y="2561778"/>
                <a:ext cx="151265" cy="100152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809CA5B-7A0F-4175-883A-9B63757873BF}"/>
                  </a:ext>
                </a:extLst>
              </p:cNvPr>
              <p:cNvCxnSpPr>
                <a:cxnSpLocks/>
                <a:stCxn id="358" idx="2"/>
              </p:cNvCxnSpPr>
              <p:nvPr/>
            </p:nvCxnSpPr>
            <p:spPr bwMode="gray">
              <a:xfrm>
                <a:off x="9443961" y="3938927"/>
                <a:ext cx="1021" cy="10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1" name="Rechteck 62">
                <a:extLst>
                  <a:ext uri="{FF2B5EF4-FFF2-40B4-BE49-F238E27FC236}">
                    <a16:creationId xmlns:a16="http://schemas.microsoft.com/office/drawing/2014/main" id="{C8628A19-9B97-436F-B835-72FA32F673DF}"/>
                  </a:ext>
                </a:extLst>
              </p:cNvPr>
              <p:cNvSpPr/>
              <p:nvPr/>
            </p:nvSpPr>
            <p:spPr>
              <a:xfrm>
                <a:off x="9683324" y="3262796"/>
                <a:ext cx="1591676" cy="691577"/>
              </a:xfrm>
              <a:prstGeom prst="rect">
                <a:avLst/>
              </a:prstGeom>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362" name="Connector: Elbow 361">
                <a:extLst>
                  <a:ext uri="{FF2B5EF4-FFF2-40B4-BE49-F238E27FC236}">
                    <a16:creationId xmlns:a16="http://schemas.microsoft.com/office/drawing/2014/main" id="{34E32418-3046-4E93-89B5-56DBCA5B52E2}"/>
                  </a:ext>
                </a:extLst>
              </p:cNvPr>
              <p:cNvCxnSpPr>
                <a:cxnSpLocks/>
                <a:stCxn id="372" idx="0"/>
              </p:cNvCxnSpPr>
              <p:nvPr/>
            </p:nvCxnSpPr>
            <p:spPr bwMode="gray">
              <a:xfrm rot="5400000" flipH="1" flipV="1">
                <a:off x="8828450" y="4466558"/>
                <a:ext cx="457171" cy="7758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Connector: Elbow 362">
                <a:extLst>
                  <a:ext uri="{FF2B5EF4-FFF2-40B4-BE49-F238E27FC236}">
                    <a16:creationId xmlns:a16="http://schemas.microsoft.com/office/drawing/2014/main" id="{431304BD-0F59-4115-9094-45B323586C9B}"/>
                  </a:ext>
                </a:extLst>
              </p:cNvPr>
              <p:cNvCxnSpPr>
                <a:cxnSpLocks/>
                <a:stCxn id="373" idx="0"/>
              </p:cNvCxnSpPr>
              <p:nvPr/>
            </p:nvCxnSpPr>
            <p:spPr bwMode="gray">
              <a:xfrm rot="5400000" flipH="1" flipV="1">
                <a:off x="9070076" y="4708185"/>
                <a:ext cx="457171" cy="29264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Connector: Elbow 363">
                <a:extLst>
                  <a:ext uri="{FF2B5EF4-FFF2-40B4-BE49-F238E27FC236}">
                    <a16:creationId xmlns:a16="http://schemas.microsoft.com/office/drawing/2014/main" id="{AB20BC0C-1A78-4677-990E-BB069D738D2A}"/>
                  </a:ext>
                </a:extLst>
              </p:cNvPr>
              <p:cNvCxnSpPr>
                <a:cxnSpLocks/>
                <a:stCxn id="368" idx="0"/>
              </p:cNvCxnSpPr>
              <p:nvPr/>
            </p:nvCxnSpPr>
            <p:spPr bwMode="gray">
              <a:xfrm rot="16200000" flipV="1">
                <a:off x="9314076" y="4756825"/>
                <a:ext cx="439312" cy="177500"/>
              </a:xfrm>
              <a:prstGeom prst="bentConnector3">
                <a:avLst>
                  <a:gd name="adj1" fmla="val 486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Connector: Elbow 364">
                <a:extLst>
                  <a:ext uri="{FF2B5EF4-FFF2-40B4-BE49-F238E27FC236}">
                    <a16:creationId xmlns:a16="http://schemas.microsoft.com/office/drawing/2014/main" id="{D661B733-FF35-423B-8ABA-9A1EDB908F62}"/>
                  </a:ext>
                </a:extLst>
              </p:cNvPr>
              <p:cNvCxnSpPr>
                <a:cxnSpLocks/>
                <a:stCxn id="369" idx="0"/>
              </p:cNvCxnSpPr>
              <p:nvPr/>
            </p:nvCxnSpPr>
            <p:spPr bwMode="gray">
              <a:xfrm rot="16200000" flipV="1">
                <a:off x="9568448" y="4502453"/>
                <a:ext cx="448242" cy="695173"/>
              </a:xfrm>
              <a:prstGeom prst="bentConnector3">
                <a:avLst>
                  <a:gd name="adj1" fmla="val 4869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90E9A47A-91B9-4480-9AE5-DDF6EFF22582}"/>
                  </a:ext>
                </a:extLst>
              </p:cNvPr>
              <p:cNvCxnSpPr>
                <a:cxnSpLocks/>
              </p:cNvCxnSpPr>
              <p:nvPr/>
            </p:nvCxnSpPr>
            <p:spPr bwMode="gray">
              <a:xfrm flipV="1">
                <a:off x="10203011" y="2127069"/>
                <a:ext cx="0" cy="18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Connector: Elbow 366">
                <a:extLst>
                  <a:ext uri="{FF2B5EF4-FFF2-40B4-BE49-F238E27FC236}">
                    <a16:creationId xmlns:a16="http://schemas.microsoft.com/office/drawing/2014/main" id="{34B5AC80-557A-4D76-BA5C-B8E424FDBA50}"/>
                  </a:ext>
                </a:extLst>
              </p:cNvPr>
              <p:cNvCxnSpPr>
                <a:cxnSpLocks/>
              </p:cNvCxnSpPr>
              <p:nvPr/>
            </p:nvCxnSpPr>
            <p:spPr bwMode="gray">
              <a:xfrm flipV="1">
                <a:off x="9564561" y="2861680"/>
                <a:ext cx="638450" cy="33220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796CC165-0336-4671-918F-582DD011B9C5}"/>
                </a:ext>
              </a:extLst>
            </p:cNvPr>
            <p:cNvGrpSpPr/>
            <p:nvPr/>
          </p:nvGrpSpPr>
          <p:grpSpPr>
            <a:xfrm>
              <a:off x="6092791" y="2791086"/>
              <a:ext cx="1437836" cy="2059692"/>
              <a:chOff x="7732212" y="2161423"/>
              <a:chExt cx="2798267" cy="3856789"/>
            </a:xfrm>
            <a:noFill/>
          </p:grpSpPr>
          <p:pic>
            <p:nvPicPr>
              <p:cNvPr id="332" name="Picture 331" descr="A picture containing text&#10;&#10;Description automatically generated">
                <a:extLst>
                  <a:ext uri="{FF2B5EF4-FFF2-40B4-BE49-F238E27FC236}">
                    <a16:creationId xmlns:a16="http://schemas.microsoft.com/office/drawing/2014/main" id="{C7328140-2147-4B60-ABF4-6EFBEFCA7D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9093949" y="4046232"/>
                <a:ext cx="702066" cy="579687"/>
              </a:xfrm>
              <a:prstGeom prst="rect">
                <a:avLst/>
              </a:prstGeom>
              <a:grpFill/>
            </p:spPr>
          </p:pic>
          <p:cxnSp>
            <p:nvCxnSpPr>
              <p:cNvPr id="333" name="Straight Connector 332">
                <a:extLst>
                  <a:ext uri="{FF2B5EF4-FFF2-40B4-BE49-F238E27FC236}">
                    <a16:creationId xmlns:a16="http://schemas.microsoft.com/office/drawing/2014/main" id="{0F1049C0-CFE6-4FB8-9196-A139BD36B341}"/>
                  </a:ext>
                </a:extLst>
              </p:cNvPr>
              <p:cNvCxnSpPr>
                <a:cxnSpLocks/>
              </p:cNvCxnSpPr>
              <p:nvPr/>
            </p:nvCxnSpPr>
            <p:spPr bwMode="gray">
              <a:xfrm flipV="1">
                <a:off x="9443892" y="2161423"/>
                <a:ext cx="0" cy="20490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4" name="Group 333">
                <a:extLst>
                  <a:ext uri="{FF2B5EF4-FFF2-40B4-BE49-F238E27FC236}">
                    <a16:creationId xmlns:a16="http://schemas.microsoft.com/office/drawing/2014/main" id="{FFF46A19-E9F9-4406-A932-49655B1E5626}"/>
                  </a:ext>
                </a:extLst>
              </p:cNvPr>
              <p:cNvGrpSpPr/>
              <p:nvPr/>
            </p:nvGrpSpPr>
            <p:grpSpPr>
              <a:xfrm>
                <a:off x="8320442" y="5083090"/>
                <a:ext cx="1223000" cy="935122"/>
                <a:chOff x="787587" y="4549613"/>
                <a:chExt cx="1223000" cy="935122"/>
              </a:xfrm>
              <a:grpFill/>
            </p:grpSpPr>
            <p:pic>
              <p:nvPicPr>
                <p:cNvPr id="349" name="Picture 348" descr="A picture containing electronics, camera&#10;&#10;Description automatically generated">
                  <a:extLst>
                    <a:ext uri="{FF2B5EF4-FFF2-40B4-BE49-F238E27FC236}">
                      <a16:creationId xmlns:a16="http://schemas.microsoft.com/office/drawing/2014/main" id="{E18B4C3C-A34E-480A-BA7E-262DFFB289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a:grpFill/>
              </p:spPr>
            </p:pic>
            <p:pic>
              <p:nvPicPr>
                <p:cNvPr id="350" name="Picture 349" descr="A picture containing electronics, camera&#10;&#10;Description automatically generated">
                  <a:extLst>
                    <a:ext uri="{FF2B5EF4-FFF2-40B4-BE49-F238E27FC236}">
                      <a16:creationId xmlns:a16="http://schemas.microsoft.com/office/drawing/2014/main" id="{02AFC1F3-95E5-4A48-AA89-FCB069EA08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a:grpFill/>
              </p:spPr>
            </p:pic>
            <p:sp>
              <p:nvSpPr>
                <p:cNvPr id="351" name="Rechteck 62">
                  <a:extLst>
                    <a:ext uri="{FF2B5EF4-FFF2-40B4-BE49-F238E27FC236}">
                      <a16:creationId xmlns:a16="http://schemas.microsoft.com/office/drawing/2014/main" id="{7B45ADAE-0866-4A85-8184-B6E2B4AA50AD}"/>
                    </a:ext>
                  </a:extLst>
                </p:cNvPr>
                <p:cNvSpPr/>
                <p:nvPr/>
              </p:nvSpPr>
              <p:spPr>
                <a:xfrm>
                  <a:off x="1273711" y="509450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52" name="Rechteck 62">
                  <a:extLst>
                    <a:ext uri="{FF2B5EF4-FFF2-40B4-BE49-F238E27FC236}">
                      <a16:creationId xmlns:a16="http://schemas.microsoft.com/office/drawing/2014/main" id="{7D9BC541-1A43-4112-9E56-DEC3E7CFFF61}"/>
                    </a:ext>
                  </a:extLst>
                </p:cNvPr>
                <p:cNvSpPr/>
                <p:nvPr/>
              </p:nvSpPr>
              <p:spPr>
                <a:xfrm>
                  <a:off x="787587" y="5110130"/>
                  <a:ext cx="736877"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35" name="Group 334">
                <a:extLst>
                  <a:ext uri="{FF2B5EF4-FFF2-40B4-BE49-F238E27FC236}">
                    <a16:creationId xmlns:a16="http://schemas.microsoft.com/office/drawing/2014/main" id="{5498380E-4ACD-4E0B-8CBA-D20CF713221E}"/>
                  </a:ext>
                </a:extLst>
              </p:cNvPr>
              <p:cNvGrpSpPr/>
              <p:nvPr/>
            </p:nvGrpSpPr>
            <p:grpSpPr>
              <a:xfrm>
                <a:off x="9310882" y="5065231"/>
                <a:ext cx="1219597" cy="932225"/>
                <a:chOff x="586072" y="4531754"/>
                <a:chExt cx="1219597" cy="932225"/>
              </a:xfrm>
              <a:grpFill/>
            </p:grpSpPr>
            <p:pic>
              <p:nvPicPr>
                <p:cNvPr id="345" name="Picture 344" descr="A picture containing electronics, camera&#10;&#10;Description automatically generated">
                  <a:extLst>
                    <a:ext uri="{FF2B5EF4-FFF2-40B4-BE49-F238E27FC236}">
                      <a16:creationId xmlns:a16="http://schemas.microsoft.com/office/drawing/2014/main" id="{96104565-F265-468C-8D20-FA3BE73EE9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a:grpFill/>
              </p:spPr>
            </p:pic>
            <p:pic>
              <p:nvPicPr>
                <p:cNvPr id="346" name="Picture 345" descr="A picture containing electronics, camera&#10;&#10;Description automatically generated">
                  <a:extLst>
                    <a:ext uri="{FF2B5EF4-FFF2-40B4-BE49-F238E27FC236}">
                      <a16:creationId xmlns:a16="http://schemas.microsoft.com/office/drawing/2014/main" id="{CEBB0C24-07F4-4E62-8890-84E044EFCA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490" y="4535308"/>
                  <a:ext cx="583814" cy="583814"/>
                </a:xfrm>
                <a:prstGeom prst="rect">
                  <a:avLst/>
                </a:prstGeom>
                <a:grpFill/>
              </p:spPr>
            </p:pic>
            <p:sp>
              <p:nvSpPr>
                <p:cNvPr id="347" name="Rechteck 62">
                  <a:extLst>
                    <a:ext uri="{FF2B5EF4-FFF2-40B4-BE49-F238E27FC236}">
                      <a16:creationId xmlns:a16="http://schemas.microsoft.com/office/drawing/2014/main" id="{F026ED82-94F5-4BC0-A6FA-F56013236940}"/>
                    </a:ext>
                  </a:extLst>
                </p:cNvPr>
                <p:cNvSpPr/>
                <p:nvPr/>
              </p:nvSpPr>
              <p:spPr>
                <a:xfrm>
                  <a:off x="1068793" y="508567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48" name="Rechteck 62">
                  <a:extLst>
                    <a:ext uri="{FF2B5EF4-FFF2-40B4-BE49-F238E27FC236}">
                      <a16:creationId xmlns:a16="http://schemas.microsoft.com/office/drawing/2014/main" id="{C8D6EEDE-329B-447F-9226-9DC9E60A5517}"/>
                    </a:ext>
                  </a:extLst>
                </p:cNvPr>
                <p:cNvSpPr/>
                <p:nvPr/>
              </p:nvSpPr>
              <p:spPr>
                <a:xfrm>
                  <a:off x="586072" y="5089374"/>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36" name="Rechteck 62">
                <a:extLst>
                  <a:ext uri="{FF2B5EF4-FFF2-40B4-BE49-F238E27FC236}">
                    <a16:creationId xmlns:a16="http://schemas.microsoft.com/office/drawing/2014/main" id="{8FBAC08C-198D-4BB4-8F34-33B8E4956ABC}"/>
                  </a:ext>
                </a:extLst>
              </p:cNvPr>
              <p:cNvSpPr/>
              <p:nvPr/>
            </p:nvSpPr>
            <p:spPr>
              <a:xfrm>
                <a:off x="7732212" y="4023463"/>
                <a:ext cx="1630057" cy="576315"/>
              </a:xfrm>
              <a:prstGeom prst="rect">
                <a:avLst/>
              </a:prstGeom>
              <a:grp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337" name="Picture 336">
                <a:extLst>
                  <a:ext uri="{FF2B5EF4-FFF2-40B4-BE49-F238E27FC236}">
                    <a16:creationId xmlns:a16="http://schemas.microsoft.com/office/drawing/2014/main" id="{5C8EE12F-AF50-4CD5-B7CF-8E7275F1DF7E}"/>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052447"/>
                <a:ext cx="702066" cy="800755"/>
              </a:xfrm>
              <a:prstGeom prst="rect">
                <a:avLst/>
              </a:prstGeom>
              <a:grpFill/>
            </p:spPr>
          </p:pic>
          <p:cxnSp>
            <p:nvCxnSpPr>
              <p:cNvPr id="338" name="Connector: Elbow 337">
                <a:extLst>
                  <a:ext uri="{FF2B5EF4-FFF2-40B4-BE49-F238E27FC236}">
                    <a16:creationId xmlns:a16="http://schemas.microsoft.com/office/drawing/2014/main" id="{7074F8EB-1B54-4896-8E5C-4469FC9D503C}"/>
                  </a:ext>
                </a:extLst>
              </p:cNvPr>
              <p:cNvCxnSpPr>
                <a:cxnSpLocks/>
                <a:endCxn id="337" idx="0"/>
              </p:cNvCxnSpPr>
              <p:nvPr/>
            </p:nvCxnSpPr>
            <p:spPr bwMode="gray">
              <a:xfrm rot="16200000" flipH="1">
                <a:off x="9377441" y="2985926"/>
                <a:ext cx="132971" cy="69"/>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B526BC8B-7FEF-47A3-8860-527C1B89EC96}"/>
                  </a:ext>
                </a:extLst>
              </p:cNvPr>
              <p:cNvCxnSpPr>
                <a:cxnSpLocks/>
                <a:stCxn id="337" idx="2"/>
                <a:endCxn id="332" idx="0"/>
              </p:cNvCxnSpPr>
              <p:nvPr/>
            </p:nvCxnSpPr>
            <p:spPr bwMode="gray">
              <a:xfrm>
                <a:off x="9443961" y="3853202"/>
                <a:ext cx="1021" cy="1930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0" name="Rechteck 62">
                <a:extLst>
                  <a:ext uri="{FF2B5EF4-FFF2-40B4-BE49-F238E27FC236}">
                    <a16:creationId xmlns:a16="http://schemas.microsoft.com/office/drawing/2014/main" id="{50E6E930-43F6-4EA6-8162-65112F93B644}"/>
                  </a:ext>
                </a:extLst>
              </p:cNvPr>
              <p:cNvSpPr/>
              <p:nvPr/>
            </p:nvSpPr>
            <p:spPr>
              <a:xfrm>
                <a:off x="8014820" y="3233132"/>
                <a:ext cx="1591676" cy="691577"/>
              </a:xfrm>
              <a:prstGeom prst="rect">
                <a:avLst/>
              </a:prstGeom>
              <a:grpFill/>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p>
            </p:txBody>
          </p:sp>
          <p:cxnSp>
            <p:nvCxnSpPr>
              <p:cNvPr id="341" name="Connector: Elbow 340">
                <a:extLst>
                  <a:ext uri="{FF2B5EF4-FFF2-40B4-BE49-F238E27FC236}">
                    <a16:creationId xmlns:a16="http://schemas.microsoft.com/office/drawing/2014/main" id="{42534697-2641-488B-AC8A-49F45596AE1D}"/>
                  </a:ext>
                </a:extLst>
              </p:cNvPr>
              <p:cNvCxnSpPr>
                <a:cxnSpLocks/>
                <a:stCxn id="349" idx="0"/>
                <a:endCxn id="332" idx="2"/>
              </p:cNvCxnSpPr>
              <p:nvPr/>
            </p:nvCxnSpPr>
            <p:spPr bwMode="gray">
              <a:xfrm rot="5400000" flipH="1" flipV="1">
                <a:off x="8828450" y="4466558"/>
                <a:ext cx="457171" cy="775894"/>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Connector: Elbow 341">
                <a:extLst>
                  <a:ext uri="{FF2B5EF4-FFF2-40B4-BE49-F238E27FC236}">
                    <a16:creationId xmlns:a16="http://schemas.microsoft.com/office/drawing/2014/main" id="{5A2C15A6-49D6-4191-8F90-4FA583315DD4}"/>
                  </a:ext>
                </a:extLst>
              </p:cNvPr>
              <p:cNvCxnSpPr>
                <a:cxnSpLocks/>
                <a:stCxn id="350" idx="0"/>
                <a:endCxn id="332" idx="2"/>
              </p:cNvCxnSpPr>
              <p:nvPr/>
            </p:nvCxnSpPr>
            <p:spPr bwMode="gray">
              <a:xfrm rot="5400000" flipH="1" flipV="1">
                <a:off x="9070076" y="4708185"/>
                <a:ext cx="457171" cy="292641"/>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Connector: Elbow 342">
                <a:extLst>
                  <a:ext uri="{FF2B5EF4-FFF2-40B4-BE49-F238E27FC236}">
                    <a16:creationId xmlns:a16="http://schemas.microsoft.com/office/drawing/2014/main" id="{E277C73E-08AB-44F3-BC9E-844FA3736826}"/>
                  </a:ext>
                </a:extLst>
              </p:cNvPr>
              <p:cNvCxnSpPr>
                <a:cxnSpLocks/>
                <a:stCxn id="345" idx="0"/>
                <a:endCxn id="332" idx="2"/>
              </p:cNvCxnSpPr>
              <p:nvPr/>
            </p:nvCxnSpPr>
            <p:spPr bwMode="gray">
              <a:xfrm rot="16200000" flipV="1">
                <a:off x="9314076" y="4756825"/>
                <a:ext cx="439312" cy="177500"/>
              </a:xfrm>
              <a:prstGeom prst="bentConnector3">
                <a:avLst>
                  <a:gd name="adj1" fmla="val 48666"/>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Connector: Elbow 343">
                <a:extLst>
                  <a:ext uri="{FF2B5EF4-FFF2-40B4-BE49-F238E27FC236}">
                    <a16:creationId xmlns:a16="http://schemas.microsoft.com/office/drawing/2014/main" id="{8FA560E7-D548-4BE6-899B-C292C1E57F32}"/>
                  </a:ext>
                </a:extLst>
              </p:cNvPr>
              <p:cNvCxnSpPr>
                <a:cxnSpLocks/>
                <a:stCxn id="346" idx="0"/>
                <a:endCxn id="332" idx="2"/>
              </p:cNvCxnSpPr>
              <p:nvPr/>
            </p:nvCxnSpPr>
            <p:spPr bwMode="gray">
              <a:xfrm rot="16200000" flipV="1">
                <a:off x="9563162" y="4507739"/>
                <a:ext cx="442866" cy="679225"/>
              </a:xfrm>
              <a:prstGeom prst="bentConnector3">
                <a:avLst>
                  <a:gd name="adj1" fmla="val 50000"/>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230A854-B153-41AB-8E86-B77B1BC245FB}"/>
                </a:ext>
              </a:extLst>
            </p:cNvPr>
            <p:cNvGrpSpPr/>
            <p:nvPr/>
          </p:nvGrpSpPr>
          <p:grpSpPr>
            <a:xfrm>
              <a:off x="1588089" y="1282628"/>
              <a:ext cx="10455995" cy="3428015"/>
              <a:chOff x="-4652696" y="-555999"/>
              <a:chExt cx="20349092" cy="6418984"/>
            </a:xfrm>
          </p:grpSpPr>
          <p:grpSp>
            <p:nvGrpSpPr>
              <p:cNvPr id="297" name="Group 296">
                <a:extLst>
                  <a:ext uri="{FF2B5EF4-FFF2-40B4-BE49-F238E27FC236}">
                    <a16:creationId xmlns:a16="http://schemas.microsoft.com/office/drawing/2014/main" id="{8E33FF48-BAD2-4035-A087-ADCE62CA05B6}"/>
                  </a:ext>
                </a:extLst>
              </p:cNvPr>
              <p:cNvGrpSpPr/>
              <p:nvPr/>
            </p:nvGrpSpPr>
            <p:grpSpPr>
              <a:xfrm>
                <a:off x="-4398932" y="-555999"/>
                <a:ext cx="17860749" cy="6418984"/>
                <a:chOff x="-4391367" y="-1016311"/>
                <a:chExt cx="17860749" cy="6418984"/>
              </a:xfrm>
            </p:grpSpPr>
            <p:cxnSp>
              <p:nvCxnSpPr>
                <p:cNvPr id="306" name="Connector: Elbow 305">
                  <a:extLst>
                    <a:ext uri="{FF2B5EF4-FFF2-40B4-BE49-F238E27FC236}">
                      <a16:creationId xmlns:a16="http://schemas.microsoft.com/office/drawing/2014/main" id="{41DD535E-A94A-48D2-94AA-66AE12BEF377}"/>
                    </a:ext>
                  </a:extLst>
                </p:cNvPr>
                <p:cNvCxnSpPr>
                  <a:cxnSpLocks/>
                </p:cNvCxnSpPr>
                <p:nvPr/>
              </p:nvCxnSpPr>
              <p:spPr bwMode="gray">
                <a:xfrm rot="5400000" flipH="1" flipV="1">
                  <a:off x="2513569" y="2977665"/>
                  <a:ext cx="585967" cy="580101"/>
                </a:xfrm>
                <a:prstGeom prst="bentConnector3">
                  <a:avLst>
                    <a:gd name="adj1" fmla="val 711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hteck 62">
                  <a:extLst>
                    <a:ext uri="{FF2B5EF4-FFF2-40B4-BE49-F238E27FC236}">
                      <a16:creationId xmlns:a16="http://schemas.microsoft.com/office/drawing/2014/main" id="{29D82CD6-D284-4AA7-964C-FBEFEC3BF84B}"/>
                    </a:ext>
                  </a:extLst>
                </p:cNvPr>
                <p:cNvSpPr/>
                <p:nvPr/>
              </p:nvSpPr>
              <p:spPr>
                <a:xfrm>
                  <a:off x="1392301" y="2476256"/>
                  <a:ext cx="1603887" cy="57631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XT4 Ekip Hi-Touch MCCB</a:t>
                  </a:r>
                </a:p>
              </p:txBody>
            </p:sp>
            <p:cxnSp>
              <p:nvCxnSpPr>
                <p:cNvPr id="308" name="Connector: Elbow 307">
                  <a:extLst>
                    <a:ext uri="{FF2B5EF4-FFF2-40B4-BE49-F238E27FC236}">
                      <a16:creationId xmlns:a16="http://schemas.microsoft.com/office/drawing/2014/main" id="{661240B9-30D8-4617-B565-F3AC1986B4C3}"/>
                    </a:ext>
                  </a:extLst>
                </p:cNvPr>
                <p:cNvCxnSpPr>
                  <a:cxnSpLocks/>
                </p:cNvCxnSpPr>
                <p:nvPr/>
              </p:nvCxnSpPr>
              <p:spPr bwMode="gray">
                <a:xfrm rot="16200000" flipH="1">
                  <a:off x="1694476" y="2637870"/>
                  <a:ext cx="268750" cy="10025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F66A68EF-2389-4BDE-9DAA-CE3791F48BE2}"/>
                    </a:ext>
                  </a:extLst>
                </p:cNvPr>
                <p:cNvCxnSpPr>
                  <a:cxnSpLocks/>
                </p:cNvCxnSpPr>
                <p:nvPr/>
              </p:nvCxnSpPr>
              <p:spPr bwMode="gray">
                <a:xfrm flipH="1" flipV="1">
                  <a:off x="1327579" y="1808288"/>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Rechteck 62">
                  <a:extLst>
                    <a:ext uri="{FF2B5EF4-FFF2-40B4-BE49-F238E27FC236}">
                      <a16:creationId xmlns:a16="http://schemas.microsoft.com/office/drawing/2014/main" id="{4DBA4375-08B7-4078-93C4-88C678D0F2C7}"/>
                    </a:ext>
                  </a:extLst>
                </p:cNvPr>
                <p:cNvSpPr/>
                <p:nvPr/>
              </p:nvSpPr>
              <p:spPr>
                <a:xfrm>
                  <a:off x="-4391367" y="-1016311"/>
                  <a:ext cx="1890651" cy="403421"/>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Normal Supply</a:t>
                  </a:r>
                </a:p>
              </p:txBody>
            </p:sp>
            <p:cxnSp>
              <p:nvCxnSpPr>
                <p:cNvPr id="311" name="Connector: Elbow 310">
                  <a:extLst>
                    <a:ext uri="{FF2B5EF4-FFF2-40B4-BE49-F238E27FC236}">
                      <a16:creationId xmlns:a16="http://schemas.microsoft.com/office/drawing/2014/main" id="{AEBF9CDF-5DCF-46AD-B52C-D97C28330C08}"/>
                    </a:ext>
                  </a:extLst>
                </p:cNvPr>
                <p:cNvCxnSpPr>
                  <a:cxnSpLocks/>
                </p:cNvCxnSpPr>
                <p:nvPr/>
              </p:nvCxnSpPr>
              <p:spPr bwMode="gray">
                <a:xfrm rot="5400000" flipH="1" flipV="1">
                  <a:off x="1749449" y="3522403"/>
                  <a:ext cx="249872" cy="9114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Connector: Elbow 311">
                  <a:extLst>
                    <a:ext uri="{FF2B5EF4-FFF2-40B4-BE49-F238E27FC236}">
                      <a16:creationId xmlns:a16="http://schemas.microsoft.com/office/drawing/2014/main" id="{84429E49-3220-4889-81F0-5F5801F52285}"/>
                    </a:ext>
                  </a:extLst>
                </p:cNvPr>
                <p:cNvCxnSpPr>
                  <a:cxnSpLocks/>
                </p:cNvCxnSpPr>
                <p:nvPr/>
              </p:nvCxnSpPr>
              <p:spPr bwMode="gray">
                <a:xfrm rot="16200000" flipV="1">
                  <a:off x="2917984" y="3265342"/>
                  <a:ext cx="300043" cy="1475765"/>
                </a:xfrm>
                <a:prstGeom prst="bentConnector3">
                  <a:avLst>
                    <a:gd name="adj1" fmla="val 5917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3" name="Group 312">
                  <a:extLst>
                    <a:ext uri="{FF2B5EF4-FFF2-40B4-BE49-F238E27FC236}">
                      <a16:creationId xmlns:a16="http://schemas.microsoft.com/office/drawing/2014/main" id="{66D501B1-3344-4D24-A2AE-E9C88DE42132}"/>
                    </a:ext>
                  </a:extLst>
                </p:cNvPr>
                <p:cNvGrpSpPr/>
                <p:nvPr/>
              </p:nvGrpSpPr>
              <p:grpSpPr>
                <a:xfrm>
                  <a:off x="605765" y="4099736"/>
                  <a:ext cx="2830539" cy="1252766"/>
                  <a:chOff x="605765" y="3880661"/>
                  <a:chExt cx="2830539" cy="1252766"/>
                </a:xfrm>
              </p:grpSpPr>
              <p:sp>
                <p:nvSpPr>
                  <p:cNvPr id="325" name="Rechteck 62">
                    <a:extLst>
                      <a:ext uri="{FF2B5EF4-FFF2-40B4-BE49-F238E27FC236}">
                        <a16:creationId xmlns:a16="http://schemas.microsoft.com/office/drawing/2014/main" id="{1A26EA04-CF94-43A7-9300-58358596C8F6}"/>
                      </a:ext>
                    </a:extLst>
                  </p:cNvPr>
                  <p:cNvSpPr/>
                  <p:nvPr/>
                </p:nvSpPr>
                <p:spPr>
                  <a:xfrm>
                    <a:off x="1658270" y="3880661"/>
                    <a:ext cx="1778034" cy="77802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 </a:t>
                    </a:r>
                  </a:p>
                  <a:p>
                    <a:pPr algn="ct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326" name="Picture 325" descr="A picture containing electronics, camera&#10;&#10;Description automatically generated">
                    <a:extLst>
                      <a:ext uri="{FF2B5EF4-FFF2-40B4-BE49-F238E27FC236}">
                        <a16:creationId xmlns:a16="http://schemas.microsoft.com/office/drawing/2014/main" id="{6D6ABF0B-6945-4D6C-B1D8-41F2F20107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327" name="Connector: Elbow 326">
                    <a:extLst>
                      <a:ext uri="{FF2B5EF4-FFF2-40B4-BE49-F238E27FC236}">
                        <a16:creationId xmlns:a16="http://schemas.microsoft.com/office/drawing/2014/main" id="{9347595B-B9B8-413E-B972-BD369BF92608}"/>
                      </a:ext>
                    </a:extLst>
                  </p:cNvPr>
                  <p:cNvCxnSpPr>
                    <a:cxnSpLocks/>
                    <a:endCxn id="326"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8" name="Picture 327" descr="A picture containing electronics, camera&#10;&#10;Description automatically generated">
                    <a:extLst>
                      <a:ext uri="{FF2B5EF4-FFF2-40B4-BE49-F238E27FC236}">
                        <a16:creationId xmlns:a16="http://schemas.microsoft.com/office/drawing/2014/main" id="{8F8AF51E-6A04-46D1-A166-11C96D963C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329" name="Connector: Elbow 328">
                    <a:extLst>
                      <a:ext uri="{FF2B5EF4-FFF2-40B4-BE49-F238E27FC236}">
                        <a16:creationId xmlns:a16="http://schemas.microsoft.com/office/drawing/2014/main" id="{2D0DDBD3-6414-401A-A9D1-2EA075CB9AD3}"/>
                      </a:ext>
                    </a:extLst>
                  </p:cNvPr>
                  <p:cNvCxnSpPr>
                    <a:cxnSpLocks/>
                    <a:endCxn id="328"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0" name="Rechteck 62">
                    <a:extLst>
                      <a:ext uri="{FF2B5EF4-FFF2-40B4-BE49-F238E27FC236}">
                        <a16:creationId xmlns:a16="http://schemas.microsoft.com/office/drawing/2014/main" id="{34CA5F14-ED2C-4184-A0FB-495BE587C571}"/>
                      </a:ext>
                    </a:extLst>
                  </p:cNvPr>
                  <p:cNvSpPr/>
                  <p:nvPr/>
                </p:nvSpPr>
                <p:spPr>
                  <a:xfrm>
                    <a:off x="1573886" y="4715938"/>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31" name="Rechteck 62">
                    <a:extLst>
                      <a:ext uri="{FF2B5EF4-FFF2-40B4-BE49-F238E27FC236}">
                        <a16:creationId xmlns:a16="http://schemas.microsoft.com/office/drawing/2014/main" id="{C2ABE5E3-9C45-4219-BD6D-045944CA07A3}"/>
                      </a:ext>
                    </a:extLst>
                  </p:cNvPr>
                  <p:cNvSpPr/>
                  <p:nvPr/>
                </p:nvSpPr>
                <p:spPr>
                  <a:xfrm>
                    <a:off x="838491" y="4711736"/>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14" name="Group 313">
                  <a:extLst>
                    <a:ext uri="{FF2B5EF4-FFF2-40B4-BE49-F238E27FC236}">
                      <a16:creationId xmlns:a16="http://schemas.microsoft.com/office/drawing/2014/main" id="{396940BE-6C09-4152-840D-EA55AA99FFF1}"/>
                    </a:ext>
                  </a:extLst>
                </p:cNvPr>
                <p:cNvGrpSpPr/>
                <p:nvPr/>
              </p:nvGrpSpPr>
              <p:grpSpPr>
                <a:xfrm>
                  <a:off x="2587216" y="4706389"/>
                  <a:ext cx="1711415" cy="696284"/>
                  <a:chOff x="199978" y="4437143"/>
                  <a:chExt cx="1711415" cy="696284"/>
                </a:xfrm>
              </p:grpSpPr>
              <p:pic>
                <p:nvPicPr>
                  <p:cNvPr id="319" name="Picture 318" descr="A picture containing electronics, camera&#10;&#10;Description automatically generated">
                    <a:extLst>
                      <a:ext uri="{FF2B5EF4-FFF2-40B4-BE49-F238E27FC236}">
                        <a16:creationId xmlns:a16="http://schemas.microsoft.com/office/drawing/2014/main" id="{5915008A-A1C0-4BB4-9EE0-5273057E27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320" name="Connector: Elbow 319">
                    <a:extLst>
                      <a:ext uri="{FF2B5EF4-FFF2-40B4-BE49-F238E27FC236}">
                        <a16:creationId xmlns:a16="http://schemas.microsoft.com/office/drawing/2014/main" id="{F857D900-1E67-4FDF-8658-45D34DFE579A}"/>
                      </a:ext>
                    </a:extLst>
                  </p:cNvPr>
                  <p:cNvCxnSpPr>
                    <a:cxnSpLocks/>
                    <a:endCxn id="319"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1" name="Picture 320" descr="A picture containing electronics, camera&#10;&#10;Description automatically generated">
                    <a:extLst>
                      <a:ext uri="{FF2B5EF4-FFF2-40B4-BE49-F238E27FC236}">
                        <a16:creationId xmlns:a16="http://schemas.microsoft.com/office/drawing/2014/main" id="{00C821FE-D0AC-4B57-AE92-88D6A0E1BD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322" name="Connector: Elbow 321">
                    <a:extLst>
                      <a:ext uri="{FF2B5EF4-FFF2-40B4-BE49-F238E27FC236}">
                        <a16:creationId xmlns:a16="http://schemas.microsoft.com/office/drawing/2014/main" id="{4AE69C91-B537-40ED-9120-948236D71306}"/>
                      </a:ext>
                    </a:extLst>
                  </p:cNvPr>
                  <p:cNvCxnSpPr>
                    <a:cxnSpLocks/>
                    <a:endCxn id="321"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3" name="Rechteck 62">
                    <a:extLst>
                      <a:ext uri="{FF2B5EF4-FFF2-40B4-BE49-F238E27FC236}">
                        <a16:creationId xmlns:a16="http://schemas.microsoft.com/office/drawing/2014/main" id="{C6C9AE95-BB29-4D99-8A04-74F998588794}"/>
                      </a:ext>
                    </a:extLst>
                  </p:cNvPr>
                  <p:cNvSpPr/>
                  <p:nvPr/>
                </p:nvSpPr>
                <p:spPr>
                  <a:xfrm>
                    <a:off x="916816" y="4649998"/>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24" name="Rechteck 62">
                    <a:extLst>
                      <a:ext uri="{FF2B5EF4-FFF2-40B4-BE49-F238E27FC236}">
                        <a16:creationId xmlns:a16="http://schemas.microsoft.com/office/drawing/2014/main" id="{1ED48F83-A086-4419-BD2C-0EA37B4F9CA9}"/>
                      </a:ext>
                    </a:extLst>
                  </p:cNvPr>
                  <p:cNvSpPr/>
                  <p:nvPr/>
                </p:nvSpPr>
                <p:spPr>
                  <a:xfrm>
                    <a:off x="199978" y="4642461"/>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15" name="Rechteck 62">
                  <a:extLst>
                    <a:ext uri="{FF2B5EF4-FFF2-40B4-BE49-F238E27FC236}">
                      <a16:creationId xmlns:a16="http://schemas.microsoft.com/office/drawing/2014/main" id="{CEB0F8C3-7954-4BCB-A1DB-E72BB8C6621A}"/>
                    </a:ext>
                  </a:extLst>
                </p:cNvPr>
                <p:cNvSpPr/>
                <p:nvPr/>
              </p:nvSpPr>
              <p:spPr>
                <a:xfrm>
                  <a:off x="12012175" y="-957571"/>
                  <a:ext cx="1457207" cy="518683"/>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Emergency Supply</a:t>
                  </a:r>
                </a:p>
              </p:txBody>
            </p:sp>
            <p:sp>
              <p:nvSpPr>
                <p:cNvPr id="316" name="Rechteck 62">
                  <a:extLst>
                    <a:ext uri="{FF2B5EF4-FFF2-40B4-BE49-F238E27FC236}">
                      <a16:creationId xmlns:a16="http://schemas.microsoft.com/office/drawing/2014/main" id="{96729572-D34C-49C1-9426-80E77F49AD4D}"/>
                    </a:ext>
                  </a:extLst>
                </p:cNvPr>
                <p:cNvSpPr/>
                <p:nvPr/>
              </p:nvSpPr>
              <p:spPr>
                <a:xfrm>
                  <a:off x="2783536" y="3416700"/>
                  <a:ext cx="542136" cy="215444"/>
                </a:xfrm>
                <a:prstGeom prst="rect">
                  <a:avLst/>
                </a:prstGeom>
              </p:spPr>
              <p:txBody>
                <a:bodyPr wrap="none">
                  <a:spAutoFit/>
                </a:bodyPr>
                <a:lstStyle/>
                <a:p>
                  <a:pPr algn="ctr"/>
                  <a:r>
                    <a:rPr lang="en-US" sz="800" err="1">
                      <a:latin typeface="ABBvoice Light" panose="020D0403020503020204" pitchFamily="34" charset="0"/>
                      <a:ea typeface="ABBvoice Light" panose="020D0403020503020204" pitchFamily="34" charset="0"/>
                      <a:cs typeface="ABBvoice Light" panose="020D0403020503020204" pitchFamily="34" charset="0"/>
                    </a:rPr>
                    <a:t>TruOne</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317" name="Straight Connector 316">
                  <a:extLst>
                    <a:ext uri="{FF2B5EF4-FFF2-40B4-BE49-F238E27FC236}">
                      <a16:creationId xmlns:a16="http://schemas.microsoft.com/office/drawing/2014/main" id="{9FD85083-A825-4259-A932-E55AC0E97137}"/>
                    </a:ext>
                  </a:extLst>
                </p:cNvPr>
                <p:cNvCxnSpPr>
                  <a:cxnSpLocks/>
                </p:cNvCxnSpPr>
                <p:nvPr/>
              </p:nvCxnSpPr>
              <p:spPr bwMode="gray">
                <a:xfrm flipH="1" flipV="1">
                  <a:off x="3096602" y="1778253"/>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18" name="Picture 317" descr="A picture containing text, electronics&#10;&#10;Description automatically generated">
                  <a:extLst>
                    <a:ext uri="{FF2B5EF4-FFF2-40B4-BE49-F238E27FC236}">
                      <a16:creationId xmlns:a16="http://schemas.microsoft.com/office/drawing/2014/main" id="{EA89695F-96D5-4955-92AB-5A1DBC6B791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434" b="89759" l="9880" r="89880">
                              <a14:foregroundMark x1="46024" y1="60241" x2="46024" y2="60241"/>
                              <a14:foregroundMark x1="39759" y1="90361" x2="39759" y2="90361"/>
                              <a14:foregroundMark x1="59518" y1="8434" x2="59518" y2="8434"/>
                            </a14:backgroundRemoval>
                          </a14:imgEffect>
                        </a14:imgLayer>
                      </a14:imgProps>
                    </a:ext>
                  </a:extLst>
                </a:blip>
                <a:srcRect l="28114" r="27957"/>
                <a:stretch/>
              </p:blipFill>
              <p:spPr>
                <a:xfrm>
                  <a:off x="2094436" y="3244872"/>
                  <a:ext cx="649460" cy="591380"/>
                </a:xfrm>
                <a:prstGeom prst="rect">
                  <a:avLst/>
                </a:prstGeom>
              </p:spPr>
            </p:pic>
          </p:grpSp>
          <p:cxnSp>
            <p:nvCxnSpPr>
              <p:cNvPr id="298" name="Straight Connector 297">
                <a:extLst>
                  <a:ext uri="{FF2B5EF4-FFF2-40B4-BE49-F238E27FC236}">
                    <a16:creationId xmlns:a16="http://schemas.microsoft.com/office/drawing/2014/main" id="{AF30AD0D-BD85-453A-8938-4B5230DDE1C8}"/>
                  </a:ext>
                </a:extLst>
              </p:cNvPr>
              <p:cNvCxnSpPr>
                <a:cxnSpLocks/>
              </p:cNvCxnSpPr>
              <p:nvPr/>
            </p:nvCxnSpPr>
            <p:spPr bwMode="gray">
              <a:xfrm>
                <a:off x="-4652696" y="2226466"/>
                <a:ext cx="6556525" cy="12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9B824EF3-5237-439D-B3D9-2AA9C0F97CE4}"/>
                  </a:ext>
                </a:extLst>
              </p:cNvPr>
              <p:cNvCxnSpPr>
                <a:cxnSpLocks/>
              </p:cNvCxnSpPr>
              <p:nvPr/>
            </p:nvCxnSpPr>
            <p:spPr bwMode="gray">
              <a:xfrm>
                <a:off x="2411601" y="2238568"/>
                <a:ext cx="13284795" cy="30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866C1F4F-E8D4-4FBB-9677-75E653F7CCAC}"/>
                  </a:ext>
                </a:extLst>
              </p:cNvPr>
              <p:cNvCxnSpPr>
                <a:cxnSpLocks/>
              </p:cNvCxnSpPr>
              <p:nvPr/>
            </p:nvCxnSpPr>
            <p:spPr bwMode="gray">
              <a:xfrm flipH="1" flipV="1">
                <a:off x="2015152" y="2052733"/>
                <a:ext cx="396449" cy="184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67C0B73-58B9-462E-A90C-AB4FDD25B030}"/>
                  </a:ext>
                </a:extLst>
              </p:cNvPr>
              <p:cNvCxnSpPr/>
              <p:nvPr/>
            </p:nvCxnSpPr>
            <p:spPr bwMode="gray">
              <a:xfrm>
                <a:off x="1866820" y="2164078"/>
                <a:ext cx="67937" cy="146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862F7707-BDAB-407C-9493-D717A637314D}"/>
                  </a:ext>
                </a:extLst>
              </p:cNvPr>
              <p:cNvCxnSpPr>
                <a:cxnSpLocks/>
              </p:cNvCxnSpPr>
              <p:nvPr/>
            </p:nvCxnSpPr>
            <p:spPr bwMode="gray">
              <a:xfrm flipH="1">
                <a:off x="1845841" y="2178381"/>
                <a:ext cx="94102" cy="130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0F7284F6-BEDF-4BB7-90E1-88D164E7E8D4}"/>
                  </a:ext>
                </a:extLst>
              </p:cNvPr>
              <p:cNvCxnSpPr>
                <a:cxnSpLocks/>
              </p:cNvCxnSpPr>
              <p:nvPr/>
            </p:nvCxnSpPr>
            <p:spPr bwMode="gray">
              <a:xfrm>
                <a:off x="-3620353" y="754765"/>
                <a:ext cx="0" cy="145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Oval 303">
                <a:extLst>
                  <a:ext uri="{FF2B5EF4-FFF2-40B4-BE49-F238E27FC236}">
                    <a16:creationId xmlns:a16="http://schemas.microsoft.com/office/drawing/2014/main" id="{F93520CA-4971-4D17-B207-75E1E5CE15A0}"/>
                  </a:ext>
                </a:extLst>
              </p:cNvPr>
              <p:cNvSpPr/>
              <p:nvPr/>
            </p:nvSpPr>
            <p:spPr bwMode="gray">
              <a:xfrm>
                <a:off x="12692420" y="42876"/>
                <a:ext cx="323844" cy="3249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305" name="Straight Connector 304">
                <a:extLst>
                  <a:ext uri="{FF2B5EF4-FFF2-40B4-BE49-F238E27FC236}">
                    <a16:creationId xmlns:a16="http://schemas.microsoft.com/office/drawing/2014/main" id="{D2988CD3-693C-4D03-A56E-D0B690FEFBFE}"/>
                  </a:ext>
                </a:extLst>
              </p:cNvPr>
              <p:cNvCxnSpPr>
                <a:cxnSpLocks/>
              </p:cNvCxnSpPr>
              <p:nvPr/>
            </p:nvCxnSpPr>
            <p:spPr bwMode="gray">
              <a:xfrm>
                <a:off x="12854343" y="321207"/>
                <a:ext cx="35815" cy="1932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9" name="Straight Connector 228">
              <a:extLst>
                <a:ext uri="{FF2B5EF4-FFF2-40B4-BE49-F238E27FC236}">
                  <a16:creationId xmlns:a16="http://schemas.microsoft.com/office/drawing/2014/main" id="{7B8C3BDB-45D6-4434-A44D-1084D6954B1A}"/>
                </a:ext>
              </a:extLst>
            </p:cNvPr>
            <p:cNvCxnSpPr>
              <a:cxnSpLocks/>
            </p:cNvCxnSpPr>
            <p:nvPr/>
          </p:nvCxnSpPr>
          <p:spPr bwMode="gray">
            <a:xfrm flipH="1" flipV="1">
              <a:off x="8030319" y="2782013"/>
              <a:ext cx="36" cy="1933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0" name="Picture 229" descr="A picture containing electronics, camera&#10;&#10;Description automatically generated">
              <a:extLst>
                <a:ext uri="{FF2B5EF4-FFF2-40B4-BE49-F238E27FC236}">
                  <a16:creationId xmlns:a16="http://schemas.microsoft.com/office/drawing/2014/main" id="{C54F0004-D180-4D54-B0D5-2BBB2618D6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10939" y="3362560"/>
              <a:ext cx="299982" cy="311782"/>
            </a:xfrm>
            <a:prstGeom prst="rect">
              <a:avLst/>
            </a:prstGeom>
          </p:spPr>
        </p:pic>
        <p:cxnSp>
          <p:nvCxnSpPr>
            <p:cNvPr id="231" name="Connector: Elbow 230">
              <a:extLst>
                <a:ext uri="{FF2B5EF4-FFF2-40B4-BE49-F238E27FC236}">
                  <a16:creationId xmlns:a16="http://schemas.microsoft.com/office/drawing/2014/main" id="{C9003BC4-74F6-441D-9402-D8CBD298E130}"/>
                </a:ext>
              </a:extLst>
            </p:cNvPr>
            <p:cNvCxnSpPr>
              <a:cxnSpLocks/>
              <a:endCxn id="230" idx="0"/>
            </p:cNvCxnSpPr>
            <p:nvPr/>
          </p:nvCxnSpPr>
          <p:spPr bwMode="gray">
            <a:xfrm rot="5400000">
              <a:off x="7869514" y="3203451"/>
              <a:ext cx="50526" cy="2676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2" name="Picture 231" descr="A picture containing electronics, camera&#10;&#10;Description automatically generated">
              <a:extLst>
                <a:ext uri="{FF2B5EF4-FFF2-40B4-BE49-F238E27FC236}">
                  <a16:creationId xmlns:a16="http://schemas.microsoft.com/office/drawing/2014/main" id="{563E9188-74BC-44AD-8123-C01F639EF4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981830" y="3372098"/>
              <a:ext cx="299982" cy="311782"/>
            </a:xfrm>
            <a:prstGeom prst="rect">
              <a:avLst/>
            </a:prstGeom>
          </p:spPr>
        </p:pic>
        <p:cxnSp>
          <p:nvCxnSpPr>
            <p:cNvPr id="233" name="Connector: Elbow 232">
              <a:extLst>
                <a:ext uri="{FF2B5EF4-FFF2-40B4-BE49-F238E27FC236}">
                  <a16:creationId xmlns:a16="http://schemas.microsoft.com/office/drawing/2014/main" id="{16BF1053-5A5B-4BC2-88DC-44299BFAB377}"/>
                </a:ext>
              </a:extLst>
            </p:cNvPr>
            <p:cNvCxnSpPr>
              <a:cxnSpLocks/>
              <a:endCxn id="232" idx="0"/>
            </p:cNvCxnSpPr>
            <p:nvPr/>
          </p:nvCxnSpPr>
          <p:spPr bwMode="gray">
            <a:xfrm rot="16200000" flipH="1">
              <a:off x="8050191" y="3290468"/>
              <a:ext cx="60063" cy="103196"/>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Rechteck 62">
              <a:extLst>
                <a:ext uri="{FF2B5EF4-FFF2-40B4-BE49-F238E27FC236}">
                  <a16:creationId xmlns:a16="http://schemas.microsoft.com/office/drawing/2014/main" id="{65A37DEF-A7EF-437D-966B-9ECEB45BA056}"/>
                </a:ext>
              </a:extLst>
            </p:cNvPr>
            <p:cNvSpPr/>
            <p:nvPr/>
          </p:nvSpPr>
          <p:spPr>
            <a:xfrm>
              <a:off x="7726849" y="3450281"/>
              <a:ext cx="378630"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35" name="Rechteck 62">
              <a:extLst>
                <a:ext uri="{FF2B5EF4-FFF2-40B4-BE49-F238E27FC236}">
                  <a16:creationId xmlns:a16="http://schemas.microsoft.com/office/drawing/2014/main" id="{3DC51B38-1511-4FF0-A299-A5CCCCFF6113}"/>
                </a:ext>
              </a:extLst>
            </p:cNvPr>
            <p:cNvSpPr/>
            <p:nvPr/>
          </p:nvSpPr>
          <p:spPr>
            <a:xfrm>
              <a:off x="7277160" y="2887479"/>
              <a:ext cx="744796" cy="415498"/>
            </a:xfrm>
            <a:prstGeom prst="rect">
              <a:avLst/>
            </a:prstGeom>
            <a:no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a:t>
              </a:r>
            </a:p>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Measuring</a:t>
              </a:r>
            </a:p>
          </p:txBody>
        </p:sp>
        <p:pic>
          <p:nvPicPr>
            <p:cNvPr id="236" name="Picture 235" descr="A picture containing text&#10;&#10;Description automatically generated">
              <a:extLst>
                <a:ext uri="{FF2B5EF4-FFF2-40B4-BE49-F238E27FC236}">
                  <a16:creationId xmlns:a16="http://schemas.microsoft.com/office/drawing/2014/main" id="{31DA1356-D784-4E46-A0A0-7401DC229A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2026003" y="3810646"/>
              <a:ext cx="360743" cy="309578"/>
            </a:xfrm>
            <a:prstGeom prst="rect">
              <a:avLst/>
            </a:prstGeom>
            <a:noFill/>
          </p:spPr>
        </p:pic>
        <p:sp>
          <p:nvSpPr>
            <p:cNvPr id="237" name="Rectangle 236">
              <a:extLst>
                <a:ext uri="{FF2B5EF4-FFF2-40B4-BE49-F238E27FC236}">
                  <a16:creationId xmlns:a16="http://schemas.microsoft.com/office/drawing/2014/main" id="{13F95FD7-389F-49D1-8551-B03BE1D94299}"/>
                </a:ext>
              </a:extLst>
            </p:cNvPr>
            <p:cNvSpPr/>
            <p:nvPr/>
          </p:nvSpPr>
          <p:spPr bwMode="gray">
            <a:xfrm>
              <a:off x="1543807" y="4934570"/>
              <a:ext cx="1353447" cy="2260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238" name="Rectangle 237">
              <a:extLst>
                <a:ext uri="{FF2B5EF4-FFF2-40B4-BE49-F238E27FC236}">
                  <a16:creationId xmlns:a16="http://schemas.microsoft.com/office/drawing/2014/main" id="{4D844E0C-BEDD-41A9-AE88-2D7421ED094F}"/>
                </a:ext>
              </a:extLst>
            </p:cNvPr>
            <p:cNvSpPr/>
            <p:nvPr/>
          </p:nvSpPr>
          <p:spPr bwMode="gray">
            <a:xfrm>
              <a:off x="7569164" y="3738056"/>
              <a:ext cx="961574" cy="17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Lightning</a:t>
              </a:r>
            </a:p>
          </p:txBody>
        </p:sp>
        <p:pic>
          <p:nvPicPr>
            <p:cNvPr id="239" name="Picture 238">
              <a:extLst>
                <a:ext uri="{FF2B5EF4-FFF2-40B4-BE49-F238E27FC236}">
                  <a16:creationId xmlns:a16="http://schemas.microsoft.com/office/drawing/2014/main" id="{70748B0D-D199-4567-9AF1-C3FD56B2623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918753" y="2115898"/>
              <a:ext cx="399572" cy="350298"/>
            </a:xfrm>
            <a:prstGeom prst="rect">
              <a:avLst/>
            </a:prstGeom>
          </p:spPr>
        </p:pic>
        <p:pic>
          <p:nvPicPr>
            <p:cNvPr id="240" name="Picture 239">
              <a:extLst>
                <a:ext uri="{FF2B5EF4-FFF2-40B4-BE49-F238E27FC236}">
                  <a16:creationId xmlns:a16="http://schemas.microsoft.com/office/drawing/2014/main" id="{914621F3-D783-4868-B040-4525C88F16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402366" y="2097924"/>
              <a:ext cx="399572" cy="350298"/>
            </a:xfrm>
            <a:prstGeom prst="rect">
              <a:avLst/>
            </a:prstGeom>
          </p:spPr>
        </p:pic>
        <p:sp>
          <p:nvSpPr>
            <p:cNvPr id="241" name="Oval 240">
              <a:extLst>
                <a:ext uri="{FF2B5EF4-FFF2-40B4-BE49-F238E27FC236}">
                  <a16:creationId xmlns:a16="http://schemas.microsoft.com/office/drawing/2014/main" id="{0E179A11-BFB1-42AD-A90D-757021C4C896}"/>
                </a:ext>
              </a:extLst>
            </p:cNvPr>
            <p:cNvSpPr/>
            <p:nvPr/>
          </p:nvSpPr>
          <p:spPr bwMode="gray">
            <a:xfrm>
              <a:off x="2037818" y="1726668"/>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sp>
          <p:nvSpPr>
            <p:cNvPr id="242" name="Oval 241">
              <a:extLst>
                <a:ext uri="{FF2B5EF4-FFF2-40B4-BE49-F238E27FC236}">
                  <a16:creationId xmlns:a16="http://schemas.microsoft.com/office/drawing/2014/main" id="{A380C80A-9DB0-497C-B5F8-B58793267727}"/>
                </a:ext>
              </a:extLst>
            </p:cNvPr>
            <p:cNvSpPr/>
            <p:nvPr/>
          </p:nvSpPr>
          <p:spPr bwMode="gray">
            <a:xfrm>
              <a:off x="2037818" y="1793238"/>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grpSp>
          <p:nvGrpSpPr>
            <p:cNvPr id="243" name="Group 242">
              <a:extLst>
                <a:ext uri="{FF2B5EF4-FFF2-40B4-BE49-F238E27FC236}">
                  <a16:creationId xmlns:a16="http://schemas.microsoft.com/office/drawing/2014/main" id="{69C5D9C1-E4A9-4215-980B-DBED2BC5860C}"/>
                </a:ext>
              </a:extLst>
            </p:cNvPr>
            <p:cNvGrpSpPr/>
            <p:nvPr/>
          </p:nvGrpSpPr>
          <p:grpSpPr>
            <a:xfrm>
              <a:off x="10045759" y="2822297"/>
              <a:ext cx="1064397" cy="1390620"/>
              <a:chOff x="10277722" y="4260518"/>
              <a:chExt cx="1064397" cy="1390620"/>
            </a:xfrm>
          </p:grpSpPr>
          <p:sp>
            <p:nvSpPr>
              <p:cNvPr id="287" name="Rechteck 62">
                <a:extLst>
                  <a:ext uri="{FF2B5EF4-FFF2-40B4-BE49-F238E27FC236}">
                    <a16:creationId xmlns:a16="http://schemas.microsoft.com/office/drawing/2014/main" id="{048DB41D-3A51-4915-9D33-6D52CE91AA61}"/>
                  </a:ext>
                </a:extLst>
              </p:cNvPr>
              <p:cNvSpPr/>
              <p:nvPr/>
            </p:nvSpPr>
            <p:spPr>
              <a:xfrm>
                <a:off x="10410938" y="4637640"/>
                <a:ext cx="863317" cy="495967"/>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288" name="Straight Connector 287">
                <a:extLst>
                  <a:ext uri="{FF2B5EF4-FFF2-40B4-BE49-F238E27FC236}">
                    <a16:creationId xmlns:a16="http://schemas.microsoft.com/office/drawing/2014/main" id="{30B54124-D132-46CD-94D3-988732DD0920}"/>
                  </a:ext>
                </a:extLst>
              </p:cNvPr>
              <p:cNvCxnSpPr>
                <a:cxnSpLocks/>
              </p:cNvCxnSpPr>
              <p:nvPr/>
            </p:nvCxnSpPr>
            <p:spPr bwMode="gray">
              <a:xfrm flipH="1" flipV="1">
                <a:off x="10486532" y="4260518"/>
                <a:ext cx="1" cy="553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89" name="Picture 288">
                <a:extLst>
                  <a:ext uri="{FF2B5EF4-FFF2-40B4-BE49-F238E27FC236}">
                    <a16:creationId xmlns:a16="http://schemas.microsoft.com/office/drawing/2014/main" id="{FEC3AB81-B61B-45E7-BE5F-746C9BBB519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10714522" y="5166196"/>
                <a:ext cx="360743" cy="427638"/>
              </a:xfrm>
              <a:prstGeom prst="rect">
                <a:avLst/>
              </a:prstGeom>
            </p:spPr>
          </p:pic>
          <p:cxnSp>
            <p:nvCxnSpPr>
              <p:cNvPr id="290" name="Connector: Elbow 289">
                <a:extLst>
                  <a:ext uri="{FF2B5EF4-FFF2-40B4-BE49-F238E27FC236}">
                    <a16:creationId xmlns:a16="http://schemas.microsoft.com/office/drawing/2014/main" id="{9C09B5D4-00E2-4186-9719-AE17562D5998}"/>
                  </a:ext>
                </a:extLst>
              </p:cNvPr>
              <p:cNvCxnSpPr>
                <a:cxnSpLocks/>
                <a:endCxn id="289" idx="0"/>
              </p:cNvCxnSpPr>
              <p:nvPr/>
            </p:nvCxnSpPr>
            <p:spPr bwMode="gray">
              <a:xfrm rot="16200000" flipH="1">
                <a:off x="10662431" y="4933733"/>
                <a:ext cx="56562" cy="40836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283AC79A-42B0-4707-B9E1-0231E1E0A2CE}"/>
                  </a:ext>
                </a:extLst>
              </p:cNvPr>
              <p:cNvCxnSpPr>
                <a:cxnSpLocks/>
                <a:stCxn id="289" idx="2"/>
              </p:cNvCxnSpPr>
              <p:nvPr/>
            </p:nvCxnSpPr>
            <p:spPr bwMode="gray">
              <a:xfrm>
                <a:off x="10894894" y="5593833"/>
                <a:ext cx="525" cy="5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Rechteck 62">
                <a:extLst>
                  <a:ext uri="{FF2B5EF4-FFF2-40B4-BE49-F238E27FC236}">
                    <a16:creationId xmlns:a16="http://schemas.microsoft.com/office/drawing/2014/main" id="{93E83D3D-48CE-47D5-9BEA-C0C1A906D876}"/>
                  </a:ext>
                </a:extLst>
              </p:cNvPr>
              <p:cNvSpPr/>
              <p:nvPr/>
            </p:nvSpPr>
            <p:spPr>
              <a:xfrm>
                <a:off x="10277722" y="5301423"/>
                <a:ext cx="756482" cy="292388"/>
              </a:xfrm>
              <a:prstGeom prst="rect">
                <a:avLst/>
              </a:prstGeom>
            </p:spPr>
            <p:txBody>
              <a:bodyPr wrap="square">
                <a:spAutoFit/>
              </a:bodyPr>
              <a:lstStyle/>
              <a:p>
                <a:r>
                  <a:rPr lang="en-US" sz="600" b="1"/>
                  <a:t>DPA 250 S4 </a:t>
                </a:r>
              </a:p>
              <a:p>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93" name="Straight Connector 292">
                <a:extLst>
                  <a:ext uri="{FF2B5EF4-FFF2-40B4-BE49-F238E27FC236}">
                    <a16:creationId xmlns:a16="http://schemas.microsoft.com/office/drawing/2014/main" id="{41C91024-4A26-4738-8F9C-8E5E31D68E8B}"/>
                  </a:ext>
                </a:extLst>
              </p:cNvPr>
              <p:cNvCxnSpPr>
                <a:cxnSpLocks/>
              </p:cNvCxnSpPr>
              <p:nvPr/>
            </p:nvCxnSpPr>
            <p:spPr bwMode="gray">
              <a:xfrm flipV="1">
                <a:off x="11184982" y="4260518"/>
                <a:ext cx="0" cy="518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Connector: Elbow 293">
                <a:extLst>
                  <a:ext uri="{FF2B5EF4-FFF2-40B4-BE49-F238E27FC236}">
                    <a16:creationId xmlns:a16="http://schemas.microsoft.com/office/drawing/2014/main" id="{1F9D8309-933D-4486-A71E-913E4248654C}"/>
                  </a:ext>
                </a:extLst>
              </p:cNvPr>
              <p:cNvCxnSpPr>
                <a:cxnSpLocks/>
              </p:cNvCxnSpPr>
              <p:nvPr/>
            </p:nvCxnSpPr>
            <p:spPr bwMode="gray">
              <a:xfrm flipV="1">
                <a:off x="10877628" y="4965676"/>
                <a:ext cx="328055" cy="17741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5" name="Picture 294">
                <a:extLst>
                  <a:ext uri="{FF2B5EF4-FFF2-40B4-BE49-F238E27FC236}">
                    <a16:creationId xmlns:a16="http://schemas.microsoft.com/office/drawing/2014/main" id="{E3C71CC3-6EE4-491E-8748-1E6BA47EECD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378106" y="4787076"/>
                <a:ext cx="212293" cy="314285"/>
              </a:xfrm>
              <a:prstGeom prst="rect">
                <a:avLst/>
              </a:prstGeom>
            </p:spPr>
          </p:pic>
          <p:pic>
            <p:nvPicPr>
              <p:cNvPr id="296" name="Picture 295">
                <a:extLst>
                  <a:ext uri="{FF2B5EF4-FFF2-40B4-BE49-F238E27FC236}">
                    <a16:creationId xmlns:a16="http://schemas.microsoft.com/office/drawing/2014/main" id="{49B66317-1E1F-4065-A4A7-316BB3B91F2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129826" y="4752036"/>
                <a:ext cx="212293" cy="314285"/>
              </a:xfrm>
              <a:prstGeom prst="rect">
                <a:avLst/>
              </a:prstGeom>
            </p:spPr>
          </p:pic>
        </p:grpSp>
        <p:sp>
          <p:nvSpPr>
            <p:cNvPr id="244" name="Rectangle 243">
              <a:extLst>
                <a:ext uri="{FF2B5EF4-FFF2-40B4-BE49-F238E27FC236}">
                  <a16:creationId xmlns:a16="http://schemas.microsoft.com/office/drawing/2014/main" id="{60008EE2-F4F0-40DC-B4B1-D58699840FF3}"/>
                </a:ext>
              </a:extLst>
            </p:cNvPr>
            <p:cNvSpPr/>
            <p:nvPr/>
          </p:nvSpPr>
          <p:spPr bwMode="gray">
            <a:xfrm>
              <a:off x="9999949" y="4426454"/>
              <a:ext cx="1160878" cy="2242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grpSp>
          <p:nvGrpSpPr>
            <p:cNvPr id="245" name="Group 244">
              <a:extLst>
                <a:ext uri="{FF2B5EF4-FFF2-40B4-BE49-F238E27FC236}">
                  <a16:creationId xmlns:a16="http://schemas.microsoft.com/office/drawing/2014/main" id="{931DB8D8-BE45-465D-B407-3172E887F5E8}"/>
                </a:ext>
              </a:extLst>
            </p:cNvPr>
            <p:cNvGrpSpPr/>
            <p:nvPr/>
          </p:nvGrpSpPr>
          <p:grpSpPr>
            <a:xfrm>
              <a:off x="3185195" y="2783068"/>
              <a:ext cx="1234602" cy="1596343"/>
              <a:chOff x="10714735" y="4435028"/>
              <a:chExt cx="1234602" cy="1596343"/>
            </a:xfrm>
          </p:grpSpPr>
          <p:grpSp>
            <p:nvGrpSpPr>
              <p:cNvPr id="279" name="Group 278">
                <a:extLst>
                  <a:ext uri="{FF2B5EF4-FFF2-40B4-BE49-F238E27FC236}">
                    <a16:creationId xmlns:a16="http://schemas.microsoft.com/office/drawing/2014/main" id="{EF58289E-082F-4CA7-A001-AC50C05420BB}"/>
                  </a:ext>
                </a:extLst>
              </p:cNvPr>
              <p:cNvGrpSpPr/>
              <p:nvPr/>
            </p:nvGrpSpPr>
            <p:grpSpPr>
              <a:xfrm>
                <a:off x="10822158" y="4435028"/>
                <a:ext cx="1127179" cy="1312835"/>
                <a:chOff x="3823733" y="3681707"/>
                <a:chExt cx="1871814" cy="1847123"/>
              </a:xfrm>
            </p:grpSpPr>
            <p:pic>
              <p:nvPicPr>
                <p:cNvPr id="281" name="Picture 2">
                  <a:extLst>
                    <a:ext uri="{FF2B5EF4-FFF2-40B4-BE49-F238E27FC236}">
                      <a16:creationId xmlns:a16="http://schemas.microsoft.com/office/drawing/2014/main" id="{5E9E9349-5FA0-42DA-A79B-C6F506D144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282" name="Straight Connector 281">
                  <a:extLst>
                    <a:ext uri="{FF2B5EF4-FFF2-40B4-BE49-F238E27FC236}">
                      <a16:creationId xmlns:a16="http://schemas.microsoft.com/office/drawing/2014/main" id="{7D047029-3703-4747-9C72-541C14212DCA}"/>
                    </a:ext>
                  </a:extLst>
                </p:cNvPr>
                <p:cNvCxnSpPr>
                  <a:cxnSpLocks/>
                  <a:endCxn id="281" idx="0"/>
                </p:cNvCxnSpPr>
                <p:nvPr/>
              </p:nvCxnSpPr>
              <p:spPr bwMode="gray">
                <a:xfrm>
                  <a:off x="4392619" y="3681707"/>
                  <a:ext cx="0" cy="9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2B1C853C-F409-4016-B352-3599C75894E8}"/>
                    </a:ext>
                  </a:extLst>
                </p:cNvPr>
                <p:cNvCxnSpPr>
                  <a:cxnSpLocks/>
                  <a:stCxn id="281" idx="2"/>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4" name="Content Placeholder 3">
                  <a:extLst>
                    <a:ext uri="{FF2B5EF4-FFF2-40B4-BE49-F238E27FC236}">
                      <a16:creationId xmlns:a16="http://schemas.microsoft.com/office/drawing/2014/main" id="{920BDADC-C520-4B39-BDD1-E1B9A8D55F3D}"/>
                    </a:ext>
                  </a:extLst>
                </p:cNvPr>
                <p:cNvSpPr txBox="1">
                  <a:spLocks/>
                </p:cNvSpPr>
                <p:nvPr/>
              </p:nvSpPr>
              <p:spPr bwMode="gray">
                <a:xfrm>
                  <a:off x="4985324" y="4808057"/>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OT Switch-disconnector</a:t>
                  </a:r>
                </a:p>
              </p:txBody>
            </p:sp>
            <p:sp>
              <p:nvSpPr>
                <p:cNvPr id="285" name="Content Placeholder 3">
                  <a:extLst>
                    <a:ext uri="{FF2B5EF4-FFF2-40B4-BE49-F238E27FC236}">
                      <a16:creationId xmlns:a16="http://schemas.microsoft.com/office/drawing/2014/main" id="{D200FF80-AAF0-46E0-BEF9-8176EC4F75C3}"/>
                    </a:ext>
                  </a:extLst>
                </p:cNvPr>
                <p:cNvSpPr txBox="1">
                  <a:spLocks/>
                </p:cNvSpPr>
                <p:nvPr/>
              </p:nvSpPr>
              <p:spPr bwMode="gray">
                <a:xfrm>
                  <a:off x="4655093" y="3820629"/>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Tmax XT</a:t>
                  </a:r>
                </a:p>
              </p:txBody>
            </p:sp>
            <p:pic>
              <p:nvPicPr>
                <p:cNvPr id="286" name="Picture 285">
                  <a:extLst>
                    <a:ext uri="{FF2B5EF4-FFF2-40B4-BE49-F238E27FC236}">
                      <a16:creationId xmlns:a16="http://schemas.microsoft.com/office/drawing/2014/main" id="{8FC57BFF-AF97-4F2C-9FC3-F3C3754DA9F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61318" y="3899345"/>
                  <a:ext cx="494883" cy="546062"/>
                </a:xfrm>
                <a:prstGeom prst="rect">
                  <a:avLst/>
                </a:prstGeom>
              </p:spPr>
            </p:pic>
          </p:grpSp>
          <p:sp>
            <p:nvSpPr>
              <p:cNvPr id="280" name="Rectangle 279">
                <a:extLst>
                  <a:ext uri="{FF2B5EF4-FFF2-40B4-BE49-F238E27FC236}">
                    <a16:creationId xmlns:a16="http://schemas.microsoft.com/office/drawing/2014/main" id="{02E444B4-3AB5-4E88-97C8-EFC25BC754B2}"/>
                  </a:ext>
                </a:extLst>
              </p:cNvPr>
              <p:cNvSpPr/>
              <p:nvPr/>
            </p:nvSpPr>
            <p:spPr bwMode="gray">
              <a:xfrm>
                <a:off x="10714735" y="5853247"/>
                <a:ext cx="984184" cy="178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grpSp>
        <p:pic>
          <p:nvPicPr>
            <p:cNvPr id="246" name="Picture 245">
              <a:extLst>
                <a:ext uri="{FF2B5EF4-FFF2-40B4-BE49-F238E27FC236}">
                  <a16:creationId xmlns:a16="http://schemas.microsoft.com/office/drawing/2014/main" id="{CA13133B-0629-46BD-9159-41323DBC931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527724" y="2871931"/>
              <a:ext cx="230684" cy="300429"/>
            </a:xfrm>
            <a:prstGeom prst="rect">
              <a:avLst/>
            </a:prstGeom>
          </p:spPr>
        </p:pic>
        <p:pic>
          <p:nvPicPr>
            <p:cNvPr id="247" name="Picture 246">
              <a:extLst>
                <a:ext uri="{FF2B5EF4-FFF2-40B4-BE49-F238E27FC236}">
                  <a16:creationId xmlns:a16="http://schemas.microsoft.com/office/drawing/2014/main" id="{DA908173-087B-49B8-9688-40454C863EF0}"/>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605419" y="2947246"/>
              <a:ext cx="230684" cy="300429"/>
            </a:xfrm>
            <a:prstGeom prst="rect">
              <a:avLst/>
            </a:prstGeom>
          </p:spPr>
        </p:pic>
        <p:pic>
          <p:nvPicPr>
            <p:cNvPr id="248" name="Picture 247">
              <a:extLst>
                <a:ext uri="{FF2B5EF4-FFF2-40B4-BE49-F238E27FC236}">
                  <a16:creationId xmlns:a16="http://schemas.microsoft.com/office/drawing/2014/main" id="{62FCE232-1AAC-4FB9-ADD5-671C19BCD67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510473" y="3013783"/>
              <a:ext cx="298011" cy="388111"/>
            </a:xfrm>
            <a:prstGeom prst="rect">
              <a:avLst/>
            </a:prstGeom>
          </p:spPr>
        </p:pic>
        <p:pic>
          <p:nvPicPr>
            <p:cNvPr id="249" name="Picture 248">
              <a:extLst>
                <a:ext uri="{FF2B5EF4-FFF2-40B4-BE49-F238E27FC236}">
                  <a16:creationId xmlns:a16="http://schemas.microsoft.com/office/drawing/2014/main" id="{DD3961D9-7E30-4400-AC32-2849768929B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553033" y="4010516"/>
              <a:ext cx="243054" cy="316539"/>
            </a:xfrm>
            <a:prstGeom prst="rect">
              <a:avLst/>
            </a:prstGeom>
          </p:spPr>
        </p:pic>
        <p:pic>
          <p:nvPicPr>
            <p:cNvPr id="250" name="Picture 249">
              <a:extLst>
                <a:ext uri="{FF2B5EF4-FFF2-40B4-BE49-F238E27FC236}">
                  <a16:creationId xmlns:a16="http://schemas.microsoft.com/office/drawing/2014/main" id="{A955BBA5-594B-4CC5-B4D7-03B22C173753}"/>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403950" y="3044821"/>
              <a:ext cx="298011" cy="388111"/>
            </a:xfrm>
            <a:prstGeom prst="rect">
              <a:avLst/>
            </a:prstGeom>
          </p:spPr>
        </p:pic>
        <p:pic>
          <p:nvPicPr>
            <p:cNvPr id="251" name="Picture 250">
              <a:extLst>
                <a:ext uri="{FF2B5EF4-FFF2-40B4-BE49-F238E27FC236}">
                  <a16:creationId xmlns:a16="http://schemas.microsoft.com/office/drawing/2014/main" id="{1C18DFC2-9BCE-4E13-B7D5-A59E6A3ADB47}"/>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871288" y="2936957"/>
              <a:ext cx="243054" cy="316539"/>
            </a:xfrm>
            <a:prstGeom prst="rect">
              <a:avLst/>
            </a:prstGeom>
          </p:spPr>
        </p:pic>
        <p:pic>
          <p:nvPicPr>
            <p:cNvPr id="252" name="Picture 251">
              <a:extLst>
                <a:ext uri="{FF2B5EF4-FFF2-40B4-BE49-F238E27FC236}">
                  <a16:creationId xmlns:a16="http://schemas.microsoft.com/office/drawing/2014/main" id="{A2991293-D584-4467-BEE4-FF8A0137BA5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789698" y="4041210"/>
              <a:ext cx="243054" cy="316539"/>
            </a:xfrm>
            <a:prstGeom prst="rect">
              <a:avLst/>
            </a:prstGeom>
          </p:spPr>
        </p:pic>
        <p:pic>
          <p:nvPicPr>
            <p:cNvPr id="253" name="Picture 252">
              <a:extLst>
                <a:ext uri="{FF2B5EF4-FFF2-40B4-BE49-F238E27FC236}">
                  <a16:creationId xmlns:a16="http://schemas.microsoft.com/office/drawing/2014/main" id="{0C8524A7-6D07-4410-972F-A791D2D15D3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851594" y="2896578"/>
              <a:ext cx="243054" cy="316539"/>
            </a:xfrm>
            <a:prstGeom prst="rect">
              <a:avLst/>
            </a:prstGeom>
          </p:spPr>
        </p:pic>
        <p:pic>
          <p:nvPicPr>
            <p:cNvPr id="254" name="Picture 253">
              <a:extLst>
                <a:ext uri="{FF2B5EF4-FFF2-40B4-BE49-F238E27FC236}">
                  <a16:creationId xmlns:a16="http://schemas.microsoft.com/office/drawing/2014/main" id="{47856DAE-74BE-459E-9313-89599C777E3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900038" y="2595075"/>
              <a:ext cx="399572" cy="350298"/>
            </a:xfrm>
            <a:prstGeom prst="rect">
              <a:avLst/>
            </a:prstGeom>
          </p:spPr>
        </p:pic>
        <p:cxnSp>
          <p:nvCxnSpPr>
            <p:cNvPr id="255" name="Connector: Elbow 254">
              <a:extLst>
                <a:ext uri="{FF2B5EF4-FFF2-40B4-BE49-F238E27FC236}">
                  <a16:creationId xmlns:a16="http://schemas.microsoft.com/office/drawing/2014/main" id="{1DD689B3-6A59-42C5-8BFB-8D17D8741450}"/>
                </a:ext>
              </a:extLst>
            </p:cNvPr>
            <p:cNvCxnSpPr>
              <a:cxnSpLocks/>
              <a:stCxn id="256" idx="1"/>
              <a:endCxn id="239" idx="3"/>
            </p:cNvCxnSpPr>
            <p:nvPr/>
          </p:nvCxnSpPr>
          <p:spPr bwMode="gray">
            <a:xfrm rot="10800000" flipV="1">
              <a:off x="2318326" y="2261621"/>
              <a:ext cx="6145795" cy="29425"/>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256" name="Bild 18">
              <a:extLst>
                <a:ext uri="{FF2B5EF4-FFF2-40B4-BE49-F238E27FC236}">
                  <a16:creationId xmlns:a16="http://schemas.microsoft.com/office/drawing/2014/main" id="{B543CC8D-5CBB-48A0-9F22-30033AFBBA1D}"/>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15668" b="17323"/>
            <a:stretch/>
          </p:blipFill>
          <p:spPr>
            <a:xfrm>
              <a:off x="8464120" y="2085161"/>
              <a:ext cx="526675" cy="352921"/>
            </a:xfrm>
            <a:prstGeom prst="rect">
              <a:avLst/>
            </a:prstGeom>
          </p:spPr>
        </p:pic>
        <p:grpSp>
          <p:nvGrpSpPr>
            <p:cNvPr id="257" name="Group 256">
              <a:extLst>
                <a:ext uri="{FF2B5EF4-FFF2-40B4-BE49-F238E27FC236}">
                  <a16:creationId xmlns:a16="http://schemas.microsoft.com/office/drawing/2014/main" id="{365156F7-964E-4321-90CF-01BCF4DA88A0}"/>
                </a:ext>
              </a:extLst>
            </p:cNvPr>
            <p:cNvGrpSpPr/>
            <p:nvPr/>
          </p:nvGrpSpPr>
          <p:grpSpPr>
            <a:xfrm>
              <a:off x="5861943" y="1169275"/>
              <a:ext cx="755149" cy="607556"/>
              <a:chOff x="7989354" y="1307386"/>
              <a:chExt cx="755149" cy="607556"/>
            </a:xfrm>
          </p:grpSpPr>
          <p:pic>
            <p:nvPicPr>
              <p:cNvPr id="276" name="Picture 275" descr="Text, icon&#10;&#10;Description automatically generated">
                <a:extLst>
                  <a:ext uri="{FF2B5EF4-FFF2-40B4-BE49-F238E27FC236}">
                    <a16:creationId xmlns:a16="http://schemas.microsoft.com/office/drawing/2014/main" id="{98D67E05-3405-49BB-B239-B20C9BE2FDE7}"/>
                  </a:ext>
                </a:extLst>
              </p:cNvPr>
              <p:cNvPicPr>
                <a:picLocks noChangeAspect="1"/>
              </p:cNvPicPr>
              <p:nvPr/>
            </p:nvPicPr>
            <p:blipFill>
              <a:blip r:embed="rId18"/>
              <a:stretch>
                <a:fillRect/>
              </a:stretch>
            </p:blipFill>
            <p:spPr>
              <a:xfrm>
                <a:off x="8427839" y="1598278"/>
                <a:ext cx="316664" cy="316664"/>
              </a:xfrm>
              <a:prstGeom prst="rect">
                <a:avLst/>
              </a:prstGeom>
            </p:spPr>
          </p:pic>
          <p:pic>
            <p:nvPicPr>
              <p:cNvPr id="277" name="Picture 276">
                <a:extLst>
                  <a:ext uri="{FF2B5EF4-FFF2-40B4-BE49-F238E27FC236}">
                    <a16:creationId xmlns:a16="http://schemas.microsoft.com/office/drawing/2014/main" id="{7CD9986E-BC6C-410B-9A51-3C88543E7A0F}"/>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6625" r="93375">
                            <a14:foregroundMark x1="6625" y1="58250" x2="6625" y2="58250"/>
                            <a14:foregroundMark x1="93375" y1="51625" x2="93375" y2="51625"/>
                          </a14:backgroundRemoval>
                        </a14:imgEffect>
                      </a14:imgLayer>
                    </a14:imgProps>
                  </a:ext>
                </a:extLst>
              </a:blip>
              <a:stretch>
                <a:fillRect/>
              </a:stretch>
            </p:blipFill>
            <p:spPr>
              <a:xfrm>
                <a:off x="7989354" y="1307386"/>
                <a:ext cx="396000" cy="396000"/>
              </a:xfrm>
              <a:prstGeom prst="rect">
                <a:avLst/>
              </a:prstGeom>
            </p:spPr>
          </p:pic>
          <p:cxnSp>
            <p:nvCxnSpPr>
              <p:cNvPr id="278" name="Connector: Elbow 277">
                <a:extLst>
                  <a:ext uri="{FF2B5EF4-FFF2-40B4-BE49-F238E27FC236}">
                    <a16:creationId xmlns:a16="http://schemas.microsoft.com/office/drawing/2014/main" id="{A03B58CC-AC6E-439B-95F5-8DBC84C48148}"/>
                  </a:ext>
                </a:extLst>
              </p:cNvPr>
              <p:cNvCxnSpPr>
                <a:cxnSpLocks/>
                <a:stCxn id="276" idx="1"/>
                <a:endCxn id="277" idx="2"/>
              </p:cNvCxnSpPr>
              <p:nvPr/>
            </p:nvCxnSpPr>
            <p:spPr bwMode="gray">
              <a:xfrm rot="10800000">
                <a:off x="8187355" y="1703386"/>
                <a:ext cx="240485" cy="53224"/>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8" name="Oval 257">
              <a:extLst>
                <a:ext uri="{FF2B5EF4-FFF2-40B4-BE49-F238E27FC236}">
                  <a16:creationId xmlns:a16="http://schemas.microsoft.com/office/drawing/2014/main" id="{4CF46E33-5615-481B-A358-72D05C7CD038}"/>
                </a:ext>
              </a:extLst>
            </p:cNvPr>
            <p:cNvSpPr/>
            <p:nvPr/>
          </p:nvSpPr>
          <p:spPr bwMode="gray">
            <a:xfrm>
              <a:off x="11583328" y="1627854"/>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259" name="Straight Connector 258">
              <a:extLst>
                <a:ext uri="{FF2B5EF4-FFF2-40B4-BE49-F238E27FC236}">
                  <a16:creationId xmlns:a16="http://schemas.microsoft.com/office/drawing/2014/main" id="{A985A8C9-D3BE-4418-9604-1542B7842FE2}"/>
                </a:ext>
              </a:extLst>
            </p:cNvPr>
            <p:cNvCxnSpPr>
              <a:cxnSpLocks/>
            </p:cNvCxnSpPr>
            <p:nvPr/>
          </p:nvCxnSpPr>
          <p:spPr bwMode="gray">
            <a:xfrm>
              <a:off x="11666528" y="1797376"/>
              <a:ext cx="0" cy="980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Rechteck 62">
              <a:extLst>
                <a:ext uri="{FF2B5EF4-FFF2-40B4-BE49-F238E27FC236}">
                  <a16:creationId xmlns:a16="http://schemas.microsoft.com/office/drawing/2014/main" id="{5CA296E0-AF3E-4EC7-80A1-45DF2019D009}"/>
                </a:ext>
              </a:extLst>
            </p:cNvPr>
            <p:cNvSpPr/>
            <p:nvPr/>
          </p:nvSpPr>
          <p:spPr>
            <a:xfrm>
              <a:off x="11224262" y="1337052"/>
              <a:ext cx="748758" cy="184666"/>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Renewables</a:t>
              </a:r>
            </a:p>
          </p:txBody>
        </p:sp>
        <p:sp>
          <p:nvSpPr>
            <p:cNvPr id="262" name="Rechteck 62">
              <a:extLst>
                <a:ext uri="{FF2B5EF4-FFF2-40B4-BE49-F238E27FC236}">
                  <a16:creationId xmlns:a16="http://schemas.microsoft.com/office/drawing/2014/main" id="{D59A1944-01A5-4B23-9EF6-A48F058E0D19}"/>
                </a:ext>
              </a:extLst>
            </p:cNvPr>
            <p:cNvSpPr/>
            <p:nvPr/>
          </p:nvSpPr>
          <p:spPr>
            <a:xfrm>
              <a:off x="5175671" y="2366304"/>
              <a:ext cx="578411" cy="215444"/>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Bus-tie</a:t>
              </a:r>
            </a:p>
          </p:txBody>
        </p:sp>
        <p:cxnSp>
          <p:nvCxnSpPr>
            <p:cNvPr id="263" name="Connector: Elbow 262">
              <a:extLst>
                <a:ext uri="{FF2B5EF4-FFF2-40B4-BE49-F238E27FC236}">
                  <a16:creationId xmlns:a16="http://schemas.microsoft.com/office/drawing/2014/main" id="{33302B1F-D031-4E73-A2A9-A35BCA8CC785}"/>
                </a:ext>
              </a:extLst>
            </p:cNvPr>
            <p:cNvCxnSpPr>
              <a:cxnSpLocks/>
              <a:stCxn id="295" idx="1"/>
            </p:cNvCxnSpPr>
            <p:nvPr/>
          </p:nvCxnSpPr>
          <p:spPr bwMode="gray">
            <a:xfrm rot="10800000">
              <a:off x="8681045" y="2486536"/>
              <a:ext cx="1465099" cy="1019463"/>
            </a:xfrm>
            <a:prstGeom prst="bentConnector3">
              <a:avLst>
                <a:gd name="adj1" fmla="val 99243"/>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4" name="Connector: Elbow 263">
              <a:extLst>
                <a:ext uri="{FF2B5EF4-FFF2-40B4-BE49-F238E27FC236}">
                  <a16:creationId xmlns:a16="http://schemas.microsoft.com/office/drawing/2014/main" id="{A8D669BF-05DF-441E-A20A-5EF4B7DCC52F}"/>
                </a:ext>
              </a:extLst>
            </p:cNvPr>
            <p:cNvCxnSpPr>
              <a:cxnSpLocks/>
              <a:stCxn id="240" idx="1"/>
              <a:endCxn id="256" idx="3"/>
            </p:cNvCxnSpPr>
            <p:nvPr/>
          </p:nvCxnSpPr>
          <p:spPr bwMode="gray">
            <a:xfrm rot="10800000">
              <a:off x="8990796" y="2261623"/>
              <a:ext cx="1411571" cy="11451"/>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5" name="Connector: Elbow 264">
              <a:extLst>
                <a:ext uri="{FF2B5EF4-FFF2-40B4-BE49-F238E27FC236}">
                  <a16:creationId xmlns:a16="http://schemas.microsoft.com/office/drawing/2014/main" id="{F1ED58FC-CEFA-4668-85D1-7568639391F4}"/>
                </a:ext>
              </a:extLst>
            </p:cNvPr>
            <p:cNvCxnSpPr>
              <a:cxnSpLocks/>
            </p:cNvCxnSpPr>
            <p:nvPr/>
          </p:nvCxnSpPr>
          <p:spPr bwMode="gray">
            <a:xfrm rot="10800000">
              <a:off x="9008625" y="2400425"/>
              <a:ext cx="2535054" cy="91924"/>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425C9E2E-8B7E-43C9-BAE0-1AE0687BAC95}"/>
                </a:ext>
              </a:extLst>
            </p:cNvPr>
            <p:cNvSpPr/>
            <p:nvPr/>
          </p:nvSpPr>
          <p:spPr>
            <a:xfrm>
              <a:off x="7257507" y="1287861"/>
              <a:ext cx="1003645" cy="276999"/>
            </a:xfrm>
            <a:prstGeom prst="rect">
              <a:avLst/>
            </a:prstGeom>
          </p:spPr>
          <p:txBody>
            <a:bodyPr wrap="square">
              <a:spAutoFit/>
            </a:bodyPr>
            <a:lstStyle/>
            <a:p>
              <a:pPr algn="ctr"/>
              <a:r>
                <a:rPr lang="en-US" sz="600"/>
                <a:t>ABB Edge industrial Gateway</a:t>
              </a:r>
            </a:p>
          </p:txBody>
        </p:sp>
        <p:pic>
          <p:nvPicPr>
            <p:cNvPr id="267" name="Picture 266" descr="A picture containing text, electronics&#10;&#10;Description automatically generated">
              <a:extLst>
                <a:ext uri="{FF2B5EF4-FFF2-40B4-BE49-F238E27FC236}">
                  <a16:creationId xmlns:a16="http://schemas.microsoft.com/office/drawing/2014/main" id="{A5A05785-D013-43C9-8038-2588C489860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7738" b="91071" l="10000" r="90000">
                          <a14:foregroundMark x1="29667" y1="8333" x2="29667" y2="8333"/>
                          <a14:foregroundMark x1="67667" y1="91071" x2="67667" y2="91071"/>
                          <a14:foregroundMark x1="32667" y1="82738" x2="32667" y2="82738"/>
                          <a14:foregroundMark x1="39333" y1="85119" x2="39333" y2="85119"/>
                          <a14:foregroundMark x1="41333" y1="85119" x2="41333" y2="85119"/>
                          <a14:foregroundMark x1="46000" y1="86905" x2="46000" y2="86905"/>
                          <a14:foregroundMark x1="55667" y1="90476" x2="55667" y2="90476"/>
                        </a14:backgroundRemoval>
                      </a14:imgEffect>
                    </a14:imgLayer>
                  </a14:imgProps>
                </a:ext>
              </a:extLst>
            </a:blip>
            <a:stretch>
              <a:fillRect/>
            </a:stretch>
          </p:blipFill>
          <p:spPr>
            <a:xfrm>
              <a:off x="7557776" y="1533883"/>
              <a:ext cx="437854" cy="245198"/>
            </a:xfrm>
            <a:prstGeom prst="rect">
              <a:avLst/>
            </a:prstGeom>
          </p:spPr>
        </p:pic>
        <p:cxnSp>
          <p:nvCxnSpPr>
            <p:cNvPr id="268" name="Connector: Elbow 267">
              <a:extLst>
                <a:ext uri="{FF2B5EF4-FFF2-40B4-BE49-F238E27FC236}">
                  <a16:creationId xmlns:a16="http://schemas.microsoft.com/office/drawing/2014/main" id="{41752600-A75B-42BB-9A7E-68B7D4F2DF71}"/>
                </a:ext>
              </a:extLst>
            </p:cNvPr>
            <p:cNvCxnSpPr>
              <a:cxnSpLocks/>
              <a:stCxn id="256" idx="0"/>
              <a:endCxn id="267" idx="3"/>
            </p:cNvCxnSpPr>
            <p:nvPr/>
          </p:nvCxnSpPr>
          <p:spPr bwMode="gray">
            <a:xfrm rot="16200000" flipV="1">
              <a:off x="8147205" y="1504908"/>
              <a:ext cx="428679" cy="731828"/>
            </a:xfrm>
            <a:prstGeom prst="bentConnector2">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9" name="Connector: Elbow 268">
              <a:extLst>
                <a:ext uri="{FF2B5EF4-FFF2-40B4-BE49-F238E27FC236}">
                  <a16:creationId xmlns:a16="http://schemas.microsoft.com/office/drawing/2014/main" id="{B1D72BAA-594F-4EF9-B396-C26425FD65A4}"/>
                </a:ext>
              </a:extLst>
            </p:cNvPr>
            <p:cNvCxnSpPr>
              <a:cxnSpLocks/>
              <a:stCxn id="267" idx="1"/>
              <a:endCxn id="276" idx="2"/>
            </p:cNvCxnSpPr>
            <p:nvPr/>
          </p:nvCxnSpPr>
          <p:spPr bwMode="gray">
            <a:xfrm rot="10800000" flipV="1">
              <a:off x="6458760" y="1656481"/>
              <a:ext cx="1099016" cy="120349"/>
            </a:xfrm>
            <a:prstGeom prst="bentConnector4">
              <a:avLst>
                <a:gd name="adj1" fmla="val 42797"/>
                <a:gd name="adj2" fmla="val 291817"/>
              </a:avLst>
            </a:prstGeom>
            <a:ln w="19050">
              <a:solidFill>
                <a:schemeClr val="accent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0" name="Connector: Elbow 269">
              <a:extLst>
                <a:ext uri="{FF2B5EF4-FFF2-40B4-BE49-F238E27FC236}">
                  <a16:creationId xmlns:a16="http://schemas.microsoft.com/office/drawing/2014/main" id="{C329D95D-7C6A-4747-B99D-C32003A26CEA}"/>
                </a:ext>
              </a:extLst>
            </p:cNvPr>
            <p:cNvCxnSpPr>
              <a:cxnSpLocks/>
            </p:cNvCxnSpPr>
            <p:nvPr/>
          </p:nvCxnSpPr>
          <p:spPr bwMode="gray">
            <a:xfrm rot="5400000" flipH="1" flipV="1">
              <a:off x="6934926" y="3367061"/>
              <a:ext cx="2572122" cy="693153"/>
            </a:xfrm>
            <a:prstGeom prst="bentConnector3">
              <a:avLst>
                <a:gd name="adj1" fmla="val 30003"/>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0CEBC203-43C5-4A42-B4F5-C5390C4B10E8}"/>
                </a:ext>
              </a:extLst>
            </p:cNvPr>
            <p:cNvSpPr/>
            <p:nvPr/>
          </p:nvSpPr>
          <p:spPr bwMode="gray">
            <a:xfrm>
              <a:off x="7461115" y="5778731"/>
              <a:ext cx="1210847" cy="17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Gas &amp; water</a:t>
              </a:r>
            </a:p>
          </p:txBody>
        </p:sp>
        <p:sp>
          <p:nvSpPr>
            <p:cNvPr id="272" name="Rectangle 271">
              <a:extLst>
                <a:ext uri="{FF2B5EF4-FFF2-40B4-BE49-F238E27FC236}">
                  <a16:creationId xmlns:a16="http://schemas.microsoft.com/office/drawing/2014/main" id="{83141E2E-B6CE-43BC-9C3D-E6668175BFD4}"/>
                </a:ext>
              </a:extLst>
            </p:cNvPr>
            <p:cNvSpPr/>
            <p:nvPr/>
          </p:nvSpPr>
          <p:spPr bwMode="gray">
            <a:xfrm>
              <a:off x="6306250" y="4959386"/>
              <a:ext cx="1190260" cy="3855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sp>
          <p:nvSpPr>
            <p:cNvPr id="273" name="Rectangle 272">
              <a:extLst>
                <a:ext uri="{FF2B5EF4-FFF2-40B4-BE49-F238E27FC236}">
                  <a16:creationId xmlns:a16="http://schemas.microsoft.com/office/drawing/2014/main" id="{FB31BE65-BF3E-45E4-AE6A-85EB1E493AEF}"/>
                </a:ext>
              </a:extLst>
            </p:cNvPr>
            <p:cNvSpPr/>
            <p:nvPr/>
          </p:nvSpPr>
          <p:spPr bwMode="gray">
            <a:xfrm>
              <a:off x="4508298" y="5005982"/>
              <a:ext cx="1462042" cy="30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pic>
          <p:nvPicPr>
            <p:cNvPr id="274" name="Picture 273">
              <a:extLst>
                <a:ext uri="{FF2B5EF4-FFF2-40B4-BE49-F238E27FC236}">
                  <a16:creationId xmlns:a16="http://schemas.microsoft.com/office/drawing/2014/main" id="{96B4B0D3-6308-432C-B9FA-985E4EC4CCE5}"/>
                </a:ext>
              </a:extLst>
            </p:cNvPr>
            <p:cNvPicPr>
              <a:picLocks noChangeAspect="1"/>
            </p:cNvPicPr>
            <p:nvPr/>
          </p:nvPicPr>
          <p:blipFill>
            <a:blip r:embed="rId23"/>
            <a:stretch>
              <a:fillRect/>
            </a:stretch>
          </p:blipFill>
          <p:spPr>
            <a:xfrm>
              <a:off x="7669355" y="5064609"/>
              <a:ext cx="444987" cy="505530"/>
            </a:xfrm>
            <a:prstGeom prst="rect">
              <a:avLst/>
            </a:prstGeom>
          </p:spPr>
        </p:pic>
        <p:cxnSp>
          <p:nvCxnSpPr>
            <p:cNvPr id="275" name="Connector: Elbow 274">
              <a:extLst>
                <a:ext uri="{FF2B5EF4-FFF2-40B4-BE49-F238E27FC236}">
                  <a16:creationId xmlns:a16="http://schemas.microsoft.com/office/drawing/2014/main" id="{A43B7562-2129-4972-A4BB-2096EDBCC575}"/>
                </a:ext>
              </a:extLst>
            </p:cNvPr>
            <p:cNvCxnSpPr>
              <a:cxnSpLocks/>
            </p:cNvCxnSpPr>
            <p:nvPr/>
          </p:nvCxnSpPr>
          <p:spPr bwMode="gray">
            <a:xfrm rot="10800000">
              <a:off x="8872810" y="2446355"/>
              <a:ext cx="2021018" cy="777861"/>
            </a:xfrm>
            <a:prstGeom prst="bentConnector3">
              <a:avLst>
                <a:gd name="adj1" fmla="val 99395"/>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pic>
        <p:nvPicPr>
          <p:cNvPr id="167" name="Picture 166">
            <a:extLst>
              <a:ext uri="{FF2B5EF4-FFF2-40B4-BE49-F238E27FC236}">
                <a16:creationId xmlns:a16="http://schemas.microsoft.com/office/drawing/2014/main" id="{F72A4C3B-0F4A-4EC1-8234-811C3524EA57}"/>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11517254" y="2746399"/>
            <a:ext cx="587041" cy="264106"/>
          </a:xfrm>
          <a:prstGeom prst="rect">
            <a:avLst/>
          </a:prstGeom>
        </p:spPr>
      </p:pic>
      <p:pic>
        <p:nvPicPr>
          <p:cNvPr id="168" name="Picture 167">
            <a:extLst>
              <a:ext uri="{FF2B5EF4-FFF2-40B4-BE49-F238E27FC236}">
                <a16:creationId xmlns:a16="http://schemas.microsoft.com/office/drawing/2014/main" id="{5582F649-78C3-490F-BFC0-E163F88ECFE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712430" y="3038484"/>
            <a:ext cx="186621" cy="263293"/>
          </a:xfrm>
          <a:prstGeom prst="rect">
            <a:avLst/>
          </a:prstGeom>
        </p:spPr>
      </p:pic>
    </p:spTree>
    <p:extLst>
      <p:ext uri="{BB962C8B-B14F-4D97-AF65-F5344CB8AC3E}">
        <p14:creationId xmlns:p14="http://schemas.microsoft.com/office/powerpoint/2010/main" val="294614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dirty="0"/>
              <a:t>Intelligent distribution for Building</a:t>
            </a:r>
            <a:endParaRPr lang="it-IT" dirty="0"/>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Digital offering with enhanced components</a:t>
            </a:r>
            <a:endParaRPr lang="pl-PL" dirty="0">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65" name="Group 64">
            <a:extLst>
              <a:ext uri="{FF2B5EF4-FFF2-40B4-BE49-F238E27FC236}">
                <a16:creationId xmlns:a16="http://schemas.microsoft.com/office/drawing/2014/main" id="{43FFBE5A-142C-4A6A-8E47-C23EDCD02903}"/>
              </a:ext>
            </a:extLst>
          </p:cNvPr>
          <p:cNvGrpSpPr/>
          <p:nvPr/>
        </p:nvGrpSpPr>
        <p:grpSpPr>
          <a:xfrm>
            <a:off x="10944239" y="368446"/>
            <a:ext cx="779381" cy="909868"/>
            <a:chOff x="11210160" y="106414"/>
            <a:chExt cx="578759" cy="675658"/>
          </a:xfrm>
        </p:grpSpPr>
        <p:sp>
          <p:nvSpPr>
            <p:cNvPr id="66" name="Rechteck 52">
              <a:extLst>
                <a:ext uri="{FF2B5EF4-FFF2-40B4-BE49-F238E27FC236}">
                  <a16:creationId xmlns:a16="http://schemas.microsoft.com/office/drawing/2014/main" id="{22418F5F-98A8-4590-910E-BA5045AB743F}"/>
                </a:ext>
              </a:extLst>
            </p:cNvPr>
            <p:cNvSpPr/>
            <p:nvPr/>
          </p:nvSpPr>
          <p:spPr>
            <a:xfrm>
              <a:off x="11210160" y="576376"/>
              <a:ext cx="578759" cy="205696"/>
            </a:xfrm>
            <a:prstGeom prst="rect">
              <a:avLst/>
            </a:prstGeom>
          </p:spPr>
          <p:txBody>
            <a:bodyPr wrap="none">
              <a:spAutoFit/>
            </a:bodyPr>
            <a:lstStyle/>
            <a:p>
              <a:r>
                <a:rPr lang="en-US" sz="1200" b="1" dirty="0"/>
                <a:t>Monitor</a:t>
              </a:r>
            </a:p>
          </p:txBody>
        </p:sp>
        <p:pic>
          <p:nvPicPr>
            <p:cNvPr id="67" name="Graphic 66">
              <a:extLst>
                <a:ext uri="{FF2B5EF4-FFF2-40B4-BE49-F238E27FC236}">
                  <a16:creationId xmlns:a16="http://schemas.microsoft.com/office/drawing/2014/main" id="{ADB42F75-E2B7-4BF8-A385-4B740A812C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0940" y="106414"/>
              <a:ext cx="457200" cy="457200"/>
            </a:xfrm>
            <a:prstGeom prst="rect">
              <a:avLst/>
            </a:prstGeom>
          </p:spPr>
        </p:pic>
      </p:grpSp>
      <p:sp>
        <p:nvSpPr>
          <p:cNvPr id="221" name="TextBox 220">
            <a:extLst>
              <a:ext uri="{FF2B5EF4-FFF2-40B4-BE49-F238E27FC236}">
                <a16:creationId xmlns:a16="http://schemas.microsoft.com/office/drawing/2014/main" id="{382B4967-6640-4A5B-B8A2-B52B3264DDEF}"/>
              </a:ext>
            </a:extLst>
          </p:cNvPr>
          <p:cNvSpPr txBox="1"/>
          <p:nvPr/>
        </p:nvSpPr>
        <p:spPr bwMode="gray">
          <a:xfrm>
            <a:off x="1589313" y="5560722"/>
            <a:ext cx="5438918" cy="485375"/>
          </a:xfrm>
          <a:prstGeom prst="rect">
            <a:avLst/>
          </a:prstGeom>
          <a:noFill/>
        </p:spPr>
        <p:txBody>
          <a:bodyPr wrap="square" lIns="72000" tIns="72000" rIns="72000" bIns="72000" rtlCol="0">
            <a:noAutofit/>
          </a:bodyPr>
          <a:lstStyle/>
          <a:p>
            <a:r>
              <a:rPr lang="en-GB" sz="1000" dirty="0"/>
              <a:t>(*) </a:t>
            </a:r>
            <a:r>
              <a:rPr lang="en-US" sz="1000" dirty="0"/>
              <a:t>Lite Panel can be installed only if Modbus TCP protocol is used</a:t>
            </a:r>
          </a:p>
          <a:p>
            <a:r>
              <a:rPr lang="en-GB" sz="1000" dirty="0"/>
              <a:t>For ABB Ability Energy &amp; Asset Manager it is required Modbus TCP</a:t>
            </a:r>
          </a:p>
        </p:txBody>
      </p:sp>
      <p:sp>
        <p:nvSpPr>
          <p:cNvPr id="222" name="Content Placeholder 6">
            <a:extLst>
              <a:ext uri="{FF2B5EF4-FFF2-40B4-BE49-F238E27FC236}">
                <a16:creationId xmlns:a16="http://schemas.microsoft.com/office/drawing/2014/main" id="{5E7C7F31-F31B-48B5-A920-9B46FE097532}"/>
              </a:ext>
            </a:extLst>
          </p:cNvPr>
          <p:cNvSpPr txBox="1">
            <a:spLocks/>
          </p:cNvSpPr>
          <p:nvPr/>
        </p:nvSpPr>
        <p:spPr bwMode="gray">
          <a:xfrm>
            <a:off x="477996" y="3006808"/>
            <a:ext cx="2655214" cy="424449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t>Fieldbus networks</a:t>
            </a:r>
          </a:p>
          <a:p>
            <a:pPr marL="171450" indent="-171450">
              <a:buFont typeface="Arial" panose="020B0604020202020204" pitchFamily="34" charset="0"/>
              <a:buChar char="•"/>
            </a:pPr>
            <a:r>
              <a:rPr lang="en-US" sz="1200" dirty="0">
                <a:ea typeface="ABBvoice" panose="020D0603020503020204" pitchFamily="34" charset="0"/>
                <a:cs typeface="ABBvoice" panose="020D0603020503020204" pitchFamily="34" charset="0"/>
              </a:rPr>
              <a:t>Modbus RTU</a:t>
            </a:r>
          </a:p>
          <a:p>
            <a:endParaRPr lang="en-US" dirty="0"/>
          </a:p>
          <a:p>
            <a:r>
              <a:rPr lang="en-US" b="1" dirty="0"/>
              <a:t>Ethernet networks</a:t>
            </a:r>
          </a:p>
          <a:p>
            <a:pPr marL="171450" indent="-171450">
              <a:buFont typeface="Arial" panose="020B0604020202020204" pitchFamily="34" charset="0"/>
              <a:buChar char="•"/>
            </a:pPr>
            <a:r>
              <a:rPr lang="en-US" sz="1200" dirty="0">
                <a:ea typeface="ABBvoice" panose="020D0603020503020204" pitchFamily="34" charset="0"/>
                <a:cs typeface="ABBvoice" panose="020D0603020503020204" pitchFamily="34" charset="0"/>
              </a:rPr>
              <a:t>Modbus TCP</a:t>
            </a:r>
          </a:p>
          <a:p>
            <a:endParaRPr lang="en-US" dirty="0"/>
          </a:p>
          <a:p>
            <a:pPr marL="285750" indent="-285750">
              <a:buFont typeface="Arial"/>
              <a:buChar char="•"/>
            </a:pPr>
            <a:endParaRPr lang="en-US" dirty="0">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dirty="0">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dirty="0">
              <a:ea typeface="ABBvoice" panose="020D0603020503020204" pitchFamily="34" charset="0"/>
              <a:cs typeface="ABBvoice" panose="020D0603020503020204" pitchFamily="34" charset="0"/>
            </a:endParaRPr>
          </a:p>
          <a:p>
            <a:endParaRPr lang="en-US" dirty="0"/>
          </a:p>
        </p:txBody>
      </p:sp>
      <p:sp>
        <p:nvSpPr>
          <p:cNvPr id="223" name="TextBox 222">
            <a:extLst>
              <a:ext uri="{FF2B5EF4-FFF2-40B4-BE49-F238E27FC236}">
                <a16:creationId xmlns:a16="http://schemas.microsoft.com/office/drawing/2014/main" id="{92F1C184-0A41-4517-B054-3FDC3B68FD61}"/>
              </a:ext>
            </a:extLst>
          </p:cNvPr>
          <p:cNvSpPr txBox="1"/>
          <p:nvPr/>
        </p:nvSpPr>
        <p:spPr bwMode="gray">
          <a:xfrm>
            <a:off x="272453" y="1725697"/>
            <a:ext cx="3793053" cy="914400"/>
          </a:xfrm>
          <a:prstGeom prst="rect">
            <a:avLst/>
          </a:prstGeom>
          <a:noFill/>
        </p:spPr>
        <p:txBody>
          <a:bodyPr wrap="none" lIns="72000" tIns="72000" rIns="72000" bIns="72000" rtlCol="0">
            <a:noAutofit/>
          </a:bodyPr>
          <a:lstStyle/>
          <a:p>
            <a:r>
              <a:rPr lang="it-IT" b="1" dirty="0"/>
              <a:t>—</a:t>
            </a:r>
            <a:endParaRPr lang="it-IT" sz="1600" b="1" dirty="0">
              <a:latin typeface="ABBvoiceOffice" panose="020D0603020503020204" pitchFamily="34" charset="0"/>
              <a:ea typeface="ABBvoiceOffice" panose="020D0603020503020204" pitchFamily="34" charset="0"/>
              <a:cs typeface="ABBvoiceOffice" panose="020D0603020503020204" pitchFamily="34" charset="0"/>
            </a:endParaRPr>
          </a:p>
          <a:p>
            <a:r>
              <a:rPr lang="en-US" sz="1600" b="1" dirty="0">
                <a:latin typeface="ABBvoiceOffice" panose="020D0603020503020204" pitchFamily="34" charset="0"/>
                <a:ea typeface="ABBvoiceOffice" panose="020D0603020503020204" pitchFamily="34" charset="0"/>
                <a:cs typeface="ABBvoiceOffice" panose="020D0603020503020204" pitchFamily="34" charset="0"/>
              </a:rPr>
              <a:t>Supporting communication </a:t>
            </a:r>
          </a:p>
          <a:p>
            <a:r>
              <a:rPr lang="en-US" sz="1600" b="1" dirty="0">
                <a:latin typeface="ABBvoiceOffice" panose="020D0603020503020204" pitchFamily="34" charset="0"/>
                <a:ea typeface="ABBvoiceOffice" panose="020D0603020503020204" pitchFamily="34" charset="0"/>
                <a:cs typeface="ABBvoiceOffice" panose="020D0603020503020204" pitchFamily="34" charset="0"/>
              </a:rPr>
              <a:t>protocols</a:t>
            </a:r>
          </a:p>
        </p:txBody>
      </p:sp>
      <p:cxnSp>
        <p:nvCxnSpPr>
          <p:cNvPr id="218" name="Straight Connector 217">
            <a:extLst>
              <a:ext uri="{FF2B5EF4-FFF2-40B4-BE49-F238E27FC236}">
                <a16:creationId xmlns:a16="http://schemas.microsoft.com/office/drawing/2014/main" id="{8AA8BB9D-D32F-4996-AE0D-90F7026A545D}"/>
              </a:ext>
            </a:extLst>
          </p:cNvPr>
          <p:cNvCxnSpPr>
            <a:cxnSpLocks/>
          </p:cNvCxnSpPr>
          <p:nvPr/>
        </p:nvCxnSpPr>
        <p:spPr bwMode="gray">
          <a:xfrm>
            <a:off x="1798114" y="4195989"/>
            <a:ext cx="578320" cy="0"/>
          </a:xfrm>
          <a:prstGeom prst="line">
            <a:avLst/>
          </a:prstGeom>
          <a:ln w="19050">
            <a:solidFill>
              <a:schemeClr val="bg2"/>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2F82DB6-D8F1-446F-9AAC-9004396CEACE}"/>
              </a:ext>
            </a:extLst>
          </p:cNvPr>
          <p:cNvCxnSpPr>
            <a:cxnSpLocks/>
          </p:cNvCxnSpPr>
          <p:nvPr/>
        </p:nvCxnSpPr>
        <p:spPr bwMode="gray">
          <a:xfrm>
            <a:off x="1896682" y="3409243"/>
            <a:ext cx="578320" cy="0"/>
          </a:xfrm>
          <a:prstGeom prst="line">
            <a:avLst/>
          </a:prstGeom>
          <a:ln w="19050">
            <a:solidFill>
              <a:schemeClr val="bg2"/>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63020F8A-3C51-45E4-9430-D12FA0123B3D}"/>
              </a:ext>
            </a:extLst>
          </p:cNvPr>
          <p:cNvGrpSpPr/>
          <p:nvPr/>
        </p:nvGrpSpPr>
        <p:grpSpPr>
          <a:xfrm>
            <a:off x="3229530" y="2082128"/>
            <a:ext cx="8364320" cy="3781340"/>
            <a:chOff x="1419699" y="1220506"/>
            <a:chExt cx="10624385" cy="4703578"/>
          </a:xfrm>
        </p:grpSpPr>
        <p:grpSp>
          <p:nvGrpSpPr>
            <p:cNvPr id="226" name="Group 225">
              <a:extLst>
                <a:ext uri="{FF2B5EF4-FFF2-40B4-BE49-F238E27FC236}">
                  <a16:creationId xmlns:a16="http://schemas.microsoft.com/office/drawing/2014/main" id="{20E220C6-202E-4517-8DCB-E0E2E1AA5892}"/>
                </a:ext>
              </a:extLst>
            </p:cNvPr>
            <p:cNvGrpSpPr/>
            <p:nvPr/>
          </p:nvGrpSpPr>
          <p:grpSpPr>
            <a:xfrm>
              <a:off x="1419699" y="2893837"/>
              <a:ext cx="1752507" cy="2078038"/>
              <a:chOff x="7864330" y="2127069"/>
              <a:chExt cx="3410670" cy="3891143"/>
            </a:xfrm>
          </p:grpSpPr>
          <p:sp>
            <p:nvSpPr>
              <p:cNvPr id="357" name="Rechteck 62">
                <a:extLst>
                  <a:ext uri="{FF2B5EF4-FFF2-40B4-BE49-F238E27FC236}">
                    <a16:creationId xmlns:a16="http://schemas.microsoft.com/office/drawing/2014/main" id="{9DD854C2-A846-4DFA-BC9F-7761CD7CB9F2}"/>
                  </a:ext>
                </a:extLst>
              </p:cNvPr>
              <p:cNvSpPr/>
              <p:nvPr/>
            </p:nvSpPr>
            <p:spPr>
              <a:xfrm>
                <a:off x="8538803" y="2178190"/>
                <a:ext cx="1819669" cy="967777"/>
              </a:xfrm>
              <a:prstGeom prst="rect">
                <a:avLst/>
              </a:prstGeom>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358" name="Straight Connector 357">
                <a:extLst>
                  <a:ext uri="{FF2B5EF4-FFF2-40B4-BE49-F238E27FC236}">
                    <a16:creationId xmlns:a16="http://schemas.microsoft.com/office/drawing/2014/main" id="{3A24E9E0-38DD-421E-8837-796789F17880}"/>
                  </a:ext>
                </a:extLst>
              </p:cNvPr>
              <p:cNvCxnSpPr>
                <a:cxnSpLocks/>
              </p:cNvCxnSpPr>
              <p:nvPr/>
            </p:nvCxnSpPr>
            <p:spPr bwMode="gray">
              <a:xfrm flipH="1" flipV="1">
                <a:off x="8442439" y="2154830"/>
                <a:ext cx="1" cy="278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9" name="Group 358">
                <a:extLst>
                  <a:ext uri="{FF2B5EF4-FFF2-40B4-BE49-F238E27FC236}">
                    <a16:creationId xmlns:a16="http://schemas.microsoft.com/office/drawing/2014/main" id="{8FAD0A99-1CAF-401B-BC41-D8DF907FD32C}"/>
                  </a:ext>
                </a:extLst>
              </p:cNvPr>
              <p:cNvGrpSpPr/>
              <p:nvPr/>
            </p:nvGrpSpPr>
            <p:grpSpPr>
              <a:xfrm>
                <a:off x="8320442" y="5083090"/>
                <a:ext cx="1210420" cy="935122"/>
                <a:chOff x="787587" y="4549613"/>
                <a:chExt cx="1210420" cy="935122"/>
              </a:xfrm>
            </p:grpSpPr>
            <p:pic>
              <p:nvPicPr>
                <p:cNvPr id="376" name="Picture 375" descr="A picture containing electronics, camera&#10;&#10;Description automatically generated">
                  <a:extLst>
                    <a:ext uri="{FF2B5EF4-FFF2-40B4-BE49-F238E27FC236}">
                      <a16:creationId xmlns:a16="http://schemas.microsoft.com/office/drawing/2014/main" id="{C9DA509B-C915-4B18-B193-AD090DC7EF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p:spPr>
            </p:pic>
            <p:pic>
              <p:nvPicPr>
                <p:cNvPr id="377" name="Picture 376" descr="A picture containing electronics, camera&#10;&#10;Description automatically generated">
                  <a:extLst>
                    <a:ext uri="{FF2B5EF4-FFF2-40B4-BE49-F238E27FC236}">
                      <a16:creationId xmlns:a16="http://schemas.microsoft.com/office/drawing/2014/main" id="{8A887FC7-40E9-4FDA-8978-A7FEE2FAD2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sp>
              <p:nvSpPr>
                <p:cNvPr id="378" name="Rechteck 62">
                  <a:extLst>
                    <a:ext uri="{FF2B5EF4-FFF2-40B4-BE49-F238E27FC236}">
                      <a16:creationId xmlns:a16="http://schemas.microsoft.com/office/drawing/2014/main" id="{4143AE19-7E04-4A92-9140-ABE697AAC06B}"/>
                    </a:ext>
                  </a:extLst>
                </p:cNvPr>
                <p:cNvSpPr/>
                <p:nvPr/>
              </p:nvSpPr>
              <p:spPr>
                <a:xfrm>
                  <a:off x="1261130" y="5094499"/>
                  <a:ext cx="736877"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79" name="Rechteck 62">
                  <a:extLst>
                    <a:ext uri="{FF2B5EF4-FFF2-40B4-BE49-F238E27FC236}">
                      <a16:creationId xmlns:a16="http://schemas.microsoft.com/office/drawing/2014/main" id="{3F286479-44D0-4BDB-AE82-B9AAE3BE1BE9}"/>
                    </a:ext>
                  </a:extLst>
                </p:cNvPr>
                <p:cNvSpPr/>
                <p:nvPr/>
              </p:nvSpPr>
              <p:spPr>
                <a:xfrm>
                  <a:off x="787587" y="5110130"/>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60" name="Group 359">
                <a:extLst>
                  <a:ext uri="{FF2B5EF4-FFF2-40B4-BE49-F238E27FC236}">
                    <a16:creationId xmlns:a16="http://schemas.microsoft.com/office/drawing/2014/main" id="{70F68A69-568B-4303-AF87-61E088A6A406}"/>
                  </a:ext>
                </a:extLst>
              </p:cNvPr>
              <p:cNvGrpSpPr/>
              <p:nvPr/>
            </p:nvGrpSpPr>
            <p:grpSpPr>
              <a:xfrm>
                <a:off x="9310882" y="5065231"/>
                <a:ext cx="1207018" cy="932224"/>
                <a:chOff x="586072" y="4531754"/>
                <a:chExt cx="1207018" cy="932224"/>
              </a:xfrm>
            </p:grpSpPr>
            <p:pic>
              <p:nvPicPr>
                <p:cNvPr id="372" name="Picture 371" descr="A picture containing electronics, camera&#10;&#10;Description automatically generated">
                  <a:extLst>
                    <a:ext uri="{FF2B5EF4-FFF2-40B4-BE49-F238E27FC236}">
                      <a16:creationId xmlns:a16="http://schemas.microsoft.com/office/drawing/2014/main" id="{744A9F44-AFDB-405E-8772-F75335A2EF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pic>
              <p:nvPicPr>
                <p:cNvPr id="373" name="Picture 372" descr="A picture containing electronics, camera&#10;&#10;Description automatically generated">
                  <a:extLst>
                    <a:ext uri="{FF2B5EF4-FFF2-40B4-BE49-F238E27FC236}">
                      <a16:creationId xmlns:a16="http://schemas.microsoft.com/office/drawing/2014/main" id="{01E205F1-1313-407E-8CBD-0855E665F6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23438" y="4540684"/>
                  <a:ext cx="583814" cy="583814"/>
                </a:xfrm>
                <a:prstGeom prst="rect">
                  <a:avLst/>
                </a:prstGeom>
              </p:spPr>
            </p:pic>
            <p:sp>
              <p:nvSpPr>
                <p:cNvPr id="374" name="Rechteck 62">
                  <a:extLst>
                    <a:ext uri="{FF2B5EF4-FFF2-40B4-BE49-F238E27FC236}">
                      <a16:creationId xmlns:a16="http://schemas.microsoft.com/office/drawing/2014/main" id="{06B75D43-A3A2-47CD-8FD4-4B6DAC07476C}"/>
                    </a:ext>
                  </a:extLst>
                </p:cNvPr>
                <p:cNvSpPr/>
                <p:nvPr/>
              </p:nvSpPr>
              <p:spPr>
                <a:xfrm>
                  <a:off x="1056213" y="5085671"/>
                  <a:ext cx="736877" cy="374605"/>
                </a:xfrm>
                <a:prstGeom prst="rect">
                  <a:avLst/>
                </a:prstGeom>
              </p:spPr>
              <p:txBody>
                <a:bodyPr wrap="non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75" name="Rechteck 62">
                  <a:extLst>
                    <a:ext uri="{FF2B5EF4-FFF2-40B4-BE49-F238E27FC236}">
                      <a16:creationId xmlns:a16="http://schemas.microsoft.com/office/drawing/2014/main" id="{9AD203F2-F0D5-4A7C-A4A9-9A9340EB2793}"/>
                    </a:ext>
                  </a:extLst>
                </p:cNvPr>
                <p:cNvSpPr/>
                <p:nvPr/>
              </p:nvSpPr>
              <p:spPr>
                <a:xfrm>
                  <a:off x="586072" y="5089374"/>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61" name="Rechteck 62">
                <a:extLst>
                  <a:ext uri="{FF2B5EF4-FFF2-40B4-BE49-F238E27FC236}">
                    <a16:creationId xmlns:a16="http://schemas.microsoft.com/office/drawing/2014/main" id="{D01E11F8-049E-4D32-8C68-84359BC5B1CE}"/>
                  </a:ext>
                </a:extLst>
              </p:cNvPr>
              <p:cNvSpPr/>
              <p:nvPr/>
            </p:nvSpPr>
            <p:spPr>
              <a:xfrm>
                <a:off x="7864330" y="3724460"/>
                <a:ext cx="1239420" cy="1218683"/>
              </a:xfrm>
              <a:prstGeom prst="rect">
                <a:avLst/>
              </a:prstGeom>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362" name="Picture 361">
                <a:extLst>
                  <a:ext uri="{FF2B5EF4-FFF2-40B4-BE49-F238E27FC236}">
                    <a16:creationId xmlns:a16="http://schemas.microsoft.com/office/drawing/2014/main" id="{D2AC958B-7D37-4F02-B3C0-0B340014F3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138172"/>
                <a:ext cx="702066" cy="800755"/>
              </a:xfrm>
              <a:prstGeom prst="rect">
                <a:avLst/>
              </a:prstGeom>
            </p:spPr>
          </p:pic>
          <p:cxnSp>
            <p:nvCxnSpPr>
              <p:cNvPr id="363" name="Connector: Elbow 362">
                <a:extLst>
                  <a:ext uri="{FF2B5EF4-FFF2-40B4-BE49-F238E27FC236}">
                    <a16:creationId xmlns:a16="http://schemas.microsoft.com/office/drawing/2014/main" id="{211A8AAB-12A8-4374-AA56-87388502C145}"/>
                  </a:ext>
                </a:extLst>
              </p:cNvPr>
              <p:cNvCxnSpPr>
                <a:cxnSpLocks/>
                <a:endCxn id="362" idx="0"/>
              </p:cNvCxnSpPr>
              <p:nvPr/>
            </p:nvCxnSpPr>
            <p:spPr bwMode="gray">
              <a:xfrm rot="16200000" flipH="1">
                <a:off x="8867568" y="2561778"/>
                <a:ext cx="151265" cy="100152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2E152B4-9DC8-47EF-8D1D-9169E2673FD7}"/>
                  </a:ext>
                </a:extLst>
              </p:cNvPr>
              <p:cNvCxnSpPr>
                <a:cxnSpLocks/>
                <a:stCxn id="362" idx="2"/>
              </p:cNvCxnSpPr>
              <p:nvPr/>
            </p:nvCxnSpPr>
            <p:spPr bwMode="gray">
              <a:xfrm>
                <a:off x="9443961" y="3938927"/>
                <a:ext cx="1021" cy="10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Rechteck 62">
                <a:extLst>
                  <a:ext uri="{FF2B5EF4-FFF2-40B4-BE49-F238E27FC236}">
                    <a16:creationId xmlns:a16="http://schemas.microsoft.com/office/drawing/2014/main" id="{30B8CF0E-94E6-49D2-804A-BA8E5986EEF7}"/>
                  </a:ext>
                </a:extLst>
              </p:cNvPr>
              <p:cNvSpPr/>
              <p:nvPr/>
            </p:nvSpPr>
            <p:spPr>
              <a:xfrm>
                <a:off x="9683324" y="3262796"/>
                <a:ext cx="1591676" cy="691577"/>
              </a:xfrm>
              <a:prstGeom prst="rect">
                <a:avLst/>
              </a:prstGeom>
            </p:spPr>
            <p:txBody>
              <a:bodyPr wrap="none">
                <a:spAutoFit/>
              </a:bodyPr>
              <a:lstStyle/>
              <a:p>
                <a:pPr algn="ctr"/>
                <a:r>
                  <a:rPr lang="en-US" sz="600" dirty="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dirty="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dirty="0">
                    <a:latin typeface="ABBvoice Light" panose="020D0403020503020204" pitchFamily="34" charset="0"/>
                    <a:ea typeface="ABBvoice Light" panose="020D0403020503020204" pitchFamily="34" charset="0"/>
                    <a:cs typeface="ABBvoice Light" panose="020D0403020503020204" pitchFamily="34" charset="0"/>
                  </a:rPr>
                  <a:t> </a:t>
                </a:r>
                <a:r>
                  <a:rPr lang="en-US" sz="600" dirty="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dirty="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dirty="0">
                    <a:latin typeface="ABBvoice Light" panose="020D0403020503020204" pitchFamily="34" charset="0"/>
                    <a:ea typeface="ABBvoice Light" panose="020D0403020503020204" pitchFamily="34" charset="0"/>
                    <a:cs typeface="ABBvoice Light" panose="020D0403020503020204" pitchFamily="34" charset="0"/>
                  </a:rPr>
                  <a:t>UPS</a:t>
                </a:r>
                <a:endParaRPr lang="en-US" sz="800" dirty="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366" name="Connector: Elbow 365">
                <a:extLst>
                  <a:ext uri="{FF2B5EF4-FFF2-40B4-BE49-F238E27FC236}">
                    <a16:creationId xmlns:a16="http://schemas.microsoft.com/office/drawing/2014/main" id="{950210D8-DB19-4356-8255-580E95AFFFF8}"/>
                  </a:ext>
                </a:extLst>
              </p:cNvPr>
              <p:cNvCxnSpPr>
                <a:cxnSpLocks/>
                <a:stCxn id="376" idx="0"/>
              </p:cNvCxnSpPr>
              <p:nvPr/>
            </p:nvCxnSpPr>
            <p:spPr bwMode="gray">
              <a:xfrm rot="5400000" flipH="1" flipV="1">
                <a:off x="8828450" y="4466558"/>
                <a:ext cx="457171" cy="7758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Connector: Elbow 366">
                <a:extLst>
                  <a:ext uri="{FF2B5EF4-FFF2-40B4-BE49-F238E27FC236}">
                    <a16:creationId xmlns:a16="http://schemas.microsoft.com/office/drawing/2014/main" id="{ED3C861F-1264-467A-8E27-D88D3A465A15}"/>
                  </a:ext>
                </a:extLst>
              </p:cNvPr>
              <p:cNvCxnSpPr>
                <a:cxnSpLocks/>
                <a:stCxn id="377" idx="0"/>
              </p:cNvCxnSpPr>
              <p:nvPr/>
            </p:nvCxnSpPr>
            <p:spPr bwMode="gray">
              <a:xfrm rot="5400000" flipH="1" flipV="1">
                <a:off x="9070076" y="4708185"/>
                <a:ext cx="457171" cy="29264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Connector: Elbow 367">
                <a:extLst>
                  <a:ext uri="{FF2B5EF4-FFF2-40B4-BE49-F238E27FC236}">
                    <a16:creationId xmlns:a16="http://schemas.microsoft.com/office/drawing/2014/main" id="{EEC8F6F8-30EE-4979-93C0-D518A4B33AE1}"/>
                  </a:ext>
                </a:extLst>
              </p:cNvPr>
              <p:cNvCxnSpPr>
                <a:cxnSpLocks/>
                <a:stCxn id="372" idx="0"/>
              </p:cNvCxnSpPr>
              <p:nvPr/>
            </p:nvCxnSpPr>
            <p:spPr bwMode="gray">
              <a:xfrm rot="16200000" flipV="1">
                <a:off x="9314076" y="4756825"/>
                <a:ext cx="439312" cy="177500"/>
              </a:xfrm>
              <a:prstGeom prst="bentConnector3">
                <a:avLst>
                  <a:gd name="adj1" fmla="val 486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Connector: Elbow 368">
                <a:extLst>
                  <a:ext uri="{FF2B5EF4-FFF2-40B4-BE49-F238E27FC236}">
                    <a16:creationId xmlns:a16="http://schemas.microsoft.com/office/drawing/2014/main" id="{3D369AB5-0A51-4331-868C-F1C9679C06CE}"/>
                  </a:ext>
                </a:extLst>
              </p:cNvPr>
              <p:cNvCxnSpPr>
                <a:cxnSpLocks/>
                <a:stCxn id="373" idx="0"/>
              </p:cNvCxnSpPr>
              <p:nvPr/>
            </p:nvCxnSpPr>
            <p:spPr bwMode="gray">
              <a:xfrm rot="16200000" flipV="1">
                <a:off x="9568448" y="4502453"/>
                <a:ext cx="448242" cy="695173"/>
              </a:xfrm>
              <a:prstGeom prst="bentConnector3">
                <a:avLst>
                  <a:gd name="adj1" fmla="val 4869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91B26A07-440E-4769-BDDD-605E76A9548B}"/>
                  </a:ext>
                </a:extLst>
              </p:cNvPr>
              <p:cNvCxnSpPr>
                <a:cxnSpLocks/>
              </p:cNvCxnSpPr>
              <p:nvPr/>
            </p:nvCxnSpPr>
            <p:spPr bwMode="gray">
              <a:xfrm flipV="1">
                <a:off x="10203011" y="2127069"/>
                <a:ext cx="0" cy="18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Connector: Elbow 370">
                <a:extLst>
                  <a:ext uri="{FF2B5EF4-FFF2-40B4-BE49-F238E27FC236}">
                    <a16:creationId xmlns:a16="http://schemas.microsoft.com/office/drawing/2014/main" id="{1AA7D4D0-EDB1-4569-98BC-5AA1FDE5640E}"/>
                  </a:ext>
                </a:extLst>
              </p:cNvPr>
              <p:cNvCxnSpPr>
                <a:cxnSpLocks/>
              </p:cNvCxnSpPr>
              <p:nvPr/>
            </p:nvCxnSpPr>
            <p:spPr bwMode="gray">
              <a:xfrm flipV="1">
                <a:off x="9564561" y="2861680"/>
                <a:ext cx="638450" cy="33220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10A21FE0-932C-491F-8A0C-CF126244CFAC}"/>
                </a:ext>
              </a:extLst>
            </p:cNvPr>
            <p:cNvGrpSpPr/>
            <p:nvPr/>
          </p:nvGrpSpPr>
          <p:grpSpPr>
            <a:xfrm>
              <a:off x="6054274" y="2910777"/>
              <a:ext cx="1476354" cy="2059692"/>
              <a:chOff x="7657250" y="2161423"/>
              <a:chExt cx="2873229" cy="3856789"/>
            </a:xfrm>
            <a:noFill/>
          </p:grpSpPr>
          <p:pic>
            <p:nvPicPr>
              <p:cNvPr id="336" name="Picture 335" descr="A picture containing text&#10;&#10;Description automatically generated">
                <a:extLst>
                  <a:ext uri="{FF2B5EF4-FFF2-40B4-BE49-F238E27FC236}">
                    <a16:creationId xmlns:a16="http://schemas.microsoft.com/office/drawing/2014/main" id="{3C79A91A-E219-4046-A9D5-3492FD8F63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9093949" y="4046232"/>
                <a:ext cx="702066" cy="579687"/>
              </a:xfrm>
              <a:prstGeom prst="rect">
                <a:avLst/>
              </a:prstGeom>
              <a:grpFill/>
            </p:spPr>
          </p:pic>
          <p:cxnSp>
            <p:nvCxnSpPr>
              <p:cNvPr id="337" name="Straight Connector 336">
                <a:extLst>
                  <a:ext uri="{FF2B5EF4-FFF2-40B4-BE49-F238E27FC236}">
                    <a16:creationId xmlns:a16="http://schemas.microsoft.com/office/drawing/2014/main" id="{9FE25462-4DC4-448D-BD27-43E888D36A2D}"/>
                  </a:ext>
                </a:extLst>
              </p:cNvPr>
              <p:cNvCxnSpPr>
                <a:cxnSpLocks/>
              </p:cNvCxnSpPr>
              <p:nvPr/>
            </p:nvCxnSpPr>
            <p:spPr bwMode="gray">
              <a:xfrm flipV="1">
                <a:off x="9443892" y="2161423"/>
                <a:ext cx="0" cy="20490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8" name="Group 337">
                <a:extLst>
                  <a:ext uri="{FF2B5EF4-FFF2-40B4-BE49-F238E27FC236}">
                    <a16:creationId xmlns:a16="http://schemas.microsoft.com/office/drawing/2014/main" id="{66D455BD-A8AA-4F22-A966-85AC3D77A635}"/>
                  </a:ext>
                </a:extLst>
              </p:cNvPr>
              <p:cNvGrpSpPr/>
              <p:nvPr/>
            </p:nvGrpSpPr>
            <p:grpSpPr>
              <a:xfrm>
                <a:off x="8320442" y="5083090"/>
                <a:ext cx="1223000" cy="935122"/>
                <a:chOff x="787587" y="4549613"/>
                <a:chExt cx="1223000" cy="935122"/>
              </a:xfrm>
              <a:grpFill/>
            </p:grpSpPr>
            <p:pic>
              <p:nvPicPr>
                <p:cNvPr id="353" name="Picture 352" descr="A picture containing electronics, camera&#10;&#10;Description automatically generated">
                  <a:extLst>
                    <a:ext uri="{FF2B5EF4-FFF2-40B4-BE49-F238E27FC236}">
                      <a16:creationId xmlns:a16="http://schemas.microsoft.com/office/drawing/2014/main" id="{B1385752-75B2-4D6B-8D5C-69EB06E277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a:grpFill/>
              </p:spPr>
            </p:pic>
            <p:pic>
              <p:nvPicPr>
                <p:cNvPr id="354" name="Picture 353" descr="A picture containing electronics, camera&#10;&#10;Description automatically generated">
                  <a:extLst>
                    <a:ext uri="{FF2B5EF4-FFF2-40B4-BE49-F238E27FC236}">
                      <a16:creationId xmlns:a16="http://schemas.microsoft.com/office/drawing/2014/main" id="{5325E0C2-366A-494A-AB2E-45E4C862EB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a:grpFill/>
              </p:spPr>
            </p:pic>
            <p:sp>
              <p:nvSpPr>
                <p:cNvPr id="355" name="Rechteck 62">
                  <a:extLst>
                    <a:ext uri="{FF2B5EF4-FFF2-40B4-BE49-F238E27FC236}">
                      <a16:creationId xmlns:a16="http://schemas.microsoft.com/office/drawing/2014/main" id="{B3851FE8-9C31-4229-A49F-5CE41EE369BC}"/>
                    </a:ext>
                  </a:extLst>
                </p:cNvPr>
                <p:cNvSpPr/>
                <p:nvPr/>
              </p:nvSpPr>
              <p:spPr>
                <a:xfrm>
                  <a:off x="1273711" y="509450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56" name="Rechteck 62">
                  <a:extLst>
                    <a:ext uri="{FF2B5EF4-FFF2-40B4-BE49-F238E27FC236}">
                      <a16:creationId xmlns:a16="http://schemas.microsoft.com/office/drawing/2014/main" id="{38A4BC1C-ABCF-4F09-A1E5-2C03556C51EB}"/>
                    </a:ext>
                  </a:extLst>
                </p:cNvPr>
                <p:cNvSpPr/>
                <p:nvPr/>
              </p:nvSpPr>
              <p:spPr>
                <a:xfrm>
                  <a:off x="787587" y="5110130"/>
                  <a:ext cx="736877" cy="374605"/>
                </a:xfrm>
                <a:prstGeom prst="rect">
                  <a:avLst/>
                </a:prstGeom>
                <a:grpFill/>
              </p:spPr>
              <p:txBody>
                <a:bodyPr wrap="non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39" name="Group 338">
                <a:extLst>
                  <a:ext uri="{FF2B5EF4-FFF2-40B4-BE49-F238E27FC236}">
                    <a16:creationId xmlns:a16="http://schemas.microsoft.com/office/drawing/2014/main" id="{C911CA19-F407-4989-B9B9-ED7A297327E9}"/>
                  </a:ext>
                </a:extLst>
              </p:cNvPr>
              <p:cNvGrpSpPr/>
              <p:nvPr/>
            </p:nvGrpSpPr>
            <p:grpSpPr>
              <a:xfrm>
                <a:off x="9310882" y="5065231"/>
                <a:ext cx="1219597" cy="932225"/>
                <a:chOff x="586072" y="4531754"/>
                <a:chExt cx="1219597" cy="932225"/>
              </a:xfrm>
              <a:grpFill/>
            </p:grpSpPr>
            <p:pic>
              <p:nvPicPr>
                <p:cNvPr id="349" name="Picture 348" descr="A picture containing electronics, camera&#10;&#10;Description automatically generated">
                  <a:extLst>
                    <a:ext uri="{FF2B5EF4-FFF2-40B4-BE49-F238E27FC236}">
                      <a16:creationId xmlns:a16="http://schemas.microsoft.com/office/drawing/2014/main" id="{69C65185-6053-460C-BA81-674C5EE1388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a:grpFill/>
              </p:spPr>
            </p:pic>
            <p:pic>
              <p:nvPicPr>
                <p:cNvPr id="350" name="Picture 349" descr="A picture containing electronics, camera&#10;&#10;Description automatically generated">
                  <a:extLst>
                    <a:ext uri="{FF2B5EF4-FFF2-40B4-BE49-F238E27FC236}">
                      <a16:creationId xmlns:a16="http://schemas.microsoft.com/office/drawing/2014/main" id="{EE0A0061-1EAC-4F65-A0DB-9F66C1402D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490" y="4535308"/>
                  <a:ext cx="583814" cy="583814"/>
                </a:xfrm>
                <a:prstGeom prst="rect">
                  <a:avLst/>
                </a:prstGeom>
                <a:grpFill/>
              </p:spPr>
            </p:pic>
            <p:sp>
              <p:nvSpPr>
                <p:cNvPr id="351" name="Rechteck 62">
                  <a:extLst>
                    <a:ext uri="{FF2B5EF4-FFF2-40B4-BE49-F238E27FC236}">
                      <a16:creationId xmlns:a16="http://schemas.microsoft.com/office/drawing/2014/main" id="{FE0F7361-753C-46B3-9D82-5B89D0A7F71D}"/>
                    </a:ext>
                  </a:extLst>
                </p:cNvPr>
                <p:cNvSpPr/>
                <p:nvPr/>
              </p:nvSpPr>
              <p:spPr>
                <a:xfrm>
                  <a:off x="1068793" y="5085670"/>
                  <a:ext cx="736876" cy="374605"/>
                </a:xfrm>
                <a:prstGeom prst="rect">
                  <a:avLst/>
                </a:prstGeom>
                <a:grpFill/>
              </p:spPr>
              <p:txBody>
                <a:bodyPr wrap="non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52" name="Rechteck 62">
                  <a:extLst>
                    <a:ext uri="{FF2B5EF4-FFF2-40B4-BE49-F238E27FC236}">
                      <a16:creationId xmlns:a16="http://schemas.microsoft.com/office/drawing/2014/main" id="{8AA972AF-DF9C-47C8-971C-3921A1C98165}"/>
                    </a:ext>
                  </a:extLst>
                </p:cNvPr>
                <p:cNvSpPr/>
                <p:nvPr/>
              </p:nvSpPr>
              <p:spPr>
                <a:xfrm>
                  <a:off x="586072" y="5089374"/>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40" name="Rechteck 62">
                <a:extLst>
                  <a:ext uri="{FF2B5EF4-FFF2-40B4-BE49-F238E27FC236}">
                    <a16:creationId xmlns:a16="http://schemas.microsoft.com/office/drawing/2014/main" id="{F79FF3EA-7175-42E8-8E9A-63F86F838143}"/>
                  </a:ext>
                </a:extLst>
              </p:cNvPr>
              <p:cNvSpPr/>
              <p:nvPr/>
            </p:nvSpPr>
            <p:spPr>
              <a:xfrm>
                <a:off x="7732212" y="4023463"/>
                <a:ext cx="1630057" cy="576315"/>
              </a:xfrm>
              <a:prstGeom prst="rect">
                <a:avLst/>
              </a:prstGeom>
              <a:grpFill/>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341" name="Picture 340">
                <a:extLst>
                  <a:ext uri="{FF2B5EF4-FFF2-40B4-BE49-F238E27FC236}">
                    <a16:creationId xmlns:a16="http://schemas.microsoft.com/office/drawing/2014/main" id="{E6E1FE8E-C8CA-41DD-9C90-9DA86FB9F053}"/>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052447"/>
                <a:ext cx="702066" cy="800755"/>
              </a:xfrm>
              <a:prstGeom prst="rect">
                <a:avLst/>
              </a:prstGeom>
              <a:grpFill/>
            </p:spPr>
          </p:pic>
          <p:cxnSp>
            <p:nvCxnSpPr>
              <p:cNvPr id="342" name="Connector: Elbow 341">
                <a:extLst>
                  <a:ext uri="{FF2B5EF4-FFF2-40B4-BE49-F238E27FC236}">
                    <a16:creationId xmlns:a16="http://schemas.microsoft.com/office/drawing/2014/main" id="{C1EB2572-0C0E-4453-8584-221AD83426CF}"/>
                  </a:ext>
                </a:extLst>
              </p:cNvPr>
              <p:cNvCxnSpPr>
                <a:cxnSpLocks/>
                <a:endCxn id="341" idx="0"/>
              </p:cNvCxnSpPr>
              <p:nvPr/>
            </p:nvCxnSpPr>
            <p:spPr bwMode="gray">
              <a:xfrm rot="16200000" flipH="1">
                <a:off x="9377441" y="2985926"/>
                <a:ext cx="132971" cy="69"/>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9994402-8619-4079-9F21-921B78949F9C}"/>
                  </a:ext>
                </a:extLst>
              </p:cNvPr>
              <p:cNvCxnSpPr>
                <a:cxnSpLocks/>
                <a:stCxn id="341" idx="2"/>
                <a:endCxn id="336" idx="0"/>
              </p:cNvCxnSpPr>
              <p:nvPr/>
            </p:nvCxnSpPr>
            <p:spPr bwMode="gray">
              <a:xfrm>
                <a:off x="9443961" y="3853202"/>
                <a:ext cx="1021" cy="1930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4" name="Rechteck 62">
                <a:extLst>
                  <a:ext uri="{FF2B5EF4-FFF2-40B4-BE49-F238E27FC236}">
                    <a16:creationId xmlns:a16="http://schemas.microsoft.com/office/drawing/2014/main" id="{E145D619-9906-4D20-9C03-C28918F1970C}"/>
                  </a:ext>
                </a:extLst>
              </p:cNvPr>
              <p:cNvSpPr/>
              <p:nvPr/>
            </p:nvSpPr>
            <p:spPr>
              <a:xfrm>
                <a:off x="7657250" y="3172826"/>
                <a:ext cx="1591676" cy="691578"/>
              </a:xfrm>
              <a:prstGeom prst="rect">
                <a:avLst/>
              </a:prstGeom>
              <a:grpFill/>
            </p:spPr>
            <p:txBody>
              <a:bodyPr wrap="none">
                <a:spAutoFit/>
              </a:bodyPr>
              <a:lstStyle/>
              <a:p>
                <a:pPr algn="ctr"/>
                <a:r>
                  <a:rPr lang="en-US" sz="600" dirty="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dirty="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dirty="0">
                    <a:latin typeface="ABBvoice Light" panose="020D0403020503020204" pitchFamily="34" charset="0"/>
                    <a:ea typeface="ABBvoice Light" panose="020D0403020503020204" pitchFamily="34" charset="0"/>
                    <a:cs typeface="ABBvoice Light" panose="020D0403020503020204" pitchFamily="34" charset="0"/>
                  </a:rPr>
                  <a:t> </a:t>
                </a:r>
                <a:r>
                  <a:rPr lang="en-US" sz="600" dirty="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dirty="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dirty="0">
                    <a:latin typeface="ABBvoice Light" panose="020D0403020503020204" pitchFamily="34" charset="0"/>
                    <a:ea typeface="ABBvoice Light" panose="020D0403020503020204" pitchFamily="34" charset="0"/>
                    <a:cs typeface="ABBvoice Light" panose="020D0403020503020204" pitchFamily="34" charset="0"/>
                  </a:rPr>
                  <a:t>UPS</a:t>
                </a:r>
              </a:p>
            </p:txBody>
          </p:sp>
          <p:cxnSp>
            <p:nvCxnSpPr>
              <p:cNvPr id="345" name="Connector: Elbow 344">
                <a:extLst>
                  <a:ext uri="{FF2B5EF4-FFF2-40B4-BE49-F238E27FC236}">
                    <a16:creationId xmlns:a16="http://schemas.microsoft.com/office/drawing/2014/main" id="{82BC3F3E-2F3F-4877-A609-6ACDD22084CE}"/>
                  </a:ext>
                </a:extLst>
              </p:cNvPr>
              <p:cNvCxnSpPr>
                <a:cxnSpLocks/>
                <a:stCxn id="353" idx="0"/>
                <a:endCxn id="336" idx="2"/>
              </p:cNvCxnSpPr>
              <p:nvPr/>
            </p:nvCxnSpPr>
            <p:spPr bwMode="gray">
              <a:xfrm rot="5400000" flipH="1" flipV="1">
                <a:off x="8828450" y="4466558"/>
                <a:ext cx="457171" cy="775894"/>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Connector: Elbow 345">
                <a:extLst>
                  <a:ext uri="{FF2B5EF4-FFF2-40B4-BE49-F238E27FC236}">
                    <a16:creationId xmlns:a16="http://schemas.microsoft.com/office/drawing/2014/main" id="{6EE6E7F4-900F-43C0-9754-1F7FD05CC939}"/>
                  </a:ext>
                </a:extLst>
              </p:cNvPr>
              <p:cNvCxnSpPr>
                <a:cxnSpLocks/>
                <a:stCxn id="354" idx="0"/>
                <a:endCxn id="336" idx="2"/>
              </p:cNvCxnSpPr>
              <p:nvPr/>
            </p:nvCxnSpPr>
            <p:spPr bwMode="gray">
              <a:xfrm rot="5400000" flipH="1" flipV="1">
                <a:off x="9070076" y="4708185"/>
                <a:ext cx="457171" cy="292641"/>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Connector: Elbow 346">
                <a:extLst>
                  <a:ext uri="{FF2B5EF4-FFF2-40B4-BE49-F238E27FC236}">
                    <a16:creationId xmlns:a16="http://schemas.microsoft.com/office/drawing/2014/main" id="{FC875140-DB4B-478E-B9BC-894FE8F85251}"/>
                  </a:ext>
                </a:extLst>
              </p:cNvPr>
              <p:cNvCxnSpPr>
                <a:cxnSpLocks/>
                <a:stCxn id="349" idx="0"/>
                <a:endCxn id="336" idx="2"/>
              </p:cNvCxnSpPr>
              <p:nvPr/>
            </p:nvCxnSpPr>
            <p:spPr bwMode="gray">
              <a:xfrm rot="16200000" flipV="1">
                <a:off x="9314076" y="4756825"/>
                <a:ext cx="439312" cy="177500"/>
              </a:xfrm>
              <a:prstGeom prst="bentConnector3">
                <a:avLst>
                  <a:gd name="adj1" fmla="val 48666"/>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Connector: Elbow 347">
                <a:extLst>
                  <a:ext uri="{FF2B5EF4-FFF2-40B4-BE49-F238E27FC236}">
                    <a16:creationId xmlns:a16="http://schemas.microsoft.com/office/drawing/2014/main" id="{9A0F6D15-BED8-41C9-959E-C354BBD372F3}"/>
                  </a:ext>
                </a:extLst>
              </p:cNvPr>
              <p:cNvCxnSpPr>
                <a:cxnSpLocks/>
                <a:stCxn id="350" idx="0"/>
                <a:endCxn id="336" idx="2"/>
              </p:cNvCxnSpPr>
              <p:nvPr/>
            </p:nvCxnSpPr>
            <p:spPr bwMode="gray">
              <a:xfrm rot="16200000" flipV="1">
                <a:off x="9563162" y="4507739"/>
                <a:ext cx="442866" cy="679225"/>
              </a:xfrm>
              <a:prstGeom prst="bentConnector3">
                <a:avLst>
                  <a:gd name="adj1" fmla="val 50000"/>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ECD8C381-974C-442B-975A-78D8982C0DD0}"/>
                </a:ext>
              </a:extLst>
            </p:cNvPr>
            <p:cNvGrpSpPr/>
            <p:nvPr/>
          </p:nvGrpSpPr>
          <p:grpSpPr>
            <a:xfrm>
              <a:off x="1588089" y="1398756"/>
              <a:ext cx="10455995" cy="3431578"/>
              <a:chOff x="-4652696" y="-562672"/>
              <a:chExt cx="20349092" cy="6425657"/>
            </a:xfrm>
          </p:grpSpPr>
          <p:grpSp>
            <p:nvGrpSpPr>
              <p:cNvPr id="301" name="Group 300">
                <a:extLst>
                  <a:ext uri="{FF2B5EF4-FFF2-40B4-BE49-F238E27FC236}">
                    <a16:creationId xmlns:a16="http://schemas.microsoft.com/office/drawing/2014/main" id="{40D5D73C-C994-472F-9A5F-10E40C9F3284}"/>
                  </a:ext>
                </a:extLst>
              </p:cNvPr>
              <p:cNvGrpSpPr/>
              <p:nvPr/>
            </p:nvGrpSpPr>
            <p:grpSpPr>
              <a:xfrm>
                <a:off x="-4491405" y="-562672"/>
                <a:ext cx="18074349" cy="6425657"/>
                <a:chOff x="-4483840" y="-1022984"/>
                <a:chExt cx="18074349" cy="6425657"/>
              </a:xfrm>
            </p:grpSpPr>
            <p:cxnSp>
              <p:nvCxnSpPr>
                <p:cNvPr id="310" name="Connector: Elbow 309">
                  <a:extLst>
                    <a:ext uri="{FF2B5EF4-FFF2-40B4-BE49-F238E27FC236}">
                      <a16:creationId xmlns:a16="http://schemas.microsoft.com/office/drawing/2014/main" id="{43F0755E-9E4B-49D9-BE02-CBC6D2289AF0}"/>
                    </a:ext>
                  </a:extLst>
                </p:cNvPr>
                <p:cNvCxnSpPr>
                  <a:cxnSpLocks/>
                </p:cNvCxnSpPr>
                <p:nvPr/>
              </p:nvCxnSpPr>
              <p:spPr bwMode="gray">
                <a:xfrm rot="5400000" flipH="1" flipV="1">
                  <a:off x="2513569" y="2977665"/>
                  <a:ext cx="585967" cy="580101"/>
                </a:xfrm>
                <a:prstGeom prst="bentConnector3">
                  <a:avLst>
                    <a:gd name="adj1" fmla="val 711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Rechteck 62">
                  <a:extLst>
                    <a:ext uri="{FF2B5EF4-FFF2-40B4-BE49-F238E27FC236}">
                      <a16:creationId xmlns:a16="http://schemas.microsoft.com/office/drawing/2014/main" id="{32BB8EC6-5C5B-49DB-AC82-CE1AA60C093E}"/>
                    </a:ext>
                  </a:extLst>
                </p:cNvPr>
                <p:cNvSpPr/>
                <p:nvPr/>
              </p:nvSpPr>
              <p:spPr>
                <a:xfrm>
                  <a:off x="1392301" y="2160289"/>
                  <a:ext cx="1603887" cy="576315"/>
                </a:xfrm>
                <a:prstGeom prst="rect">
                  <a:avLst/>
                </a:prstGeom>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XT4 Ekip Hi-Touch MCCB</a:t>
                  </a:r>
                </a:p>
              </p:txBody>
            </p:sp>
            <p:cxnSp>
              <p:nvCxnSpPr>
                <p:cNvPr id="312" name="Connector: Elbow 311">
                  <a:extLst>
                    <a:ext uri="{FF2B5EF4-FFF2-40B4-BE49-F238E27FC236}">
                      <a16:creationId xmlns:a16="http://schemas.microsoft.com/office/drawing/2014/main" id="{2ECBE599-7AEE-4311-B18D-54812599E9BA}"/>
                    </a:ext>
                  </a:extLst>
                </p:cNvPr>
                <p:cNvCxnSpPr>
                  <a:cxnSpLocks/>
                </p:cNvCxnSpPr>
                <p:nvPr/>
              </p:nvCxnSpPr>
              <p:spPr bwMode="gray">
                <a:xfrm rot="16200000" flipH="1">
                  <a:off x="1694476" y="2637870"/>
                  <a:ext cx="268750" cy="10025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8EF6E050-2481-4C5C-8A2D-25894A13EDBB}"/>
                    </a:ext>
                  </a:extLst>
                </p:cNvPr>
                <p:cNvCxnSpPr>
                  <a:cxnSpLocks/>
                </p:cNvCxnSpPr>
                <p:nvPr/>
              </p:nvCxnSpPr>
              <p:spPr bwMode="gray">
                <a:xfrm flipH="1" flipV="1">
                  <a:off x="1327579" y="1808288"/>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Rechteck 62">
                  <a:extLst>
                    <a:ext uri="{FF2B5EF4-FFF2-40B4-BE49-F238E27FC236}">
                      <a16:creationId xmlns:a16="http://schemas.microsoft.com/office/drawing/2014/main" id="{8E828573-B409-4D6E-8FD6-0A4AF5B8C2B2}"/>
                    </a:ext>
                  </a:extLst>
                </p:cNvPr>
                <p:cNvSpPr/>
                <p:nvPr/>
              </p:nvSpPr>
              <p:spPr>
                <a:xfrm>
                  <a:off x="-4483840" y="-924038"/>
                  <a:ext cx="1890651" cy="403422"/>
                </a:xfrm>
                <a:prstGeom prst="rect">
                  <a:avLst/>
                </a:prstGeom>
              </p:spPr>
              <p:txBody>
                <a:bodyPr wrap="square">
                  <a:spAutoFit/>
                </a:bodyPr>
                <a:lstStyle/>
                <a:p>
                  <a:pPr algn="ctr"/>
                  <a:r>
                    <a:rPr lang="en-US" sz="800" dirty="0">
                      <a:latin typeface="ABBvoice Light" panose="020D0403020503020204" pitchFamily="34" charset="0"/>
                      <a:ea typeface="ABBvoice Light" panose="020D0403020503020204" pitchFamily="34" charset="0"/>
                      <a:cs typeface="ABBvoice Light" panose="020D0403020503020204" pitchFamily="34" charset="0"/>
                    </a:rPr>
                    <a:t>Normal Supply</a:t>
                  </a:r>
                </a:p>
              </p:txBody>
            </p:sp>
            <p:cxnSp>
              <p:nvCxnSpPr>
                <p:cNvPr id="315" name="Connector: Elbow 314">
                  <a:extLst>
                    <a:ext uri="{FF2B5EF4-FFF2-40B4-BE49-F238E27FC236}">
                      <a16:creationId xmlns:a16="http://schemas.microsoft.com/office/drawing/2014/main" id="{9B87AB22-F833-4914-82C9-49AEB708B713}"/>
                    </a:ext>
                  </a:extLst>
                </p:cNvPr>
                <p:cNvCxnSpPr>
                  <a:cxnSpLocks/>
                </p:cNvCxnSpPr>
                <p:nvPr/>
              </p:nvCxnSpPr>
              <p:spPr bwMode="gray">
                <a:xfrm rot="5400000" flipH="1" flipV="1">
                  <a:off x="1749449" y="3522403"/>
                  <a:ext cx="249872" cy="9114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Connector: Elbow 315">
                  <a:extLst>
                    <a:ext uri="{FF2B5EF4-FFF2-40B4-BE49-F238E27FC236}">
                      <a16:creationId xmlns:a16="http://schemas.microsoft.com/office/drawing/2014/main" id="{B2BAE4CE-0B5A-4463-89D3-C010CE08BBA4}"/>
                    </a:ext>
                  </a:extLst>
                </p:cNvPr>
                <p:cNvCxnSpPr>
                  <a:cxnSpLocks/>
                </p:cNvCxnSpPr>
                <p:nvPr/>
              </p:nvCxnSpPr>
              <p:spPr bwMode="gray">
                <a:xfrm rot="16200000" flipV="1">
                  <a:off x="2917984" y="3265342"/>
                  <a:ext cx="300043" cy="1475765"/>
                </a:xfrm>
                <a:prstGeom prst="bentConnector3">
                  <a:avLst>
                    <a:gd name="adj1" fmla="val 5917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7" name="Group 316">
                  <a:extLst>
                    <a:ext uri="{FF2B5EF4-FFF2-40B4-BE49-F238E27FC236}">
                      <a16:creationId xmlns:a16="http://schemas.microsoft.com/office/drawing/2014/main" id="{B54B99C1-05B7-40F3-B789-4C616B77F493}"/>
                    </a:ext>
                  </a:extLst>
                </p:cNvPr>
                <p:cNvGrpSpPr/>
                <p:nvPr/>
              </p:nvGrpSpPr>
              <p:grpSpPr>
                <a:xfrm>
                  <a:off x="605765" y="4099736"/>
                  <a:ext cx="2830539" cy="1252766"/>
                  <a:chOff x="605765" y="3880661"/>
                  <a:chExt cx="2830539" cy="1252766"/>
                </a:xfrm>
              </p:grpSpPr>
              <p:sp>
                <p:nvSpPr>
                  <p:cNvPr id="329" name="Rechteck 62">
                    <a:extLst>
                      <a:ext uri="{FF2B5EF4-FFF2-40B4-BE49-F238E27FC236}">
                        <a16:creationId xmlns:a16="http://schemas.microsoft.com/office/drawing/2014/main" id="{FA8BA98A-3F32-4377-88A2-2CB8C83838FD}"/>
                      </a:ext>
                    </a:extLst>
                  </p:cNvPr>
                  <p:cNvSpPr/>
                  <p:nvPr/>
                </p:nvSpPr>
                <p:spPr>
                  <a:xfrm>
                    <a:off x="1658270" y="3880661"/>
                    <a:ext cx="1778034" cy="778023"/>
                  </a:xfrm>
                  <a:prstGeom prst="rect">
                    <a:avLst/>
                  </a:prstGeom>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XT2 Ekip Touch Measuring </a:t>
                    </a:r>
                  </a:p>
                  <a:p>
                    <a:pPr algn="ctr"/>
                    <a:endParaRPr lang="en-US" sz="700"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330" name="Picture 329" descr="A picture containing electronics, camera&#10;&#10;Description automatically generated">
                    <a:extLst>
                      <a:ext uri="{FF2B5EF4-FFF2-40B4-BE49-F238E27FC236}">
                        <a16:creationId xmlns:a16="http://schemas.microsoft.com/office/drawing/2014/main" id="{4295C7B9-1CEC-4FF0-A7C7-1F618E90E52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331" name="Connector: Elbow 330">
                    <a:extLst>
                      <a:ext uri="{FF2B5EF4-FFF2-40B4-BE49-F238E27FC236}">
                        <a16:creationId xmlns:a16="http://schemas.microsoft.com/office/drawing/2014/main" id="{6049FD75-45CE-4733-BDE9-C0EE5F2C13C8}"/>
                      </a:ext>
                    </a:extLst>
                  </p:cNvPr>
                  <p:cNvCxnSpPr>
                    <a:cxnSpLocks/>
                    <a:endCxn id="330"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2" name="Picture 331" descr="A picture containing electronics, camera&#10;&#10;Description automatically generated">
                    <a:extLst>
                      <a:ext uri="{FF2B5EF4-FFF2-40B4-BE49-F238E27FC236}">
                        <a16:creationId xmlns:a16="http://schemas.microsoft.com/office/drawing/2014/main" id="{4ECC594B-BE24-4DA0-8E56-AE60A69736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333" name="Connector: Elbow 332">
                    <a:extLst>
                      <a:ext uri="{FF2B5EF4-FFF2-40B4-BE49-F238E27FC236}">
                        <a16:creationId xmlns:a16="http://schemas.microsoft.com/office/drawing/2014/main" id="{061C3BFA-83D9-43F8-8260-29C74FD7ECC9}"/>
                      </a:ext>
                    </a:extLst>
                  </p:cNvPr>
                  <p:cNvCxnSpPr>
                    <a:cxnSpLocks/>
                    <a:endCxn id="332"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Rechteck 62">
                    <a:extLst>
                      <a:ext uri="{FF2B5EF4-FFF2-40B4-BE49-F238E27FC236}">
                        <a16:creationId xmlns:a16="http://schemas.microsoft.com/office/drawing/2014/main" id="{80F0B798-AFCF-49D9-8280-EAE68D4C2986}"/>
                      </a:ext>
                    </a:extLst>
                  </p:cNvPr>
                  <p:cNvSpPr/>
                  <p:nvPr/>
                </p:nvSpPr>
                <p:spPr>
                  <a:xfrm>
                    <a:off x="1573886" y="4715938"/>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35" name="Rechteck 62">
                    <a:extLst>
                      <a:ext uri="{FF2B5EF4-FFF2-40B4-BE49-F238E27FC236}">
                        <a16:creationId xmlns:a16="http://schemas.microsoft.com/office/drawing/2014/main" id="{5C6DD74F-5F7B-4BA4-A8C0-2F34D8DCE3B0}"/>
                      </a:ext>
                    </a:extLst>
                  </p:cNvPr>
                  <p:cNvSpPr/>
                  <p:nvPr/>
                </p:nvSpPr>
                <p:spPr>
                  <a:xfrm>
                    <a:off x="838491" y="4711736"/>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18" name="Group 317">
                  <a:extLst>
                    <a:ext uri="{FF2B5EF4-FFF2-40B4-BE49-F238E27FC236}">
                      <a16:creationId xmlns:a16="http://schemas.microsoft.com/office/drawing/2014/main" id="{3ADB2BA9-86EF-4D9D-85A5-95B72670FD34}"/>
                    </a:ext>
                  </a:extLst>
                </p:cNvPr>
                <p:cNvGrpSpPr/>
                <p:nvPr/>
              </p:nvGrpSpPr>
              <p:grpSpPr>
                <a:xfrm>
                  <a:off x="2587216" y="4706389"/>
                  <a:ext cx="1711415" cy="696284"/>
                  <a:chOff x="199978" y="4437143"/>
                  <a:chExt cx="1711415" cy="696284"/>
                </a:xfrm>
              </p:grpSpPr>
              <p:pic>
                <p:nvPicPr>
                  <p:cNvPr id="323" name="Picture 322" descr="A picture containing electronics, camera&#10;&#10;Description automatically generated">
                    <a:extLst>
                      <a:ext uri="{FF2B5EF4-FFF2-40B4-BE49-F238E27FC236}">
                        <a16:creationId xmlns:a16="http://schemas.microsoft.com/office/drawing/2014/main" id="{E99D2DC7-B6B8-45CA-838C-1EADC88796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324" name="Connector: Elbow 323">
                    <a:extLst>
                      <a:ext uri="{FF2B5EF4-FFF2-40B4-BE49-F238E27FC236}">
                        <a16:creationId xmlns:a16="http://schemas.microsoft.com/office/drawing/2014/main" id="{529DBB2E-1B86-476B-B832-F61892BF6521}"/>
                      </a:ext>
                    </a:extLst>
                  </p:cNvPr>
                  <p:cNvCxnSpPr>
                    <a:cxnSpLocks/>
                    <a:endCxn id="323"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5" name="Picture 324" descr="A picture containing electronics, camera&#10;&#10;Description automatically generated">
                    <a:extLst>
                      <a:ext uri="{FF2B5EF4-FFF2-40B4-BE49-F238E27FC236}">
                        <a16:creationId xmlns:a16="http://schemas.microsoft.com/office/drawing/2014/main" id="{B456B231-2F98-4589-A0F4-BE2A0D9273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326" name="Connector: Elbow 325">
                    <a:extLst>
                      <a:ext uri="{FF2B5EF4-FFF2-40B4-BE49-F238E27FC236}">
                        <a16:creationId xmlns:a16="http://schemas.microsoft.com/office/drawing/2014/main" id="{C1B7C9C8-B0B5-408D-B86B-543471F32CE0}"/>
                      </a:ext>
                    </a:extLst>
                  </p:cNvPr>
                  <p:cNvCxnSpPr>
                    <a:cxnSpLocks/>
                    <a:endCxn id="325"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7" name="Rechteck 62">
                    <a:extLst>
                      <a:ext uri="{FF2B5EF4-FFF2-40B4-BE49-F238E27FC236}">
                        <a16:creationId xmlns:a16="http://schemas.microsoft.com/office/drawing/2014/main" id="{8ABF09CC-6AEE-440B-A487-6389D5EB68C7}"/>
                      </a:ext>
                    </a:extLst>
                  </p:cNvPr>
                  <p:cNvSpPr/>
                  <p:nvPr/>
                </p:nvSpPr>
                <p:spPr>
                  <a:xfrm>
                    <a:off x="916816" y="4649998"/>
                    <a:ext cx="736876" cy="374604"/>
                  </a:xfrm>
                  <a:prstGeom prst="rect">
                    <a:avLst/>
                  </a:prstGeom>
                </p:spPr>
                <p:txBody>
                  <a:bodyPr wrap="non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28" name="Rechteck 62">
                    <a:extLst>
                      <a:ext uri="{FF2B5EF4-FFF2-40B4-BE49-F238E27FC236}">
                        <a16:creationId xmlns:a16="http://schemas.microsoft.com/office/drawing/2014/main" id="{0569FDE2-2D95-49FE-890B-0821F473858F}"/>
                      </a:ext>
                    </a:extLst>
                  </p:cNvPr>
                  <p:cNvSpPr/>
                  <p:nvPr/>
                </p:nvSpPr>
                <p:spPr>
                  <a:xfrm>
                    <a:off x="199978" y="4642461"/>
                    <a:ext cx="736876" cy="374604"/>
                  </a:xfrm>
                  <a:prstGeom prst="rect">
                    <a:avLst/>
                  </a:prstGeom>
                </p:spPr>
                <p:txBody>
                  <a:bodyPr wrap="non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19" name="Rechteck 62">
                  <a:extLst>
                    <a:ext uri="{FF2B5EF4-FFF2-40B4-BE49-F238E27FC236}">
                      <a16:creationId xmlns:a16="http://schemas.microsoft.com/office/drawing/2014/main" id="{492517F6-EF04-48DA-998C-8B20ACACBA78}"/>
                    </a:ext>
                  </a:extLst>
                </p:cNvPr>
                <p:cNvSpPr/>
                <p:nvPr/>
              </p:nvSpPr>
              <p:spPr>
                <a:xfrm>
                  <a:off x="12133302" y="-1022984"/>
                  <a:ext cx="1457207" cy="518684"/>
                </a:xfrm>
                <a:prstGeom prst="rect">
                  <a:avLst/>
                </a:prstGeom>
              </p:spPr>
              <p:txBody>
                <a:bodyPr wrap="square">
                  <a:spAutoFit/>
                </a:bodyPr>
                <a:lstStyle/>
                <a:p>
                  <a:pPr algn="ctr"/>
                  <a:r>
                    <a:rPr lang="en-US" sz="600" dirty="0">
                      <a:latin typeface="ABBvoice Light" panose="020D0403020503020204" pitchFamily="34" charset="0"/>
                      <a:ea typeface="ABBvoice Light" panose="020D0403020503020204" pitchFamily="34" charset="0"/>
                      <a:cs typeface="ABBvoice Light" panose="020D0403020503020204" pitchFamily="34" charset="0"/>
                    </a:rPr>
                    <a:t>Emergency Supply</a:t>
                  </a:r>
                </a:p>
              </p:txBody>
            </p:sp>
            <p:sp>
              <p:nvSpPr>
                <p:cNvPr id="320" name="Rechteck 62">
                  <a:extLst>
                    <a:ext uri="{FF2B5EF4-FFF2-40B4-BE49-F238E27FC236}">
                      <a16:creationId xmlns:a16="http://schemas.microsoft.com/office/drawing/2014/main" id="{235D171A-2145-4CF4-92BD-CDD6DC7E9D04}"/>
                    </a:ext>
                  </a:extLst>
                </p:cNvPr>
                <p:cNvSpPr/>
                <p:nvPr/>
              </p:nvSpPr>
              <p:spPr>
                <a:xfrm>
                  <a:off x="2887648" y="3414105"/>
                  <a:ext cx="542135" cy="215444"/>
                </a:xfrm>
                <a:prstGeom prst="rect">
                  <a:avLst/>
                </a:prstGeom>
              </p:spPr>
              <p:txBody>
                <a:bodyPr wrap="none">
                  <a:spAutoFit/>
                </a:bodyPr>
                <a:lstStyle/>
                <a:p>
                  <a:pPr algn="ctr"/>
                  <a:r>
                    <a:rPr lang="en-US" sz="800" dirty="0" err="1">
                      <a:latin typeface="ABBvoice Light" panose="020D0403020503020204" pitchFamily="34" charset="0"/>
                      <a:ea typeface="ABBvoice Light" panose="020D0403020503020204" pitchFamily="34" charset="0"/>
                      <a:cs typeface="ABBvoice Light" panose="020D0403020503020204" pitchFamily="34" charset="0"/>
                    </a:rPr>
                    <a:t>TruOne</a:t>
                  </a:r>
                  <a:endParaRPr lang="en-US" sz="800" dirty="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321" name="Straight Connector 320">
                  <a:extLst>
                    <a:ext uri="{FF2B5EF4-FFF2-40B4-BE49-F238E27FC236}">
                      <a16:creationId xmlns:a16="http://schemas.microsoft.com/office/drawing/2014/main" id="{84C35599-9BB7-43B0-B89A-1F5D97797778}"/>
                    </a:ext>
                  </a:extLst>
                </p:cNvPr>
                <p:cNvCxnSpPr>
                  <a:cxnSpLocks/>
                </p:cNvCxnSpPr>
                <p:nvPr/>
              </p:nvCxnSpPr>
              <p:spPr bwMode="gray">
                <a:xfrm flipH="1" flipV="1">
                  <a:off x="3096602" y="1778253"/>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2" name="Picture 321" descr="A picture containing text, electronics&#10;&#10;Description automatically generated">
                  <a:extLst>
                    <a:ext uri="{FF2B5EF4-FFF2-40B4-BE49-F238E27FC236}">
                      <a16:creationId xmlns:a16="http://schemas.microsoft.com/office/drawing/2014/main" id="{9AB149A7-0527-4A5C-AA81-5E8235F934F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434" b="89759" l="9880" r="89880">
                              <a14:foregroundMark x1="46024" y1="60241" x2="46024" y2="60241"/>
                              <a14:foregroundMark x1="39759" y1="90361" x2="39759" y2="90361"/>
                              <a14:foregroundMark x1="59518" y1="8434" x2="59518" y2="8434"/>
                            </a14:backgroundRemoval>
                          </a14:imgEffect>
                        </a14:imgLayer>
                      </a14:imgProps>
                    </a:ext>
                  </a:extLst>
                </a:blip>
                <a:srcRect l="28114" r="27957"/>
                <a:stretch/>
              </p:blipFill>
              <p:spPr>
                <a:xfrm>
                  <a:off x="2094436" y="3244872"/>
                  <a:ext cx="649460" cy="591380"/>
                </a:xfrm>
                <a:prstGeom prst="rect">
                  <a:avLst/>
                </a:prstGeom>
              </p:spPr>
            </p:pic>
          </p:grpSp>
          <p:cxnSp>
            <p:nvCxnSpPr>
              <p:cNvPr id="302" name="Straight Connector 301">
                <a:extLst>
                  <a:ext uri="{FF2B5EF4-FFF2-40B4-BE49-F238E27FC236}">
                    <a16:creationId xmlns:a16="http://schemas.microsoft.com/office/drawing/2014/main" id="{3E5F36A9-6A31-4ECA-8BC0-A7123DB95FC5}"/>
                  </a:ext>
                </a:extLst>
              </p:cNvPr>
              <p:cNvCxnSpPr>
                <a:cxnSpLocks/>
              </p:cNvCxnSpPr>
              <p:nvPr/>
            </p:nvCxnSpPr>
            <p:spPr bwMode="gray">
              <a:xfrm>
                <a:off x="-4652696" y="2226466"/>
                <a:ext cx="6556525" cy="12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63BDD4B-B8D0-46B4-8F9E-9C8054D5896F}"/>
                  </a:ext>
                </a:extLst>
              </p:cNvPr>
              <p:cNvCxnSpPr>
                <a:cxnSpLocks/>
              </p:cNvCxnSpPr>
              <p:nvPr/>
            </p:nvCxnSpPr>
            <p:spPr bwMode="gray">
              <a:xfrm>
                <a:off x="2411601" y="2238568"/>
                <a:ext cx="13284795" cy="30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9138079-7CBA-489C-8457-855C78E05582}"/>
                  </a:ext>
                </a:extLst>
              </p:cNvPr>
              <p:cNvCxnSpPr>
                <a:cxnSpLocks/>
              </p:cNvCxnSpPr>
              <p:nvPr/>
            </p:nvCxnSpPr>
            <p:spPr bwMode="gray">
              <a:xfrm flipH="1" flipV="1">
                <a:off x="2015152" y="2052733"/>
                <a:ext cx="396449" cy="184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A739036-9CF0-4B12-AC77-C19EAA37FADD}"/>
                  </a:ext>
                </a:extLst>
              </p:cNvPr>
              <p:cNvCxnSpPr/>
              <p:nvPr/>
            </p:nvCxnSpPr>
            <p:spPr bwMode="gray">
              <a:xfrm>
                <a:off x="1866820" y="2164078"/>
                <a:ext cx="67937" cy="146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D84A77AA-BD98-42E0-BABC-BD098C8232CE}"/>
                  </a:ext>
                </a:extLst>
              </p:cNvPr>
              <p:cNvCxnSpPr>
                <a:cxnSpLocks/>
              </p:cNvCxnSpPr>
              <p:nvPr/>
            </p:nvCxnSpPr>
            <p:spPr bwMode="gray">
              <a:xfrm flipH="1">
                <a:off x="1845841" y="2178381"/>
                <a:ext cx="94102" cy="130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A896FD05-C31B-4182-A067-BECB1E9323AB}"/>
                  </a:ext>
                </a:extLst>
              </p:cNvPr>
              <p:cNvCxnSpPr>
                <a:cxnSpLocks/>
              </p:cNvCxnSpPr>
              <p:nvPr/>
            </p:nvCxnSpPr>
            <p:spPr bwMode="gray">
              <a:xfrm>
                <a:off x="-3620353" y="754765"/>
                <a:ext cx="0" cy="145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Oval 307">
                <a:extLst>
                  <a:ext uri="{FF2B5EF4-FFF2-40B4-BE49-F238E27FC236}">
                    <a16:creationId xmlns:a16="http://schemas.microsoft.com/office/drawing/2014/main" id="{AF962BB5-0651-4526-BB6F-017933D9522D}"/>
                  </a:ext>
                </a:extLst>
              </p:cNvPr>
              <p:cNvSpPr/>
              <p:nvPr/>
            </p:nvSpPr>
            <p:spPr bwMode="gray">
              <a:xfrm>
                <a:off x="12692420" y="42876"/>
                <a:ext cx="323844" cy="3249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G</a:t>
                </a:r>
              </a:p>
            </p:txBody>
          </p:sp>
          <p:cxnSp>
            <p:nvCxnSpPr>
              <p:cNvPr id="309" name="Straight Connector 308">
                <a:extLst>
                  <a:ext uri="{FF2B5EF4-FFF2-40B4-BE49-F238E27FC236}">
                    <a16:creationId xmlns:a16="http://schemas.microsoft.com/office/drawing/2014/main" id="{9D9225AF-417D-40D5-B6F6-2955D9B2BA64}"/>
                  </a:ext>
                </a:extLst>
              </p:cNvPr>
              <p:cNvCxnSpPr>
                <a:cxnSpLocks/>
              </p:cNvCxnSpPr>
              <p:nvPr/>
            </p:nvCxnSpPr>
            <p:spPr bwMode="gray">
              <a:xfrm>
                <a:off x="12854343" y="321207"/>
                <a:ext cx="35815" cy="1932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9" name="Straight Connector 228">
              <a:extLst>
                <a:ext uri="{FF2B5EF4-FFF2-40B4-BE49-F238E27FC236}">
                  <a16:creationId xmlns:a16="http://schemas.microsoft.com/office/drawing/2014/main" id="{3420F4E8-34BB-41AA-865C-55BCB0A85C8F}"/>
                </a:ext>
              </a:extLst>
            </p:cNvPr>
            <p:cNvCxnSpPr>
              <a:cxnSpLocks/>
            </p:cNvCxnSpPr>
            <p:nvPr/>
          </p:nvCxnSpPr>
          <p:spPr bwMode="gray">
            <a:xfrm flipH="1" flipV="1">
              <a:off x="8115028" y="2921931"/>
              <a:ext cx="36" cy="1933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0" name="Picture 229" descr="A picture containing electronics, camera&#10;&#10;Description automatically generated">
              <a:extLst>
                <a:ext uri="{FF2B5EF4-FFF2-40B4-BE49-F238E27FC236}">
                  <a16:creationId xmlns:a16="http://schemas.microsoft.com/office/drawing/2014/main" id="{11823C4E-2CF9-4A4E-A191-96DE6735F1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95648" y="3502478"/>
              <a:ext cx="299982" cy="311782"/>
            </a:xfrm>
            <a:prstGeom prst="rect">
              <a:avLst/>
            </a:prstGeom>
          </p:spPr>
        </p:pic>
        <p:cxnSp>
          <p:nvCxnSpPr>
            <p:cNvPr id="231" name="Connector: Elbow 230">
              <a:extLst>
                <a:ext uri="{FF2B5EF4-FFF2-40B4-BE49-F238E27FC236}">
                  <a16:creationId xmlns:a16="http://schemas.microsoft.com/office/drawing/2014/main" id="{9E9E1247-14B8-410F-BB70-C3B363CFDBB2}"/>
                </a:ext>
              </a:extLst>
            </p:cNvPr>
            <p:cNvCxnSpPr>
              <a:cxnSpLocks/>
              <a:endCxn id="230" idx="0"/>
            </p:cNvCxnSpPr>
            <p:nvPr/>
          </p:nvCxnSpPr>
          <p:spPr bwMode="gray">
            <a:xfrm rot="5400000">
              <a:off x="7954223" y="3343369"/>
              <a:ext cx="50526" cy="2676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2" name="Picture 231" descr="A picture containing electronics, camera&#10;&#10;Description automatically generated">
              <a:extLst>
                <a:ext uri="{FF2B5EF4-FFF2-40B4-BE49-F238E27FC236}">
                  <a16:creationId xmlns:a16="http://schemas.microsoft.com/office/drawing/2014/main" id="{6ADE9C63-5599-4C1B-8733-CC06F49B7B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066539" y="3512016"/>
              <a:ext cx="299982" cy="311782"/>
            </a:xfrm>
            <a:prstGeom prst="rect">
              <a:avLst/>
            </a:prstGeom>
          </p:spPr>
        </p:pic>
        <p:cxnSp>
          <p:nvCxnSpPr>
            <p:cNvPr id="233" name="Connector: Elbow 232">
              <a:extLst>
                <a:ext uri="{FF2B5EF4-FFF2-40B4-BE49-F238E27FC236}">
                  <a16:creationId xmlns:a16="http://schemas.microsoft.com/office/drawing/2014/main" id="{4B09D1C9-617F-4359-97E8-25486780FF79}"/>
                </a:ext>
              </a:extLst>
            </p:cNvPr>
            <p:cNvCxnSpPr>
              <a:cxnSpLocks/>
              <a:endCxn id="232" idx="0"/>
            </p:cNvCxnSpPr>
            <p:nvPr/>
          </p:nvCxnSpPr>
          <p:spPr bwMode="gray">
            <a:xfrm rot="16200000" flipH="1">
              <a:off x="8134900" y="3430386"/>
              <a:ext cx="60063" cy="103196"/>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Rechteck 62">
              <a:extLst>
                <a:ext uri="{FF2B5EF4-FFF2-40B4-BE49-F238E27FC236}">
                  <a16:creationId xmlns:a16="http://schemas.microsoft.com/office/drawing/2014/main" id="{7D4E98CF-242E-4839-8BC4-E4168A861953}"/>
                </a:ext>
              </a:extLst>
            </p:cNvPr>
            <p:cNvSpPr/>
            <p:nvPr/>
          </p:nvSpPr>
          <p:spPr>
            <a:xfrm>
              <a:off x="7822384" y="3588912"/>
              <a:ext cx="378630" cy="200055"/>
            </a:xfrm>
            <a:prstGeom prst="rect">
              <a:avLst/>
            </a:prstGeom>
          </p:spPr>
          <p:txBody>
            <a:bodyPr wrap="non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35" name="Rechteck 62">
              <a:extLst>
                <a:ext uri="{FF2B5EF4-FFF2-40B4-BE49-F238E27FC236}">
                  <a16:creationId xmlns:a16="http://schemas.microsoft.com/office/drawing/2014/main" id="{1D0E20BE-E471-42B1-A9C8-1E1B1D057778}"/>
                </a:ext>
              </a:extLst>
            </p:cNvPr>
            <p:cNvSpPr/>
            <p:nvPr/>
          </p:nvSpPr>
          <p:spPr>
            <a:xfrm>
              <a:off x="7286784" y="2986994"/>
              <a:ext cx="828280" cy="516835"/>
            </a:xfrm>
            <a:prstGeom prst="rect">
              <a:avLst/>
            </a:prstGeom>
            <a:noFill/>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XT2 Ekip Touch  </a:t>
              </a:r>
            </a:p>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Measuring</a:t>
              </a:r>
            </a:p>
          </p:txBody>
        </p:sp>
        <p:pic>
          <p:nvPicPr>
            <p:cNvPr id="236" name="Picture 235" descr="A picture containing text&#10;&#10;Description automatically generated">
              <a:extLst>
                <a:ext uri="{FF2B5EF4-FFF2-40B4-BE49-F238E27FC236}">
                  <a16:creationId xmlns:a16="http://schemas.microsoft.com/office/drawing/2014/main" id="{7D8ED1A9-F9F3-4EAC-8B81-85422EB0767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2026003" y="3930337"/>
              <a:ext cx="360743" cy="309578"/>
            </a:xfrm>
            <a:prstGeom prst="rect">
              <a:avLst/>
            </a:prstGeom>
            <a:noFill/>
          </p:spPr>
        </p:pic>
        <p:sp>
          <p:nvSpPr>
            <p:cNvPr id="237" name="Rectangle 236">
              <a:extLst>
                <a:ext uri="{FF2B5EF4-FFF2-40B4-BE49-F238E27FC236}">
                  <a16:creationId xmlns:a16="http://schemas.microsoft.com/office/drawing/2014/main" id="{C0178316-34DE-418B-83BB-D274C5FC3034}"/>
                </a:ext>
              </a:extLst>
            </p:cNvPr>
            <p:cNvSpPr/>
            <p:nvPr/>
          </p:nvSpPr>
          <p:spPr bwMode="gray">
            <a:xfrm>
              <a:off x="1514241" y="5042927"/>
              <a:ext cx="1198396" cy="3852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Safety Systems</a:t>
              </a:r>
            </a:p>
          </p:txBody>
        </p:sp>
        <p:sp>
          <p:nvSpPr>
            <p:cNvPr id="238" name="Rectangle 237">
              <a:extLst>
                <a:ext uri="{FF2B5EF4-FFF2-40B4-BE49-F238E27FC236}">
                  <a16:creationId xmlns:a16="http://schemas.microsoft.com/office/drawing/2014/main" id="{4055E02F-EEB2-4262-89BA-E0B7B5E19AE6}"/>
                </a:ext>
              </a:extLst>
            </p:cNvPr>
            <p:cNvSpPr/>
            <p:nvPr/>
          </p:nvSpPr>
          <p:spPr bwMode="gray">
            <a:xfrm>
              <a:off x="7653872" y="3877974"/>
              <a:ext cx="1116047" cy="4036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Lightning</a:t>
              </a:r>
            </a:p>
          </p:txBody>
        </p:sp>
        <p:pic>
          <p:nvPicPr>
            <p:cNvPr id="239" name="Picture 238">
              <a:extLst>
                <a:ext uri="{FF2B5EF4-FFF2-40B4-BE49-F238E27FC236}">
                  <a16:creationId xmlns:a16="http://schemas.microsoft.com/office/drawing/2014/main" id="{FC586861-9056-42F2-B194-E219E46D2F4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918753" y="2235589"/>
              <a:ext cx="399572" cy="350298"/>
            </a:xfrm>
            <a:prstGeom prst="rect">
              <a:avLst/>
            </a:prstGeom>
          </p:spPr>
        </p:pic>
        <p:pic>
          <p:nvPicPr>
            <p:cNvPr id="240" name="Picture 239">
              <a:extLst>
                <a:ext uri="{FF2B5EF4-FFF2-40B4-BE49-F238E27FC236}">
                  <a16:creationId xmlns:a16="http://schemas.microsoft.com/office/drawing/2014/main" id="{15357DEE-9EDB-4DDA-92E6-0AC60864C79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402366" y="2217615"/>
              <a:ext cx="399572" cy="350298"/>
            </a:xfrm>
            <a:prstGeom prst="rect">
              <a:avLst/>
            </a:prstGeom>
          </p:spPr>
        </p:pic>
        <p:sp>
          <p:nvSpPr>
            <p:cNvPr id="241" name="Oval 240">
              <a:extLst>
                <a:ext uri="{FF2B5EF4-FFF2-40B4-BE49-F238E27FC236}">
                  <a16:creationId xmlns:a16="http://schemas.microsoft.com/office/drawing/2014/main" id="{C9F95946-3FF3-4222-8888-5BC44ED979A0}"/>
                </a:ext>
              </a:extLst>
            </p:cNvPr>
            <p:cNvSpPr/>
            <p:nvPr/>
          </p:nvSpPr>
          <p:spPr bwMode="gray">
            <a:xfrm>
              <a:off x="2037818" y="1846359"/>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242" name="Oval 241">
              <a:extLst>
                <a:ext uri="{FF2B5EF4-FFF2-40B4-BE49-F238E27FC236}">
                  <a16:creationId xmlns:a16="http://schemas.microsoft.com/office/drawing/2014/main" id="{16FB2905-426F-418C-B82E-8BB78E0376DE}"/>
                </a:ext>
              </a:extLst>
            </p:cNvPr>
            <p:cNvSpPr/>
            <p:nvPr/>
          </p:nvSpPr>
          <p:spPr bwMode="gray">
            <a:xfrm>
              <a:off x="2037818" y="1912929"/>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grpSp>
          <p:nvGrpSpPr>
            <p:cNvPr id="243" name="Group 242">
              <a:extLst>
                <a:ext uri="{FF2B5EF4-FFF2-40B4-BE49-F238E27FC236}">
                  <a16:creationId xmlns:a16="http://schemas.microsoft.com/office/drawing/2014/main" id="{9C834B55-8653-46D6-A66A-BFB8A93D6A74}"/>
                </a:ext>
              </a:extLst>
            </p:cNvPr>
            <p:cNvGrpSpPr/>
            <p:nvPr/>
          </p:nvGrpSpPr>
          <p:grpSpPr>
            <a:xfrm>
              <a:off x="9886474" y="2941988"/>
              <a:ext cx="1223682" cy="1615166"/>
              <a:chOff x="10118437" y="4260518"/>
              <a:chExt cx="1223682" cy="1615166"/>
            </a:xfrm>
          </p:grpSpPr>
          <p:sp>
            <p:nvSpPr>
              <p:cNvPr id="291" name="Rechteck 62">
                <a:extLst>
                  <a:ext uri="{FF2B5EF4-FFF2-40B4-BE49-F238E27FC236}">
                    <a16:creationId xmlns:a16="http://schemas.microsoft.com/office/drawing/2014/main" id="{2D8CACC1-5147-4702-8B8B-0E57F10AA1B4}"/>
                  </a:ext>
                </a:extLst>
              </p:cNvPr>
              <p:cNvSpPr/>
              <p:nvPr/>
            </p:nvSpPr>
            <p:spPr>
              <a:xfrm>
                <a:off x="10554925" y="4342784"/>
                <a:ext cx="580353" cy="523219"/>
              </a:xfrm>
              <a:prstGeom prst="rect">
                <a:avLst/>
              </a:prstGeom>
            </p:spPr>
            <p:txBody>
              <a:bodyPr wrap="square">
                <a:spAutoFit/>
              </a:bodyPr>
              <a:lstStyle/>
              <a:p>
                <a:pPr algn="ctr"/>
                <a:r>
                  <a:rPr lang="en-US" sz="700" dirty="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292" name="Straight Connector 291">
                <a:extLst>
                  <a:ext uri="{FF2B5EF4-FFF2-40B4-BE49-F238E27FC236}">
                    <a16:creationId xmlns:a16="http://schemas.microsoft.com/office/drawing/2014/main" id="{A08C5FCA-726E-42C1-BA48-8D468B82873D}"/>
                  </a:ext>
                </a:extLst>
              </p:cNvPr>
              <p:cNvCxnSpPr>
                <a:cxnSpLocks/>
              </p:cNvCxnSpPr>
              <p:nvPr/>
            </p:nvCxnSpPr>
            <p:spPr bwMode="gray">
              <a:xfrm flipH="1" flipV="1">
                <a:off x="10486532" y="4260518"/>
                <a:ext cx="1" cy="553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3" name="Picture 292">
                <a:extLst>
                  <a:ext uri="{FF2B5EF4-FFF2-40B4-BE49-F238E27FC236}">
                    <a16:creationId xmlns:a16="http://schemas.microsoft.com/office/drawing/2014/main" id="{CC2086D0-2962-4812-9095-CC150A57563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10714522" y="5166196"/>
                <a:ext cx="360743" cy="427638"/>
              </a:xfrm>
              <a:prstGeom prst="rect">
                <a:avLst/>
              </a:prstGeom>
            </p:spPr>
          </p:pic>
          <p:cxnSp>
            <p:nvCxnSpPr>
              <p:cNvPr id="294" name="Connector: Elbow 293">
                <a:extLst>
                  <a:ext uri="{FF2B5EF4-FFF2-40B4-BE49-F238E27FC236}">
                    <a16:creationId xmlns:a16="http://schemas.microsoft.com/office/drawing/2014/main" id="{DE6A316A-A3D1-4051-8522-D89BB482037E}"/>
                  </a:ext>
                </a:extLst>
              </p:cNvPr>
              <p:cNvCxnSpPr>
                <a:cxnSpLocks/>
                <a:endCxn id="293" idx="0"/>
              </p:cNvCxnSpPr>
              <p:nvPr/>
            </p:nvCxnSpPr>
            <p:spPr bwMode="gray">
              <a:xfrm rot="16200000" flipH="1">
                <a:off x="10662431" y="4933733"/>
                <a:ext cx="56562" cy="40836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BC55356A-753C-4DEF-8B08-27B8F7A518E2}"/>
                  </a:ext>
                </a:extLst>
              </p:cNvPr>
              <p:cNvCxnSpPr>
                <a:cxnSpLocks/>
                <a:stCxn id="293" idx="2"/>
              </p:cNvCxnSpPr>
              <p:nvPr/>
            </p:nvCxnSpPr>
            <p:spPr bwMode="gray">
              <a:xfrm>
                <a:off x="10894894" y="5593833"/>
                <a:ext cx="525" cy="5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6" name="Rechteck 62">
                <a:extLst>
                  <a:ext uri="{FF2B5EF4-FFF2-40B4-BE49-F238E27FC236}">
                    <a16:creationId xmlns:a16="http://schemas.microsoft.com/office/drawing/2014/main" id="{8586E9C2-B18C-43BC-BB7A-61D338927152}"/>
                  </a:ext>
                </a:extLst>
              </p:cNvPr>
              <p:cNvSpPr/>
              <p:nvPr/>
            </p:nvSpPr>
            <p:spPr>
              <a:xfrm>
                <a:off x="10118437" y="5301423"/>
                <a:ext cx="915767" cy="574261"/>
              </a:xfrm>
              <a:prstGeom prst="rect">
                <a:avLst/>
              </a:prstGeom>
            </p:spPr>
            <p:txBody>
              <a:bodyPr wrap="square">
                <a:spAutoFit/>
              </a:bodyPr>
              <a:lstStyle/>
              <a:p>
                <a:r>
                  <a:rPr lang="en-US" sz="600" b="1" dirty="0"/>
                  <a:t>DPA 250 S4 </a:t>
                </a:r>
              </a:p>
              <a:p>
                <a:r>
                  <a:rPr lang="en-US" sz="600" b="1" dirty="0"/>
                  <a:t>+ CS141 Network Interface Card</a:t>
                </a:r>
                <a:endParaRPr lang="en-US" sz="700" dirty="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97" name="Straight Connector 296">
                <a:extLst>
                  <a:ext uri="{FF2B5EF4-FFF2-40B4-BE49-F238E27FC236}">
                    <a16:creationId xmlns:a16="http://schemas.microsoft.com/office/drawing/2014/main" id="{55A98E4A-E667-4E89-8012-ECE5E68CEF7D}"/>
                  </a:ext>
                </a:extLst>
              </p:cNvPr>
              <p:cNvCxnSpPr>
                <a:cxnSpLocks/>
              </p:cNvCxnSpPr>
              <p:nvPr/>
            </p:nvCxnSpPr>
            <p:spPr bwMode="gray">
              <a:xfrm flipV="1">
                <a:off x="11184982" y="4260518"/>
                <a:ext cx="0" cy="518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Connector: Elbow 297">
                <a:extLst>
                  <a:ext uri="{FF2B5EF4-FFF2-40B4-BE49-F238E27FC236}">
                    <a16:creationId xmlns:a16="http://schemas.microsoft.com/office/drawing/2014/main" id="{62379FD2-1436-4A7F-8B72-3F81FCCBB833}"/>
                  </a:ext>
                </a:extLst>
              </p:cNvPr>
              <p:cNvCxnSpPr>
                <a:cxnSpLocks/>
              </p:cNvCxnSpPr>
              <p:nvPr/>
            </p:nvCxnSpPr>
            <p:spPr bwMode="gray">
              <a:xfrm flipV="1">
                <a:off x="10877628" y="4965676"/>
                <a:ext cx="328055" cy="17741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9" name="Picture 298">
                <a:extLst>
                  <a:ext uri="{FF2B5EF4-FFF2-40B4-BE49-F238E27FC236}">
                    <a16:creationId xmlns:a16="http://schemas.microsoft.com/office/drawing/2014/main" id="{75B5D7C5-B91A-41D6-A1E1-AC034C9101E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378106" y="4787076"/>
                <a:ext cx="212293" cy="314285"/>
              </a:xfrm>
              <a:prstGeom prst="rect">
                <a:avLst/>
              </a:prstGeom>
            </p:spPr>
          </p:pic>
          <p:pic>
            <p:nvPicPr>
              <p:cNvPr id="300" name="Picture 299">
                <a:extLst>
                  <a:ext uri="{FF2B5EF4-FFF2-40B4-BE49-F238E27FC236}">
                    <a16:creationId xmlns:a16="http://schemas.microsoft.com/office/drawing/2014/main" id="{3488A87C-0507-4CD7-BDB8-0B1ADF019A1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129826" y="4752036"/>
                <a:ext cx="212293" cy="314285"/>
              </a:xfrm>
              <a:prstGeom prst="rect">
                <a:avLst/>
              </a:prstGeom>
            </p:spPr>
          </p:pic>
        </p:grpSp>
        <p:sp>
          <p:nvSpPr>
            <p:cNvPr id="244" name="Rectangle 243">
              <a:extLst>
                <a:ext uri="{FF2B5EF4-FFF2-40B4-BE49-F238E27FC236}">
                  <a16:creationId xmlns:a16="http://schemas.microsoft.com/office/drawing/2014/main" id="{2C584833-C37C-4608-89C6-06596AE9E113}"/>
                </a:ext>
              </a:extLst>
            </p:cNvPr>
            <p:cNvSpPr/>
            <p:nvPr/>
          </p:nvSpPr>
          <p:spPr bwMode="gray">
            <a:xfrm>
              <a:off x="9997726" y="4770414"/>
              <a:ext cx="984184" cy="3949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Server Room </a:t>
              </a:r>
              <a:endParaRPr lang="it-IT" sz="1050" dirty="0"/>
            </a:p>
          </p:txBody>
        </p:sp>
        <p:grpSp>
          <p:nvGrpSpPr>
            <p:cNvPr id="245" name="Group 244">
              <a:extLst>
                <a:ext uri="{FF2B5EF4-FFF2-40B4-BE49-F238E27FC236}">
                  <a16:creationId xmlns:a16="http://schemas.microsoft.com/office/drawing/2014/main" id="{F41E213A-1AD1-4340-94C5-6E2913832AC4}"/>
                </a:ext>
              </a:extLst>
            </p:cNvPr>
            <p:cNvGrpSpPr/>
            <p:nvPr/>
          </p:nvGrpSpPr>
          <p:grpSpPr>
            <a:xfrm>
              <a:off x="3185195" y="2902759"/>
              <a:ext cx="1234602" cy="1596343"/>
              <a:chOff x="10714735" y="4435028"/>
              <a:chExt cx="1234602" cy="1596343"/>
            </a:xfrm>
          </p:grpSpPr>
          <p:grpSp>
            <p:nvGrpSpPr>
              <p:cNvPr id="283" name="Group 282">
                <a:extLst>
                  <a:ext uri="{FF2B5EF4-FFF2-40B4-BE49-F238E27FC236}">
                    <a16:creationId xmlns:a16="http://schemas.microsoft.com/office/drawing/2014/main" id="{6C29548B-5DE6-4954-998C-D0EFBB5F54A5}"/>
                  </a:ext>
                </a:extLst>
              </p:cNvPr>
              <p:cNvGrpSpPr/>
              <p:nvPr/>
            </p:nvGrpSpPr>
            <p:grpSpPr>
              <a:xfrm>
                <a:off x="10822158" y="4435028"/>
                <a:ext cx="1127179" cy="1312835"/>
                <a:chOff x="3823733" y="3681707"/>
                <a:chExt cx="1871814" cy="1847123"/>
              </a:xfrm>
            </p:grpSpPr>
            <p:pic>
              <p:nvPicPr>
                <p:cNvPr id="285" name="Picture 2">
                  <a:extLst>
                    <a:ext uri="{FF2B5EF4-FFF2-40B4-BE49-F238E27FC236}">
                      <a16:creationId xmlns:a16="http://schemas.microsoft.com/office/drawing/2014/main" id="{CFC5C09F-4064-4C76-9643-CA4215B2B5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286" name="Straight Connector 285">
                  <a:extLst>
                    <a:ext uri="{FF2B5EF4-FFF2-40B4-BE49-F238E27FC236}">
                      <a16:creationId xmlns:a16="http://schemas.microsoft.com/office/drawing/2014/main" id="{3EDD534C-0809-489E-B568-B7CC72AC9C86}"/>
                    </a:ext>
                  </a:extLst>
                </p:cNvPr>
                <p:cNvCxnSpPr>
                  <a:cxnSpLocks/>
                  <a:endCxn id="285" idx="0"/>
                </p:cNvCxnSpPr>
                <p:nvPr/>
              </p:nvCxnSpPr>
              <p:spPr bwMode="gray">
                <a:xfrm>
                  <a:off x="4392619" y="3681707"/>
                  <a:ext cx="0" cy="9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A25A9A2-B7B4-4C2E-81C3-0D129FA99DD2}"/>
                    </a:ext>
                  </a:extLst>
                </p:cNvPr>
                <p:cNvCxnSpPr>
                  <a:cxnSpLocks/>
                  <a:stCxn id="285" idx="2"/>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Content Placeholder 3">
                  <a:extLst>
                    <a:ext uri="{FF2B5EF4-FFF2-40B4-BE49-F238E27FC236}">
                      <a16:creationId xmlns:a16="http://schemas.microsoft.com/office/drawing/2014/main" id="{CBB53E08-CD52-434A-AFE7-F5F8631E7D2F}"/>
                    </a:ext>
                  </a:extLst>
                </p:cNvPr>
                <p:cNvSpPr txBox="1">
                  <a:spLocks/>
                </p:cNvSpPr>
                <p:nvPr/>
              </p:nvSpPr>
              <p:spPr bwMode="gray">
                <a:xfrm>
                  <a:off x="4985324" y="4808057"/>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OT Switch-disconnector</a:t>
                  </a:r>
                </a:p>
              </p:txBody>
            </p:sp>
            <p:sp>
              <p:nvSpPr>
                <p:cNvPr id="289" name="Content Placeholder 3">
                  <a:extLst>
                    <a:ext uri="{FF2B5EF4-FFF2-40B4-BE49-F238E27FC236}">
                      <a16:creationId xmlns:a16="http://schemas.microsoft.com/office/drawing/2014/main" id="{DA549D92-3D63-4846-808B-2DA7454003BB}"/>
                    </a:ext>
                  </a:extLst>
                </p:cNvPr>
                <p:cNvSpPr txBox="1">
                  <a:spLocks/>
                </p:cNvSpPr>
                <p:nvPr/>
              </p:nvSpPr>
              <p:spPr bwMode="gray">
                <a:xfrm>
                  <a:off x="4655093" y="3820629"/>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dirty="0"/>
                    <a:t>Tmax XT</a:t>
                  </a:r>
                </a:p>
              </p:txBody>
            </p:sp>
            <p:pic>
              <p:nvPicPr>
                <p:cNvPr id="290" name="Picture 289">
                  <a:extLst>
                    <a:ext uri="{FF2B5EF4-FFF2-40B4-BE49-F238E27FC236}">
                      <a16:creationId xmlns:a16="http://schemas.microsoft.com/office/drawing/2014/main" id="{878F7867-0FC8-43EB-8E15-7A693E09FCE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61318" y="3899345"/>
                  <a:ext cx="494883" cy="546062"/>
                </a:xfrm>
                <a:prstGeom prst="rect">
                  <a:avLst/>
                </a:prstGeom>
              </p:spPr>
            </p:pic>
          </p:grpSp>
          <p:sp>
            <p:nvSpPr>
              <p:cNvPr id="284" name="Rectangle 283">
                <a:extLst>
                  <a:ext uri="{FF2B5EF4-FFF2-40B4-BE49-F238E27FC236}">
                    <a16:creationId xmlns:a16="http://schemas.microsoft.com/office/drawing/2014/main" id="{E9A5EAE1-2BBB-421C-97B1-0C555FC48A2C}"/>
                  </a:ext>
                </a:extLst>
              </p:cNvPr>
              <p:cNvSpPr/>
              <p:nvPr/>
            </p:nvSpPr>
            <p:spPr bwMode="gray">
              <a:xfrm>
                <a:off x="10714735" y="5853247"/>
                <a:ext cx="984184" cy="178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Cooling</a:t>
                </a:r>
                <a:endParaRPr lang="it-IT" sz="1050" dirty="0"/>
              </a:p>
            </p:txBody>
          </p:sp>
        </p:grpSp>
        <p:pic>
          <p:nvPicPr>
            <p:cNvPr id="246" name="Picture 245">
              <a:extLst>
                <a:ext uri="{FF2B5EF4-FFF2-40B4-BE49-F238E27FC236}">
                  <a16:creationId xmlns:a16="http://schemas.microsoft.com/office/drawing/2014/main" id="{A314A43D-7D27-4F56-B01C-C6814468255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527724" y="2991622"/>
              <a:ext cx="230684" cy="300429"/>
            </a:xfrm>
            <a:prstGeom prst="rect">
              <a:avLst/>
            </a:prstGeom>
          </p:spPr>
        </p:pic>
        <p:pic>
          <p:nvPicPr>
            <p:cNvPr id="247" name="Picture 246">
              <a:extLst>
                <a:ext uri="{FF2B5EF4-FFF2-40B4-BE49-F238E27FC236}">
                  <a16:creationId xmlns:a16="http://schemas.microsoft.com/office/drawing/2014/main" id="{BAA81B04-DCA9-463F-9CBE-10670A01C5B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605419" y="3066937"/>
              <a:ext cx="230684" cy="300429"/>
            </a:xfrm>
            <a:prstGeom prst="rect">
              <a:avLst/>
            </a:prstGeom>
          </p:spPr>
        </p:pic>
        <p:pic>
          <p:nvPicPr>
            <p:cNvPr id="248" name="Picture 247">
              <a:extLst>
                <a:ext uri="{FF2B5EF4-FFF2-40B4-BE49-F238E27FC236}">
                  <a16:creationId xmlns:a16="http://schemas.microsoft.com/office/drawing/2014/main" id="{AE7FD26C-8956-41D4-8D38-3F47C91C4E0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510473" y="3133474"/>
              <a:ext cx="298011" cy="388111"/>
            </a:xfrm>
            <a:prstGeom prst="rect">
              <a:avLst/>
            </a:prstGeom>
          </p:spPr>
        </p:pic>
        <p:pic>
          <p:nvPicPr>
            <p:cNvPr id="249" name="Picture 248">
              <a:extLst>
                <a:ext uri="{FF2B5EF4-FFF2-40B4-BE49-F238E27FC236}">
                  <a16:creationId xmlns:a16="http://schemas.microsoft.com/office/drawing/2014/main" id="{251E5A37-28B9-4ECC-AEC7-440C9986EA1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553033" y="4130207"/>
              <a:ext cx="243054" cy="316539"/>
            </a:xfrm>
            <a:prstGeom prst="rect">
              <a:avLst/>
            </a:prstGeom>
          </p:spPr>
        </p:pic>
        <p:pic>
          <p:nvPicPr>
            <p:cNvPr id="250" name="Picture 249">
              <a:extLst>
                <a:ext uri="{FF2B5EF4-FFF2-40B4-BE49-F238E27FC236}">
                  <a16:creationId xmlns:a16="http://schemas.microsoft.com/office/drawing/2014/main" id="{0FB6D27A-019E-4A35-A666-AB66614E462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403950" y="3164512"/>
              <a:ext cx="298011" cy="388111"/>
            </a:xfrm>
            <a:prstGeom prst="rect">
              <a:avLst/>
            </a:prstGeom>
          </p:spPr>
        </p:pic>
        <p:pic>
          <p:nvPicPr>
            <p:cNvPr id="251" name="Picture 250">
              <a:extLst>
                <a:ext uri="{FF2B5EF4-FFF2-40B4-BE49-F238E27FC236}">
                  <a16:creationId xmlns:a16="http://schemas.microsoft.com/office/drawing/2014/main" id="{218B0EB3-91F7-4BD1-86C5-31095F85A30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955997" y="3076875"/>
              <a:ext cx="243054" cy="316539"/>
            </a:xfrm>
            <a:prstGeom prst="rect">
              <a:avLst/>
            </a:prstGeom>
          </p:spPr>
        </p:pic>
        <p:pic>
          <p:nvPicPr>
            <p:cNvPr id="252" name="Picture 251">
              <a:extLst>
                <a:ext uri="{FF2B5EF4-FFF2-40B4-BE49-F238E27FC236}">
                  <a16:creationId xmlns:a16="http://schemas.microsoft.com/office/drawing/2014/main" id="{AB7AC611-3EB3-45A2-B75A-FFA6333BD39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789698" y="4160901"/>
              <a:ext cx="243054" cy="316539"/>
            </a:xfrm>
            <a:prstGeom prst="rect">
              <a:avLst/>
            </a:prstGeom>
          </p:spPr>
        </p:pic>
        <p:pic>
          <p:nvPicPr>
            <p:cNvPr id="253" name="Picture 252">
              <a:extLst>
                <a:ext uri="{FF2B5EF4-FFF2-40B4-BE49-F238E27FC236}">
                  <a16:creationId xmlns:a16="http://schemas.microsoft.com/office/drawing/2014/main" id="{36244766-EEA1-4304-B9A0-213F3674F68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851594" y="3016269"/>
              <a:ext cx="243054" cy="316539"/>
            </a:xfrm>
            <a:prstGeom prst="rect">
              <a:avLst/>
            </a:prstGeom>
          </p:spPr>
        </p:pic>
        <p:pic>
          <p:nvPicPr>
            <p:cNvPr id="254" name="Picture 253">
              <a:extLst>
                <a:ext uri="{FF2B5EF4-FFF2-40B4-BE49-F238E27FC236}">
                  <a16:creationId xmlns:a16="http://schemas.microsoft.com/office/drawing/2014/main" id="{A8A75797-B120-4B8D-AC6B-FC5F19D17B0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900038" y="2714766"/>
              <a:ext cx="399572" cy="350298"/>
            </a:xfrm>
            <a:prstGeom prst="rect">
              <a:avLst/>
            </a:prstGeom>
          </p:spPr>
        </p:pic>
        <p:cxnSp>
          <p:nvCxnSpPr>
            <p:cNvPr id="255" name="Connector: Elbow 254">
              <a:extLst>
                <a:ext uri="{FF2B5EF4-FFF2-40B4-BE49-F238E27FC236}">
                  <a16:creationId xmlns:a16="http://schemas.microsoft.com/office/drawing/2014/main" id="{E08D25D3-C9A3-45BE-B80E-E86F37522AD0}"/>
                </a:ext>
              </a:extLst>
            </p:cNvPr>
            <p:cNvCxnSpPr>
              <a:cxnSpLocks/>
              <a:stCxn id="256" idx="1"/>
              <a:endCxn id="239" idx="3"/>
            </p:cNvCxnSpPr>
            <p:nvPr/>
          </p:nvCxnSpPr>
          <p:spPr bwMode="gray">
            <a:xfrm rot="10800000" flipV="1">
              <a:off x="2318326" y="2406164"/>
              <a:ext cx="5928755" cy="4573"/>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256" name="Bild 18">
              <a:extLst>
                <a:ext uri="{FF2B5EF4-FFF2-40B4-BE49-F238E27FC236}">
                  <a16:creationId xmlns:a16="http://schemas.microsoft.com/office/drawing/2014/main" id="{33DADE8A-9E83-4258-9DA1-5104014CFCE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15668" b="17323"/>
            <a:stretch/>
          </p:blipFill>
          <p:spPr>
            <a:xfrm>
              <a:off x="8247080" y="2229704"/>
              <a:ext cx="526675" cy="352921"/>
            </a:xfrm>
            <a:prstGeom prst="rect">
              <a:avLst/>
            </a:prstGeom>
          </p:spPr>
        </p:pic>
        <p:grpSp>
          <p:nvGrpSpPr>
            <p:cNvPr id="257" name="Group 256">
              <a:extLst>
                <a:ext uri="{FF2B5EF4-FFF2-40B4-BE49-F238E27FC236}">
                  <a16:creationId xmlns:a16="http://schemas.microsoft.com/office/drawing/2014/main" id="{3A785153-404B-4E29-BEF7-A6DD9E8994DD}"/>
                </a:ext>
              </a:extLst>
            </p:cNvPr>
            <p:cNvGrpSpPr/>
            <p:nvPr/>
          </p:nvGrpSpPr>
          <p:grpSpPr>
            <a:xfrm>
              <a:off x="5861943" y="1288966"/>
              <a:ext cx="1106448" cy="607556"/>
              <a:chOff x="7989354" y="1307386"/>
              <a:chExt cx="1106448" cy="607556"/>
            </a:xfrm>
          </p:grpSpPr>
          <p:pic>
            <p:nvPicPr>
              <p:cNvPr id="278" name="Picture 277" descr="Text, icon&#10;&#10;Description automatically generated">
                <a:extLst>
                  <a:ext uri="{FF2B5EF4-FFF2-40B4-BE49-F238E27FC236}">
                    <a16:creationId xmlns:a16="http://schemas.microsoft.com/office/drawing/2014/main" id="{655EBE95-E33F-46AB-ABC5-135EF8A063FF}"/>
                  </a:ext>
                </a:extLst>
              </p:cNvPr>
              <p:cNvPicPr>
                <a:picLocks noChangeAspect="1"/>
              </p:cNvPicPr>
              <p:nvPr/>
            </p:nvPicPr>
            <p:blipFill>
              <a:blip r:embed="rId18"/>
              <a:stretch>
                <a:fillRect/>
              </a:stretch>
            </p:blipFill>
            <p:spPr>
              <a:xfrm>
                <a:off x="8427839" y="1598278"/>
                <a:ext cx="316664" cy="316664"/>
              </a:xfrm>
              <a:prstGeom prst="rect">
                <a:avLst/>
              </a:prstGeom>
            </p:spPr>
          </p:pic>
          <p:pic>
            <p:nvPicPr>
              <p:cNvPr id="279" name="Picture 278">
                <a:extLst>
                  <a:ext uri="{FF2B5EF4-FFF2-40B4-BE49-F238E27FC236}">
                    <a16:creationId xmlns:a16="http://schemas.microsoft.com/office/drawing/2014/main" id="{6B28B56D-46F4-49C2-A224-7066AE5C4A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49507" y="1415988"/>
                <a:ext cx="246295" cy="252361"/>
              </a:xfrm>
              <a:prstGeom prst="rect">
                <a:avLst/>
              </a:prstGeom>
            </p:spPr>
          </p:pic>
          <p:pic>
            <p:nvPicPr>
              <p:cNvPr id="280" name="Picture 279">
                <a:extLst>
                  <a:ext uri="{FF2B5EF4-FFF2-40B4-BE49-F238E27FC236}">
                    <a16:creationId xmlns:a16="http://schemas.microsoft.com/office/drawing/2014/main" id="{6A555521-5B1E-4C68-B3D3-480AD75AC1F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6625" r="93375">
                            <a14:foregroundMark x1="6625" y1="58250" x2="6625" y2="58250"/>
                            <a14:foregroundMark x1="93375" y1="51625" x2="93375" y2="51625"/>
                          </a14:backgroundRemoval>
                        </a14:imgEffect>
                      </a14:imgLayer>
                    </a14:imgProps>
                  </a:ext>
                </a:extLst>
              </a:blip>
              <a:stretch>
                <a:fillRect/>
              </a:stretch>
            </p:blipFill>
            <p:spPr>
              <a:xfrm>
                <a:off x="7989354" y="1307386"/>
                <a:ext cx="396000" cy="396000"/>
              </a:xfrm>
              <a:prstGeom prst="rect">
                <a:avLst/>
              </a:prstGeom>
            </p:spPr>
          </p:pic>
          <p:cxnSp>
            <p:nvCxnSpPr>
              <p:cNvPr id="281" name="Connector: Elbow 280">
                <a:extLst>
                  <a:ext uri="{FF2B5EF4-FFF2-40B4-BE49-F238E27FC236}">
                    <a16:creationId xmlns:a16="http://schemas.microsoft.com/office/drawing/2014/main" id="{84B8314B-7E95-4358-9619-FE44C4607A2D}"/>
                  </a:ext>
                </a:extLst>
              </p:cNvPr>
              <p:cNvCxnSpPr>
                <a:cxnSpLocks/>
                <a:stCxn id="278" idx="1"/>
                <a:endCxn id="280" idx="2"/>
              </p:cNvCxnSpPr>
              <p:nvPr/>
            </p:nvCxnSpPr>
            <p:spPr bwMode="gray">
              <a:xfrm rot="10800000">
                <a:off x="8187355" y="1703386"/>
                <a:ext cx="240485" cy="53224"/>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2" name="Connector: Elbow 281">
                <a:extLst>
                  <a:ext uri="{FF2B5EF4-FFF2-40B4-BE49-F238E27FC236}">
                    <a16:creationId xmlns:a16="http://schemas.microsoft.com/office/drawing/2014/main" id="{81470F1F-D812-4989-A403-F77AE68E13E6}"/>
                  </a:ext>
                </a:extLst>
              </p:cNvPr>
              <p:cNvCxnSpPr>
                <a:cxnSpLocks/>
                <a:stCxn id="279" idx="2"/>
                <a:endCxn id="278" idx="3"/>
              </p:cNvCxnSpPr>
              <p:nvPr/>
            </p:nvCxnSpPr>
            <p:spPr bwMode="gray">
              <a:xfrm rot="5400000">
                <a:off x="8814449" y="1598403"/>
                <a:ext cx="88261" cy="228152"/>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8" name="Oval 257">
              <a:extLst>
                <a:ext uri="{FF2B5EF4-FFF2-40B4-BE49-F238E27FC236}">
                  <a16:creationId xmlns:a16="http://schemas.microsoft.com/office/drawing/2014/main" id="{321D11A4-037A-4AAD-9371-F3B2EDEDCA0C}"/>
                </a:ext>
              </a:extLst>
            </p:cNvPr>
            <p:cNvSpPr/>
            <p:nvPr/>
          </p:nvSpPr>
          <p:spPr bwMode="gray">
            <a:xfrm>
              <a:off x="11583328" y="1747545"/>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G</a:t>
              </a:r>
            </a:p>
          </p:txBody>
        </p:sp>
        <p:cxnSp>
          <p:nvCxnSpPr>
            <p:cNvPr id="259" name="Straight Connector 258">
              <a:extLst>
                <a:ext uri="{FF2B5EF4-FFF2-40B4-BE49-F238E27FC236}">
                  <a16:creationId xmlns:a16="http://schemas.microsoft.com/office/drawing/2014/main" id="{D7BB95A3-24DB-4284-89FA-BC11FF2EEB34}"/>
                </a:ext>
              </a:extLst>
            </p:cNvPr>
            <p:cNvCxnSpPr>
              <a:cxnSpLocks/>
            </p:cNvCxnSpPr>
            <p:nvPr/>
          </p:nvCxnSpPr>
          <p:spPr bwMode="gray">
            <a:xfrm>
              <a:off x="11666528" y="1917067"/>
              <a:ext cx="0" cy="980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Rechteck 62">
              <a:extLst>
                <a:ext uri="{FF2B5EF4-FFF2-40B4-BE49-F238E27FC236}">
                  <a16:creationId xmlns:a16="http://schemas.microsoft.com/office/drawing/2014/main" id="{3DE286A1-CDA3-4725-85B5-AD4B256B9354}"/>
                </a:ext>
              </a:extLst>
            </p:cNvPr>
            <p:cNvSpPr/>
            <p:nvPr/>
          </p:nvSpPr>
          <p:spPr>
            <a:xfrm>
              <a:off x="11224262" y="1456743"/>
              <a:ext cx="819822" cy="229705"/>
            </a:xfrm>
            <a:prstGeom prst="rect">
              <a:avLst/>
            </a:prstGeom>
          </p:spPr>
          <p:txBody>
            <a:bodyPr wrap="square">
              <a:spAutoFit/>
            </a:bodyPr>
            <a:lstStyle/>
            <a:p>
              <a:pPr algn="ctr"/>
              <a:r>
                <a:rPr lang="en-US" sz="600" dirty="0">
                  <a:latin typeface="ABBvoice Light" panose="020D0403020503020204" pitchFamily="34" charset="0"/>
                  <a:ea typeface="ABBvoice Light" panose="020D0403020503020204" pitchFamily="34" charset="0"/>
                  <a:cs typeface="ABBvoice Light" panose="020D0403020503020204" pitchFamily="34" charset="0"/>
                </a:rPr>
                <a:t>Renewables</a:t>
              </a:r>
            </a:p>
          </p:txBody>
        </p:sp>
        <p:sp>
          <p:nvSpPr>
            <p:cNvPr id="262" name="Rechteck 62">
              <a:extLst>
                <a:ext uri="{FF2B5EF4-FFF2-40B4-BE49-F238E27FC236}">
                  <a16:creationId xmlns:a16="http://schemas.microsoft.com/office/drawing/2014/main" id="{BCFE94D6-80DD-4E37-B1B3-07902606A18D}"/>
                </a:ext>
              </a:extLst>
            </p:cNvPr>
            <p:cNvSpPr/>
            <p:nvPr/>
          </p:nvSpPr>
          <p:spPr>
            <a:xfrm>
              <a:off x="5175671" y="2485995"/>
              <a:ext cx="578411" cy="215444"/>
            </a:xfrm>
            <a:prstGeom prst="rect">
              <a:avLst/>
            </a:prstGeom>
          </p:spPr>
          <p:txBody>
            <a:bodyPr wrap="square">
              <a:spAutoFit/>
            </a:bodyPr>
            <a:lstStyle/>
            <a:p>
              <a:pPr algn="ctr"/>
              <a:r>
                <a:rPr lang="en-US" sz="800" dirty="0">
                  <a:latin typeface="ABBvoice Light" panose="020D0403020503020204" pitchFamily="34" charset="0"/>
                  <a:ea typeface="ABBvoice Light" panose="020D0403020503020204" pitchFamily="34" charset="0"/>
                  <a:cs typeface="ABBvoice Light" panose="020D0403020503020204" pitchFamily="34" charset="0"/>
                </a:rPr>
                <a:t>Bus-tie</a:t>
              </a:r>
            </a:p>
          </p:txBody>
        </p:sp>
        <p:cxnSp>
          <p:nvCxnSpPr>
            <p:cNvPr id="263" name="Connector: Elbow 262">
              <a:extLst>
                <a:ext uri="{FF2B5EF4-FFF2-40B4-BE49-F238E27FC236}">
                  <a16:creationId xmlns:a16="http://schemas.microsoft.com/office/drawing/2014/main" id="{0CB80001-6214-4CCA-A4B8-60041CCE62EB}"/>
                </a:ext>
              </a:extLst>
            </p:cNvPr>
            <p:cNvCxnSpPr>
              <a:cxnSpLocks/>
              <a:stCxn id="299" idx="1"/>
              <a:endCxn id="256" idx="2"/>
            </p:cNvCxnSpPr>
            <p:nvPr/>
          </p:nvCxnSpPr>
          <p:spPr bwMode="gray">
            <a:xfrm rot="10800000">
              <a:off x="8510419" y="2582625"/>
              <a:ext cx="1635725" cy="1043064"/>
            </a:xfrm>
            <a:prstGeom prst="bentConnector2">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4" name="Connector: Elbow 263">
              <a:extLst>
                <a:ext uri="{FF2B5EF4-FFF2-40B4-BE49-F238E27FC236}">
                  <a16:creationId xmlns:a16="http://schemas.microsoft.com/office/drawing/2014/main" id="{FE51B539-B747-4D03-BC35-B24202E7AD7E}"/>
                </a:ext>
              </a:extLst>
            </p:cNvPr>
            <p:cNvCxnSpPr>
              <a:cxnSpLocks/>
              <a:stCxn id="240" idx="1"/>
              <a:endCxn id="256" idx="3"/>
            </p:cNvCxnSpPr>
            <p:nvPr/>
          </p:nvCxnSpPr>
          <p:spPr bwMode="gray">
            <a:xfrm rot="10800000" flipV="1">
              <a:off x="8773756" y="2392763"/>
              <a:ext cx="1628611" cy="13401"/>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5" name="Connector: Elbow 264">
              <a:extLst>
                <a:ext uri="{FF2B5EF4-FFF2-40B4-BE49-F238E27FC236}">
                  <a16:creationId xmlns:a16="http://schemas.microsoft.com/office/drawing/2014/main" id="{3226BDFC-764E-4E0D-A73D-B0D278D28D5C}"/>
                </a:ext>
              </a:extLst>
            </p:cNvPr>
            <p:cNvCxnSpPr>
              <a:cxnSpLocks/>
              <a:stCxn id="300" idx="3"/>
            </p:cNvCxnSpPr>
            <p:nvPr/>
          </p:nvCxnSpPr>
          <p:spPr bwMode="gray">
            <a:xfrm flipH="1" flipV="1">
              <a:off x="8769920" y="2701440"/>
              <a:ext cx="2340236" cy="889209"/>
            </a:xfrm>
            <a:prstGeom prst="bentConnector3">
              <a:avLst>
                <a:gd name="adj1" fmla="val -12408"/>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ACBAB8D6-8516-473F-BCE5-2C3927EB2ECB}"/>
                </a:ext>
              </a:extLst>
            </p:cNvPr>
            <p:cNvSpPr/>
            <p:nvPr/>
          </p:nvSpPr>
          <p:spPr>
            <a:xfrm>
              <a:off x="7274880" y="1220506"/>
              <a:ext cx="1003645" cy="276999"/>
            </a:xfrm>
            <a:prstGeom prst="rect">
              <a:avLst/>
            </a:prstGeom>
          </p:spPr>
          <p:txBody>
            <a:bodyPr wrap="square">
              <a:spAutoFit/>
            </a:bodyPr>
            <a:lstStyle/>
            <a:p>
              <a:pPr algn="ctr"/>
              <a:r>
                <a:rPr lang="en-US" sz="600" dirty="0"/>
                <a:t>ABB Edge industrial Gateway</a:t>
              </a:r>
            </a:p>
          </p:txBody>
        </p:sp>
        <p:pic>
          <p:nvPicPr>
            <p:cNvPr id="267" name="Picture 266" descr="A picture containing text, electronics&#10;&#10;Description automatically generated">
              <a:extLst>
                <a:ext uri="{FF2B5EF4-FFF2-40B4-BE49-F238E27FC236}">
                  <a16:creationId xmlns:a16="http://schemas.microsoft.com/office/drawing/2014/main" id="{13BA5DB5-9F42-438A-B4E1-E23BA7631BD1}"/>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7738" b="91071" l="10000" r="90000">
                          <a14:foregroundMark x1="29667" y1="8333" x2="29667" y2="8333"/>
                          <a14:foregroundMark x1="67667" y1="91071" x2="67667" y2="91071"/>
                          <a14:foregroundMark x1="32667" y1="82738" x2="32667" y2="82738"/>
                          <a14:foregroundMark x1="39333" y1="85119" x2="39333" y2="85119"/>
                          <a14:foregroundMark x1="41333" y1="85119" x2="41333" y2="85119"/>
                          <a14:foregroundMark x1="46000" y1="86905" x2="46000" y2="86905"/>
                          <a14:foregroundMark x1="55667" y1="90476" x2="55667" y2="90476"/>
                        </a14:backgroundRemoval>
                      </a14:imgEffect>
                    </a14:imgLayer>
                  </a14:imgProps>
                </a:ext>
              </a:extLst>
            </a:blip>
            <a:stretch>
              <a:fillRect/>
            </a:stretch>
          </p:blipFill>
          <p:spPr>
            <a:xfrm>
              <a:off x="7557776" y="1653574"/>
              <a:ext cx="437854" cy="245198"/>
            </a:xfrm>
            <a:prstGeom prst="rect">
              <a:avLst/>
            </a:prstGeom>
          </p:spPr>
        </p:pic>
        <p:cxnSp>
          <p:nvCxnSpPr>
            <p:cNvPr id="268" name="Connector: Elbow 267">
              <a:extLst>
                <a:ext uri="{FF2B5EF4-FFF2-40B4-BE49-F238E27FC236}">
                  <a16:creationId xmlns:a16="http://schemas.microsoft.com/office/drawing/2014/main" id="{209D34CE-E5B3-4C3F-A561-730D0454E629}"/>
                </a:ext>
              </a:extLst>
            </p:cNvPr>
            <p:cNvCxnSpPr>
              <a:cxnSpLocks/>
              <a:stCxn id="256" idx="0"/>
              <a:endCxn id="267" idx="3"/>
            </p:cNvCxnSpPr>
            <p:nvPr/>
          </p:nvCxnSpPr>
          <p:spPr bwMode="gray">
            <a:xfrm rot="16200000" flipV="1">
              <a:off x="8026259" y="1745545"/>
              <a:ext cx="453531" cy="514788"/>
            </a:xfrm>
            <a:prstGeom prst="bentConnector2">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9" name="Connector: Elbow 268">
              <a:extLst>
                <a:ext uri="{FF2B5EF4-FFF2-40B4-BE49-F238E27FC236}">
                  <a16:creationId xmlns:a16="http://schemas.microsoft.com/office/drawing/2014/main" id="{00C2C9A7-9946-409E-B62C-D8D1FA54DFE6}"/>
                </a:ext>
              </a:extLst>
            </p:cNvPr>
            <p:cNvCxnSpPr>
              <a:cxnSpLocks/>
              <a:stCxn id="267" idx="1"/>
              <a:endCxn id="278" idx="2"/>
            </p:cNvCxnSpPr>
            <p:nvPr/>
          </p:nvCxnSpPr>
          <p:spPr bwMode="gray">
            <a:xfrm rot="10800000" flipV="1">
              <a:off x="6458760" y="1776172"/>
              <a:ext cx="1099016" cy="120349"/>
            </a:xfrm>
            <a:prstGeom prst="bentConnector4">
              <a:avLst>
                <a:gd name="adj1" fmla="val 42797"/>
                <a:gd name="adj2" fmla="val 291817"/>
              </a:avLst>
            </a:prstGeom>
            <a:ln w="19050">
              <a:solidFill>
                <a:schemeClr val="accent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C46C7152-CDD4-4529-B927-45C460B47088}"/>
                </a:ext>
              </a:extLst>
            </p:cNvPr>
            <p:cNvSpPr/>
            <p:nvPr/>
          </p:nvSpPr>
          <p:spPr bwMode="gray">
            <a:xfrm>
              <a:off x="6925205" y="5748432"/>
              <a:ext cx="1210846" cy="17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Gas &amp; water</a:t>
              </a:r>
            </a:p>
          </p:txBody>
        </p:sp>
        <p:sp>
          <p:nvSpPr>
            <p:cNvPr id="272" name="Rectangle 271">
              <a:extLst>
                <a:ext uri="{FF2B5EF4-FFF2-40B4-BE49-F238E27FC236}">
                  <a16:creationId xmlns:a16="http://schemas.microsoft.com/office/drawing/2014/main" id="{9D830FAE-0686-4EB7-8AE2-7DDE80907876}"/>
                </a:ext>
              </a:extLst>
            </p:cNvPr>
            <p:cNvSpPr/>
            <p:nvPr/>
          </p:nvSpPr>
          <p:spPr bwMode="gray">
            <a:xfrm>
              <a:off x="6306249" y="5079078"/>
              <a:ext cx="1210847" cy="349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Emergency Lighting</a:t>
              </a:r>
            </a:p>
          </p:txBody>
        </p:sp>
        <p:sp>
          <p:nvSpPr>
            <p:cNvPr id="273" name="Rectangle 272">
              <a:extLst>
                <a:ext uri="{FF2B5EF4-FFF2-40B4-BE49-F238E27FC236}">
                  <a16:creationId xmlns:a16="http://schemas.microsoft.com/office/drawing/2014/main" id="{E6B90C6F-3805-45A2-B989-5BB029979E28}"/>
                </a:ext>
              </a:extLst>
            </p:cNvPr>
            <p:cNvSpPr/>
            <p:nvPr/>
          </p:nvSpPr>
          <p:spPr bwMode="gray">
            <a:xfrm>
              <a:off x="4508298" y="5125672"/>
              <a:ext cx="1462042" cy="4841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General Critical Loads</a:t>
              </a:r>
            </a:p>
          </p:txBody>
        </p:sp>
        <p:sp>
          <p:nvSpPr>
            <p:cNvPr id="274" name="Rectangle 273">
              <a:extLst>
                <a:ext uri="{FF2B5EF4-FFF2-40B4-BE49-F238E27FC236}">
                  <a16:creationId xmlns:a16="http://schemas.microsoft.com/office/drawing/2014/main" id="{00F25BCF-7851-4D03-9A96-2AE2D669A88B}"/>
                </a:ext>
              </a:extLst>
            </p:cNvPr>
            <p:cNvSpPr/>
            <p:nvPr/>
          </p:nvSpPr>
          <p:spPr>
            <a:xfrm>
              <a:off x="3048000" y="3225526"/>
              <a:ext cx="6096000" cy="369332"/>
            </a:xfrm>
            <a:prstGeom prst="rect">
              <a:avLst/>
            </a:prstGeom>
          </p:spPr>
          <p:txBody>
            <a:bodyPr>
              <a:spAutoFit/>
            </a:bodyPr>
            <a:lstStyle/>
            <a:p>
              <a:r>
                <a:rPr lang="en-US" dirty="0"/>
                <a:t>(*)</a:t>
              </a:r>
            </a:p>
          </p:txBody>
        </p:sp>
        <p:pic>
          <p:nvPicPr>
            <p:cNvPr id="275" name="Picture 274">
              <a:extLst>
                <a:ext uri="{FF2B5EF4-FFF2-40B4-BE49-F238E27FC236}">
                  <a16:creationId xmlns:a16="http://schemas.microsoft.com/office/drawing/2014/main" id="{7BB9EB02-77CB-4AC4-BBBF-A042AB9FAE78}"/>
                </a:ext>
              </a:extLst>
            </p:cNvPr>
            <p:cNvPicPr>
              <a:picLocks noChangeAspect="1"/>
            </p:cNvPicPr>
            <p:nvPr/>
          </p:nvPicPr>
          <p:blipFill rotWithShape="1">
            <a:blip r:embed="rId24"/>
            <a:srcRect l="35158" t="8842" r="38242" b="60146"/>
            <a:stretch/>
          </p:blipFill>
          <p:spPr>
            <a:xfrm>
              <a:off x="8977774" y="1679350"/>
              <a:ext cx="424779" cy="284338"/>
            </a:xfrm>
            <a:prstGeom prst="rect">
              <a:avLst/>
            </a:prstGeom>
          </p:spPr>
        </p:pic>
        <p:cxnSp>
          <p:nvCxnSpPr>
            <p:cNvPr id="276" name="Connector: Elbow 275">
              <a:extLst>
                <a:ext uri="{FF2B5EF4-FFF2-40B4-BE49-F238E27FC236}">
                  <a16:creationId xmlns:a16="http://schemas.microsoft.com/office/drawing/2014/main" id="{1542048F-D2B7-45DF-8909-31D01F1C0069}"/>
                </a:ext>
              </a:extLst>
            </p:cNvPr>
            <p:cNvCxnSpPr>
              <a:cxnSpLocks/>
              <a:endCxn id="275" idx="2"/>
            </p:cNvCxnSpPr>
            <p:nvPr/>
          </p:nvCxnSpPr>
          <p:spPr bwMode="gray">
            <a:xfrm flipV="1">
              <a:off x="8691801" y="1963688"/>
              <a:ext cx="498363" cy="285200"/>
            </a:xfrm>
            <a:prstGeom prst="bentConnector2">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77" name="Rechteck 62">
              <a:extLst>
                <a:ext uri="{FF2B5EF4-FFF2-40B4-BE49-F238E27FC236}">
                  <a16:creationId xmlns:a16="http://schemas.microsoft.com/office/drawing/2014/main" id="{5E3C3BF9-FBDB-447A-A94E-35BCFB29E643}"/>
                </a:ext>
              </a:extLst>
            </p:cNvPr>
            <p:cNvSpPr/>
            <p:nvPr/>
          </p:nvSpPr>
          <p:spPr>
            <a:xfrm>
              <a:off x="9307918" y="1624251"/>
              <a:ext cx="620410" cy="369332"/>
            </a:xfrm>
            <a:prstGeom prst="rect">
              <a:avLst/>
            </a:prstGeom>
          </p:spPr>
          <p:txBody>
            <a:bodyPr wrap="square">
              <a:spAutoFit/>
            </a:bodyPr>
            <a:lstStyle/>
            <a:p>
              <a:r>
                <a:rPr lang="en-US" sz="600" b="1" dirty="0"/>
                <a:t>ABB Lite Panel</a:t>
              </a:r>
            </a:p>
            <a:p>
              <a:r>
                <a:rPr lang="en-US" sz="600" b="1" dirty="0"/>
                <a:t>(*)</a:t>
              </a:r>
            </a:p>
          </p:txBody>
        </p:sp>
      </p:grpSp>
      <p:sp>
        <p:nvSpPr>
          <p:cNvPr id="380" name="Rectangle 379">
            <a:extLst>
              <a:ext uri="{FF2B5EF4-FFF2-40B4-BE49-F238E27FC236}">
                <a16:creationId xmlns:a16="http://schemas.microsoft.com/office/drawing/2014/main" id="{BED4F260-D371-4EF9-A311-3BBD842F71E8}"/>
              </a:ext>
            </a:extLst>
          </p:cNvPr>
          <p:cNvSpPr/>
          <p:nvPr/>
        </p:nvSpPr>
        <p:spPr bwMode="gray">
          <a:xfrm>
            <a:off x="8793904" y="1578128"/>
            <a:ext cx="3060458" cy="642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BMS monitoring – Ethernet networks and /or ABB Ability Energy &amp; Asset Manager</a:t>
            </a:r>
          </a:p>
        </p:txBody>
      </p:sp>
      <p:sp>
        <p:nvSpPr>
          <p:cNvPr id="381" name="Date Placeholder 3">
            <a:extLst>
              <a:ext uri="{FF2B5EF4-FFF2-40B4-BE49-F238E27FC236}">
                <a16:creationId xmlns:a16="http://schemas.microsoft.com/office/drawing/2014/main" id="{3EEC65D3-ACC0-46D3-902A-1337670AA028}"/>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dirty="0"/>
          </a:p>
        </p:txBody>
      </p:sp>
      <p:sp>
        <p:nvSpPr>
          <p:cNvPr id="382" name="Slide Number Placeholder 5">
            <a:extLst>
              <a:ext uri="{FF2B5EF4-FFF2-40B4-BE49-F238E27FC236}">
                <a16:creationId xmlns:a16="http://schemas.microsoft.com/office/drawing/2014/main" id="{20CFC4D6-0506-423A-9578-079262DCA53A}"/>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36</a:t>
            </a:fld>
            <a:endParaRPr lang="en-US"/>
          </a:p>
        </p:txBody>
      </p:sp>
      <p:pic>
        <p:nvPicPr>
          <p:cNvPr id="171" name="Picture 170">
            <a:extLst>
              <a:ext uri="{FF2B5EF4-FFF2-40B4-BE49-F238E27FC236}">
                <a16:creationId xmlns:a16="http://schemas.microsoft.com/office/drawing/2014/main" id="{D07237B7-7648-416A-8ADC-68E70289C2C5}"/>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11003088" y="2684972"/>
            <a:ext cx="587041" cy="264106"/>
          </a:xfrm>
          <a:prstGeom prst="rect">
            <a:avLst/>
          </a:prstGeom>
        </p:spPr>
      </p:pic>
      <p:pic>
        <p:nvPicPr>
          <p:cNvPr id="172" name="Picture 171">
            <a:extLst>
              <a:ext uri="{FF2B5EF4-FFF2-40B4-BE49-F238E27FC236}">
                <a16:creationId xmlns:a16="http://schemas.microsoft.com/office/drawing/2014/main" id="{05A5E125-4FB3-4867-BE00-AA990929D1D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198264" y="2977057"/>
            <a:ext cx="186621" cy="263293"/>
          </a:xfrm>
          <a:prstGeom prst="rect">
            <a:avLst/>
          </a:prstGeom>
        </p:spPr>
      </p:pic>
      <p:cxnSp>
        <p:nvCxnSpPr>
          <p:cNvPr id="173" name="Connector: Elbow 172">
            <a:extLst>
              <a:ext uri="{FF2B5EF4-FFF2-40B4-BE49-F238E27FC236}">
                <a16:creationId xmlns:a16="http://schemas.microsoft.com/office/drawing/2014/main" id="{6ADF552B-CA5F-4153-9A21-742D76A8BC0D}"/>
              </a:ext>
            </a:extLst>
          </p:cNvPr>
          <p:cNvCxnSpPr>
            <a:cxnSpLocks/>
          </p:cNvCxnSpPr>
          <p:nvPr/>
        </p:nvCxnSpPr>
        <p:spPr bwMode="gray">
          <a:xfrm rot="10800000">
            <a:off x="9016180" y="3165350"/>
            <a:ext cx="2115116" cy="11825"/>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9D2C9E15-DD30-44FD-9172-4D71CC3E6C78}"/>
              </a:ext>
            </a:extLst>
          </p:cNvPr>
          <p:cNvCxnSpPr>
            <a:cxnSpLocks/>
            <a:stCxn id="179" idx="1"/>
          </p:cNvCxnSpPr>
          <p:nvPr/>
        </p:nvCxnSpPr>
        <p:spPr bwMode="gray">
          <a:xfrm rot="10800000" flipH="1">
            <a:off x="8260529" y="3163979"/>
            <a:ext cx="256622" cy="2377698"/>
          </a:xfrm>
          <a:prstGeom prst="bentConnector4">
            <a:avLst>
              <a:gd name="adj1" fmla="val -89080"/>
              <a:gd name="adj2" fmla="val 99631"/>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179" name="Picture 178">
            <a:extLst>
              <a:ext uri="{FF2B5EF4-FFF2-40B4-BE49-F238E27FC236}">
                <a16:creationId xmlns:a16="http://schemas.microsoft.com/office/drawing/2014/main" id="{9939D86B-9156-40AE-91B4-FABF56FEA217}"/>
              </a:ext>
            </a:extLst>
          </p:cNvPr>
          <p:cNvPicPr>
            <a:picLocks noChangeAspect="1"/>
          </p:cNvPicPr>
          <p:nvPr/>
        </p:nvPicPr>
        <p:blipFill>
          <a:blip r:embed="rId26"/>
          <a:stretch>
            <a:fillRect/>
          </a:stretch>
        </p:blipFill>
        <p:spPr>
          <a:xfrm>
            <a:off x="8260529" y="5329922"/>
            <a:ext cx="391176" cy="423510"/>
          </a:xfrm>
          <a:prstGeom prst="rect">
            <a:avLst/>
          </a:prstGeom>
        </p:spPr>
      </p:pic>
    </p:spTree>
    <p:extLst>
      <p:ext uri="{BB962C8B-B14F-4D97-AF65-F5344CB8AC3E}">
        <p14:creationId xmlns:p14="http://schemas.microsoft.com/office/powerpoint/2010/main" val="249907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ED6F0-2ED3-48D2-BA30-F1D8AC1F55C9}"/>
              </a:ext>
            </a:extLst>
          </p:cNvPr>
          <p:cNvSpPr>
            <a:spLocks noGrp="1"/>
          </p:cNvSpPr>
          <p:nvPr>
            <p:ph type="title"/>
          </p:nvPr>
        </p:nvSpPr>
        <p:spPr/>
        <p:txBody>
          <a:bodyPr/>
          <a:lstStyle/>
          <a:p>
            <a:r>
              <a:rPr lang="en-US"/>
              <a:t>Intelligent Distribution for Building – Electric power</a:t>
            </a:r>
            <a:endParaRPr lang="pl-PL"/>
          </a:p>
        </p:txBody>
      </p:sp>
      <p:sp>
        <p:nvSpPr>
          <p:cNvPr id="4" name="Date Placeholder 3">
            <a:extLst>
              <a:ext uri="{FF2B5EF4-FFF2-40B4-BE49-F238E27FC236}">
                <a16:creationId xmlns:a16="http://schemas.microsoft.com/office/drawing/2014/main" id="{F3212DCF-BC04-4E6A-BF1D-12FD301531F2}"/>
              </a:ext>
            </a:extLst>
          </p:cNvPr>
          <p:cNvSpPr>
            <a:spLocks noGrp="1"/>
          </p:cNvSpPr>
          <p:nvPr>
            <p:ph type="dt" sz="half" idx="18"/>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B116F74F-539E-4698-89BB-D4DF44EF73A6}"/>
              </a:ext>
            </a:extLst>
          </p:cNvPr>
          <p:cNvSpPr>
            <a:spLocks noGrp="1"/>
          </p:cNvSpPr>
          <p:nvPr>
            <p:ph type="sldNum" sz="quarter" idx="20"/>
          </p:nvPr>
        </p:nvSpPr>
        <p:spPr/>
        <p:txBody>
          <a:bodyPr/>
          <a:lstStyle/>
          <a:p>
            <a:r>
              <a:rPr lang="en-US"/>
              <a:t>Slide </a:t>
            </a:r>
            <a:fld id="{619F89D8-7AE3-494A-97F3-03D680869632}" type="slidenum">
              <a:rPr lang="en-US" dirty="0" smtClean="0"/>
              <a:pPr/>
              <a:t>37</a:t>
            </a:fld>
            <a:endParaRPr lang="en-US"/>
          </a:p>
        </p:txBody>
      </p:sp>
      <p:sp>
        <p:nvSpPr>
          <p:cNvPr id="7" name="Subtitle 6">
            <a:extLst>
              <a:ext uri="{FF2B5EF4-FFF2-40B4-BE49-F238E27FC236}">
                <a16:creationId xmlns:a16="http://schemas.microsoft.com/office/drawing/2014/main" id="{929BC1B4-8FDC-48DD-9E0A-89E6C5769C53}"/>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Monitor + Control Offer</a:t>
            </a:r>
          </a:p>
        </p:txBody>
      </p:sp>
      <p:sp>
        <p:nvSpPr>
          <p:cNvPr id="33" name="Rechteck 52">
            <a:extLst>
              <a:ext uri="{FF2B5EF4-FFF2-40B4-BE49-F238E27FC236}">
                <a16:creationId xmlns:a16="http://schemas.microsoft.com/office/drawing/2014/main" id="{C668F6AE-61BF-49AC-A42E-6FAD25708ACF}"/>
              </a:ext>
            </a:extLst>
          </p:cNvPr>
          <p:cNvSpPr/>
          <p:nvPr/>
        </p:nvSpPr>
        <p:spPr>
          <a:xfrm>
            <a:off x="6384705" y="2595228"/>
            <a:ext cx="5104562" cy="1092607"/>
          </a:xfrm>
          <a:prstGeom prst="rect">
            <a:avLst/>
          </a:prstGeom>
        </p:spPr>
        <p:txBody>
          <a:bodyPr wrap="square">
            <a:spAutoFit/>
          </a:bodyPr>
          <a:lstStyle/>
          <a:p>
            <a:pPr>
              <a:spcAft>
                <a:spcPts val="600"/>
              </a:spcAft>
            </a:pPr>
            <a:r>
              <a:rPr lang="en-US" sz="12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Monitor &amp; Control Solution | </a:t>
            </a:r>
            <a:r>
              <a:rPr lang="en-US" sz="1200" b="1">
                <a:latin typeface="ABBvoiceOffice" panose="020D0603020503020204" pitchFamily="34" charset="0"/>
                <a:ea typeface="ABBvoiceOffice" panose="020D0603020503020204" pitchFamily="34" charset="0"/>
                <a:cs typeface="ABBvoiceOffice" panose="020D0603020503020204" pitchFamily="34" charset="0"/>
              </a:rPr>
              <a:t>Allows Metering And Power Quality Check Of Usage By Zone  </a:t>
            </a:r>
          </a:p>
          <a:p>
            <a:pPr>
              <a:spcAft>
                <a:spcPts val="600"/>
              </a:spcAft>
            </a:pPr>
            <a:r>
              <a:rPr lang="en-US" sz="1200">
                <a:latin typeface="ABBvoiceOffice" panose="020D0603020503020204" pitchFamily="34" charset="0"/>
                <a:ea typeface="ABBvoiceOffice" panose="020D0603020503020204" pitchFamily="34" charset="0"/>
                <a:cs typeface="ABBvoiceOffice" panose="020D0603020503020204" pitchFamily="34" charset="0"/>
              </a:rPr>
              <a:t>Advanced solution provides a complete view of power consumption, enabling analysis for energy efficiency. As optional it is possible to check power quality of some specific loads.</a:t>
            </a:r>
          </a:p>
        </p:txBody>
      </p:sp>
      <p:grpSp>
        <p:nvGrpSpPr>
          <p:cNvPr id="9" name="Group 8">
            <a:extLst>
              <a:ext uri="{FF2B5EF4-FFF2-40B4-BE49-F238E27FC236}">
                <a16:creationId xmlns:a16="http://schemas.microsoft.com/office/drawing/2014/main" id="{BED3816F-1F58-47B7-AC53-86F2B12265B7}"/>
              </a:ext>
            </a:extLst>
          </p:cNvPr>
          <p:cNvGrpSpPr/>
          <p:nvPr/>
        </p:nvGrpSpPr>
        <p:grpSpPr>
          <a:xfrm>
            <a:off x="516063" y="2711469"/>
            <a:ext cx="3903843" cy="2577420"/>
            <a:chOff x="1497731" y="3072843"/>
            <a:chExt cx="2672851" cy="1764687"/>
          </a:xfrm>
        </p:grpSpPr>
        <p:cxnSp>
          <p:nvCxnSpPr>
            <p:cNvPr id="25" name="Gewinkelte Verbindung 48">
              <a:extLst>
                <a:ext uri="{FF2B5EF4-FFF2-40B4-BE49-F238E27FC236}">
                  <a16:creationId xmlns:a16="http://schemas.microsoft.com/office/drawing/2014/main" id="{9A1B53CD-02B4-4A28-981B-590B3A71F947}"/>
                </a:ext>
              </a:extLst>
            </p:cNvPr>
            <p:cNvCxnSpPr/>
            <p:nvPr/>
          </p:nvCxnSpPr>
          <p:spPr bwMode="gray">
            <a:xfrm flipV="1">
              <a:off x="1497731" y="3867886"/>
              <a:ext cx="948621" cy="760047"/>
            </a:xfrm>
            <a:prstGeom prst="bentConnector3">
              <a:avLst>
                <a:gd name="adj1" fmla="val 96315"/>
              </a:avLst>
            </a:prstGeom>
            <a:ln w="19050" cmpd="sng">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6" name="Gewinkelte Verbindung 49">
              <a:extLst>
                <a:ext uri="{FF2B5EF4-FFF2-40B4-BE49-F238E27FC236}">
                  <a16:creationId xmlns:a16="http://schemas.microsoft.com/office/drawing/2014/main" id="{40DEA59C-AF7F-4C82-8AA3-C586D347ABCD}"/>
                </a:ext>
              </a:extLst>
            </p:cNvPr>
            <p:cNvCxnSpPr/>
            <p:nvPr/>
          </p:nvCxnSpPr>
          <p:spPr bwMode="gray">
            <a:xfrm flipV="1">
              <a:off x="2442920" y="3072843"/>
              <a:ext cx="1727662" cy="795043"/>
            </a:xfrm>
            <a:prstGeom prst="bentConnector3">
              <a:avLst>
                <a:gd name="adj1" fmla="val 48395"/>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hteck 50">
              <a:extLst>
                <a:ext uri="{FF2B5EF4-FFF2-40B4-BE49-F238E27FC236}">
                  <a16:creationId xmlns:a16="http://schemas.microsoft.com/office/drawing/2014/main" id="{377A7AD4-A01E-453C-BD4B-CF2A87C67A38}"/>
                </a:ext>
              </a:extLst>
            </p:cNvPr>
            <p:cNvSpPr/>
            <p:nvPr/>
          </p:nvSpPr>
          <p:spPr>
            <a:xfrm>
              <a:off x="3324624" y="3090599"/>
              <a:ext cx="792637" cy="316089"/>
            </a:xfrm>
            <a:prstGeom prst="rect">
              <a:avLst/>
            </a:prstGeom>
            <a:noFill/>
          </p:spPr>
          <p:txBody>
            <a:bodyPr wrap="none">
              <a:spAutoFit/>
            </a:bodyPr>
            <a:lstStyle/>
            <a:p>
              <a:pPr algn="ctr"/>
              <a:r>
                <a:rPr lang="en-US" sz="1200" b="1">
                  <a:solidFill>
                    <a:schemeClr val="accent4"/>
                  </a:solidFill>
                </a:rPr>
                <a:t>Asset</a:t>
              </a:r>
            </a:p>
            <a:p>
              <a:pPr algn="ctr"/>
              <a:r>
                <a:rPr lang="en-US" sz="1200" b="1">
                  <a:solidFill>
                    <a:schemeClr val="accent4"/>
                  </a:solidFill>
                </a:rPr>
                <a:t>Management</a:t>
              </a:r>
            </a:p>
          </p:txBody>
        </p:sp>
        <p:sp>
          <p:nvSpPr>
            <p:cNvPr id="28" name="Rechteck 51">
              <a:extLst>
                <a:ext uri="{FF2B5EF4-FFF2-40B4-BE49-F238E27FC236}">
                  <a16:creationId xmlns:a16="http://schemas.microsoft.com/office/drawing/2014/main" id="{EEDFBACD-A1B7-454B-BF62-7206EF4B3E39}"/>
                </a:ext>
              </a:extLst>
            </p:cNvPr>
            <p:cNvSpPr/>
            <p:nvPr/>
          </p:nvSpPr>
          <p:spPr>
            <a:xfrm>
              <a:off x="2533143" y="3888837"/>
              <a:ext cx="622519" cy="316089"/>
            </a:xfrm>
            <a:prstGeom prst="rect">
              <a:avLst/>
            </a:prstGeom>
            <a:noFill/>
          </p:spPr>
          <p:txBody>
            <a:bodyPr wrap="none">
              <a:spAutoFit/>
            </a:bodyPr>
            <a:lstStyle/>
            <a:p>
              <a:pPr algn="ctr"/>
              <a:r>
                <a:rPr lang="en-US" sz="1200" b="1"/>
                <a:t>Monitor +</a:t>
              </a:r>
            </a:p>
            <a:p>
              <a:pPr algn="ctr"/>
              <a:r>
                <a:rPr lang="en-US" sz="1200" b="1"/>
                <a:t>Control</a:t>
              </a:r>
            </a:p>
          </p:txBody>
        </p:sp>
        <p:sp>
          <p:nvSpPr>
            <p:cNvPr id="29" name="Rechteck 52">
              <a:extLst>
                <a:ext uri="{FF2B5EF4-FFF2-40B4-BE49-F238E27FC236}">
                  <a16:creationId xmlns:a16="http://schemas.microsoft.com/office/drawing/2014/main" id="{32FC366E-6CB0-4FDB-947B-4ACCAE95FCE1}"/>
                </a:ext>
              </a:extLst>
            </p:cNvPr>
            <p:cNvSpPr/>
            <p:nvPr/>
          </p:nvSpPr>
          <p:spPr>
            <a:xfrm>
              <a:off x="1612090" y="4647877"/>
              <a:ext cx="533620" cy="189653"/>
            </a:xfrm>
            <a:prstGeom prst="rect">
              <a:avLst/>
            </a:prstGeom>
          </p:spPr>
          <p:txBody>
            <a:bodyPr wrap="none">
              <a:spAutoFit/>
            </a:bodyPr>
            <a:lstStyle/>
            <a:p>
              <a:r>
                <a:rPr lang="en-US" sz="1200" b="1">
                  <a:solidFill>
                    <a:schemeClr val="accent4"/>
                  </a:solidFill>
                </a:rPr>
                <a:t>Monitor</a:t>
              </a:r>
            </a:p>
          </p:txBody>
        </p:sp>
        <p:pic>
          <p:nvPicPr>
            <p:cNvPr id="36" name="Graphic 35">
              <a:extLst>
                <a:ext uri="{FF2B5EF4-FFF2-40B4-BE49-F238E27FC236}">
                  <a16:creationId xmlns:a16="http://schemas.microsoft.com/office/drawing/2014/main" id="{17C42991-0691-480F-A4A8-3D9AF8B34A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242" y="3323627"/>
              <a:ext cx="457200" cy="457200"/>
            </a:xfrm>
            <a:prstGeom prst="rect">
              <a:avLst/>
            </a:prstGeom>
          </p:spPr>
        </p:pic>
        <p:pic>
          <p:nvPicPr>
            <p:cNvPr id="37" name="Graphic 36">
              <a:extLst>
                <a:ext uri="{FF2B5EF4-FFF2-40B4-BE49-F238E27FC236}">
                  <a16:creationId xmlns:a16="http://schemas.microsoft.com/office/drawing/2014/main" id="{9647725D-8534-46E0-8127-CC61C1031D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2489" y="4069222"/>
              <a:ext cx="457200" cy="457200"/>
            </a:xfrm>
            <a:prstGeom prst="rect">
              <a:avLst/>
            </a:prstGeom>
          </p:spPr>
        </p:pic>
      </p:grpSp>
      <p:sp>
        <p:nvSpPr>
          <p:cNvPr id="10" name="TextBox 9">
            <a:extLst>
              <a:ext uri="{FF2B5EF4-FFF2-40B4-BE49-F238E27FC236}">
                <a16:creationId xmlns:a16="http://schemas.microsoft.com/office/drawing/2014/main" id="{F8ED14C3-2AB0-4A3C-8CB0-D9B923972B6B}"/>
              </a:ext>
            </a:extLst>
          </p:cNvPr>
          <p:cNvSpPr txBox="1"/>
          <p:nvPr/>
        </p:nvSpPr>
        <p:spPr bwMode="gray">
          <a:xfrm>
            <a:off x="3468407" y="3157285"/>
            <a:ext cx="2523344" cy="1339432"/>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Predictive Maintenance​​</a:t>
            </a:r>
          </a:p>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Redundancy For Communication​</a:t>
            </a:r>
          </a:p>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High Granularity Measurements</a:t>
            </a:r>
            <a:endPar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8" name="TextBox 37">
            <a:extLst>
              <a:ext uri="{FF2B5EF4-FFF2-40B4-BE49-F238E27FC236}">
                <a16:creationId xmlns:a16="http://schemas.microsoft.com/office/drawing/2014/main" id="{85C130CA-79D8-4DCF-ADDF-FAF2A0E3C531}"/>
              </a:ext>
            </a:extLst>
          </p:cNvPr>
          <p:cNvSpPr txBox="1"/>
          <p:nvPr/>
        </p:nvSpPr>
        <p:spPr bwMode="gray">
          <a:xfrm>
            <a:off x="2233179" y="4311842"/>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latin typeface="ABBvoiceOffice" panose="020D0603020503020204" pitchFamily="34" charset="0"/>
                <a:ea typeface="ABBvoiceOffice" panose="020D0603020503020204" pitchFamily="34" charset="0"/>
                <a:cs typeface="ABBvoiceOffice" panose="020D0603020503020204" pitchFamily="34" charset="0"/>
              </a:rPr>
              <a:t>Power Quality</a:t>
            </a:r>
          </a:p>
          <a:p>
            <a:pPr marL="171450" indent="-171450">
              <a:buFont typeface="Arial" panose="020B0604020202020204" pitchFamily="34" charset="0"/>
              <a:buChar char="•"/>
            </a:pPr>
            <a:r>
              <a:rPr lang="en-GB" sz="1100">
                <a:latin typeface="ABBvoiceOffice" panose="020D0603020503020204" pitchFamily="34" charset="0"/>
                <a:ea typeface="ABBvoiceOffice" panose="020D0603020503020204" pitchFamily="34" charset="0"/>
                <a:cs typeface="ABBvoiceOffice" panose="020D0603020503020204" pitchFamily="34" charset="0"/>
              </a:rPr>
              <a:t>7 native Communication Protocols</a:t>
            </a:r>
          </a:p>
          <a:p>
            <a:pPr marL="171450" indent="-171450">
              <a:buFont typeface="Arial" panose="020B0604020202020204" pitchFamily="34" charset="0"/>
              <a:buChar char="•"/>
            </a:pPr>
            <a:r>
              <a:rPr lang="en-GB" sz="1100">
                <a:latin typeface="ABBvoiceOffice" panose="020D0603020503020204" pitchFamily="34" charset="0"/>
                <a:ea typeface="ABBvoiceOffice" panose="020D0603020503020204" pitchFamily="34" charset="0"/>
                <a:cs typeface="ABBvoiceOffice" panose="020D0603020503020204" pitchFamily="34" charset="0"/>
              </a:rPr>
              <a:t>1% Accuracy</a:t>
            </a:r>
          </a:p>
          <a:p>
            <a:pPr marL="171450" indent="-171450">
              <a:buFont typeface="Arial" panose="020B0604020202020204" pitchFamily="34" charset="0"/>
              <a:buChar char="•"/>
            </a:pPr>
            <a:r>
              <a:rPr lang="en-GB" sz="1100">
                <a:latin typeface="ABBvoiceOffice" panose="020D0603020503020204" pitchFamily="34" charset="0"/>
                <a:ea typeface="ABBvoiceOffice" panose="020D0603020503020204" pitchFamily="34" charset="0"/>
                <a:cs typeface="ABBvoiceOffice" panose="020D0603020503020204" pitchFamily="34" charset="0"/>
              </a:rPr>
              <a:t>General And Auxiliary Service Consumptions</a:t>
            </a:r>
          </a:p>
        </p:txBody>
      </p:sp>
      <p:sp>
        <p:nvSpPr>
          <p:cNvPr id="39" name="TextBox 38">
            <a:extLst>
              <a:ext uri="{FF2B5EF4-FFF2-40B4-BE49-F238E27FC236}">
                <a16:creationId xmlns:a16="http://schemas.microsoft.com/office/drawing/2014/main" id="{918BE98F-F9C8-4044-A129-7F9ACCF862E5}"/>
              </a:ext>
            </a:extLst>
          </p:cNvPr>
          <p:cNvSpPr txBox="1"/>
          <p:nvPr/>
        </p:nvSpPr>
        <p:spPr bwMode="gray">
          <a:xfrm>
            <a:off x="906825" y="5324684"/>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Total Building Consumptions</a:t>
            </a:r>
          </a:p>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Automatic Report And Dashboard</a:t>
            </a:r>
            <a:endPar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en-GB" sz="1100">
              <a:solidFill>
                <a:schemeClr val="accent4"/>
              </a:solidFill>
            </a:endParaRPr>
          </a:p>
        </p:txBody>
      </p:sp>
      <p:pic>
        <p:nvPicPr>
          <p:cNvPr id="23" name="Bild 53">
            <a:extLst>
              <a:ext uri="{FF2B5EF4-FFF2-40B4-BE49-F238E27FC236}">
                <a16:creationId xmlns:a16="http://schemas.microsoft.com/office/drawing/2014/main" id="{F743530B-5519-4950-B813-2201A892EE8B}"/>
              </a:ext>
            </a:extLst>
          </p:cNvPr>
          <p:cNvPicPr>
            <a:picLocks noChangeAspect="1"/>
          </p:cNvPicPr>
          <p:nvPr/>
        </p:nvPicPr>
        <p:blipFill>
          <a:blip r:embed="rId7">
            <a:alphaModFix amt="12000"/>
          </a:blip>
          <a:stretch>
            <a:fillRect/>
          </a:stretch>
        </p:blipFill>
        <p:spPr>
          <a:xfrm>
            <a:off x="3444670" y="2028383"/>
            <a:ext cx="637025" cy="637025"/>
          </a:xfrm>
          <a:prstGeom prst="rect">
            <a:avLst/>
          </a:prstGeom>
          <a:solidFill>
            <a:schemeClr val="bg1"/>
          </a:solidFill>
          <a:ln>
            <a:noFill/>
          </a:ln>
        </p:spPr>
      </p:pic>
      <p:sp>
        <p:nvSpPr>
          <p:cNvPr id="20" name="TextBox 19">
            <a:extLst>
              <a:ext uri="{FF2B5EF4-FFF2-40B4-BE49-F238E27FC236}">
                <a16:creationId xmlns:a16="http://schemas.microsoft.com/office/drawing/2014/main" id="{A6D28CD0-2580-4D77-ACBF-ED4D33A3E239}"/>
              </a:ext>
            </a:extLst>
          </p:cNvPr>
          <p:cNvSpPr txBox="1"/>
          <p:nvPr/>
        </p:nvSpPr>
        <p:spPr bwMode="gray">
          <a:xfrm>
            <a:off x="6118005" y="5437883"/>
            <a:ext cx="5048250" cy="500072"/>
          </a:xfrm>
          <a:prstGeom prst="rect">
            <a:avLst/>
          </a:prstGeom>
          <a:noFill/>
        </p:spPr>
        <p:txBody>
          <a:bodyPr wrap="square" lIns="72000" tIns="72000" rIns="72000" bIns="72000" rtlCol="0">
            <a:noAutofit/>
          </a:bodyPr>
          <a:lstStyle/>
          <a:p>
            <a:r>
              <a:rPr lang="it-IT" sz="1000" dirty="0"/>
              <a:t>* </a:t>
            </a:r>
            <a:r>
              <a:rPr lang="it-IT" sz="1000" dirty="0" err="1"/>
              <a:t>It</a:t>
            </a:r>
            <a:r>
              <a:rPr lang="it-IT" sz="1000" dirty="0"/>
              <a:t> </a:t>
            </a:r>
            <a:r>
              <a:rPr lang="it-IT" sz="1000" dirty="0" err="1"/>
              <a:t>is</a:t>
            </a:r>
            <a:r>
              <a:rPr lang="it-IT" sz="1000" dirty="0"/>
              <a:t> </a:t>
            </a:r>
            <a:r>
              <a:rPr lang="it-IT" sz="1000" dirty="0" err="1"/>
              <a:t>always</a:t>
            </a:r>
            <a:r>
              <a:rPr lang="it-IT" sz="1000" dirty="0"/>
              <a:t> </a:t>
            </a:r>
            <a:r>
              <a:rPr lang="it-IT" sz="1000" dirty="0" err="1"/>
              <a:t>possible</a:t>
            </a:r>
            <a:r>
              <a:rPr lang="it-IT" sz="1000" dirty="0"/>
              <a:t> to upgrade the </a:t>
            </a:r>
            <a:r>
              <a:rPr lang="it-IT" sz="1000" dirty="0" err="1"/>
              <a:t>current</a:t>
            </a:r>
            <a:r>
              <a:rPr lang="it-IT" sz="1000" dirty="0"/>
              <a:t> </a:t>
            </a:r>
            <a:r>
              <a:rPr lang="it-IT" sz="1000" dirty="0" err="1"/>
              <a:t>digital</a:t>
            </a:r>
            <a:r>
              <a:rPr lang="it-IT" sz="1000" dirty="0"/>
              <a:t> </a:t>
            </a:r>
            <a:r>
              <a:rPr lang="it-IT" sz="1000" dirty="0" err="1"/>
              <a:t>architecture</a:t>
            </a:r>
            <a:r>
              <a:rPr lang="it-IT" sz="1000" dirty="0"/>
              <a:t> thanks to a </a:t>
            </a:r>
            <a:r>
              <a:rPr lang="it-IT" sz="1000" dirty="0" err="1"/>
              <a:t>great</a:t>
            </a:r>
            <a:r>
              <a:rPr lang="it-IT" sz="1000" dirty="0"/>
              <a:t> product </a:t>
            </a:r>
            <a:r>
              <a:rPr lang="it-IT" sz="1000" dirty="0" err="1"/>
              <a:t>flexibility</a:t>
            </a:r>
            <a:r>
              <a:rPr lang="it-IT" sz="1000" dirty="0"/>
              <a:t>. </a:t>
            </a:r>
          </a:p>
        </p:txBody>
      </p:sp>
      <p:sp>
        <p:nvSpPr>
          <p:cNvPr id="21" name="Footer Placeholder 22">
            <a:extLst>
              <a:ext uri="{FF2B5EF4-FFF2-40B4-BE49-F238E27FC236}">
                <a16:creationId xmlns:a16="http://schemas.microsoft.com/office/drawing/2014/main" id="{74CEC270-D810-40D6-91C9-7900DF4F4D9C}"/>
              </a:ext>
            </a:extLst>
          </p:cNvPr>
          <p:cNvSpPr txBox="1">
            <a:spLocks/>
          </p:cNvSpPr>
          <p:nvPr/>
        </p:nvSpPr>
        <p:spPr bwMode="gray">
          <a:xfrm>
            <a:off x="2545655" y="6054122"/>
            <a:ext cx="8489950" cy="501650"/>
          </a:xfrm>
          <a:prstGeom prst="rect">
            <a:avLst/>
          </a:prstGeom>
          <a:noFill/>
        </p:spPr>
        <p:txBody>
          <a:bodyPr vert="horz" wrap="square" lIns="72000" tIns="72000" rIns="72000" bIns="7200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r>
              <a:rPr lang="en-GB">
                <a:solidFill>
                  <a:schemeClr val="tx1"/>
                </a:solidFill>
              </a:rPr>
              <a:t>* 1% accuracy for Breakers, cannot be upgrade  </a:t>
            </a:r>
          </a:p>
        </p:txBody>
      </p:sp>
    </p:spTree>
    <p:extLst>
      <p:ext uri="{BB962C8B-B14F-4D97-AF65-F5344CB8AC3E}">
        <p14:creationId xmlns:p14="http://schemas.microsoft.com/office/powerpoint/2010/main" val="42845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5E6525-ED0D-45CB-A99D-0565992340DC}"/>
              </a:ext>
            </a:extLst>
          </p:cNvPr>
          <p:cNvSpPr/>
          <p:nvPr/>
        </p:nvSpPr>
        <p:spPr bwMode="gray">
          <a:xfrm>
            <a:off x="336550" y="2071109"/>
            <a:ext cx="3877310" cy="3843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D0C43DDC-7267-4A6F-85CE-3954E01C049E}"/>
              </a:ext>
            </a:extLst>
          </p:cNvPr>
          <p:cNvSpPr>
            <a:spLocks noGrp="1"/>
          </p:cNvSpPr>
          <p:nvPr>
            <p:ph type="title"/>
          </p:nvPr>
        </p:nvSpPr>
        <p:spPr/>
        <p:txBody>
          <a:bodyPr/>
          <a:lstStyle/>
          <a:p>
            <a:r>
              <a:rPr lang="en-US"/>
              <a:t>Intelligent Distribution for Building – Electric power</a:t>
            </a:r>
          </a:p>
        </p:txBody>
      </p:sp>
      <p:sp>
        <p:nvSpPr>
          <p:cNvPr id="3" name="Footer Placeholder 2">
            <a:extLst>
              <a:ext uri="{FF2B5EF4-FFF2-40B4-BE49-F238E27FC236}">
                <a16:creationId xmlns:a16="http://schemas.microsoft.com/office/drawing/2014/main" id="{D4BAEB79-96E1-4B18-9CD9-7DE177B4DD9E}"/>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F10FCAA2-D3DE-46DF-A481-018DD24FD4EA}"/>
              </a:ext>
            </a:extLst>
          </p:cNvPr>
          <p:cNvSpPr>
            <a:spLocks noGrp="1"/>
          </p:cNvSpPr>
          <p:nvPr>
            <p:ph type="dt" sz="half" idx="11"/>
          </p:nvPr>
        </p:nvSpPr>
        <p:spPr/>
        <p:txBody>
          <a:bodyPr/>
          <a:lstStyle/>
          <a:p>
            <a:fld id="{B7A8DB10-9BF6-4473-AAA1-9EA8F472E094}" type="datetime4">
              <a:rPr lang="en-US" smtClean="0"/>
              <a:t>October 8, 2021</a:t>
            </a:fld>
            <a:endParaRPr lang="en-US"/>
          </a:p>
        </p:txBody>
      </p:sp>
      <p:sp>
        <p:nvSpPr>
          <p:cNvPr id="5" name="Slide Number Placeholder 4">
            <a:extLst>
              <a:ext uri="{FF2B5EF4-FFF2-40B4-BE49-F238E27FC236}">
                <a16:creationId xmlns:a16="http://schemas.microsoft.com/office/drawing/2014/main" id="{965428F9-0170-4FC1-A458-A67DAF81A3B0}"/>
              </a:ext>
            </a:extLst>
          </p:cNvPr>
          <p:cNvSpPr>
            <a:spLocks noGrp="1"/>
          </p:cNvSpPr>
          <p:nvPr>
            <p:ph type="sldNum" sz="quarter" idx="12"/>
          </p:nvPr>
        </p:nvSpPr>
        <p:spPr/>
        <p:txBody>
          <a:bodyPr/>
          <a:lstStyle/>
          <a:p>
            <a:r>
              <a:rPr lang="en-US"/>
              <a:t>Slide </a:t>
            </a:r>
            <a:fld id="{619F89D8-7AE3-494A-97F3-03D680869632}" type="slidenum">
              <a:rPr lang="en-US" smtClean="0"/>
              <a:pPr/>
              <a:t>38</a:t>
            </a:fld>
            <a:endParaRPr lang="en-US"/>
          </a:p>
        </p:txBody>
      </p:sp>
      <p:sp>
        <p:nvSpPr>
          <p:cNvPr id="6" name="Text Placeholder 5">
            <a:extLst>
              <a:ext uri="{FF2B5EF4-FFF2-40B4-BE49-F238E27FC236}">
                <a16:creationId xmlns:a16="http://schemas.microsoft.com/office/drawing/2014/main" id="{33A46664-788B-490B-A731-01E27BA0135B}"/>
              </a:ext>
            </a:extLst>
          </p:cNvPr>
          <p:cNvSpPr>
            <a:spLocks noGrp="1"/>
          </p:cNvSpPr>
          <p:nvPr>
            <p:ph type="body" sz="quarter" idx="16"/>
          </p:nvPr>
        </p:nvSpPr>
        <p:spPr>
          <a:xfrm>
            <a:off x="531014" y="2079666"/>
            <a:ext cx="2064201" cy="252000"/>
          </a:xfrm>
        </p:spPr>
        <p:txBody>
          <a:bodyPr/>
          <a:lstStyle/>
          <a:p>
            <a:endPar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Monitor &amp; Control</a:t>
            </a:r>
            <a:endPar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8" name="Content Placeholder 7">
            <a:extLst>
              <a:ext uri="{FF2B5EF4-FFF2-40B4-BE49-F238E27FC236}">
                <a16:creationId xmlns:a16="http://schemas.microsoft.com/office/drawing/2014/main" id="{4336BCA6-43A7-4E89-B4C6-0DBAEA92D656}"/>
              </a:ext>
            </a:extLst>
          </p:cNvPr>
          <p:cNvSpPr>
            <a:spLocks noGrp="1"/>
          </p:cNvSpPr>
          <p:nvPr>
            <p:ph sz="quarter" idx="19"/>
          </p:nvPr>
        </p:nvSpPr>
        <p:spPr>
          <a:xfrm>
            <a:off x="537509" y="2503695"/>
            <a:ext cx="3386791" cy="3565826"/>
          </a:xfrm>
        </p:spPr>
        <p:txBody>
          <a:bodyPr/>
          <a:lstStyle/>
          <a:p>
            <a:pPr marL="285750" indent="-285750">
              <a:buFont typeface="Arial" panose="020B0604020202020204" pitchFamily="34" charset="0"/>
              <a:buChar char="•"/>
            </a:pPr>
            <a:endParaRPr lang="en-US" sz="100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pPr>
            <a:r>
              <a:rPr lang="en-US" sz="900">
                <a:latin typeface="ABBvoiceOffice" panose="020D0603020503020204" pitchFamily="34" charset="0"/>
                <a:ea typeface="ABBvoiceOffice" panose="020D0603020503020204" pitchFamily="34" charset="0"/>
                <a:cs typeface="ABBvoiceOffice" panose="020D0603020503020204" pitchFamily="34" charset="0"/>
              </a:rPr>
              <a:t>For </a:t>
            </a:r>
            <a:r>
              <a:rPr lang="en-US" sz="900" b="1">
                <a:solidFill>
                  <a:srgbClr val="FF0000"/>
                </a:solidFill>
                <a:latin typeface="ABBvoiceOffice" panose="020D0603020503020204" pitchFamily="34" charset="0"/>
                <a:ea typeface="ABBvoiceOffice" panose="020D0603020503020204" pitchFamily="34" charset="0"/>
                <a:cs typeface="ABBvoiceOffice" panose="020D0603020503020204" pitchFamily="34" charset="0"/>
              </a:rPr>
              <a:t>Monitor &amp; Control</a:t>
            </a:r>
            <a:r>
              <a:rPr lang="en-US" sz="900">
                <a:latin typeface="ABBvoiceOffice" panose="020D0603020503020204" pitchFamily="34" charset="0"/>
                <a:ea typeface="ABBvoiceOffice" panose="020D0603020503020204" pitchFamily="34" charset="0"/>
                <a:cs typeface="ABBvoiceOffice" panose="020D0603020503020204" pitchFamily="34" charset="0"/>
              </a:rPr>
              <a:t> level of metering, it is suggested the monitoring of consumption of the services to carry out the main activity of the building and the total consumption for auxiliary services. For example, in an office building it is suggested the metering of general services required such as office lighting, HVAC, workstations, and metering of auxiliary services such as lifts, sockets other then workstations, lighting in common areas (not offices).</a:t>
            </a:r>
          </a:p>
          <a:p>
            <a:pPr defTabSz="914491">
              <a:spcBef>
                <a:spcPts val="600"/>
              </a:spcBef>
            </a:pPr>
            <a:r>
              <a:rPr lang="en-US" sz="900">
                <a:latin typeface="ABBvoiceOffice" panose="020D0603020503020204" pitchFamily="34" charset="0"/>
                <a:ea typeface="ABBvoiceOffice" panose="020D0603020503020204" pitchFamily="34" charset="0"/>
                <a:cs typeface="ABBvoiceOffice" panose="020D0603020503020204" pitchFamily="34" charset="0"/>
              </a:rPr>
              <a:t>For what concern critical loads, it might be required the metering of emergency lighting and of some critical loads required to perform the main operation of the building.</a:t>
            </a:r>
          </a:p>
          <a:p>
            <a:pPr defTabSz="914491">
              <a:spcBef>
                <a:spcPts val="600"/>
              </a:spcBef>
            </a:pPr>
            <a:r>
              <a:rPr lang="en-US" sz="900">
                <a:latin typeface="ABBvoiceOffice" panose="020D0603020503020204" pitchFamily="34" charset="0"/>
                <a:ea typeface="ABBvoiceOffice" panose="020D0603020503020204" pitchFamily="34" charset="0"/>
                <a:cs typeface="ABBvoiceOffice" panose="020D0603020503020204" pitchFamily="34" charset="0"/>
              </a:rPr>
              <a:t>As option, it is possible to use ABB Ability Energy and Asset Manager to benefit of automatic analysis and reporting for energy efficiency and predictive maintenance.</a:t>
            </a:r>
          </a:p>
          <a:p>
            <a:pPr defTabSz="914491">
              <a:spcBef>
                <a:spcPts val="600"/>
              </a:spcBef>
            </a:pPr>
            <a:r>
              <a:rPr lang="en-US" sz="900">
                <a:latin typeface="ABBvoiceOffice" panose="020D0603020503020204" pitchFamily="34" charset="0"/>
                <a:ea typeface="ABBvoiceOffice" panose="020D0603020503020204" pitchFamily="34" charset="0"/>
                <a:cs typeface="ABBvoiceOffice" panose="020D0603020503020204" pitchFamily="34" charset="0"/>
              </a:rPr>
              <a:t>ABB’S offer for power distribution includes protection devices that can be customized at any time, to enable an evolution of the installation from essential to enhanced or advanced even in the future.</a:t>
            </a:r>
          </a:p>
          <a:p>
            <a:endParaRPr lang="en-US">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0" name="Subtitle 9">
            <a:extLst>
              <a:ext uri="{FF2B5EF4-FFF2-40B4-BE49-F238E27FC236}">
                <a16:creationId xmlns:a16="http://schemas.microsoft.com/office/drawing/2014/main" id="{F95C3B46-5154-4C5C-BFB7-4C67D1BB716B}"/>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83" name="Text Placeholder 5">
            <a:extLst>
              <a:ext uri="{FF2B5EF4-FFF2-40B4-BE49-F238E27FC236}">
                <a16:creationId xmlns:a16="http://schemas.microsoft.com/office/drawing/2014/main" id="{B201EE08-6653-4BC5-838D-E99CF837190D}"/>
              </a:ext>
            </a:extLst>
          </p:cNvPr>
          <p:cNvSpPr txBox="1">
            <a:spLocks/>
          </p:cNvSpPr>
          <p:nvPr/>
        </p:nvSpPr>
        <p:spPr bwMode="gray">
          <a:xfrm>
            <a:off x="6744907" y="2485747"/>
            <a:ext cx="3184978" cy="326957"/>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pPr defTabSz="914491">
              <a:spcBef>
                <a:spcPts val="600"/>
              </a:spcBef>
            </a:pPr>
            <a:r>
              <a:rPr lang="en-US" sz="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Solution for small – mid size building</a:t>
            </a:r>
          </a:p>
        </p:txBody>
      </p:sp>
      <p:graphicFrame>
        <p:nvGraphicFramePr>
          <p:cNvPr id="76" name="Table 75">
            <a:extLst>
              <a:ext uri="{FF2B5EF4-FFF2-40B4-BE49-F238E27FC236}">
                <a16:creationId xmlns:a16="http://schemas.microsoft.com/office/drawing/2014/main" id="{A3A1C907-B1FC-4E41-A4BB-2E19FC86C08B}"/>
              </a:ext>
            </a:extLst>
          </p:cNvPr>
          <p:cNvGraphicFramePr>
            <a:graphicFrameLocks noGrp="1"/>
          </p:cNvGraphicFramePr>
          <p:nvPr/>
        </p:nvGraphicFramePr>
        <p:xfrm>
          <a:off x="5324022" y="2764342"/>
          <a:ext cx="5571067" cy="2457450"/>
        </p:xfrm>
        <a:graphic>
          <a:graphicData uri="http://schemas.openxmlformats.org/drawingml/2006/table">
            <a:tbl>
              <a:tblPr/>
              <a:tblGrid>
                <a:gridCol w="2218267">
                  <a:extLst>
                    <a:ext uri="{9D8B030D-6E8A-4147-A177-3AD203B41FA5}">
                      <a16:colId xmlns:a16="http://schemas.microsoft.com/office/drawing/2014/main" val="3741657096"/>
                    </a:ext>
                  </a:extLst>
                </a:gridCol>
                <a:gridCol w="3352800">
                  <a:extLst>
                    <a:ext uri="{9D8B030D-6E8A-4147-A177-3AD203B41FA5}">
                      <a16:colId xmlns:a16="http://schemas.microsoft.com/office/drawing/2014/main" val="266435192"/>
                    </a:ext>
                  </a:extLst>
                </a:gridCol>
              </a:tblGrid>
              <a:tr h="45720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Bundle</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overview</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089263"/>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AC power</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incoming and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outgoing</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4915499"/>
                  </a:ext>
                </a:extLst>
              </a:tr>
              <a:tr h="400050">
                <a:tc>
                  <a:txBody>
                    <a:bodyPr/>
                    <a:lstStyle/>
                    <a:p>
                      <a:pPr algn="ctr" rtl="0" fontAlgn="ct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Cooling</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in Building</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Complete monitoring</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1500237"/>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Server room</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breakers</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&amp; UPS</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24143117"/>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Emergency Lines</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only</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some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critical</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loads</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678112"/>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Lighting Application</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Complete monitoring</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197834184"/>
                  </a:ext>
                </a:extLst>
              </a:tr>
            </a:tbl>
          </a:graphicData>
        </a:graphic>
      </p:graphicFrame>
      <p:grpSp>
        <p:nvGrpSpPr>
          <p:cNvPr id="15" name="Group 14">
            <a:extLst>
              <a:ext uri="{FF2B5EF4-FFF2-40B4-BE49-F238E27FC236}">
                <a16:creationId xmlns:a16="http://schemas.microsoft.com/office/drawing/2014/main" id="{D3A049B6-A7AA-47C2-A6F2-272D8B62284A}"/>
              </a:ext>
            </a:extLst>
          </p:cNvPr>
          <p:cNvGrpSpPr/>
          <p:nvPr/>
        </p:nvGrpSpPr>
        <p:grpSpPr>
          <a:xfrm>
            <a:off x="10875938" y="299180"/>
            <a:ext cx="946092" cy="1162266"/>
            <a:chOff x="11171758" y="173346"/>
            <a:chExt cx="606514" cy="745098"/>
          </a:xfrm>
        </p:grpSpPr>
        <p:sp>
          <p:nvSpPr>
            <p:cNvPr id="16" name="Rechteck 51">
              <a:extLst>
                <a:ext uri="{FF2B5EF4-FFF2-40B4-BE49-F238E27FC236}">
                  <a16:creationId xmlns:a16="http://schemas.microsoft.com/office/drawing/2014/main" id="{69F2EB03-5D69-466E-BCD1-324FEC65AD20}"/>
                </a:ext>
              </a:extLst>
            </p:cNvPr>
            <p:cNvSpPr/>
            <p:nvPr/>
          </p:nvSpPr>
          <p:spPr>
            <a:xfrm>
              <a:off x="11171758" y="622483"/>
              <a:ext cx="606514" cy="295961"/>
            </a:xfrm>
            <a:prstGeom prst="rect">
              <a:avLst/>
            </a:prstGeom>
          </p:spPr>
          <p:txBody>
            <a:bodyPr wrap="none">
              <a:spAutoFit/>
            </a:bodyPr>
            <a:lstStyle/>
            <a:p>
              <a:pPr algn="ctr"/>
              <a:r>
                <a:rPr lang="en-US" sz="1200" b="1"/>
                <a:t>Monitor + </a:t>
              </a:r>
            </a:p>
            <a:p>
              <a:pPr algn="ctr"/>
              <a:r>
                <a:rPr lang="en-US" sz="1200" b="1"/>
                <a:t>Control</a:t>
              </a:r>
            </a:p>
          </p:txBody>
        </p:sp>
        <p:pic>
          <p:nvPicPr>
            <p:cNvPr id="17" name="Graphic 16">
              <a:extLst>
                <a:ext uri="{FF2B5EF4-FFF2-40B4-BE49-F238E27FC236}">
                  <a16:creationId xmlns:a16="http://schemas.microsoft.com/office/drawing/2014/main" id="{AD5D0FD2-2152-4268-A3D3-C7C17D1315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5350" y="173346"/>
              <a:ext cx="457200" cy="457200"/>
            </a:xfrm>
            <a:prstGeom prst="rect">
              <a:avLst/>
            </a:prstGeom>
          </p:spPr>
        </p:pic>
      </p:grpSp>
    </p:spTree>
    <p:extLst>
      <p:ext uri="{BB962C8B-B14F-4D97-AF65-F5344CB8AC3E}">
        <p14:creationId xmlns:p14="http://schemas.microsoft.com/office/powerpoint/2010/main" val="111794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 – Electric power</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2" name="Group 1">
            <a:extLst>
              <a:ext uri="{FF2B5EF4-FFF2-40B4-BE49-F238E27FC236}">
                <a16:creationId xmlns:a16="http://schemas.microsoft.com/office/drawing/2014/main" id="{7E13CDF0-E4E9-4237-8F1D-2F29ED07ED99}"/>
              </a:ext>
            </a:extLst>
          </p:cNvPr>
          <p:cNvGrpSpPr/>
          <p:nvPr/>
        </p:nvGrpSpPr>
        <p:grpSpPr>
          <a:xfrm>
            <a:off x="613623" y="1933575"/>
            <a:ext cx="10852282" cy="3899610"/>
            <a:chOff x="839656" y="1589213"/>
            <a:chExt cx="10852282" cy="3899610"/>
          </a:xfrm>
        </p:grpSpPr>
        <p:grpSp>
          <p:nvGrpSpPr>
            <p:cNvPr id="68" name="Group 67">
              <a:extLst>
                <a:ext uri="{FF2B5EF4-FFF2-40B4-BE49-F238E27FC236}">
                  <a16:creationId xmlns:a16="http://schemas.microsoft.com/office/drawing/2014/main" id="{6942C75C-AC71-48DB-A525-41D2D2AF5F77}"/>
                </a:ext>
              </a:extLst>
            </p:cNvPr>
            <p:cNvGrpSpPr/>
            <p:nvPr/>
          </p:nvGrpSpPr>
          <p:grpSpPr>
            <a:xfrm>
              <a:off x="839656" y="1589213"/>
              <a:ext cx="10852282" cy="3899610"/>
              <a:chOff x="899041" y="1175264"/>
              <a:chExt cx="10852282" cy="3899610"/>
            </a:xfrm>
          </p:grpSpPr>
          <p:cxnSp>
            <p:nvCxnSpPr>
              <p:cNvPr id="69" name="Straight Connector 68">
                <a:extLst>
                  <a:ext uri="{FF2B5EF4-FFF2-40B4-BE49-F238E27FC236}">
                    <a16:creationId xmlns:a16="http://schemas.microsoft.com/office/drawing/2014/main" id="{FA418764-7FF1-4EBD-B5DE-1342F8D08CA1}"/>
                  </a:ext>
                </a:extLst>
              </p:cNvPr>
              <p:cNvCxnSpPr>
                <a:stCxn id="84" idx="2"/>
                <a:endCxn id="85" idx="2"/>
              </p:cNvCxnSpPr>
              <p:nvPr/>
            </p:nvCxnSpPr>
            <p:spPr>
              <a:xfrm>
                <a:off x="4823827" y="2905286"/>
                <a:ext cx="748548" cy="7540"/>
              </a:xfrm>
              <a:prstGeom prst="line">
                <a:avLst/>
              </a:prstGeom>
            </p:spPr>
            <p:style>
              <a:lnRef idx="1">
                <a:schemeClr val="dk1"/>
              </a:lnRef>
              <a:fillRef idx="0">
                <a:schemeClr val="dk1"/>
              </a:fillRef>
              <a:effectRef idx="0">
                <a:schemeClr val="dk1"/>
              </a:effectRef>
              <a:fontRef idx="minor">
                <a:schemeClr val="tx1"/>
              </a:fontRef>
            </p:style>
          </p:cxnSp>
          <p:pic>
            <p:nvPicPr>
              <p:cNvPr id="70" name="Picture 69">
                <a:extLst>
                  <a:ext uri="{FF2B5EF4-FFF2-40B4-BE49-F238E27FC236}">
                    <a16:creationId xmlns:a16="http://schemas.microsoft.com/office/drawing/2014/main" id="{3ACCCFB7-E1AE-4937-ACDD-A4ABCB4E9445}"/>
                  </a:ext>
                </a:extLst>
              </p:cNvPr>
              <p:cNvPicPr>
                <a:picLocks noChangeAspect="1"/>
              </p:cNvPicPr>
              <p:nvPr/>
            </p:nvPicPr>
            <p:blipFill>
              <a:blip r:embed="rId2"/>
              <a:stretch>
                <a:fillRect/>
              </a:stretch>
            </p:blipFill>
            <p:spPr>
              <a:xfrm>
                <a:off x="4468351" y="1175264"/>
                <a:ext cx="1592323" cy="1163063"/>
              </a:xfrm>
              <a:prstGeom prst="rect">
                <a:avLst/>
              </a:prstGeom>
            </p:spPr>
          </p:pic>
          <p:pic>
            <p:nvPicPr>
              <p:cNvPr id="71" name="Picture 70">
                <a:extLst>
                  <a:ext uri="{FF2B5EF4-FFF2-40B4-BE49-F238E27FC236}">
                    <a16:creationId xmlns:a16="http://schemas.microsoft.com/office/drawing/2014/main" id="{37F4F24C-B220-4FB6-9CF0-B8A9D52F6AC1}"/>
                  </a:ext>
                </a:extLst>
              </p:cNvPr>
              <p:cNvPicPr>
                <a:picLocks noChangeAspect="1"/>
              </p:cNvPicPr>
              <p:nvPr/>
            </p:nvPicPr>
            <p:blipFill>
              <a:blip r:embed="rId3"/>
              <a:stretch>
                <a:fillRect/>
              </a:stretch>
            </p:blipFill>
            <p:spPr>
              <a:xfrm>
                <a:off x="1120530" y="2339887"/>
                <a:ext cx="1188540" cy="1092496"/>
              </a:xfrm>
              <a:prstGeom prst="rect">
                <a:avLst/>
              </a:prstGeom>
            </p:spPr>
          </p:pic>
          <p:pic>
            <p:nvPicPr>
              <p:cNvPr id="72" name="Picture 71">
                <a:extLst>
                  <a:ext uri="{FF2B5EF4-FFF2-40B4-BE49-F238E27FC236}">
                    <a16:creationId xmlns:a16="http://schemas.microsoft.com/office/drawing/2014/main" id="{75418699-5AE7-4FAE-897B-A33E6B68ADA0}"/>
                  </a:ext>
                </a:extLst>
              </p:cNvPr>
              <p:cNvPicPr>
                <a:picLocks noChangeAspect="1"/>
              </p:cNvPicPr>
              <p:nvPr/>
            </p:nvPicPr>
            <p:blipFill>
              <a:blip r:embed="rId3"/>
              <a:stretch>
                <a:fillRect/>
              </a:stretch>
            </p:blipFill>
            <p:spPr>
              <a:xfrm>
                <a:off x="9108206" y="2328319"/>
                <a:ext cx="1188540" cy="1092496"/>
              </a:xfrm>
              <a:prstGeom prst="rect">
                <a:avLst/>
              </a:prstGeom>
            </p:spPr>
          </p:pic>
          <p:pic>
            <p:nvPicPr>
              <p:cNvPr id="73" name="Content Placeholder 10" descr="Icon&#10;&#10;Description automatically generated">
                <a:extLst>
                  <a:ext uri="{FF2B5EF4-FFF2-40B4-BE49-F238E27FC236}">
                    <a16:creationId xmlns:a16="http://schemas.microsoft.com/office/drawing/2014/main" id="{8C385D2A-400F-4BBE-91F6-A515761FADFF}"/>
                  </a:ext>
                </a:extLst>
              </p:cNvPr>
              <p:cNvPicPr>
                <a:picLocks noChangeAspect="1"/>
              </p:cNvPicPr>
              <p:nvPr/>
            </p:nvPicPr>
            <p:blipFill>
              <a:blip r:embed="rId4">
                <a:duotone>
                  <a:schemeClr val="accent2">
                    <a:shade val="45000"/>
                    <a:satMod val="135000"/>
                  </a:schemeClr>
                  <a:prstClr val="white"/>
                </a:duotone>
              </a:blip>
              <a:stretch>
                <a:fillRect/>
              </a:stretch>
            </p:blipFill>
            <p:spPr>
              <a:xfrm>
                <a:off x="1526247" y="3261387"/>
                <a:ext cx="327797" cy="327797"/>
              </a:xfrm>
              <a:prstGeom prst="rect">
                <a:avLst/>
              </a:prstGeom>
              <a:noFill/>
            </p:spPr>
          </p:pic>
          <p:cxnSp>
            <p:nvCxnSpPr>
              <p:cNvPr id="74" name="Straight Connector 73">
                <a:extLst>
                  <a:ext uri="{FF2B5EF4-FFF2-40B4-BE49-F238E27FC236}">
                    <a16:creationId xmlns:a16="http://schemas.microsoft.com/office/drawing/2014/main" id="{712B7BF6-07EB-46D0-9AF4-BFDDBE2CFCB4}"/>
                  </a:ext>
                </a:extLst>
              </p:cNvPr>
              <p:cNvCxnSpPr>
                <a:cxnSpLocks/>
              </p:cNvCxnSpPr>
              <p:nvPr/>
            </p:nvCxnSpPr>
            <p:spPr bwMode="gray">
              <a:xfrm flipH="1">
                <a:off x="1187723" y="4449370"/>
                <a:ext cx="9077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022489D-78DE-4FA2-A628-3767709EFA50}"/>
                  </a:ext>
                </a:extLst>
              </p:cNvPr>
              <p:cNvCxnSpPr>
                <a:cxnSpLocks/>
              </p:cNvCxnSpPr>
              <p:nvPr/>
            </p:nvCxnSpPr>
            <p:spPr bwMode="gray">
              <a:xfrm flipH="1">
                <a:off x="1001953" y="2325056"/>
                <a:ext cx="10749370" cy="13271"/>
              </a:xfrm>
              <a:prstGeom prst="line">
                <a:avLst/>
              </a:prstGeom>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E7BD8852-EB85-498C-B3B1-C062E52C8C0A}"/>
                  </a:ext>
                </a:extLst>
              </p:cNvPr>
              <p:cNvCxnSpPr>
                <a:cxnSpLocks/>
                <a:endCxn id="73" idx="2"/>
              </p:cNvCxnSpPr>
              <p:nvPr/>
            </p:nvCxnSpPr>
            <p:spPr bwMode="gray">
              <a:xfrm flipH="1" flipV="1">
                <a:off x="1690146" y="3589184"/>
                <a:ext cx="10910" cy="8439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30CAC2C0-4877-4D9F-A2BC-DBD015B20E42}"/>
                  </a:ext>
                </a:extLst>
              </p:cNvPr>
              <p:cNvPicPr>
                <a:picLocks noChangeAspect="1"/>
              </p:cNvPicPr>
              <p:nvPr/>
            </p:nvPicPr>
            <p:blipFill>
              <a:blip r:embed="rId5"/>
              <a:stretch>
                <a:fillRect/>
              </a:stretch>
            </p:blipFill>
            <p:spPr>
              <a:xfrm>
                <a:off x="1346880" y="4449370"/>
                <a:ext cx="65374" cy="234992"/>
              </a:xfrm>
              <a:prstGeom prst="rect">
                <a:avLst/>
              </a:prstGeom>
            </p:spPr>
          </p:pic>
          <p:pic>
            <p:nvPicPr>
              <p:cNvPr id="78" name="Picture 77">
                <a:extLst>
                  <a:ext uri="{FF2B5EF4-FFF2-40B4-BE49-F238E27FC236}">
                    <a16:creationId xmlns:a16="http://schemas.microsoft.com/office/drawing/2014/main" id="{D13383A9-C8ED-4D66-8DCF-4A0B9E6933FB}"/>
                  </a:ext>
                </a:extLst>
              </p:cNvPr>
              <p:cNvPicPr>
                <a:picLocks noChangeAspect="1"/>
              </p:cNvPicPr>
              <p:nvPr/>
            </p:nvPicPr>
            <p:blipFill>
              <a:blip r:embed="rId6"/>
              <a:stretch>
                <a:fillRect/>
              </a:stretch>
            </p:blipFill>
            <p:spPr>
              <a:xfrm>
                <a:off x="2531544" y="2335292"/>
                <a:ext cx="759769" cy="771734"/>
              </a:xfrm>
              <a:prstGeom prst="rect">
                <a:avLst/>
              </a:prstGeom>
            </p:spPr>
          </p:pic>
          <p:pic>
            <p:nvPicPr>
              <p:cNvPr id="79" name="Content Placeholder 10" descr="Icon&#10;&#10;Description automatically generated">
                <a:extLst>
                  <a:ext uri="{FF2B5EF4-FFF2-40B4-BE49-F238E27FC236}">
                    <a16:creationId xmlns:a16="http://schemas.microsoft.com/office/drawing/2014/main" id="{DC3EC8B6-947E-4F9B-86BC-F5A8E915C5A6}"/>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11200"/>
                        </a14:imgEffect>
                        <a14:imgEffect>
                          <a14:brightnessContrast bright="16000" contrast="-6000"/>
                        </a14:imgEffect>
                      </a14:imgLayer>
                    </a14:imgProps>
                  </a:ext>
                </a:extLst>
              </a:blip>
              <a:stretch>
                <a:fillRect/>
              </a:stretch>
            </p:blipFill>
            <p:spPr>
              <a:xfrm>
                <a:off x="2717522" y="2876919"/>
                <a:ext cx="327797" cy="327797"/>
              </a:xfrm>
              <a:prstGeom prst="rect">
                <a:avLst/>
              </a:prstGeom>
            </p:spPr>
          </p:pic>
          <p:sp>
            <p:nvSpPr>
              <p:cNvPr id="80" name="Rectangle 79">
                <a:extLst>
                  <a:ext uri="{FF2B5EF4-FFF2-40B4-BE49-F238E27FC236}">
                    <a16:creationId xmlns:a16="http://schemas.microsoft.com/office/drawing/2014/main" id="{5F94766C-FCCA-474D-B431-EC0040F90487}"/>
                  </a:ext>
                </a:extLst>
              </p:cNvPr>
              <p:cNvSpPr/>
              <p:nvPr/>
            </p:nvSpPr>
            <p:spPr bwMode="gray">
              <a:xfrm>
                <a:off x="1101858" y="4879699"/>
                <a:ext cx="1207212" cy="1951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81" name="Rectangle 80">
                <a:extLst>
                  <a:ext uri="{FF2B5EF4-FFF2-40B4-BE49-F238E27FC236}">
                    <a16:creationId xmlns:a16="http://schemas.microsoft.com/office/drawing/2014/main" id="{B96CBFBB-87D3-46C7-A2C2-CBFC523D0F04}"/>
                  </a:ext>
                </a:extLst>
              </p:cNvPr>
              <p:cNvSpPr/>
              <p:nvPr/>
            </p:nvSpPr>
            <p:spPr bwMode="gray">
              <a:xfrm>
                <a:off x="2476757" y="3399057"/>
                <a:ext cx="984184" cy="1781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pic>
            <p:nvPicPr>
              <p:cNvPr id="82" name="Picture 81">
                <a:extLst>
                  <a:ext uri="{FF2B5EF4-FFF2-40B4-BE49-F238E27FC236}">
                    <a16:creationId xmlns:a16="http://schemas.microsoft.com/office/drawing/2014/main" id="{9859B798-A5EA-41D7-9E0D-10FFE7E1E0E8}"/>
                  </a:ext>
                </a:extLst>
              </p:cNvPr>
              <p:cNvPicPr>
                <a:picLocks noChangeAspect="1"/>
              </p:cNvPicPr>
              <p:nvPr/>
            </p:nvPicPr>
            <p:blipFill>
              <a:blip r:embed="rId9"/>
              <a:stretch>
                <a:fillRect/>
              </a:stretch>
            </p:blipFill>
            <p:spPr>
              <a:xfrm>
                <a:off x="5071574" y="2175268"/>
                <a:ext cx="276225" cy="282061"/>
              </a:xfrm>
              <a:prstGeom prst="rect">
                <a:avLst/>
              </a:prstGeom>
            </p:spPr>
          </p:pic>
          <p:pic>
            <p:nvPicPr>
              <p:cNvPr id="83" name="Picture 82">
                <a:extLst>
                  <a:ext uri="{FF2B5EF4-FFF2-40B4-BE49-F238E27FC236}">
                    <a16:creationId xmlns:a16="http://schemas.microsoft.com/office/drawing/2014/main" id="{1DDC23C9-0709-4998-AD7C-EE47555D5DDF}"/>
                  </a:ext>
                </a:extLst>
              </p:cNvPr>
              <p:cNvPicPr>
                <a:picLocks noChangeAspect="1"/>
              </p:cNvPicPr>
              <p:nvPr/>
            </p:nvPicPr>
            <p:blipFill>
              <a:blip r:embed="rId10"/>
              <a:stretch>
                <a:fillRect/>
              </a:stretch>
            </p:blipFill>
            <p:spPr>
              <a:xfrm>
                <a:off x="5065850" y="2805897"/>
                <a:ext cx="338092" cy="415266"/>
              </a:xfrm>
              <a:prstGeom prst="rect">
                <a:avLst/>
              </a:prstGeom>
            </p:spPr>
          </p:pic>
          <p:pic>
            <p:nvPicPr>
              <p:cNvPr id="84" name="Picture 83">
                <a:extLst>
                  <a:ext uri="{FF2B5EF4-FFF2-40B4-BE49-F238E27FC236}">
                    <a16:creationId xmlns:a16="http://schemas.microsoft.com/office/drawing/2014/main" id="{DC8744BC-DFEF-4B2B-9412-F649F01E820B}"/>
                  </a:ext>
                </a:extLst>
              </p:cNvPr>
              <p:cNvPicPr>
                <a:picLocks noChangeAspect="1"/>
              </p:cNvPicPr>
              <p:nvPr/>
            </p:nvPicPr>
            <p:blipFill>
              <a:blip r:embed="rId11"/>
              <a:stretch>
                <a:fillRect/>
              </a:stretch>
            </p:blipFill>
            <p:spPr>
              <a:xfrm>
                <a:off x="4732983" y="2325056"/>
                <a:ext cx="181688" cy="580230"/>
              </a:xfrm>
              <a:prstGeom prst="rect">
                <a:avLst/>
              </a:prstGeom>
            </p:spPr>
          </p:pic>
          <p:pic>
            <p:nvPicPr>
              <p:cNvPr id="85" name="Picture 84">
                <a:extLst>
                  <a:ext uri="{FF2B5EF4-FFF2-40B4-BE49-F238E27FC236}">
                    <a16:creationId xmlns:a16="http://schemas.microsoft.com/office/drawing/2014/main" id="{BC5785AA-31DE-42E3-9662-1137CE031144}"/>
                  </a:ext>
                </a:extLst>
              </p:cNvPr>
              <p:cNvPicPr>
                <a:picLocks noChangeAspect="1"/>
              </p:cNvPicPr>
              <p:nvPr/>
            </p:nvPicPr>
            <p:blipFill>
              <a:blip r:embed="rId11"/>
              <a:stretch>
                <a:fillRect/>
              </a:stretch>
            </p:blipFill>
            <p:spPr>
              <a:xfrm>
                <a:off x="5481531" y="2332596"/>
                <a:ext cx="181688" cy="580230"/>
              </a:xfrm>
              <a:prstGeom prst="rect">
                <a:avLst/>
              </a:prstGeom>
            </p:spPr>
          </p:pic>
          <p:sp>
            <p:nvSpPr>
              <p:cNvPr id="86" name="Rectangle 85">
                <a:extLst>
                  <a:ext uri="{FF2B5EF4-FFF2-40B4-BE49-F238E27FC236}">
                    <a16:creationId xmlns:a16="http://schemas.microsoft.com/office/drawing/2014/main" id="{1CA8F95B-33B5-4E10-B9BA-66B19DF78ACC}"/>
                  </a:ext>
                </a:extLst>
              </p:cNvPr>
              <p:cNvSpPr/>
              <p:nvPr/>
            </p:nvSpPr>
            <p:spPr bwMode="gray">
              <a:xfrm>
                <a:off x="4459681" y="4238963"/>
                <a:ext cx="1503818" cy="265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pic>
            <p:nvPicPr>
              <p:cNvPr id="87" name="Picture 86">
                <a:extLst>
                  <a:ext uri="{FF2B5EF4-FFF2-40B4-BE49-F238E27FC236}">
                    <a16:creationId xmlns:a16="http://schemas.microsoft.com/office/drawing/2014/main" id="{D6A025E1-6705-4108-BD3C-70609B939F13}"/>
                  </a:ext>
                </a:extLst>
              </p:cNvPr>
              <p:cNvPicPr>
                <a:picLocks noChangeAspect="1"/>
              </p:cNvPicPr>
              <p:nvPr/>
            </p:nvPicPr>
            <p:blipFill>
              <a:blip r:embed="rId11"/>
              <a:stretch>
                <a:fillRect/>
              </a:stretch>
            </p:blipFill>
            <p:spPr>
              <a:xfrm>
                <a:off x="4593203" y="3202031"/>
                <a:ext cx="181688" cy="580230"/>
              </a:xfrm>
              <a:prstGeom prst="rect">
                <a:avLst/>
              </a:prstGeom>
            </p:spPr>
          </p:pic>
          <p:cxnSp>
            <p:nvCxnSpPr>
              <p:cNvPr id="88" name="Straight Connector 87">
                <a:extLst>
                  <a:ext uri="{FF2B5EF4-FFF2-40B4-BE49-F238E27FC236}">
                    <a16:creationId xmlns:a16="http://schemas.microsoft.com/office/drawing/2014/main" id="{828886B9-A776-4CD9-AC11-540ECDB3E69F}"/>
                  </a:ext>
                </a:extLst>
              </p:cNvPr>
              <p:cNvCxnSpPr>
                <a:cxnSpLocks/>
              </p:cNvCxnSpPr>
              <p:nvPr/>
            </p:nvCxnSpPr>
            <p:spPr>
              <a:xfrm>
                <a:off x="4676036" y="3201456"/>
                <a:ext cx="1127229" cy="8825"/>
              </a:xfrm>
              <a:prstGeom prst="line">
                <a:avLst/>
              </a:prstGeom>
            </p:spPr>
            <p:style>
              <a:lnRef idx="1">
                <a:schemeClr val="dk1"/>
              </a:lnRef>
              <a:fillRef idx="0">
                <a:schemeClr val="dk1"/>
              </a:fillRef>
              <a:effectRef idx="0">
                <a:schemeClr val="dk1"/>
              </a:effectRef>
              <a:fontRef idx="minor">
                <a:schemeClr val="tx1"/>
              </a:fontRef>
            </p:style>
          </p:cxnSp>
          <p:pic>
            <p:nvPicPr>
              <p:cNvPr id="89" name="Picture 88">
                <a:extLst>
                  <a:ext uri="{FF2B5EF4-FFF2-40B4-BE49-F238E27FC236}">
                    <a16:creationId xmlns:a16="http://schemas.microsoft.com/office/drawing/2014/main" id="{440FB9C5-0E42-467B-8946-E605C8EAE0F4}"/>
                  </a:ext>
                </a:extLst>
              </p:cNvPr>
              <p:cNvPicPr>
                <a:picLocks noChangeAspect="1"/>
              </p:cNvPicPr>
              <p:nvPr/>
            </p:nvPicPr>
            <p:blipFill>
              <a:blip r:embed="rId11"/>
              <a:stretch>
                <a:fillRect/>
              </a:stretch>
            </p:blipFill>
            <p:spPr>
              <a:xfrm>
                <a:off x="5704410" y="3210264"/>
                <a:ext cx="181688" cy="580230"/>
              </a:xfrm>
              <a:prstGeom prst="rect">
                <a:avLst/>
              </a:prstGeom>
            </p:spPr>
          </p:pic>
          <p:cxnSp>
            <p:nvCxnSpPr>
              <p:cNvPr id="90" name="Straight Connector 89">
                <a:extLst>
                  <a:ext uri="{FF2B5EF4-FFF2-40B4-BE49-F238E27FC236}">
                    <a16:creationId xmlns:a16="http://schemas.microsoft.com/office/drawing/2014/main" id="{52458362-8FE2-4163-93DF-E192E00678E0}"/>
                  </a:ext>
                </a:extLst>
              </p:cNvPr>
              <p:cNvCxnSpPr>
                <a:cxnSpLocks/>
              </p:cNvCxnSpPr>
              <p:nvPr/>
            </p:nvCxnSpPr>
            <p:spPr>
              <a:xfrm>
                <a:off x="4397111" y="3804293"/>
                <a:ext cx="567067" cy="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63DBF0EE-243A-4E74-BEE8-9DCF3F46CF37}"/>
                  </a:ext>
                </a:extLst>
              </p:cNvPr>
              <p:cNvCxnSpPr>
                <a:cxnSpLocks/>
              </p:cNvCxnSpPr>
              <p:nvPr/>
            </p:nvCxnSpPr>
            <p:spPr>
              <a:xfrm flipV="1">
                <a:off x="5555951" y="3784763"/>
                <a:ext cx="593835" cy="5713"/>
              </a:xfrm>
              <a:prstGeom prst="line">
                <a:avLst/>
              </a:prstGeom>
            </p:spPr>
            <p:style>
              <a:lnRef idx="1">
                <a:schemeClr val="dk1"/>
              </a:lnRef>
              <a:fillRef idx="0">
                <a:schemeClr val="dk1"/>
              </a:fillRef>
              <a:effectRef idx="0">
                <a:schemeClr val="dk1"/>
              </a:effectRef>
              <a:fontRef idx="minor">
                <a:schemeClr val="tx1"/>
              </a:fontRef>
            </p:style>
          </p:cxnSp>
          <p:sp>
            <p:nvSpPr>
              <p:cNvPr id="92" name="Rectangle 91">
                <a:extLst>
                  <a:ext uri="{FF2B5EF4-FFF2-40B4-BE49-F238E27FC236}">
                    <a16:creationId xmlns:a16="http://schemas.microsoft.com/office/drawing/2014/main" id="{64DAEF81-8511-4CC4-A0DC-8CA9A159836C}"/>
                  </a:ext>
                </a:extLst>
              </p:cNvPr>
              <p:cNvSpPr/>
              <p:nvPr/>
            </p:nvSpPr>
            <p:spPr bwMode="gray">
              <a:xfrm>
                <a:off x="7814416" y="3317919"/>
                <a:ext cx="961574" cy="17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Lighting</a:t>
                </a:r>
              </a:p>
            </p:txBody>
          </p:sp>
          <p:pic>
            <p:nvPicPr>
              <p:cNvPr id="93" name="Picture 92">
                <a:extLst>
                  <a:ext uri="{FF2B5EF4-FFF2-40B4-BE49-F238E27FC236}">
                    <a16:creationId xmlns:a16="http://schemas.microsoft.com/office/drawing/2014/main" id="{921F4749-D7DD-4B1B-A8E5-42D56A44E2E4}"/>
                  </a:ext>
                </a:extLst>
              </p:cNvPr>
              <p:cNvPicPr>
                <a:picLocks noChangeAspect="1"/>
              </p:cNvPicPr>
              <p:nvPr/>
            </p:nvPicPr>
            <p:blipFill>
              <a:blip r:embed="rId11"/>
              <a:stretch>
                <a:fillRect/>
              </a:stretch>
            </p:blipFill>
            <p:spPr>
              <a:xfrm>
                <a:off x="8101174" y="2340757"/>
                <a:ext cx="181688" cy="580230"/>
              </a:xfrm>
              <a:prstGeom prst="rect">
                <a:avLst/>
              </a:prstGeom>
            </p:spPr>
          </p:pic>
          <p:cxnSp>
            <p:nvCxnSpPr>
              <p:cNvPr id="94" name="Straight Connector 93">
                <a:extLst>
                  <a:ext uri="{FF2B5EF4-FFF2-40B4-BE49-F238E27FC236}">
                    <a16:creationId xmlns:a16="http://schemas.microsoft.com/office/drawing/2014/main" id="{D5C888AE-F6E0-46EF-8E3E-6795A246EC31}"/>
                  </a:ext>
                </a:extLst>
              </p:cNvPr>
              <p:cNvCxnSpPr>
                <a:cxnSpLocks/>
              </p:cNvCxnSpPr>
              <p:nvPr/>
            </p:nvCxnSpPr>
            <p:spPr>
              <a:xfrm flipV="1">
                <a:off x="7952715" y="2915256"/>
                <a:ext cx="593835" cy="5713"/>
              </a:xfrm>
              <a:prstGeom prst="line">
                <a:avLst/>
              </a:prstGeom>
            </p:spPr>
            <p:style>
              <a:lnRef idx="1">
                <a:schemeClr val="dk1"/>
              </a:lnRef>
              <a:fillRef idx="0">
                <a:schemeClr val="dk1"/>
              </a:fillRef>
              <a:effectRef idx="0">
                <a:schemeClr val="dk1"/>
              </a:effectRef>
              <a:fontRef idx="minor">
                <a:schemeClr val="tx1"/>
              </a:fontRef>
            </p:style>
          </p:cxnSp>
          <p:pic>
            <p:nvPicPr>
              <p:cNvPr id="95" name="Picture 94">
                <a:extLst>
                  <a:ext uri="{FF2B5EF4-FFF2-40B4-BE49-F238E27FC236}">
                    <a16:creationId xmlns:a16="http://schemas.microsoft.com/office/drawing/2014/main" id="{61F9B9BC-278B-492A-9385-4F8F174548DF}"/>
                  </a:ext>
                </a:extLst>
              </p:cNvPr>
              <p:cNvPicPr>
                <a:picLocks noChangeAspect="1"/>
              </p:cNvPicPr>
              <p:nvPr/>
            </p:nvPicPr>
            <p:blipFill>
              <a:blip r:embed="rId5"/>
              <a:stretch>
                <a:fillRect/>
              </a:stretch>
            </p:blipFill>
            <p:spPr>
              <a:xfrm>
                <a:off x="1490292" y="4452162"/>
                <a:ext cx="65374" cy="234992"/>
              </a:xfrm>
              <a:prstGeom prst="rect">
                <a:avLst/>
              </a:prstGeom>
            </p:spPr>
          </p:pic>
          <p:pic>
            <p:nvPicPr>
              <p:cNvPr id="96" name="Picture 95">
                <a:extLst>
                  <a:ext uri="{FF2B5EF4-FFF2-40B4-BE49-F238E27FC236}">
                    <a16:creationId xmlns:a16="http://schemas.microsoft.com/office/drawing/2014/main" id="{44A7415C-7DB7-418E-9901-D769B1EA75BF}"/>
                  </a:ext>
                </a:extLst>
              </p:cNvPr>
              <p:cNvPicPr>
                <a:picLocks noChangeAspect="1"/>
              </p:cNvPicPr>
              <p:nvPr/>
            </p:nvPicPr>
            <p:blipFill>
              <a:blip r:embed="rId5"/>
              <a:stretch>
                <a:fillRect/>
              </a:stretch>
            </p:blipFill>
            <p:spPr>
              <a:xfrm>
                <a:off x="1717832" y="4455388"/>
                <a:ext cx="65374" cy="234992"/>
              </a:xfrm>
              <a:prstGeom prst="rect">
                <a:avLst/>
              </a:prstGeom>
            </p:spPr>
          </p:pic>
          <p:pic>
            <p:nvPicPr>
              <p:cNvPr id="97" name="Picture 96">
                <a:extLst>
                  <a:ext uri="{FF2B5EF4-FFF2-40B4-BE49-F238E27FC236}">
                    <a16:creationId xmlns:a16="http://schemas.microsoft.com/office/drawing/2014/main" id="{93E4EA56-F389-44EA-AC02-5ABC72559F46}"/>
                  </a:ext>
                </a:extLst>
              </p:cNvPr>
              <p:cNvPicPr>
                <a:picLocks noChangeAspect="1"/>
              </p:cNvPicPr>
              <p:nvPr/>
            </p:nvPicPr>
            <p:blipFill>
              <a:blip r:embed="rId5"/>
              <a:stretch>
                <a:fillRect/>
              </a:stretch>
            </p:blipFill>
            <p:spPr>
              <a:xfrm>
                <a:off x="1861244" y="4458180"/>
                <a:ext cx="65374" cy="234992"/>
              </a:xfrm>
              <a:prstGeom prst="rect">
                <a:avLst/>
              </a:prstGeom>
            </p:spPr>
          </p:pic>
          <p:grpSp>
            <p:nvGrpSpPr>
              <p:cNvPr id="98" name="Group 97">
                <a:extLst>
                  <a:ext uri="{FF2B5EF4-FFF2-40B4-BE49-F238E27FC236}">
                    <a16:creationId xmlns:a16="http://schemas.microsoft.com/office/drawing/2014/main" id="{C4D6B8ED-A9B8-41AA-B3C1-9B82DCC0CE44}"/>
                  </a:ext>
                </a:extLst>
              </p:cNvPr>
              <p:cNvGrpSpPr/>
              <p:nvPr/>
            </p:nvGrpSpPr>
            <p:grpSpPr>
              <a:xfrm>
                <a:off x="4600406" y="3811059"/>
                <a:ext cx="193948" cy="235526"/>
                <a:chOff x="3531100" y="3191216"/>
                <a:chExt cx="193948" cy="235526"/>
              </a:xfrm>
            </p:grpSpPr>
            <p:pic>
              <p:nvPicPr>
                <p:cNvPr id="132" name="Picture 131">
                  <a:extLst>
                    <a:ext uri="{FF2B5EF4-FFF2-40B4-BE49-F238E27FC236}">
                      <a16:creationId xmlns:a16="http://schemas.microsoft.com/office/drawing/2014/main" id="{ACF8A60C-ABAA-419A-9B0C-4ED78688B7F0}"/>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33" name="Picture 132">
                  <a:extLst>
                    <a:ext uri="{FF2B5EF4-FFF2-40B4-BE49-F238E27FC236}">
                      <a16:creationId xmlns:a16="http://schemas.microsoft.com/office/drawing/2014/main" id="{74CF5BFE-4AB8-4111-9B7A-4114BACCDF82}"/>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99" name="Group 98">
                <a:extLst>
                  <a:ext uri="{FF2B5EF4-FFF2-40B4-BE49-F238E27FC236}">
                    <a16:creationId xmlns:a16="http://schemas.microsoft.com/office/drawing/2014/main" id="{0E234D82-802C-441D-88A9-5EC24210B23E}"/>
                  </a:ext>
                </a:extLst>
              </p:cNvPr>
              <p:cNvGrpSpPr/>
              <p:nvPr/>
            </p:nvGrpSpPr>
            <p:grpSpPr>
              <a:xfrm>
                <a:off x="5706291" y="3805066"/>
                <a:ext cx="193948" cy="235526"/>
                <a:chOff x="3531100" y="3191216"/>
                <a:chExt cx="193948" cy="235526"/>
              </a:xfrm>
            </p:grpSpPr>
            <p:pic>
              <p:nvPicPr>
                <p:cNvPr id="130" name="Picture 129">
                  <a:extLst>
                    <a:ext uri="{FF2B5EF4-FFF2-40B4-BE49-F238E27FC236}">
                      <a16:creationId xmlns:a16="http://schemas.microsoft.com/office/drawing/2014/main" id="{A258C5CB-B48E-4DB5-84C6-6DBAFF158825}"/>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31" name="Picture 130">
                  <a:extLst>
                    <a:ext uri="{FF2B5EF4-FFF2-40B4-BE49-F238E27FC236}">
                      <a16:creationId xmlns:a16="http://schemas.microsoft.com/office/drawing/2014/main" id="{A8B6BEFA-D47D-4F56-BEEC-A38432F0C88E}"/>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100" name="Group 99">
                <a:extLst>
                  <a:ext uri="{FF2B5EF4-FFF2-40B4-BE49-F238E27FC236}">
                    <a16:creationId xmlns:a16="http://schemas.microsoft.com/office/drawing/2014/main" id="{FD68A599-9956-45F0-8E10-0FA3B923B80A}"/>
                  </a:ext>
                </a:extLst>
              </p:cNvPr>
              <p:cNvGrpSpPr/>
              <p:nvPr/>
            </p:nvGrpSpPr>
            <p:grpSpPr>
              <a:xfrm>
                <a:off x="8110470" y="2920969"/>
                <a:ext cx="193948" cy="235526"/>
                <a:chOff x="3531100" y="3191216"/>
                <a:chExt cx="193948" cy="235526"/>
              </a:xfrm>
            </p:grpSpPr>
            <p:pic>
              <p:nvPicPr>
                <p:cNvPr id="128" name="Picture 127">
                  <a:extLst>
                    <a:ext uri="{FF2B5EF4-FFF2-40B4-BE49-F238E27FC236}">
                      <a16:creationId xmlns:a16="http://schemas.microsoft.com/office/drawing/2014/main" id="{9FE39559-1528-4417-9218-1E83F9B6FACA}"/>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29" name="Picture 128">
                  <a:extLst>
                    <a:ext uri="{FF2B5EF4-FFF2-40B4-BE49-F238E27FC236}">
                      <a16:creationId xmlns:a16="http://schemas.microsoft.com/office/drawing/2014/main" id="{3F7A7BCF-ABEC-4056-B0DF-014C8571CE74}"/>
                    </a:ext>
                  </a:extLst>
                </p:cNvPr>
                <p:cNvPicPr>
                  <a:picLocks noChangeAspect="1"/>
                </p:cNvPicPr>
                <p:nvPr/>
              </p:nvPicPr>
              <p:blipFill>
                <a:blip r:embed="rId5"/>
                <a:stretch>
                  <a:fillRect/>
                </a:stretch>
              </p:blipFill>
              <p:spPr>
                <a:xfrm>
                  <a:off x="3659674" y="3191750"/>
                  <a:ext cx="65374" cy="234992"/>
                </a:xfrm>
                <a:prstGeom prst="rect">
                  <a:avLst/>
                </a:prstGeom>
              </p:spPr>
            </p:pic>
          </p:grpSp>
          <p:sp>
            <p:nvSpPr>
              <p:cNvPr id="101" name="Rectangle 100">
                <a:extLst>
                  <a:ext uri="{FF2B5EF4-FFF2-40B4-BE49-F238E27FC236}">
                    <a16:creationId xmlns:a16="http://schemas.microsoft.com/office/drawing/2014/main" id="{A1AB8938-0283-4C80-8F10-3B28835FD71B}"/>
                  </a:ext>
                </a:extLst>
              </p:cNvPr>
              <p:cNvSpPr/>
              <p:nvPr/>
            </p:nvSpPr>
            <p:spPr bwMode="gray">
              <a:xfrm>
                <a:off x="9268457" y="3833500"/>
                <a:ext cx="984184" cy="1781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sp>
            <p:nvSpPr>
              <p:cNvPr id="102" name="Arrow: Down 101">
                <a:extLst>
                  <a:ext uri="{FF2B5EF4-FFF2-40B4-BE49-F238E27FC236}">
                    <a16:creationId xmlns:a16="http://schemas.microsoft.com/office/drawing/2014/main" id="{696BDB8F-260D-45B7-84AB-FB80E4D39CE6}"/>
                  </a:ext>
                </a:extLst>
              </p:cNvPr>
              <p:cNvSpPr/>
              <p:nvPr/>
            </p:nvSpPr>
            <p:spPr>
              <a:xfrm rot="5400000">
                <a:off x="10098595" y="2442566"/>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Arrow: Down 102">
                <a:extLst>
                  <a:ext uri="{FF2B5EF4-FFF2-40B4-BE49-F238E27FC236}">
                    <a16:creationId xmlns:a16="http://schemas.microsoft.com/office/drawing/2014/main" id="{781BC3D7-7C0F-48CC-BE76-D483B88E0A2A}"/>
                  </a:ext>
                </a:extLst>
              </p:cNvPr>
              <p:cNvSpPr/>
              <p:nvPr/>
            </p:nvSpPr>
            <p:spPr>
              <a:xfrm rot="16200000">
                <a:off x="9201651" y="2473147"/>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Arrow: Down 103">
                <a:extLst>
                  <a:ext uri="{FF2B5EF4-FFF2-40B4-BE49-F238E27FC236}">
                    <a16:creationId xmlns:a16="http://schemas.microsoft.com/office/drawing/2014/main" id="{F8D188F6-9221-4113-AFF7-75B4777EC0EC}"/>
                  </a:ext>
                </a:extLst>
              </p:cNvPr>
              <p:cNvSpPr/>
              <p:nvPr/>
            </p:nvSpPr>
            <p:spPr>
              <a:xfrm rot="16200000">
                <a:off x="4298244" y="1762344"/>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Arrow: Down 104">
                <a:extLst>
                  <a:ext uri="{FF2B5EF4-FFF2-40B4-BE49-F238E27FC236}">
                    <a16:creationId xmlns:a16="http://schemas.microsoft.com/office/drawing/2014/main" id="{550EF03F-4B55-4540-817A-22FF5207F4E7}"/>
                  </a:ext>
                </a:extLst>
              </p:cNvPr>
              <p:cNvSpPr/>
              <p:nvPr/>
            </p:nvSpPr>
            <p:spPr>
              <a:xfrm rot="5400000">
                <a:off x="6119204" y="1765743"/>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Arrow: Down 105">
                <a:extLst>
                  <a:ext uri="{FF2B5EF4-FFF2-40B4-BE49-F238E27FC236}">
                    <a16:creationId xmlns:a16="http://schemas.microsoft.com/office/drawing/2014/main" id="{4178BBE2-6A93-4634-8B2C-C77A6CA537E1}"/>
                  </a:ext>
                </a:extLst>
              </p:cNvPr>
              <p:cNvSpPr/>
              <p:nvPr/>
            </p:nvSpPr>
            <p:spPr>
              <a:xfrm rot="16200000">
                <a:off x="1242832" y="2500913"/>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Arrow: Down 106">
                <a:extLst>
                  <a:ext uri="{FF2B5EF4-FFF2-40B4-BE49-F238E27FC236}">
                    <a16:creationId xmlns:a16="http://schemas.microsoft.com/office/drawing/2014/main" id="{6D74AE8E-EBF3-4E29-947E-5B6AEB4AC818}"/>
                  </a:ext>
                </a:extLst>
              </p:cNvPr>
              <p:cNvSpPr/>
              <p:nvPr/>
            </p:nvSpPr>
            <p:spPr>
              <a:xfrm rot="5400000">
                <a:off x="2098646" y="2512021"/>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 name="Arrow: Down 107">
                <a:extLst>
                  <a:ext uri="{FF2B5EF4-FFF2-40B4-BE49-F238E27FC236}">
                    <a16:creationId xmlns:a16="http://schemas.microsoft.com/office/drawing/2014/main" id="{4ED4A105-CD50-4A24-8DCC-3396EE3D84BE}"/>
                  </a:ext>
                </a:extLst>
              </p:cNvPr>
              <p:cNvSpPr/>
              <p:nvPr/>
            </p:nvSpPr>
            <p:spPr>
              <a:xfrm rot="5400000">
                <a:off x="3152529" y="2524750"/>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Arrow: Down 108">
                <a:extLst>
                  <a:ext uri="{FF2B5EF4-FFF2-40B4-BE49-F238E27FC236}">
                    <a16:creationId xmlns:a16="http://schemas.microsoft.com/office/drawing/2014/main" id="{A7AA7E8A-88F5-4EBE-87F1-623BF68DE272}"/>
                  </a:ext>
                </a:extLst>
              </p:cNvPr>
              <p:cNvSpPr/>
              <p:nvPr/>
            </p:nvSpPr>
            <p:spPr>
              <a:xfrm rot="16200000">
                <a:off x="4557089" y="2517413"/>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Arrow: Down 109">
                <a:extLst>
                  <a:ext uri="{FF2B5EF4-FFF2-40B4-BE49-F238E27FC236}">
                    <a16:creationId xmlns:a16="http://schemas.microsoft.com/office/drawing/2014/main" id="{3E87D738-69EB-4CB5-96FF-ECA82EEE2815}"/>
                  </a:ext>
                </a:extLst>
              </p:cNvPr>
              <p:cNvSpPr/>
              <p:nvPr/>
            </p:nvSpPr>
            <p:spPr>
              <a:xfrm rot="5400000">
                <a:off x="5770214" y="2493746"/>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1" name="Group 110">
                <a:extLst>
                  <a:ext uri="{FF2B5EF4-FFF2-40B4-BE49-F238E27FC236}">
                    <a16:creationId xmlns:a16="http://schemas.microsoft.com/office/drawing/2014/main" id="{38CA968B-A7B5-4DEC-AD18-288430615863}"/>
                  </a:ext>
                </a:extLst>
              </p:cNvPr>
              <p:cNvGrpSpPr/>
              <p:nvPr/>
            </p:nvGrpSpPr>
            <p:grpSpPr>
              <a:xfrm>
                <a:off x="6505298" y="2331691"/>
                <a:ext cx="759769" cy="1133877"/>
                <a:chOff x="6072239" y="2331071"/>
                <a:chExt cx="759769" cy="1133877"/>
              </a:xfrm>
            </p:grpSpPr>
            <p:grpSp>
              <p:nvGrpSpPr>
                <p:cNvPr id="117" name="Group 116">
                  <a:extLst>
                    <a:ext uri="{FF2B5EF4-FFF2-40B4-BE49-F238E27FC236}">
                      <a16:creationId xmlns:a16="http://schemas.microsoft.com/office/drawing/2014/main" id="{B1753B14-2776-4EE1-8D6C-F78B37F29AA6}"/>
                    </a:ext>
                  </a:extLst>
                </p:cNvPr>
                <p:cNvGrpSpPr/>
                <p:nvPr/>
              </p:nvGrpSpPr>
              <p:grpSpPr>
                <a:xfrm>
                  <a:off x="6072239" y="2331071"/>
                  <a:ext cx="759769" cy="900819"/>
                  <a:chOff x="5935714" y="1464296"/>
                  <a:chExt cx="759769" cy="900819"/>
                </a:xfrm>
              </p:grpSpPr>
              <p:pic>
                <p:nvPicPr>
                  <p:cNvPr id="126" name="Picture 125">
                    <a:extLst>
                      <a:ext uri="{FF2B5EF4-FFF2-40B4-BE49-F238E27FC236}">
                        <a16:creationId xmlns:a16="http://schemas.microsoft.com/office/drawing/2014/main" id="{604DEE44-986E-4C6C-81A6-A17E325E958B}"/>
                      </a:ext>
                    </a:extLst>
                  </p:cNvPr>
                  <p:cNvPicPr>
                    <a:picLocks noChangeAspect="1"/>
                  </p:cNvPicPr>
                  <p:nvPr/>
                </p:nvPicPr>
                <p:blipFill>
                  <a:blip r:embed="rId6"/>
                  <a:stretch>
                    <a:fillRect/>
                  </a:stretch>
                </p:blipFill>
                <p:spPr>
                  <a:xfrm>
                    <a:off x="5935714" y="1464296"/>
                    <a:ext cx="759769" cy="771734"/>
                  </a:xfrm>
                  <a:prstGeom prst="rect">
                    <a:avLst/>
                  </a:prstGeom>
                </p:spPr>
              </p:pic>
              <p:pic>
                <p:nvPicPr>
                  <p:cNvPr id="127" name="Picture 126">
                    <a:extLst>
                      <a:ext uri="{FF2B5EF4-FFF2-40B4-BE49-F238E27FC236}">
                        <a16:creationId xmlns:a16="http://schemas.microsoft.com/office/drawing/2014/main" id="{4DE7FA5E-1C7C-4E45-8F6E-3310C709E23B}"/>
                      </a:ext>
                    </a:extLst>
                  </p:cNvPr>
                  <p:cNvPicPr>
                    <a:picLocks noChangeAspect="1"/>
                  </p:cNvPicPr>
                  <p:nvPr/>
                </p:nvPicPr>
                <p:blipFill>
                  <a:blip r:embed="rId12"/>
                  <a:stretch>
                    <a:fillRect/>
                  </a:stretch>
                </p:blipFill>
                <p:spPr>
                  <a:xfrm>
                    <a:off x="6235148" y="1997871"/>
                    <a:ext cx="199944" cy="367244"/>
                  </a:xfrm>
                  <a:prstGeom prst="rect">
                    <a:avLst/>
                  </a:prstGeom>
                </p:spPr>
              </p:pic>
            </p:grpSp>
            <p:cxnSp>
              <p:nvCxnSpPr>
                <p:cNvPr id="118" name="Straight Connector 117">
                  <a:extLst>
                    <a:ext uri="{FF2B5EF4-FFF2-40B4-BE49-F238E27FC236}">
                      <a16:creationId xmlns:a16="http://schemas.microsoft.com/office/drawing/2014/main" id="{5DE820A9-9B2C-4FE0-863B-0981A44270CB}"/>
                    </a:ext>
                  </a:extLst>
                </p:cNvPr>
                <p:cNvCxnSpPr>
                  <a:cxnSpLocks/>
                </p:cNvCxnSpPr>
                <p:nvPr/>
              </p:nvCxnSpPr>
              <p:spPr bwMode="gray">
                <a:xfrm flipH="1">
                  <a:off x="6205323" y="3229422"/>
                  <a:ext cx="50265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E2598164-9331-4DCF-9965-F5046208863C}"/>
                    </a:ext>
                  </a:extLst>
                </p:cNvPr>
                <p:cNvGrpSpPr/>
                <p:nvPr/>
              </p:nvGrpSpPr>
              <p:grpSpPr>
                <a:xfrm>
                  <a:off x="6201178" y="3229422"/>
                  <a:ext cx="193948" cy="235526"/>
                  <a:chOff x="3531100" y="3191216"/>
                  <a:chExt cx="193948" cy="235526"/>
                </a:xfrm>
              </p:grpSpPr>
              <p:pic>
                <p:nvPicPr>
                  <p:cNvPr id="124" name="Picture 123">
                    <a:extLst>
                      <a:ext uri="{FF2B5EF4-FFF2-40B4-BE49-F238E27FC236}">
                        <a16:creationId xmlns:a16="http://schemas.microsoft.com/office/drawing/2014/main" id="{95A7CF11-DFC2-4ACB-BE8A-E69789EDF999}"/>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25" name="Picture 124">
                    <a:extLst>
                      <a:ext uri="{FF2B5EF4-FFF2-40B4-BE49-F238E27FC236}">
                        <a16:creationId xmlns:a16="http://schemas.microsoft.com/office/drawing/2014/main" id="{E09D0B27-30C4-423A-AFB2-4BD760517D26}"/>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120" name="Group 119">
                  <a:extLst>
                    <a:ext uri="{FF2B5EF4-FFF2-40B4-BE49-F238E27FC236}">
                      <a16:creationId xmlns:a16="http://schemas.microsoft.com/office/drawing/2014/main" id="{94756370-6FFC-42E0-AF3B-D45E03967C69}"/>
                    </a:ext>
                  </a:extLst>
                </p:cNvPr>
                <p:cNvGrpSpPr/>
                <p:nvPr/>
              </p:nvGrpSpPr>
              <p:grpSpPr>
                <a:xfrm>
                  <a:off x="6500612" y="3228528"/>
                  <a:ext cx="193948" cy="235526"/>
                  <a:chOff x="3531100" y="3191216"/>
                  <a:chExt cx="193948" cy="235526"/>
                </a:xfrm>
              </p:grpSpPr>
              <p:pic>
                <p:nvPicPr>
                  <p:cNvPr id="122" name="Picture 121">
                    <a:extLst>
                      <a:ext uri="{FF2B5EF4-FFF2-40B4-BE49-F238E27FC236}">
                        <a16:creationId xmlns:a16="http://schemas.microsoft.com/office/drawing/2014/main" id="{3F833957-AFB5-46A4-B8CE-4F39BD3418DE}"/>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23" name="Picture 122">
                    <a:extLst>
                      <a:ext uri="{FF2B5EF4-FFF2-40B4-BE49-F238E27FC236}">
                        <a16:creationId xmlns:a16="http://schemas.microsoft.com/office/drawing/2014/main" id="{CE719D72-436A-43CA-BE25-25BCF1180E6D}"/>
                      </a:ext>
                    </a:extLst>
                  </p:cNvPr>
                  <p:cNvPicPr>
                    <a:picLocks noChangeAspect="1"/>
                  </p:cNvPicPr>
                  <p:nvPr/>
                </p:nvPicPr>
                <p:blipFill>
                  <a:blip r:embed="rId5"/>
                  <a:stretch>
                    <a:fillRect/>
                  </a:stretch>
                </p:blipFill>
                <p:spPr>
                  <a:xfrm>
                    <a:off x="3659674" y="3191750"/>
                    <a:ext cx="65374" cy="234992"/>
                  </a:xfrm>
                  <a:prstGeom prst="rect">
                    <a:avLst/>
                  </a:prstGeom>
                </p:spPr>
              </p:pic>
            </p:grpSp>
            <p:sp>
              <p:nvSpPr>
                <p:cNvPr id="121" name="Arrow: Down 120">
                  <a:extLst>
                    <a:ext uri="{FF2B5EF4-FFF2-40B4-BE49-F238E27FC236}">
                      <a16:creationId xmlns:a16="http://schemas.microsoft.com/office/drawing/2014/main" id="{8D0B897E-8690-4B58-94D2-02864B1390B0}"/>
                    </a:ext>
                  </a:extLst>
                </p:cNvPr>
                <p:cNvSpPr/>
                <p:nvPr/>
              </p:nvSpPr>
              <p:spPr>
                <a:xfrm rot="5400000">
                  <a:off x="6653185" y="2507434"/>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2" name="Arrow: Down 111">
                <a:extLst>
                  <a:ext uri="{FF2B5EF4-FFF2-40B4-BE49-F238E27FC236}">
                    <a16:creationId xmlns:a16="http://schemas.microsoft.com/office/drawing/2014/main" id="{681C1CE2-5EE7-44A4-A1D6-6A17101C34A9}"/>
                  </a:ext>
                </a:extLst>
              </p:cNvPr>
              <p:cNvSpPr/>
              <p:nvPr/>
            </p:nvSpPr>
            <p:spPr>
              <a:xfrm rot="16200000">
                <a:off x="7881592" y="2493323"/>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Arrow: Down 112">
                <a:extLst>
                  <a:ext uri="{FF2B5EF4-FFF2-40B4-BE49-F238E27FC236}">
                    <a16:creationId xmlns:a16="http://schemas.microsoft.com/office/drawing/2014/main" id="{324419F0-BB20-4D46-B7B6-14A21BC8F12E}"/>
                  </a:ext>
                </a:extLst>
              </p:cNvPr>
              <p:cNvSpPr/>
              <p:nvPr/>
            </p:nvSpPr>
            <p:spPr>
              <a:xfrm rot="5400000">
                <a:off x="9843506" y="2885191"/>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Rectangle 113">
                <a:extLst>
                  <a:ext uri="{FF2B5EF4-FFF2-40B4-BE49-F238E27FC236}">
                    <a16:creationId xmlns:a16="http://schemas.microsoft.com/office/drawing/2014/main" id="{6E124FB0-4121-423A-8153-4761E7D7CC9F}"/>
                  </a:ext>
                </a:extLst>
              </p:cNvPr>
              <p:cNvSpPr/>
              <p:nvPr/>
            </p:nvSpPr>
            <p:spPr bwMode="gray">
              <a:xfrm>
                <a:off x="6424692" y="3590689"/>
                <a:ext cx="1140438" cy="3198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sp>
            <p:nvSpPr>
              <p:cNvPr id="115" name="Arrow: Down 114">
                <a:extLst>
                  <a:ext uri="{FF2B5EF4-FFF2-40B4-BE49-F238E27FC236}">
                    <a16:creationId xmlns:a16="http://schemas.microsoft.com/office/drawing/2014/main" id="{C2808EED-2684-4370-90E6-EFC4BB61A1F3}"/>
                  </a:ext>
                </a:extLst>
              </p:cNvPr>
              <p:cNvSpPr/>
              <p:nvPr/>
            </p:nvSpPr>
            <p:spPr>
              <a:xfrm rot="16200000">
                <a:off x="966217" y="1740209"/>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TextBox 115">
                <a:extLst>
                  <a:ext uri="{FF2B5EF4-FFF2-40B4-BE49-F238E27FC236}">
                    <a16:creationId xmlns:a16="http://schemas.microsoft.com/office/drawing/2014/main" id="{139D14DD-A940-4427-BB16-07CEEB175BD9}"/>
                  </a:ext>
                </a:extLst>
              </p:cNvPr>
              <p:cNvSpPr txBox="1"/>
              <p:nvPr/>
            </p:nvSpPr>
            <p:spPr>
              <a:xfrm>
                <a:off x="1094556" y="1707161"/>
                <a:ext cx="1377300" cy="261610"/>
              </a:xfrm>
              <a:prstGeom prst="rect">
                <a:avLst/>
              </a:prstGeom>
              <a:noFill/>
            </p:spPr>
            <p:txBody>
              <a:bodyPr wrap="none" rtlCol="0">
                <a:spAutoFit/>
              </a:bodyPr>
              <a:lstStyle/>
              <a:p>
                <a:r>
                  <a:rPr lang="it-IT" sz="1050" err="1"/>
                  <a:t>Measuraments</a:t>
                </a:r>
                <a:r>
                  <a:rPr lang="it-IT" sz="1050"/>
                  <a:t> point</a:t>
                </a:r>
              </a:p>
            </p:txBody>
          </p:sp>
        </p:grpSp>
        <p:sp>
          <p:nvSpPr>
            <p:cNvPr id="134" name="Arrow: Down 133">
              <a:extLst>
                <a:ext uri="{FF2B5EF4-FFF2-40B4-BE49-F238E27FC236}">
                  <a16:creationId xmlns:a16="http://schemas.microsoft.com/office/drawing/2014/main" id="{0D3A63F6-B7EB-42F4-96D2-19BAA10A1EF8}"/>
                </a:ext>
              </a:extLst>
            </p:cNvPr>
            <p:cNvSpPr/>
            <p:nvPr/>
          </p:nvSpPr>
          <p:spPr>
            <a:xfrm rot="16200000" flipH="1">
              <a:off x="4301378" y="4250237"/>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 name="Arrow: Down 134">
              <a:extLst>
                <a:ext uri="{FF2B5EF4-FFF2-40B4-BE49-F238E27FC236}">
                  <a16:creationId xmlns:a16="http://schemas.microsoft.com/office/drawing/2014/main" id="{F6AA98C4-4D6B-4832-B844-FFCA98EA8648}"/>
                </a:ext>
              </a:extLst>
            </p:cNvPr>
            <p:cNvSpPr/>
            <p:nvPr/>
          </p:nvSpPr>
          <p:spPr>
            <a:xfrm rot="5400000">
              <a:off x="4928254" y="4257701"/>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6" name="Group 135">
            <a:extLst>
              <a:ext uri="{FF2B5EF4-FFF2-40B4-BE49-F238E27FC236}">
                <a16:creationId xmlns:a16="http://schemas.microsoft.com/office/drawing/2014/main" id="{DE4B9F5A-C224-40BB-A06C-BB31FD830777}"/>
              </a:ext>
            </a:extLst>
          </p:cNvPr>
          <p:cNvGrpSpPr/>
          <p:nvPr/>
        </p:nvGrpSpPr>
        <p:grpSpPr>
          <a:xfrm>
            <a:off x="10875938" y="299180"/>
            <a:ext cx="946092" cy="1162266"/>
            <a:chOff x="11171758" y="173346"/>
            <a:chExt cx="606514" cy="745098"/>
          </a:xfrm>
        </p:grpSpPr>
        <p:sp>
          <p:nvSpPr>
            <p:cNvPr id="137" name="Rechteck 51">
              <a:extLst>
                <a:ext uri="{FF2B5EF4-FFF2-40B4-BE49-F238E27FC236}">
                  <a16:creationId xmlns:a16="http://schemas.microsoft.com/office/drawing/2014/main" id="{3259BF7F-54BE-4FDA-B57D-E3EDCB9BA9B3}"/>
                </a:ext>
              </a:extLst>
            </p:cNvPr>
            <p:cNvSpPr/>
            <p:nvPr/>
          </p:nvSpPr>
          <p:spPr>
            <a:xfrm>
              <a:off x="11171758" y="622483"/>
              <a:ext cx="606514" cy="295961"/>
            </a:xfrm>
            <a:prstGeom prst="rect">
              <a:avLst/>
            </a:prstGeom>
          </p:spPr>
          <p:txBody>
            <a:bodyPr wrap="none">
              <a:spAutoFit/>
            </a:bodyPr>
            <a:lstStyle/>
            <a:p>
              <a:pPr algn="ctr"/>
              <a:r>
                <a:rPr lang="en-US" sz="1200" b="1"/>
                <a:t>Monitor + </a:t>
              </a:r>
            </a:p>
            <a:p>
              <a:pPr algn="ctr"/>
              <a:r>
                <a:rPr lang="en-US" sz="1200" b="1"/>
                <a:t>Control</a:t>
              </a:r>
            </a:p>
          </p:txBody>
        </p:sp>
        <p:pic>
          <p:nvPicPr>
            <p:cNvPr id="138" name="Graphic 137">
              <a:extLst>
                <a:ext uri="{FF2B5EF4-FFF2-40B4-BE49-F238E27FC236}">
                  <a16:creationId xmlns:a16="http://schemas.microsoft.com/office/drawing/2014/main" id="{63C930C4-2A08-4144-A199-CF56457100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45350" y="173346"/>
              <a:ext cx="457200" cy="457200"/>
            </a:xfrm>
            <a:prstGeom prst="rect">
              <a:avLst/>
            </a:prstGeom>
          </p:spPr>
        </p:pic>
      </p:grpSp>
      <p:sp>
        <p:nvSpPr>
          <p:cNvPr id="139" name="Date Placeholder 3">
            <a:extLst>
              <a:ext uri="{FF2B5EF4-FFF2-40B4-BE49-F238E27FC236}">
                <a16:creationId xmlns:a16="http://schemas.microsoft.com/office/drawing/2014/main" id="{65FC2908-D865-4235-BEB1-B8FA2398B944}"/>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a:p>
        </p:txBody>
      </p:sp>
      <p:sp>
        <p:nvSpPr>
          <p:cNvPr id="140" name="Slide Number Placeholder 5">
            <a:extLst>
              <a:ext uri="{FF2B5EF4-FFF2-40B4-BE49-F238E27FC236}">
                <a16:creationId xmlns:a16="http://schemas.microsoft.com/office/drawing/2014/main" id="{57827D80-436E-4335-884B-14525C48C06A}"/>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39</a:t>
            </a:fld>
            <a:endParaRPr lang="en-US"/>
          </a:p>
        </p:txBody>
      </p:sp>
      <p:grpSp>
        <p:nvGrpSpPr>
          <p:cNvPr id="141" name="Group 140">
            <a:extLst>
              <a:ext uri="{FF2B5EF4-FFF2-40B4-BE49-F238E27FC236}">
                <a16:creationId xmlns:a16="http://schemas.microsoft.com/office/drawing/2014/main" id="{EB88BF47-F048-4332-974B-A9F0545C41C9}"/>
              </a:ext>
            </a:extLst>
          </p:cNvPr>
          <p:cNvGrpSpPr/>
          <p:nvPr/>
        </p:nvGrpSpPr>
        <p:grpSpPr>
          <a:xfrm>
            <a:off x="10145087" y="1902170"/>
            <a:ext cx="554957" cy="1172439"/>
            <a:chOff x="10230812" y="1415492"/>
            <a:chExt cx="554957" cy="1172439"/>
          </a:xfrm>
        </p:grpSpPr>
        <p:pic>
          <p:nvPicPr>
            <p:cNvPr id="142" name="Picture 141">
              <a:extLst>
                <a:ext uri="{FF2B5EF4-FFF2-40B4-BE49-F238E27FC236}">
                  <a16:creationId xmlns:a16="http://schemas.microsoft.com/office/drawing/2014/main" id="{9D1DEC0A-5531-4556-B3A2-9620756E8830}"/>
                </a:ext>
              </a:extLst>
            </p:cNvPr>
            <p:cNvPicPr>
              <a:picLocks noChangeAspect="1"/>
            </p:cNvPicPr>
            <p:nvPr/>
          </p:nvPicPr>
          <p:blipFill>
            <a:blip r:embed="rId11"/>
            <a:stretch>
              <a:fillRect/>
            </a:stretch>
          </p:blipFill>
          <p:spPr>
            <a:xfrm>
              <a:off x="10368568" y="2007701"/>
              <a:ext cx="181688" cy="580230"/>
            </a:xfrm>
            <a:prstGeom prst="rect">
              <a:avLst/>
            </a:prstGeom>
          </p:spPr>
        </p:pic>
        <p:pic>
          <p:nvPicPr>
            <p:cNvPr id="143" name="Graphic 197">
              <a:extLst>
                <a:ext uri="{FF2B5EF4-FFF2-40B4-BE49-F238E27FC236}">
                  <a16:creationId xmlns:a16="http://schemas.microsoft.com/office/drawing/2014/main" id="{12E50FCA-706C-4DCD-BC67-825C7111978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30812" y="1415492"/>
              <a:ext cx="457200" cy="457200"/>
            </a:xfrm>
            <a:prstGeom prst="rect">
              <a:avLst/>
            </a:prstGeom>
          </p:spPr>
        </p:pic>
        <p:sp>
          <p:nvSpPr>
            <p:cNvPr id="144" name="Arrow: Down 143">
              <a:extLst>
                <a:ext uri="{FF2B5EF4-FFF2-40B4-BE49-F238E27FC236}">
                  <a16:creationId xmlns:a16="http://schemas.microsoft.com/office/drawing/2014/main" id="{96B59C27-2AB1-49EB-BE76-E798840F51A7}"/>
                </a:ext>
              </a:extLst>
            </p:cNvPr>
            <p:cNvSpPr/>
            <p:nvPr/>
          </p:nvSpPr>
          <p:spPr>
            <a:xfrm rot="5400000">
              <a:off x="10657430" y="190926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93411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5A08-167B-4A96-9B8B-57472E5770F2}"/>
              </a:ext>
            </a:extLst>
          </p:cNvPr>
          <p:cNvSpPr>
            <a:spLocks noGrp="1"/>
          </p:cNvSpPr>
          <p:nvPr>
            <p:ph type="title"/>
          </p:nvPr>
        </p:nvSpPr>
        <p:spPr>
          <a:xfrm>
            <a:off x="333264" y="682313"/>
            <a:ext cx="11520000" cy="396000"/>
          </a:xfrm>
        </p:spPr>
        <p:txBody>
          <a:bodyPr vert="horz" lIns="0" tIns="0" rIns="0" bIns="0" rtlCol="0" anchor="t">
            <a:normAutofit/>
          </a:bodyPr>
          <a:lstStyle/>
          <a:p>
            <a:r>
              <a:rPr lang="en-US" b="1" kern="1200" dirty="0"/>
              <a:t>Global construction trend</a:t>
            </a:r>
          </a:p>
        </p:txBody>
      </p:sp>
      <p:sp>
        <p:nvSpPr>
          <p:cNvPr id="3" name="Footer Placeholder 2">
            <a:extLst>
              <a:ext uri="{FF2B5EF4-FFF2-40B4-BE49-F238E27FC236}">
                <a16:creationId xmlns:a16="http://schemas.microsoft.com/office/drawing/2014/main" id="{1BBF00B9-3FD5-438B-ABB6-710284152F5D}"/>
              </a:ext>
            </a:extLst>
          </p:cNvPr>
          <p:cNvSpPr>
            <a:spLocks noGrp="1"/>
          </p:cNvSpPr>
          <p:nvPr>
            <p:ph type="ftr" sz="quarter" idx="10"/>
          </p:nvPr>
        </p:nvSpPr>
        <p:spPr>
          <a:xfrm>
            <a:off x="2499782" y="6298397"/>
            <a:ext cx="8490250" cy="500072"/>
          </a:xfrm>
        </p:spPr>
        <p:txBody>
          <a:bodyPr vert="horz" lIns="0" tIns="0" rIns="0" bIns="0" rtlCol="0" anchor="ctr">
            <a:normAutofit/>
          </a:bodyPr>
          <a:lstStyle/>
          <a:p>
            <a:pPr lvl="8">
              <a:spcAft>
                <a:spcPts val="600"/>
              </a:spcAft>
            </a:pPr>
            <a:r>
              <a:rPr lang="en-US" kern="1200" dirty="0"/>
              <a:t>Source: </a:t>
            </a:r>
            <a:r>
              <a:rPr lang="en-US" dirty="0">
                <a:ea typeface="+mn-lt"/>
                <a:cs typeface="+mn-lt"/>
              </a:rPr>
              <a:t>Global Construction Outlook 2025 </a:t>
            </a:r>
            <a:r>
              <a:rPr lang="en-US" b="1" dirty="0">
                <a:ea typeface="+mn-lt"/>
                <a:cs typeface="+mn-lt"/>
              </a:rPr>
              <a:t> </a:t>
            </a:r>
            <a:r>
              <a:rPr lang="en-US" i="1" dirty="0">
                <a:ea typeface="+mn-lt"/>
                <a:cs typeface="+mn-lt"/>
              </a:rPr>
              <a:t>(Global Data) </a:t>
            </a:r>
            <a:r>
              <a:rPr lang="en-US" dirty="0">
                <a:ea typeface="+mn-lt"/>
                <a:cs typeface="+mn-lt"/>
                <a:hlinkClick r:id="rId2"/>
              </a:rPr>
              <a:t>Link</a:t>
            </a:r>
            <a:endParaRPr lang="en-US" dirty="0"/>
          </a:p>
          <a:p>
            <a:pPr lvl="8">
              <a:spcAft>
                <a:spcPts val="600"/>
              </a:spcAft>
            </a:pPr>
            <a:endParaRPr lang="en-US" i="1" dirty="0">
              <a:ea typeface="+mn-lt"/>
              <a:cs typeface="+mn-lt"/>
            </a:endParaRPr>
          </a:p>
        </p:txBody>
      </p:sp>
      <p:sp>
        <p:nvSpPr>
          <p:cNvPr id="4" name="Date Placeholder 3">
            <a:extLst>
              <a:ext uri="{FF2B5EF4-FFF2-40B4-BE49-F238E27FC236}">
                <a16:creationId xmlns:a16="http://schemas.microsoft.com/office/drawing/2014/main" id="{396DE5EA-9E5B-465F-BBC3-5A3A894AC664}"/>
              </a:ext>
            </a:extLst>
          </p:cNvPr>
          <p:cNvSpPr>
            <a:spLocks noGrp="1"/>
          </p:cNvSpPr>
          <p:nvPr>
            <p:ph type="dt" sz="half" idx="11"/>
          </p:nvPr>
        </p:nvSpPr>
        <p:spPr>
          <a:xfrm>
            <a:off x="332367" y="6489341"/>
            <a:ext cx="1162951" cy="118192"/>
          </a:xfrm>
        </p:spPr>
        <p:txBody>
          <a:bodyPr vert="horz" lIns="0" tIns="0" rIns="0" bIns="0" rtlCol="0" anchor="ctr">
            <a:normAutofit/>
          </a:bodyPr>
          <a:lstStyle/>
          <a:p>
            <a:pPr>
              <a:lnSpc>
                <a:spcPct val="90000"/>
              </a:lnSpc>
              <a:spcAft>
                <a:spcPts val="600"/>
              </a:spcAft>
            </a:pPr>
            <a:fld id="{8F8FF341-9601-47A6-A4C1-F2885A66BAA5}"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0CB754F9-06D8-4F51-AE5A-F8C5DBC068E1}"/>
              </a:ext>
            </a:extLst>
          </p:cNvPr>
          <p:cNvSpPr>
            <a:spLocks noGrp="1"/>
          </p:cNvSpPr>
          <p:nvPr>
            <p:ph type="sldNum" sz="quarter" idx="12"/>
          </p:nvPr>
        </p:nvSpPr>
        <p:spPr>
          <a:xfrm>
            <a:off x="1798114" y="6488733"/>
            <a:ext cx="676888" cy="118800"/>
          </a:xfrm>
        </p:spPr>
        <p:txBody>
          <a:bodyPr vert="horz" lIns="0" tIns="0" rIns="0" bIns="0" rtlCol="0"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4</a:t>
            </a:fld>
            <a:endParaRPr lang="en-US" sz="800"/>
          </a:p>
        </p:txBody>
      </p:sp>
      <p:sp>
        <p:nvSpPr>
          <p:cNvPr id="6" name="Text Placeholder 5">
            <a:extLst>
              <a:ext uri="{FF2B5EF4-FFF2-40B4-BE49-F238E27FC236}">
                <a16:creationId xmlns:a16="http://schemas.microsoft.com/office/drawing/2014/main" id="{AED328C7-7BE2-42A4-B9A4-2CF1C5B02B7A}"/>
              </a:ext>
            </a:extLst>
          </p:cNvPr>
          <p:cNvSpPr>
            <a:spLocks noGrp="1"/>
          </p:cNvSpPr>
          <p:nvPr>
            <p:ph type="body" sz="quarter" idx="16"/>
          </p:nvPr>
        </p:nvSpPr>
        <p:spPr>
          <a:xfrm>
            <a:off x="333434" y="1931193"/>
            <a:ext cx="11438355" cy="252000"/>
          </a:xfrm>
        </p:spPr>
        <p:txBody>
          <a:bodyPr vert="horz" lIns="0" tIns="0" rIns="0" bIns="0" rtlCol="0" anchor="t">
            <a:normAutofit/>
          </a:bodyPr>
          <a:lstStyle/>
          <a:p>
            <a:pPr>
              <a:spcAft>
                <a:spcPts val="600"/>
              </a:spcAft>
            </a:pPr>
            <a:r>
              <a:rPr lang="en-US" dirty="0"/>
              <a:t>Global construction expected growth – 2015 to 2025</a:t>
            </a:r>
          </a:p>
        </p:txBody>
      </p:sp>
      <p:pic>
        <p:nvPicPr>
          <p:cNvPr id="19" name="Picture 19" descr="Chart, bar chart&#10;&#10;Description automatically generated">
            <a:extLst>
              <a:ext uri="{FF2B5EF4-FFF2-40B4-BE49-F238E27FC236}">
                <a16:creationId xmlns:a16="http://schemas.microsoft.com/office/drawing/2014/main" id="{5C135969-1CB6-426C-A774-6E987832AE16}"/>
              </a:ext>
            </a:extLst>
          </p:cNvPr>
          <p:cNvPicPr>
            <a:picLocks noChangeAspect="1"/>
          </p:cNvPicPr>
          <p:nvPr/>
        </p:nvPicPr>
        <p:blipFill rotWithShape="1">
          <a:blip r:embed="rId3"/>
          <a:srcRect t="9462" b="521"/>
          <a:stretch/>
        </p:blipFill>
        <p:spPr>
          <a:xfrm>
            <a:off x="6249107" y="2317638"/>
            <a:ext cx="5604420" cy="3594474"/>
          </a:xfrm>
          <a:prstGeom prst="rect">
            <a:avLst/>
          </a:prstGeom>
          <a:noFill/>
        </p:spPr>
      </p:pic>
      <p:pic>
        <p:nvPicPr>
          <p:cNvPr id="18" name="Picture 17">
            <a:extLst>
              <a:ext uri="{FF2B5EF4-FFF2-40B4-BE49-F238E27FC236}">
                <a16:creationId xmlns:a16="http://schemas.microsoft.com/office/drawing/2014/main" id="{3631FAF5-A4F4-47C6-9CB1-13BDAAF51BD8}"/>
              </a:ext>
            </a:extLst>
          </p:cNvPr>
          <p:cNvPicPr>
            <a:picLocks noChangeAspect="1"/>
          </p:cNvPicPr>
          <p:nvPr/>
        </p:nvPicPr>
        <p:blipFill rotWithShape="1">
          <a:blip r:embed="rId4"/>
          <a:srcRect l="2569" r="1" b="1"/>
          <a:stretch/>
        </p:blipFill>
        <p:spPr>
          <a:xfrm>
            <a:off x="332367" y="2317638"/>
            <a:ext cx="5603434" cy="3594474"/>
          </a:xfrm>
          <a:prstGeom prst="rect">
            <a:avLst/>
          </a:prstGeom>
          <a:noFill/>
        </p:spPr>
      </p:pic>
      <p:sp>
        <p:nvSpPr>
          <p:cNvPr id="10" name="Subtitle 9">
            <a:extLst>
              <a:ext uri="{FF2B5EF4-FFF2-40B4-BE49-F238E27FC236}">
                <a16:creationId xmlns:a16="http://schemas.microsoft.com/office/drawing/2014/main" id="{4CC90392-E816-408A-A638-AF5FE95DB839}"/>
              </a:ext>
            </a:extLst>
          </p:cNvPr>
          <p:cNvSpPr>
            <a:spLocks noGrp="1"/>
          </p:cNvSpPr>
          <p:nvPr>
            <p:ph type="subTitle" idx="13"/>
          </p:nvPr>
        </p:nvSpPr>
        <p:spPr>
          <a:xfrm>
            <a:off x="332367" y="1085213"/>
            <a:ext cx="11520897" cy="504000"/>
          </a:xfrm>
        </p:spPr>
        <p:txBody>
          <a:bodyPr vert="horz" lIns="0" tIns="0" rIns="0" bIns="0" rtlCol="0">
            <a:normAutofit/>
          </a:bodyPr>
          <a:lstStyle/>
          <a:p>
            <a:endParaRPr lang="en-US" kern="1200" dirty="0"/>
          </a:p>
        </p:txBody>
      </p:sp>
      <p:sp>
        <p:nvSpPr>
          <p:cNvPr id="14" name="Rectangle 13">
            <a:extLst>
              <a:ext uri="{FF2B5EF4-FFF2-40B4-BE49-F238E27FC236}">
                <a16:creationId xmlns:a16="http://schemas.microsoft.com/office/drawing/2014/main" id="{2CF61B4E-C8A9-4858-924B-1EE6BC1C14A7}"/>
              </a:ext>
            </a:extLst>
          </p:cNvPr>
          <p:cNvSpPr/>
          <p:nvPr/>
        </p:nvSpPr>
        <p:spPr bwMode="gray">
          <a:xfrm>
            <a:off x="6249107" y="2317638"/>
            <a:ext cx="5604420" cy="3594474"/>
          </a:xfrm>
          <a:prstGeom prst="rect">
            <a:avLst/>
          </a:prstGeom>
        </p:spPr>
        <p:txBody>
          <a:bodyPr vert="horz" lIns="0" tIns="0" rIns="0" bIns="0" rtlCol="0" anchor="t">
            <a:normAutofit/>
          </a:bodyPr>
          <a:lstStyle/>
          <a:p>
            <a:pPr defTabSz="914491">
              <a:spcBef>
                <a:spcPts val="600"/>
              </a:spcBef>
            </a:pPr>
            <a:endParaRPr lang="en-US" sz="1400" dirty="0"/>
          </a:p>
        </p:txBody>
      </p:sp>
      <p:sp>
        <p:nvSpPr>
          <p:cNvPr id="7" name="Rectangle 6">
            <a:extLst>
              <a:ext uri="{FF2B5EF4-FFF2-40B4-BE49-F238E27FC236}">
                <a16:creationId xmlns:a16="http://schemas.microsoft.com/office/drawing/2014/main" id="{351B41FD-77F0-4BF0-A73C-D125D3D0F16E}"/>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76552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 – Electric power</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136" name="Group 135">
            <a:extLst>
              <a:ext uri="{FF2B5EF4-FFF2-40B4-BE49-F238E27FC236}">
                <a16:creationId xmlns:a16="http://schemas.microsoft.com/office/drawing/2014/main" id="{DE4B9F5A-C224-40BB-A06C-BB31FD830777}"/>
              </a:ext>
            </a:extLst>
          </p:cNvPr>
          <p:cNvGrpSpPr/>
          <p:nvPr/>
        </p:nvGrpSpPr>
        <p:grpSpPr>
          <a:xfrm>
            <a:off x="10875938" y="299180"/>
            <a:ext cx="946092" cy="1162266"/>
            <a:chOff x="11171758" y="173346"/>
            <a:chExt cx="606514" cy="745098"/>
          </a:xfrm>
        </p:grpSpPr>
        <p:sp>
          <p:nvSpPr>
            <p:cNvPr id="137" name="Rechteck 51">
              <a:extLst>
                <a:ext uri="{FF2B5EF4-FFF2-40B4-BE49-F238E27FC236}">
                  <a16:creationId xmlns:a16="http://schemas.microsoft.com/office/drawing/2014/main" id="{3259BF7F-54BE-4FDA-B57D-E3EDCB9BA9B3}"/>
                </a:ext>
              </a:extLst>
            </p:cNvPr>
            <p:cNvSpPr/>
            <p:nvPr/>
          </p:nvSpPr>
          <p:spPr>
            <a:xfrm>
              <a:off x="11171758" y="622483"/>
              <a:ext cx="606514" cy="295961"/>
            </a:xfrm>
            <a:prstGeom prst="rect">
              <a:avLst/>
            </a:prstGeom>
          </p:spPr>
          <p:txBody>
            <a:bodyPr wrap="none">
              <a:spAutoFit/>
            </a:bodyPr>
            <a:lstStyle/>
            <a:p>
              <a:pPr algn="ctr"/>
              <a:r>
                <a:rPr lang="en-US" sz="1200" b="1"/>
                <a:t>Monitor + </a:t>
              </a:r>
            </a:p>
            <a:p>
              <a:pPr algn="ctr"/>
              <a:r>
                <a:rPr lang="en-US" sz="1200" b="1"/>
                <a:t>Control</a:t>
              </a:r>
            </a:p>
          </p:txBody>
        </p:sp>
        <p:pic>
          <p:nvPicPr>
            <p:cNvPr id="138" name="Graphic 137">
              <a:extLst>
                <a:ext uri="{FF2B5EF4-FFF2-40B4-BE49-F238E27FC236}">
                  <a16:creationId xmlns:a16="http://schemas.microsoft.com/office/drawing/2014/main" id="{63C930C4-2A08-4144-A199-CF56457100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5350" y="173346"/>
              <a:ext cx="457200" cy="457200"/>
            </a:xfrm>
            <a:prstGeom prst="rect">
              <a:avLst/>
            </a:prstGeom>
          </p:spPr>
        </p:pic>
      </p:grpSp>
      <p:sp>
        <p:nvSpPr>
          <p:cNvPr id="308" name="Rectangle 307">
            <a:extLst>
              <a:ext uri="{FF2B5EF4-FFF2-40B4-BE49-F238E27FC236}">
                <a16:creationId xmlns:a16="http://schemas.microsoft.com/office/drawing/2014/main" id="{0CA787AE-4265-403C-99A4-AEA1F82468B2}"/>
              </a:ext>
            </a:extLst>
          </p:cNvPr>
          <p:cNvSpPr/>
          <p:nvPr/>
        </p:nvSpPr>
        <p:spPr bwMode="gray">
          <a:xfrm>
            <a:off x="8497594" y="1568777"/>
            <a:ext cx="3359444" cy="485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SCADA monitoring and Control – Ethernet networks</a:t>
            </a:r>
            <a:endParaRPr lang="en-US" sz="1400"/>
          </a:p>
        </p:txBody>
      </p:sp>
      <p:sp>
        <p:nvSpPr>
          <p:cNvPr id="309" name="TextBox 308">
            <a:extLst>
              <a:ext uri="{FF2B5EF4-FFF2-40B4-BE49-F238E27FC236}">
                <a16:creationId xmlns:a16="http://schemas.microsoft.com/office/drawing/2014/main" id="{D99008D4-71C4-49EB-AC0A-0AF0BA863FDA}"/>
              </a:ext>
            </a:extLst>
          </p:cNvPr>
          <p:cNvSpPr txBox="1"/>
          <p:nvPr/>
        </p:nvSpPr>
        <p:spPr bwMode="gray">
          <a:xfrm>
            <a:off x="1547111" y="5688493"/>
            <a:ext cx="5438918" cy="485375"/>
          </a:xfrm>
          <a:prstGeom prst="rect">
            <a:avLst/>
          </a:prstGeom>
          <a:noFill/>
        </p:spPr>
        <p:txBody>
          <a:bodyPr wrap="square" lIns="72000" tIns="72000" rIns="72000" bIns="72000" rtlCol="0">
            <a:noAutofit/>
          </a:bodyPr>
          <a:lstStyle/>
          <a:p>
            <a:r>
              <a:rPr lang="en-GB" sz="1000"/>
              <a:t>(*) It is recommended to monitor the transfer switch</a:t>
            </a:r>
          </a:p>
          <a:p>
            <a:r>
              <a:rPr lang="en-GB" sz="1000"/>
              <a:t>For ABB Ability Energy &amp; Asset Manager it is required Modbus TCP</a:t>
            </a:r>
          </a:p>
        </p:txBody>
      </p:sp>
      <p:cxnSp>
        <p:nvCxnSpPr>
          <p:cNvPr id="311" name="Straight Connector 310">
            <a:extLst>
              <a:ext uri="{FF2B5EF4-FFF2-40B4-BE49-F238E27FC236}">
                <a16:creationId xmlns:a16="http://schemas.microsoft.com/office/drawing/2014/main" id="{FC08472D-B420-427C-BB55-D81EB5E6398C}"/>
              </a:ext>
            </a:extLst>
          </p:cNvPr>
          <p:cNvCxnSpPr>
            <a:cxnSpLocks/>
          </p:cNvCxnSpPr>
          <p:nvPr/>
        </p:nvCxnSpPr>
        <p:spPr bwMode="gray">
          <a:xfrm>
            <a:off x="2250169" y="3016719"/>
            <a:ext cx="434859" cy="0"/>
          </a:xfrm>
          <a:prstGeom prst="line">
            <a:avLst/>
          </a:prstGeom>
          <a:ln w="19050">
            <a:solidFill>
              <a:srgbClr val="7030A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2" name="Content Placeholder 6">
            <a:extLst>
              <a:ext uri="{FF2B5EF4-FFF2-40B4-BE49-F238E27FC236}">
                <a16:creationId xmlns:a16="http://schemas.microsoft.com/office/drawing/2014/main" id="{EEED65FC-455F-424D-88CC-51E71AB667F6}"/>
              </a:ext>
            </a:extLst>
          </p:cNvPr>
          <p:cNvSpPr txBox="1">
            <a:spLocks/>
          </p:cNvSpPr>
          <p:nvPr/>
        </p:nvSpPr>
        <p:spPr bwMode="gray">
          <a:xfrm>
            <a:off x="512119" y="2906281"/>
            <a:ext cx="2655214" cy="424449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latin typeface="ABBvoiceOffice" panose="020D0603020503020204" pitchFamily="34" charset="0"/>
                <a:ea typeface="ABBvoiceOffice" panose="020D0603020503020204" pitchFamily="34" charset="0"/>
                <a:cs typeface="ABBvoiceOffice" panose="020D0603020503020204" pitchFamily="34" charset="0"/>
              </a:rPr>
              <a:t>Ethernet networks</a:t>
            </a: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Modbus TCP</a:t>
            </a:r>
          </a:p>
          <a:p>
            <a:pPr marL="285750" indent="-285750">
              <a:buFont typeface="Arial" panose="020B0604020202020204" pitchFamily="34" charset="0"/>
              <a:buChar char="•"/>
            </a:pPr>
            <a:r>
              <a:rPr lang="en-US" sz="1200" err="1">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20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Ethernet/IP™</a:t>
            </a:r>
          </a:p>
          <a:p>
            <a:pPr marL="285750" indent="-285750">
              <a:buFont typeface="Arial" panose="020B0604020202020204" pitchFamily="34" charset="0"/>
              <a:buChar char="•"/>
            </a:pPr>
            <a:r>
              <a:rPr lang="nl-NL" sz="1200">
                <a:latin typeface="ABBvoiceOffice" panose="020D0603020503020204" pitchFamily="34" charset="0"/>
                <a:ea typeface="ABBvoiceOffice" panose="020D0603020503020204" pitchFamily="34" charset="0"/>
                <a:cs typeface="ABBvoiceOffice" panose="020D0603020503020204" pitchFamily="34" charset="0"/>
              </a:rPr>
              <a:t>IEC 61850</a:t>
            </a:r>
          </a:p>
          <a:p>
            <a:pPr marL="285750" indent="-285750">
              <a:buFont typeface="Arial" panose="020B0604020202020204" pitchFamily="34" charset="0"/>
              <a:buChar char="•"/>
            </a:pPr>
            <a:endParaRPr lang="en-US" sz="1200">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ea typeface="ABBvoice" panose="020D0603020503020204" pitchFamily="34" charset="0"/>
              <a:cs typeface="ABBvoice" panose="020D0603020503020204" pitchFamily="34" charset="0"/>
            </a:endParaRPr>
          </a:p>
          <a:p>
            <a:endParaRPr lang="en-US"/>
          </a:p>
        </p:txBody>
      </p:sp>
      <p:sp>
        <p:nvSpPr>
          <p:cNvPr id="313" name="TextBox 312">
            <a:extLst>
              <a:ext uri="{FF2B5EF4-FFF2-40B4-BE49-F238E27FC236}">
                <a16:creationId xmlns:a16="http://schemas.microsoft.com/office/drawing/2014/main" id="{F2E42B96-86AA-4B3D-9C4F-A11C9D4B348F}"/>
              </a:ext>
            </a:extLst>
          </p:cNvPr>
          <p:cNvSpPr txBox="1"/>
          <p:nvPr/>
        </p:nvSpPr>
        <p:spPr bwMode="gray">
          <a:xfrm>
            <a:off x="263182" y="1707199"/>
            <a:ext cx="3793053" cy="914400"/>
          </a:xfrm>
          <a:prstGeom prst="rect">
            <a:avLst/>
          </a:prstGeom>
          <a:noFill/>
        </p:spPr>
        <p:txBody>
          <a:bodyPr wrap="none" lIns="72000" tIns="72000" rIns="72000" bIns="72000" rtlCol="0">
            <a:noAutofit/>
          </a:bodyPr>
          <a:lstStyle/>
          <a:p>
            <a:r>
              <a:rPr lang="it-IT" b="1"/>
              <a:t>—</a:t>
            </a:r>
            <a:endParaRPr lang="it-IT" sz="1600" b="1">
              <a:latin typeface="ABBvoiceOffice" panose="020D0603020503020204" pitchFamily="34" charset="0"/>
              <a:ea typeface="ABBvoiceOffice" panose="020D0603020503020204" pitchFamily="34" charset="0"/>
              <a:cs typeface="ABBvoiceOffice" panose="020D0603020503020204" pitchFamily="34" charset="0"/>
            </a:endParaRPr>
          </a:p>
          <a:p>
            <a:r>
              <a:rPr lang="en-US" sz="1600" b="1">
                <a:latin typeface="ABBvoiceOffice" panose="020D0603020503020204" pitchFamily="34" charset="0"/>
                <a:ea typeface="ABBvoiceOffice" panose="020D0603020503020204" pitchFamily="34" charset="0"/>
                <a:cs typeface="ABBvoiceOffice" panose="020D0603020503020204" pitchFamily="34" charset="0"/>
              </a:rPr>
              <a:t>Supporting communication </a:t>
            </a:r>
          </a:p>
          <a:p>
            <a:r>
              <a:rPr lang="en-US" sz="1600" b="1">
                <a:latin typeface="ABBvoiceOffice" panose="020D0603020503020204" pitchFamily="34" charset="0"/>
                <a:ea typeface="ABBvoiceOffice" panose="020D0603020503020204" pitchFamily="34" charset="0"/>
                <a:cs typeface="ABBvoiceOffice" panose="020D0603020503020204" pitchFamily="34" charset="0"/>
              </a:rPr>
              <a:t>protocols</a:t>
            </a:r>
          </a:p>
        </p:txBody>
      </p:sp>
      <p:grpSp>
        <p:nvGrpSpPr>
          <p:cNvPr id="11" name="Group 10">
            <a:extLst>
              <a:ext uri="{FF2B5EF4-FFF2-40B4-BE49-F238E27FC236}">
                <a16:creationId xmlns:a16="http://schemas.microsoft.com/office/drawing/2014/main" id="{171A8522-290E-4B10-918D-B16D683AC462}"/>
              </a:ext>
            </a:extLst>
          </p:cNvPr>
          <p:cNvGrpSpPr/>
          <p:nvPr/>
        </p:nvGrpSpPr>
        <p:grpSpPr>
          <a:xfrm>
            <a:off x="3005089" y="2161483"/>
            <a:ext cx="8851948" cy="3907243"/>
            <a:chOff x="3005089" y="2161483"/>
            <a:chExt cx="8851948" cy="3907243"/>
          </a:xfrm>
        </p:grpSpPr>
        <p:grpSp>
          <p:nvGrpSpPr>
            <p:cNvPr id="139" name="Group 138">
              <a:extLst>
                <a:ext uri="{FF2B5EF4-FFF2-40B4-BE49-F238E27FC236}">
                  <a16:creationId xmlns:a16="http://schemas.microsoft.com/office/drawing/2014/main" id="{F4AB0FF8-F19F-4BED-A653-7ABCECB67F37}"/>
                </a:ext>
              </a:extLst>
            </p:cNvPr>
            <p:cNvGrpSpPr/>
            <p:nvPr/>
          </p:nvGrpSpPr>
          <p:grpSpPr>
            <a:xfrm>
              <a:off x="3005089" y="2161483"/>
              <a:ext cx="8851948" cy="3815092"/>
              <a:chOff x="1152719" y="1084353"/>
              <a:chExt cx="10924227" cy="4899816"/>
            </a:xfrm>
          </p:grpSpPr>
          <p:grpSp>
            <p:nvGrpSpPr>
              <p:cNvPr id="140" name="Group 139">
                <a:extLst>
                  <a:ext uri="{FF2B5EF4-FFF2-40B4-BE49-F238E27FC236}">
                    <a16:creationId xmlns:a16="http://schemas.microsoft.com/office/drawing/2014/main" id="{0E4B58DC-C421-457A-9DAB-00CF0B73603E}"/>
                  </a:ext>
                </a:extLst>
              </p:cNvPr>
              <p:cNvGrpSpPr/>
              <p:nvPr/>
            </p:nvGrpSpPr>
            <p:grpSpPr>
              <a:xfrm>
                <a:off x="1152719" y="2937163"/>
                <a:ext cx="2052350" cy="2078038"/>
                <a:chOff x="7280786" y="2127069"/>
                <a:chExt cx="3994214" cy="3891143"/>
              </a:xfrm>
            </p:grpSpPr>
            <p:sp>
              <p:nvSpPr>
                <p:cNvPr id="285" name="Rechteck 62">
                  <a:extLst>
                    <a:ext uri="{FF2B5EF4-FFF2-40B4-BE49-F238E27FC236}">
                      <a16:creationId xmlns:a16="http://schemas.microsoft.com/office/drawing/2014/main" id="{320A9D52-0A08-4BB4-A23F-17CFA619DDD4}"/>
                    </a:ext>
                  </a:extLst>
                </p:cNvPr>
                <p:cNvSpPr/>
                <p:nvPr/>
              </p:nvSpPr>
              <p:spPr>
                <a:xfrm>
                  <a:off x="8490002" y="2139733"/>
                  <a:ext cx="1778738" cy="999234"/>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286" name="Straight Connector 285">
                  <a:extLst>
                    <a:ext uri="{FF2B5EF4-FFF2-40B4-BE49-F238E27FC236}">
                      <a16:creationId xmlns:a16="http://schemas.microsoft.com/office/drawing/2014/main" id="{B28EB7B2-7C0D-41F0-AE0E-B559E1CBBDA8}"/>
                    </a:ext>
                  </a:extLst>
                </p:cNvPr>
                <p:cNvCxnSpPr>
                  <a:cxnSpLocks/>
                </p:cNvCxnSpPr>
                <p:nvPr/>
              </p:nvCxnSpPr>
              <p:spPr bwMode="gray">
                <a:xfrm flipH="1" flipV="1">
                  <a:off x="8442439" y="2154830"/>
                  <a:ext cx="1" cy="278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7" name="Group 286">
                  <a:extLst>
                    <a:ext uri="{FF2B5EF4-FFF2-40B4-BE49-F238E27FC236}">
                      <a16:creationId xmlns:a16="http://schemas.microsoft.com/office/drawing/2014/main" id="{7A0EC858-6981-471F-B939-7CFC76D07CFA}"/>
                    </a:ext>
                  </a:extLst>
                </p:cNvPr>
                <p:cNvGrpSpPr/>
                <p:nvPr/>
              </p:nvGrpSpPr>
              <p:grpSpPr>
                <a:xfrm>
                  <a:off x="8320442" y="5083090"/>
                  <a:ext cx="1210420" cy="935122"/>
                  <a:chOff x="787587" y="4549613"/>
                  <a:chExt cx="1210420" cy="935122"/>
                </a:xfrm>
              </p:grpSpPr>
              <p:pic>
                <p:nvPicPr>
                  <p:cNvPr id="304" name="Picture 303" descr="A picture containing electronics, camera&#10;&#10;Description automatically generated">
                    <a:extLst>
                      <a:ext uri="{FF2B5EF4-FFF2-40B4-BE49-F238E27FC236}">
                        <a16:creationId xmlns:a16="http://schemas.microsoft.com/office/drawing/2014/main" id="{E80E719B-5830-4483-86D0-0676DEED0E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p:spPr>
              </p:pic>
              <p:pic>
                <p:nvPicPr>
                  <p:cNvPr id="305" name="Picture 304" descr="A picture containing electronics, camera&#10;&#10;Description automatically generated">
                    <a:extLst>
                      <a:ext uri="{FF2B5EF4-FFF2-40B4-BE49-F238E27FC236}">
                        <a16:creationId xmlns:a16="http://schemas.microsoft.com/office/drawing/2014/main" id="{9438259E-A40B-4B30-A068-85B05AF750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sp>
                <p:nvSpPr>
                  <p:cNvPr id="306" name="Rechteck 62">
                    <a:extLst>
                      <a:ext uri="{FF2B5EF4-FFF2-40B4-BE49-F238E27FC236}">
                        <a16:creationId xmlns:a16="http://schemas.microsoft.com/office/drawing/2014/main" id="{9B3084AE-63A9-4088-A8C5-0748008959D5}"/>
                      </a:ext>
                    </a:extLst>
                  </p:cNvPr>
                  <p:cNvSpPr/>
                  <p:nvPr/>
                </p:nvSpPr>
                <p:spPr>
                  <a:xfrm>
                    <a:off x="1261130" y="5094499"/>
                    <a:ext cx="736877"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07" name="Rechteck 62">
                    <a:extLst>
                      <a:ext uri="{FF2B5EF4-FFF2-40B4-BE49-F238E27FC236}">
                        <a16:creationId xmlns:a16="http://schemas.microsoft.com/office/drawing/2014/main" id="{5CDD975B-5303-4766-AC29-9E677C9E8C3F}"/>
                      </a:ext>
                    </a:extLst>
                  </p:cNvPr>
                  <p:cNvSpPr/>
                  <p:nvPr/>
                </p:nvSpPr>
                <p:spPr>
                  <a:xfrm>
                    <a:off x="787587" y="5110130"/>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288" name="Group 287">
                  <a:extLst>
                    <a:ext uri="{FF2B5EF4-FFF2-40B4-BE49-F238E27FC236}">
                      <a16:creationId xmlns:a16="http://schemas.microsoft.com/office/drawing/2014/main" id="{C3E147D9-CAFA-428C-BAC1-6E35E45E5BDD}"/>
                    </a:ext>
                  </a:extLst>
                </p:cNvPr>
                <p:cNvGrpSpPr/>
                <p:nvPr/>
              </p:nvGrpSpPr>
              <p:grpSpPr>
                <a:xfrm>
                  <a:off x="9310882" y="5065231"/>
                  <a:ext cx="1207018" cy="932224"/>
                  <a:chOff x="586072" y="4531754"/>
                  <a:chExt cx="1207018" cy="932224"/>
                </a:xfrm>
              </p:grpSpPr>
              <p:pic>
                <p:nvPicPr>
                  <p:cNvPr id="300" name="Picture 299" descr="A picture containing electronics, camera&#10;&#10;Description automatically generated">
                    <a:extLst>
                      <a:ext uri="{FF2B5EF4-FFF2-40B4-BE49-F238E27FC236}">
                        <a16:creationId xmlns:a16="http://schemas.microsoft.com/office/drawing/2014/main" id="{9B2CFBB6-924C-46C7-88B2-998F5710C6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pic>
                <p:nvPicPr>
                  <p:cNvPr id="301" name="Picture 300" descr="A picture containing electronics, camera&#10;&#10;Description automatically generated">
                    <a:extLst>
                      <a:ext uri="{FF2B5EF4-FFF2-40B4-BE49-F238E27FC236}">
                        <a16:creationId xmlns:a16="http://schemas.microsoft.com/office/drawing/2014/main" id="{2704682F-3842-45AF-AACA-F0F6DCA9BF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23438" y="4540684"/>
                    <a:ext cx="583814" cy="583814"/>
                  </a:xfrm>
                  <a:prstGeom prst="rect">
                    <a:avLst/>
                  </a:prstGeom>
                </p:spPr>
              </p:pic>
              <p:sp>
                <p:nvSpPr>
                  <p:cNvPr id="302" name="Rechteck 62">
                    <a:extLst>
                      <a:ext uri="{FF2B5EF4-FFF2-40B4-BE49-F238E27FC236}">
                        <a16:creationId xmlns:a16="http://schemas.microsoft.com/office/drawing/2014/main" id="{C980898E-9AD7-4AD0-84F0-24CFC4F223A5}"/>
                      </a:ext>
                    </a:extLst>
                  </p:cNvPr>
                  <p:cNvSpPr/>
                  <p:nvPr/>
                </p:nvSpPr>
                <p:spPr>
                  <a:xfrm>
                    <a:off x="1056213" y="5085671"/>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03" name="Rechteck 62">
                    <a:extLst>
                      <a:ext uri="{FF2B5EF4-FFF2-40B4-BE49-F238E27FC236}">
                        <a16:creationId xmlns:a16="http://schemas.microsoft.com/office/drawing/2014/main" id="{0B0310B5-328B-43AF-A673-ADFF489BB22D}"/>
                      </a:ext>
                    </a:extLst>
                  </p:cNvPr>
                  <p:cNvSpPr/>
                  <p:nvPr/>
                </p:nvSpPr>
                <p:spPr>
                  <a:xfrm>
                    <a:off x="586072" y="5089374"/>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289" name="Rechteck 62">
                  <a:extLst>
                    <a:ext uri="{FF2B5EF4-FFF2-40B4-BE49-F238E27FC236}">
                      <a16:creationId xmlns:a16="http://schemas.microsoft.com/office/drawing/2014/main" id="{B2496132-4292-4BB1-AD1C-36B46FCB6050}"/>
                    </a:ext>
                  </a:extLst>
                </p:cNvPr>
                <p:cNvSpPr/>
                <p:nvPr/>
              </p:nvSpPr>
              <p:spPr>
                <a:xfrm>
                  <a:off x="7280786" y="3929254"/>
                  <a:ext cx="1861308" cy="74017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290" name="Picture 289">
                  <a:extLst>
                    <a:ext uri="{FF2B5EF4-FFF2-40B4-BE49-F238E27FC236}">
                      <a16:creationId xmlns:a16="http://schemas.microsoft.com/office/drawing/2014/main" id="{6A3A702A-5731-4B5D-97A3-E4112D31E1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138172"/>
                  <a:ext cx="702066" cy="800755"/>
                </a:xfrm>
                <a:prstGeom prst="rect">
                  <a:avLst/>
                </a:prstGeom>
              </p:spPr>
            </p:pic>
            <p:cxnSp>
              <p:nvCxnSpPr>
                <p:cNvPr id="291" name="Connector: Elbow 290">
                  <a:extLst>
                    <a:ext uri="{FF2B5EF4-FFF2-40B4-BE49-F238E27FC236}">
                      <a16:creationId xmlns:a16="http://schemas.microsoft.com/office/drawing/2014/main" id="{228EFC41-BECA-44CF-95EA-8827AC7C5667}"/>
                    </a:ext>
                  </a:extLst>
                </p:cNvPr>
                <p:cNvCxnSpPr>
                  <a:cxnSpLocks/>
                  <a:endCxn id="290" idx="0"/>
                </p:cNvCxnSpPr>
                <p:nvPr/>
              </p:nvCxnSpPr>
              <p:spPr bwMode="gray">
                <a:xfrm rot="16200000" flipH="1">
                  <a:off x="8867568" y="2561778"/>
                  <a:ext cx="151265" cy="100152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B0312B71-7B80-4AF3-ADB0-B9853CAAB43F}"/>
                    </a:ext>
                  </a:extLst>
                </p:cNvPr>
                <p:cNvCxnSpPr>
                  <a:cxnSpLocks/>
                  <a:stCxn id="290" idx="2"/>
                </p:cNvCxnSpPr>
                <p:nvPr/>
              </p:nvCxnSpPr>
              <p:spPr bwMode="gray">
                <a:xfrm>
                  <a:off x="9443961" y="3938927"/>
                  <a:ext cx="1021" cy="10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Rechteck 62">
                  <a:extLst>
                    <a:ext uri="{FF2B5EF4-FFF2-40B4-BE49-F238E27FC236}">
                      <a16:creationId xmlns:a16="http://schemas.microsoft.com/office/drawing/2014/main" id="{A96B9D8C-91B5-4C8B-9117-8ABAAB010B3A}"/>
                    </a:ext>
                  </a:extLst>
                </p:cNvPr>
                <p:cNvSpPr/>
                <p:nvPr/>
              </p:nvSpPr>
              <p:spPr>
                <a:xfrm>
                  <a:off x="9683324" y="3262796"/>
                  <a:ext cx="1591676" cy="691577"/>
                </a:xfrm>
                <a:prstGeom prst="rect">
                  <a:avLst/>
                </a:prstGeom>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94" name="Connector: Elbow 293">
                  <a:extLst>
                    <a:ext uri="{FF2B5EF4-FFF2-40B4-BE49-F238E27FC236}">
                      <a16:creationId xmlns:a16="http://schemas.microsoft.com/office/drawing/2014/main" id="{863AA6FA-D98A-40D2-8982-6213CF87D725}"/>
                    </a:ext>
                  </a:extLst>
                </p:cNvPr>
                <p:cNvCxnSpPr>
                  <a:cxnSpLocks/>
                  <a:stCxn id="304" idx="0"/>
                </p:cNvCxnSpPr>
                <p:nvPr/>
              </p:nvCxnSpPr>
              <p:spPr bwMode="gray">
                <a:xfrm rot="5400000" flipH="1" flipV="1">
                  <a:off x="8828450" y="4466558"/>
                  <a:ext cx="457171" cy="7758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Connector: Elbow 294">
                  <a:extLst>
                    <a:ext uri="{FF2B5EF4-FFF2-40B4-BE49-F238E27FC236}">
                      <a16:creationId xmlns:a16="http://schemas.microsoft.com/office/drawing/2014/main" id="{677C3900-8E57-4A9F-BD25-396B5914CD2C}"/>
                    </a:ext>
                  </a:extLst>
                </p:cNvPr>
                <p:cNvCxnSpPr>
                  <a:cxnSpLocks/>
                  <a:stCxn id="305" idx="0"/>
                </p:cNvCxnSpPr>
                <p:nvPr/>
              </p:nvCxnSpPr>
              <p:spPr bwMode="gray">
                <a:xfrm rot="5400000" flipH="1" flipV="1">
                  <a:off x="9070076" y="4708185"/>
                  <a:ext cx="457171" cy="29264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Connector: Elbow 295">
                  <a:extLst>
                    <a:ext uri="{FF2B5EF4-FFF2-40B4-BE49-F238E27FC236}">
                      <a16:creationId xmlns:a16="http://schemas.microsoft.com/office/drawing/2014/main" id="{21D93844-038D-409E-865B-3202E61111F5}"/>
                    </a:ext>
                  </a:extLst>
                </p:cNvPr>
                <p:cNvCxnSpPr>
                  <a:cxnSpLocks/>
                  <a:stCxn id="300" idx="0"/>
                </p:cNvCxnSpPr>
                <p:nvPr/>
              </p:nvCxnSpPr>
              <p:spPr bwMode="gray">
                <a:xfrm rot="16200000" flipV="1">
                  <a:off x="9314076" y="4756825"/>
                  <a:ext cx="439312" cy="177500"/>
                </a:xfrm>
                <a:prstGeom prst="bentConnector3">
                  <a:avLst>
                    <a:gd name="adj1" fmla="val 486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Connector: Elbow 296">
                  <a:extLst>
                    <a:ext uri="{FF2B5EF4-FFF2-40B4-BE49-F238E27FC236}">
                      <a16:creationId xmlns:a16="http://schemas.microsoft.com/office/drawing/2014/main" id="{5F0B90E5-D7C5-4424-BEED-90C05267B341}"/>
                    </a:ext>
                  </a:extLst>
                </p:cNvPr>
                <p:cNvCxnSpPr>
                  <a:cxnSpLocks/>
                  <a:stCxn id="301" idx="0"/>
                </p:cNvCxnSpPr>
                <p:nvPr/>
              </p:nvCxnSpPr>
              <p:spPr bwMode="gray">
                <a:xfrm rot="16200000" flipV="1">
                  <a:off x="9568448" y="4502453"/>
                  <a:ext cx="448242" cy="695173"/>
                </a:xfrm>
                <a:prstGeom prst="bentConnector3">
                  <a:avLst>
                    <a:gd name="adj1" fmla="val 4869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5B1E55C-B80B-4E97-82C8-285AA4A69E34}"/>
                    </a:ext>
                  </a:extLst>
                </p:cNvPr>
                <p:cNvCxnSpPr>
                  <a:cxnSpLocks/>
                </p:cNvCxnSpPr>
                <p:nvPr/>
              </p:nvCxnSpPr>
              <p:spPr bwMode="gray">
                <a:xfrm flipV="1">
                  <a:off x="10203011" y="2127069"/>
                  <a:ext cx="0" cy="18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Connector: Elbow 298">
                  <a:extLst>
                    <a:ext uri="{FF2B5EF4-FFF2-40B4-BE49-F238E27FC236}">
                      <a16:creationId xmlns:a16="http://schemas.microsoft.com/office/drawing/2014/main" id="{842920A5-175F-4706-9C54-81D125638FC0}"/>
                    </a:ext>
                  </a:extLst>
                </p:cNvPr>
                <p:cNvCxnSpPr>
                  <a:cxnSpLocks/>
                </p:cNvCxnSpPr>
                <p:nvPr/>
              </p:nvCxnSpPr>
              <p:spPr bwMode="gray">
                <a:xfrm flipV="1">
                  <a:off x="9564561" y="2861680"/>
                  <a:ext cx="638450" cy="33220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2A712050-C310-4947-B9C1-36BC4376F4A9}"/>
                  </a:ext>
                </a:extLst>
              </p:cNvPr>
              <p:cNvGrpSpPr/>
              <p:nvPr/>
            </p:nvGrpSpPr>
            <p:grpSpPr>
              <a:xfrm>
                <a:off x="6048955" y="2954103"/>
                <a:ext cx="1514536" cy="2059692"/>
                <a:chOff x="7582942" y="2161423"/>
                <a:chExt cx="2947537" cy="3856789"/>
              </a:xfrm>
              <a:noFill/>
            </p:grpSpPr>
            <p:pic>
              <p:nvPicPr>
                <p:cNvPr id="264" name="Picture 263" descr="A picture containing text&#10;&#10;Description automatically generated">
                  <a:extLst>
                    <a:ext uri="{FF2B5EF4-FFF2-40B4-BE49-F238E27FC236}">
                      <a16:creationId xmlns:a16="http://schemas.microsoft.com/office/drawing/2014/main" id="{5390DF38-1595-45B3-A060-370ABA6BC78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9093949" y="4046232"/>
                  <a:ext cx="702066" cy="579687"/>
                </a:xfrm>
                <a:prstGeom prst="rect">
                  <a:avLst/>
                </a:prstGeom>
                <a:grpFill/>
              </p:spPr>
            </p:pic>
            <p:cxnSp>
              <p:nvCxnSpPr>
                <p:cNvPr id="265" name="Straight Connector 264">
                  <a:extLst>
                    <a:ext uri="{FF2B5EF4-FFF2-40B4-BE49-F238E27FC236}">
                      <a16:creationId xmlns:a16="http://schemas.microsoft.com/office/drawing/2014/main" id="{D2D00D0B-BCD9-4DAA-A528-592E26CCC43E}"/>
                    </a:ext>
                  </a:extLst>
                </p:cNvPr>
                <p:cNvCxnSpPr>
                  <a:cxnSpLocks/>
                </p:cNvCxnSpPr>
                <p:nvPr/>
              </p:nvCxnSpPr>
              <p:spPr bwMode="gray">
                <a:xfrm flipV="1">
                  <a:off x="9443892" y="2161423"/>
                  <a:ext cx="0" cy="20490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6" name="Group 265">
                  <a:extLst>
                    <a:ext uri="{FF2B5EF4-FFF2-40B4-BE49-F238E27FC236}">
                      <a16:creationId xmlns:a16="http://schemas.microsoft.com/office/drawing/2014/main" id="{64C15AF3-7A1F-4BCD-BEA4-06F75BFB63D8}"/>
                    </a:ext>
                  </a:extLst>
                </p:cNvPr>
                <p:cNvGrpSpPr/>
                <p:nvPr/>
              </p:nvGrpSpPr>
              <p:grpSpPr>
                <a:xfrm>
                  <a:off x="8320442" y="5083090"/>
                  <a:ext cx="1223000" cy="935122"/>
                  <a:chOff x="787587" y="4549613"/>
                  <a:chExt cx="1223000" cy="935122"/>
                </a:xfrm>
                <a:grpFill/>
              </p:grpSpPr>
              <p:pic>
                <p:nvPicPr>
                  <p:cNvPr id="281" name="Picture 280" descr="A picture containing electronics, camera&#10;&#10;Description automatically generated">
                    <a:extLst>
                      <a:ext uri="{FF2B5EF4-FFF2-40B4-BE49-F238E27FC236}">
                        <a16:creationId xmlns:a16="http://schemas.microsoft.com/office/drawing/2014/main" id="{A3769357-5168-4044-A870-1E612267CB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a:grpFill/>
                </p:spPr>
              </p:pic>
              <p:pic>
                <p:nvPicPr>
                  <p:cNvPr id="282" name="Picture 281" descr="A picture containing electronics, camera&#10;&#10;Description automatically generated">
                    <a:extLst>
                      <a:ext uri="{FF2B5EF4-FFF2-40B4-BE49-F238E27FC236}">
                        <a16:creationId xmlns:a16="http://schemas.microsoft.com/office/drawing/2014/main" id="{7067716E-F3D9-4856-94BF-E5CB03FBF4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a:grpFill/>
                </p:spPr>
              </p:pic>
              <p:sp>
                <p:nvSpPr>
                  <p:cNvPr id="283" name="Rechteck 62">
                    <a:extLst>
                      <a:ext uri="{FF2B5EF4-FFF2-40B4-BE49-F238E27FC236}">
                        <a16:creationId xmlns:a16="http://schemas.microsoft.com/office/drawing/2014/main" id="{37D2485D-0E42-4C7E-A4F3-7FBDA219236A}"/>
                      </a:ext>
                    </a:extLst>
                  </p:cNvPr>
                  <p:cNvSpPr/>
                  <p:nvPr/>
                </p:nvSpPr>
                <p:spPr>
                  <a:xfrm>
                    <a:off x="1273711" y="509450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84" name="Rechteck 62">
                    <a:extLst>
                      <a:ext uri="{FF2B5EF4-FFF2-40B4-BE49-F238E27FC236}">
                        <a16:creationId xmlns:a16="http://schemas.microsoft.com/office/drawing/2014/main" id="{F75EF028-2629-4407-BDD3-6C97FC49009E}"/>
                      </a:ext>
                    </a:extLst>
                  </p:cNvPr>
                  <p:cNvSpPr/>
                  <p:nvPr/>
                </p:nvSpPr>
                <p:spPr>
                  <a:xfrm>
                    <a:off x="787587" y="5110130"/>
                    <a:ext cx="736877"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267" name="Group 266">
                  <a:extLst>
                    <a:ext uri="{FF2B5EF4-FFF2-40B4-BE49-F238E27FC236}">
                      <a16:creationId xmlns:a16="http://schemas.microsoft.com/office/drawing/2014/main" id="{AE28901D-8FD2-4CAC-B672-66C7A23A724F}"/>
                    </a:ext>
                  </a:extLst>
                </p:cNvPr>
                <p:cNvGrpSpPr/>
                <p:nvPr/>
              </p:nvGrpSpPr>
              <p:grpSpPr>
                <a:xfrm>
                  <a:off x="9310882" y="5065231"/>
                  <a:ext cx="1219597" cy="932225"/>
                  <a:chOff x="586072" y="4531754"/>
                  <a:chExt cx="1219597" cy="932225"/>
                </a:xfrm>
                <a:grpFill/>
              </p:grpSpPr>
              <p:pic>
                <p:nvPicPr>
                  <p:cNvPr id="277" name="Picture 276" descr="A picture containing electronics, camera&#10;&#10;Description automatically generated">
                    <a:extLst>
                      <a:ext uri="{FF2B5EF4-FFF2-40B4-BE49-F238E27FC236}">
                        <a16:creationId xmlns:a16="http://schemas.microsoft.com/office/drawing/2014/main" id="{BFC56F7B-88CE-466C-AD27-87B85E6D4A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a:grpFill/>
                </p:spPr>
              </p:pic>
              <p:pic>
                <p:nvPicPr>
                  <p:cNvPr id="278" name="Picture 277" descr="A picture containing electronics, camera&#10;&#10;Description automatically generated">
                    <a:extLst>
                      <a:ext uri="{FF2B5EF4-FFF2-40B4-BE49-F238E27FC236}">
                        <a16:creationId xmlns:a16="http://schemas.microsoft.com/office/drawing/2014/main" id="{6A28933E-AF74-4217-A133-FC117F8735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490" y="4535308"/>
                    <a:ext cx="583814" cy="583814"/>
                  </a:xfrm>
                  <a:prstGeom prst="rect">
                    <a:avLst/>
                  </a:prstGeom>
                  <a:grpFill/>
                </p:spPr>
              </p:pic>
              <p:sp>
                <p:nvSpPr>
                  <p:cNvPr id="279" name="Rechteck 62">
                    <a:extLst>
                      <a:ext uri="{FF2B5EF4-FFF2-40B4-BE49-F238E27FC236}">
                        <a16:creationId xmlns:a16="http://schemas.microsoft.com/office/drawing/2014/main" id="{74059D3D-8AEE-4993-BC51-98655F698C66}"/>
                      </a:ext>
                    </a:extLst>
                  </p:cNvPr>
                  <p:cNvSpPr/>
                  <p:nvPr/>
                </p:nvSpPr>
                <p:spPr>
                  <a:xfrm>
                    <a:off x="1068793" y="508567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80" name="Rechteck 62">
                    <a:extLst>
                      <a:ext uri="{FF2B5EF4-FFF2-40B4-BE49-F238E27FC236}">
                        <a16:creationId xmlns:a16="http://schemas.microsoft.com/office/drawing/2014/main" id="{DB082A77-CE25-420B-AB0C-A621B4B7D231}"/>
                      </a:ext>
                    </a:extLst>
                  </p:cNvPr>
                  <p:cNvSpPr/>
                  <p:nvPr/>
                </p:nvSpPr>
                <p:spPr>
                  <a:xfrm>
                    <a:off x="586072" y="5089374"/>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268" name="Rechteck 62">
                  <a:extLst>
                    <a:ext uri="{FF2B5EF4-FFF2-40B4-BE49-F238E27FC236}">
                      <a16:creationId xmlns:a16="http://schemas.microsoft.com/office/drawing/2014/main" id="{1B887040-63CB-4F47-897D-8046CE00CBD3}"/>
                    </a:ext>
                  </a:extLst>
                </p:cNvPr>
                <p:cNvSpPr/>
                <p:nvPr/>
              </p:nvSpPr>
              <p:spPr>
                <a:xfrm>
                  <a:off x="7582942" y="4023464"/>
                  <a:ext cx="1779328" cy="740175"/>
                </a:xfrm>
                <a:prstGeom prst="rect">
                  <a:avLst/>
                </a:prstGeom>
                <a:grp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269" name="Picture 268">
                  <a:extLst>
                    <a:ext uri="{FF2B5EF4-FFF2-40B4-BE49-F238E27FC236}">
                      <a16:creationId xmlns:a16="http://schemas.microsoft.com/office/drawing/2014/main" id="{9B2A39C0-C657-4E23-B67E-23BA557F0824}"/>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052447"/>
                  <a:ext cx="702066" cy="800755"/>
                </a:xfrm>
                <a:prstGeom prst="rect">
                  <a:avLst/>
                </a:prstGeom>
                <a:grpFill/>
              </p:spPr>
            </p:pic>
            <p:cxnSp>
              <p:nvCxnSpPr>
                <p:cNvPr id="270" name="Connector: Elbow 269">
                  <a:extLst>
                    <a:ext uri="{FF2B5EF4-FFF2-40B4-BE49-F238E27FC236}">
                      <a16:creationId xmlns:a16="http://schemas.microsoft.com/office/drawing/2014/main" id="{8F3333B3-68B0-4FC0-B3DD-457B295138B8}"/>
                    </a:ext>
                  </a:extLst>
                </p:cNvPr>
                <p:cNvCxnSpPr>
                  <a:cxnSpLocks/>
                  <a:endCxn id="269" idx="0"/>
                </p:cNvCxnSpPr>
                <p:nvPr/>
              </p:nvCxnSpPr>
              <p:spPr bwMode="gray">
                <a:xfrm rot="16200000" flipH="1">
                  <a:off x="9377441" y="2985926"/>
                  <a:ext cx="132971" cy="69"/>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3854A4B-029D-472D-A962-71F03F1F9F6D}"/>
                    </a:ext>
                  </a:extLst>
                </p:cNvPr>
                <p:cNvCxnSpPr>
                  <a:cxnSpLocks/>
                  <a:stCxn id="269" idx="2"/>
                  <a:endCxn id="264" idx="0"/>
                </p:cNvCxnSpPr>
                <p:nvPr/>
              </p:nvCxnSpPr>
              <p:spPr bwMode="gray">
                <a:xfrm>
                  <a:off x="9443961" y="3853202"/>
                  <a:ext cx="1021" cy="1930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Rechteck 62">
                  <a:extLst>
                    <a:ext uri="{FF2B5EF4-FFF2-40B4-BE49-F238E27FC236}">
                      <a16:creationId xmlns:a16="http://schemas.microsoft.com/office/drawing/2014/main" id="{E3EA5C36-628B-47C7-87E8-C1A259BA0AAB}"/>
                    </a:ext>
                  </a:extLst>
                </p:cNvPr>
                <p:cNvSpPr/>
                <p:nvPr/>
              </p:nvSpPr>
              <p:spPr>
                <a:xfrm>
                  <a:off x="7687073" y="3151396"/>
                  <a:ext cx="1591675" cy="691577"/>
                </a:xfrm>
                <a:prstGeom prst="rect">
                  <a:avLst/>
                </a:prstGeom>
                <a:grpFill/>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p>
              </p:txBody>
            </p:sp>
            <p:cxnSp>
              <p:nvCxnSpPr>
                <p:cNvPr id="273" name="Connector: Elbow 272">
                  <a:extLst>
                    <a:ext uri="{FF2B5EF4-FFF2-40B4-BE49-F238E27FC236}">
                      <a16:creationId xmlns:a16="http://schemas.microsoft.com/office/drawing/2014/main" id="{51CCFD04-0149-4C0E-AA3D-775621ED0E06}"/>
                    </a:ext>
                  </a:extLst>
                </p:cNvPr>
                <p:cNvCxnSpPr>
                  <a:cxnSpLocks/>
                  <a:stCxn id="281" idx="0"/>
                  <a:endCxn id="264" idx="2"/>
                </p:cNvCxnSpPr>
                <p:nvPr/>
              </p:nvCxnSpPr>
              <p:spPr bwMode="gray">
                <a:xfrm rot="5400000" flipH="1" flipV="1">
                  <a:off x="8828450" y="4466558"/>
                  <a:ext cx="457171" cy="775894"/>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Connector: Elbow 273">
                  <a:extLst>
                    <a:ext uri="{FF2B5EF4-FFF2-40B4-BE49-F238E27FC236}">
                      <a16:creationId xmlns:a16="http://schemas.microsoft.com/office/drawing/2014/main" id="{F5D047F2-850A-4A0B-A92F-55948A1ADE38}"/>
                    </a:ext>
                  </a:extLst>
                </p:cNvPr>
                <p:cNvCxnSpPr>
                  <a:cxnSpLocks/>
                  <a:stCxn id="282" idx="0"/>
                  <a:endCxn id="264" idx="2"/>
                </p:cNvCxnSpPr>
                <p:nvPr/>
              </p:nvCxnSpPr>
              <p:spPr bwMode="gray">
                <a:xfrm rot="5400000" flipH="1" flipV="1">
                  <a:off x="9070076" y="4708185"/>
                  <a:ext cx="457171" cy="292641"/>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Connector: Elbow 274">
                  <a:extLst>
                    <a:ext uri="{FF2B5EF4-FFF2-40B4-BE49-F238E27FC236}">
                      <a16:creationId xmlns:a16="http://schemas.microsoft.com/office/drawing/2014/main" id="{14EB3393-B6BC-4D33-BB47-C91DD875A9BA}"/>
                    </a:ext>
                  </a:extLst>
                </p:cNvPr>
                <p:cNvCxnSpPr>
                  <a:cxnSpLocks/>
                  <a:stCxn id="277" idx="0"/>
                  <a:endCxn id="264" idx="2"/>
                </p:cNvCxnSpPr>
                <p:nvPr/>
              </p:nvCxnSpPr>
              <p:spPr bwMode="gray">
                <a:xfrm rot="16200000" flipV="1">
                  <a:off x="9314076" y="4756825"/>
                  <a:ext cx="439312" cy="177500"/>
                </a:xfrm>
                <a:prstGeom prst="bentConnector3">
                  <a:avLst>
                    <a:gd name="adj1" fmla="val 48666"/>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Connector: Elbow 275">
                  <a:extLst>
                    <a:ext uri="{FF2B5EF4-FFF2-40B4-BE49-F238E27FC236}">
                      <a16:creationId xmlns:a16="http://schemas.microsoft.com/office/drawing/2014/main" id="{2D904106-C03F-444B-9A17-2276B82DE428}"/>
                    </a:ext>
                  </a:extLst>
                </p:cNvPr>
                <p:cNvCxnSpPr>
                  <a:cxnSpLocks/>
                  <a:stCxn id="278" idx="0"/>
                  <a:endCxn id="264" idx="2"/>
                </p:cNvCxnSpPr>
                <p:nvPr/>
              </p:nvCxnSpPr>
              <p:spPr bwMode="gray">
                <a:xfrm rot="16200000" flipV="1">
                  <a:off x="9563162" y="4507739"/>
                  <a:ext cx="442866" cy="679225"/>
                </a:xfrm>
                <a:prstGeom prst="bentConnector3">
                  <a:avLst>
                    <a:gd name="adj1" fmla="val 50000"/>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F5E55D49-4FBC-4722-880D-39ED359B2AFA}"/>
                  </a:ext>
                </a:extLst>
              </p:cNvPr>
              <p:cNvGrpSpPr/>
              <p:nvPr/>
            </p:nvGrpSpPr>
            <p:grpSpPr>
              <a:xfrm>
                <a:off x="1620951" y="1377957"/>
                <a:ext cx="10455995" cy="3495703"/>
                <a:chOff x="-4652696" y="-682745"/>
                <a:chExt cx="20349092" cy="6545730"/>
              </a:xfrm>
            </p:grpSpPr>
            <p:grpSp>
              <p:nvGrpSpPr>
                <p:cNvPr id="229" name="Group 228">
                  <a:extLst>
                    <a:ext uri="{FF2B5EF4-FFF2-40B4-BE49-F238E27FC236}">
                      <a16:creationId xmlns:a16="http://schemas.microsoft.com/office/drawing/2014/main" id="{70A3C2F4-181A-48AF-BC78-29E0562DDA22}"/>
                    </a:ext>
                  </a:extLst>
                </p:cNvPr>
                <p:cNvGrpSpPr/>
                <p:nvPr/>
              </p:nvGrpSpPr>
              <p:grpSpPr>
                <a:xfrm>
                  <a:off x="-3878607" y="-682745"/>
                  <a:ext cx="17461553" cy="6545730"/>
                  <a:chOff x="-3871042" y="-1143057"/>
                  <a:chExt cx="17461553" cy="6545730"/>
                </a:xfrm>
              </p:grpSpPr>
              <p:cxnSp>
                <p:nvCxnSpPr>
                  <p:cNvPr id="238" name="Connector: Elbow 237">
                    <a:extLst>
                      <a:ext uri="{FF2B5EF4-FFF2-40B4-BE49-F238E27FC236}">
                        <a16:creationId xmlns:a16="http://schemas.microsoft.com/office/drawing/2014/main" id="{461A4829-E297-4356-8666-6F142ED571B9}"/>
                      </a:ext>
                    </a:extLst>
                  </p:cNvPr>
                  <p:cNvCxnSpPr>
                    <a:cxnSpLocks/>
                  </p:cNvCxnSpPr>
                  <p:nvPr/>
                </p:nvCxnSpPr>
                <p:spPr bwMode="gray">
                  <a:xfrm rot="5400000" flipH="1" flipV="1">
                    <a:off x="2513569" y="2977665"/>
                    <a:ext cx="585967" cy="580101"/>
                  </a:xfrm>
                  <a:prstGeom prst="bentConnector3">
                    <a:avLst>
                      <a:gd name="adj1" fmla="val 711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Rechteck 62">
                    <a:extLst>
                      <a:ext uri="{FF2B5EF4-FFF2-40B4-BE49-F238E27FC236}">
                        <a16:creationId xmlns:a16="http://schemas.microsoft.com/office/drawing/2014/main" id="{CED6BF91-46AC-4686-ACC0-FE430DF676DC}"/>
                      </a:ext>
                    </a:extLst>
                  </p:cNvPr>
                  <p:cNvSpPr/>
                  <p:nvPr/>
                </p:nvSpPr>
                <p:spPr>
                  <a:xfrm>
                    <a:off x="1360811" y="2158207"/>
                    <a:ext cx="1603887" cy="57631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XT4 Ekip Hi-Touch MCCB</a:t>
                    </a:r>
                  </a:p>
                </p:txBody>
              </p:sp>
              <p:cxnSp>
                <p:nvCxnSpPr>
                  <p:cNvPr id="240" name="Connector: Elbow 239">
                    <a:extLst>
                      <a:ext uri="{FF2B5EF4-FFF2-40B4-BE49-F238E27FC236}">
                        <a16:creationId xmlns:a16="http://schemas.microsoft.com/office/drawing/2014/main" id="{6A2EC074-136C-4980-B536-3C53929A3D5D}"/>
                      </a:ext>
                    </a:extLst>
                  </p:cNvPr>
                  <p:cNvCxnSpPr>
                    <a:cxnSpLocks/>
                  </p:cNvCxnSpPr>
                  <p:nvPr/>
                </p:nvCxnSpPr>
                <p:spPr bwMode="gray">
                  <a:xfrm rot="16200000" flipH="1">
                    <a:off x="1694476" y="2637870"/>
                    <a:ext cx="268750" cy="10025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47D6116-089C-40CC-B864-10A126D53401}"/>
                      </a:ext>
                    </a:extLst>
                  </p:cNvPr>
                  <p:cNvCxnSpPr>
                    <a:cxnSpLocks/>
                  </p:cNvCxnSpPr>
                  <p:nvPr/>
                </p:nvCxnSpPr>
                <p:spPr bwMode="gray">
                  <a:xfrm flipH="1" flipV="1">
                    <a:off x="1327579" y="1808288"/>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Rechteck 62">
                    <a:extLst>
                      <a:ext uri="{FF2B5EF4-FFF2-40B4-BE49-F238E27FC236}">
                        <a16:creationId xmlns:a16="http://schemas.microsoft.com/office/drawing/2014/main" id="{8DF0B6E8-FE28-4972-A855-057678337C3F}"/>
                      </a:ext>
                    </a:extLst>
                  </p:cNvPr>
                  <p:cNvSpPr/>
                  <p:nvPr/>
                </p:nvSpPr>
                <p:spPr>
                  <a:xfrm>
                    <a:off x="-3871042" y="-564227"/>
                    <a:ext cx="1890652" cy="403421"/>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Normal Supply</a:t>
                    </a:r>
                  </a:p>
                </p:txBody>
              </p:sp>
              <p:cxnSp>
                <p:nvCxnSpPr>
                  <p:cNvPr id="243" name="Connector: Elbow 242">
                    <a:extLst>
                      <a:ext uri="{FF2B5EF4-FFF2-40B4-BE49-F238E27FC236}">
                        <a16:creationId xmlns:a16="http://schemas.microsoft.com/office/drawing/2014/main" id="{92BB3BFF-64EB-40A2-A282-11001890B0A1}"/>
                      </a:ext>
                    </a:extLst>
                  </p:cNvPr>
                  <p:cNvCxnSpPr>
                    <a:cxnSpLocks/>
                  </p:cNvCxnSpPr>
                  <p:nvPr/>
                </p:nvCxnSpPr>
                <p:spPr bwMode="gray">
                  <a:xfrm rot="5400000" flipH="1" flipV="1">
                    <a:off x="1749449" y="3522403"/>
                    <a:ext cx="249872" cy="9114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Connector: Elbow 243">
                    <a:extLst>
                      <a:ext uri="{FF2B5EF4-FFF2-40B4-BE49-F238E27FC236}">
                        <a16:creationId xmlns:a16="http://schemas.microsoft.com/office/drawing/2014/main" id="{D70735B8-7BC1-4A5A-BD80-0641C95CE033}"/>
                      </a:ext>
                    </a:extLst>
                  </p:cNvPr>
                  <p:cNvCxnSpPr>
                    <a:cxnSpLocks/>
                  </p:cNvCxnSpPr>
                  <p:nvPr/>
                </p:nvCxnSpPr>
                <p:spPr bwMode="gray">
                  <a:xfrm rot="16200000" flipV="1">
                    <a:off x="2917984" y="3265342"/>
                    <a:ext cx="300043" cy="1475765"/>
                  </a:xfrm>
                  <a:prstGeom prst="bentConnector3">
                    <a:avLst>
                      <a:gd name="adj1" fmla="val 5917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5" name="Group 244">
                    <a:extLst>
                      <a:ext uri="{FF2B5EF4-FFF2-40B4-BE49-F238E27FC236}">
                        <a16:creationId xmlns:a16="http://schemas.microsoft.com/office/drawing/2014/main" id="{64213ECF-9D80-42DF-A3DA-87D5AEBED4FF}"/>
                      </a:ext>
                    </a:extLst>
                  </p:cNvPr>
                  <p:cNvGrpSpPr/>
                  <p:nvPr/>
                </p:nvGrpSpPr>
                <p:grpSpPr>
                  <a:xfrm>
                    <a:off x="605765" y="4099736"/>
                    <a:ext cx="2830539" cy="1252766"/>
                    <a:chOff x="605765" y="3880661"/>
                    <a:chExt cx="2830539" cy="1252766"/>
                  </a:xfrm>
                </p:grpSpPr>
                <p:sp>
                  <p:nvSpPr>
                    <p:cNvPr id="257" name="Rechteck 62">
                      <a:extLst>
                        <a:ext uri="{FF2B5EF4-FFF2-40B4-BE49-F238E27FC236}">
                          <a16:creationId xmlns:a16="http://schemas.microsoft.com/office/drawing/2014/main" id="{2307E269-66A9-43F0-8BF5-D8205835B00A}"/>
                        </a:ext>
                      </a:extLst>
                    </p:cNvPr>
                    <p:cNvSpPr/>
                    <p:nvPr/>
                  </p:nvSpPr>
                  <p:spPr>
                    <a:xfrm>
                      <a:off x="1658270" y="3880661"/>
                      <a:ext cx="1778034" cy="77802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 </a:t>
                      </a:r>
                    </a:p>
                    <a:p>
                      <a:pPr algn="ct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258" name="Picture 257" descr="A picture containing electronics, camera&#10;&#10;Description automatically generated">
                      <a:extLst>
                        <a:ext uri="{FF2B5EF4-FFF2-40B4-BE49-F238E27FC236}">
                          <a16:creationId xmlns:a16="http://schemas.microsoft.com/office/drawing/2014/main" id="{8CE6ED08-3A34-403D-8047-31F807AFA8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259" name="Connector: Elbow 258">
                      <a:extLst>
                        <a:ext uri="{FF2B5EF4-FFF2-40B4-BE49-F238E27FC236}">
                          <a16:creationId xmlns:a16="http://schemas.microsoft.com/office/drawing/2014/main" id="{AF72A01E-C167-4FE6-9250-C346E6898BF2}"/>
                        </a:ext>
                      </a:extLst>
                    </p:cNvPr>
                    <p:cNvCxnSpPr>
                      <a:cxnSpLocks/>
                      <a:endCxn id="258"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0" name="Picture 259" descr="A picture containing electronics, camera&#10;&#10;Description automatically generated">
                      <a:extLst>
                        <a:ext uri="{FF2B5EF4-FFF2-40B4-BE49-F238E27FC236}">
                          <a16:creationId xmlns:a16="http://schemas.microsoft.com/office/drawing/2014/main" id="{41C207DD-7194-4ACB-B080-FD3848EE9E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261" name="Connector: Elbow 260">
                      <a:extLst>
                        <a:ext uri="{FF2B5EF4-FFF2-40B4-BE49-F238E27FC236}">
                          <a16:creationId xmlns:a16="http://schemas.microsoft.com/office/drawing/2014/main" id="{61D9EA26-9BFE-4FED-9A3A-32F0E6CFC0F0}"/>
                        </a:ext>
                      </a:extLst>
                    </p:cNvPr>
                    <p:cNvCxnSpPr>
                      <a:cxnSpLocks/>
                      <a:endCxn id="260"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Rechteck 62">
                      <a:extLst>
                        <a:ext uri="{FF2B5EF4-FFF2-40B4-BE49-F238E27FC236}">
                          <a16:creationId xmlns:a16="http://schemas.microsoft.com/office/drawing/2014/main" id="{EBA6D880-1682-4849-B903-5456F7E0A14A}"/>
                        </a:ext>
                      </a:extLst>
                    </p:cNvPr>
                    <p:cNvSpPr/>
                    <p:nvPr/>
                  </p:nvSpPr>
                  <p:spPr>
                    <a:xfrm>
                      <a:off x="1573886" y="4715938"/>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63" name="Rechteck 62">
                      <a:extLst>
                        <a:ext uri="{FF2B5EF4-FFF2-40B4-BE49-F238E27FC236}">
                          <a16:creationId xmlns:a16="http://schemas.microsoft.com/office/drawing/2014/main" id="{1A25FA64-4FBA-4616-A964-0D165EF5338E}"/>
                        </a:ext>
                      </a:extLst>
                    </p:cNvPr>
                    <p:cNvSpPr/>
                    <p:nvPr/>
                  </p:nvSpPr>
                  <p:spPr>
                    <a:xfrm>
                      <a:off x="838491" y="4711736"/>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246" name="Group 245">
                    <a:extLst>
                      <a:ext uri="{FF2B5EF4-FFF2-40B4-BE49-F238E27FC236}">
                        <a16:creationId xmlns:a16="http://schemas.microsoft.com/office/drawing/2014/main" id="{144FA6A0-4793-4427-A2EA-ADE12B7CB8C1}"/>
                      </a:ext>
                    </a:extLst>
                  </p:cNvPr>
                  <p:cNvGrpSpPr/>
                  <p:nvPr/>
                </p:nvGrpSpPr>
                <p:grpSpPr>
                  <a:xfrm>
                    <a:off x="2587216" y="4706389"/>
                    <a:ext cx="1711415" cy="696284"/>
                    <a:chOff x="199978" y="4437143"/>
                    <a:chExt cx="1711415" cy="696284"/>
                  </a:xfrm>
                </p:grpSpPr>
                <p:pic>
                  <p:nvPicPr>
                    <p:cNvPr id="251" name="Picture 250" descr="A picture containing electronics, camera&#10;&#10;Description automatically generated">
                      <a:extLst>
                        <a:ext uri="{FF2B5EF4-FFF2-40B4-BE49-F238E27FC236}">
                          <a16:creationId xmlns:a16="http://schemas.microsoft.com/office/drawing/2014/main" id="{5744F8D0-6FD8-43AF-AD6A-C04E4B2C1A1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252" name="Connector: Elbow 251">
                      <a:extLst>
                        <a:ext uri="{FF2B5EF4-FFF2-40B4-BE49-F238E27FC236}">
                          <a16:creationId xmlns:a16="http://schemas.microsoft.com/office/drawing/2014/main" id="{BE854965-BFA1-406C-9F6D-4C5C03356B34}"/>
                        </a:ext>
                      </a:extLst>
                    </p:cNvPr>
                    <p:cNvCxnSpPr>
                      <a:cxnSpLocks/>
                      <a:endCxn id="251"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3" name="Picture 252" descr="A picture containing electronics, camera&#10;&#10;Description automatically generated">
                      <a:extLst>
                        <a:ext uri="{FF2B5EF4-FFF2-40B4-BE49-F238E27FC236}">
                          <a16:creationId xmlns:a16="http://schemas.microsoft.com/office/drawing/2014/main" id="{756E17C4-9C95-4A60-81CF-78E64C84C7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254" name="Connector: Elbow 253">
                      <a:extLst>
                        <a:ext uri="{FF2B5EF4-FFF2-40B4-BE49-F238E27FC236}">
                          <a16:creationId xmlns:a16="http://schemas.microsoft.com/office/drawing/2014/main" id="{E37B7866-1C71-499A-B155-81DF1325442D}"/>
                        </a:ext>
                      </a:extLst>
                    </p:cNvPr>
                    <p:cNvCxnSpPr>
                      <a:cxnSpLocks/>
                      <a:endCxn id="253"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Rechteck 62">
                      <a:extLst>
                        <a:ext uri="{FF2B5EF4-FFF2-40B4-BE49-F238E27FC236}">
                          <a16:creationId xmlns:a16="http://schemas.microsoft.com/office/drawing/2014/main" id="{06F9D6D5-CF8B-4377-A217-1E5B24844312}"/>
                        </a:ext>
                      </a:extLst>
                    </p:cNvPr>
                    <p:cNvSpPr/>
                    <p:nvPr/>
                  </p:nvSpPr>
                  <p:spPr>
                    <a:xfrm>
                      <a:off x="916816" y="4649998"/>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56" name="Rechteck 62">
                      <a:extLst>
                        <a:ext uri="{FF2B5EF4-FFF2-40B4-BE49-F238E27FC236}">
                          <a16:creationId xmlns:a16="http://schemas.microsoft.com/office/drawing/2014/main" id="{9A2806E1-93B9-42C8-812A-DCCC853A0567}"/>
                        </a:ext>
                      </a:extLst>
                    </p:cNvPr>
                    <p:cNvSpPr/>
                    <p:nvPr/>
                  </p:nvSpPr>
                  <p:spPr>
                    <a:xfrm>
                      <a:off x="199978" y="4642461"/>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247" name="Rechteck 62">
                    <a:extLst>
                      <a:ext uri="{FF2B5EF4-FFF2-40B4-BE49-F238E27FC236}">
                        <a16:creationId xmlns:a16="http://schemas.microsoft.com/office/drawing/2014/main" id="{783805D9-7A00-4C1A-AA8E-B56EB35E5AAB}"/>
                      </a:ext>
                    </a:extLst>
                  </p:cNvPr>
                  <p:cNvSpPr/>
                  <p:nvPr/>
                </p:nvSpPr>
                <p:spPr>
                  <a:xfrm>
                    <a:off x="12133304" y="-1143057"/>
                    <a:ext cx="1457207" cy="518683"/>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Emergency Supply</a:t>
                    </a:r>
                  </a:p>
                </p:txBody>
              </p:sp>
              <p:sp>
                <p:nvSpPr>
                  <p:cNvPr id="248" name="Rechteck 62">
                    <a:extLst>
                      <a:ext uri="{FF2B5EF4-FFF2-40B4-BE49-F238E27FC236}">
                        <a16:creationId xmlns:a16="http://schemas.microsoft.com/office/drawing/2014/main" id="{05244E62-64E7-438C-83E7-8386B7F1E116}"/>
                      </a:ext>
                    </a:extLst>
                  </p:cNvPr>
                  <p:cNvSpPr/>
                  <p:nvPr/>
                </p:nvSpPr>
                <p:spPr>
                  <a:xfrm>
                    <a:off x="2904470" y="3355338"/>
                    <a:ext cx="542135" cy="215444"/>
                  </a:xfrm>
                  <a:prstGeom prst="rect">
                    <a:avLst/>
                  </a:prstGeom>
                </p:spPr>
                <p:txBody>
                  <a:bodyPr wrap="none">
                    <a:spAutoFit/>
                  </a:bodyPr>
                  <a:lstStyle/>
                  <a:p>
                    <a:pPr algn="ctr"/>
                    <a:r>
                      <a:rPr lang="en-US" sz="800" err="1">
                        <a:latin typeface="ABBvoice Light" panose="020D0403020503020204" pitchFamily="34" charset="0"/>
                        <a:ea typeface="ABBvoice Light" panose="020D0403020503020204" pitchFamily="34" charset="0"/>
                        <a:cs typeface="ABBvoice Light" panose="020D0403020503020204" pitchFamily="34" charset="0"/>
                      </a:rPr>
                      <a:t>TruOne</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49" name="Straight Connector 248">
                    <a:extLst>
                      <a:ext uri="{FF2B5EF4-FFF2-40B4-BE49-F238E27FC236}">
                        <a16:creationId xmlns:a16="http://schemas.microsoft.com/office/drawing/2014/main" id="{6627232B-3F43-4766-89AF-4ECC3FF301F9}"/>
                      </a:ext>
                    </a:extLst>
                  </p:cNvPr>
                  <p:cNvCxnSpPr>
                    <a:cxnSpLocks/>
                  </p:cNvCxnSpPr>
                  <p:nvPr/>
                </p:nvCxnSpPr>
                <p:spPr bwMode="gray">
                  <a:xfrm flipH="1" flipV="1">
                    <a:off x="3096602" y="1778253"/>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0" name="Picture 249" descr="A picture containing text, electronics&#10;&#10;Description automatically generated">
                    <a:extLst>
                      <a:ext uri="{FF2B5EF4-FFF2-40B4-BE49-F238E27FC236}">
                        <a16:creationId xmlns:a16="http://schemas.microsoft.com/office/drawing/2014/main" id="{2B7EE7C5-7A30-4AAA-8753-58AACF803ED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434" b="89759" l="9880" r="89880">
                                <a14:foregroundMark x1="46024" y1="60241" x2="46024" y2="60241"/>
                                <a14:foregroundMark x1="39759" y1="90361" x2="39759" y2="90361"/>
                                <a14:foregroundMark x1="59518" y1="8434" x2="59518" y2="8434"/>
                              </a14:backgroundRemoval>
                            </a14:imgEffect>
                          </a14:imgLayer>
                        </a14:imgProps>
                      </a:ext>
                    </a:extLst>
                  </a:blip>
                  <a:srcRect l="28114" r="27957"/>
                  <a:stretch/>
                </p:blipFill>
                <p:spPr>
                  <a:xfrm>
                    <a:off x="2094436" y="3244872"/>
                    <a:ext cx="649460" cy="591380"/>
                  </a:xfrm>
                  <a:prstGeom prst="rect">
                    <a:avLst/>
                  </a:prstGeom>
                </p:spPr>
              </p:pic>
            </p:grpSp>
            <p:cxnSp>
              <p:nvCxnSpPr>
                <p:cNvPr id="230" name="Straight Connector 229">
                  <a:extLst>
                    <a:ext uri="{FF2B5EF4-FFF2-40B4-BE49-F238E27FC236}">
                      <a16:creationId xmlns:a16="http://schemas.microsoft.com/office/drawing/2014/main" id="{44269DFB-527B-4980-8361-56106E0D2462}"/>
                    </a:ext>
                  </a:extLst>
                </p:cNvPr>
                <p:cNvCxnSpPr>
                  <a:cxnSpLocks/>
                </p:cNvCxnSpPr>
                <p:nvPr/>
              </p:nvCxnSpPr>
              <p:spPr bwMode="gray">
                <a:xfrm>
                  <a:off x="-4652696" y="2226466"/>
                  <a:ext cx="6556525" cy="12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D909E813-E0DD-4BB1-A9FC-D5258E18255E}"/>
                    </a:ext>
                  </a:extLst>
                </p:cNvPr>
                <p:cNvCxnSpPr>
                  <a:cxnSpLocks/>
                </p:cNvCxnSpPr>
                <p:nvPr/>
              </p:nvCxnSpPr>
              <p:spPr bwMode="gray">
                <a:xfrm>
                  <a:off x="2411601" y="2238568"/>
                  <a:ext cx="13284795" cy="30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0AF4E7A-DCB3-4780-974A-69C07C785C2E}"/>
                    </a:ext>
                  </a:extLst>
                </p:cNvPr>
                <p:cNvCxnSpPr>
                  <a:cxnSpLocks/>
                </p:cNvCxnSpPr>
                <p:nvPr/>
              </p:nvCxnSpPr>
              <p:spPr bwMode="gray">
                <a:xfrm flipH="1" flipV="1">
                  <a:off x="2015152" y="2052733"/>
                  <a:ext cx="396449" cy="184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837338FB-4BAA-4C95-B27D-C38D82BD16B8}"/>
                    </a:ext>
                  </a:extLst>
                </p:cNvPr>
                <p:cNvCxnSpPr/>
                <p:nvPr/>
              </p:nvCxnSpPr>
              <p:spPr bwMode="gray">
                <a:xfrm>
                  <a:off x="1866820" y="2164078"/>
                  <a:ext cx="67937" cy="146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7BB4C328-98F9-4A3D-A784-596971E62A70}"/>
                    </a:ext>
                  </a:extLst>
                </p:cNvPr>
                <p:cNvCxnSpPr>
                  <a:cxnSpLocks/>
                </p:cNvCxnSpPr>
                <p:nvPr/>
              </p:nvCxnSpPr>
              <p:spPr bwMode="gray">
                <a:xfrm flipH="1">
                  <a:off x="1845841" y="2178381"/>
                  <a:ext cx="94102" cy="130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26C422E-97F7-4344-9CC4-2BD4C3668FA3}"/>
                    </a:ext>
                  </a:extLst>
                </p:cNvPr>
                <p:cNvCxnSpPr>
                  <a:cxnSpLocks/>
                </p:cNvCxnSpPr>
                <p:nvPr/>
              </p:nvCxnSpPr>
              <p:spPr bwMode="gray">
                <a:xfrm>
                  <a:off x="-3620353" y="754765"/>
                  <a:ext cx="0" cy="145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Oval 235">
                  <a:extLst>
                    <a:ext uri="{FF2B5EF4-FFF2-40B4-BE49-F238E27FC236}">
                      <a16:creationId xmlns:a16="http://schemas.microsoft.com/office/drawing/2014/main" id="{A4AE4E79-7413-4091-A69F-9D65E5715AEB}"/>
                    </a:ext>
                  </a:extLst>
                </p:cNvPr>
                <p:cNvSpPr/>
                <p:nvPr/>
              </p:nvSpPr>
              <p:spPr bwMode="gray">
                <a:xfrm>
                  <a:off x="12692420" y="42876"/>
                  <a:ext cx="323844" cy="3249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237" name="Straight Connector 236">
                  <a:extLst>
                    <a:ext uri="{FF2B5EF4-FFF2-40B4-BE49-F238E27FC236}">
                      <a16:creationId xmlns:a16="http://schemas.microsoft.com/office/drawing/2014/main" id="{90ECE330-468A-493B-A5D6-0E6B5123448D}"/>
                    </a:ext>
                  </a:extLst>
                </p:cNvPr>
                <p:cNvCxnSpPr>
                  <a:cxnSpLocks/>
                </p:cNvCxnSpPr>
                <p:nvPr/>
              </p:nvCxnSpPr>
              <p:spPr bwMode="gray">
                <a:xfrm>
                  <a:off x="12854343" y="321207"/>
                  <a:ext cx="35815" cy="1932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B29CDF82-3DCB-438B-B69D-0B085149D619}"/>
                  </a:ext>
                </a:extLst>
              </p:cNvPr>
              <p:cNvCxnSpPr>
                <a:cxnSpLocks/>
              </p:cNvCxnSpPr>
              <p:nvPr/>
            </p:nvCxnSpPr>
            <p:spPr bwMode="gray">
              <a:xfrm flipH="1" flipV="1">
                <a:off x="8147890" y="2965257"/>
                <a:ext cx="36" cy="1933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4" name="Picture 143" descr="A picture containing electronics, camera&#10;&#10;Description automatically generated">
                <a:extLst>
                  <a:ext uri="{FF2B5EF4-FFF2-40B4-BE49-F238E27FC236}">
                    <a16:creationId xmlns:a16="http://schemas.microsoft.com/office/drawing/2014/main" id="{0BA3A050-D90E-4ECC-AB63-8E3FA4FB4F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728510" y="3545804"/>
                <a:ext cx="299982" cy="311782"/>
              </a:xfrm>
              <a:prstGeom prst="rect">
                <a:avLst/>
              </a:prstGeom>
            </p:spPr>
          </p:pic>
          <p:cxnSp>
            <p:nvCxnSpPr>
              <p:cNvPr id="145" name="Connector: Elbow 144">
                <a:extLst>
                  <a:ext uri="{FF2B5EF4-FFF2-40B4-BE49-F238E27FC236}">
                    <a16:creationId xmlns:a16="http://schemas.microsoft.com/office/drawing/2014/main" id="{F22EFA03-2449-496B-8A24-B3D3C2EF83DA}"/>
                  </a:ext>
                </a:extLst>
              </p:cNvPr>
              <p:cNvCxnSpPr>
                <a:cxnSpLocks/>
                <a:endCxn id="144" idx="0"/>
              </p:cNvCxnSpPr>
              <p:nvPr/>
            </p:nvCxnSpPr>
            <p:spPr bwMode="gray">
              <a:xfrm rot="5400000">
                <a:off x="7987085" y="3386695"/>
                <a:ext cx="50526" cy="2676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6" name="Picture 145" descr="A picture containing electronics, camera&#10;&#10;Description automatically generated">
                <a:extLst>
                  <a:ext uri="{FF2B5EF4-FFF2-40B4-BE49-F238E27FC236}">
                    <a16:creationId xmlns:a16="http://schemas.microsoft.com/office/drawing/2014/main" id="{796C36E9-6788-4F16-AB9F-35847DB257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099401" y="3555342"/>
                <a:ext cx="299982" cy="311782"/>
              </a:xfrm>
              <a:prstGeom prst="rect">
                <a:avLst/>
              </a:prstGeom>
            </p:spPr>
          </p:pic>
          <p:cxnSp>
            <p:nvCxnSpPr>
              <p:cNvPr id="147" name="Connector: Elbow 146">
                <a:extLst>
                  <a:ext uri="{FF2B5EF4-FFF2-40B4-BE49-F238E27FC236}">
                    <a16:creationId xmlns:a16="http://schemas.microsoft.com/office/drawing/2014/main" id="{4F54CE30-EE37-4113-80C3-91A916916CD9}"/>
                  </a:ext>
                </a:extLst>
              </p:cNvPr>
              <p:cNvCxnSpPr>
                <a:cxnSpLocks/>
                <a:endCxn id="146" idx="0"/>
              </p:cNvCxnSpPr>
              <p:nvPr/>
            </p:nvCxnSpPr>
            <p:spPr bwMode="gray">
              <a:xfrm rot="16200000" flipH="1">
                <a:off x="8167762" y="3473712"/>
                <a:ext cx="60063" cy="103196"/>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hteck 62">
                <a:extLst>
                  <a:ext uri="{FF2B5EF4-FFF2-40B4-BE49-F238E27FC236}">
                    <a16:creationId xmlns:a16="http://schemas.microsoft.com/office/drawing/2014/main" id="{A80D251F-5897-4178-91DB-1BDE73F790E1}"/>
                  </a:ext>
                </a:extLst>
              </p:cNvPr>
              <p:cNvSpPr/>
              <p:nvPr/>
            </p:nvSpPr>
            <p:spPr>
              <a:xfrm>
                <a:off x="7844420" y="3633525"/>
                <a:ext cx="378630"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149" name="Rechteck 62">
                <a:extLst>
                  <a:ext uri="{FF2B5EF4-FFF2-40B4-BE49-F238E27FC236}">
                    <a16:creationId xmlns:a16="http://schemas.microsoft.com/office/drawing/2014/main" id="{1176773C-6726-4D82-8D31-C81B19705F01}"/>
                  </a:ext>
                </a:extLst>
              </p:cNvPr>
              <p:cNvSpPr/>
              <p:nvPr/>
            </p:nvSpPr>
            <p:spPr>
              <a:xfrm>
                <a:off x="7286046" y="3005551"/>
                <a:ext cx="853397" cy="533634"/>
              </a:xfrm>
              <a:prstGeom prst="rect">
                <a:avLst/>
              </a:prstGeom>
              <a:no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a:t>
                </a:r>
              </a:p>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Measuring</a:t>
                </a:r>
              </a:p>
            </p:txBody>
          </p:sp>
          <p:pic>
            <p:nvPicPr>
              <p:cNvPr id="150" name="Picture 149" descr="A picture containing text&#10;&#10;Description automatically generated">
                <a:extLst>
                  <a:ext uri="{FF2B5EF4-FFF2-40B4-BE49-F238E27FC236}">
                    <a16:creationId xmlns:a16="http://schemas.microsoft.com/office/drawing/2014/main" id="{25CEE94C-9477-48C2-B53E-8AA89DCE4F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2058865" y="3973663"/>
                <a:ext cx="360743" cy="309578"/>
              </a:xfrm>
              <a:prstGeom prst="rect">
                <a:avLst/>
              </a:prstGeom>
              <a:noFill/>
            </p:spPr>
          </p:pic>
          <p:sp>
            <p:nvSpPr>
              <p:cNvPr id="151" name="Rectangle 150">
                <a:extLst>
                  <a:ext uri="{FF2B5EF4-FFF2-40B4-BE49-F238E27FC236}">
                    <a16:creationId xmlns:a16="http://schemas.microsoft.com/office/drawing/2014/main" id="{CBDA05C5-6437-4567-91E0-A60FF29FE35F}"/>
                  </a:ext>
                </a:extLst>
              </p:cNvPr>
              <p:cNvSpPr/>
              <p:nvPr/>
            </p:nvSpPr>
            <p:spPr bwMode="gray">
              <a:xfrm>
                <a:off x="1547103" y="5086252"/>
                <a:ext cx="1140452" cy="46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152" name="Rectangle 151">
                <a:extLst>
                  <a:ext uri="{FF2B5EF4-FFF2-40B4-BE49-F238E27FC236}">
                    <a16:creationId xmlns:a16="http://schemas.microsoft.com/office/drawing/2014/main" id="{C7DCD632-E6CB-4654-AA2E-30A5A2F16AB5}"/>
                  </a:ext>
                </a:extLst>
              </p:cNvPr>
              <p:cNvSpPr/>
              <p:nvPr/>
            </p:nvSpPr>
            <p:spPr bwMode="gray">
              <a:xfrm>
                <a:off x="6377611" y="5034702"/>
                <a:ext cx="1317382" cy="4468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sp>
            <p:nvSpPr>
              <p:cNvPr id="153" name="Rectangle 152">
                <a:extLst>
                  <a:ext uri="{FF2B5EF4-FFF2-40B4-BE49-F238E27FC236}">
                    <a16:creationId xmlns:a16="http://schemas.microsoft.com/office/drawing/2014/main" id="{3E817ADD-15DF-46E7-BE16-224CA47D6E42}"/>
                  </a:ext>
                </a:extLst>
              </p:cNvPr>
              <p:cNvSpPr/>
              <p:nvPr/>
            </p:nvSpPr>
            <p:spPr bwMode="gray">
              <a:xfrm>
                <a:off x="7644400" y="3901095"/>
                <a:ext cx="961575" cy="3574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Lighting</a:t>
                </a:r>
              </a:p>
            </p:txBody>
          </p:sp>
          <p:pic>
            <p:nvPicPr>
              <p:cNvPr id="154" name="Bild 18">
                <a:extLst>
                  <a:ext uri="{FF2B5EF4-FFF2-40B4-BE49-F238E27FC236}">
                    <a16:creationId xmlns:a16="http://schemas.microsoft.com/office/drawing/2014/main" id="{D96ACDA3-FC3A-4CC4-BD9E-51D574B9C7A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15668" b="17323"/>
              <a:stretch/>
            </p:blipFill>
            <p:spPr>
              <a:xfrm>
                <a:off x="7063615" y="2177723"/>
                <a:ext cx="526675" cy="352921"/>
              </a:xfrm>
              <a:prstGeom prst="rect">
                <a:avLst/>
              </a:prstGeom>
            </p:spPr>
          </p:pic>
          <p:cxnSp>
            <p:nvCxnSpPr>
              <p:cNvPr id="155" name="Connector: Elbow 154">
                <a:extLst>
                  <a:ext uri="{FF2B5EF4-FFF2-40B4-BE49-F238E27FC236}">
                    <a16:creationId xmlns:a16="http://schemas.microsoft.com/office/drawing/2014/main" id="{BD5709C5-82F5-4931-8D93-F9AED69158E8}"/>
                  </a:ext>
                </a:extLst>
              </p:cNvPr>
              <p:cNvCxnSpPr>
                <a:cxnSpLocks/>
                <a:stCxn id="218" idx="1"/>
              </p:cNvCxnSpPr>
              <p:nvPr/>
            </p:nvCxnSpPr>
            <p:spPr bwMode="gray">
              <a:xfrm rot="10800000">
                <a:off x="3044199" y="2537074"/>
                <a:ext cx="484571" cy="757752"/>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20FC64DD-199D-4409-8C83-C15525FC46C3}"/>
                  </a:ext>
                </a:extLst>
              </p:cNvPr>
              <p:cNvCxnSpPr>
                <a:cxnSpLocks/>
                <a:stCxn id="172" idx="3"/>
              </p:cNvCxnSpPr>
              <p:nvPr/>
            </p:nvCxnSpPr>
            <p:spPr bwMode="gray">
              <a:xfrm flipV="1">
                <a:off x="5734823" y="2433921"/>
                <a:ext cx="1270344" cy="967973"/>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B6382162-3B07-4F82-85F7-03305858F653}"/>
                  </a:ext>
                </a:extLst>
              </p:cNvPr>
              <p:cNvCxnSpPr>
                <a:cxnSpLocks/>
                <a:stCxn id="175" idx="3"/>
                <a:endCxn id="154" idx="2"/>
              </p:cNvCxnSpPr>
              <p:nvPr/>
            </p:nvCxnSpPr>
            <p:spPr bwMode="gray">
              <a:xfrm flipV="1">
                <a:off x="7127510" y="2530644"/>
                <a:ext cx="199443" cy="687221"/>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A6FC8AF2-7CDD-42EA-8391-A13004D1A69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15653" t="28121" r="43493" b="28497"/>
              <a:stretch/>
            </p:blipFill>
            <p:spPr>
              <a:xfrm>
                <a:off x="5228274" y="4912347"/>
                <a:ext cx="418701" cy="280958"/>
              </a:xfrm>
              <a:prstGeom prst="rect">
                <a:avLst/>
              </a:prstGeom>
            </p:spPr>
          </p:pic>
          <p:sp>
            <p:nvSpPr>
              <p:cNvPr id="159" name="Rechteck 62">
                <a:extLst>
                  <a:ext uri="{FF2B5EF4-FFF2-40B4-BE49-F238E27FC236}">
                    <a16:creationId xmlns:a16="http://schemas.microsoft.com/office/drawing/2014/main" id="{47909CDB-9E43-48A3-9B05-DB9D0CF7305A}"/>
                  </a:ext>
                </a:extLst>
              </p:cNvPr>
              <p:cNvSpPr/>
              <p:nvPr/>
            </p:nvSpPr>
            <p:spPr>
              <a:xfrm>
                <a:off x="4996238" y="5142978"/>
                <a:ext cx="684803"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InSite Pro M</a:t>
                </a:r>
              </a:p>
            </p:txBody>
          </p:sp>
          <p:pic>
            <p:nvPicPr>
              <p:cNvPr id="160" name="Picture 159">
                <a:extLst>
                  <a:ext uri="{FF2B5EF4-FFF2-40B4-BE49-F238E27FC236}">
                    <a16:creationId xmlns:a16="http://schemas.microsoft.com/office/drawing/2014/main" id="{977A06A6-8FD0-414A-BFCB-BEBBAF3A9B6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951615" y="2383690"/>
                <a:ext cx="399572" cy="350298"/>
              </a:xfrm>
              <a:prstGeom prst="rect">
                <a:avLst/>
              </a:prstGeom>
            </p:spPr>
          </p:pic>
          <p:pic>
            <p:nvPicPr>
              <p:cNvPr id="161" name="Picture 160">
                <a:extLst>
                  <a:ext uri="{FF2B5EF4-FFF2-40B4-BE49-F238E27FC236}">
                    <a16:creationId xmlns:a16="http://schemas.microsoft.com/office/drawing/2014/main" id="{EA6739E1-1B9F-4BC0-AED6-726AEC4662B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435228" y="2260941"/>
                <a:ext cx="399572" cy="350298"/>
              </a:xfrm>
              <a:prstGeom prst="rect">
                <a:avLst/>
              </a:prstGeom>
            </p:spPr>
          </p:pic>
          <p:sp>
            <p:nvSpPr>
              <p:cNvPr id="162" name="Oval 161">
                <a:extLst>
                  <a:ext uri="{FF2B5EF4-FFF2-40B4-BE49-F238E27FC236}">
                    <a16:creationId xmlns:a16="http://schemas.microsoft.com/office/drawing/2014/main" id="{54958DBD-4506-4C8D-8ED7-0DDBDEE70B95}"/>
                  </a:ext>
                </a:extLst>
              </p:cNvPr>
              <p:cNvSpPr/>
              <p:nvPr/>
            </p:nvSpPr>
            <p:spPr bwMode="gray">
              <a:xfrm>
                <a:off x="2070680" y="1889685"/>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sp>
            <p:nvSpPr>
              <p:cNvPr id="163" name="Oval 162">
                <a:extLst>
                  <a:ext uri="{FF2B5EF4-FFF2-40B4-BE49-F238E27FC236}">
                    <a16:creationId xmlns:a16="http://schemas.microsoft.com/office/drawing/2014/main" id="{9C654B5A-54A0-4EAA-B739-8C91AD7608F7}"/>
                  </a:ext>
                </a:extLst>
              </p:cNvPr>
              <p:cNvSpPr/>
              <p:nvPr/>
            </p:nvSpPr>
            <p:spPr bwMode="gray">
              <a:xfrm>
                <a:off x="2070680" y="1956255"/>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grpSp>
            <p:nvGrpSpPr>
              <p:cNvPr id="164" name="Group 163">
                <a:extLst>
                  <a:ext uri="{FF2B5EF4-FFF2-40B4-BE49-F238E27FC236}">
                    <a16:creationId xmlns:a16="http://schemas.microsoft.com/office/drawing/2014/main" id="{F4FFF988-8239-4231-8372-B674126A6688}"/>
                  </a:ext>
                </a:extLst>
              </p:cNvPr>
              <p:cNvGrpSpPr/>
              <p:nvPr/>
            </p:nvGrpSpPr>
            <p:grpSpPr>
              <a:xfrm>
                <a:off x="9941561" y="2977071"/>
                <a:ext cx="1553916" cy="1515247"/>
                <a:chOff x="9788203" y="4260518"/>
                <a:chExt cx="1553916" cy="1515247"/>
              </a:xfrm>
            </p:grpSpPr>
            <p:sp>
              <p:nvSpPr>
                <p:cNvPr id="219" name="Rechteck 62">
                  <a:extLst>
                    <a:ext uri="{FF2B5EF4-FFF2-40B4-BE49-F238E27FC236}">
                      <a16:creationId xmlns:a16="http://schemas.microsoft.com/office/drawing/2014/main" id="{FEB7F188-02C5-4DBE-932B-A78216AB2DAC}"/>
                    </a:ext>
                  </a:extLst>
                </p:cNvPr>
                <p:cNvSpPr/>
                <p:nvPr/>
              </p:nvSpPr>
              <p:spPr>
                <a:xfrm>
                  <a:off x="10448010" y="4268146"/>
                  <a:ext cx="824204" cy="533634"/>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220" name="Straight Connector 219">
                  <a:extLst>
                    <a:ext uri="{FF2B5EF4-FFF2-40B4-BE49-F238E27FC236}">
                      <a16:creationId xmlns:a16="http://schemas.microsoft.com/office/drawing/2014/main" id="{629E7027-2173-41CE-98EF-5E497FC6BECD}"/>
                    </a:ext>
                  </a:extLst>
                </p:cNvPr>
                <p:cNvCxnSpPr>
                  <a:cxnSpLocks/>
                </p:cNvCxnSpPr>
                <p:nvPr/>
              </p:nvCxnSpPr>
              <p:spPr bwMode="gray">
                <a:xfrm flipH="1" flipV="1">
                  <a:off x="10486532" y="4260518"/>
                  <a:ext cx="1" cy="553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1" name="Picture 220">
                  <a:extLst>
                    <a:ext uri="{FF2B5EF4-FFF2-40B4-BE49-F238E27FC236}">
                      <a16:creationId xmlns:a16="http://schemas.microsoft.com/office/drawing/2014/main" id="{52036CDF-D6BA-4C75-A70F-F908549D79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10714522" y="5166196"/>
                  <a:ext cx="360743" cy="427638"/>
                </a:xfrm>
                <a:prstGeom prst="rect">
                  <a:avLst/>
                </a:prstGeom>
              </p:spPr>
            </p:pic>
            <p:cxnSp>
              <p:nvCxnSpPr>
                <p:cNvPr id="222" name="Connector: Elbow 221">
                  <a:extLst>
                    <a:ext uri="{FF2B5EF4-FFF2-40B4-BE49-F238E27FC236}">
                      <a16:creationId xmlns:a16="http://schemas.microsoft.com/office/drawing/2014/main" id="{C79DA98B-D7D7-46F8-8749-A29F5A3BE1FE}"/>
                    </a:ext>
                  </a:extLst>
                </p:cNvPr>
                <p:cNvCxnSpPr>
                  <a:cxnSpLocks/>
                  <a:endCxn id="221" idx="0"/>
                </p:cNvCxnSpPr>
                <p:nvPr/>
              </p:nvCxnSpPr>
              <p:spPr bwMode="gray">
                <a:xfrm rot="16200000" flipH="1">
                  <a:off x="10662431" y="4933733"/>
                  <a:ext cx="56562" cy="40836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8EDAC09-AFD6-41CA-ADF0-B652BD4A272D}"/>
                    </a:ext>
                  </a:extLst>
                </p:cNvPr>
                <p:cNvCxnSpPr>
                  <a:cxnSpLocks/>
                  <a:stCxn id="221" idx="2"/>
                </p:cNvCxnSpPr>
                <p:nvPr/>
              </p:nvCxnSpPr>
              <p:spPr bwMode="gray">
                <a:xfrm>
                  <a:off x="10894894" y="5593833"/>
                  <a:ext cx="525" cy="5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Rechteck 62">
                  <a:extLst>
                    <a:ext uri="{FF2B5EF4-FFF2-40B4-BE49-F238E27FC236}">
                      <a16:creationId xmlns:a16="http://schemas.microsoft.com/office/drawing/2014/main" id="{10EE56B9-C1FD-4F37-814B-91F5AC4ECDD7}"/>
                    </a:ext>
                  </a:extLst>
                </p:cNvPr>
                <p:cNvSpPr/>
                <p:nvPr/>
              </p:nvSpPr>
              <p:spPr>
                <a:xfrm>
                  <a:off x="9788203" y="5301423"/>
                  <a:ext cx="1246000" cy="474342"/>
                </a:xfrm>
                <a:prstGeom prst="rect">
                  <a:avLst/>
                </a:prstGeom>
              </p:spPr>
              <p:txBody>
                <a:bodyPr wrap="square">
                  <a:spAutoFit/>
                </a:bodyPr>
                <a:lstStyle/>
                <a:p>
                  <a:r>
                    <a:rPr lang="en-US" sz="600" b="1"/>
                    <a:t>DPA 250 S4 </a:t>
                  </a:r>
                </a:p>
                <a:p>
                  <a:r>
                    <a:rPr lang="en-US" sz="600" b="1"/>
                    <a:t>+ CS141 Network Interface Card</a:t>
                  </a: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25" name="Straight Connector 224">
                  <a:extLst>
                    <a:ext uri="{FF2B5EF4-FFF2-40B4-BE49-F238E27FC236}">
                      <a16:creationId xmlns:a16="http://schemas.microsoft.com/office/drawing/2014/main" id="{3D345B5E-A42D-4DD3-BAC7-9B09D3CE69A0}"/>
                    </a:ext>
                  </a:extLst>
                </p:cNvPr>
                <p:cNvCxnSpPr>
                  <a:cxnSpLocks/>
                </p:cNvCxnSpPr>
                <p:nvPr/>
              </p:nvCxnSpPr>
              <p:spPr bwMode="gray">
                <a:xfrm flipV="1">
                  <a:off x="11184982" y="4260518"/>
                  <a:ext cx="0" cy="518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Connector: Elbow 225">
                  <a:extLst>
                    <a:ext uri="{FF2B5EF4-FFF2-40B4-BE49-F238E27FC236}">
                      <a16:creationId xmlns:a16="http://schemas.microsoft.com/office/drawing/2014/main" id="{471AC9D9-FEA1-4D04-AF37-31AED0064C42}"/>
                    </a:ext>
                  </a:extLst>
                </p:cNvPr>
                <p:cNvCxnSpPr>
                  <a:cxnSpLocks/>
                </p:cNvCxnSpPr>
                <p:nvPr/>
              </p:nvCxnSpPr>
              <p:spPr bwMode="gray">
                <a:xfrm flipV="1">
                  <a:off x="10877628" y="4965676"/>
                  <a:ext cx="328055" cy="17741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7" name="Picture 226">
                  <a:extLst>
                    <a:ext uri="{FF2B5EF4-FFF2-40B4-BE49-F238E27FC236}">
                      <a16:creationId xmlns:a16="http://schemas.microsoft.com/office/drawing/2014/main" id="{A6DCBE9B-62F2-4677-852D-C02A6E206C15}"/>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0378106" y="4787076"/>
                  <a:ext cx="212293" cy="314285"/>
                </a:xfrm>
                <a:prstGeom prst="rect">
                  <a:avLst/>
                </a:prstGeom>
              </p:spPr>
            </p:pic>
            <p:pic>
              <p:nvPicPr>
                <p:cNvPr id="228" name="Picture 227">
                  <a:extLst>
                    <a:ext uri="{FF2B5EF4-FFF2-40B4-BE49-F238E27FC236}">
                      <a16:creationId xmlns:a16="http://schemas.microsoft.com/office/drawing/2014/main" id="{8204E7BF-F18E-484A-8F9E-301C7103C340}"/>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1129826" y="4752036"/>
                  <a:ext cx="212293" cy="314285"/>
                </a:xfrm>
                <a:prstGeom prst="rect">
                  <a:avLst/>
                </a:prstGeom>
              </p:spPr>
            </p:pic>
          </p:grpSp>
          <p:sp>
            <p:nvSpPr>
              <p:cNvPr id="165" name="Rectangle 164">
                <a:extLst>
                  <a:ext uri="{FF2B5EF4-FFF2-40B4-BE49-F238E27FC236}">
                    <a16:creationId xmlns:a16="http://schemas.microsoft.com/office/drawing/2014/main" id="{B4D195ED-D977-483D-88F5-E69A13A11FE1}"/>
                  </a:ext>
                </a:extLst>
              </p:cNvPr>
              <p:cNvSpPr/>
              <p:nvPr/>
            </p:nvSpPr>
            <p:spPr bwMode="gray">
              <a:xfrm>
                <a:off x="9941562" y="4592376"/>
                <a:ext cx="1416431" cy="2717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grpSp>
            <p:nvGrpSpPr>
              <p:cNvPr id="166" name="Group 165">
                <a:extLst>
                  <a:ext uri="{FF2B5EF4-FFF2-40B4-BE49-F238E27FC236}">
                    <a16:creationId xmlns:a16="http://schemas.microsoft.com/office/drawing/2014/main" id="{95B97E8F-1B09-490A-9627-490A22A68110}"/>
                  </a:ext>
                </a:extLst>
              </p:cNvPr>
              <p:cNvGrpSpPr/>
              <p:nvPr/>
            </p:nvGrpSpPr>
            <p:grpSpPr>
              <a:xfrm>
                <a:off x="3218057" y="2946085"/>
                <a:ext cx="1234602" cy="1596343"/>
                <a:chOff x="10714735" y="4435028"/>
                <a:chExt cx="1234602" cy="1596343"/>
              </a:xfrm>
            </p:grpSpPr>
            <p:grpSp>
              <p:nvGrpSpPr>
                <p:cNvPr id="211" name="Group 210">
                  <a:extLst>
                    <a:ext uri="{FF2B5EF4-FFF2-40B4-BE49-F238E27FC236}">
                      <a16:creationId xmlns:a16="http://schemas.microsoft.com/office/drawing/2014/main" id="{BDCD362B-2CDB-4772-86A1-7E70D246824F}"/>
                    </a:ext>
                  </a:extLst>
                </p:cNvPr>
                <p:cNvGrpSpPr/>
                <p:nvPr/>
              </p:nvGrpSpPr>
              <p:grpSpPr>
                <a:xfrm>
                  <a:off x="10822158" y="4435028"/>
                  <a:ext cx="1127179" cy="1312835"/>
                  <a:chOff x="3823733" y="3681707"/>
                  <a:chExt cx="1871814" cy="1847123"/>
                </a:xfrm>
              </p:grpSpPr>
              <p:pic>
                <p:nvPicPr>
                  <p:cNvPr id="213" name="Picture 2">
                    <a:extLst>
                      <a:ext uri="{FF2B5EF4-FFF2-40B4-BE49-F238E27FC236}">
                        <a16:creationId xmlns:a16="http://schemas.microsoft.com/office/drawing/2014/main" id="{0B0C1FDC-3EB0-45E3-B47A-A643FB1A626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214" name="Straight Connector 213">
                    <a:extLst>
                      <a:ext uri="{FF2B5EF4-FFF2-40B4-BE49-F238E27FC236}">
                        <a16:creationId xmlns:a16="http://schemas.microsoft.com/office/drawing/2014/main" id="{6A83B061-6A87-4CDD-ADE3-A29121D8242D}"/>
                      </a:ext>
                    </a:extLst>
                  </p:cNvPr>
                  <p:cNvCxnSpPr>
                    <a:cxnSpLocks/>
                    <a:endCxn id="213" idx="0"/>
                  </p:cNvCxnSpPr>
                  <p:nvPr/>
                </p:nvCxnSpPr>
                <p:spPr bwMode="gray">
                  <a:xfrm>
                    <a:off x="4392619" y="3681707"/>
                    <a:ext cx="0" cy="9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0E01A7E-9255-41C2-B697-C7D83EF1C7B9}"/>
                      </a:ext>
                    </a:extLst>
                  </p:cNvPr>
                  <p:cNvCxnSpPr>
                    <a:cxnSpLocks/>
                    <a:stCxn id="213" idx="2"/>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Content Placeholder 3">
                    <a:extLst>
                      <a:ext uri="{FF2B5EF4-FFF2-40B4-BE49-F238E27FC236}">
                        <a16:creationId xmlns:a16="http://schemas.microsoft.com/office/drawing/2014/main" id="{680ED76D-0B5A-409E-A997-2A5CAA2894A9}"/>
                      </a:ext>
                    </a:extLst>
                  </p:cNvPr>
                  <p:cNvSpPr txBox="1">
                    <a:spLocks/>
                  </p:cNvSpPr>
                  <p:nvPr/>
                </p:nvSpPr>
                <p:spPr bwMode="gray">
                  <a:xfrm>
                    <a:off x="4985324" y="4808057"/>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OT Switch-disconnector</a:t>
                    </a:r>
                  </a:p>
                </p:txBody>
              </p:sp>
              <p:sp>
                <p:nvSpPr>
                  <p:cNvPr id="217" name="Content Placeholder 3">
                    <a:extLst>
                      <a:ext uri="{FF2B5EF4-FFF2-40B4-BE49-F238E27FC236}">
                        <a16:creationId xmlns:a16="http://schemas.microsoft.com/office/drawing/2014/main" id="{073C6BE6-4154-4CF1-A925-F33BE2EE35AB}"/>
                      </a:ext>
                    </a:extLst>
                  </p:cNvPr>
                  <p:cNvSpPr txBox="1">
                    <a:spLocks/>
                  </p:cNvSpPr>
                  <p:nvPr/>
                </p:nvSpPr>
                <p:spPr bwMode="gray">
                  <a:xfrm>
                    <a:off x="4655093" y="3820629"/>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Tmax XT</a:t>
                    </a:r>
                  </a:p>
                </p:txBody>
              </p:sp>
              <p:pic>
                <p:nvPicPr>
                  <p:cNvPr id="218" name="Picture 217">
                    <a:extLst>
                      <a:ext uri="{FF2B5EF4-FFF2-40B4-BE49-F238E27FC236}">
                        <a16:creationId xmlns:a16="http://schemas.microsoft.com/office/drawing/2014/main" id="{3A5C1BAE-5B46-4949-8499-BDECC8512E7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161318" y="3899345"/>
                    <a:ext cx="494883" cy="546062"/>
                  </a:xfrm>
                  <a:prstGeom prst="rect">
                    <a:avLst/>
                  </a:prstGeom>
                </p:spPr>
              </p:pic>
            </p:grpSp>
            <p:sp>
              <p:nvSpPr>
                <p:cNvPr id="212" name="Rectangle 211">
                  <a:extLst>
                    <a:ext uri="{FF2B5EF4-FFF2-40B4-BE49-F238E27FC236}">
                      <a16:creationId xmlns:a16="http://schemas.microsoft.com/office/drawing/2014/main" id="{5A216F9D-B4A1-498A-825E-AAB49083B807}"/>
                    </a:ext>
                  </a:extLst>
                </p:cNvPr>
                <p:cNvSpPr/>
                <p:nvPr/>
              </p:nvSpPr>
              <p:spPr bwMode="gray">
                <a:xfrm>
                  <a:off x="10714735" y="5853247"/>
                  <a:ext cx="984184" cy="178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grpSp>
          <p:pic>
            <p:nvPicPr>
              <p:cNvPr id="167" name="Picture 166">
                <a:extLst>
                  <a:ext uri="{FF2B5EF4-FFF2-40B4-BE49-F238E27FC236}">
                    <a16:creationId xmlns:a16="http://schemas.microsoft.com/office/drawing/2014/main" id="{4E1EB51B-9447-4EC1-8760-D82A021E16EC}"/>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2560586" y="3034948"/>
                <a:ext cx="230684" cy="300429"/>
              </a:xfrm>
              <a:prstGeom prst="rect">
                <a:avLst/>
              </a:prstGeom>
            </p:spPr>
          </p:pic>
          <p:pic>
            <p:nvPicPr>
              <p:cNvPr id="168" name="Picture 167">
                <a:extLst>
                  <a:ext uri="{FF2B5EF4-FFF2-40B4-BE49-F238E27FC236}">
                    <a16:creationId xmlns:a16="http://schemas.microsoft.com/office/drawing/2014/main" id="{F62C2EE8-9462-4328-8101-BA1F04216E78}"/>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638281" y="3110263"/>
                <a:ext cx="230684" cy="300429"/>
              </a:xfrm>
              <a:prstGeom prst="rect">
                <a:avLst/>
              </a:prstGeom>
            </p:spPr>
          </p:pic>
          <p:cxnSp>
            <p:nvCxnSpPr>
              <p:cNvPr id="169" name="Connector: Elbow 168">
                <a:extLst>
                  <a:ext uri="{FF2B5EF4-FFF2-40B4-BE49-F238E27FC236}">
                    <a16:creationId xmlns:a16="http://schemas.microsoft.com/office/drawing/2014/main" id="{5CB51372-3113-48D5-915C-234E846F1600}"/>
                  </a:ext>
                </a:extLst>
              </p:cNvPr>
              <p:cNvCxnSpPr>
                <a:cxnSpLocks/>
                <a:stCxn id="160" idx="3"/>
              </p:cNvCxnSpPr>
              <p:nvPr/>
            </p:nvCxnSpPr>
            <p:spPr bwMode="gray">
              <a:xfrm flipV="1">
                <a:off x="2351187" y="2436090"/>
                <a:ext cx="354654" cy="122749"/>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170" name="Picture 169">
                <a:extLst>
                  <a:ext uri="{FF2B5EF4-FFF2-40B4-BE49-F238E27FC236}">
                    <a16:creationId xmlns:a16="http://schemas.microsoft.com/office/drawing/2014/main" id="{8568563A-4EE4-4678-85E5-8CEED9B562A4}"/>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543335" y="3176800"/>
                <a:ext cx="298011" cy="388111"/>
              </a:xfrm>
              <a:prstGeom prst="rect">
                <a:avLst/>
              </a:prstGeom>
            </p:spPr>
          </p:pic>
          <p:pic>
            <p:nvPicPr>
              <p:cNvPr id="171" name="Picture 170">
                <a:extLst>
                  <a:ext uri="{FF2B5EF4-FFF2-40B4-BE49-F238E27FC236}">
                    <a16:creationId xmlns:a16="http://schemas.microsoft.com/office/drawing/2014/main" id="{4BFDDF30-835A-43CF-9148-32A3CAE0F7E3}"/>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585895" y="4173533"/>
                <a:ext cx="243054" cy="316539"/>
              </a:xfrm>
              <a:prstGeom prst="rect">
                <a:avLst/>
              </a:prstGeom>
            </p:spPr>
          </p:pic>
          <p:pic>
            <p:nvPicPr>
              <p:cNvPr id="172" name="Picture 171">
                <a:extLst>
                  <a:ext uri="{FF2B5EF4-FFF2-40B4-BE49-F238E27FC236}">
                    <a16:creationId xmlns:a16="http://schemas.microsoft.com/office/drawing/2014/main" id="{F11A96F2-9F78-4B14-BE7E-21C230278E3C}"/>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36812" y="3207838"/>
                <a:ext cx="298011" cy="388111"/>
              </a:xfrm>
              <a:prstGeom prst="rect">
                <a:avLst/>
              </a:prstGeom>
            </p:spPr>
          </p:pic>
          <p:pic>
            <p:nvPicPr>
              <p:cNvPr id="173" name="Picture 172">
                <a:extLst>
                  <a:ext uri="{FF2B5EF4-FFF2-40B4-BE49-F238E27FC236}">
                    <a16:creationId xmlns:a16="http://schemas.microsoft.com/office/drawing/2014/main" id="{A5D8319A-B131-488B-881E-09C96507D5D7}"/>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988859" y="3120201"/>
                <a:ext cx="243054" cy="316539"/>
              </a:xfrm>
              <a:prstGeom prst="rect">
                <a:avLst/>
              </a:prstGeom>
            </p:spPr>
          </p:pic>
          <p:pic>
            <p:nvPicPr>
              <p:cNvPr id="174" name="Picture 173">
                <a:extLst>
                  <a:ext uri="{FF2B5EF4-FFF2-40B4-BE49-F238E27FC236}">
                    <a16:creationId xmlns:a16="http://schemas.microsoft.com/office/drawing/2014/main" id="{230761D5-8D0D-4FD8-8C78-EB362C32B85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822560" y="4204227"/>
                <a:ext cx="243054" cy="316539"/>
              </a:xfrm>
              <a:prstGeom prst="rect">
                <a:avLst/>
              </a:prstGeom>
            </p:spPr>
          </p:pic>
          <p:pic>
            <p:nvPicPr>
              <p:cNvPr id="175" name="Picture 174">
                <a:extLst>
                  <a:ext uri="{FF2B5EF4-FFF2-40B4-BE49-F238E27FC236}">
                    <a16:creationId xmlns:a16="http://schemas.microsoft.com/office/drawing/2014/main" id="{5E0C7421-ABCF-4E45-A1F8-D6C96CA10A01}"/>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884456" y="3059595"/>
                <a:ext cx="243054" cy="316539"/>
              </a:xfrm>
              <a:prstGeom prst="rect">
                <a:avLst/>
              </a:prstGeom>
            </p:spPr>
          </p:pic>
          <p:pic>
            <p:nvPicPr>
              <p:cNvPr id="176" name="Picture 175">
                <a:extLst>
                  <a:ext uri="{FF2B5EF4-FFF2-40B4-BE49-F238E27FC236}">
                    <a16:creationId xmlns:a16="http://schemas.microsoft.com/office/drawing/2014/main" id="{AA47DFAD-675D-4E7A-B1D1-6FEAECEF4EF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932900" y="2758092"/>
                <a:ext cx="399572" cy="350298"/>
              </a:xfrm>
              <a:prstGeom prst="rect">
                <a:avLst/>
              </a:prstGeom>
            </p:spPr>
          </p:pic>
          <p:pic>
            <p:nvPicPr>
              <p:cNvPr id="177" name="Bild 18">
                <a:extLst>
                  <a:ext uri="{FF2B5EF4-FFF2-40B4-BE49-F238E27FC236}">
                    <a16:creationId xmlns:a16="http://schemas.microsoft.com/office/drawing/2014/main" id="{0FD147DF-CAA2-4EB2-B7B5-BE4F7B0529A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15668" b="17323"/>
              <a:stretch/>
            </p:blipFill>
            <p:spPr>
              <a:xfrm>
                <a:off x="2771942" y="2175840"/>
                <a:ext cx="526675" cy="352921"/>
              </a:xfrm>
              <a:prstGeom prst="rect">
                <a:avLst/>
              </a:prstGeom>
            </p:spPr>
          </p:pic>
          <p:cxnSp>
            <p:nvCxnSpPr>
              <p:cNvPr id="178" name="Connector: Elbow 177">
                <a:extLst>
                  <a:ext uri="{FF2B5EF4-FFF2-40B4-BE49-F238E27FC236}">
                    <a16:creationId xmlns:a16="http://schemas.microsoft.com/office/drawing/2014/main" id="{F0FB6EE6-DF2A-444F-8382-944F4D9EC665}"/>
                  </a:ext>
                </a:extLst>
              </p:cNvPr>
              <p:cNvCxnSpPr>
                <a:cxnSpLocks/>
                <a:stCxn id="170" idx="1"/>
              </p:cNvCxnSpPr>
              <p:nvPr/>
            </p:nvCxnSpPr>
            <p:spPr bwMode="gray">
              <a:xfrm rot="10800000">
                <a:off x="3256749" y="2541674"/>
                <a:ext cx="1286587" cy="829183"/>
              </a:xfrm>
              <a:prstGeom prst="bentConnector3">
                <a:avLst>
                  <a:gd name="adj1" fmla="val 11234"/>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237166DA-FE7A-4730-BCAE-72200D9B15F9}"/>
                  </a:ext>
                </a:extLst>
              </p:cNvPr>
              <p:cNvCxnSpPr>
                <a:cxnSpLocks/>
                <a:stCxn id="154" idx="1"/>
                <a:endCxn id="177" idx="3"/>
              </p:cNvCxnSpPr>
              <p:nvPr/>
            </p:nvCxnSpPr>
            <p:spPr bwMode="gray">
              <a:xfrm rot="10800000">
                <a:off x="3298617" y="2352302"/>
                <a:ext cx="3764998" cy="1883"/>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65F7F0CE-609D-4B46-8512-D12DFADBBC6A}"/>
                  </a:ext>
                </a:extLst>
              </p:cNvPr>
              <p:cNvSpPr/>
              <p:nvPr/>
            </p:nvSpPr>
            <p:spPr bwMode="gray">
              <a:xfrm>
                <a:off x="11616190" y="1790871"/>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181" name="Straight Connector 180">
                <a:extLst>
                  <a:ext uri="{FF2B5EF4-FFF2-40B4-BE49-F238E27FC236}">
                    <a16:creationId xmlns:a16="http://schemas.microsoft.com/office/drawing/2014/main" id="{A4FE1D64-9530-43DE-8711-A695046A3542}"/>
                  </a:ext>
                </a:extLst>
              </p:cNvPr>
              <p:cNvCxnSpPr>
                <a:cxnSpLocks/>
              </p:cNvCxnSpPr>
              <p:nvPr/>
            </p:nvCxnSpPr>
            <p:spPr bwMode="gray">
              <a:xfrm>
                <a:off x="11699390" y="1960393"/>
                <a:ext cx="0" cy="980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hteck 62">
                <a:extLst>
                  <a:ext uri="{FF2B5EF4-FFF2-40B4-BE49-F238E27FC236}">
                    <a16:creationId xmlns:a16="http://schemas.microsoft.com/office/drawing/2014/main" id="{89004339-B5FA-471A-95A2-1245F9B6FC4F}"/>
                  </a:ext>
                </a:extLst>
              </p:cNvPr>
              <p:cNvSpPr/>
              <p:nvPr/>
            </p:nvSpPr>
            <p:spPr>
              <a:xfrm>
                <a:off x="11307758" y="1511291"/>
                <a:ext cx="748758" cy="184667"/>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Renewables</a:t>
                </a:r>
              </a:p>
            </p:txBody>
          </p:sp>
          <p:sp>
            <p:nvSpPr>
              <p:cNvPr id="184" name="Rechteck 62">
                <a:extLst>
                  <a:ext uri="{FF2B5EF4-FFF2-40B4-BE49-F238E27FC236}">
                    <a16:creationId xmlns:a16="http://schemas.microsoft.com/office/drawing/2014/main" id="{299BFE13-819F-4287-8F76-7B2CC8B071BC}"/>
                  </a:ext>
                </a:extLst>
              </p:cNvPr>
              <p:cNvSpPr/>
              <p:nvPr/>
            </p:nvSpPr>
            <p:spPr>
              <a:xfrm>
                <a:off x="5208532" y="2529321"/>
                <a:ext cx="789628" cy="276700"/>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Bus-tie</a:t>
                </a:r>
              </a:p>
            </p:txBody>
          </p:sp>
          <p:pic>
            <p:nvPicPr>
              <p:cNvPr id="185" name="Bild 18">
                <a:extLst>
                  <a:ext uri="{FF2B5EF4-FFF2-40B4-BE49-F238E27FC236}">
                    <a16:creationId xmlns:a16="http://schemas.microsoft.com/office/drawing/2014/main" id="{510891B0-4110-40D3-AC7A-909B28B0790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15668" b="17323"/>
              <a:stretch/>
            </p:blipFill>
            <p:spPr>
              <a:xfrm>
                <a:off x="9318871" y="2433921"/>
                <a:ext cx="526675" cy="352921"/>
              </a:xfrm>
              <a:prstGeom prst="rect">
                <a:avLst/>
              </a:prstGeom>
            </p:spPr>
          </p:pic>
          <p:cxnSp>
            <p:nvCxnSpPr>
              <p:cNvPr id="186" name="Connector: Elbow 185">
                <a:extLst>
                  <a:ext uri="{FF2B5EF4-FFF2-40B4-BE49-F238E27FC236}">
                    <a16:creationId xmlns:a16="http://schemas.microsoft.com/office/drawing/2014/main" id="{C9514ED0-4455-4C10-9A17-C99BC9CD6C79}"/>
                  </a:ext>
                </a:extLst>
              </p:cNvPr>
              <p:cNvCxnSpPr>
                <a:cxnSpLocks/>
              </p:cNvCxnSpPr>
              <p:nvPr/>
            </p:nvCxnSpPr>
            <p:spPr bwMode="gray">
              <a:xfrm rot="10800000">
                <a:off x="9446616" y="2838821"/>
                <a:ext cx="1256592" cy="1165239"/>
              </a:xfrm>
              <a:prstGeom prst="bentConnector3">
                <a:avLst>
                  <a:gd name="adj1" fmla="val 97708"/>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0C8598A0-3607-42F8-B643-8F24EE64B884}"/>
                  </a:ext>
                </a:extLst>
              </p:cNvPr>
              <p:cNvCxnSpPr>
                <a:cxnSpLocks/>
                <a:stCxn id="185" idx="3"/>
                <a:endCxn id="161" idx="1"/>
              </p:cNvCxnSpPr>
              <p:nvPr/>
            </p:nvCxnSpPr>
            <p:spPr bwMode="gray">
              <a:xfrm flipV="1">
                <a:off x="9845546" y="2436090"/>
                <a:ext cx="589682" cy="174292"/>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FFED85EA-032A-451A-8428-C2D63415500B}"/>
                  </a:ext>
                </a:extLst>
              </p:cNvPr>
              <p:cNvCxnSpPr>
                <a:cxnSpLocks/>
                <a:stCxn id="185" idx="1"/>
                <a:endCxn id="154" idx="3"/>
              </p:cNvCxnSpPr>
              <p:nvPr/>
            </p:nvCxnSpPr>
            <p:spPr bwMode="gray">
              <a:xfrm rot="10800000">
                <a:off x="7590291" y="2354184"/>
                <a:ext cx="1728581" cy="256198"/>
              </a:xfrm>
              <a:prstGeom prst="bentConnector3">
                <a:avLst>
                  <a:gd name="adj1" fmla="val 13081"/>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89" name="Connector: Elbow 188">
                <a:extLst>
                  <a:ext uri="{FF2B5EF4-FFF2-40B4-BE49-F238E27FC236}">
                    <a16:creationId xmlns:a16="http://schemas.microsoft.com/office/drawing/2014/main" id="{6248D67C-EEF6-49FB-A8DE-43B6F8140D5E}"/>
                  </a:ext>
                </a:extLst>
              </p:cNvPr>
              <p:cNvCxnSpPr>
                <a:cxnSpLocks/>
                <a:stCxn id="228" idx="0"/>
              </p:cNvCxnSpPr>
              <p:nvPr/>
            </p:nvCxnSpPr>
            <p:spPr bwMode="gray">
              <a:xfrm rot="16200000" flipV="1">
                <a:off x="10245600" y="2324858"/>
                <a:ext cx="681746" cy="1605716"/>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708502C0-2399-472E-8ACD-4263EEC736FE}"/>
                  </a:ext>
                </a:extLst>
              </p:cNvPr>
              <p:cNvCxnSpPr>
                <a:cxnSpLocks/>
                <a:stCxn id="227" idx="1"/>
                <a:endCxn id="185" idx="2"/>
              </p:cNvCxnSpPr>
              <p:nvPr/>
            </p:nvCxnSpPr>
            <p:spPr bwMode="gray">
              <a:xfrm rot="10800000">
                <a:off x="9582210" y="2786842"/>
                <a:ext cx="949255" cy="873930"/>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56814CE7-48E9-4DF6-967D-50AC7E8B3F90}"/>
                  </a:ext>
                </a:extLst>
              </p:cNvPr>
              <p:cNvGrpSpPr/>
              <p:nvPr/>
            </p:nvGrpSpPr>
            <p:grpSpPr>
              <a:xfrm>
                <a:off x="7111400" y="1195465"/>
                <a:ext cx="1106448" cy="607556"/>
                <a:chOff x="7989354" y="1307386"/>
                <a:chExt cx="1106448" cy="607556"/>
              </a:xfrm>
            </p:grpSpPr>
            <p:pic>
              <p:nvPicPr>
                <p:cNvPr id="206" name="Picture 205" descr="Text, icon&#10;&#10;Description automatically generated">
                  <a:extLst>
                    <a:ext uri="{FF2B5EF4-FFF2-40B4-BE49-F238E27FC236}">
                      <a16:creationId xmlns:a16="http://schemas.microsoft.com/office/drawing/2014/main" id="{92E3D09E-1835-4854-9892-E90BA5125FB9}"/>
                    </a:ext>
                  </a:extLst>
                </p:cNvPr>
                <p:cNvPicPr>
                  <a:picLocks noChangeAspect="1"/>
                </p:cNvPicPr>
                <p:nvPr/>
              </p:nvPicPr>
              <p:blipFill>
                <a:blip r:embed="rId20"/>
                <a:stretch>
                  <a:fillRect/>
                </a:stretch>
              </p:blipFill>
              <p:spPr>
                <a:xfrm>
                  <a:off x="8427839" y="1598278"/>
                  <a:ext cx="316664" cy="316664"/>
                </a:xfrm>
                <a:prstGeom prst="rect">
                  <a:avLst/>
                </a:prstGeom>
                <a:ln w="19050">
                  <a:solidFill>
                    <a:schemeClr val="accent2"/>
                  </a:solidFill>
                  <a:prstDash val="dash"/>
                  <a:headEnd type="oval"/>
                  <a:tailEnd type="oval"/>
                </a:ln>
              </p:spPr>
            </p:pic>
            <p:pic>
              <p:nvPicPr>
                <p:cNvPr id="207" name="Picture 206">
                  <a:extLst>
                    <a:ext uri="{FF2B5EF4-FFF2-40B4-BE49-F238E27FC236}">
                      <a16:creationId xmlns:a16="http://schemas.microsoft.com/office/drawing/2014/main" id="{16FEEC76-F7B6-41BA-8D73-44700B8E986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49507" y="1415988"/>
                  <a:ext cx="246295" cy="252361"/>
                </a:xfrm>
                <a:prstGeom prst="rect">
                  <a:avLst/>
                </a:prstGeom>
                <a:ln w="19050">
                  <a:solidFill>
                    <a:schemeClr val="accent2"/>
                  </a:solidFill>
                  <a:prstDash val="dash"/>
                  <a:headEnd type="oval"/>
                  <a:tailEnd type="oval"/>
                </a:ln>
              </p:spPr>
            </p:pic>
            <p:pic>
              <p:nvPicPr>
                <p:cNvPr id="208" name="Picture 207">
                  <a:extLst>
                    <a:ext uri="{FF2B5EF4-FFF2-40B4-BE49-F238E27FC236}">
                      <a16:creationId xmlns:a16="http://schemas.microsoft.com/office/drawing/2014/main" id="{BBB457C9-BADA-4AAC-B3A7-22606A0FC31C}"/>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6625" r="93375">
                              <a14:foregroundMark x1="6625" y1="58250" x2="6625" y2="58250"/>
                              <a14:foregroundMark x1="93375" y1="51625" x2="93375" y2="51625"/>
                            </a14:backgroundRemoval>
                          </a14:imgEffect>
                        </a14:imgLayer>
                      </a14:imgProps>
                    </a:ext>
                  </a:extLst>
                </a:blip>
                <a:stretch>
                  <a:fillRect/>
                </a:stretch>
              </p:blipFill>
              <p:spPr>
                <a:xfrm>
                  <a:off x="7989354" y="1307386"/>
                  <a:ext cx="396000" cy="396000"/>
                </a:xfrm>
                <a:prstGeom prst="rect">
                  <a:avLst/>
                </a:prstGeom>
                <a:ln w="19050">
                  <a:solidFill>
                    <a:schemeClr val="accent2"/>
                  </a:solidFill>
                  <a:prstDash val="dash"/>
                  <a:headEnd type="oval"/>
                  <a:tailEnd type="oval"/>
                </a:ln>
              </p:spPr>
            </p:pic>
            <p:cxnSp>
              <p:nvCxnSpPr>
                <p:cNvPr id="209" name="Connector: Elbow 208">
                  <a:extLst>
                    <a:ext uri="{FF2B5EF4-FFF2-40B4-BE49-F238E27FC236}">
                      <a16:creationId xmlns:a16="http://schemas.microsoft.com/office/drawing/2014/main" id="{821FBDC2-428D-4402-8E76-352FA32AFCD2}"/>
                    </a:ext>
                  </a:extLst>
                </p:cNvPr>
                <p:cNvCxnSpPr>
                  <a:cxnSpLocks/>
                  <a:stCxn id="206" idx="1"/>
                  <a:endCxn id="208" idx="2"/>
                </p:cNvCxnSpPr>
                <p:nvPr/>
              </p:nvCxnSpPr>
              <p:spPr bwMode="gray">
                <a:xfrm rot="10800000">
                  <a:off x="8187355" y="1703386"/>
                  <a:ext cx="240485" cy="53224"/>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0" name="Connector: Elbow 209">
                  <a:extLst>
                    <a:ext uri="{FF2B5EF4-FFF2-40B4-BE49-F238E27FC236}">
                      <a16:creationId xmlns:a16="http://schemas.microsoft.com/office/drawing/2014/main" id="{DAF18F74-E9E8-49F3-A368-28011EF99F62}"/>
                    </a:ext>
                  </a:extLst>
                </p:cNvPr>
                <p:cNvCxnSpPr>
                  <a:cxnSpLocks/>
                  <a:stCxn id="207" idx="2"/>
                  <a:endCxn id="206" idx="3"/>
                </p:cNvCxnSpPr>
                <p:nvPr/>
              </p:nvCxnSpPr>
              <p:spPr bwMode="gray">
                <a:xfrm rot="5400000">
                  <a:off x="8814449" y="1598403"/>
                  <a:ext cx="88261" cy="228152"/>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2" name="Picture 191" descr="A picture containing text, electronics&#10;&#10;Description automatically generated">
                <a:extLst>
                  <a:ext uri="{FF2B5EF4-FFF2-40B4-BE49-F238E27FC236}">
                    <a16:creationId xmlns:a16="http://schemas.microsoft.com/office/drawing/2014/main" id="{DDF31293-59D5-4242-BBB4-05C054C1B82B}"/>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7738" b="91071" l="10000" r="90000">
                            <a14:foregroundMark x1="29667" y1="8333" x2="29667" y2="8333"/>
                            <a14:foregroundMark x1="67667" y1="91071" x2="67667" y2="91071"/>
                            <a14:foregroundMark x1="32667" y1="82738" x2="32667" y2="82738"/>
                            <a14:foregroundMark x1="39333" y1="85119" x2="39333" y2="85119"/>
                            <a14:foregroundMark x1="41333" y1="85119" x2="41333" y2="85119"/>
                            <a14:foregroundMark x1="46000" y1="86905" x2="46000" y2="86905"/>
                            <a14:foregroundMark x1="55667" y1="90476" x2="55667" y2="90476"/>
                          </a14:backgroundRemoval>
                        </a14:imgEffect>
                      </a14:imgLayer>
                    </a14:imgProps>
                  </a:ext>
                </a:extLst>
              </a:blip>
              <a:stretch>
                <a:fillRect/>
              </a:stretch>
            </p:blipFill>
            <p:spPr>
              <a:xfrm>
                <a:off x="8763640" y="1632899"/>
                <a:ext cx="437854" cy="245198"/>
              </a:xfrm>
              <a:prstGeom prst="rect">
                <a:avLst/>
              </a:prstGeom>
            </p:spPr>
          </p:pic>
          <p:cxnSp>
            <p:nvCxnSpPr>
              <p:cNvPr id="193" name="Connector: Elbow 192">
                <a:extLst>
                  <a:ext uri="{FF2B5EF4-FFF2-40B4-BE49-F238E27FC236}">
                    <a16:creationId xmlns:a16="http://schemas.microsoft.com/office/drawing/2014/main" id="{BB6CD73F-DC8E-41C2-B818-20C55087C9AB}"/>
                  </a:ext>
                </a:extLst>
              </p:cNvPr>
              <p:cNvCxnSpPr>
                <a:cxnSpLocks/>
                <a:stCxn id="192" idx="1"/>
                <a:endCxn id="206" idx="2"/>
              </p:cNvCxnSpPr>
              <p:nvPr/>
            </p:nvCxnSpPr>
            <p:spPr bwMode="gray">
              <a:xfrm rot="10800000" flipV="1">
                <a:off x="7708218" y="1755497"/>
                <a:ext cx="1055423" cy="47523"/>
              </a:xfrm>
              <a:prstGeom prst="bentConnector4">
                <a:avLst>
                  <a:gd name="adj1" fmla="val 42499"/>
                  <a:gd name="adj2" fmla="val 525217"/>
                </a:avLst>
              </a:prstGeom>
              <a:ln w="19050">
                <a:solidFill>
                  <a:schemeClr val="accent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9BD4EA92-D96D-46E7-8120-410F7BFAD33F}"/>
                  </a:ext>
                </a:extLst>
              </p:cNvPr>
              <p:cNvCxnSpPr>
                <a:cxnSpLocks/>
                <a:stCxn id="185" idx="0"/>
                <a:endCxn id="192" idx="3"/>
              </p:cNvCxnSpPr>
              <p:nvPr/>
            </p:nvCxnSpPr>
            <p:spPr bwMode="gray">
              <a:xfrm rot="16200000" flipV="1">
                <a:off x="9052641" y="1904352"/>
                <a:ext cx="678423" cy="380715"/>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7" name="Connector: Elbow 196">
                <a:extLst>
                  <a:ext uri="{FF2B5EF4-FFF2-40B4-BE49-F238E27FC236}">
                    <a16:creationId xmlns:a16="http://schemas.microsoft.com/office/drawing/2014/main" id="{986FCB31-2083-42BC-883B-EDE15348B545}"/>
                  </a:ext>
                </a:extLst>
              </p:cNvPr>
              <p:cNvCxnSpPr>
                <a:cxnSpLocks/>
                <a:stCxn id="168" idx="1"/>
                <a:endCxn id="177" idx="0"/>
              </p:cNvCxnSpPr>
              <p:nvPr/>
            </p:nvCxnSpPr>
            <p:spPr bwMode="gray">
              <a:xfrm rot="10800000" flipH="1">
                <a:off x="1638280" y="2175840"/>
                <a:ext cx="1396999" cy="1084638"/>
              </a:xfrm>
              <a:prstGeom prst="bentConnector4">
                <a:avLst>
                  <a:gd name="adj1" fmla="val -16364"/>
                  <a:gd name="adj2" fmla="val 145665"/>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CF535493-C01F-4161-92D9-99E92C271375}"/>
                  </a:ext>
                </a:extLst>
              </p:cNvPr>
              <p:cNvCxnSpPr>
                <a:cxnSpLocks/>
                <a:stCxn id="167" idx="3"/>
              </p:cNvCxnSpPr>
              <p:nvPr/>
            </p:nvCxnSpPr>
            <p:spPr bwMode="gray">
              <a:xfrm flipV="1">
                <a:off x="2791270" y="2537075"/>
                <a:ext cx="115907" cy="648088"/>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9" name="Connector: Elbow 198">
                <a:extLst>
                  <a:ext uri="{FF2B5EF4-FFF2-40B4-BE49-F238E27FC236}">
                    <a16:creationId xmlns:a16="http://schemas.microsoft.com/office/drawing/2014/main" id="{5737889F-9872-44B7-84D5-D9EA0A954B9A}"/>
                  </a:ext>
                </a:extLst>
              </p:cNvPr>
              <p:cNvCxnSpPr>
                <a:cxnSpLocks/>
                <a:stCxn id="173" idx="3"/>
              </p:cNvCxnSpPr>
              <p:nvPr/>
            </p:nvCxnSpPr>
            <p:spPr bwMode="gray">
              <a:xfrm flipH="1" flipV="1">
                <a:off x="7480253" y="2527909"/>
                <a:ext cx="751660" cy="750562"/>
              </a:xfrm>
              <a:prstGeom prst="bentConnector3">
                <a:avLst>
                  <a:gd name="adj1" fmla="val -30413"/>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DA9411B6-3653-4D77-BE8E-9A34EFE784E0}"/>
                  </a:ext>
                </a:extLst>
              </p:cNvPr>
              <p:cNvSpPr/>
              <p:nvPr/>
            </p:nvSpPr>
            <p:spPr>
              <a:xfrm>
                <a:off x="8460319" y="1139939"/>
                <a:ext cx="1003645" cy="276999"/>
              </a:xfrm>
              <a:prstGeom prst="rect">
                <a:avLst/>
              </a:prstGeom>
            </p:spPr>
            <p:txBody>
              <a:bodyPr wrap="square">
                <a:spAutoFit/>
              </a:bodyPr>
              <a:lstStyle/>
              <a:p>
                <a:pPr algn="ctr"/>
                <a:r>
                  <a:rPr lang="en-US" sz="600"/>
                  <a:t>ABB Edge industrial Gateway</a:t>
                </a:r>
              </a:p>
            </p:txBody>
          </p:sp>
          <p:sp>
            <p:nvSpPr>
              <p:cNvPr id="201" name="Rectangle 200">
                <a:extLst>
                  <a:ext uri="{FF2B5EF4-FFF2-40B4-BE49-F238E27FC236}">
                    <a16:creationId xmlns:a16="http://schemas.microsoft.com/office/drawing/2014/main" id="{6E83FBD8-21BF-434B-AD98-FF7DA9C3AD31}"/>
                  </a:ext>
                </a:extLst>
              </p:cNvPr>
              <p:cNvSpPr/>
              <p:nvPr/>
            </p:nvSpPr>
            <p:spPr bwMode="gray">
              <a:xfrm>
                <a:off x="4438607" y="5555797"/>
                <a:ext cx="1462042" cy="4283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cxnSp>
            <p:nvCxnSpPr>
              <p:cNvPr id="202" name="Connector: Elbow 201">
                <a:extLst>
                  <a:ext uri="{FF2B5EF4-FFF2-40B4-BE49-F238E27FC236}">
                    <a16:creationId xmlns:a16="http://schemas.microsoft.com/office/drawing/2014/main" id="{837C19D2-1E0D-4717-8E35-855B15899FFA}"/>
                  </a:ext>
                </a:extLst>
              </p:cNvPr>
              <p:cNvCxnSpPr>
                <a:cxnSpLocks/>
              </p:cNvCxnSpPr>
              <p:nvPr/>
            </p:nvCxnSpPr>
            <p:spPr bwMode="gray">
              <a:xfrm flipV="1">
                <a:off x="9887657" y="2347314"/>
                <a:ext cx="2098777" cy="386674"/>
              </a:xfrm>
              <a:prstGeom prst="bentConnector3">
                <a:avLst>
                  <a:gd name="adj1" fmla="val 100376"/>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03" name="Connector: Elbow 202">
                <a:extLst>
                  <a:ext uri="{FF2B5EF4-FFF2-40B4-BE49-F238E27FC236}">
                    <a16:creationId xmlns:a16="http://schemas.microsoft.com/office/drawing/2014/main" id="{DF4E7C3D-A7DB-4FE5-A7E9-6E1B20AB561B}"/>
                  </a:ext>
                </a:extLst>
              </p:cNvPr>
              <p:cNvCxnSpPr>
                <a:cxnSpLocks/>
                <a:stCxn id="158" idx="2"/>
              </p:cNvCxnSpPr>
              <p:nvPr/>
            </p:nvCxnSpPr>
            <p:spPr bwMode="gray">
              <a:xfrm rot="5400000" flipH="1" flipV="1">
                <a:off x="6119403" y="2061926"/>
                <a:ext cx="2449601" cy="3813158"/>
              </a:xfrm>
              <a:prstGeom prst="bentConnector4">
                <a:avLst>
                  <a:gd name="adj1" fmla="val -13327"/>
                  <a:gd name="adj2" fmla="val 96085"/>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204" name="Picture 203">
                <a:extLst>
                  <a:ext uri="{FF2B5EF4-FFF2-40B4-BE49-F238E27FC236}">
                    <a16:creationId xmlns:a16="http://schemas.microsoft.com/office/drawing/2014/main" id="{54A06831-D7FD-47D4-93EF-0DD13235F722}"/>
                  </a:ext>
                </a:extLst>
              </p:cNvPr>
              <p:cNvPicPr>
                <a:picLocks noChangeAspect="1"/>
              </p:cNvPicPr>
              <p:nvPr/>
            </p:nvPicPr>
            <p:blipFill rotWithShape="1">
              <a:blip r:embed="rId26"/>
              <a:srcRect l="35158" t="8842" r="38242" b="60146"/>
              <a:stretch/>
            </p:blipFill>
            <p:spPr>
              <a:xfrm>
                <a:off x="9446616" y="1084353"/>
                <a:ext cx="424779" cy="284338"/>
              </a:xfrm>
              <a:prstGeom prst="rect">
                <a:avLst/>
              </a:prstGeom>
            </p:spPr>
          </p:pic>
          <p:cxnSp>
            <p:nvCxnSpPr>
              <p:cNvPr id="316" name="Connector: Elbow 315">
                <a:extLst>
                  <a:ext uri="{FF2B5EF4-FFF2-40B4-BE49-F238E27FC236}">
                    <a16:creationId xmlns:a16="http://schemas.microsoft.com/office/drawing/2014/main" id="{AB12E376-5A65-4A68-A578-5346B86D1E8C}"/>
                  </a:ext>
                </a:extLst>
              </p:cNvPr>
              <p:cNvCxnSpPr>
                <a:cxnSpLocks/>
              </p:cNvCxnSpPr>
              <p:nvPr/>
            </p:nvCxnSpPr>
            <p:spPr bwMode="gray">
              <a:xfrm flipV="1">
                <a:off x="9197434" y="1368691"/>
                <a:ext cx="498363" cy="285200"/>
              </a:xfrm>
              <a:prstGeom prst="bentConnector2">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sp>
          <p:nvSpPr>
            <p:cNvPr id="314" name="Rectangle 313">
              <a:extLst>
                <a:ext uri="{FF2B5EF4-FFF2-40B4-BE49-F238E27FC236}">
                  <a16:creationId xmlns:a16="http://schemas.microsoft.com/office/drawing/2014/main" id="{250E2285-FA83-49A9-9A52-B34A10CDB635}"/>
                </a:ext>
              </a:extLst>
            </p:cNvPr>
            <p:cNvSpPr/>
            <p:nvPr/>
          </p:nvSpPr>
          <p:spPr bwMode="gray">
            <a:xfrm>
              <a:off x="9099073" y="5893074"/>
              <a:ext cx="1210847" cy="17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Gas &amp; water</a:t>
              </a:r>
            </a:p>
          </p:txBody>
        </p:sp>
        <p:pic>
          <p:nvPicPr>
            <p:cNvPr id="315" name="Picture 314">
              <a:extLst>
                <a:ext uri="{FF2B5EF4-FFF2-40B4-BE49-F238E27FC236}">
                  <a16:creationId xmlns:a16="http://schemas.microsoft.com/office/drawing/2014/main" id="{F8C4E365-60A5-4FC9-8A5A-6FC18211278D}"/>
                </a:ext>
              </a:extLst>
            </p:cNvPr>
            <p:cNvPicPr>
              <a:picLocks noChangeAspect="1"/>
            </p:cNvPicPr>
            <p:nvPr/>
          </p:nvPicPr>
          <p:blipFill>
            <a:blip r:embed="rId27"/>
            <a:stretch>
              <a:fillRect/>
            </a:stretch>
          </p:blipFill>
          <p:spPr>
            <a:xfrm>
              <a:off x="9517474" y="5401500"/>
              <a:ext cx="318068" cy="361342"/>
            </a:xfrm>
            <a:prstGeom prst="rect">
              <a:avLst/>
            </a:prstGeom>
          </p:spPr>
        </p:pic>
        <p:cxnSp>
          <p:nvCxnSpPr>
            <p:cNvPr id="317" name="Connector: Elbow 316">
              <a:extLst>
                <a:ext uri="{FF2B5EF4-FFF2-40B4-BE49-F238E27FC236}">
                  <a16:creationId xmlns:a16="http://schemas.microsoft.com/office/drawing/2014/main" id="{CC590C5D-7B34-4687-897B-077F1046C482}"/>
                </a:ext>
              </a:extLst>
            </p:cNvPr>
            <p:cNvCxnSpPr>
              <a:cxnSpLocks/>
            </p:cNvCxnSpPr>
            <p:nvPr/>
          </p:nvCxnSpPr>
          <p:spPr bwMode="gray">
            <a:xfrm rot="16200000" flipV="1">
              <a:off x="8738612" y="4433792"/>
              <a:ext cx="1907307" cy="28110"/>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318" name="Straight Connector 317">
            <a:extLst>
              <a:ext uri="{FF2B5EF4-FFF2-40B4-BE49-F238E27FC236}">
                <a16:creationId xmlns:a16="http://schemas.microsoft.com/office/drawing/2014/main" id="{A34CDB60-8677-43BF-BF88-EB696FC026C6}"/>
              </a:ext>
            </a:extLst>
          </p:cNvPr>
          <p:cNvCxnSpPr>
            <a:cxnSpLocks/>
          </p:cNvCxnSpPr>
          <p:nvPr/>
        </p:nvCxnSpPr>
        <p:spPr bwMode="gray">
          <a:xfrm>
            <a:off x="1798114" y="3284471"/>
            <a:ext cx="434859" cy="0"/>
          </a:xfrm>
          <a:prstGeom prst="line">
            <a:avLst/>
          </a:prstGeom>
          <a:ln w="19050">
            <a:solidFill>
              <a:schemeClr val="bg2"/>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94" name="Picture 193">
            <a:extLst>
              <a:ext uri="{FF2B5EF4-FFF2-40B4-BE49-F238E27FC236}">
                <a16:creationId xmlns:a16="http://schemas.microsoft.com/office/drawing/2014/main" id="{A81203D7-C8FD-418B-92B5-511B1A21D09D}"/>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11281827" y="2855249"/>
            <a:ext cx="587041" cy="264106"/>
          </a:xfrm>
          <a:prstGeom prst="rect">
            <a:avLst/>
          </a:prstGeom>
        </p:spPr>
      </p:pic>
      <p:pic>
        <p:nvPicPr>
          <p:cNvPr id="195" name="Picture 194">
            <a:extLst>
              <a:ext uri="{FF2B5EF4-FFF2-40B4-BE49-F238E27FC236}">
                <a16:creationId xmlns:a16="http://schemas.microsoft.com/office/drawing/2014/main" id="{180813B6-38A6-4972-99DE-BB186109288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1477003" y="3147334"/>
            <a:ext cx="186621" cy="263293"/>
          </a:xfrm>
          <a:prstGeom prst="rect">
            <a:avLst/>
          </a:prstGeom>
        </p:spPr>
      </p:pic>
    </p:spTree>
    <p:extLst>
      <p:ext uri="{BB962C8B-B14F-4D97-AF65-F5344CB8AC3E}">
        <p14:creationId xmlns:p14="http://schemas.microsoft.com/office/powerpoint/2010/main" val="294823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 – Electric power</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136" name="Group 135">
            <a:extLst>
              <a:ext uri="{FF2B5EF4-FFF2-40B4-BE49-F238E27FC236}">
                <a16:creationId xmlns:a16="http://schemas.microsoft.com/office/drawing/2014/main" id="{DE4B9F5A-C224-40BB-A06C-BB31FD830777}"/>
              </a:ext>
            </a:extLst>
          </p:cNvPr>
          <p:cNvGrpSpPr/>
          <p:nvPr/>
        </p:nvGrpSpPr>
        <p:grpSpPr>
          <a:xfrm>
            <a:off x="10875938" y="299180"/>
            <a:ext cx="946092" cy="1162266"/>
            <a:chOff x="11171758" y="173346"/>
            <a:chExt cx="606514" cy="745098"/>
          </a:xfrm>
        </p:grpSpPr>
        <p:sp>
          <p:nvSpPr>
            <p:cNvPr id="137" name="Rechteck 51">
              <a:extLst>
                <a:ext uri="{FF2B5EF4-FFF2-40B4-BE49-F238E27FC236}">
                  <a16:creationId xmlns:a16="http://schemas.microsoft.com/office/drawing/2014/main" id="{3259BF7F-54BE-4FDA-B57D-E3EDCB9BA9B3}"/>
                </a:ext>
              </a:extLst>
            </p:cNvPr>
            <p:cNvSpPr/>
            <p:nvPr/>
          </p:nvSpPr>
          <p:spPr>
            <a:xfrm>
              <a:off x="11171758" y="622483"/>
              <a:ext cx="606514" cy="295961"/>
            </a:xfrm>
            <a:prstGeom prst="rect">
              <a:avLst/>
            </a:prstGeom>
          </p:spPr>
          <p:txBody>
            <a:bodyPr wrap="none">
              <a:spAutoFit/>
            </a:bodyPr>
            <a:lstStyle/>
            <a:p>
              <a:pPr algn="ctr"/>
              <a:r>
                <a:rPr lang="en-US" sz="1200" b="1"/>
                <a:t>Monitor + </a:t>
              </a:r>
            </a:p>
            <a:p>
              <a:pPr algn="ctr"/>
              <a:r>
                <a:rPr lang="en-US" sz="1200" b="1"/>
                <a:t>Control</a:t>
              </a:r>
            </a:p>
          </p:txBody>
        </p:sp>
        <p:pic>
          <p:nvPicPr>
            <p:cNvPr id="138" name="Graphic 137">
              <a:extLst>
                <a:ext uri="{FF2B5EF4-FFF2-40B4-BE49-F238E27FC236}">
                  <a16:creationId xmlns:a16="http://schemas.microsoft.com/office/drawing/2014/main" id="{63C930C4-2A08-4144-A199-CF56457100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5350" y="173346"/>
              <a:ext cx="457200" cy="457200"/>
            </a:xfrm>
            <a:prstGeom prst="rect">
              <a:avLst/>
            </a:prstGeom>
          </p:spPr>
        </p:pic>
      </p:grpSp>
      <p:sp>
        <p:nvSpPr>
          <p:cNvPr id="308" name="Rectangle 307">
            <a:extLst>
              <a:ext uri="{FF2B5EF4-FFF2-40B4-BE49-F238E27FC236}">
                <a16:creationId xmlns:a16="http://schemas.microsoft.com/office/drawing/2014/main" id="{0CA787AE-4265-403C-99A4-AEA1F82468B2}"/>
              </a:ext>
            </a:extLst>
          </p:cNvPr>
          <p:cNvSpPr/>
          <p:nvPr/>
        </p:nvSpPr>
        <p:spPr bwMode="gray">
          <a:xfrm>
            <a:off x="8497594" y="1568777"/>
            <a:ext cx="3359444" cy="485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SCADA monitoring and Control – </a:t>
            </a:r>
            <a:r>
              <a:rPr lang="it-IT" sz="1400" b="0" i="0" err="1">
                <a:solidFill>
                  <a:srgbClr val="FFFFFF"/>
                </a:solidFill>
                <a:effectLst/>
                <a:latin typeface="ABBvoice" panose="020D0603020503020204" pitchFamily="34" charset="0"/>
              </a:rPr>
              <a:t>Fieldbus</a:t>
            </a:r>
            <a:r>
              <a:rPr lang="it-IT" sz="1400"/>
              <a:t> networks</a:t>
            </a:r>
            <a:endParaRPr lang="en-US" sz="1400"/>
          </a:p>
        </p:txBody>
      </p:sp>
      <p:sp>
        <p:nvSpPr>
          <p:cNvPr id="309" name="TextBox 308">
            <a:extLst>
              <a:ext uri="{FF2B5EF4-FFF2-40B4-BE49-F238E27FC236}">
                <a16:creationId xmlns:a16="http://schemas.microsoft.com/office/drawing/2014/main" id="{D99008D4-71C4-49EB-AC0A-0AF0BA863FDA}"/>
              </a:ext>
            </a:extLst>
          </p:cNvPr>
          <p:cNvSpPr txBox="1"/>
          <p:nvPr/>
        </p:nvSpPr>
        <p:spPr bwMode="gray">
          <a:xfrm>
            <a:off x="1547111" y="5688493"/>
            <a:ext cx="5438918" cy="485375"/>
          </a:xfrm>
          <a:prstGeom prst="rect">
            <a:avLst/>
          </a:prstGeom>
          <a:noFill/>
        </p:spPr>
        <p:txBody>
          <a:bodyPr wrap="square" lIns="72000" tIns="72000" rIns="72000" bIns="72000" rtlCol="0">
            <a:noAutofit/>
          </a:bodyPr>
          <a:lstStyle/>
          <a:p>
            <a:r>
              <a:rPr lang="en-GB" sz="1000"/>
              <a:t>(*) It is recommended to monitor the transfer switch</a:t>
            </a:r>
          </a:p>
          <a:p>
            <a:r>
              <a:rPr lang="en-GB" sz="1000"/>
              <a:t>For ABB Ability Energy &amp; Asset Manager it is required Modbus TCP</a:t>
            </a:r>
          </a:p>
        </p:txBody>
      </p:sp>
      <p:sp>
        <p:nvSpPr>
          <p:cNvPr id="313" name="TextBox 312">
            <a:extLst>
              <a:ext uri="{FF2B5EF4-FFF2-40B4-BE49-F238E27FC236}">
                <a16:creationId xmlns:a16="http://schemas.microsoft.com/office/drawing/2014/main" id="{F2E42B96-86AA-4B3D-9C4F-A11C9D4B348F}"/>
              </a:ext>
            </a:extLst>
          </p:cNvPr>
          <p:cNvSpPr txBox="1"/>
          <p:nvPr/>
        </p:nvSpPr>
        <p:spPr bwMode="gray">
          <a:xfrm>
            <a:off x="263182" y="1707199"/>
            <a:ext cx="3793053" cy="914400"/>
          </a:xfrm>
          <a:prstGeom prst="rect">
            <a:avLst/>
          </a:prstGeom>
          <a:noFill/>
        </p:spPr>
        <p:txBody>
          <a:bodyPr wrap="none" lIns="72000" tIns="72000" rIns="72000" bIns="72000" rtlCol="0">
            <a:noAutofit/>
          </a:bodyPr>
          <a:lstStyle/>
          <a:p>
            <a:r>
              <a:rPr lang="it-IT" b="1"/>
              <a:t>—</a:t>
            </a:r>
            <a:endParaRPr lang="it-IT" sz="1600" b="1">
              <a:latin typeface="ABBvoiceOffice" panose="020D0603020503020204" pitchFamily="34" charset="0"/>
              <a:ea typeface="ABBvoiceOffice" panose="020D0603020503020204" pitchFamily="34" charset="0"/>
              <a:cs typeface="ABBvoiceOffice" panose="020D0603020503020204" pitchFamily="34" charset="0"/>
            </a:endParaRPr>
          </a:p>
          <a:p>
            <a:r>
              <a:rPr lang="en-US" sz="1600" b="1">
                <a:latin typeface="ABBvoiceOffice" panose="020D0603020503020204" pitchFamily="34" charset="0"/>
                <a:ea typeface="ABBvoiceOffice" panose="020D0603020503020204" pitchFamily="34" charset="0"/>
                <a:cs typeface="ABBvoiceOffice" panose="020D0603020503020204" pitchFamily="34" charset="0"/>
              </a:rPr>
              <a:t>Supporting communication </a:t>
            </a:r>
          </a:p>
          <a:p>
            <a:r>
              <a:rPr lang="en-US" sz="1600" b="1">
                <a:latin typeface="ABBvoiceOffice" panose="020D0603020503020204" pitchFamily="34" charset="0"/>
                <a:ea typeface="ABBvoiceOffice" panose="020D0603020503020204" pitchFamily="34" charset="0"/>
                <a:cs typeface="ABBvoiceOffice" panose="020D0603020503020204" pitchFamily="34" charset="0"/>
              </a:rPr>
              <a:t>protocols</a:t>
            </a:r>
          </a:p>
        </p:txBody>
      </p:sp>
      <p:grpSp>
        <p:nvGrpSpPr>
          <p:cNvPr id="310" name="Group 309">
            <a:extLst>
              <a:ext uri="{FF2B5EF4-FFF2-40B4-BE49-F238E27FC236}">
                <a16:creationId xmlns:a16="http://schemas.microsoft.com/office/drawing/2014/main" id="{72A4B8FC-676A-444E-9D0D-EA15D2D4973F}"/>
              </a:ext>
            </a:extLst>
          </p:cNvPr>
          <p:cNvGrpSpPr/>
          <p:nvPr/>
        </p:nvGrpSpPr>
        <p:grpSpPr>
          <a:xfrm>
            <a:off x="3265222" y="2090333"/>
            <a:ext cx="8717228" cy="3804672"/>
            <a:chOff x="634261" y="1163929"/>
            <a:chExt cx="11407393" cy="4589444"/>
          </a:xfrm>
        </p:grpSpPr>
        <p:grpSp>
          <p:nvGrpSpPr>
            <p:cNvPr id="314" name="Group 313">
              <a:extLst>
                <a:ext uri="{FF2B5EF4-FFF2-40B4-BE49-F238E27FC236}">
                  <a16:creationId xmlns:a16="http://schemas.microsoft.com/office/drawing/2014/main" id="{8115C0BD-1318-4565-9CCE-A356A7B06E93}"/>
                </a:ext>
              </a:extLst>
            </p:cNvPr>
            <p:cNvGrpSpPr/>
            <p:nvPr/>
          </p:nvGrpSpPr>
          <p:grpSpPr>
            <a:xfrm>
              <a:off x="786414" y="2797569"/>
              <a:ext cx="2098314" cy="2078038"/>
              <a:chOff x="7191331" y="2127069"/>
              <a:chExt cx="4083669" cy="3891143"/>
            </a:xfrm>
          </p:grpSpPr>
          <p:sp>
            <p:nvSpPr>
              <p:cNvPr id="445" name="Rechteck 62">
                <a:extLst>
                  <a:ext uri="{FF2B5EF4-FFF2-40B4-BE49-F238E27FC236}">
                    <a16:creationId xmlns:a16="http://schemas.microsoft.com/office/drawing/2014/main" id="{56E8CF5C-D8A9-448D-A3A2-085CD71AAB99}"/>
                  </a:ext>
                </a:extLst>
              </p:cNvPr>
              <p:cNvSpPr/>
              <p:nvPr/>
            </p:nvSpPr>
            <p:spPr>
              <a:xfrm>
                <a:off x="8490310" y="2170417"/>
                <a:ext cx="1695316" cy="93850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446" name="Straight Connector 445">
                <a:extLst>
                  <a:ext uri="{FF2B5EF4-FFF2-40B4-BE49-F238E27FC236}">
                    <a16:creationId xmlns:a16="http://schemas.microsoft.com/office/drawing/2014/main" id="{C16B78D2-CF45-4A7A-9ADA-D064E9BE20F4}"/>
                  </a:ext>
                </a:extLst>
              </p:cNvPr>
              <p:cNvCxnSpPr>
                <a:cxnSpLocks/>
              </p:cNvCxnSpPr>
              <p:nvPr/>
            </p:nvCxnSpPr>
            <p:spPr bwMode="gray">
              <a:xfrm flipH="1" flipV="1">
                <a:off x="8442439" y="2154830"/>
                <a:ext cx="1" cy="278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7" name="Group 446">
                <a:extLst>
                  <a:ext uri="{FF2B5EF4-FFF2-40B4-BE49-F238E27FC236}">
                    <a16:creationId xmlns:a16="http://schemas.microsoft.com/office/drawing/2014/main" id="{CB68FF3D-645E-4831-898F-25CCB1537C8E}"/>
                  </a:ext>
                </a:extLst>
              </p:cNvPr>
              <p:cNvGrpSpPr/>
              <p:nvPr/>
            </p:nvGrpSpPr>
            <p:grpSpPr>
              <a:xfrm>
                <a:off x="8320442" y="5083090"/>
                <a:ext cx="1210420" cy="935122"/>
                <a:chOff x="787587" y="4549613"/>
                <a:chExt cx="1210420" cy="935122"/>
              </a:xfrm>
            </p:grpSpPr>
            <p:pic>
              <p:nvPicPr>
                <p:cNvPr id="464" name="Picture 463" descr="A picture containing electronics, camera&#10;&#10;Description automatically generated">
                  <a:extLst>
                    <a:ext uri="{FF2B5EF4-FFF2-40B4-BE49-F238E27FC236}">
                      <a16:creationId xmlns:a16="http://schemas.microsoft.com/office/drawing/2014/main" id="{D403D615-4489-436C-A38A-81EFD954FC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p:spPr>
            </p:pic>
            <p:pic>
              <p:nvPicPr>
                <p:cNvPr id="465" name="Picture 464" descr="A picture containing electronics, camera&#10;&#10;Description automatically generated">
                  <a:extLst>
                    <a:ext uri="{FF2B5EF4-FFF2-40B4-BE49-F238E27FC236}">
                      <a16:creationId xmlns:a16="http://schemas.microsoft.com/office/drawing/2014/main" id="{D9045111-3304-4EEC-9F22-1015210204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sp>
              <p:nvSpPr>
                <p:cNvPr id="466" name="Rechteck 62">
                  <a:extLst>
                    <a:ext uri="{FF2B5EF4-FFF2-40B4-BE49-F238E27FC236}">
                      <a16:creationId xmlns:a16="http://schemas.microsoft.com/office/drawing/2014/main" id="{395FE94F-1AB8-4099-BDA7-1A0331D62FA5}"/>
                    </a:ext>
                  </a:extLst>
                </p:cNvPr>
                <p:cNvSpPr/>
                <p:nvPr/>
              </p:nvSpPr>
              <p:spPr>
                <a:xfrm>
                  <a:off x="1261130" y="5094499"/>
                  <a:ext cx="736877"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67" name="Rechteck 62">
                  <a:extLst>
                    <a:ext uri="{FF2B5EF4-FFF2-40B4-BE49-F238E27FC236}">
                      <a16:creationId xmlns:a16="http://schemas.microsoft.com/office/drawing/2014/main" id="{7DB36482-D6F9-4C61-905A-51555E723DEB}"/>
                    </a:ext>
                  </a:extLst>
                </p:cNvPr>
                <p:cNvSpPr/>
                <p:nvPr/>
              </p:nvSpPr>
              <p:spPr>
                <a:xfrm>
                  <a:off x="787587" y="5110130"/>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448" name="Group 447">
                <a:extLst>
                  <a:ext uri="{FF2B5EF4-FFF2-40B4-BE49-F238E27FC236}">
                    <a16:creationId xmlns:a16="http://schemas.microsoft.com/office/drawing/2014/main" id="{D08ADEDA-D516-4DFB-B7CB-6C8D30C48404}"/>
                  </a:ext>
                </a:extLst>
              </p:cNvPr>
              <p:cNvGrpSpPr/>
              <p:nvPr/>
            </p:nvGrpSpPr>
            <p:grpSpPr>
              <a:xfrm>
                <a:off x="9310882" y="5065231"/>
                <a:ext cx="1207018" cy="932224"/>
                <a:chOff x="586072" y="4531754"/>
                <a:chExt cx="1207018" cy="932224"/>
              </a:xfrm>
            </p:grpSpPr>
            <p:pic>
              <p:nvPicPr>
                <p:cNvPr id="460" name="Picture 459" descr="A picture containing electronics, camera&#10;&#10;Description automatically generated">
                  <a:extLst>
                    <a:ext uri="{FF2B5EF4-FFF2-40B4-BE49-F238E27FC236}">
                      <a16:creationId xmlns:a16="http://schemas.microsoft.com/office/drawing/2014/main" id="{F2CA52A7-6562-4E70-9A9B-E3D79749933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pic>
              <p:nvPicPr>
                <p:cNvPr id="461" name="Picture 460" descr="A picture containing electronics, camera&#10;&#10;Description automatically generated">
                  <a:extLst>
                    <a:ext uri="{FF2B5EF4-FFF2-40B4-BE49-F238E27FC236}">
                      <a16:creationId xmlns:a16="http://schemas.microsoft.com/office/drawing/2014/main" id="{37EECB80-2354-41D8-8DBF-91DDC85403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23438" y="4540684"/>
                  <a:ext cx="583814" cy="583814"/>
                </a:xfrm>
                <a:prstGeom prst="rect">
                  <a:avLst/>
                </a:prstGeom>
              </p:spPr>
            </p:pic>
            <p:sp>
              <p:nvSpPr>
                <p:cNvPr id="462" name="Rechteck 62">
                  <a:extLst>
                    <a:ext uri="{FF2B5EF4-FFF2-40B4-BE49-F238E27FC236}">
                      <a16:creationId xmlns:a16="http://schemas.microsoft.com/office/drawing/2014/main" id="{1E5A5D96-0032-4284-AC53-F3B0B9C0A42B}"/>
                    </a:ext>
                  </a:extLst>
                </p:cNvPr>
                <p:cNvSpPr/>
                <p:nvPr/>
              </p:nvSpPr>
              <p:spPr>
                <a:xfrm>
                  <a:off x="1056213" y="5085671"/>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63" name="Rechteck 62">
                  <a:extLst>
                    <a:ext uri="{FF2B5EF4-FFF2-40B4-BE49-F238E27FC236}">
                      <a16:creationId xmlns:a16="http://schemas.microsoft.com/office/drawing/2014/main" id="{A0359A53-BD3B-4C77-BCCE-BC0E6B149C4B}"/>
                    </a:ext>
                  </a:extLst>
                </p:cNvPr>
                <p:cNvSpPr/>
                <p:nvPr/>
              </p:nvSpPr>
              <p:spPr>
                <a:xfrm>
                  <a:off x="586072" y="5089374"/>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449" name="Rechteck 62">
                <a:extLst>
                  <a:ext uri="{FF2B5EF4-FFF2-40B4-BE49-F238E27FC236}">
                    <a16:creationId xmlns:a16="http://schemas.microsoft.com/office/drawing/2014/main" id="{F5C135A3-8261-461E-ABA9-2AC6B197CE5F}"/>
                  </a:ext>
                </a:extLst>
              </p:cNvPr>
              <p:cNvSpPr/>
              <p:nvPr/>
            </p:nvSpPr>
            <p:spPr>
              <a:xfrm>
                <a:off x="7191331" y="3918678"/>
                <a:ext cx="1914667" cy="695189"/>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450" name="Picture 449">
                <a:extLst>
                  <a:ext uri="{FF2B5EF4-FFF2-40B4-BE49-F238E27FC236}">
                    <a16:creationId xmlns:a16="http://schemas.microsoft.com/office/drawing/2014/main" id="{1F984B64-1652-4B74-B2D0-2EE6FB6BAB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138172"/>
                <a:ext cx="702066" cy="800755"/>
              </a:xfrm>
              <a:prstGeom prst="rect">
                <a:avLst/>
              </a:prstGeom>
            </p:spPr>
          </p:pic>
          <p:cxnSp>
            <p:nvCxnSpPr>
              <p:cNvPr id="451" name="Connector: Elbow 450">
                <a:extLst>
                  <a:ext uri="{FF2B5EF4-FFF2-40B4-BE49-F238E27FC236}">
                    <a16:creationId xmlns:a16="http://schemas.microsoft.com/office/drawing/2014/main" id="{88974281-5DAD-42A2-847A-ED1D31DDD8DE}"/>
                  </a:ext>
                </a:extLst>
              </p:cNvPr>
              <p:cNvCxnSpPr>
                <a:cxnSpLocks/>
                <a:endCxn id="450" idx="0"/>
              </p:cNvCxnSpPr>
              <p:nvPr/>
            </p:nvCxnSpPr>
            <p:spPr bwMode="gray">
              <a:xfrm rot="16200000" flipH="1">
                <a:off x="8867568" y="2561778"/>
                <a:ext cx="151265" cy="100152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5B5A9949-52A4-4274-B94A-7F1CC5F39617}"/>
                  </a:ext>
                </a:extLst>
              </p:cNvPr>
              <p:cNvCxnSpPr>
                <a:cxnSpLocks/>
                <a:stCxn id="450" idx="2"/>
              </p:cNvCxnSpPr>
              <p:nvPr/>
            </p:nvCxnSpPr>
            <p:spPr bwMode="gray">
              <a:xfrm>
                <a:off x="9443961" y="3938927"/>
                <a:ext cx="1021" cy="10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3" name="Rechteck 62">
                <a:extLst>
                  <a:ext uri="{FF2B5EF4-FFF2-40B4-BE49-F238E27FC236}">
                    <a16:creationId xmlns:a16="http://schemas.microsoft.com/office/drawing/2014/main" id="{C4463C07-04F6-4271-A4B5-2210D488638A}"/>
                  </a:ext>
                </a:extLst>
              </p:cNvPr>
              <p:cNvSpPr/>
              <p:nvPr/>
            </p:nvSpPr>
            <p:spPr>
              <a:xfrm>
                <a:off x="9683324" y="3262796"/>
                <a:ext cx="1591676" cy="691577"/>
              </a:xfrm>
              <a:prstGeom prst="rect">
                <a:avLst/>
              </a:prstGeom>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454" name="Connector: Elbow 453">
                <a:extLst>
                  <a:ext uri="{FF2B5EF4-FFF2-40B4-BE49-F238E27FC236}">
                    <a16:creationId xmlns:a16="http://schemas.microsoft.com/office/drawing/2014/main" id="{0FA2CEFF-90AA-4896-8F80-345A267EDC56}"/>
                  </a:ext>
                </a:extLst>
              </p:cNvPr>
              <p:cNvCxnSpPr>
                <a:cxnSpLocks/>
                <a:stCxn id="464" idx="0"/>
              </p:cNvCxnSpPr>
              <p:nvPr/>
            </p:nvCxnSpPr>
            <p:spPr bwMode="gray">
              <a:xfrm rot="5400000" flipH="1" flipV="1">
                <a:off x="8828450" y="4466558"/>
                <a:ext cx="457171" cy="7758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Connector: Elbow 454">
                <a:extLst>
                  <a:ext uri="{FF2B5EF4-FFF2-40B4-BE49-F238E27FC236}">
                    <a16:creationId xmlns:a16="http://schemas.microsoft.com/office/drawing/2014/main" id="{4F15559A-7489-45B4-8BCE-865979533A14}"/>
                  </a:ext>
                </a:extLst>
              </p:cNvPr>
              <p:cNvCxnSpPr>
                <a:cxnSpLocks/>
                <a:stCxn id="465" idx="0"/>
              </p:cNvCxnSpPr>
              <p:nvPr/>
            </p:nvCxnSpPr>
            <p:spPr bwMode="gray">
              <a:xfrm rot="5400000" flipH="1" flipV="1">
                <a:off x="9070076" y="4708185"/>
                <a:ext cx="457171" cy="29264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Connector: Elbow 455">
                <a:extLst>
                  <a:ext uri="{FF2B5EF4-FFF2-40B4-BE49-F238E27FC236}">
                    <a16:creationId xmlns:a16="http://schemas.microsoft.com/office/drawing/2014/main" id="{4D6A6276-F4E2-464B-8F1F-DAC887333E6B}"/>
                  </a:ext>
                </a:extLst>
              </p:cNvPr>
              <p:cNvCxnSpPr>
                <a:cxnSpLocks/>
                <a:stCxn id="460" idx="0"/>
              </p:cNvCxnSpPr>
              <p:nvPr/>
            </p:nvCxnSpPr>
            <p:spPr bwMode="gray">
              <a:xfrm rot="16200000" flipV="1">
                <a:off x="9314076" y="4756825"/>
                <a:ext cx="439312" cy="177500"/>
              </a:xfrm>
              <a:prstGeom prst="bentConnector3">
                <a:avLst>
                  <a:gd name="adj1" fmla="val 486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Connector: Elbow 456">
                <a:extLst>
                  <a:ext uri="{FF2B5EF4-FFF2-40B4-BE49-F238E27FC236}">
                    <a16:creationId xmlns:a16="http://schemas.microsoft.com/office/drawing/2014/main" id="{543F0059-EA19-4744-88CA-ED80AAF753A5}"/>
                  </a:ext>
                </a:extLst>
              </p:cNvPr>
              <p:cNvCxnSpPr>
                <a:cxnSpLocks/>
                <a:stCxn id="461" idx="0"/>
              </p:cNvCxnSpPr>
              <p:nvPr/>
            </p:nvCxnSpPr>
            <p:spPr bwMode="gray">
              <a:xfrm rot="16200000" flipV="1">
                <a:off x="9568448" y="4502453"/>
                <a:ext cx="448242" cy="695173"/>
              </a:xfrm>
              <a:prstGeom prst="bentConnector3">
                <a:avLst>
                  <a:gd name="adj1" fmla="val 4869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08A8B479-E660-4E2A-A6BD-16167F6E95E8}"/>
                  </a:ext>
                </a:extLst>
              </p:cNvPr>
              <p:cNvCxnSpPr>
                <a:cxnSpLocks/>
              </p:cNvCxnSpPr>
              <p:nvPr/>
            </p:nvCxnSpPr>
            <p:spPr bwMode="gray">
              <a:xfrm flipV="1">
                <a:off x="10203011" y="2127069"/>
                <a:ext cx="0" cy="18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Connector: Elbow 458">
                <a:extLst>
                  <a:ext uri="{FF2B5EF4-FFF2-40B4-BE49-F238E27FC236}">
                    <a16:creationId xmlns:a16="http://schemas.microsoft.com/office/drawing/2014/main" id="{9686256C-7BC4-420A-B82F-5081DCCABA0C}"/>
                  </a:ext>
                </a:extLst>
              </p:cNvPr>
              <p:cNvCxnSpPr>
                <a:cxnSpLocks/>
              </p:cNvCxnSpPr>
              <p:nvPr/>
            </p:nvCxnSpPr>
            <p:spPr bwMode="gray">
              <a:xfrm flipV="1">
                <a:off x="9564561" y="2861680"/>
                <a:ext cx="638450" cy="33220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426078D2-6EA1-47A7-965D-5BAFD6838867}"/>
                </a:ext>
              </a:extLst>
            </p:cNvPr>
            <p:cNvGrpSpPr/>
            <p:nvPr/>
          </p:nvGrpSpPr>
          <p:grpSpPr>
            <a:xfrm>
              <a:off x="5773977" y="2814509"/>
              <a:ext cx="1469173" cy="2059692"/>
              <a:chOff x="7671225" y="2161423"/>
              <a:chExt cx="2859254" cy="3856789"/>
            </a:xfrm>
            <a:noFill/>
          </p:grpSpPr>
          <p:pic>
            <p:nvPicPr>
              <p:cNvPr id="424" name="Picture 423" descr="A picture containing text&#10;&#10;Description automatically generated">
                <a:extLst>
                  <a:ext uri="{FF2B5EF4-FFF2-40B4-BE49-F238E27FC236}">
                    <a16:creationId xmlns:a16="http://schemas.microsoft.com/office/drawing/2014/main" id="{154EC4D0-29C5-479F-9D6B-476BD374B7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9093949" y="4046232"/>
                <a:ext cx="702066" cy="579687"/>
              </a:xfrm>
              <a:prstGeom prst="rect">
                <a:avLst/>
              </a:prstGeom>
              <a:grpFill/>
            </p:spPr>
          </p:pic>
          <p:cxnSp>
            <p:nvCxnSpPr>
              <p:cNvPr id="425" name="Straight Connector 424">
                <a:extLst>
                  <a:ext uri="{FF2B5EF4-FFF2-40B4-BE49-F238E27FC236}">
                    <a16:creationId xmlns:a16="http://schemas.microsoft.com/office/drawing/2014/main" id="{A56AF230-6B25-43AA-8BE7-7A7676249140}"/>
                  </a:ext>
                </a:extLst>
              </p:cNvPr>
              <p:cNvCxnSpPr>
                <a:cxnSpLocks/>
              </p:cNvCxnSpPr>
              <p:nvPr/>
            </p:nvCxnSpPr>
            <p:spPr bwMode="gray">
              <a:xfrm flipV="1">
                <a:off x="9443892" y="2161423"/>
                <a:ext cx="0" cy="20490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6" name="Group 425">
                <a:extLst>
                  <a:ext uri="{FF2B5EF4-FFF2-40B4-BE49-F238E27FC236}">
                    <a16:creationId xmlns:a16="http://schemas.microsoft.com/office/drawing/2014/main" id="{3188395A-B49B-45EC-88B1-D3B2CBBC1929}"/>
                  </a:ext>
                </a:extLst>
              </p:cNvPr>
              <p:cNvGrpSpPr/>
              <p:nvPr/>
            </p:nvGrpSpPr>
            <p:grpSpPr>
              <a:xfrm>
                <a:off x="8320442" y="5083090"/>
                <a:ext cx="1223000" cy="935122"/>
                <a:chOff x="787587" y="4549613"/>
                <a:chExt cx="1223000" cy="935122"/>
              </a:xfrm>
              <a:grpFill/>
            </p:grpSpPr>
            <p:pic>
              <p:nvPicPr>
                <p:cNvPr id="441" name="Picture 440" descr="A picture containing electronics, camera&#10;&#10;Description automatically generated">
                  <a:extLst>
                    <a:ext uri="{FF2B5EF4-FFF2-40B4-BE49-F238E27FC236}">
                      <a16:creationId xmlns:a16="http://schemas.microsoft.com/office/drawing/2014/main" id="{254BDAB7-9EFF-4064-88C5-6043DFB0CD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4326" y="4549613"/>
                  <a:ext cx="583814" cy="583814"/>
                </a:xfrm>
                <a:prstGeom prst="rect">
                  <a:avLst/>
                </a:prstGeom>
                <a:grpFill/>
              </p:spPr>
            </p:pic>
            <p:pic>
              <p:nvPicPr>
                <p:cNvPr id="442" name="Picture 441" descr="A picture containing electronics, camera&#10;&#10;Description automatically generated">
                  <a:extLst>
                    <a:ext uri="{FF2B5EF4-FFF2-40B4-BE49-F238E27FC236}">
                      <a16:creationId xmlns:a16="http://schemas.microsoft.com/office/drawing/2014/main" id="{0F8F24A4-8117-4EEC-8B78-BA732F4D89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a:grpFill/>
              </p:spPr>
            </p:pic>
            <p:sp>
              <p:nvSpPr>
                <p:cNvPr id="443" name="Rechteck 62">
                  <a:extLst>
                    <a:ext uri="{FF2B5EF4-FFF2-40B4-BE49-F238E27FC236}">
                      <a16:creationId xmlns:a16="http://schemas.microsoft.com/office/drawing/2014/main" id="{975003A0-5398-469E-B90D-949C9A41A635}"/>
                    </a:ext>
                  </a:extLst>
                </p:cNvPr>
                <p:cNvSpPr/>
                <p:nvPr/>
              </p:nvSpPr>
              <p:spPr>
                <a:xfrm>
                  <a:off x="1273711" y="509450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44" name="Rechteck 62">
                  <a:extLst>
                    <a:ext uri="{FF2B5EF4-FFF2-40B4-BE49-F238E27FC236}">
                      <a16:creationId xmlns:a16="http://schemas.microsoft.com/office/drawing/2014/main" id="{DA99BC5B-6DA3-444E-BB28-7A8D3C85EDEA}"/>
                    </a:ext>
                  </a:extLst>
                </p:cNvPr>
                <p:cNvSpPr/>
                <p:nvPr/>
              </p:nvSpPr>
              <p:spPr>
                <a:xfrm>
                  <a:off x="787587" y="5110130"/>
                  <a:ext cx="736877"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427" name="Group 426">
                <a:extLst>
                  <a:ext uri="{FF2B5EF4-FFF2-40B4-BE49-F238E27FC236}">
                    <a16:creationId xmlns:a16="http://schemas.microsoft.com/office/drawing/2014/main" id="{8D669B43-DF83-4726-9E90-BDF9D41ED73E}"/>
                  </a:ext>
                </a:extLst>
              </p:cNvPr>
              <p:cNvGrpSpPr/>
              <p:nvPr/>
            </p:nvGrpSpPr>
            <p:grpSpPr>
              <a:xfrm>
                <a:off x="9310882" y="5065231"/>
                <a:ext cx="1219597" cy="932225"/>
                <a:chOff x="586072" y="4531754"/>
                <a:chExt cx="1219597" cy="932225"/>
              </a:xfrm>
              <a:grpFill/>
            </p:grpSpPr>
            <p:pic>
              <p:nvPicPr>
                <p:cNvPr id="437" name="Picture 436" descr="A picture containing electronics, camera&#10;&#10;Description automatically generated">
                  <a:extLst>
                    <a:ext uri="{FF2B5EF4-FFF2-40B4-BE49-F238E27FC236}">
                      <a16:creationId xmlns:a16="http://schemas.microsoft.com/office/drawing/2014/main" id="{662303A3-BC03-46C6-AD84-79CCCB416C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a:grpFill/>
              </p:spPr>
            </p:pic>
            <p:pic>
              <p:nvPicPr>
                <p:cNvPr id="438" name="Picture 437" descr="A picture containing electronics, camera&#10;&#10;Description automatically generated">
                  <a:extLst>
                    <a:ext uri="{FF2B5EF4-FFF2-40B4-BE49-F238E27FC236}">
                      <a16:creationId xmlns:a16="http://schemas.microsoft.com/office/drawing/2014/main" id="{43A8B631-74F6-46C9-A6C6-C85557A927C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490" y="4535308"/>
                  <a:ext cx="583814" cy="583814"/>
                </a:xfrm>
                <a:prstGeom prst="rect">
                  <a:avLst/>
                </a:prstGeom>
                <a:grpFill/>
              </p:spPr>
            </p:pic>
            <p:sp>
              <p:nvSpPr>
                <p:cNvPr id="439" name="Rechteck 62">
                  <a:extLst>
                    <a:ext uri="{FF2B5EF4-FFF2-40B4-BE49-F238E27FC236}">
                      <a16:creationId xmlns:a16="http://schemas.microsoft.com/office/drawing/2014/main" id="{8744B39A-CC90-4631-8484-6345A1FB83D0}"/>
                    </a:ext>
                  </a:extLst>
                </p:cNvPr>
                <p:cNvSpPr/>
                <p:nvPr/>
              </p:nvSpPr>
              <p:spPr>
                <a:xfrm>
                  <a:off x="1068793" y="508567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40" name="Rechteck 62">
                  <a:extLst>
                    <a:ext uri="{FF2B5EF4-FFF2-40B4-BE49-F238E27FC236}">
                      <a16:creationId xmlns:a16="http://schemas.microsoft.com/office/drawing/2014/main" id="{14EADCDD-1FA6-438C-9887-E4CD7E2CCE1A}"/>
                    </a:ext>
                  </a:extLst>
                </p:cNvPr>
                <p:cNvSpPr/>
                <p:nvPr/>
              </p:nvSpPr>
              <p:spPr>
                <a:xfrm>
                  <a:off x="586072" y="5089374"/>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428" name="Rechteck 62">
                <a:extLst>
                  <a:ext uri="{FF2B5EF4-FFF2-40B4-BE49-F238E27FC236}">
                    <a16:creationId xmlns:a16="http://schemas.microsoft.com/office/drawing/2014/main" id="{03F5BB66-23D2-4AFE-ABB7-F9430C6A84BF}"/>
                  </a:ext>
                </a:extLst>
              </p:cNvPr>
              <p:cNvSpPr/>
              <p:nvPr/>
            </p:nvSpPr>
            <p:spPr>
              <a:xfrm>
                <a:off x="7732212" y="4023463"/>
                <a:ext cx="1630057" cy="576315"/>
              </a:xfrm>
              <a:prstGeom prst="rect">
                <a:avLst/>
              </a:prstGeom>
              <a:grp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429" name="Picture 428">
                <a:extLst>
                  <a:ext uri="{FF2B5EF4-FFF2-40B4-BE49-F238E27FC236}">
                    <a16:creationId xmlns:a16="http://schemas.microsoft.com/office/drawing/2014/main" id="{EA87B23D-8131-4EBC-9CCD-D52B76D1A8BB}"/>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052447"/>
                <a:ext cx="702066" cy="800755"/>
              </a:xfrm>
              <a:prstGeom prst="rect">
                <a:avLst/>
              </a:prstGeom>
              <a:grpFill/>
            </p:spPr>
          </p:pic>
          <p:cxnSp>
            <p:nvCxnSpPr>
              <p:cNvPr id="430" name="Connector: Elbow 429">
                <a:extLst>
                  <a:ext uri="{FF2B5EF4-FFF2-40B4-BE49-F238E27FC236}">
                    <a16:creationId xmlns:a16="http://schemas.microsoft.com/office/drawing/2014/main" id="{5C99A29F-A9C7-4493-AEB9-D27ABAC30303}"/>
                  </a:ext>
                </a:extLst>
              </p:cNvPr>
              <p:cNvCxnSpPr>
                <a:cxnSpLocks/>
                <a:endCxn id="429" idx="0"/>
              </p:cNvCxnSpPr>
              <p:nvPr/>
            </p:nvCxnSpPr>
            <p:spPr bwMode="gray">
              <a:xfrm rot="16200000" flipH="1">
                <a:off x="9377441" y="2985926"/>
                <a:ext cx="132971" cy="69"/>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F7DCEECA-C4E9-4801-84EA-90D945125C04}"/>
                  </a:ext>
                </a:extLst>
              </p:cNvPr>
              <p:cNvCxnSpPr>
                <a:cxnSpLocks/>
                <a:stCxn id="429" idx="2"/>
                <a:endCxn id="424" idx="0"/>
              </p:cNvCxnSpPr>
              <p:nvPr/>
            </p:nvCxnSpPr>
            <p:spPr bwMode="gray">
              <a:xfrm>
                <a:off x="9443961" y="3853202"/>
                <a:ext cx="1021" cy="1930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2" name="Rechteck 62">
                <a:extLst>
                  <a:ext uri="{FF2B5EF4-FFF2-40B4-BE49-F238E27FC236}">
                    <a16:creationId xmlns:a16="http://schemas.microsoft.com/office/drawing/2014/main" id="{891CDD0F-932A-45A5-B5CA-1388CB9A6AAC}"/>
                  </a:ext>
                </a:extLst>
              </p:cNvPr>
              <p:cNvSpPr/>
              <p:nvPr/>
            </p:nvSpPr>
            <p:spPr>
              <a:xfrm>
                <a:off x="7671225" y="3196518"/>
                <a:ext cx="1591676" cy="691577"/>
              </a:xfrm>
              <a:prstGeom prst="rect">
                <a:avLst/>
              </a:prstGeom>
              <a:grpFill/>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p>
            </p:txBody>
          </p:sp>
          <p:cxnSp>
            <p:nvCxnSpPr>
              <p:cNvPr id="433" name="Connector: Elbow 432">
                <a:extLst>
                  <a:ext uri="{FF2B5EF4-FFF2-40B4-BE49-F238E27FC236}">
                    <a16:creationId xmlns:a16="http://schemas.microsoft.com/office/drawing/2014/main" id="{5B7508C5-9F47-4F17-AD35-260F07C72F79}"/>
                  </a:ext>
                </a:extLst>
              </p:cNvPr>
              <p:cNvCxnSpPr>
                <a:cxnSpLocks/>
                <a:stCxn id="441" idx="0"/>
                <a:endCxn id="424" idx="2"/>
              </p:cNvCxnSpPr>
              <p:nvPr/>
            </p:nvCxnSpPr>
            <p:spPr bwMode="gray">
              <a:xfrm rot="5400000" flipH="1" flipV="1">
                <a:off x="8828450" y="4466558"/>
                <a:ext cx="457171" cy="775894"/>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Connector: Elbow 433">
                <a:extLst>
                  <a:ext uri="{FF2B5EF4-FFF2-40B4-BE49-F238E27FC236}">
                    <a16:creationId xmlns:a16="http://schemas.microsoft.com/office/drawing/2014/main" id="{C2E4E824-464A-4DA3-B52B-7FF2ACE0513E}"/>
                  </a:ext>
                </a:extLst>
              </p:cNvPr>
              <p:cNvCxnSpPr>
                <a:cxnSpLocks/>
                <a:stCxn id="442" idx="0"/>
                <a:endCxn id="424" idx="2"/>
              </p:cNvCxnSpPr>
              <p:nvPr/>
            </p:nvCxnSpPr>
            <p:spPr bwMode="gray">
              <a:xfrm rot="5400000" flipH="1" flipV="1">
                <a:off x="9070076" y="4708185"/>
                <a:ext cx="457171" cy="292641"/>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Connector: Elbow 434">
                <a:extLst>
                  <a:ext uri="{FF2B5EF4-FFF2-40B4-BE49-F238E27FC236}">
                    <a16:creationId xmlns:a16="http://schemas.microsoft.com/office/drawing/2014/main" id="{573C9917-413A-427D-AF9C-29D60AC27CCD}"/>
                  </a:ext>
                </a:extLst>
              </p:cNvPr>
              <p:cNvCxnSpPr>
                <a:cxnSpLocks/>
                <a:stCxn id="437" idx="0"/>
                <a:endCxn id="424" idx="2"/>
              </p:cNvCxnSpPr>
              <p:nvPr/>
            </p:nvCxnSpPr>
            <p:spPr bwMode="gray">
              <a:xfrm rot="16200000" flipV="1">
                <a:off x="9314076" y="4756825"/>
                <a:ext cx="439312" cy="177500"/>
              </a:xfrm>
              <a:prstGeom prst="bentConnector3">
                <a:avLst>
                  <a:gd name="adj1" fmla="val 48666"/>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Connector: Elbow 435">
                <a:extLst>
                  <a:ext uri="{FF2B5EF4-FFF2-40B4-BE49-F238E27FC236}">
                    <a16:creationId xmlns:a16="http://schemas.microsoft.com/office/drawing/2014/main" id="{5B4F706E-BA8F-4E67-8630-9DC7895D3CC9}"/>
                  </a:ext>
                </a:extLst>
              </p:cNvPr>
              <p:cNvCxnSpPr>
                <a:cxnSpLocks/>
                <a:stCxn id="438" idx="0"/>
                <a:endCxn id="424" idx="2"/>
              </p:cNvCxnSpPr>
              <p:nvPr/>
            </p:nvCxnSpPr>
            <p:spPr bwMode="gray">
              <a:xfrm rot="16200000" flipV="1">
                <a:off x="9563162" y="4507739"/>
                <a:ext cx="442866" cy="679225"/>
              </a:xfrm>
              <a:prstGeom prst="bentConnector3">
                <a:avLst>
                  <a:gd name="adj1" fmla="val 50000"/>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6" name="Group 315">
              <a:extLst>
                <a:ext uri="{FF2B5EF4-FFF2-40B4-BE49-F238E27FC236}">
                  <a16:creationId xmlns:a16="http://schemas.microsoft.com/office/drawing/2014/main" id="{40413CD1-C6BC-47DB-ADDF-926B9CC6C9CC}"/>
                </a:ext>
              </a:extLst>
            </p:cNvPr>
            <p:cNvGrpSpPr/>
            <p:nvPr/>
          </p:nvGrpSpPr>
          <p:grpSpPr>
            <a:xfrm>
              <a:off x="1300612" y="1306553"/>
              <a:ext cx="10455995" cy="3427513"/>
              <a:chOff x="-4652696" y="-555060"/>
              <a:chExt cx="20349092" cy="6418045"/>
            </a:xfrm>
          </p:grpSpPr>
          <p:grpSp>
            <p:nvGrpSpPr>
              <p:cNvPr id="389" name="Group 388">
                <a:extLst>
                  <a:ext uri="{FF2B5EF4-FFF2-40B4-BE49-F238E27FC236}">
                    <a16:creationId xmlns:a16="http://schemas.microsoft.com/office/drawing/2014/main" id="{F77B842F-8BE7-4460-A5E9-8A10638E7C83}"/>
                  </a:ext>
                </a:extLst>
              </p:cNvPr>
              <p:cNvGrpSpPr/>
              <p:nvPr/>
            </p:nvGrpSpPr>
            <p:grpSpPr>
              <a:xfrm>
                <a:off x="-4467560" y="-555060"/>
                <a:ext cx="18278125" cy="6418045"/>
                <a:chOff x="-4459995" y="-1015372"/>
                <a:chExt cx="18278125" cy="6418045"/>
              </a:xfrm>
            </p:grpSpPr>
            <p:cxnSp>
              <p:nvCxnSpPr>
                <p:cNvPr id="398" name="Connector: Elbow 397">
                  <a:extLst>
                    <a:ext uri="{FF2B5EF4-FFF2-40B4-BE49-F238E27FC236}">
                      <a16:creationId xmlns:a16="http://schemas.microsoft.com/office/drawing/2014/main" id="{A6ABF96B-9742-461D-828F-EE2301385C9F}"/>
                    </a:ext>
                  </a:extLst>
                </p:cNvPr>
                <p:cNvCxnSpPr>
                  <a:cxnSpLocks/>
                </p:cNvCxnSpPr>
                <p:nvPr/>
              </p:nvCxnSpPr>
              <p:spPr bwMode="gray">
                <a:xfrm rot="5400000" flipH="1" flipV="1">
                  <a:off x="2513569" y="2977665"/>
                  <a:ext cx="585967" cy="580101"/>
                </a:xfrm>
                <a:prstGeom prst="bentConnector3">
                  <a:avLst>
                    <a:gd name="adj1" fmla="val 711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Rechteck 62">
                  <a:extLst>
                    <a:ext uri="{FF2B5EF4-FFF2-40B4-BE49-F238E27FC236}">
                      <a16:creationId xmlns:a16="http://schemas.microsoft.com/office/drawing/2014/main" id="{99D8A7A9-9EC3-4CBE-9A3A-78033EC8A5EA}"/>
                    </a:ext>
                  </a:extLst>
                </p:cNvPr>
                <p:cNvSpPr/>
                <p:nvPr/>
              </p:nvSpPr>
              <p:spPr>
                <a:xfrm>
                  <a:off x="1360811" y="2158207"/>
                  <a:ext cx="1603887" cy="57631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XT4 Ekip Hi-Touch MCCB</a:t>
                  </a:r>
                </a:p>
              </p:txBody>
            </p:sp>
            <p:cxnSp>
              <p:nvCxnSpPr>
                <p:cNvPr id="400" name="Connector: Elbow 399">
                  <a:extLst>
                    <a:ext uri="{FF2B5EF4-FFF2-40B4-BE49-F238E27FC236}">
                      <a16:creationId xmlns:a16="http://schemas.microsoft.com/office/drawing/2014/main" id="{9690E96A-6E5C-4522-BE12-7F92F7108977}"/>
                    </a:ext>
                  </a:extLst>
                </p:cNvPr>
                <p:cNvCxnSpPr>
                  <a:cxnSpLocks/>
                </p:cNvCxnSpPr>
                <p:nvPr/>
              </p:nvCxnSpPr>
              <p:spPr bwMode="gray">
                <a:xfrm rot="16200000" flipH="1">
                  <a:off x="1694476" y="2637870"/>
                  <a:ext cx="268750" cy="10025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1A33D24-D35C-4BEC-9584-F66C75706BBF}"/>
                    </a:ext>
                  </a:extLst>
                </p:cNvPr>
                <p:cNvCxnSpPr>
                  <a:cxnSpLocks/>
                </p:cNvCxnSpPr>
                <p:nvPr/>
              </p:nvCxnSpPr>
              <p:spPr bwMode="gray">
                <a:xfrm flipH="1" flipV="1">
                  <a:off x="1327579" y="1808288"/>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2" name="Rechteck 62">
                  <a:extLst>
                    <a:ext uri="{FF2B5EF4-FFF2-40B4-BE49-F238E27FC236}">
                      <a16:creationId xmlns:a16="http://schemas.microsoft.com/office/drawing/2014/main" id="{95AC9E15-3C6F-4A15-902A-06DC00E9718C}"/>
                    </a:ext>
                  </a:extLst>
                </p:cNvPr>
                <p:cNvSpPr/>
                <p:nvPr/>
              </p:nvSpPr>
              <p:spPr>
                <a:xfrm>
                  <a:off x="-4459995" y="-924589"/>
                  <a:ext cx="1890652" cy="403420"/>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Normal Supply</a:t>
                  </a:r>
                </a:p>
              </p:txBody>
            </p:sp>
            <p:cxnSp>
              <p:nvCxnSpPr>
                <p:cNvPr id="403" name="Connector: Elbow 402">
                  <a:extLst>
                    <a:ext uri="{FF2B5EF4-FFF2-40B4-BE49-F238E27FC236}">
                      <a16:creationId xmlns:a16="http://schemas.microsoft.com/office/drawing/2014/main" id="{E7D15120-880D-44AC-9626-83634206D560}"/>
                    </a:ext>
                  </a:extLst>
                </p:cNvPr>
                <p:cNvCxnSpPr>
                  <a:cxnSpLocks/>
                </p:cNvCxnSpPr>
                <p:nvPr/>
              </p:nvCxnSpPr>
              <p:spPr bwMode="gray">
                <a:xfrm rot="5400000" flipH="1" flipV="1">
                  <a:off x="1749449" y="3522403"/>
                  <a:ext cx="249872" cy="9114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Connector: Elbow 403">
                  <a:extLst>
                    <a:ext uri="{FF2B5EF4-FFF2-40B4-BE49-F238E27FC236}">
                      <a16:creationId xmlns:a16="http://schemas.microsoft.com/office/drawing/2014/main" id="{C270062F-4ACF-4AB2-BBEE-B5336418C77B}"/>
                    </a:ext>
                  </a:extLst>
                </p:cNvPr>
                <p:cNvCxnSpPr>
                  <a:cxnSpLocks/>
                </p:cNvCxnSpPr>
                <p:nvPr/>
              </p:nvCxnSpPr>
              <p:spPr bwMode="gray">
                <a:xfrm rot="16200000" flipV="1">
                  <a:off x="2917984" y="3265342"/>
                  <a:ext cx="300043" cy="1475765"/>
                </a:xfrm>
                <a:prstGeom prst="bentConnector3">
                  <a:avLst>
                    <a:gd name="adj1" fmla="val 5917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5" name="Group 404">
                  <a:extLst>
                    <a:ext uri="{FF2B5EF4-FFF2-40B4-BE49-F238E27FC236}">
                      <a16:creationId xmlns:a16="http://schemas.microsoft.com/office/drawing/2014/main" id="{DEA48727-1CB7-4338-BE03-9893418C1813}"/>
                    </a:ext>
                  </a:extLst>
                </p:cNvPr>
                <p:cNvGrpSpPr/>
                <p:nvPr/>
              </p:nvGrpSpPr>
              <p:grpSpPr>
                <a:xfrm>
                  <a:off x="605765" y="4099736"/>
                  <a:ext cx="2830539" cy="1252766"/>
                  <a:chOff x="605765" y="3880661"/>
                  <a:chExt cx="2830539" cy="1252766"/>
                </a:xfrm>
              </p:grpSpPr>
              <p:sp>
                <p:nvSpPr>
                  <p:cNvPr id="417" name="Rechteck 62">
                    <a:extLst>
                      <a:ext uri="{FF2B5EF4-FFF2-40B4-BE49-F238E27FC236}">
                        <a16:creationId xmlns:a16="http://schemas.microsoft.com/office/drawing/2014/main" id="{C2D0D832-813E-4426-B92B-9E8822B891E7}"/>
                      </a:ext>
                    </a:extLst>
                  </p:cNvPr>
                  <p:cNvSpPr/>
                  <p:nvPr/>
                </p:nvSpPr>
                <p:spPr>
                  <a:xfrm>
                    <a:off x="1658270" y="3880661"/>
                    <a:ext cx="1778034" cy="77802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 </a:t>
                    </a:r>
                  </a:p>
                  <a:p>
                    <a:pPr algn="ct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418" name="Picture 417" descr="A picture containing electronics, camera&#10;&#10;Description automatically generated">
                    <a:extLst>
                      <a:ext uri="{FF2B5EF4-FFF2-40B4-BE49-F238E27FC236}">
                        <a16:creationId xmlns:a16="http://schemas.microsoft.com/office/drawing/2014/main" id="{8978EED8-1A04-4BE7-A600-666B7E794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419" name="Connector: Elbow 418">
                    <a:extLst>
                      <a:ext uri="{FF2B5EF4-FFF2-40B4-BE49-F238E27FC236}">
                        <a16:creationId xmlns:a16="http://schemas.microsoft.com/office/drawing/2014/main" id="{2C54EF14-82BA-4BBB-B40F-4E645652EBF1}"/>
                      </a:ext>
                    </a:extLst>
                  </p:cNvPr>
                  <p:cNvCxnSpPr>
                    <a:cxnSpLocks/>
                    <a:endCxn id="418"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20" name="Picture 419" descr="A picture containing electronics, camera&#10;&#10;Description automatically generated">
                    <a:extLst>
                      <a:ext uri="{FF2B5EF4-FFF2-40B4-BE49-F238E27FC236}">
                        <a16:creationId xmlns:a16="http://schemas.microsoft.com/office/drawing/2014/main" id="{73276AA7-83C5-4FF9-9BEF-8245F7D181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421" name="Connector: Elbow 420">
                    <a:extLst>
                      <a:ext uri="{FF2B5EF4-FFF2-40B4-BE49-F238E27FC236}">
                        <a16:creationId xmlns:a16="http://schemas.microsoft.com/office/drawing/2014/main" id="{FE84AB68-1E3C-412C-8E73-F1EB7EBFC31B}"/>
                      </a:ext>
                    </a:extLst>
                  </p:cNvPr>
                  <p:cNvCxnSpPr>
                    <a:cxnSpLocks/>
                    <a:endCxn id="420"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2" name="Rechteck 62">
                    <a:extLst>
                      <a:ext uri="{FF2B5EF4-FFF2-40B4-BE49-F238E27FC236}">
                        <a16:creationId xmlns:a16="http://schemas.microsoft.com/office/drawing/2014/main" id="{9AD8199A-C392-4FE1-BFE7-19A0C9915EBE}"/>
                      </a:ext>
                    </a:extLst>
                  </p:cNvPr>
                  <p:cNvSpPr/>
                  <p:nvPr/>
                </p:nvSpPr>
                <p:spPr>
                  <a:xfrm>
                    <a:off x="1573886" y="4715938"/>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23" name="Rechteck 62">
                    <a:extLst>
                      <a:ext uri="{FF2B5EF4-FFF2-40B4-BE49-F238E27FC236}">
                        <a16:creationId xmlns:a16="http://schemas.microsoft.com/office/drawing/2014/main" id="{77E2C007-C0FC-4F4E-AA07-AE3023A2949A}"/>
                      </a:ext>
                    </a:extLst>
                  </p:cNvPr>
                  <p:cNvSpPr/>
                  <p:nvPr/>
                </p:nvSpPr>
                <p:spPr>
                  <a:xfrm>
                    <a:off x="838491" y="4711736"/>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406" name="Group 405">
                  <a:extLst>
                    <a:ext uri="{FF2B5EF4-FFF2-40B4-BE49-F238E27FC236}">
                      <a16:creationId xmlns:a16="http://schemas.microsoft.com/office/drawing/2014/main" id="{24EC8155-A226-47ED-BAA3-42049CFF5517}"/>
                    </a:ext>
                  </a:extLst>
                </p:cNvPr>
                <p:cNvGrpSpPr/>
                <p:nvPr/>
              </p:nvGrpSpPr>
              <p:grpSpPr>
                <a:xfrm>
                  <a:off x="2587216" y="4706389"/>
                  <a:ext cx="1711415" cy="696284"/>
                  <a:chOff x="199978" y="4437143"/>
                  <a:chExt cx="1711415" cy="696284"/>
                </a:xfrm>
              </p:grpSpPr>
              <p:pic>
                <p:nvPicPr>
                  <p:cNvPr id="411" name="Picture 410" descr="A picture containing electronics, camera&#10;&#10;Description automatically generated">
                    <a:extLst>
                      <a:ext uri="{FF2B5EF4-FFF2-40B4-BE49-F238E27FC236}">
                        <a16:creationId xmlns:a16="http://schemas.microsoft.com/office/drawing/2014/main" id="{BFBE715B-A169-4C3D-9FB5-4AC58AB6491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412" name="Connector: Elbow 411">
                    <a:extLst>
                      <a:ext uri="{FF2B5EF4-FFF2-40B4-BE49-F238E27FC236}">
                        <a16:creationId xmlns:a16="http://schemas.microsoft.com/office/drawing/2014/main" id="{E9FC44E9-4CFD-4BD3-B6F2-79A0E2D08C05}"/>
                      </a:ext>
                    </a:extLst>
                  </p:cNvPr>
                  <p:cNvCxnSpPr>
                    <a:cxnSpLocks/>
                    <a:endCxn id="411"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13" name="Picture 412" descr="A picture containing electronics, camera&#10;&#10;Description automatically generated">
                    <a:extLst>
                      <a:ext uri="{FF2B5EF4-FFF2-40B4-BE49-F238E27FC236}">
                        <a16:creationId xmlns:a16="http://schemas.microsoft.com/office/drawing/2014/main" id="{BB8A649B-510D-487C-BD26-78A69C3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414" name="Connector: Elbow 413">
                    <a:extLst>
                      <a:ext uri="{FF2B5EF4-FFF2-40B4-BE49-F238E27FC236}">
                        <a16:creationId xmlns:a16="http://schemas.microsoft.com/office/drawing/2014/main" id="{2DAD5589-758F-4B15-AE91-8DE9C2F289FC}"/>
                      </a:ext>
                    </a:extLst>
                  </p:cNvPr>
                  <p:cNvCxnSpPr>
                    <a:cxnSpLocks/>
                    <a:endCxn id="413"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5" name="Rechteck 62">
                    <a:extLst>
                      <a:ext uri="{FF2B5EF4-FFF2-40B4-BE49-F238E27FC236}">
                        <a16:creationId xmlns:a16="http://schemas.microsoft.com/office/drawing/2014/main" id="{EB1A9950-EAA6-4190-A154-17DEBC69DE06}"/>
                      </a:ext>
                    </a:extLst>
                  </p:cNvPr>
                  <p:cNvSpPr/>
                  <p:nvPr/>
                </p:nvSpPr>
                <p:spPr>
                  <a:xfrm>
                    <a:off x="916816" y="4649998"/>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16" name="Rechteck 62">
                    <a:extLst>
                      <a:ext uri="{FF2B5EF4-FFF2-40B4-BE49-F238E27FC236}">
                        <a16:creationId xmlns:a16="http://schemas.microsoft.com/office/drawing/2014/main" id="{54F94367-F665-4319-ACEF-F9DFFEF87E98}"/>
                      </a:ext>
                    </a:extLst>
                  </p:cNvPr>
                  <p:cNvSpPr/>
                  <p:nvPr/>
                </p:nvSpPr>
                <p:spPr>
                  <a:xfrm>
                    <a:off x="199978" y="4642461"/>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407" name="Rechteck 62">
                  <a:extLst>
                    <a:ext uri="{FF2B5EF4-FFF2-40B4-BE49-F238E27FC236}">
                      <a16:creationId xmlns:a16="http://schemas.microsoft.com/office/drawing/2014/main" id="{1D4D3614-3AA4-46E9-A3B0-F2EE9B91622F}"/>
                    </a:ext>
                  </a:extLst>
                </p:cNvPr>
                <p:cNvSpPr/>
                <p:nvPr/>
              </p:nvSpPr>
              <p:spPr>
                <a:xfrm>
                  <a:off x="11811101" y="-1015372"/>
                  <a:ext cx="2007029" cy="625669"/>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Emergency Supply</a:t>
                  </a:r>
                </a:p>
              </p:txBody>
            </p:sp>
            <p:sp>
              <p:nvSpPr>
                <p:cNvPr id="408" name="Rechteck 62">
                  <a:extLst>
                    <a:ext uri="{FF2B5EF4-FFF2-40B4-BE49-F238E27FC236}">
                      <a16:creationId xmlns:a16="http://schemas.microsoft.com/office/drawing/2014/main" id="{36F44A43-1896-4E55-9A72-BF74A340A02C}"/>
                    </a:ext>
                  </a:extLst>
                </p:cNvPr>
                <p:cNvSpPr/>
                <p:nvPr/>
              </p:nvSpPr>
              <p:spPr>
                <a:xfrm>
                  <a:off x="2912538" y="3417153"/>
                  <a:ext cx="542136" cy="215443"/>
                </a:xfrm>
                <a:prstGeom prst="rect">
                  <a:avLst/>
                </a:prstGeom>
              </p:spPr>
              <p:txBody>
                <a:bodyPr wrap="none">
                  <a:spAutoFit/>
                </a:bodyPr>
                <a:lstStyle/>
                <a:p>
                  <a:pPr algn="ctr"/>
                  <a:r>
                    <a:rPr lang="en-US" sz="800" err="1">
                      <a:latin typeface="ABBvoice Light" panose="020D0403020503020204" pitchFamily="34" charset="0"/>
                      <a:ea typeface="ABBvoice Light" panose="020D0403020503020204" pitchFamily="34" charset="0"/>
                      <a:cs typeface="ABBvoice Light" panose="020D0403020503020204" pitchFamily="34" charset="0"/>
                    </a:rPr>
                    <a:t>TruOne</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409" name="Straight Connector 408">
                  <a:extLst>
                    <a:ext uri="{FF2B5EF4-FFF2-40B4-BE49-F238E27FC236}">
                      <a16:creationId xmlns:a16="http://schemas.microsoft.com/office/drawing/2014/main" id="{18CBE2F5-8E19-4F89-AB56-F3723CEF0E20}"/>
                    </a:ext>
                  </a:extLst>
                </p:cNvPr>
                <p:cNvCxnSpPr>
                  <a:cxnSpLocks/>
                </p:cNvCxnSpPr>
                <p:nvPr/>
              </p:nvCxnSpPr>
              <p:spPr bwMode="gray">
                <a:xfrm flipH="1" flipV="1">
                  <a:off x="3096602" y="1778253"/>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10" name="Picture 409" descr="A picture containing text, electronics&#10;&#10;Description automatically generated">
                  <a:extLst>
                    <a:ext uri="{FF2B5EF4-FFF2-40B4-BE49-F238E27FC236}">
                      <a16:creationId xmlns:a16="http://schemas.microsoft.com/office/drawing/2014/main" id="{D62DA75B-00B7-4228-8A08-14F7CCC963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434" b="89759" l="9880" r="89880">
                              <a14:foregroundMark x1="46024" y1="60241" x2="46024" y2="60241"/>
                              <a14:foregroundMark x1="39759" y1="90361" x2="39759" y2="90361"/>
                              <a14:foregroundMark x1="59518" y1="8434" x2="59518" y2="8434"/>
                            </a14:backgroundRemoval>
                          </a14:imgEffect>
                        </a14:imgLayer>
                      </a14:imgProps>
                    </a:ext>
                  </a:extLst>
                </a:blip>
                <a:srcRect l="28114" r="27957"/>
                <a:stretch/>
              </p:blipFill>
              <p:spPr>
                <a:xfrm>
                  <a:off x="2094436" y="3244872"/>
                  <a:ext cx="649460" cy="591380"/>
                </a:xfrm>
                <a:prstGeom prst="rect">
                  <a:avLst/>
                </a:prstGeom>
              </p:spPr>
            </p:pic>
          </p:grpSp>
          <p:cxnSp>
            <p:nvCxnSpPr>
              <p:cNvPr id="390" name="Straight Connector 389">
                <a:extLst>
                  <a:ext uri="{FF2B5EF4-FFF2-40B4-BE49-F238E27FC236}">
                    <a16:creationId xmlns:a16="http://schemas.microsoft.com/office/drawing/2014/main" id="{959EA37C-AF6E-4256-A9BD-9EB04F27BC8F}"/>
                  </a:ext>
                </a:extLst>
              </p:cNvPr>
              <p:cNvCxnSpPr>
                <a:cxnSpLocks/>
              </p:cNvCxnSpPr>
              <p:nvPr/>
            </p:nvCxnSpPr>
            <p:spPr bwMode="gray">
              <a:xfrm>
                <a:off x="-4652696" y="2226466"/>
                <a:ext cx="6556525" cy="12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F400341A-BDA9-4B29-92CE-4E8DA066B761}"/>
                  </a:ext>
                </a:extLst>
              </p:cNvPr>
              <p:cNvCxnSpPr>
                <a:cxnSpLocks/>
              </p:cNvCxnSpPr>
              <p:nvPr/>
            </p:nvCxnSpPr>
            <p:spPr bwMode="gray">
              <a:xfrm>
                <a:off x="2411601" y="2238568"/>
                <a:ext cx="13284795" cy="30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BC94352A-E4AD-4807-8F88-5D216D2162C0}"/>
                  </a:ext>
                </a:extLst>
              </p:cNvPr>
              <p:cNvCxnSpPr>
                <a:cxnSpLocks/>
              </p:cNvCxnSpPr>
              <p:nvPr/>
            </p:nvCxnSpPr>
            <p:spPr bwMode="gray">
              <a:xfrm flipH="1" flipV="1">
                <a:off x="2015152" y="2052733"/>
                <a:ext cx="396449" cy="184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D63E3B91-00D9-4242-A3D7-391E17728D40}"/>
                  </a:ext>
                </a:extLst>
              </p:cNvPr>
              <p:cNvCxnSpPr/>
              <p:nvPr/>
            </p:nvCxnSpPr>
            <p:spPr bwMode="gray">
              <a:xfrm>
                <a:off x="1866820" y="2164078"/>
                <a:ext cx="67937" cy="146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7B8FEDBD-9DC5-4CAE-92C0-8E9167F4981A}"/>
                  </a:ext>
                </a:extLst>
              </p:cNvPr>
              <p:cNvCxnSpPr>
                <a:cxnSpLocks/>
              </p:cNvCxnSpPr>
              <p:nvPr/>
            </p:nvCxnSpPr>
            <p:spPr bwMode="gray">
              <a:xfrm flipH="1">
                <a:off x="1845841" y="2178381"/>
                <a:ext cx="94102" cy="130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305B02D4-8F58-4FE5-BFB9-BFDEF536DCBF}"/>
                  </a:ext>
                </a:extLst>
              </p:cNvPr>
              <p:cNvCxnSpPr>
                <a:cxnSpLocks/>
              </p:cNvCxnSpPr>
              <p:nvPr/>
            </p:nvCxnSpPr>
            <p:spPr bwMode="gray">
              <a:xfrm>
                <a:off x="-3620353" y="754765"/>
                <a:ext cx="0" cy="145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6" name="Oval 395">
                <a:extLst>
                  <a:ext uri="{FF2B5EF4-FFF2-40B4-BE49-F238E27FC236}">
                    <a16:creationId xmlns:a16="http://schemas.microsoft.com/office/drawing/2014/main" id="{FD370CB5-3527-4526-86E6-B6BB642E59B9}"/>
                  </a:ext>
                </a:extLst>
              </p:cNvPr>
              <p:cNvSpPr/>
              <p:nvPr/>
            </p:nvSpPr>
            <p:spPr bwMode="gray">
              <a:xfrm>
                <a:off x="12692420" y="42876"/>
                <a:ext cx="323844" cy="3249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397" name="Straight Connector 396">
                <a:extLst>
                  <a:ext uri="{FF2B5EF4-FFF2-40B4-BE49-F238E27FC236}">
                    <a16:creationId xmlns:a16="http://schemas.microsoft.com/office/drawing/2014/main" id="{5169771D-9B51-4D97-9E82-E8A381BAC424}"/>
                  </a:ext>
                </a:extLst>
              </p:cNvPr>
              <p:cNvCxnSpPr>
                <a:cxnSpLocks/>
              </p:cNvCxnSpPr>
              <p:nvPr/>
            </p:nvCxnSpPr>
            <p:spPr bwMode="gray">
              <a:xfrm>
                <a:off x="12854343" y="321207"/>
                <a:ext cx="35815" cy="1932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7" name="Straight Connector 316">
              <a:extLst>
                <a:ext uri="{FF2B5EF4-FFF2-40B4-BE49-F238E27FC236}">
                  <a16:creationId xmlns:a16="http://schemas.microsoft.com/office/drawing/2014/main" id="{467849BD-69A2-4DD6-AACB-E9F4FADC2A8D}"/>
                </a:ext>
              </a:extLst>
            </p:cNvPr>
            <p:cNvCxnSpPr>
              <a:cxnSpLocks/>
            </p:cNvCxnSpPr>
            <p:nvPr/>
          </p:nvCxnSpPr>
          <p:spPr bwMode="gray">
            <a:xfrm flipH="1" flipV="1">
              <a:off x="7827551" y="2825663"/>
              <a:ext cx="36" cy="1933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18" name="Picture 317" descr="A picture containing electronics, camera&#10;&#10;Description automatically generated">
              <a:extLst>
                <a:ext uri="{FF2B5EF4-FFF2-40B4-BE49-F238E27FC236}">
                  <a16:creationId xmlns:a16="http://schemas.microsoft.com/office/drawing/2014/main" id="{8DEC4A51-92DD-45C8-8D19-8144EA720D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408171" y="3406210"/>
              <a:ext cx="299982" cy="311782"/>
            </a:xfrm>
            <a:prstGeom prst="rect">
              <a:avLst/>
            </a:prstGeom>
          </p:spPr>
        </p:pic>
        <p:cxnSp>
          <p:nvCxnSpPr>
            <p:cNvPr id="319" name="Connector: Elbow 318">
              <a:extLst>
                <a:ext uri="{FF2B5EF4-FFF2-40B4-BE49-F238E27FC236}">
                  <a16:creationId xmlns:a16="http://schemas.microsoft.com/office/drawing/2014/main" id="{69032147-B808-4DD4-9651-89B9C33FBDE9}"/>
                </a:ext>
              </a:extLst>
            </p:cNvPr>
            <p:cNvCxnSpPr>
              <a:cxnSpLocks/>
              <a:endCxn id="318" idx="0"/>
            </p:cNvCxnSpPr>
            <p:nvPr/>
          </p:nvCxnSpPr>
          <p:spPr bwMode="gray">
            <a:xfrm rot="5400000">
              <a:off x="7666746" y="3247101"/>
              <a:ext cx="50526" cy="2676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0" name="Picture 319" descr="A picture containing electronics, camera&#10;&#10;Description automatically generated">
              <a:extLst>
                <a:ext uri="{FF2B5EF4-FFF2-40B4-BE49-F238E27FC236}">
                  <a16:creationId xmlns:a16="http://schemas.microsoft.com/office/drawing/2014/main" id="{7BE278FB-9F75-4556-B40D-0CBE08E3E8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779062" y="3415748"/>
              <a:ext cx="299982" cy="311782"/>
            </a:xfrm>
            <a:prstGeom prst="rect">
              <a:avLst/>
            </a:prstGeom>
          </p:spPr>
        </p:pic>
        <p:cxnSp>
          <p:nvCxnSpPr>
            <p:cNvPr id="321" name="Connector: Elbow 320">
              <a:extLst>
                <a:ext uri="{FF2B5EF4-FFF2-40B4-BE49-F238E27FC236}">
                  <a16:creationId xmlns:a16="http://schemas.microsoft.com/office/drawing/2014/main" id="{A18EA555-7C8A-411D-A041-BDE8310BBBD4}"/>
                </a:ext>
              </a:extLst>
            </p:cNvPr>
            <p:cNvCxnSpPr>
              <a:cxnSpLocks/>
              <a:endCxn id="320" idx="0"/>
            </p:cNvCxnSpPr>
            <p:nvPr/>
          </p:nvCxnSpPr>
          <p:spPr bwMode="gray">
            <a:xfrm rot="16200000" flipH="1">
              <a:off x="7847423" y="3334118"/>
              <a:ext cx="60063" cy="103196"/>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Rechteck 62">
              <a:extLst>
                <a:ext uri="{FF2B5EF4-FFF2-40B4-BE49-F238E27FC236}">
                  <a16:creationId xmlns:a16="http://schemas.microsoft.com/office/drawing/2014/main" id="{127625BF-F582-4F15-8C66-996BCFA4BD5F}"/>
                </a:ext>
              </a:extLst>
            </p:cNvPr>
            <p:cNvSpPr/>
            <p:nvPr/>
          </p:nvSpPr>
          <p:spPr>
            <a:xfrm>
              <a:off x="7524081" y="3493931"/>
              <a:ext cx="378630"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23" name="Rechteck 62">
              <a:extLst>
                <a:ext uri="{FF2B5EF4-FFF2-40B4-BE49-F238E27FC236}">
                  <a16:creationId xmlns:a16="http://schemas.microsoft.com/office/drawing/2014/main" id="{0CF28094-DEA9-4B31-9FD6-580103104BCD}"/>
                </a:ext>
              </a:extLst>
            </p:cNvPr>
            <p:cNvSpPr/>
            <p:nvPr/>
          </p:nvSpPr>
          <p:spPr>
            <a:xfrm>
              <a:off x="6989728" y="2931129"/>
              <a:ext cx="829460" cy="501201"/>
            </a:xfrm>
            <a:prstGeom prst="rect">
              <a:avLst/>
            </a:prstGeom>
            <a:no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a:t>
              </a:r>
            </a:p>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Measuring</a:t>
              </a:r>
            </a:p>
          </p:txBody>
        </p:sp>
        <p:pic>
          <p:nvPicPr>
            <p:cNvPr id="324" name="Picture 323" descr="A picture containing text&#10;&#10;Description automatically generated">
              <a:extLst>
                <a:ext uri="{FF2B5EF4-FFF2-40B4-BE49-F238E27FC236}">
                  <a16:creationId xmlns:a16="http://schemas.microsoft.com/office/drawing/2014/main" id="{36895373-8415-45B5-AE86-D431FD856E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1738526" y="3834069"/>
              <a:ext cx="360743" cy="309578"/>
            </a:xfrm>
            <a:prstGeom prst="rect">
              <a:avLst/>
            </a:prstGeom>
            <a:noFill/>
          </p:spPr>
        </p:pic>
        <p:sp>
          <p:nvSpPr>
            <p:cNvPr id="325" name="Rectangle 324">
              <a:extLst>
                <a:ext uri="{FF2B5EF4-FFF2-40B4-BE49-F238E27FC236}">
                  <a16:creationId xmlns:a16="http://schemas.microsoft.com/office/drawing/2014/main" id="{7E4C555B-6A99-4484-947B-66992CABDF59}"/>
                </a:ext>
              </a:extLst>
            </p:cNvPr>
            <p:cNvSpPr/>
            <p:nvPr/>
          </p:nvSpPr>
          <p:spPr bwMode="gray">
            <a:xfrm>
              <a:off x="1226764" y="4946659"/>
              <a:ext cx="1462042" cy="390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326" name="Rectangle 325">
              <a:extLst>
                <a:ext uri="{FF2B5EF4-FFF2-40B4-BE49-F238E27FC236}">
                  <a16:creationId xmlns:a16="http://schemas.microsoft.com/office/drawing/2014/main" id="{3F0A501A-8FB3-4728-B513-69E790CB2538}"/>
                </a:ext>
              </a:extLst>
            </p:cNvPr>
            <p:cNvSpPr/>
            <p:nvPr/>
          </p:nvSpPr>
          <p:spPr bwMode="gray">
            <a:xfrm>
              <a:off x="6162955" y="4959655"/>
              <a:ext cx="1210847" cy="399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sp>
          <p:nvSpPr>
            <p:cNvPr id="327" name="Rectangle 326">
              <a:extLst>
                <a:ext uri="{FF2B5EF4-FFF2-40B4-BE49-F238E27FC236}">
                  <a16:creationId xmlns:a16="http://schemas.microsoft.com/office/drawing/2014/main" id="{52DF1C64-9671-4D53-BC50-E6A043C2BA27}"/>
                </a:ext>
              </a:extLst>
            </p:cNvPr>
            <p:cNvSpPr/>
            <p:nvPr/>
          </p:nvSpPr>
          <p:spPr bwMode="gray">
            <a:xfrm>
              <a:off x="7366396" y="3781706"/>
              <a:ext cx="961574" cy="17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Lighting</a:t>
              </a:r>
            </a:p>
          </p:txBody>
        </p:sp>
        <p:cxnSp>
          <p:nvCxnSpPr>
            <p:cNvPr id="328" name="Connector: Elbow 327">
              <a:extLst>
                <a:ext uri="{FF2B5EF4-FFF2-40B4-BE49-F238E27FC236}">
                  <a16:creationId xmlns:a16="http://schemas.microsoft.com/office/drawing/2014/main" id="{F009F9C1-66E6-40A2-824F-FA0D8C87705F}"/>
                </a:ext>
              </a:extLst>
            </p:cNvPr>
            <p:cNvCxnSpPr>
              <a:cxnSpLocks/>
              <a:stCxn id="378" idx="1"/>
            </p:cNvCxnSpPr>
            <p:nvPr/>
          </p:nvCxnSpPr>
          <p:spPr bwMode="gray">
            <a:xfrm rot="10800000">
              <a:off x="2758066" y="2022874"/>
              <a:ext cx="450364" cy="1132359"/>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29" name="Connector: Elbow 328">
              <a:extLst>
                <a:ext uri="{FF2B5EF4-FFF2-40B4-BE49-F238E27FC236}">
                  <a16:creationId xmlns:a16="http://schemas.microsoft.com/office/drawing/2014/main" id="{E57678BC-C174-4CF8-BF76-CC536327675F}"/>
                </a:ext>
              </a:extLst>
            </p:cNvPr>
            <p:cNvCxnSpPr>
              <a:cxnSpLocks/>
              <a:stCxn id="343" idx="3"/>
            </p:cNvCxnSpPr>
            <p:nvPr/>
          </p:nvCxnSpPr>
          <p:spPr bwMode="gray">
            <a:xfrm flipV="1">
              <a:off x="5414484" y="2030309"/>
              <a:ext cx="304901" cy="1231991"/>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30" name="Connector: Elbow 329">
              <a:extLst>
                <a:ext uri="{FF2B5EF4-FFF2-40B4-BE49-F238E27FC236}">
                  <a16:creationId xmlns:a16="http://schemas.microsoft.com/office/drawing/2014/main" id="{0348782E-5860-4708-8A90-F8ABE3ECF79A}"/>
                </a:ext>
              </a:extLst>
            </p:cNvPr>
            <p:cNvCxnSpPr>
              <a:cxnSpLocks/>
              <a:stCxn id="346" idx="3"/>
            </p:cNvCxnSpPr>
            <p:nvPr/>
          </p:nvCxnSpPr>
          <p:spPr bwMode="gray">
            <a:xfrm flipV="1">
              <a:off x="6807171" y="2022113"/>
              <a:ext cx="95479" cy="1056158"/>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331" name="Picture 330">
              <a:extLst>
                <a:ext uri="{FF2B5EF4-FFF2-40B4-BE49-F238E27FC236}">
                  <a16:creationId xmlns:a16="http://schemas.microsoft.com/office/drawing/2014/main" id="{BF4C6704-DB84-4D52-9598-65C1A680B55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31276" y="2244096"/>
              <a:ext cx="399572" cy="350298"/>
            </a:xfrm>
            <a:prstGeom prst="rect">
              <a:avLst/>
            </a:prstGeom>
          </p:spPr>
        </p:pic>
        <p:pic>
          <p:nvPicPr>
            <p:cNvPr id="332" name="Picture 331">
              <a:extLst>
                <a:ext uri="{FF2B5EF4-FFF2-40B4-BE49-F238E27FC236}">
                  <a16:creationId xmlns:a16="http://schemas.microsoft.com/office/drawing/2014/main" id="{2263842A-996D-4F02-950B-532B263E335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114889" y="2121347"/>
              <a:ext cx="399572" cy="350298"/>
            </a:xfrm>
            <a:prstGeom prst="rect">
              <a:avLst/>
            </a:prstGeom>
          </p:spPr>
        </p:pic>
        <p:sp>
          <p:nvSpPr>
            <p:cNvPr id="333" name="Oval 332">
              <a:extLst>
                <a:ext uri="{FF2B5EF4-FFF2-40B4-BE49-F238E27FC236}">
                  <a16:creationId xmlns:a16="http://schemas.microsoft.com/office/drawing/2014/main" id="{E288A2B9-3D59-41E7-B5DC-F8BE7A71C7B9}"/>
                </a:ext>
              </a:extLst>
            </p:cNvPr>
            <p:cNvSpPr/>
            <p:nvPr/>
          </p:nvSpPr>
          <p:spPr bwMode="gray">
            <a:xfrm>
              <a:off x="1750341" y="1750091"/>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sp>
          <p:nvSpPr>
            <p:cNvPr id="334" name="Oval 333">
              <a:extLst>
                <a:ext uri="{FF2B5EF4-FFF2-40B4-BE49-F238E27FC236}">
                  <a16:creationId xmlns:a16="http://schemas.microsoft.com/office/drawing/2014/main" id="{317AE3C5-BBD2-469F-8054-0063A156FC31}"/>
                </a:ext>
              </a:extLst>
            </p:cNvPr>
            <p:cNvSpPr/>
            <p:nvPr/>
          </p:nvSpPr>
          <p:spPr bwMode="gray">
            <a:xfrm>
              <a:off x="1750341" y="1816661"/>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grpSp>
          <p:nvGrpSpPr>
            <p:cNvPr id="335" name="Group 334">
              <a:extLst>
                <a:ext uri="{FF2B5EF4-FFF2-40B4-BE49-F238E27FC236}">
                  <a16:creationId xmlns:a16="http://schemas.microsoft.com/office/drawing/2014/main" id="{82298EBA-5632-4FAB-9DD6-8BC74F19B311}"/>
                </a:ext>
              </a:extLst>
            </p:cNvPr>
            <p:cNvGrpSpPr/>
            <p:nvPr/>
          </p:nvGrpSpPr>
          <p:grpSpPr>
            <a:xfrm>
              <a:off x="10211125" y="2837477"/>
              <a:ext cx="1512675" cy="1700963"/>
              <a:chOff x="10378106" y="4260518"/>
              <a:chExt cx="1512675" cy="1700963"/>
            </a:xfrm>
          </p:grpSpPr>
          <p:sp>
            <p:nvSpPr>
              <p:cNvPr id="379" name="Rechteck 62">
                <a:extLst>
                  <a:ext uri="{FF2B5EF4-FFF2-40B4-BE49-F238E27FC236}">
                    <a16:creationId xmlns:a16="http://schemas.microsoft.com/office/drawing/2014/main" id="{27AE643E-D48A-497E-B3BD-76BE2A9BFA95}"/>
                  </a:ext>
                </a:extLst>
              </p:cNvPr>
              <p:cNvSpPr/>
              <p:nvPr/>
            </p:nvSpPr>
            <p:spPr>
              <a:xfrm>
                <a:off x="10433261" y="4281396"/>
                <a:ext cx="887466" cy="501201"/>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380" name="Straight Connector 379">
                <a:extLst>
                  <a:ext uri="{FF2B5EF4-FFF2-40B4-BE49-F238E27FC236}">
                    <a16:creationId xmlns:a16="http://schemas.microsoft.com/office/drawing/2014/main" id="{6A57D2EC-8828-4C2A-812A-E4A641A4C5C2}"/>
                  </a:ext>
                </a:extLst>
              </p:cNvPr>
              <p:cNvCxnSpPr>
                <a:cxnSpLocks/>
              </p:cNvCxnSpPr>
              <p:nvPr/>
            </p:nvCxnSpPr>
            <p:spPr bwMode="gray">
              <a:xfrm flipH="1" flipV="1">
                <a:off x="10486532" y="4260518"/>
                <a:ext cx="1" cy="553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81" name="Picture 380">
                <a:extLst>
                  <a:ext uri="{FF2B5EF4-FFF2-40B4-BE49-F238E27FC236}">
                    <a16:creationId xmlns:a16="http://schemas.microsoft.com/office/drawing/2014/main" id="{784D2553-D85C-4101-A07A-0C9337BA127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10714557" y="5186936"/>
                <a:ext cx="360743" cy="427638"/>
              </a:xfrm>
              <a:prstGeom prst="rect">
                <a:avLst/>
              </a:prstGeom>
            </p:spPr>
          </p:pic>
          <p:cxnSp>
            <p:nvCxnSpPr>
              <p:cNvPr id="382" name="Connector: Elbow 381">
                <a:extLst>
                  <a:ext uri="{FF2B5EF4-FFF2-40B4-BE49-F238E27FC236}">
                    <a16:creationId xmlns:a16="http://schemas.microsoft.com/office/drawing/2014/main" id="{C9F87EB9-0FF4-4B0D-9923-77B414C940B2}"/>
                  </a:ext>
                </a:extLst>
              </p:cNvPr>
              <p:cNvCxnSpPr>
                <a:cxnSpLocks/>
                <a:endCxn id="381" idx="0"/>
              </p:cNvCxnSpPr>
              <p:nvPr/>
            </p:nvCxnSpPr>
            <p:spPr bwMode="gray">
              <a:xfrm rot="16200000" flipH="1">
                <a:off x="10662466" y="4954471"/>
                <a:ext cx="56562" cy="40836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E561A1E7-94AA-48C3-A8DA-679573BE61F5}"/>
                  </a:ext>
                </a:extLst>
              </p:cNvPr>
              <p:cNvCxnSpPr>
                <a:cxnSpLocks/>
                <a:stCxn id="381" idx="2"/>
              </p:cNvCxnSpPr>
              <p:nvPr/>
            </p:nvCxnSpPr>
            <p:spPr bwMode="gray">
              <a:xfrm>
                <a:off x="10894930" y="5614571"/>
                <a:ext cx="525" cy="5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4" name="Rechteck 62">
                <a:extLst>
                  <a:ext uri="{FF2B5EF4-FFF2-40B4-BE49-F238E27FC236}">
                    <a16:creationId xmlns:a16="http://schemas.microsoft.com/office/drawing/2014/main" id="{D2954E35-B393-4C87-9DB9-CA2795786695}"/>
                  </a:ext>
                </a:extLst>
              </p:cNvPr>
              <p:cNvSpPr/>
              <p:nvPr/>
            </p:nvSpPr>
            <p:spPr>
              <a:xfrm>
                <a:off x="10952760" y="5404590"/>
                <a:ext cx="938021" cy="556891"/>
              </a:xfrm>
              <a:prstGeom prst="rect">
                <a:avLst/>
              </a:prstGeom>
            </p:spPr>
            <p:txBody>
              <a:bodyPr wrap="square">
                <a:spAutoFit/>
              </a:bodyPr>
              <a:lstStyle/>
              <a:p>
                <a:r>
                  <a:rPr lang="en-US" sz="600" b="1"/>
                  <a:t>DPA 250 S4 </a:t>
                </a:r>
              </a:p>
              <a:p>
                <a:r>
                  <a:rPr lang="en-US" sz="600" b="1"/>
                  <a:t>+ CS141 Network Interface Card</a:t>
                </a: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385" name="Straight Connector 384">
                <a:extLst>
                  <a:ext uri="{FF2B5EF4-FFF2-40B4-BE49-F238E27FC236}">
                    <a16:creationId xmlns:a16="http://schemas.microsoft.com/office/drawing/2014/main" id="{518969F0-9FA1-459F-B16E-538BD7EBA1BE}"/>
                  </a:ext>
                </a:extLst>
              </p:cNvPr>
              <p:cNvCxnSpPr>
                <a:cxnSpLocks/>
              </p:cNvCxnSpPr>
              <p:nvPr/>
            </p:nvCxnSpPr>
            <p:spPr bwMode="gray">
              <a:xfrm flipV="1">
                <a:off x="11184982" y="4260518"/>
                <a:ext cx="0" cy="518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Connector: Elbow 385">
                <a:extLst>
                  <a:ext uri="{FF2B5EF4-FFF2-40B4-BE49-F238E27FC236}">
                    <a16:creationId xmlns:a16="http://schemas.microsoft.com/office/drawing/2014/main" id="{3D1CDDE2-91DF-4604-82BF-38D67943BA32}"/>
                  </a:ext>
                </a:extLst>
              </p:cNvPr>
              <p:cNvCxnSpPr>
                <a:cxnSpLocks/>
              </p:cNvCxnSpPr>
              <p:nvPr/>
            </p:nvCxnSpPr>
            <p:spPr bwMode="gray">
              <a:xfrm flipV="1">
                <a:off x="10877628" y="4965676"/>
                <a:ext cx="328055" cy="17741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87" name="Picture 386">
                <a:extLst>
                  <a:ext uri="{FF2B5EF4-FFF2-40B4-BE49-F238E27FC236}">
                    <a16:creationId xmlns:a16="http://schemas.microsoft.com/office/drawing/2014/main" id="{7AF80C6C-590E-486E-A9A0-B5999DE7EC0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378106" y="4787076"/>
                <a:ext cx="212293" cy="314285"/>
              </a:xfrm>
              <a:prstGeom prst="rect">
                <a:avLst/>
              </a:prstGeom>
            </p:spPr>
          </p:pic>
          <p:pic>
            <p:nvPicPr>
              <p:cNvPr id="388" name="Picture 387">
                <a:extLst>
                  <a:ext uri="{FF2B5EF4-FFF2-40B4-BE49-F238E27FC236}">
                    <a16:creationId xmlns:a16="http://schemas.microsoft.com/office/drawing/2014/main" id="{8A016B77-2D9E-47ED-A71F-1E844B8440C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129826" y="4752036"/>
                <a:ext cx="212293" cy="314285"/>
              </a:xfrm>
              <a:prstGeom prst="rect">
                <a:avLst/>
              </a:prstGeom>
            </p:spPr>
          </p:pic>
        </p:grpSp>
        <p:sp>
          <p:nvSpPr>
            <p:cNvPr id="336" name="Rectangle 335">
              <a:extLst>
                <a:ext uri="{FF2B5EF4-FFF2-40B4-BE49-F238E27FC236}">
                  <a16:creationId xmlns:a16="http://schemas.microsoft.com/office/drawing/2014/main" id="{82A1F252-2522-41F9-B813-7BDBE5AB16A0}"/>
                </a:ext>
              </a:extLst>
            </p:cNvPr>
            <p:cNvSpPr/>
            <p:nvPr/>
          </p:nvSpPr>
          <p:spPr bwMode="gray">
            <a:xfrm>
              <a:off x="9634036" y="4371444"/>
              <a:ext cx="984184" cy="397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grpSp>
          <p:nvGrpSpPr>
            <p:cNvPr id="337" name="Group 336">
              <a:extLst>
                <a:ext uri="{FF2B5EF4-FFF2-40B4-BE49-F238E27FC236}">
                  <a16:creationId xmlns:a16="http://schemas.microsoft.com/office/drawing/2014/main" id="{20326195-2811-4F20-83CD-7E5C3F27AD0E}"/>
                </a:ext>
              </a:extLst>
            </p:cNvPr>
            <p:cNvGrpSpPr/>
            <p:nvPr/>
          </p:nvGrpSpPr>
          <p:grpSpPr>
            <a:xfrm>
              <a:off x="2897718" y="2806491"/>
              <a:ext cx="1188687" cy="1596343"/>
              <a:chOff x="10714735" y="4435028"/>
              <a:chExt cx="1188687" cy="1596343"/>
            </a:xfrm>
          </p:grpSpPr>
          <p:grpSp>
            <p:nvGrpSpPr>
              <p:cNvPr id="371" name="Group 370">
                <a:extLst>
                  <a:ext uri="{FF2B5EF4-FFF2-40B4-BE49-F238E27FC236}">
                    <a16:creationId xmlns:a16="http://schemas.microsoft.com/office/drawing/2014/main" id="{5C1B911B-3FEA-4109-950F-22D5A26A10F5}"/>
                  </a:ext>
                </a:extLst>
              </p:cNvPr>
              <p:cNvGrpSpPr/>
              <p:nvPr/>
            </p:nvGrpSpPr>
            <p:grpSpPr>
              <a:xfrm>
                <a:off x="10822157" y="4435028"/>
                <a:ext cx="1081265" cy="1312835"/>
                <a:chOff x="3823733" y="3681707"/>
                <a:chExt cx="1795569" cy="1847123"/>
              </a:xfrm>
            </p:grpSpPr>
            <p:pic>
              <p:nvPicPr>
                <p:cNvPr id="373" name="Picture 2">
                  <a:extLst>
                    <a:ext uri="{FF2B5EF4-FFF2-40B4-BE49-F238E27FC236}">
                      <a16:creationId xmlns:a16="http://schemas.microsoft.com/office/drawing/2014/main" id="{5D1A1ECF-FF30-455B-904B-F45123A4E6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374" name="Straight Connector 373">
                  <a:extLst>
                    <a:ext uri="{FF2B5EF4-FFF2-40B4-BE49-F238E27FC236}">
                      <a16:creationId xmlns:a16="http://schemas.microsoft.com/office/drawing/2014/main" id="{B65AEE9A-52FA-418D-ABA5-5512E51B23FA}"/>
                    </a:ext>
                  </a:extLst>
                </p:cNvPr>
                <p:cNvCxnSpPr>
                  <a:cxnSpLocks/>
                  <a:endCxn id="373" idx="0"/>
                </p:cNvCxnSpPr>
                <p:nvPr/>
              </p:nvCxnSpPr>
              <p:spPr bwMode="gray">
                <a:xfrm>
                  <a:off x="4392619" y="3681707"/>
                  <a:ext cx="0" cy="9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3A8FDD62-EB26-4380-BEB0-31D8221470BC}"/>
                    </a:ext>
                  </a:extLst>
                </p:cNvPr>
                <p:cNvCxnSpPr>
                  <a:cxnSpLocks/>
                  <a:stCxn id="373" idx="2"/>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6" name="Content Placeholder 3">
                  <a:extLst>
                    <a:ext uri="{FF2B5EF4-FFF2-40B4-BE49-F238E27FC236}">
                      <a16:creationId xmlns:a16="http://schemas.microsoft.com/office/drawing/2014/main" id="{36FE5C1E-7305-40E1-B950-46C540C0D445}"/>
                    </a:ext>
                  </a:extLst>
                </p:cNvPr>
                <p:cNvSpPr txBox="1">
                  <a:spLocks/>
                </p:cNvSpPr>
                <p:nvPr/>
              </p:nvSpPr>
              <p:spPr bwMode="gray">
                <a:xfrm>
                  <a:off x="4488097" y="4760709"/>
                  <a:ext cx="1131205" cy="216874"/>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b="1"/>
                    <a:t>OT</a:t>
                  </a:r>
                </a:p>
              </p:txBody>
            </p:sp>
            <p:sp>
              <p:nvSpPr>
                <p:cNvPr id="377" name="Content Placeholder 3">
                  <a:extLst>
                    <a:ext uri="{FF2B5EF4-FFF2-40B4-BE49-F238E27FC236}">
                      <a16:creationId xmlns:a16="http://schemas.microsoft.com/office/drawing/2014/main" id="{C7F8B009-5F74-4E5F-9F6C-EBE3B6A1DFE9}"/>
                    </a:ext>
                  </a:extLst>
                </p:cNvPr>
                <p:cNvSpPr txBox="1">
                  <a:spLocks/>
                </p:cNvSpPr>
                <p:nvPr/>
              </p:nvSpPr>
              <p:spPr bwMode="gray">
                <a:xfrm>
                  <a:off x="4655093" y="3820629"/>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Tmax XT</a:t>
                  </a:r>
                </a:p>
              </p:txBody>
            </p:sp>
            <p:pic>
              <p:nvPicPr>
                <p:cNvPr id="378" name="Picture 377">
                  <a:extLst>
                    <a:ext uri="{FF2B5EF4-FFF2-40B4-BE49-F238E27FC236}">
                      <a16:creationId xmlns:a16="http://schemas.microsoft.com/office/drawing/2014/main" id="{F985C7D8-96A9-4025-A449-7746718C96F0}"/>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61318" y="3899345"/>
                  <a:ext cx="494883" cy="546062"/>
                </a:xfrm>
                <a:prstGeom prst="rect">
                  <a:avLst/>
                </a:prstGeom>
              </p:spPr>
            </p:pic>
          </p:grpSp>
          <p:sp>
            <p:nvSpPr>
              <p:cNvPr id="372" name="Rectangle 371">
                <a:extLst>
                  <a:ext uri="{FF2B5EF4-FFF2-40B4-BE49-F238E27FC236}">
                    <a16:creationId xmlns:a16="http://schemas.microsoft.com/office/drawing/2014/main" id="{AEDE05CF-0731-4834-80A8-2F301322DFE5}"/>
                  </a:ext>
                </a:extLst>
              </p:cNvPr>
              <p:cNvSpPr/>
              <p:nvPr/>
            </p:nvSpPr>
            <p:spPr bwMode="gray">
              <a:xfrm>
                <a:off x="10714735" y="5853247"/>
                <a:ext cx="984184" cy="178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grpSp>
        <p:pic>
          <p:nvPicPr>
            <p:cNvPr id="338" name="Picture 337">
              <a:extLst>
                <a:ext uri="{FF2B5EF4-FFF2-40B4-BE49-F238E27FC236}">
                  <a16:creationId xmlns:a16="http://schemas.microsoft.com/office/drawing/2014/main" id="{064FB79E-7B95-49C9-9C36-05F311DA44A3}"/>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240247" y="2895354"/>
              <a:ext cx="230684" cy="300429"/>
            </a:xfrm>
            <a:prstGeom prst="rect">
              <a:avLst/>
            </a:prstGeom>
          </p:spPr>
        </p:pic>
        <p:pic>
          <p:nvPicPr>
            <p:cNvPr id="339" name="Picture 338">
              <a:extLst>
                <a:ext uri="{FF2B5EF4-FFF2-40B4-BE49-F238E27FC236}">
                  <a16:creationId xmlns:a16="http://schemas.microsoft.com/office/drawing/2014/main" id="{BF8311F3-703C-4ECE-B32D-3483ECDD4CD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317942" y="2970669"/>
              <a:ext cx="230684" cy="300429"/>
            </a:xfrm>
            <a:prstGeom prst="rect">
              <a:avLst/>
            </a:prstGeom>
          </p:spPr>
        </p:pic>
        <p:cxnSp>
          <p:nvCxnSpPr>
            <p:cNvPr id="340" name="Connector: Elbow 339">
              <a:extLst>
                <a:ext uri="{FF2B5EF4-FFF2-40B4-BE49-F238E27FC236}">
                  <a16:creationId xmlns:a16="http://schemas.microsoft.com/office/drawing/2014/main" id="{D8EE6A8A-0F98-494F-9A17-FEE198D28E50}"/>
                </a:ext>
              </a:extLst>
            </p:cNvPr>
            <p:cNvCxnSpPr>
              <a:cxnSpLocks/>
              <a:stCxn id="331" idx="3"/>
            </p:cNvCxnSpPr>
            <p:nvPr/>
          </p:nvCxnSpPr>
          <p:spPr bwMode="gray">
            <a:xfrm flipV="1">
              <a:off x="2030848" y="2030309"/>
              <a:ext cx="228795" cy="388936"/>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341" name="Picture 340">
              <a:extLst>
                <a:ext uri="{FF2B5EF4-FFF2-40B4-BE49-F238E27FC236}">
                  <a16:creationId xmlns:a16="http://schemas.microsoft.com/office/drawing/2014/main" id="{4A366045-D3CA-4BDC-B5AE-E5CFA759142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222996" y="3037206"/>
              <a:ext cx="298011" cy="388111"/>
            </a:xfrm>
            <a:prstGeom prst="rect">
              <a:avLst/>
            </a:prstGeom>
          </p:spPr>
        </p:pic>
        <p:pic>
          <p:nvPicPr>
            <p:cNvPr id="342" name="Picture 341">
              <a:extLst>
                <a:ext uri="{FF2B5EF4-FFF2-40B4-BE49-F238E27FC236}">
                  <a16:creationId xmlns:a16="http://schemas.microsoft.com/office/drawing/2014/main" id="{95B69ECB-7B3C-4842-B897-2152AED7476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265556" y="4033939"/>
              <a:ext cx="243054" cy="316539"/>
            </a:xfrm>
            <a:prstGeom prst="rect">
              <a:avLst/>
            </a:prstGeom>
          </p:spPr>
        </p:pic>
        <p:pic>
          <p:nvPicPr>
            <p:cNvPr id="343" name="Picture 342">
              <a:extLst>
                <a:ext uri="{FF2B5EF4-FFF2-40B4-BE49-F238E27FC236}">
                  <a16:creationId xmlns:a16="http://schemas.microsoft.com/office/drawing/2014/main" id="{1F05BB2E-BA85-4419-92A5-E81A1787A33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116473" y="3068244"/>
              <a:ext cx="298011" cy="388111"/>
            </a:xfrm>
            <a:prstGeom prst="rect">
              <a:avLst/>
            </a:prstGeom>
          </p:spPr>
        </p:pic>
        <p:pic>
          <p:nvPicPr>
            <p:cNvPr id="344" name="Picture 343">
              <a:extLst>
                <a:ext uri="{FF2B5EF4-FFF2-40B4-BE49-F238E27FC236}">
                  <a16:creationId xmlns:a16="http://schemas.microsoft.com/office/drawing/2014/main" id="{F2EA022E-777C-4620-9270-37CD9A3E5C8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668520" y="2980607"/>
              <a:ext cx="243054" cy="316539"/>
            </a:xfrm>
            <a:prstGeom prst="rect">
              <a:avLst/>
            </a:prstGeom>
          </p:spPr>
        </p:pic>
        <p:pic>
          <p:nvPicPr>
            <p:cNvPr id="345" name="Picture 344">
              <a:extLst>
                <a:ext uri="{FF2B5EF4-FFF2-40B4-BE49-F238E27FC236}">
                  <a16:creationId xmlns:a16="http://schemas.microsoft.com/office/drawing/2014/main" id="{0133010A-1962-4286-9DE0-311A2CC58144}"/>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502221" y="4064633"/>
              <a:ext cx="243054" cy="316539"/>
            </a:xfrm>
            <a:prstGeom prst="rect">
              <a:avLst/>
            </a:prstGeom>
          </p:spPr>
        </p:pic>
        <p:pic>
          <p:nvPicPr>
            <p:cNvPr id="346" name="Picture 345">
              <a:extLst>
                <a:ext uri="{FF2B5EF4-FFF2-40B4-BE49-F238E27FC236}">
                  <a16:creationId xmlns:a16="http://schemas.microsoft.com/office/drawing/2014/main" id="{23DB3506-A476-4FC9-8D5F-6B5300A349E4}"/>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564117" y="2920001"/>
              <a:ext cx="243054" cy="316539"/>
            </a:xfrm>
            <a:prstGeom prst="rect">
              <a:avLst/>
            </a:prstGeom>
          </p:spPr>
        </p:pic>
        <p:pic>
          <p:nvPicPr>
            <p:cNvPr id="347" name="Picture 346">
              <a:extLst>
                <a:ext uri="{FF2B5EF4-FFF2-40B4-BE49-F238E27FC236}">
                  <a16:creationId xmlns:a16="http://schemas.microsoft.com/office/drawing/2014/main" id="{0CA1BD8B-B8F5-4071-881D-E3C632BD113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612561" y="2618498"/>
              <a:ext cx="399572" cy="350298"/>
            </a:xfrm>
            <a:prstGeom prst="rect">
              <a:avLst/>
            </a:prstGeom>
          </p:spPr>
        </p:pic>
        <p:cxnSp>
          <p:nvCxnSpPr>
            <p:cNvPr id="348" name="Connector: Elbow 347">
              <a:extLst>
                <a:ext uri="{FF2B5EF4-FFF2-40B4-BE49-F238E27FC236}">
                  <a16:creationId xmlns:a16="http://schemas.microsoft.com/office/drawing/2014/main" id="{665D4C22-71B2-4C1D-B9AD-68EC8A18FDD3}"/>
                </a:ext>
              </a:extLst>
            </p:cNvPr>
            <p:cNvCxnSpPr>
              <a:cxnSpLocks/>
              <a:stCxn id="341" idx="1"/>
            </p:cNvCxnSpPr>
            <p:nvPr/>
          </p:nvCxnSpPr>
          <p:spPr bwMode="gray">
            <a:xfrm rot="10800000">
              <a:off x="4056500" y="2030310"/>
              <a:ext cx="166496" cy="1200953"/>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9" name="Connector: Elbow 348">
              <a:extLst>
                <a:ext uri="{FF2B5EF4-FFF2-40B4-BE49-F238E27FC236}">
                  <a16:creationId xmlns:a16="http://schemas.microsoft.com/office/drawing/2014/main" id="{DEAE9B3F-8726-4FCE-8FD0-E4348A94CB9C}"/>
                </a:ext>
              </a:extLst>
            </p:cNvPr>
            <p:cNvCxnSpPr>
              <a:cxnSpLocks/>
            </p:cNvCxnSpPr>
            <p:nvPr/>
          </p:nvCxnSpPr>
          <p:spPr bwMode="gray">
            <a:xfrm rot="10800000" flipV="1">
              <a:off x="634261" y="2022546"/>
              <a:ext cx="11407393" cy="7799"/>
            </a:xfrm>
            <a:prstGeom prst="bentConnector3">
              <a:avLst>
                <a:gd name="adj1" fmla="val 50000"/>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50" name="Oval 349">
              <a:extLst>
                <a:ext uri="{FF2B5EF4-FFF2-40B4-BE49-F238E27FC236}">
                  <a16:creationId xmlns:a16="http://schemas.microsoft.com/office/drawing/2014/main" id="{6121B759-C5EE-4883-85FD-9FD6DBED15C4}"/>
                </a:ext>
              </a:extLst>
            </p:cNvPr>
            <p:cNvSpPr/>
            <p:nvPr/>
          </p:nvSpPr>
          <p:spPr bwMode="gray">
            <a:xfrm>
              <a:off x="11295851" y="1651277"/>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351" name="Straight Connector 350">
              <a:extLst>
                <a:ext uri="{FF2B5EF4-FFF2-40B4-BE49-F238E27FC236}">
                  <a16:creationId xmlns:a16="http://schemas.microsoft.com/office/drawing/2014/main" id="{91134A0D-09A6-4028-8811-D3EDC9F239E0}"/>
                </a:ext>
              </a:extLst>
            </p:cNvPr>
            <p:cNvCxnSpPr>
              <a:cxnSpLocks/>
            </p:cNvCxnSpPr>
            <p:nvPr/>
          </p:nvCxnSpPr>
          <p:spPr bwMode="gray">
            <a:xfrm>
              <a:off x="11379051" y="1820799"/>
              <a:ext cx="0" cy="980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3" name="Rechteck 62">
              <a:extLst>
                <a:ext uri="{FF2B5EF4-FFF2-40B4-BE49-F238E27FC236}">
                  <a16:creationId xmlns:a16="http://schemas.microsoft.com/office/drawing/2014/main" id="{F1A92A21-4202-4C38-B340-4CCECF5FA3D3}"/>
                </a:ext>
              </a:extLst>
            </p:cNvPr>
            <p:cNvSpPr/>
            <p:nvPr/>
          </p:nvSpPr>
          <p:spPr>
            <a:xfrm>
              <a:off x="10923436" y="1384296"/>
              <a:ext cx="911226" cy="227695"/>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Renewables</a:t>
              </a:r>
            </a:p>
          </p:txBody>
        </p:sp>
        <p:sp>
          <p:nvSpPr>
            <p:cNvPr id="354" name="Rechteck 62">
              <a:extLst>
                <a:ext uri="{FF2B5EF4-FFF2-40B4-BE49-F238E27FC236}">
                  <a16:creationId xmlns:a16="http://schemas.microsoft.com/office/drawing/2014/main" id="{8F689940-461C-4F9C-AC32-B561FF2A711F}"/>
                </a:ext>
              </a:extLst>
            </p:cNvPr>
            <p:cNvSpPr/>
            <p:nvPr/>
          </p:nvSpPr>
          <p:spPr>
            <a:xfrm>
              <a:off x="4888194" y="2389726"/>
              <a:ext cx="831191" cy="259883"/>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Bus-tie</a:t>
              </a:r>
            </a:p>
          </p:txBody>
        </p:sp>
        <p:cxnSp>
          <p:nvCxnSpPr>
            <p:cNvPr id="355" name="Connector: Elbow 354">
              <a:extLst>
                <a:ext uri="{FF2B5EF4-FFF2-40B4-BE49-F238E27FC236}">
                  <a16:creationId xmlns:a16="http://schemas.microsoft.com/office/drawing/2014/main" id="{98F22494-E9D3-46A6-AB91-7C89A5664F77}"/>
                </a:ext>
              </a:extLst>
            </p:cNvPr>
            <p:cNvCxnSpPr>
              <a:cxnSpLocks/>
              <a:stCxn id="381" idx="1"/>
            </p:cNvCxnSpPr>
            <p:nvPr/>
          </p:nvCxnSpPr>
          <p:spPr bwMode="gray">
            <a:xfrm rot="10800000">
              <a:off x="9046475" y="2034006"/>
              <a:ext cx="1501101" cy="1943707"/>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6" name="Connector: Elbow 355">
              <a:extLst>
                <a:ext uri="{FF2B5EF4-FFF2-40B4-BE49-F238E27FC236}">
                  <a16:creationId xmlns:a16="http://schemas.microsoft.com/office/drawing/2014/main" id="{B7E59CAB-A98A-4985-A6CC-6BDAD507AEE6}"/>
                </a:ext>
              </a:extLst>
            </p:cNvPr>
            <p:cNvCxnSpPr>
              <a:cxnSpLocks/>
              <a:stCxn id="388" idx="3"/>
            </p:cNvCxnSpPr>
            <p:nvPr/>
          </p:nvCxnSpPr>
          <p:spPr bwMode="gray">
            <a:xfrm flipH="1" flipV="1">
              <a:off x="10965157" y="2034719"/>
              <a:ext cx="209981" cy="1451419"/>
            </a:xfrm>
            <a:prstGeom prst="bentConnector4">
              <a:avLst>
                <a:gd name="adj1" fmla="val -33638"/>
                <a:gd name="adj2" fmla="val 55413"/>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7" name="Connector: Elbow 356">
              <a:extLst>
                <a:ext uri="{FF2B5EF4-FFF2-40B4-BE49-F238E27FC236}">
                  <a16:creationId xmlns:a16="http://schemas.microsoft.com/office/drawing/2014/main" id="{C7133039-6BCA-4A67-85A2-39D1D68824F0}"/>
                </a:ext>
              </a:extLst>
            </p:cNvPr>
            <p:cNvCxnSpPr>
              <a:cxnSpLocks/>
              <a:stCxn id="387" idx="1"/>
            </p:cNvCxnSpPr>
            <p:nvPr/>
          </p:nvCxnSpPr>
          <p:spPr bwMode="gray">
            <a:xfrm rot="10800000">
              <a:off x="9289143" y="2022114"/>
              <a:ext cx="921982" cy="1499065"/>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358" name="Group 357">
              <a:extLst>
                <a:ext uri="{FF2B5EF4-FFF2-40B4-BE49-F238E27FC236}">
                  <a16:creationId xmlns:a16="http://schemas.microsoft.com/office/drawing/2014/main" id="{D17D6CD7-6B19-463A-9C6A-1A4DE87C2774}"/>
                </a:ext>
              </a:extLst>
            </p:cNvPr>
            <p:cNvGrpSpPr/>
            <p:nvPr/>
          </p:nvGrpSpPr>
          <p:grpSpPr>
            <a:xfrm>
              <a:off x="7408171" y="1163929"/>
              <a:ext cx="667963" cy="498954"/>
              <a:chOff x="8427839" y="1415988"/>
              <a:chExt cx="667963" cy="498954"/>
            </a:xfrm>
          </p:grpSpPr>
          <p:pic>
            <p:nvPicPr>
              <p:cNvPr id="368" name="Picture 367" descr="Text, icon&#10;&#10;Description automatically generated">
                <a:extLst>
                  <a:ext uri="{FF2B5EF4-FFF2-40B4-BE49-F238E27FC236}">
                    <a16:creationId xmlns:a16="http://schemas.microsoft.com/office/drawing/2014/main" id="{A4803FEF-7CE1-45D3-B425-F9F1BD0A1E1C}"/>
                  </a:ext>
                </a:extLst>
              </p:cNvPr>
              <p:cNvPicPr>
                <a:picLocks noChangeAspect="1"/>
              </p:cNvPicPr>
              <p:nvPr/>
            </p:nvPicPr>
            <p:blipFill>
              <a:blip r:embed="rId17"/>
              <a:stretch>
                <a:fillRect/>
              </a:stretch>
            </p:blipFill>
            <p:spPr>
              <a:xfrm>
                <a:off x="8427839" y="1598278"/>
                <a:ext cx="316664" cy="316664"/>
              </a:xfrm>
              <a:prstGeom prst="rect">
                <a:avLst/>
              </a:prstGeom>
              <a:ln w="19050">
                <a:solidFill>
                  <a:schemeClr val="accent2"/>
                </a:solidFill>
                <a:prstDash val="dash"/>
                <a:headEnd type="oval"/>
                <a:tailEnd type="oval"/>
              </a:ln>
            </p:spPr>
          </p:pic>
          <p:pic>
            <p:nvPicPr>
              <p:cNvPr id="369" name="Picture 368">
                <a:extLst>
                  <a:ext uri="{FF2B5EF4-FFF2-40B4-BE49-F238E27FC236}">
                    <a16:creationId xmlns:a16="http://schemas.microsoft.com/office/drawing/2014/main" id="{98856B7E-6AF5-4AC0-B6FE-7FFA0466B1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49507" y="1415988"/>
                <a:ext cx="246295" cy="252361"/>
              </a:xfrm>
              <a:prstGeom prst="rect">
                <a:avLst/>
              </a:prstGeom>
              <a:ln w="19050">
                <a:solidFill>
                  <a:schemeClr val="accent2"/>
                </a:solidFill>
                <a:prstDash val="dash"/>
                <a:headEnd type="oval"/>
                <a:tailEnd type="oval"/>
              </a:ln>
            </p:spPr>
          </p:pic>
          <p:cxnSp>
            <p:nvCxnSpPr>
              <p:cNvPr id="370" name="Connector: Elbow 369">
                <a:extLst>
                  <a:ext uri="{FF2B5EF4-FFF2-40B4-BE49-F238E27FC236}">
                    <a16:creationId xmlns:a16="http://schemas.microsoft.com/office/drawing/2014/main" id="{9C11BAE0-1962-4985-9779-88546229A10A}"/>
                  </a:ext>
                </a:extLst>
              </p:cNvPr>
              <p:cNvCxnSpPr>
                <a:cxnSpLocks/>
                <a:stCxn id="369" idx="2"/>
                <a:endCxn id="368" idx="3"/>
              </p:cNvCxnSpPr>
              <p:nvPr/>
            </p:nvCxnSpPr>
            <p:spPr bwMode="gray">
              <a:xfrm rot="5400000">
                <a:off x="8814449" y="1598403"/>
                <a:ext cx="88261" cy="228152"/>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9" name="Connector: Elbow 358">
              <a:extLst>
                <a:ext uri="{FF2B5EF4-FFF2-40B4-BE49-F238E27FC236}">
                  <a16:creationId xmlns:a16="http://schemas.microsoft.com/office/drawing/2014/main" id="{5D348BB2-F0F8-40B1-9443-5AD5C82E988A}"/>
                </a:ext>
              </a:extLst>
            </p:cNvPr>
            <p:cNvCxnSpPr>
              <a:cxnSpLocks/>
            </p:cNvCxnSpPr>
            <p:nvPr/>
          </p:nvCxnSpPr>
          <p:spPr bwMode="gray">
            <a:xfrm rot="5400000" flipH="1" flipV="1">
              <a:off x="6866477" y="3648024"/>
              <a:ext cx="3357542" cy="138742"/>
            </a:xfrm>
            <a:prstGeom prst="bentConnector3">
              <a:avLst>
                <a:gd name="adj1" fmla="val 50000"/>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60" name="Rectangle 359">
              <a:extLst>
                <a:ext uri="{FF2B5EF4-FFF2-40B4-BE49-F238E27FC236}">
                  <a16:creationId xmlns:a16="http://schemas.microsoft.com/office/drawing/2014/main" id="{E7C2A36C-6A70-48BE-9DF8-5DBE8E2FDA63}"/>
                </a:ext>
              </a:extLst>
            </p:cNvPr>
            <p:cNvSpPr/>
            <p:nvPr/>
          </p:nvSpPr>
          <p:spPr bwMode="gray">
            <a:xfrm>
              <a:off x="7725326" y="5525150"/>
              <a:ext cx="1501102" cy="228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Gas &amp; water</a:t>
              </a:r>
            </a:p>
          </p:txBody>
        </p:sp>
        <p:cxnSp>
          <p:nvCxnSpPr>
            <p:cNvPr id="361" name="Connector: Elbow 360">
              <a:extLst>
                <a:ext uri="{FF2B5EF4-FFF2-40B4-BE49-F238E27FC236}">
                  <a16:creationId xmlns:a16="http://schemas.microsoft.com/office/drawing/2014/main" id="{29F9906A-0473-4CF8-AE13-851B10604ACD}"/>
                </a:ext>
              </a:extLst>
            </p:cNvPr>
            <p:cNvCxnSpPr>
              <a:cxnSpLocks/>
              <a:stCxn id="339" idx="1"/>
            </p:cNvCxnSpPr>
            <p:nvPr/>
          </p:nvCxnSpPr>
          <p:spPr bwMode="gray">
            <a:xfrm rot="10800000">
              <a:off x="1126194" y="2041932"/>
              <a:ext cx="191749" cy="1078952"/>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62" name="Connector: Elbow 361">
              <a:extLst>
                <a:ext uri="{FF2B5EF4-FFF2-40B4-BE49-F238E27FC236}">
                  <a16:creationId xmlns:a16="http://schemas.microsoft.com/office/drawing/2014/main" id="{A2F613FC-2E1A-430B-904A-4D547956C10E}"/>
                </a:ext>
              </a:extLst>
            </p:cNvPr>
            <p:cNvCxnSpPr>
              <a:cxnSpLocks/>
              <a:stCxn id="338" idx="3"/>
            </p:cNvCxnSpPr>
            <p:nvPr/>
          </p:nvCxnSpPr>
          <p:spPr bwMode="gray">
            <a:xfrm flipV="1">
              <a:off x="2470931" y="2022873"/>
              <a:ext cx="85146" cy="1022696"/>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63" name="Connector: Elbow 362">
              <a:extLst>
                <a:ext uri="{FF2B5EF4-FFF2-40B4-BE49-F238E27FC236}">
                  <a16:creationId xmlns:a16="http://schemas.microsoft.com/office/drawing/2014/main" id="{60DC4C64-E236-4ACC-9B64-750CDBB0B6A3}"/>
                </a:ext>
              </a:extLst>
            </p:cNvPr>
            <p:cNvCxnSpPr>
              <a:cxnSpLocks/>
              <a:stCxn id="344" idx="3"/>
            </p:cNvCxnSpPr>
            <p:nvPr/>
          </p:nvCxnSpPr>
          <p:spPr bwMode="gray">
            <a:xfrm flipV="1">
              <a:off x="7911574" y="2030187"/>
              <a:ext cx="258114" cy="1108690"/>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64" name="Rectangle 363">
              <a:extLst>
                <a:ext uri="{FF2B5EF4-FFF2-40B4-BE49-F238E27FC236}">
                  <a16:creationId xmlns:a16="http://schemas.microsoft.com/office/drawing/2014/main" id="{45F4E368-3CE1-45A2-81F8-17FD203708B5}"/>
                </a:ext>
              </a:extLst>
            </p:cNvPr>
            <p:cNvSpPr/>
            <p:nvPr/>
          </p:nvSpPr>
          <p:spPr bwMode="gray">
            <a:xfrm>
              <a:off x="4222996" y="5034944"/>
              <a:ext cx="1462042" cy="437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cxnSp>
          <p:nvCxnSpPr>
            <p:cNvPr id="366" name="Connector: Elbow 365">
              <a:extLst>
                <a:ext uri="{FF2B5EF4-FFF2-40B4-BE49-F238E27FC236}">
                  <a16:creationId xmlns:a16="http://schemas.microsoft.com/office/drawing/2014/main" id="{A5848A43-6B2E-4A67-A7A7-A9213CE9E282}"/>
                </a:ext>
              </a:extLst>
            </p:cNvPr>
            <p:cNvCxnSpPr>
              <a:cxnSpLocks/>
              <a:stCxn id="332" idx="1"/>
            </p:cNvCxnSpPr>
            <p:nvPr/>
          </p:nvCxnSpPr>
          <p:spPr bwMode="gray">
            <a:xfrm rot="10800000">
              <a:off x="9896971" y="2032706"/>
              <a:ext cx="217919" cy="263791"/>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67" name="Connector: Elbow 366">
              <a:extLst>
                <a:ext uri="{FF2B5EF4-FFF2-40B4-BE49-F238E27FC236}">
                  <a16:creationId xmlns:a16="http://schemas.microsoft.com/office/drawing/2014/main" id="{EF457C53-05D3-4366-8744-97A1D65B127F}"/>
                </a:ext>
              </a:extLst>
            </p:cNvPr>
            <p:cNvCxnSpPr>
              <a:cxnSpLocks/>
              <a:endCxn id="368" idx="2"/>
            </p:cNvCxnSpPr>
            <p:nvPr/>
          </p:nvCxnSpPr>
          <p:spPr bwMode="gray">
            <a:xfrm rot="16200000" flipV="1">
              <a:off x="7457713" y="1771673"/>
              <a:ext cx="359230" cy="141650"/>
            </a:xfrm>
            <a:prstGeom prst="bentConnector3">
              <a:avLst>
                <a:gd name="adj1" fmla="val 50000"/>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65" name="Connector: Elbow 364">
              <a:extLst>
                <a:ext uri="{FF2B5EF4-FFF2-40B4-BE49-F238E27FC236}">
                  <a16:creationId xmlns:a16="http://schemas.microsoft.com/office/drawing/2014/main" id="{818D21D9-5D5D-42D9-9ED8-8F454BFD9A3F}"/>
                </a:ext>
              </a:extLst>
            </p:cNvPr>
            <p:cNvCxnSpPr>
              <a:cxnSpLocks/>
            </p:cNvCxnSpPr>
            <p:nvPr/>
          </p:nvCxnSpPr>
          <p:spPr bwMode="gray">
            <a:xfrm flipV="1">
              <a:off x="11613356" y="2034719"/>
              <a:ext cx="203913" cy="231398"/>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22E96CFF-FB03-4BE5-BE25-5281EB9DA2E2}"/>
              </a:ext>
            </a:extLst>
          </p:cNvPr>
          <p:cNvCxnSpPr>
            <a:cxnSpLocks/>
          </p:cNvCxnSpPr>
          <p:nvPr/>
        </p:nvCxnSpPr>
        <p:spPr bwMode="gray">
          <a:xfrm>
            <a:off x="2247755" y="3021452"/>
            <a:ext cx="433100" cy="390"/>
          </a:xfrm>
          <a:prstGeom prst="line">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69" name="Content Placeholder 6">
            <a:extLst>
              <a:ext uri="{FF2B5EF4-FFF2-40B4-BE49-F238E27FC236}">
                <a16:creationId xmlns:a16="http://schemas.microsoft.com/office/drawing/2014/main" id="{C46D6D03-65D7-4A8A-BBD8-53724037ED54}"/>
              </a:ext>
            </a:extLst>
          </p:cNvPr>
          <p:cNvSpPr txBox="1">
            <a:spLocks/>
          </p:cNvSpPr>
          <p:nvPr/>
        </p:nvSpPr>
        <p:spPr bwMode="gray">
          <a:xfrm>
            <a:off x="512119" y="2906281"/>
            <a:ext cx="2655214" cy="424449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latin typeface="ABBvoiceOffice" panose="020D0603020503020204" pitchFamily="34" charset="0"/>
                <a:ea typeface="ABBvoiceOffice" panose="020D0603020503020204" pitchFamily="34" charset="0"/>
                <a:cs typeface="ABBvoiceOffice" panose="020D0603020503020204" pitchFamily="34" charset="0"/>
              </a:rPr>
              <a:t>Fieldbus networks</a:t>
            </a: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Modbus RTU</a:t>
            </a: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Profibus DP</a:t>
            </a:r>
          </a:p>
          <a:p>
            <a:pPr marL="285750" indent="-285750">
              <a:buFont typeface="Arial" panose="020B0604020202020204" pitchFamily="34" charset="0"/>
              <a:buChar char="•"/>
            </a:pPr>
            <a:r>
              <a:rPr lang="en-US" sz="1200" err="1">
                <a:latin typeface="ABBvoiceOffice" panose="020D0603020503020204" pitchFamily="34" charset="0"/>
                <a:ea typeface="ABBvoiceOffice" panose="020D0603020503020204" pitchFamily="34" charset="0"/>
                <a:cs typeface="ABBvoiceOffice" panose="020D0603020503020204" pitchFamily="34" charset="0"/>
              </a:rPr>
              <a:t>DeviceNet</a:t>
            </a:r>
            <a:r>
              <a:rPr lang="en-US" sz="1200">
                <a:latin typeface="ABBvoiceOffice" panose="020D0603020503020204" pitchFamily="34" charset="0"/>
                <a:ea typeface="ABBvoiceOffice" panose="020D0603020503020204" pitchFamily="34" charset="0"/>
                <a:cs typeface="ABBvoiceOffice" panose="020D0603020503020204" pitchFamily="34" charset="0"/>
              </a:rPr>
              <a:t>™</a:t>
            </a:r>
          </a:p>
          <a:p>
            <a:pPr marL="285750" indent="-285750">
              <a:buFont typeface="Arial" panose="020B0604020202020204" pitchFamily="34" charset="0"/>
              <a:buChar char="•"/>
            </a:pPr>
            <a:endParaRPr lang="en-US" sz="1200">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ea typeface="ABBvoice" panose="020D0603020503020204" pitchFamily="34" charset="0"/>
              <a:cs typeface="ABBvoice" panose="020D0603020503020204" pitchFamily="34" charset="0"/>
            </a:endParaRPr>
          </a:p>
          <a:p>
            <a:endParaRPr lang="en-US"/>
          </a:p>
        </p:txBody>
      </p:sp>
      <p:pic>
        <p:nvPicPr>
          <p:cNvPr id="168" name="Picture 167">
            <a:extLst>
              <a:ext uri="{FF2B5EF4-FFF2-40B4-BE49-F238E27FC236}">
                <a16:creationId xmlns:a16="http://schemas.microsoft.com/office/drawing/2014/main" id="{0854B9E6-721B-49B4-9954-7822C9929D6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397888" y="3109602"/>
            <a:ext cx="186621" cy="263293"/>
          </a:xfrm>
          <a:prstGeom prst="rect">
            <a:avLst/>
          </a:prstGeom>
        </p:spPr>
      </p:pic>
      <p:pic>
        <p:nvPicPr>
          <p:cNvPr id="167" name="Picture 166">
            <a:extLst>
              <a:ext uri="{FF2B5EF4-FFF2-40B4-BE49-F238E27FC236}">
                <a16:creationId xmlns:a16="http://schemas.microsoft.com/office/drawing/2014/main" id="{DEAC7760-3A42-40ED-BCD6-DE05E395E2E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1202712" y="2817517"/>
            <a:ext cx="587041" cy="264106"/>
          </a:xfrm>
          <a:prstGeom prst="rect">
            <a:avLst/>
          </a:prstGeom>
        </p:spPr>
      </p:pic>
    </p:spTree>
    <p:extLst>
      <p:ext uri="{BB962C8B-B14F-4D97-AF65-F5344CB8AC3E}">
        <p14:creationId xmlns:p14="http://schemas.microsoft.com/office/powerpoint/2010/main" val="316532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ED6F0-2ED3-48D2-BA30-F1D8AC1F55C9}"/>
              </a:ext>
            </a:extLst>
          </p:cNvPr>
          <p:cNvSpPr>
            <a:spLocks noGrp="1"/>
          </p:cNvSpPr>
          <p:nvPr>
            <p:ph type="title"/>
          </p:nvPr>
        </p:nvSpPr>
        <p:spPr/>
        <p:txBody>
          <a:bodyPr/>
          <a:lstStyle/>
          <a:p>
            <a:r>
              <a:rPr lang="en-US"/>
              <a:t>Intelligent Distribution for Building – Electric power</a:t>
            </a:r>
            <a:endParaRPr lang="pl-PL"/>
          </a:p>
        </p:txBody>
      </p:sp>
      <p:sp>
        <p:nvSpPr>
          <p:cNvPr id="4" name="Date Placeholder 3">
            <a:extLst>
              <a:ext uri="{FF2B5EF4-FFF2-40B4-BE49-F238E27FC236}">
                <a16:creationId xmlns:a16="http://schemas.microsoft.com/office/drawing/2014/main" id="{F3212DCF-BC04-4E6A-BF1D-12FD301531F2}"/>
              </a:ext>
            </a:extLst>
          </p:cNvPr>
          <p:cNvSpPr>
            <a:spLocks noGrp="1"/>
          </p:cNvSpPr>
          <p:nvPr>
            <p:ph type="dt" sz="half" idx="18"/>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B116F74F-539E-4698-89BB-D4DF44EF73A6}"/>
              </a:ext>
            </a:extLst>
          </p:cNvPr>
          <p:cNvSpPr>
            <a:spLocks noGrp="1"/>
          </p:cNvSpPr>
          <p:nvPr>
            <p:ph type="sldNum" sz="quarter" idx="20"/>
          </p:nvPr>
        </p:nvSpPr>
        <p:spPr/>
        <p:txBody>
          <a:bodyPr/>
          <a:lstStyle/>
          <a:p>
            <a:r>
              <a:rPr lang="en-US"/>
              <a:t>Slide </a:t>
            </a:r>
            <a:fld id="{619F89D8-7AE3-494A-97F3-03D680869632}" type="slidenum">
              <a:rPr lang="en-US" dirty="0" smtClean="0"/>
              <a:pPr/>
              <a:t>42</a:t>
            </a:fld>
            <a:endParaRPr lang="en-US"/>
          </a:p>
        </p:txBody>
      </p:sp>
      <p:sp>
        <p:nvSpPr>
          <p:cNvPr id="7" name="Subtitle 6">
            <a:extLst>
              <a:ext uri="{FF2B5EF4-FFF2-40B4-BE49-F238E27FC236}">
                <a16:creationId xmlns:a16="http://schemas.microsoft.com/office/drawing/2014/main" id="{929BC1B4-8FDC-48DD-9E0A-89E6C5769C53}"/>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The Importance Of Metering and Controlling </a:t>
            </a:r>
          </a:p>
        </p:txBody>
      </p:sp>
      <p:sp>
        <p:nvSpPr>
          <p:cNvPr id="33" name="Rechteck 52">
            <a:extLst>
              <a:ext uri="{FF2B5EF4-FFF2-40B4-BE49-F238E27FC236}">
                <a16:creationId xmlns:a16="http://schemas.microsoft.com/office/drawing/2014/main" id="{C668F6AE-61BF-49AC-A42E-6FAD25708ACF}"/>
              </a:ext>
            </a:extLst>
          </p:cNvPr>
          <p:cNvSpPr/>
          <p:nvPr/>
        </p:nvSpPr>
        <p:spPr>
          <a:xfrm>
            <a:off x="6384705" y="2595228"/>
            <a:ext cx="5104562" cy="1277273"/>
          </a:xfrm>
          <a:prstGeom prst="rect">
            <a:avLst/>
          </a:prstGeom>
        </p:spPr>
        <p:txBody>
          <a:bodyPr wrap="square">
            <a:spAutoFit/>
          </a:bodyPr>
          <a:lstStyle/>
          <a:p>
            <a:pPr>
              <a:spcAft>
                <a:spcPts val="600"/>
              </a:spcAft>
            </a:pPr>
            <a:r>
              <a:rPr lang="en-US" sz="12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Asset Management Solution | </a:t>
            </a:r>
            <a:r>
              <a:rPr lang="en-US" sz="1200" b="1">
                <a:latin typeface="ABBvoiceOffice" panose="020D0603020503020204" pitchFamily="34" charset="0"/>
                <a:ea typeface="ABBvoiceOffice" panose="020D0603020503020204" pitchFamily="34" charset="0"/>
                <a:cs typeface="ABBvoiceOffice" panose="020D0603020503020204" pitchFamily="34" charset="0"/>
              </a:rPr>
              <a:t>Complete Monitoring And Supervision System </a:t>
            </a:r>
          </a:p>
          <a:p>
            <a:pPr>
              <a:spcAft>
                <a:spcPts val="600"/>
              </a:spcAft>
            </a:pPr>
            <a:r>
              <a:rPr lang="en-US" sz="1200">
                <a:latin typeface="ABBvoiceOffice" panose="020D0603020503020204" pitchFamily="34" charset="0"/>
                <a:ea typeface="ABBvoiceOffice" panose="020D0603020503020204" pitchFamily="34" charset="0"/>
                <a:cs typeface="ABBvoiceOffice" panose="020D0603020503020204" pitchFamily="34" charset="0"/>
              </a:rPr>
              <a:t>Advanced solution consists of complete packaging for metering of consumptions and ready to use predictive maintenance system.  Redundancy of communication is also possible for large and critical buildings.</a:t>
            </a:r>
            <a:endParaRPr lang="en-US" sz="1200" b="1">
              <a:latin typeface="ABBvoiceOffice" panose="020D0603020503020204" pitchFamily="34" charset="0"/>
              <a:ea typeface="ABBvoiceOffice" panose="020D0603020503020204" pitchFamily="34" charset="0"/>
              <a:cs typeface="ABBvoiceOffice" panose="020D0603020503020204" pitchFamily="34" charset="0"/>
            </a:endParaRPr>
          </a:p>
        </p:txBody>
      </p:sp>
      <p:grpSp>
        <p:nvGrpSpPr>
          <p:cNvPr id="9" name="Group 8">
            <a:extLst>
              <a:ext uri="{FF2B5EF4-FFF2-40B4-BE49-F238E27FC236}">
                <a16:creationId xmlns:a16="http://schemas.microsoft.com/office/drawing/2014/main" id="{BED3816F-1F58-47B7-AC53-86F2B12265B7}"/>
              </a:ext>
            </a:extLst>
          </p:cNvPr>
          <p:cNvGrpSpPr/>
          <p:nvPr/>
        </p:nvGrpSpPr>
        <p:grpSpPr>
          <a:xfrm>
            <a:off x="516063" y="2711469"/>
            <a:ext cx="3903843" cy="2577420"/>
            <a:chOff x="1497731" y="3072843"/>
            <a:chExt cx="2672851" cy="1764687"/>
          </a:xfrm>
        </p:grpSpPr>
        <p:cxnSp>
          <p:nvCxnSpPr>
            <p:cNvPr id="25" name="Gewinkelte Verbindung 48">
              <a:extLst>
                <a:ext uri="{FF2B5EF4-FFF2-40B4-BE49-F238E27FC236}">
                  <a16:creationId xmlns:a16="http://schemas.microsoft.com/office/drawing/2014/main" id="{9A1B53CD-02B4-4A28-981B-590B3A71F947}"/>
                </a:ext>
              </a:extLst>
            </p:cNvPr>
            <p:cNvCxnSpPr/>
            <p:nvPr/>
          </p:nvCxnSpPr>
          <p:spPr bwMode="gray">
            <a:xfrm flipV="1">
              <a:off x="1497731" y="3867886"/>
              <a:ext cx="948621" cy="760047"/>
            </a:xfrm>
            <a:prstGeom prst="bentConnector3">
              <a:avLst>
                <a:gd name="adj1" fmla="val 96315"/>
              </a:avLst>
            </a:prstGeom>
            <a:ln w="19050" cmpd="sng">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6" name="Gewinkelte Verbindung 49">
              <a:extLst>
                <a:ext uri="{FF2B5EF4-FFF2-40B4-BE49-F238E27FC236}">
                  <a16:creationId xmlns:a16="http://schemas.microsoft.com/office/drawing/2014/main" id="{40DEA59C-AF7F-4C82-8AA3-C586D347ABCD}"/>
                </a:ext>
              </a:extLst>
            </p:cNvPr>
            <p:cNvCxnSpPr/>
            <p:nvPr/>
          </p:nvCxnSpPr>
          <p:spPr bwMode="gray">
            <a:xfrm flipV="1">
              <a:off x="2442920" y="3072843"/>
              <a:ext cx="1727662" cy="795043"/>
            </a:xfrm>
            <a:prstGeom prst="bentConnector3">
              <a:avLst>
                <a:gd name="adj1" fmla="val 48395"/>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hteck 50">
              <a:extLst>
                <a:ext uri="{FF2B5EF4-FFF2-40B4-BE49-F238E27FC236}">
                  <a16:creationId xmlns:a16="http://schemas.microsoft.com/office/drawing/2014/main" id="{377A7AD4-A01E-453C-BD4B-CF2A87C67A38}"/>
                </a:ext>
              </a:extLst>
            </p:cNvPr>
            <p:cNvSpPr/>
            <p:nvPr/>
          </p:nvSpPr>
          <p:spPr>
            <a:xfrm>
              <a:off x="3324624" y="3090599"/>
              <a:ext cx="792637" cy="316089"/>
            </a:xfrm>
            <a:prstGeom prst="rect">
              <a:avLst/>
            </a:prstGeom>
            <a:noFill/>
          </p:spPr>
          <p:txBody>
            <a:bodyPr wrap="none">
              <a:spAutoFit/>
            </a:bodyPr>
            <a:lstStyle/>
            <a:p>
              <a:pPr algn="ctr"/>
              <a:r>
                <a:rPr lang="en-US" sz="1200" b="1"/>
                <a:t>Asset</a:t>
              </a:r>
            </a:p>
            <a:p>
              <a:pPr algn="ctr"/>
              <a:r>
                <a:rPr lang="en-US" sz="1200" b="1"/>
                <a:t>Management</a:t>
              </a:r>
            </a:p>
          </p:txBody>
        </p:sp>
        <p:sp>
          <p:nvSpPr>
            <p:cNvPr id="28" name="Rechteck 51">
              <a:extLst>
                <a:ext uri="{FF2B5EF4-FFF2-40B4-BE49-F238E27FC236}">
                  <a16:creationId xmlns:a16="http://schemas.microsoft.com/office/drawing/2014/main" id="{EEDFBACD-A1B7-454B-BF62-7206EF4B3E39}"/>
                </a:ext>
              </a:extLst>
            </p:cNvPr>
            <p:cNvSpPr/>
            <p:nvPr/>
          </p:nvSpPr>
          <p:spPr>
            <a:xfrm>
              <a:off x="2533143" y="3888837"/>
              <a:ext cx="622519" cy="316089"/>
            </a:xfrm>
            <a:prstGeom prst="rect">
              <a:avLst/>
            </a:prstGeom>
            <a:noFill/>
          </p:spPr>
          <p:txBody>
            <a:bodyPr wrap="none">
              <a:spAutoFit/>
            </a:bodyPr>
            <a:lstStyle/>
            <a:p>
              <a:pPr algn="ctr"/>
              <a:r>
                <a:rPr lang="en-US" sz="1200" b="1">
                  <a:solidFill>
                    <a:schemeClr val="accent4"/>
                  </a:solidFill>
                </a:rPr>
                <a:t>Monitor +</a:t>
              </a:r>
            </a:p>
            <a:p>
              <a:pPr algn="ctr"/>
              <a:r>
                <a:rPr lang="en-US" sz="1200" b="1">
                  <a:solidFill>
                    <a:schemeClr val="accent4"/>
                  </a:solidFill>
                </a:rPr>
                <a:t>Control</a:t>
              </a:r>
            </a:p>
          </p:txBody>
        </p:sp>
        <p:sp>
          <p:nvSpPr>
            <p:cNvPr id="29" name="Rechteck 52">
              <a:extLst>
                <a:ext uri="{FF2B5EF4-FFF2-40B4-BE49-F238E27FC236}">
                  <a16:creationId xmlns:a16="http://schemas.microsoft.com/office/drawing/2014/main" id="{32FC366E-6CB0-4FDB-947B-4ACCAE95FCE1}"/>
                </a:ext>
              </a:extLst>
            </p:cNvPr>
            <p:cNvSpPr/>
            <p:nvPr/>
          </p:nvSpPr>
          <p:spPr>
            <a:xfrm>
              <a:off x="1612090" y="4647877"/>
              <a:ext cx="533620" cy="189653"/>
            </a:xfrm>
            <a:prstGeom prst="rect">
              <a:avLst/>
            </a:prstGeom>
          </p:spPr>
          <p:txBody>
            <a:bodyPr wrap="none">
              <a:spAutoFit/>
            </a:bodyPr>
            <a:lstStyle/>
            <a:p>
              <a:r>
                <a:rPr lang="en-US" sz="1200" b="1">
                  <a:solidFill>
                    <a:schemeClr val="accent4"/>
                  </a:solidFill>
                </a:rPr>
                <a:t>Monitor</a:t>
              </a:r>
            </a:p>
          </p:txBody>
        </p:sp>
        <p:pic>
          <p:nvPicPr>
            <p:cNvPr id="36" name="Graphic 35">
              <a:extLst>
                <a:ext uri="{FF2B5EF4-FFF2-40B4-BE49-F238E27FC236}">
                  <a16:creationId xmlns:a16="http://schemas.microsoft.com/office/drawing/2014/main" id="{17C42991-0691-480F-A4A8-3D9AF8B34A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242" y="3323627"/>
              <a:ext cx="457200" cy="457200"/>
            </a:xfrm>
            <a:prstGeom prst="rect">
              <a:avLst/>
            </a:prstGeom>
          </p:spPr>
        </p:pic>
        <p:pic>
          <p:nvPicPr>
            <p:cNvPr id="37" name="Graphic 36">
              <a:extLst>
                <a:ext uri="{FF2B5EF4-FFF2-40B4-BE49-F238E27FC236}">
                  <a16:creationId xmlns:a16="http://schemas.microsoft.com/office/drawing/2014/main" id="{9647725D-8534-46E0-8127-CC61C1031D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2489" y="4069222"/>
              <a:ext cx="457200" cy="457200"/>
            </a:xfrm>
            <a:prstGeom prst="rect">
              <a:avLst/>
            </a:prstGeom>
          </p:spPr>
        </p:pic>
      </p:grpSp>
      <p:sp>
        <p:nvSpPr>
          <p:cNvPr id="10" name="TextBox 9">
            <a:extLst>
              <a:ext uri="{FF2B5EF4-FFF2-40B4-BE49-F238E27FC236}">
                <a16:creationId xmlns:a16="http://schemas.microsoft.com/office/drawing/2014/main" id="{F8ED14C3-2AB0-4A3C-8CB0-D9B923972B6B}"/>
              </a:ext>
            </a:extLst>
          </p:cNvPr>
          <p:cNvSpPr txBox="1"/>
          <p:nvPr/>
        </p:nvSpPr>
        <p:spPr bwMode="gray">
          <a:xfrm>
            <a:off x="3468407" y="3157285"/>
            <a:ext cx="2523344" cy="1339432"/>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Predictive Maintenance​​</a:t>
            </a:r>
          </a:p>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Redundancy For Communication​</a:t>
            </a:r>
          </a:p>
          <a:p>
            <a:pPr marL="171450" indent="-1714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High Granularity Measurements</a:t>
            </a:r>
            <a:endParaRPr lang="en-GB" sz="110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8" name="TextBox 37">
            <a:extLst>
              <a:ext uri="{FF2B5EF4-FFF2-40B4-BE49-F238E27FC236}">
                <a16:creationId xmlns:a16="http://schemas.microsoft.com/office/drawing/2014/main" id="{85C130CA-79D8-4DCF-ADDF-FAF2A0E3C531}"/>
              </a:ext>
            </a:extLst>
          </p:cNvPr>
          <p:cNvSpPr txBox="1"/>
          <p:nvPr/>
        </p:nvSpPr>
        <p:spPr bwMode="gray">
          <a:xfrm>
            <a:off x="2233179" y="4311842"/>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Power Quality</a:t>
            </a:r>
          </a:p>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7 native Communication Protocols</a:t>
            </a:r>
          </a:p>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1% Accuracy</a:t>
            </a:r>
          </a:p>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General And Auxiliary Service Consumptions</a:t>
            </a:r>
          </a:p>
        </p:txBody>
      </p:sp>
      <p:sp>
        <p:nvSpPr>
          <p:cNvPr id="39" name="TextBox 38">
            <a:extLst>
              <a:ext uri="{FF2B5EF4-FFF2-40B4-BE49-F238E27FC236}">
                <a16:creationId xmlns:a16="http://schemas.microsoft.com/office/drawing/2014/main" id="{918BE98F-F9C8-4044-A129-7F9ACCF862E5}"/>
              </a:ext>
            </a:extLst>
          </p:cNvPr>
          <p:cNvSpPr txBox="1"/>
          <p:nvPr/>
        </p:nvSpPr>
        <p:spPr bwMode="gray">
          <a:xfrm>
            <a:off x="906825" y="5324684"/>
            <a:ext cx="3760088" cy="838548"/>
          </a:xfrm>
          <a:prstGeom prst="rect">
            <a:avLst/>
          </a:prstGeom>
          <a:noFill/>
        </p:spPr>
        <p:txBody>
          <a:bodyPr wrap="square" lIns="72000" tIns="72000" rIns="72000" bIns="72000" rtlCol="0">
            <a:noAutofit/>
          </a:bodyPr>
          <a:lstStyle/>
          <a:p>
            <a:pPr marL="171450" indent="-171450">
              <a:buFont typeface="Arial" panose="020B0604020202020204" pitchFamily="34" charset="0"/>
              <a:buChar char="•"/>
            </a:pPr>
            <a:r>
              <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Total Building Consumptions</a:t>
            </a:r>
          </a:p>
          <a:p>
            <a:pPr marL="171450" indent="-171450">
              <a:buFont typeface="Arial" panose="020B0604020202020204" pitchFamily="34" charset="0"/>
              <a:buChar char="•"/>
            </a:pPr>
            <a:r>
              <a:rPr lang="en-US"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rPr>
              <a:t>Automatic Report And Dashboard</a:t>
            </a:r>
            <a:endParaRPr lang="en-GB" sz="1100">
              <a:solidFill>
                <a:schemeClr val="accent4"/>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en-GB" sz="1100">
              <a:solidFill>
                <a:schemeClr val="accent4"/>
              </a:solidFill>
            </a:endParaRPr>
          </a:p>
        </p:txBody>
      </p:sp>
      <p:pic>
        <p:nvPicPr>
          <p:cNvPr id="21" name="Bild 53">
            <a:extLst>
              <a:ext uri="{FF2B5EF4-FFF2-40B4-BE49-F238E27FC236}">
                <a16:creationId xmlns:a16="http://schemas.microsoft.com/office/drawing/2014/main" id="{C6694E63-835D-4210-A353-5698BF18D79A}"/>
              </a:ext>
            </a:extLst>
          </p:cNvPr>
          <p:cNvPicPr>
            <a:picLocks noChangeAspect="1"/>
          </p:cNvPicPr>
          <p:nvPr/>
        </p:nvPicPr>
        <p:blipFill>
          <a:blip r:embed="rId7"/>
          <a:stretch>
            <a:fillRect/>
          </a:stretch>
        </p:blipFill>
        <p:spPr>
          <a:xfrm>
            <a:off x="3448547" y="2041723"/>
            <a:ext cx="613288" cy="613288"/>
          </a:xfrm>
          <a:prstGeom prst="rect">
            <a:avLst/>
          </a:prstGeom>
        </p:spPr>
      </p:pic>
      <p:sp>
        <p:nvSpPr>
          <p:cNvPr id="20" name="TextBox 19">
            <a:extLst>
              <a:ext uri="{FF2B5EF4-FFF2-40B4-BE49-F238E27FC236}">
                <a16:creationId xmlns:a16="http://schemas.microsoft.com/office/drawing/2014/main" id="{B859AC3F-D3C0-4465-94C8-22E7CFCA872E}"/>
              </a:ext>
            </a:extLst>
          </p:cNvPr>
          <p:cNvSpPr txBox="1"/>
          <p:nvPr/>
        </p:nvSpPr>
        <p:spPr bwMode="gray">
          <a:xfrm>
            <a:off x="6384705" y="5493922"/>
            <a:ext cx="5048250" cy="500072"/>
          </a:xfrm>
          <a:prstGeom prst="rect">
            <a:avLst/>
          </a:prstGeom>
          <a:noFill/>
        </p:spPr>
        <p:txBody>
          <a:bodyPr wrap="square" lIns="72000" tIns="72000" rIns="72000" bIns="72000" rtlCol="0">
            <a:noAutofit/>
          </a:bodyPr>
          <a:lstStyle/>
          <a:p>
            <a:r>
              <a:rPr lang="it-IT" sz="1000" dirty="0"/>
              <a:t>* </a:t>
            </a:r>
            <a:r>
              <a:rPr lang="it-IT" sz="1000" dirty="0" err="1"/>
              <a:t>It</a:t>
            </a:r>
            <a:r>
              <a:rPr lang="it-IT" sz="1000" dirty="0"/>
              <a:t> </a:t>
            </a:r>
            <a:r>
              <a:rPr lang="it-IT" sz="1000" dirty="0" err="1"/>
              <a:t>is</a:t>
            </a:r>
            <a:r>
              <a:rPr lang="it-IT" sz="1000" dirty="0"/>
              <a:t> </a:t>
            </a:r>
            <a:r>
              <a:rPr lang="it-IT" sz="1000" dirty="0" err="1"/>
              <a:t>always</a:t>
            </a:r>
            <a:r>
              <a:rPr lang="it-IT" sz="1000" dirty="0"/>
              <a:t> </a:t>
            </a:r>
            <a:r>
              <a:rPr lang="it-IT" sz="1000" dirty="0" err="1"/>
              <a:t>possible</a:t>
            </a:r>
            <a:r>
              <a:rPr lang="it-IT" sz="1000" dirty="0"/>
              <a:t> to upgrade the </a:t>
            </a:r>
            <a:r>
              <a:rPr lang="it-IT" sz="1000" dirty="0" err="1"/>
              <a:t>current</a:t>
            </a:r>
            <a:r>
              <a:rPr lang="it-IT" sz="1000" dirty="0"/>
              <a:t> </a:t>
            </a:r>
            <a:r>
              <a:rPr lang="it-IT" sz="1000" dirty="0" err="1"/>
              <a:t>digital</a:t>
            </a:r>
            <a:r>
              <a:rPr lang="it-IT" sz="1000" dirty="0"/>
              <a:t> </a:t>
            </a:r>
            <a:r>
              <a:rPr lang="it-IT" sz="1000" dirty="0" err="1"/>
              <a:t>architecture</a:t>
            </a:r>
            <a:r>
              <a:rPr lang="it-IT" sz="1000" dirty="0"/>
              <a:t> thanks to a </a:t>
            </a:r>
            <a:r>
              <a:rPr lang="it-IT" sz="1000" dirty="0" err="1"/>
              <a:t>great</a:t>
            </a:r>
            <a:r>
              <a:rPr lang="it-IT" sz="1000" dirty="0"/>
              <a:t> product </a:t>
            </a:r>
            <a:r>
              <a:rPr lang="it-IT" sz="1000" dirty="0" err="1"/>
              <a:t>flexibility</a:t>
            </a:r>
            <a:r>
              <a:rPr lang="it-IT" sz="1000" dirty="0"/>
              <a:t>. </a:t>
            </a:r>
          </a:p>
        </p:txBody>
      </p:sp>
      <p:sp>
        <p:nvSpPr>
          <p:cNvPr id="22" name="Footer Placeholder 22">
            <a:extLst>
              <a:ext uri="{FF2B5EF4-FFF2-40B4-BE49-F238E27FC236}">
                <a16:creationId xmlns:a16="http://schemas.microsoft.com/office/drawing/2014/main" id="{75C319AE-9D59-42F9-99B0-B045016D7ACE}"/>
              </a:ext>
            </a:extLst>
          </p:cNvPr>
          <p:cNvSpPr txBox="1">
            <a:spLocks/>
          </p:cNvSpPr>
          <p:nvPr/>
        </p:nvSpPr>
        <p:spPr bwMode="gray">
          <a:xfrm>
            <a:off x="2545655" y="6054122"/>
            <a:ext cx="8489950" cy="501650"/>
          </a:xfrm>
          <a:prstGeom prst="rect">
            <a:avLst/>
          </a:prstGeom>
          <a:noFill/>
        </p:spPr>
        <p:txBody>
          <a:bodyPr vert="horz" wrap="square" lIns="72000" tIns="72000" rIns="72000" bIns="7200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r>
              <a:rPr lang="en-GB">
                <a:solidFill>
                  <a:schemeClr val="tx1"/>
                </a:solidFill>
              </a:rPr>
              <a:t>* 1% accuracy for Breakers, cannot be upgrade  </a:t>
            </a:r>
          </a:p>
        </p:txBody>
      </p:sp>
    </p:spTree>
    <p:extLst>
      <p:ext uri="{BB962C8B-B14F-4D97-AF65-F5344CB8AC3E}">
        <p14:creationId xmlns:p14="http://schemas.microsoft.com/office/powerpoint/2010/main" val="87961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5E6525-ED0D-45CB-A99D-0565992340DC}"/>
              </a:ext>
            </a:extLst>
          </p:cNvPr>
          <p:cNvSpPr/>
          <p:nvPr/>
        </p:nvSpPr>
        <p:spPr bwMode="gray">
          <a:xfrm>
            <a:off x="336550" y="2071109"/>
            <a:ext cx="3877310" cy="3843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D0C43DDC-7267-4A6F-85CE-3954E01C049E}"/>
              </a:ext>
            </a:extLst>
          </p:cNvPr>
          <p:cNvSpPr>
            <a:spLocks noGrp="1"/>
          </p:cNvSpPr>
          <p:nvPr>
            <p:ph type="title"/>
          </p:nvPr>
        </p:nvSpPr>
        <p:spPr/>
        <p:txBody>
          <a:bodyPr/>
          <a:lstStyle/>
          <a:p>
            <a:r>
              <a:rPr lang="en-US"/>
              <a:t>Intelligent Distribution for Building – Electric power</a:t>
            </a:r>
          </a:p>
        </p:txBody>
      </p:sp>
      <p:sp>
        <p:nvSpPr>
          <p:cNvPr id="3" name="Footer Placeholder 2">
            <a:extLst>
              <a:ext uri="{FF2B5EF4-FFF2-40B4-BE49-F238E27FC236}">
                <a16:creationId xmlns:a16="http://schemas.microsoft.com/office/drawing/2014/main" id="{D4BAEB79-96E1-4B18-9CD9-7DE177B4DD9E}"/>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F10FCAA2-D3DE-46DF-A481-018DD24FD4EA}"/>
              </a:ext>
            </a:extLst>
          </p:cNvPr>
          <p:cNvSpPr>
            <a:spLocks noGrp="1"/>
          </p:cNvSpPr>
          <p:nvPr>
            <p:ph type="dt" sz="half" idx="11"/>
          </p:nvPr>
        </p:nvSpPr>
        <p:spPr/>
        <p:txBody>
          <a:bodyPr/>
          <a:lstStyle/>
          <a:p>
            <a:fld id="{B7A8DB10-9BF6-4473-AAA1-9EA8F472E094}" type="datetime4">
              <a:rPr lang="en-US" smtClean="0"/>
              <a:t>October 8, 2021</a:t>
            </a:fld>
            <a:endParaRPr lang="en-US"/>
          </a:p>
        </p:txBody>
      </p:sp>
      <p:sp>
        <p:nvSpPr>
          <p:cNvPr id="5" name="Slide Number Placeholder 4">
            <a:extLst>
              <a:ext uri="{FF2B5EF4-FFF2-40B4-BE49-F238E27FC236}">
                <a16:creationId xmlns:a16="http://schemas.microsoft.com/office/drawing/2014/main" id="{965428F9-0170-4FC1-A458-A67DAF81A3B0}"/>
              </a:ext>
            </a:extLst>
          </p:cNvPr>
          <p:cNvSpPr>
            <a:spLocks noGrp="1"/>
          </p:cNvSpPr>
          <p:nvPr>
            <p:ph type="sldNum" sz="quarter" idx="12"/>
          </p:nvPr>
        </p:nvSpPr>
        <p:spPr/>
        <p:txBody>
          <a:bodyPr/>
          <a:lstStyle/>
          <a:p>
            <a:r>
              <a:rPr lang="en-US"/>
              <a:t>Slide </a:t>
            </a:r>
            <a:fld id="{619F89D8-7AE3-494A-97F3-03D680869632}" type="slidenum">
              <a:rPr lang="en-US" smtClean="0"/>
              <a:pPr/>
              <a:t>43</a:t>
            </a:fld>
            <a:endParaRPr lang="en-US"/>
          </a:p>
        </p:txBody>
      </p:sp>
      <p:sp>
        <p:nvSpPr>
          <p:cNvPr id="6" name="Text Placeholder 5">
            <a:extLst>
              <a:ext uri="{FF2B5EF4-FFF2-40B4-BE49-F238E27FC236}">
                <a16:creationId xmlns:a16="http://schemas.microsoft.com/office/drawing/2014/main" id="{33A46664-788B-490B-A731-01E27BA0135B}"/>
              </a:ext>
            </a:extLst>
          </p:cNvPr>
          <p:cNvSpPr>
            <a:spLocks noGrp="1"/>
          </p:cNvSpPr>
          <p:nvPr>
            <p:ph type="body" sz="quarter" idx="16"/>
          </p:nvPr>
        </p:nvSpPr>
        <p:spPr>
          <a:xfrm>
            <a:off x="531014" y="2079666"/>
            <a:ext cx="2064201" cy="252000"/>
          </a:xfrm>
        </p:spPr>
        <p:txBody>
          <a:bodyPr/>
          <a:lstStyle/>
          <a:p>
            <a:endPar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Asset Management</a:t>
            </a:r>
            <a:endPar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8" name="Content Placeholder 7">
            <a:extLst>
              <a:ext uri="{FF2B5EF4-FFF2-40B4-BE49-F238E27FC236}">
                <a16:creationId xmlns:a16="http://schemas.microsoft.com/office/drawing/2014/main" id="{4336BCA6-43A7-4E89-B4C6-0DBAEA92D656}"/>
              </a:ext>
            </a:extLst>
          </p:cNvPr>
          <p:cNvSpPr>
            <a:spLocks noGrp="1"/>
          </p:cNvSpPr>
          <p:nvPr>
            <p:ph sz="quarter" idx="19"/>
          </p:nvPr>
        </p:nvSpPr>
        <p:spPr>
          <a:xfrm>
            <a:off x="537509" y="2503695"/>
            <a:ext cx="3386791" cy="3565826"/>
          </a:xfrm>
        </p:spPr>
        <p:txBody>
          <a:bodyPr/>
          <a:lstStyle/>
          <a:p>
            <a:pPr marL="285750" indent="-285750">
              <a:buFont typeface="Arial" panose="020B0604020202020204" pitchFamily="34" charset="0"/>
              <a:buChar char="•"/>
            </a:pPr>
            <a:endParaRPr lang="en-US" sz="105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pPr>
            <a:r>
              <a:rPr lang="en-US" sz="1050" b="1">
                <a:solidFill>
                  <a:srgbClr val="FF0000"/>
                </a:solidFill>
                <a:latin typeface="ABBvoiceOffice" panose="020D0603020503020204" pitchFamily="34" charset="0"/>
                <a:ea typeface="ABBvoiceOffice" panose="020D0603020503020204" pitchFamily="34" charset="0"/>
                <a:cs typeface="ABBvoiceOffice" panose="020D0603020503020204" pitchFamily="34" charset="0"/>
              </a:rPr>
              <a:t>Asset management</a:t>
            </a:r>
            <a:r>
              <a:rPr lang="en-US" sz="1050">
                <a:latin typeface="ABBvoiceOffice" panose="020D0603020503020204" pitchFamily="34" charset="0"/>
                <a:ea typeface="ABBvoiceOffice" panose="020D0603020503020204" pitchFamily="34" charset="0"/>
                <a:cs typeface="ABBvoiceOffice" panose="020D0603020503020204" pitchFamily="34" charset="0"/>
              </a:rPr>
              <a:t> level enables an in-depth monitoring of all consumptions, it is possible to group the measures by usage and by zones. It is also possible to measure power quality, when required.</a:t>
            </a:r>
          </a:p>
          <a:p>
            <a:pPr defTabSz="914491">
              <a:spcBef>
                <a:spcPts val="600"/>
              </a:spcBef>
            </a:pPr>
            <a:r>
              <a:rPr lang="en-US" sz="1050">
                <a:latin typeface="ABBvoiceOffice" panose="020D0603020503020204" pitchFamily="34" charset="0"/>
                <a:ea typeface="ABBvoiceOffice" panose="020D0603020503020204" pitchFamily="34" charset="0"/>
                <a:cs typeface="ABBvoiceOffice" panose="020D0603020503020204" pitchFamily="34" charset="0"/>
              </a:rPr>
              <a:t>As option, it is possible to use ABB Ability Energy and Asset Manager to benefit of automatic analysis and reporting for energy efficiency and predictive maintenance.</a:t>
            </a:r>
          </a:p>
          <a:p>
            <a:pPr defTabSz="914491">
              <a:spcBef>
                <a:spcPts val="600"/>
              </a:spcBef>
            </a:pPr>
            <a:r>
              <a:rPr lang="en-US" sz="1050">
                <a:latin typeface="ABBvoiceOffice" panose="020D0603020503020204" pitchFamily="34" charset="0"/>
                <a:ea typeface="ABBvoiceOffice" panose="020D0603020503020204" pitchFamily="34" charset="0"/>
                <a:cs typeface="ABBvoiceOffice" panose="020D0603020503020204" pitchFamily="34" charset="0"/>
              </a:rPr>
              <a:t>ABB’S offer for power distribution includes protection devices that can be customized at any time, to enable an evolution of the installation from essential to enhanced or advanced even in the future.</a:t>
            </a:r>
          </a:p>
          <a:p>
            <a:endParaRPr lang="en-US" sz="105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0" name="Subtitle 9">
            <a:extLst>
              <a:ext uri="{FF2B5EF4-FFF2-40B4-BE49-F238E27FC236}">
                <a16:creationId xmlns:a16="http://schemas.microsoft.com/office/drawing/2014/main" id="{F95C3B46-5154-4C5C-BFB7-4C67D1BB716B}"/>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83" name="Text Placeholder 5">
            <a:extLst>
              <a:ext uri="{FF2B5EF4-FFF2-40B4-BE49-F238E27FC236}">
                <a16:creationId xmlns:a16="http://schemas.microsoft.com/office/drawing/2014/main" id="{B201EE08-6653-4BC5-838D-E99CF837190D}"/>
              </a:ext>
            </a:extLst>
          </p:cNvPr>
          <p:cNvSpPr txBox="1">
            <a:spLocks/>
          </p:cNvSpPr>
          <p:nvPr/>
        </p:nvSpPr>
        <p:spPr bwMode="gray">
          <a:xfrm>
            <a:off x="7092040" y="2477280"/>
            <a:ext cx="3184978" cy="326957"/>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pPr defTabSz="914491">
              <a:spcBef>
                <a:spcPts val="600"/>
              </a:spcBef>
            </a:pPr>
            <a:r>
              <a:rPr lang="en-US" sz="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Solution for mid size building</a:t>
            </a:r>
          </a:p>
        </p:txBody>
      </p:sp>
      <p:graphicFrame>
        <p:nvGraphicFramePr>
          <p:cNvPr id="76" name="Table 75">
            <a:extLst>
              <a:ext uri="{FF2B5EF4-FFF2-40B4-BE49-F238E27FC236}">
                <a16:creationId xmlns:a16="http://schemas.microsoft.com/office/drawing/2014/main" id="{A3A1C907-B1FC-4E41-A4BB-2E19FC86C08B}"/>
              </a:ext>
            </a:extLst>
          </p:cNvPr>
          <p:cNvGraphicFramePr>
            <a:graphicFrameLocks noGrp="1"/>
          </p:cNvGraphicFramePr>
          <p:nvPr>
            <p:extLst>
              <p:ext uri="{D42A27DB-BD31-4B8C-83A1-F6EECF244321}">
                <p14:modId xmlns:p14="http://schemas.microsoft.com/office/powerpoint/2010/main" val="2147308184"/>
              </p:ext>
            </p:extLst>
          </p:nvPr>
        </p:nvGraphicFramePr>
        <p:xfrm>
          <a:off x="5324022" y="2764342"/>
          <a:ext cx="5571067" cy="2857500"/>
        </p:xfrm>
        <a:graphic>
          <a:graphicData uri="http://schemas.openxmlformats.org/drawingml/2006/table">
            <a:tbl>
              <a:tblPr/>
              <a:tblGrid>
                <a:gridCol w="2218267">
                  <a:extLst>
                    <a:ext uri="{9D8B030D-6E8A-4147-A177-3AD203B41FA5}">
                      <a16:colId xmlns:a16="http://schemas.microsoft.com/office/drawing/2014/main" val="3741657096"/>
                    </a:ext>
                  </a:extLst>
                </a:gridCol>
                <a:gridCol w="3352800">
                  <a:extLst>
                    <a:ext uri="{9D8B030D-6E8A-4147-A177-3AD203B41FA5}">
                      <a16:colId xmlns:a16="http://schemas.microsoft.com/office/drawing/2014/main" val="266435192"/>
                    </a:ext>
                  </a:extLst>
                </a:gridCol>
              </a:tblGrid>
              <a:tr h="45720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Bundle</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overview</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089263"/>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AC power</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Complete monitoring</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4915499"/>
                  </a:ext>
                </a:extLst>
              </a:tr>
              <a:tr h="400050">
                <a:tc>
                  <a:txBody>
                    <a:bodyPr/>
                    <a:lstStyle/>
                    <a:p>
                      <a:pPr algn="ctr" rtl="0" fontAlgn="ct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Cooling</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in Building</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Complete monitoring</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1500237"/>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Server room</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a:t>
                      </a:r>
                      <a:r>
                        <a:rPr lang="it-IT" sz="1100" b="0" i="0" u="none" strike="noStrike"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breakers</a:t>
                      </a: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&amp; UPS</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24143117"/>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Emergency Lines</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Complete monitoring of all the critical loads</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678112"/>
                  </a:ext>
                </a:extLst>
              </a:tr>
              <a:tr h="400050">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Lighting Application</a:t>
                      </a: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Complete monitoring</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197834184"/>
                  </a:ext>
                </a:extLst>
              </a:tr>
              <a:tr h="400050">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100" b="0" i="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Renewables</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Monitoring incoming &amp; </a:t>
                      </a:r>
                      <a:r>
                        <a:rPr lang="it-IT" sz="1100" b="0" i="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contact</a:t>
                      </a:r>
                      <a:r>
                        <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position</a:t>
                      </a:r>
                    </a:p>
                  </a:txBody>
                  <a:tcPr marL="7620" marR="7620" marT="76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1998931"/>
                  </a:ext>
                </a:extLst>
              </a:tr>
            </a:tbl>
          </a:graphicData>
        </a:graphic>
      </p:graphicFrame>
      <p:grpSp>
        <p:nvGrpSpPr>
          <p:cNvPr id="21" name="Group 20">
            <a:extLst>
              <a:ext uri="{FF2B5EF4-FFF2-40B4-BE49-F238E27FC236}">
                <a16:creationId xmlns:a16="http://schemas.microsoft.com/office/drawing/2014/main" id="{609A01A9-890B-495E-ACC1-05A4A7F76CFB}"/>
              </a:ext>
            </a:extLst>
          </p:cNvPr>
          <p:cNvGrpSpPr/>
          <p:nvPr/>
        </p:nvGrpSpPr>
        <p:grpSpPr>
          <a:xfrm>
            <a:off x="10783115" y="401261"/>
            <a:ext cx="1157689" cy="1067965"/>
            <a:chOff x="10936265" y="219725"/>
            <a:chExt cx="888646" cy="839950"/>
          </a:xfrm>
        </p:grpSpPr>
        <p:sp>
          <p:nvSpPr>
            <p:cNvPr id="22" name="Rechteck 50">
              <a:extLst>
                <a:ext uri="{FF2B5EF4-FFF2-40B4-BE49-F238E27FC236}">
                  <a16:creationId xmlns:a16="http://schemas.microsoft.com/office/drawing/2014/main" id="{E7BD1661-7548-4C73-AE0A-A4F44B28FADC}"/>
                </a:ext>
              </a:extLst>
            </p:cNvPr>
            <p:cNvSpPr/>
            <p:nvPr/>
          </p:nvSpPr>
          <p:spPr>
            <a:xfrm>
              <a:off x="10936265" y="696577"/>
              <a:ext cx="888646" cy="363098"/>
            </a:xfrm>
            <a:prstGeom prst="rect">
              <a:avLst/>
            </a:prstGeom>
          </p:spPr>
          <p:txBody>
            <a:bodyPr wrap="none">
              <a:spAutoFit/>
            </a:bodyPr>
            <a:lstStyle/>
            <a:p>
              <a:pPr algn="ctr"/>
              <a:r>
                <a:rPr lang="en-US" sz="1200" b="1"/>
                <a:t>Asset </a:t>
              </a:r>
            </a:p>
            <a:p>
              <a:pPr algn="ctr"/>
              <a:r>
                <a:rPr lang="en-US" sz="1200" b="1"/>
                <a:t>Management</a:t>
              </a:r>
            </a:p>
          </p:txBody>
        </p:sp>
        <p:pic>
          <p:nvPicPr>
            <p:cNvPr id="23" name="Bild 53">
              <a:extLst>
                <a:ext uri="{FF2B5EF4-FFF2-40B4-BE49-F238E27FC236}">
                  <a16:creationId xmlns:a16="http://schemas.microsoft.com/office/drawing/2014/main" id="{C1412AC2-B3DE-45E0-8866-12695D943942}"/>
                </a:ext>
              </a:extLst>
            </p:cNvPr>
            <p:cNvPicPr>
              <a:picLocks noChangeAspect="1"/>
            </p:cNvPicPr>
            <p:nvPr/>
          </p:nvPicPr>
          <p:blipFill>
            <a:blip r:embed="rId2"/>
            <a:stretch>
              <a:fillRect/>
            </a:stretch>
          </p:blipFill>
          <p:spPr>
            <a:xfrm>
              <a:off x="11162512" y="219725"/>
              <a:ext cx="436153" cy="436153"/>
            </a:xfrm>
            <a:prstGeom prst="rect">
              <a:avLst/>
            </a:prstGeom>
          </p:spPr>
        </p:pic>
      </p:grpSp>
    </p:spTree>
    <p:extLst>
      <p:ext uri="{BB962C8B-B14F-4D97-AF65-F5344CB8AC3E}">
        <p14:creationId xmlns:p14="http://schemas.microsoft.com/office/powerpoint/2010/main" val="10997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 – Electric power</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pSp>
        <p:nvGrpSpPr>
          <p:cNvPr id="2" name="Group 1">
            <a:extLst>
              <a:ext uri="{FF2B5EF4-FFF2-40B4-BE49-F238E27FC236}">
                <a16:creationId xmlns:a16="http://schemas.microsoft.com/office/drawing/2014/main" id="{AB48F4F7-0AAA-4968-BD56-1E70F4A5AA1E}"/>
              </a:ext>
            </a:extLst>
          </p:cNvPr>
          <p:cNvGrpSpPr/>
          <p:nvPr/>
        </p:nvGrpSpPr>
        <p:grpSpPr>
          <a:xfrm>
            <a:off x="667123" y="1945858"/>
            <a:ext cx="10852282" cy="3969166"/>
            <a:chOff x="993296" y="1469226"/>
            <a:chExt cx="10852282" cy="3969166"/>
          </a:xfrm>
        </p:grpSpPr>
        <p:cxnSp>
          <p:nvCxnSpPr>
            <p:cNvPr id="69" name="Straight Connector 68">
              <a:extLst>
                <a:ext uri="{FF2B5EF4-FFF2-40B4-BE49-F238E27FC236}">
                  <a16:creationId xmlns:a16="http://schemas.microsoft.com/office/drawing/2014/main" id="{FA418764-7FF1-4EBD-B5DE-1342F8D08CA1}"/>
                </a:ext>
              </a:extLst>
            </p:cNvPr>
            <p:cNvCxnSpPr>
              <a:stCxn id="84" idx="2"/>
              <a:endCxn id="85" idx="2"/>
            </p:cNvCxnSpPr>
            <p:nvPr/>
          </p:nvCxnSpPr>
          <p:spPr>
            <a:xfrm>
              <a:off x="4918082" y="3199248"/>
              <a:ext cx="748548" cy="7540"/>
            </a:xfrm>
            <a:prstGeom prst="line">
              <a:avLst/>
            </a:prstGeom>
          </p:spPr>
          <p:style>
            <a:lnRef idx="1">
              <a:schemeClr val="dk1"/>
            </a:lnRef>
            <a:fillRef idx="0">
              <a:schemeClr val="dk1"/>
            </a:fillRef>
            <a:effectRef idx="0">
              <a:schemeClr val="dk1"/>
            </a:effectRef>
            <a:fontRef idx="minor">
              <a:schemeClr val="tx1"/>
            </a:fontRef>
          </p:style>
        </p:cxnSp>
        <p:pic>
          <p:nvPicPr>
            <p:cNvPr id="70" name="Picture 69">
              <a:extLst>
                <a:ext uri="{FF2B5EF4-FFF2-40B4-BE49-F238E27FC236}">
                  <a16:creationId xmlns:a16="http://schemas.microsoft.com/office/drawing/2014/main" id="{3ACCCFB7-E1AE-4937-ACDD-A4ABCB4E9445}"/>
                </a:ext>
              </a:extLst>
            </p:cNvPr>
            <p:cNvPicPr>
              <a:picLocks noChangeAspect="1"/>
            </p:cNvPicPr>
            <p:nvPr/>
          </p:nvPicPr>
          <p:blipFill>
            <a:blip r:embed="rId2"/>
            <a:stretch>
              <a:fillRect/>
            </a:stretch>
          </p:blipFill>
          <p:spPr>
            <a:xfrm>
              <a:off x="4562606" y="1469226"/>
              <a:ext cx="1592323" cy="1163063"/>
            </a:xfrm>
            <a:prstGeom prst="rect">
              <a:avLst/>
            </a:prstGeom>
          </p:spPr>
        </p:pic>
        <p:pic>
          <p:nvPicPr>
            <p:cNvPr id="71" name="Picture 70">
              <a:extLst>
                <a:ext uri="{FF2B5EF4-FFF2-40B4-BE49-F238E27FC236}">
                  <a16:creationId xmlns:a16="http://schemas.microsoft.com/office/drawing/2014/main" id="{37F4F24C-B220-4FB6-9CF0-B8A9D52F6AC1}"/>
                </a:ext>
              </a:extLst>
            </p:cNvPr>
            <p:cNvPicPr>
              <a:picLocks noChangeAspect="1"/>
            </p:cNvPicPr>
            <p:nvPr/>
          </p:nvPicPr>
          <p:blipFill>
            <a:blip r:embed="rId3"/>
            <a:stretch>
              <a:fillRect/>
            </a:stretch>
          </p:blipFill>
          <p:spPr>
            <a:xfrm>
              <a:off x="1214785" y="2633849"/>
              <a:ext cx="1188540" cy="1092496"/>
            </a:xfrm>
            <a:prstGeom prst="rect">
              <a:avLst/>
            </a:prstGeom>
          </p:spPr>
        </p:pic>
        <p:pic>
          <p:nvPicPr>
            <p:cNvPr id="72" name="Picture 71">
              <a:extLst>
                <a:ext uri="{FF2B5EF4-FFF2-40B4-BE49-F238E27FC236}">
                  <a16:creationId xmlns:a16="http://schemas.microsoft.com/office/drawing/2014/main" id="{75418699-5AE7-4FAE-897B-A33E6B68ADA0}"/>
                </a:ext>
              </a:extLst>
            </p:cNvPr>
            <p:cNvPicPr>
              <a:picLocks noChangeAspect="1"/>
            </p:cNvPicPr>
            <p:nvPr/>
          </p:nvPicPr>
          <p:blipFill>
            <a:blip r:embed="rId3"/>
            <a:stretch>
              <a:fillRect/>
            </a:stretch>
          </p:blipFill>
          <p:spPr>
            <a:xfrm>
              <a:off x="9202461" y="2622281"/>
              <a:ext cx="1188540" cy="1092496"/>
            </a:xfrm>
            <a:prstGeom prst="rect">
              <a:avLst/>
            </a:prstGeom>
          </p:spPr>
        </p:pic>
        <p:pic>
          <p:nvPicPr>
            <p:cNvPr id="73" name="Content Placeholder 10" descr="Icon&#10;&#10;Description automatically generated">
              <a:extLst>
                <a:ext uri="{FF2B5EF4-FFF2-40B4-BE49-F238E27FC236}">
                  <a16:creationId xmlns:a16="http://schemas.microsoft.com/office/drawing/2014/main" id="{8C385D2A-400F-4BBE-91F6-A515761FADFF}"/>
                </a:ext>
              </a:extLst>
            </p:cNvPr>
            <p:cNvPicPr>
              <a:picLocks noChangeAspect="1"/>
            </p:cNvPicPr>
            <p:nvPr/>
          </p:nvPicPr>
          <p:blipFill>
            <a:blip r:embed="rId4">
              <a:duotone>
                <a:schemeClr val="accent2">
                  <a:shade val="45000"/>
                  <a:satMod val="135000"/>
                </a:schemeClr>
                <a:prstClr val="white"/>
              </a:duotone>
            </a:blip>
            <a:stretch>
              <a:fillRect/>
            </a:stretch>
          </p:blipFill>
          <p:spPr>
            <a:xfrm>
              <a:off x="1620502" y="3555349"/>
              <a:ext cx="327797" cy="327797"/>
            </a:xfrm>
            <a:prstGeom prst="rect">
              <a:avLst/>
            </a:prstGeom>
            <a:noFill/>
          </p:spPr>
        </p:pic>
        <p:cxnSp>
          <p:nvCxnSpPr>
            <p:cNvPr id="74" name="Straight Connector 73">
              <a:extLst>
                <a:ext uri="{FF2B5EF4-FFF2-40B4-BE49-F238E27FC236}">
                  <a16:creationId xmlns:a16="http://schemas.microsoft.com/office/drawing/2014/main" id="{712B7BF6-07EB-46D0-9AF4-BFDDBE2CFCB4}"/>
                </a:ext>
              </a:extLst>
            </p:cNvPr>
            <p:cNvCxnSpPr>
              <a:cxnSpLocks/>
            </p:cNvCxnSpPr>
            <p:nvPr/>
          </p:nvCxnSpPr>
          <p:spPr bwMode="gray">
            <a:xfrm flipH="1">
              <a:off x="1281978" y="4743332"/>
              <a:ext cx="9077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022489D-78DE-4FA2-A628-3767709EFA50}"/>
                </a:ext>
              </a:extLst>
            </p:cNvPr>
            <p:cNvCxnSpPr>
              <a:cxnSpLocks/>
            </p:cNvCxnSpPr>
            <p:nvPr/>
          </p:nvCxnSpPr>
          <p:spPr bwMode="gray">
            <a:xfrm flipH="1">
              <a:off x="1096208" y="2619018"/>
              <a:ext cx="10749370" cy="13271"/>
            </a:xfrm>
            <a:prstGeom prst="line">
              <a:avLst/>
            </a:prstGeom>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E7BD8852-EB85-498C-B3B1-C062E52C8C0A}"/>
                </a:ext>
              </a:extLst>
            </p:cNvPr>
            <p:cNvCxnSpPr>
              <a:cxnSpLocks/>
              <a:endCxn id="73" idx="2"/>
            </p:cNvCxnSpPr>
            <p:nvPr/>
          </p:nvCxnSpPr>
          <p:spPr bwMode="gray">
            <a:xfrm flipH="1" flipV="1">
              <a:off x="1784401" y="3883146"/>
              <a:ext cx="10910" cy="8439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30CAC2C0-4877-4D9F-A2BC-DBD015B20E42}"/>
                </a:ext>
              </a:extLst>
            </p:cNvPr>
            <p:cNvPicPr>
              <a:picLocks noChangeAspect="1"/>
            </p:cNvPicPr>
            <p:nvPr/>
          </p:nvPicPr>
          <p:blipFill>
            <a:blip r:embed="rId5"/>
            <a:stretch>
              <a:fillRect/>
            </a:stretch>
          </p:blipFill>
          <p:spPr>
            <a:xfrm>
              <a:off x="1441135" y="4743332"/>
              <a:ext cx="65374" cy="234992"/>
            </a:xfrm>
            <a:prstGeom prst="rect">
              <a:avLst/>
            </a:prstGeom>
          </p:spPr>
        </p:pic>
        <p:pic>
          <p:nvPicPr>
            <p:cNvPr id="78" name="Picture 77">
              <a:extLst>
                <a:ext uri="{FF2B5EF4-FFF2-40B4-BE49-F238E27FC236}">
                  <a16:creationId xmlns:a16="http://schemas.microsoft.com/office/drawing/2014/main" id="{D13383A9-C8ED-4D66-8DCF-4A0B9E6933FB}"/>
                </a:ext>
              </a:extLst>
            </p:cNvPr>
            <p:cNvPicPr>
              <a:picLocks noChangeAspect="1"/>
            </p:cNvPicPr>
            <p:nvPr/>
          </p:nvPicPr>
          <p:blipFill>
            <a:blip r:embed="rId6"/>
            <a:stretch>
              <a:fillRect/>
            </a:stretch>
          </p:blipFill>
          <p:spPr>
            <a:xfrm>
              <a:off x="2625799" y="2629254"/>
              <a:ext cx="759769" cy="771734"/>
            </a:xfrm>
            <a:prstGeom prst="rect">
              <a:avLst/>
            </a:prstGeom>
          </p:spPr>
        </p:pic>
        <p:pic>
          <p:nvPicPr>
            <p:cNvPr id="79" name="Content Placeholder 10" descr="Icon&#10;&#10;Description automatically generated">
              <a:extLst>
                <a:ext uri="{FF2B5EF4-FFF2-40B4-BE49-F238E27FC236}">
                  <a16:creationId xmlns:a16="http://schemas.microsoft.com/office/drawing/2014/main" id="{DC3EC8B6-947E-4F9B-86BC-F5A8E915C5A6}"/>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11200"/>
                      </a14:imgEffect>
                      <a14:imgEffect>
                        <a14:brightnessContrast bright="16000" contrast="-6000"/>
                      </a14:imgEffect>
                    </a14:imgLayer>
                  </a14:imgProps>
                </a:ext>
              </a:extLst>
            </a:blip>
            <a:stretch>
              <a:fillRect/>
            </a:stretch>
          </p:blipFill>
          <p:spPr>
            <a:xfrm>
              <a:off x="2811777" y="3170881"/>
              <a:ext cx="327797" cy="327797"/>
            </a:xfrm>
            <a:prstGeom prst="rect">
              <a:avLst/>
            </a:prstGeom>
          </p:spPr>
        </p:pic>
        <p:sp>
          <p:nvSpPr>
            <p:cNvPr id="80" name="Rectangle 79">
              <a:extLst>
                <a:ext uri="{FF2B5EF4-FFF2-40B4-BE49-F238E27FC236}">
                  <a16:creationId xmlns:a16="http://schemas.microsoft.com/office/drawing/2014/main" id="{5F94766C-FCCA-474D-B431-EC0040F90487}"/>
                </a:ext>
              </a:extLst>
            </p:cNvPr>
            <p:cNvSpPr/>
            <p:nvPr/>
          </p:nvSpPr>
          <p:spPr bwMode="gray">
            <a:xfrm>
              <a:off x="1096208" y="5255309"/>
              <a:ext cx="1271638" cy="1830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81" name="Rectangle 80">
              <a:extLst>
                <a:ext uri="{FF2B5EF4-FFF2-40B4-BE49-F238E27FC236}">
                  <a16:creationId xmlns:a16="http://schemas.microsoft.com/office/drawing/2014/main" id="{B96CBFBB-87D3-46C7-A2C2-CBFC523D0F04}"/>
                </a:ext>
              </a:extLst>
            </p:cNvPr>
            <p:cNvSpPr/>
            <p:nvPr/>
          </p:nvSpPr>
          <p:spPr bwMode="gray">
            <a:xfrm>
              <a:off x="2532801" y="3733284"/>
              <a:ext cx="984184" cy="2062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pic>
          <p:nvPicPr>
            <p:cNvPr id="82" name="Picture 81">
              <a:extLst>
                <a:ext uri="{FF2B5EF4-FFF2-40B4-BE49-F238E27FC236}">
                  <a16:creationId xmlns:a16="http://schemas.microsoft.com/office/drawing/2014/main" id="{9859B798-A5EA-41D7-9E0D-10FFE7E1E0E8}"/>
                </a:ext>
              </a:extLst>
            </p:cNvPr>
            <p:cNvPicPr>
              <a:picLocks noChangeAspect="1"/>
            </p:cNvPicPr>
            <p:nvPr/>
          </p:nvPicPr>
          <p:blipFill>
            <a:blip r:embed="rId9"/>
            <a:stretch>
              <a:fillRect/>
            </a:stretch>
          </p:blipFill>
          <p:spPr>
            <a:xfrm>
              <a:off x="5165829" y="2469230"/>
              <a:ext cx="276225" cy="282061"/>
            </a:xfrm>
            <a:prstGeom prst="rect">
              <a:avLst/>
            </a:prstGeom>
          </p:spPr>
        </p:pic>
        <p:pic>
          <p:nvPicPr>
            <p:cNvPr id="83" name="Picture 82">
              <a:extLst>
                <a:ext uri="{FF2B5EF4-FFF2-40B4-BE49-F238E27FC236}">
                  <a16:creationId xmlns:a16="http://schemas.microsoft.com/office/drawing/2014/main" id="{1DDC23C9-0709-4998-AD7C-EE47555D5DDF}"/>
                </a:ext>
              </a:extLst>
            </p:cNvPr>
            <p:cNvPicPr>
              <a:picLocks noChangeAspect="1"/>
            </p:cNvPicPr>
            <p:nvPr/>
          </p:nvPicPr>
          <p:blipFill>
            <a:blip r:embed="rId10"/>
            <a:stretch>
              <a:fillRect/>
            </a:stretch>
          </p:blipFill>
          <p:spPr>
            <a:xfrm>
              <a:off x="5160105" y="3099859"/>
              <a:ext cx="338092" cy="415266"/>
            </a:xfrm>
            <a:prstGeom prst="rect">
              <a:avLst/>
            </a:prstGeom>
          </p:spPr>
        </p:pic>
        <p:pic>
          <p:nvPicPr>
            <p:cNvPr id="84" name="Picture 83">
              <a:extLst>
                <a:ext uri="{FF2B5EF4-FFF2-40B4-BE49-F238E27FC236}">
                  <a16:creationId xmlns:a16="http://schemas.microsoft.com/office/drawing/2014/main" id="{DC8744BC-DFEF-4B2B-9412-F649F01E820B}"/>
                </a:ext>
              </a:extLst>
            </p:cNvPr>
            <p:cNvPicPr>
              <a:picLocks noChangeAspect="1"/>
            </p:cNvPicPr>
            <p:nvPr/>
          </p:nvPicPr>
          <p:blipFill>
            <a:blip r:embed="rId11"/>
            <a:stretch>
              <a:fillRect/>
            </a:stretch>
          </p:blipFill>
          <p:spPr>
            <a:xfrm>
              <a:off x="4827238" y="2619018"/>
              <a:ext cx="181688" cy="580230"/>
            </a:xfrm>
            <a:prstGeom prst="rect">
              <a:avLst/>
            </a:prstGeom>
          </p:spPr>
        </p:pic>
        <p:pic>
          <p:nvPicPr>
            <p:cNvPr id="85" name="Picture 84">
              <a:extLst>
                <a:ext uri="{FF2B5EF4-FFF2-40B4-BE49-F238E27FC236}">
                  <a16:creationId xmlns:a16="http://schemas.microsoft.com/office/drawing/2014/main" id="{BC5785AA-31DE-42E3-9662-1137CE031144}"/>
                </a:ext>
              </a:extLst>
            </p:cNvPr>
            <p:cNvPicPr>
              <a:picLocks noChangeAspect="1"/>
            </p:cNvPicPr>
            <p:nvPr/>
          </p:nvPicPr>
          <p:blipFill>
            <a:blip r:embed="rId11"/>
            <a:stretch>
              <a:fillRect/>
            </a:stretch>
          </p:blipFill>
          <p:spPr>
            <a:xfrm>
              <a:off x="5575786" y="2626558"/>
              <a:ext cx="181688" cy="580230"/>
            </a:xfrm>
            <a:prstGeom prst="rect">
              <a:avLst/>
            </a:prstGeom>
          </p:spPr>
        </p:pic>
        <p:sp>
          <p:nvSpPr>
            <p:cNvPr id="86" name="Rectangle 85">
              <a:extLst>
                <a:ext uri="{FF2B5EF4-FFF2-40B4-BE49-F238E27FC236}">
                  <a16:creationId xmlns:a16="http://schemas.microsoft.com/office/drawing/2014/main" id="{1CA8F95B-33B5-4E10-B9BA-66B19DF78ACC}"/>
                </a:ext>
              </a:extLst>
            </p:cNvPr>
            <p:cNvSpPr/>
            <p:nvPr/>
          </p:nvSpPr>
          <p:spPr bwMode="gray">
            <a:xfrm>
              <a:off x="4553936" y="4532926"/>
              <a:ext cx="1476840" cy="2104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a:t>
              </a:r>
            </a:p>
          </p:txBody>
        </p:sp>
        <p:pic>
          <p:nvPicPr>
            <p:cNvPr id="87" name="Picture 86">
              <a:extLst>
                <a:ext uri="{FF2B5EF4-FFF2-40B4-BE49-F238E27FC236}">
                  <a16:creationId xmlns:a16="http://schemas.microsoft.com/office/drawing/2014/main" id="{D6A025E1-6705-4108-BD3C-70609B939F13}"/>
                </a:ext>
              </a:extLst>
            </p:cNvPr>
            <p:cNvPicPr>
              <a:picLocks noChangeAspect="1"/>
            </p:cNvPicPr>
            <p:nvPr/>
          </p:nvPicPr>
          <p:blipFill>
            <a:blip r:embed="rId11"/>
            <a:stretch>
              <a:fillRect/>
            </a:stretch>
          </p:blipFill>
          <p:spPr>
            <a:xfrm>
              <a:off x="4687458" y="3495993"/>
              <a:ext cx="181688" cy="580230"/>
            </a:xfrm>
            <a:prstGeom prst="rect">
              <a:avLst/>
            </a:prstGeom>
          </p:spPr>
        </p:pic>
        <p:cxnSp>
          <p:nvCxnSpPr>
            <p:cNvPr id="88" name="Straight Connector 87">
              <a:extLst>
                <a:ext uri="{FF2B5EF4-FFF2-40B4-BE49-F238E27FC236}">
                  <a16:creationId xmlns:a16="http://schemas.microsoft.com/office/drawing/2014/main" id="{828886B9-A776-4CD9-AC11-540ECDB3E69F}"/>
                </a:ext>
              </a:extLst>
            </p:cNvPr>
            <p:cNvCxnSpPr>
              <a:cxnSpLocks/>
            </p:cNvCxnSpPr>
            <p:nvPr/>
          </p:nvCxnSpPr>
          <p:spPr>
            <a:xfrm>
              <a:off x="4770291" y="3495418"/>
              <a:ext cx="1127229" cy="8825"/>
            </a:xfrm>
            <a:prstGeom prst="line">
              <a:avLst/>
            </a:prstGeom>
          </p:spPr>
          <p:style>
            <a:lnRef idx="1">
              <a:schemeClr val="dk1"/>
            </a:lnRef>
            <a:fillRef idx="0">
              <a:schemeClr val="dk1"/>
            </a:fillRef>
            <a:effectRef idx="0">
              <a:schemeClr val="dk1"/>
            </a:effectRef>
            <a:fontRef idx="minor">
              <a:schemeClr val="tx1"/>
            </a:fontRef>
          </p:style>
        </p:cxnSp>
        <p:pic>
          <p:nvPicPr>
            <p:cNvPr id="89" name="Picture 88">
              <a:extLst>
                <a:ext uri="{FF2B5EF4-FFF2-40B4-BE49-F238E27FC236}">
                  <a16:creationId xmlns:a16="http://schemas.microsoft.com/office/drawing/2014/main" id="{440FB9C5-0E42-467B-8946-E605C8EAE0F4}"/>
                </a:ext>
              </a:extLst>
            </p:cNvPr>
            <p:cNvPicPr>
              <a:picLocks noChangeAspect="1"/>
            </p:cNvPicPr>
            <p:nvPr/>
          </p:nvPicPr>
          <p:blipFill>
            <a:blip r:embed="rId11"/>
            <a:stretch>
              <a:fillRect/>
            </a:stretch>
          </p:blipFill>
          <p:spPr>
            <a:xfrm>
              <a:off x="5798665" y="3504226"/>
              <a:ext cx="181688" cy="580230"/>
            </a:xfrm>
            <a:prstGeom prst="rect">
              <a:avLst/>
            </a:prstGeom>
          </p:spPr>
        </p:pic>
        <p:cxnSp>
          <p:nvCxnSpPr>
            <p:cNvPr id="90" name="Straight Connector 89">
              <a:extLst>
                <a:ext uri="{FF2B5EF4-FFF2-40B4-BE49-F238E27FC236}">
                  <a16:creationId xmlns:a16="http://schemas.microsoft.com/office/drawing/2014/main" id="{52458362-8FE2-4163-93DF-E192E00678E0}"/>
                </a:ext>
              </a:extLst>
            </p:cNvPr>
            <p:cNvCxnSpPr>
              <a:cxnSpLocks/>
            </p:cNvCxnSpPr>
            <p:nvPr/>
          </p:nvCxnSpPr>
          <p:spPr>
            <a:xfrm>
              <a:off x="4491366" y="4098255"/>
              <a:ext cx="567067" cy="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63DBF0EE-243A-4E74-BEE8-9DCF3F46CF37}"/>
                </a:ext>
              </a:extLst>
            </p:cNvPr>
            <p:cNvCxnSpPr>
              <a:cxnSpLocks/>
            </p:cNvCxnSpPr>
            <p:nvPr/>
          </p:nvCxnSpPr>
          <p:spPr>
            <a:xfrm flipV="1">
              <a:off x="5650206" y="4078725"/>
              <a:ext cx="593835" cy="5713"/>
            </a:xfrm>
            <a:prstGeom prst="line">
              <a:avLst/>
            </a:prstGeom>
          </p:spPr>
          <p:style>
            <a:lnRef idx="1">
              <a:schemeClr val="dk1"/>
            </a:lnRef>
            <a:fillRef idx="0">
              <a:schemeClr val="dk1"/>
            </a:fillRef>
            <a:effectRef idx="0">
              <a:schemeClr val="dk1"/>
            </a:effectRef>
            <a:fontRef idx="minor">
              <a:schemeClr val="tx1"/>
            </a:fontRef>
          </p:style>
        </p:cxnSp>
        <p:sp>
          <p:nvSpPr>
            <p:cNvPr id="92" name="Rectangle 91">
              <a:extLst>
                <a:ext uri="{FF2B5EF4-FFF2-40B4-BE49-F238E27FC236}">
                  <a16:creationId xmlns:a16="http://schemas.microsoft.com/office/drawing/2014/main" id="{64DAEF81-8511-4CC4-A0DC-8CA9A159836C}"/>
                </a:ext>
              </a:extLst>
            </p:cNvPr>
            <p:cNvSpPr/>
            <p:nvPr/>
          </p:nvSpPr>
          <p:spPr bwMode="gray">
            <a:xfrm>
              <a:off x="7863100" y="3564359"/>
              <a:ext cx="961574" cy="2177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Lighting</a:t>
              </a:r>
            </a:p>
          </p:txBody>
        </p:sp>
        <p:pic>
          <p:nvPicPr>
            <p:cNvPr id="93" name="Picture 92">
              <a:extLst>
                <a:ext uri="{FF2B5EF4-FFF2-40B4-BE49-F238E27FC236}">
                  <a16:creationId xmlns:a16="http://schemas.microsoft.com/office/drawing/2014/main" id="{921F4749-D7DD-4B1B-A8E5-42D56A44E2E4}"/>
                </a:ext>
              </a:extLst>
            </p:cNvPr>
            <p:cNvPicPr>
              <a:picLocks noChangeAspect="1"/>
            </p:cNvPicPr>
            <p:nvPr/>
          </p:nvPicPr>
          <p:blipFill>
            <a:blip r:embed="rId11"/>
            <a:stretch>
              <a:fillRect/>
            </a:stretch>
          </p:blipFill>
          <p:spPr>
            <a:xfrm>
              <a:off x="8195429" y="2634719"/>
              <a:ext cx="181688" cy="580230"/>
            </a:xfrm>
            <a:prstGeom prst="rect">
              <a:avLst/>
            </a:prstGeom>
          </p:spPr>
        </p:pic>
        <p:cxnSp>
          <p:nvCxnSpPr>
            <p:cNvPr id="94" name="Straight Connector 93">
              <a:extLst>
                <a:ext uri="{FF2B5EF4-FFF2-40B4-BE49-F238E27FC236}">
                  <a16:creationId xmlns:a16="http://schemas.microsoft.com/office/drawing/2014/main" id="{D5C888AE-F6E0-46EF-8E3E-6795A246EC31}"/>
                </a:ext>
              </a:extLst>
            </p:cNvPr>
            <p:cNvCxnSpPr>
              <a:cxnSpLocks/>
            </p:cNvCxnSpPr>
            <p:nvPr/>
          </p:nvCxnSpPr>
          <p:spPr>
            <a:xfrm flipV="1">
              <a:off x="8046970" y="3209218"/>
              <a:ext cx="593835" cy="5713"/>
            </a:xfrm>
            <a:prstGeom prst="line">
              <a:avLst/>
            </a:prstGeom>
          </p:spPr>
          <p:style>
            <a:lnRef idx="1">
              <a:schemeClr val="dk1"/>
            </a:lnRef>
            <a:fillRef idx="0">
              <a:schemeClr val="dk1"/>
            </a:fillRef>
            <a:effectRef idx="0">
              <a:schemeClr val="dk1"/>
            </a:effectRef>
            <a:fontRef idx="minor">
              <a:schemeClr val="tx1"/>
            </a:fontRef>
          </p:style>
        </p:cxnSp>
        <p:pic>
          <p:nvPicPr>
            <p:cNvPr id="95" name="Picture 94">
              <a:extLst>
                <a:ext uri="{FF2B5EF4-FFF2-40B4-BE49-F238E27FC236}">
                  <a16:creationId xmlns:a16="http://schemas.microsoft.com/office/drawing/2014/main" id="{61F9B9BC-278B-492A-9385-4F8F174548DF}"/>
                </a:ext>
              </a:extLst>
            </p:cNvPr>
            <p:cNvPicPr>
              <a:picLocks noChangeAspect="1"/>
            </p:cNvPicPr>
            <p:nvPr/>
          </p:nvPicPr>
          <p:blipFill>
            <a:blip r:embed="rId5"/>
            <a:stretch>
              <a:fillRect/>
            </a:stretch>
          </p:blipFill>
          <p:spPr>
            <a:xfrm>
              <a:off x="1584547" y="4746124"/>
              <a:ext cx="65374" cy="234992"/>
            </a:xfrm>
            <a:prstGeom prst="rect">
              <a:avLst/>
            </a:prstGeom>
          </p:spPr>
        </p:pic>
        <p:pic>
          <p:nvPicPr>
            <p:cNvPr id="96" name="Picture 95">
              <a:extLst>
                <a:ext uri="{FF2B5EF4-FFF2-40B4-BE49-F238E27FC236}">
                  <a16:creationId xmlns:a16="http://schemas.microsoft.com/office/drawing/2014/main" id="{44A7415C-7DB7-418E-9901-D769B1EA75BF}"/>
                </a:ext>
              </a:extLst>
            </p:cNvPr>
            <p:cNvPicPr>
              <a:picLocks noChangeAspect="1"/>
            </p:cNvPicPr>
            <p:nvPr/>
          </p:nvPicPr>
          <p:blipFill>
            <a:blip r:embed="rId5"/>
            <a:stretch>
              <a:fillRect/>
            </a:stretch>
          </p:blipFill>
          <p:spPr>
            <a:xfrm>
              <a:off x="1812087" y="4749350"/>
              <a:ext cx="65374" cy="234992"/>
            </a:xfrm>
            <a:prstGeom prst="rect">
              <a:avLst/>
            </a:prstGeom>
          </p:spPr>
        </p:pic>
        <p:pic>
          <p:nvPicPr>
            <p:cNvPr id="97" name="Picture 96">
              <a:extLst>
                <a:ext uri="{FF2B5EF4-FFF2-40B4-BE49-F238E27FC236}">
                  <a16:creationId xmlns:a16="http://schemas.microsoft.com/office/drawing/2014/main" id="{93E4EA56-F389-44EA-AC02-5ABC72559F46}"/>
                </a:ext>
              </a:extLst>
            </p:cNvPr>
            <p:cNvPicPr>
              <a:picLocks noChangeAspect="1"/>
            </p:cNvPicPr>
            <p:nvPr/>
          </p:nvPicPr>
          <p:blipFill>
            <a:blip r:embed="rId5"/>
            <a:stretch>
              <a:fillRect/>
            </a:stretch>
          </p:blipFill>
          <p:spPr>
            <a:xfrm>
              <a:off x="1955499" y="4752142"/>
              <a:ext cx="65374" cy="234992"/>
            </a:xfrm>
            <a:prstGeom prst="rect">
              <a:avLst/>
            </a:prstGeom>
          </p:spPr>
        </p:pic>
        <p:grpSp>
          <p:nvGrpSpPr>
            <p:cNvPr id="98" name="Group 97">
              <a:extLst>
                <a:ext uri="{FF2B5EF4-FFF2-40B4-BE49-F238E27FC236}">
                  <a16:creationId xmlns:a16="http://schemas.microsoft.com/office/drawing/2014/main" id="{C4D6B8ED-A9B8-41AA-B3C1-9B82DCC0CE44}"/>
                </a:ext>
              </a:extLst>
            </p:cNvPr>
            <p:cNvGrpSpPr/>
            <p:nvPr/>
          </p:nvGrpSpPr>
          <p:grpSpPr>
            <a:xfrm>
              <a:off x="4694661" y="4105021"/>
              <a:ext cx="193948" cy="235526"/>
              <a:chOff x="3531100" y="3191216"/>
              <a:chExt cx="193948" cy="235526"/>
            </a:xfrm>
          </p:grpSpPr>
          <p:pic>
            <p:nvPicPr>
              <p:cNvPr id="132" name="Picture 131">
                <a:extLst>
                  <a:ext uri="{FF2B5EF4-FFF2-40B4-BE49-F238E27FC236}">
                    <a16:creationId xmlns:a16="http://schemas.microsoft.com/office/drawing/2014/main" id="{ACF8A60C-ABAA-419A-9B0C-4ED78688B7F0}"/>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33" name="Picture 132">
                <a:extLst>
                  <a:ext uri="{FF2B5EF4-FFF2-40B4-BE49-F238E27FC236}">
                    <a16:creationId xmlns:a16="http://schemas.microsoft.com/office/drawing/2014/main" id="{74CF5BFE-4AB8-4111-9B7A-4114BACCDF82}"/>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99" name="Group 98">
              <a:extLst>
                <a:ext uri="{FF2B5EF4-FFF2-40B4-BE49-F238E27FC236}">
                  <a16:creationId xmlns:a16="http://schemas.microsoft.com/office/drawing/2014/main" id="{0E234D82-802C-441D-88A9-5EC24210B23E}"/>
                </a:ext>
              </a:extLst>
            </p:cNvPr>
            <p:cNvGrpSpPr/>
            <p:nvPr/>
          </p:nvGrpSpPr>
          <p:grpSpPr>
            <a:xfrm>
              <a:off x="5800546" y="4099028"/>
              <a:ext cx="193948" cy="235526"/>
              <a:chOff x="3531100" y="3191216"/>
              <a:chExt cx="193948" cy="235526"/>
            </a:xfrm>
          </p:grpSpPr>
          <p:pic>
            <p:nvPicPr>
              <p:cNvPr id="130" name="Picture 129">
                <a:extLst>
                  <a:ext uri="{FF2B5EF4-FFF2-40B4-BE49-F238E27FC236}">
                    <a16:creationId xmlns:a16="http://schemas.microsoft.com/office/drawing/2014/main" id="{A258C5CB-B48E-4DB5-84C6-6DBAFF158825}"/>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31" name="Picture 130">
                <a:extLst>
                  <a:ext uri="{FF2B5EF4-FFF2-40B4-BE49-F238E27FC236}">
                    <a16:creationId xmlns:a16="http://schemas.microsoft.com/office/drawing/2014/main" id="{A8B6BEFA-D47D-4F56-BEEC-A38432F0C88E}"/>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100" name="Group 99">
              <a:extLst>
                <a:ext uri="{FF2B5EF4-FFF2-40B4-BE49-F238E27FC236}">
                  <a16:creationId xmlns:a16="http://schemas.microsoft.com/office/drawing/2014/main" id="{FD68A599-9956-45F0-8E10-0FA3B923B80A}"/>
                </a:ext>
              </a:extLst>
            </p:cNvPr>
            <p:cNvGrpSpPr/>
            <p:nvPr/>
          </p:nvGrpSpPr>
          <p:grpSpPr>
            <a:xfrm>
              <a:off x="8204725" y="3214931"/>
              <a:ext cx="193948" cy="235526"/>
              <a:chOff x="3531100" y="3191216"/>
              <a:chExt cx="193948" cy="235526"/>
            </a:xfrm>
          </p:grpSpPr>
          <p:pic>
            <p:nvPicPr>
              <p:cNvPr id="128" name="Picture 127">
                <a:extLst>
                  <a:ext uri="{FF2B5EF4-FFF2-40B4-BE49-F238E27FC236}">
                    <a16:creationId xmlns:a16="http://schemas.microsoft.com/office/drawing/2014/main" id="{9FE39559-1528-4417-9218-1E83F9B6FACA}"/>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29" name="Picture 128">
                <a:extLst>
                  <a:ext uri="{FF2B5EF4-FFF2-40B4-BE49-F238E27FC236}">
                    <a16:creationId xmlns:a16="http://schemas.microsoft.com/office/drawing/2014/main" id="{3F7A7BCF-ABEC-4056-B0DF-014C8571CE74}"/>
                  </a:ext>
                </a:extLst>
              </p:cNvPr>
              <p:cNvPicPr>
                <a:picLocks noChangeAspect="1"/>
              </p:cNvPicPr>
              <p:nvPr/>
            </p:nvPicPr>
            <p:blipFill>
              <a:blip r:embed="rId5"/>
              <a:stretch>
                <a:fillRect/>
              </a:stretch>
            </p:blipFill>
            <p:spPr>
              <a:xfrm>
                <a:off x="3659674" y="3191750"/>
                <a:ext cx="65374" cy="234992"/>
              </a:xfrm>
              <a:prstGeom prst="rect">
                <a:avLst/>
              </a:prstGeom>
            </p:spPr>
          </p:pic>
        </p:grpSp>
        <p:sp>
          <p:nvSpPr>
            <p:cNvPr id="101" name="Rectangle 100">
              <a:extLst>
                <a:ext uri="{FF2B5EF4-FFF2-40B4-BE49-F238E27FC236}">
                  <a16:creationId xmlns:a16="http://schemas.microsoft.com/office/drawing/2014/main" id="{A1AB8938-0283-4C80-8F10-3B28835FD71B}"/>
                </a:ext>
              </a:extLst>
            </p:cNvPr>
            <p:cNvSpPr/>
            <p:nvPr/>
          </p:nvSpPr>
          <p:spPr bwMode="gray">
            <a:xfrm>
              <a:off x="9362712" y="4127461"/>
              <a:ext cx="984184" cy="2349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sp>
          <p:nvSpPr>
            <p:cNvPr id="102" name="Arrow: Down 101">
              <a:extLst>
                <a:ext uri="{FF2B5EF4-FFF2-40B4-BE49-F238E27FC236}">
                  <a16:creationId xmlns:a16="http://schemas.microsoft.com/office/drawing/2014/main" id="{696BDB8F-260D-45B7-84AB-FB80E4D39CE6}"/>
                </a:ext>
              </a:extLst>
            </p:cNvPr>
            <p:cNvSpPr/>
            <p:nvPr/>
          </p:nvSpPr>
          <p:spPr>
            <a:xfrm rot="5400000">
              <a:off x="10192850" y="2736528"/>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Arrow: Down 102">
              <a:extLst>
                <a:ext uri="{FF2B5EF4-FFF2-40B4-BE49-F238E27FC236}">
                  <a16:creationId xmlns:a16="http://schemas.microsoft.com/office/drawing/2014/main" id="{781BC3D7-7C0F-48CC-BE76-D483B88E0A2A}"/>
                </a:ext>
              </a:extLst>
            </p:cNvPr>
            <p:cNvSpPr/>
            <p:nvPr/>
          </p:nvSpPr>
          <p:spPr>
            <a:xfrm rot="16200000">
              <a:off x="9295906" y="2767109"/>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Arrow: Down 103">
              <a:extLst>
                <a:ext uri="{FF2B5EF4-FFF2-40B4-BE49-F238E27FC236}">
                  <a16:creationId xmlns:a16="http://schemas.microsoft.com/office/drawing/2014/main" id="{F8D188F6-9221-4113-AFF7-75B4777EC0EC}"/>
                </a:ext>
              </a:extLst>
            </p:cNvPr>
            <p:cNvSpPr/>
            <p:nvPr/>
          </p:nvSpPr>
          <p:spPr>
            <a:xfrm rot="16200000">
              <a:off x="4392499" y="2056306"/>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Arrow: Down 104">
              <a:extLst>
                <a:ext uri="{FF2B5EF4-FFF2-40B4-BE49-F238E27FC236}">
                  <a16:creationId xmlns:a16="http://schemas.microsoft.com/office/drawing/2014/main" id="{550EF03F-4B55-4540-817A-22FF5207F4E7}"/>
                </a:ext>
              </a:extLst>
            </p:cNvPr>
            <p:cNvSpPr/>
            <p:nvPr/>
          </p:nvSpPr>
          <p:spPr>
            <a:xfrm rot="5400000">
              <a:off x="6213459" y="205970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Arrow: Down 105">
              <a:extLst>
                <a:ext uri="{FF2B5EF4-FFF2-40B4-BE49-F238E27FC236}">
                  <a16:creationId xmlns:a16="http://schemas.microsoft.com/office/drawing/2014/main" id="{4178BBE2-6A93-4634-8B2C-C77A6CA537E1}"/>
                </a:ext>
              </a:extLst>
            </p:cNvPr>
            <p:cNvSpPr/>
            <p:nvPr/>
          </p:nvSpPr>
          <p:spPr>
            <a:xfrm rot="16200000">
              <a:off x="1337087" y="279487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Arrow: Down 106">
              <a:extLst>
                <a:ext uri="{FF2B5EF4-FFF2-40B4-BE49-F238E27FC236}">
                  <a16:creationId xmlns:a16="http://schemas.microsoft.com/office/drawing/2014/main" id="{6D74AE8E-EBF3-4E29-947E-5B6AEB4AC818}"/>
                </a:ext>
              </a:extLst>
            </p:cNvPr>
            <p:cNvSpPr/>
            <p:nvPr/>
          </p:nvSpPr>
          <p:spPr>
            <a:xfrm rot="5400000">
              <a:off x="2192901" y="2805983"/>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 name="Arrow: Down 107">
              <a:extLst>
                <a:ext uri="{FF2B5EF4-FFF2-40B4-BE49-F238E27FC236}">
                  <a16:creationId xmlns:a16="http://schemas.microsoft.com/office/drawing/2014/main" id="{4ED4A105-CD50-4A24-8DCC-3396EE3D84BE}"/>
                </a:ext>
              </a:extLst>
            </p:cNvPr>
            <p:cNvSpPr/>
            <p:nvPr/>
          </p:nvSpPr>
          <p:spPr>
            <a:xfrm rot="5400000">
              <a:off x="3246784" y="2818712"/>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Arrow: Down 108">
              <a:extLst>
                <a:ext uri="{FF2B5EF4-FFF2-40B4-BE49-F238E27FC236}">
                  <a16:creationId xmlns:a16="http://schemas.microsoft.com/office/drawing/2014/main" id="{A7AA7E8A-88F5-4EBE-87F1-623BF68DE272}"/>
                </a:ext>
              </a:extLst>
            </p:cNvPr>
            <p:cNvSpPr/>
            <p:nvPr/>
          </p:nvSpPr>
          <p:spPr>
            <a:xfrm rot="16200000">
              <a:off x="4651344" y="281137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Arrow: Down 109">
              <a:extLst>
                <a:ext uri="{FF2B5EF4-FFF2-40B4-BE49-F238E27FC236}">
                  <a16:creationId xmlns:a16="http://schemas.microsoft.com/office/drawing/2014/main" id="{3E87D738-69EB-4CB5-96FF-ECA82EEE2815}"/>
                </a:ext>
              </a:extLst>
            </p:cNvPr>
            <p:cNvSpPr/>
            <p:nvPr/>
          </p:nvSpPr>
          <p:spPr>
            <a:xfrm rot="5400000">
              <a:off x="5864469" y="2787708"/>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1" name="Group 110">
              <a:extLst>
                <a:ext uri="{FF2B5EF4-FFF2-40B4-BE49-F238E27FC236}">
                  <a16:creationId xmlns:a16="http://schemas.microsoft.com/office/drawing/2014/main" id="{38CA968B-A7B5-4DEC-AD18-288430615863}"/>
                </a:ext>
              </a:extLst>
            </p:cNvPr>
            <p:cNvGrpSpPr/>
            <p:nvPr/>
          </p:nvGrpSpPr>
          <p:grpSpPr>
            <a:xfrm>
              <a:off x="6599553" y="2625653"/>
              <a:ext cx="759769" cy="1133877"/>
              <a:chOff x="6072239" y="2331071"/>
              <a:chExt cx="759769" cy="1133877"/>
            </a:xfrm>
          </p:grpSpPr>
          <p:grpSp>
            <p:nvGrpSpPr>
              <p:cNvPr id="117" name="Group 116">
                <a:extLst>
                  <a:ext uri="{FF2B5EF4-FFF2-40B4-BE49-F238E27FC236}">
                    <a16:creationId xmlns:a16="http://schemas.microsoft.com/office/drawing/2014/main" id="{B1753B14-2776-4EE1-8D6C-F78B37F29AA6}"/>
                  </a:ext>
                </a:extLst>
              </p:cNvPr>
              <p:cNvGrpSpPr/>
              <p:nvPr/>
            </p:nvGrpSpPr>
            <p:grpSpPr>
              <a:xfrm>
                <a:off x="6072239" y="2331071"/>
                <a:ext cx="759769" cy="900819"/>
                <a:chOff x="5935714" y="1464296"/>
                <a:chExt cx="759769" cy="900819"/>
              </a:xfrm>
            </p:grpSpPr>
            <p:pic>
              <p:nvPicPr>
                <p:cNvPr id="126" name="Picture 125">
                  <a:extLst>
                    <a:ext uri="{FF2B5EF4-FFF2-40B4-BE49-F238E27FC236}">
                      <a16:creationId xmlns:a16="http://schemas.microsoft.com/office/drawing/2014/main" id="{604DEE44-986E-4C6C-81A6-A17E325E958B}"/>
                    </a:ext>
                  </a:extLst>
                </p:cNvPr>
                <p:cNvPicPr>
                  <a:picLocks noChangeAspect="1"/>
                </p:cNvPicPr>
                <p:nvPr/>
              </p:nvPicPr>
              <p:blipFill>
                <a:blip r:embed="rId6"/>
                <a:stretch>
                  <a:fillRect/>
                </a:stretch>
              </p:blipFill>
              <p:spPr>
                <a:xfrm>
                  <a:off x="5935714" y="1464296"/>
                  <a:ext cx="759769" cy="771734"/>
                </a:xfrm>
                <a:prstGeom prst="rect">
                  <a:avLst/>
                </a:prstGeom>
              </p:spPr>
            </p:pic>
            <p:pic>
              <p:nvPicPr>
                <p:cNvPr id="127" name="Picture 126">
                  <a:extLst>
                    <a:ext uri="{FF2B5EF4-FFF2-40B4-BE49-F238E27FC236}">
                      <a16:creationId xmlns:a16="http://schemas.microsoft.com/office/drawing/2014/main" id="{4DE7FA5E-1C7C-4E45-8F6E-3310C709E23B}"/>
                    </a:ext>
                  </a:extLst>
                </p:cNvPr>
                <p:cNvPicPr>
                  <a:picLocks noChangeAspect="1"/>
                </p:cNvPicPr>
                <p:nvPr/>
              </p:nvPicPr>
              <p:blipFill>
                <a:blip r:embed="rId12"/>
                <a:stretch>
                  <a:fillRect/>
                </a:stretch>
              </p:blipFill>
              <p:spPr>
                <a:xfrm>
                  <a:off x="6235148" y="1997871"/>
                  <a:ext cx="199944" cy="367244"/>
                </a:xfrm>
                <a:prstGeom prst="rect">
                  <a:avLst/>
                </a:prstGeom>
              </p:spPr>
            </p:pic>
          </p:grpSp>
          <p:cxnSp>
            <p:nvCxnSpPr>
              <p:cNvPr id="118" name="Straight Connector 117">
                <a:extLst>
                  <a:ext uri="{FF2B5EF4-FFF2-40B4-BE49-F238E27FC236}">
                    <a16:creationId xmlns:a16="http://schemas.microsoft.com/office/drawing/2014/main" id="{5DE820A9-9B2C-4FE0-863B-0981A44270CB}"/>
                  </a:ext>
                </a:extLst>
              </p:cNvPr>
              <p:cNvCxnSpPr>
                <a:cxnSpLocks/>
              </p:cNvCxnSpPr>
              <p:nvPr/>
            </p:nvCxnSpPr>
            <p:spPr bwMode="gray">
              <a:xfrm flipH="1">
                <a:off x="6205323" y="3229422"/>
                <a:ext cx="50265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E2598164-9331-4DCF-9965-F5046208863C}"/>
                  </a:ext>
                </a:extLst>
              </p:cNvPr>
              <p:cNvGrpSpPr/>
              <p:nvPr/>
            </p:nvGrpSpPr>
            <p:grpSpPr>
              <a:xfrm>
                <a:off x="6201178" y="3229422"/>
                <a:ext cx="193948" cy="235526"/>
                <a:chOff x="3531100" y="3191216"/>
                <a:chExt cx="193948" cy="235526"/>
              </a:xfrm>
            </p:grpSpPr>
            <p:pic>
              <p:nvPicPr>
                <p:cNvPr id="124" name="Picture 123">
                  <a:extLst>
                    <a:ext uri="{FF2B5EF4-FFF2-40B4-BE49-F238E27FC236}">
                      <a16:creationId xmlns:a16="http://schemas.microsoft.com/office/drawing/2014/main" id="{95A7CF11-DFC2-4ACB-BE8A-E69789EDF999}"/>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25" name="Picture 124">
                  <a:extLst>
                    <a:ext uri="{FF2B5EF4-FFF2-40B4-BE49-F238E27FC236}">
                      <a16:creationId xmlns:a16="http://schemas.microsoft.com/office/drawing/2014/main" id="{E09D0B27-30C4-423A-AFB2-4BD760517D26}"/>
                    </a:ext>
                  </a:extLst>
                </p:cNvPr>
                <p:cNvPicPr>
                  <a:picLocks noChangeAspect="1"/>
                </p:cNvPicPr>
                <p:nvPr/>
              </p:nvPicPr>
              <p:blipFill>
                <a:blip r:embed="rId5"/>
                <a:stretch>
                  <a:fillRect/>
                </a:stretch>
              </p:blipFill>
              <p:spPr>
                <a:xfrm>
                  <a:off x="3659674" y="3191750"/>
                  <a:ext cx="65374" cy="234992"/>
                </a:xfrm>
                <a:prstGeom prst="rect">
                  <a:avLst/>
                </a:prstGeom>
              </p:spPr>
            </p:pic>
          </p:grpSp>
          <p:grpSp>
            <p:nvGrpSpPr>
              <p:cNvPr id="120" name="Group 119">
                <a:extLst>
                  <a:ext uri="{FF2B5EF4-FFF2-40B4-BE49-F238E27FC236}">
                    <a16:creationId xmlns:a16="http://schemas.microsoft.com/office/drawing/2014/main" id="{94756370-6FFC-42E0-AF3B-D45E03967C69}"/>
                  </a:ext>
                </a:extLst>
              </p:cNvPr>
              <p:cNvGrpSpPr/>
              <p:nvPr/>
            </p:nvGrpSpPr>
            <p:grpSpPr>
              <a:xfrm>
                <a:off x="6500612" y="3228528"/>
                <a:ext cx="193948" cy="235526"/>
                <a:chOff x="3531100" y="3191216"/>
                <a:chExt cx="193948" cy="235526"/>
              </a:xfrm>
            </p:grpSpPr>
            <p:pic>
              <p:nvPicPr>
                <p:cNvPr id="122" name="Picture 121">
                  <a:extLst>
                    <a:ext uri="{FF2B5EF4-FFF2-40B4-BE49-F238E27FC236}">
                      <a16:creationId xmlns:a16="http://schemas.microsoft.com/office/drawing/2014/main" id="{3F833957-AFB5-46A4-B8CE-4F39BD3418DE}"/>
                    </a:ext>
                  </a:extLst>
                </p:cNvPr>
                <p:cNvPicPr>
                  <a:picLocks noChangeAspect="1"/>
                </p:cNvPicPr>
                <p:nvPr/>
              </p:nvPicPr>
              <p:blipFill>
                <a:blip r:embed="rId5"/>
                <a:stretch>
                  <a:fillRect/>
                </a:stretch>
              </p:blipFill>
              <p:spPr>
                <a:xfrm>
                  <a:off x="3531100" y="3191216"/>
                  <a:ext cx="65374" cy="234992"/>
                </a:xfrm>
                <a:prstGeom prst="rect">
                  <a:avLst/>
                </a:prstGeom>
              </p:spPr>
            </p:pic>
            <p:pic>
              <p:nvPicPr>
                <p:cNvPr id="123" name="Picture 122">
                  <a:extLst>
                    <a:ext uri="{FF2B5EF4-FFF2-40B4-BE49-F238E27FC236}">
                      <a16:creationId xmlns:a16="http://schemas.microsoft.com/office/drawing/2014/main" id="{CE719D72-436A-43CA-BE25-25BCF1180E6D}"/>
                    </a:ext>
                  </a:extLst>
                </p:cNvPr>
                <p:cNvPicPr>
                  <a:picLocks noChangeAspect="1"/>
                </p:cNvPicPr>
                <p:nvPr/>
              </p:nvPicPr>
              <p:blipFill>
                <a:blip r:embed="rId5"/>
                <a:stretch>
                  <a:fillRect/>
                </a:stretch>
              </p:blipFill>
              <p:spPr>
                <a:xfrm>
                  <a:off x="3659674" y="3191750"/>
                  <a:ext cx="65374" cy="234992"/>
                </a:xfrm>
                <a:prstGeom prst="rect">
                  <a:avLst/>
                </a:prstGeom>
              </p:spPr>
            </p:pic>
          </p:grpSp>
          <p:sp>
            <p:nvSpPr>
              <p:cNvPr id="121" name="Arrow: Down 120">
                <a:extLst>
                  <a:ext uri="{FF2B5EF4-FFF2-40B4-BE49-F238E27FC236}">
                    <a16:creationId xmlns:a16="http://schemas.microsoft.com/office/drawing/2014/main" id="{8D0B897E-8690-4B58-94D2-02864B1390B0}"/>
                  </a:ext>
                </a:extLst>
              </p:cNvPr>
              <p:cNvSpPr/>
              <p:nvPr/>
            </p:nvSpPr>
            <p:spPr>
              <a:xfrm rot="5400000">
                <a:off x="6653185" y="2507434"/>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2" name="Arrow: Down 111">
              <a:extLst>
                <a:ext uri="{FF2B5EF4-FFF2-40B4-BE49-F238E27FC236}">
                  <a16:creationId xmlns:a16="http://schemas.microsoft.com/office/drawing/2014/main" id="{681C1CE2-5EE7-44A4-A1D6-6A17101C34A9}"/>
                </a:ext>
              </a:extLst>
            </p:cNvPr>
            <p:cNvSpPr/>
            <p:nvPr/>
          </p:nvSpPr>
          <p:spPr>
            <a:xfrm rot="16200000">
              <a:off x="7975847" y="278728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Arrow: Down 112">
              <a:extLst>
                <a:ext uri="{FF2B5EF4-FFF2-40B4-BE49-F238E27FC236}">
                  <a16:creationId xmlns:a16="http://schemas.microsoft.com/office/drawing/2014/main" id="{324419F0-BB20-4D46-B7B6-14A21BC8F12E}"/>
                </a:ext>
              </a:extLst>
            </p:cNvPr>
            <p:cNvSpPr/>
            <p:nvPr/>
          </p:nvSpPr>
          <p:spPr>
            <a:xfrm rot="5400000">
              <a:off x="9937761" y="3179153"/>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Rectangle 113">
              <a:extLst>
                <a:ext uri="{FF2B5EF4-FFF2-40B4-BE49-F238E27FC236}">
                  <a16:creationId xmlns:a16="http://schemas.microsoft.com/office/drawing/2014/main" id="{6E124FB0-4121-423A-8153-4761E7D7CC9F}"/>
                </a:ext>
              </a:extLst>
            </p:cNvPr>
            <p:cNvSpPr/>
            <p:nvPr/>
          </p:nvSpPr>
          <p:spPr bwMode="gray">
            <a:xfrm>
              <a:off x="6518947" y="3884651"/>
              <a:ext cx="1242346" cy="3508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sp>
          <p:nvSpPr>
            <p:cNvPr id="115" name="Arrow: Down 114">
              <a:extLst>
                <a:ext uri="{FF2B5EF4-FFF2-40B4-BE49-F238E27FC236}">
                  <a16:creationId xmlns:a16="http://schemas.microsoft.com/office/drawing/2014/main" id="{C2808EED-2684-4370-90E6-EFC4BB61A1F3}"/>
                </a:ext>
              </a:extLst>
            </p:cNvPr>
            <p:cNvSpPr/>
            <p:nvPr/>
          </p:nvSpPr>
          <p:spPr>
            <a:xfrm rot="16200000">
              <a:off x="1060472" y="2034171"/>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TextBox 115">
              <a:extLst>
                <a:ext uri="{FF2B5EF4-FFF2-40B4-BE49-F238E27FC236}">
                  <a16:creationId xmlns:a16="http://schemas.microsoft.com/office/drawing/2014/main" id="{139D14DD-A940-4427-BB16-07CEEB175BD9}"/>
                </a:ext>
              </a:extLst>
            </p:cNvPr>
            <p:cNvSpPr txBox="1"/>
            <p:nvPr/>
          </p:nvSpPr>
          <p:spPr>
            <a:xfrm>
              <a:off x="1188811" y="2001123"/>
              <a:ext cx="1377300" cy="261610"/>
            </a:xfrm>
            <a:prstGeom prst="rect">
              <a:avLst/>
            </a:prstGeom>
            <a:noFill/>
          </p:spPr>
          <p:txBody>
            <a:bodyPr wrap="none" rtlCol="0">
              <a:spAutoFit/>
            </a:bodyPr>
            <a:lstStyle/>
            <a:p>
              <a:r>
                <a:rPr lang="it-IT" sz="1050" err="1"/>
                <a:t>Measuraments</a:t>
              </a:r>
              <a:r>
                <a:rPr lang="it-IT" sz="1050"/>
                <a:t> point</a:t>
              </a:r>
            </a:p>
          </p:txBody>
        </p:sp>
        <p:sp>
          <p:nvSpPr>
            <p:cNvPr id="137" name="Arrow: Down 136">
              <a:extLst>
                <a:ext uri="{FF2B5EF4-FFF2-40B4-BE49-F238E27FC236}">
                  <a16:creationId xmlns:a16="http://schemas.microsoft.com/office/drawing/2014/main" id="{CFD6DCEC-E797-4DAE-A21C-BEB205CAF701}"/>
                </a:ext>
              </a:extLst>
            </p:cNvPr>
            <p:cNvSpPr/>
            <p:nvPr/>
          </p:nvSpPr>
          <p:spPr>
            <a:xfrm rot="16200000" flipH="1">
              <a:off x="4991415" y="3202991"/>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 name="Arrow: Down 137">
              <a:extLst>
                <a:ext uri="{FF2B5EF4-FFF2-40B4-BE49-F238E27FC236}">
                  <a16:creationId xmlns:a16="http://schemas.microsoft.com/office/drawing/2014/main" id="{B3C4C734-8102-4979-BE75-6B0A9A4AADBE}"/>
                </a:ext>
              </a:extLst>
            </p:cNvPr>
            <p:cNvSpPr/>
            <p:nvPr/>
          </p:nvSpPr>
          <p:spPr>
            <a:xfrm rot="16200000" flipH="1">
              <a:off x="4991416" y="2395777"/>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 name="Arrow: Down 138">
              <a:extLst>
                <a:ext uri="{FF2B5EF4-FFF2-40B4-BE49-F238E27FC236}">
                  <a16:creationId xmlns:a16="http://schemas.microsoft.com/office/drawing/2014/main" id="{AFD23895-47A2-4C68-9556-3D5D975EDC5C}"/>
                </a:ext>
              </a:extLst>
            </p:cNvPr>
            <p:cNvSpPr/>
            <p:nvPr/>
          </p:nvSpPr>
          <p:spPr>
            <a:xfrm rot="16200000" flipH="1">
              <a:off x="4498491" y="3576077"/>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 name="Arrow: Down 139">
              <a:extLst>
                <a:ext uri="{FF2B5EF4-FFF2-40B4-BE49-F238E27FC236}">
                  <a16:creationId xmlns:a16="http://schemas.microsoft.com/office/drawing/2014/main" id="{3CB68E88-77A3-46CC-8E3C-14DA39F1D5F5}"/>
                </a:ext>
              </a:extLst>
            </p:cNvPr>
            <p:cNvSpPr/>
            <p:nvPr/>
          </p:nvSpPr>
          <p:spPr>
            <a:xfrm rot="16200000" flipH="1">
              <a:off x="5594426" y="3608477"/>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 name="Arrow: Down 140">
              <a:extLst>
                <a:ext uri="{FF2B5EF4-FFF2-40B4-BE49-F238E27FC236}">
                  <a16:creationId xmlns:a16="http://schemas.microsoft.com/office/drawing/2014/main" id="{804FC1FB-C4A1-4492-958D-0021941D6D7A}"/>
                </a:ext>
              </a:extLst>
            </p:cNvPr>
            <p:cNvSpPr/>
            <p:nvPr/>
          </p:nvSpPr>
          <p:spPr>
            <a:xfrm rot="16200000" flipH="1">
              <a:off x="6691509" y="3199879"/>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 name="Arrow: Down 141">
              <a:extLst>
                <a:ext uri="{FF2B5EF4-FFF2-40B4-BE49-F238E27FC236}">
                  <a16:creationId xmlns:a16="http://schemas.microsoft.com/office/drawing/2014/main" id="{240FE561-79E7-4B19-9029-FAD1255F369E}"/>
                </a:ext>
              </a:extLst>
            </p:cNvPr>
            <p:cNvSpPr/>
            <p:nvPr/>
          </p:nvSpPr>
          <p:spPr>
            <a:xfrm rot="16200000" flipH="1">
              <a:off x="4455018" y="4130250"/>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 name="Arrow: Down 142">
              <a:extLst>
                <a:ext uri="{FF2B5EF4-FFF2-40B4-BE49-F238E27FC236}">
                  <a16:creationId xmlns:a16="http://schemas.microsoft.com/office/drawing/2014/main" id="{CE32BCAF-D533-4331-A751-2FB7BF19B1CF}"/>
                </a:ext>
              </a:extLst>
            </p:cNvPr>
            <p:cNvSpPr/>
            <p:nvPr/>
          </p:nvSpPr>
          <p:spPr>
            <a:xfrm rot="16200000" flipH="1">
              <a:off x="5533857" y="4113989"/>
              <a:ext cx="45719" cy="197246"/>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 name="Arrow: Down 143">
              <a:extLst>
                <a:ext uri="{FF2B5EF4-FFF2-40B4-BE49-F238E27FC236}">
                  <a16:creationId xmlns:a16="http://schemas.microsoft.com/office/drawing/2014/main" id="{91E499EE-8B16-4192-907F-6AF0AC9498A4}"/>
                </a:ext>
              </a:extLst>
            </p:cNvPr>
            <p:cNvSpPr/>
            <p:nvPr/>
          </p:nvSpPr>
          <p:spPr>
            <a:xfrm rot="5400000">
              <a:off x="2015052" y="3236198"/>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 name="Arrow: Down 144">
              <a:extLst>
                <a:ext uri="{FF2B5EF4-FFF2-40B4-BE49-F238E27FC236}">
                  <a16:creationId xmlns:a16="http://schemas.microsoft.com/office/drawing/2014/main" id="{F4EE818E-732F-4F0B-9494-FBF0BFBE817B}"/>
                </a:ext>
              </a:extLst>
            </p:cNvPr>
            <p:cNvSpPr/>
            <p:nvPr/>
          </p:nvSpPr>
          <p:spPr>
            <a:xfrm rot="5400000">
              <a:off x="2256508" y="4801082"/>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 name="Arrow: Down 145">
              <a:extLst>
                <a:ext uri="{FF2B5EF4-FFF2-40B4-BE49-F238E27FC236}">
                  <a16:creationId xmlns:a16="http://schemas.microsoft.com/office/drawing/2014/main" id="{BAD3A3A2-C84D-451D-8E6A-F271A4E82420}"/>
                </a:ext>
              </a:extLst>
            </p:cNvPr>
            <p:cNvSpPr/>
            <p:nvPr/>
          </p:nvSpPr>
          <p:spPr>
            <a:xfrm rot="16200000">
              <a:off x="1150207" y="4770078"/>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7" name="Arrow: Down 146">
              <a:extLst>
                <a:ext uri="{FF2B5EF4-FFF2-40B4-BE49-F238E27FC236}">
                  <a16:creationId xmlns:a16="http://schemas.microsoft.com/office/drawing/2014/main" id="{0BA05836-6DF3-4359-8B3D-824820392B59}"/>
                </a:ext>
              </a:extLst>
            </p:cNvPr>
            <p:cNvSpPr/>
            <p:nvPr/>
          </p:nvSpPr>
          <p:spPr>
            <a:xfrm rot="5400000">
              <a:off x="5081894" y="4137714"/>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 name="Arrow: Down 147">
              <a:extLst>
                <a:ext uri="{FF2B5EF4-FFF2-40B4-BE49-F238E27FC236}">
                  <a16:creationId xmlns:a16="http://schemas.microsoft.com/office/drawing/2014/main" id="{AFFE2628-A678-41BF-994B-4C0235E00B33}"/>
                </a:ext>
              </a:extLst>
            </p:cNvPr>
            <p:cNvSpPr/>
            <p:nvPr/>
          </p:nvSpPr>
          <p:spPr>
            <a:xfrm rot="5400000">
              <a:off x="6131847" y="4114855"/>
              <a:ext cx="62008"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 name="Group 148">
            <a:extLst>
              <a:ext uri="{FF2B5EF4-FFF2-40B4-BE49-F238E27FC236}">
                <a16:creationId xmlns:a16="http://schemas.microsoft.com/office/drawing/2014/main" id="{350CFE8D-F2B6-4BA6-9CAE-EC0880FF0D0C}"/>
              </a:ext>
            </a:extLst>
          </p:cNvPr>
          <p:cNvGrpSpPr/>
          <p:nvPr/>
        </p:nvGrpSpPr>
        <p:grpSpPr>
          <a:xfrm>
            <a:off x="10783115" y="401261"/>
            <a:ext cx="1157689" cy="1067965"/>
            <a:chOff x="10936265" y="219725"/>
            <a:chExt cx="888646" cy="839950"/>
          </a:xfrm>
        </p:grpSpPr>
        <p:sp>
          <p:nvSpPr>
            <p:cNvPr id="150" name="Rechteck 50">
              <a:extLst>
                <a:ext uri="{FF2B5EF4-FFF2-40B4-BE49-F238E27FC236}">
                  <a16:creationId xmlns:a16="http://schemas.microsoft.com/office/drawing/2014/main" id="{CA557A6D-C727-408D-9A8F-8A8330EFB8FC}"/>
                </a:ext>
              </a:extLst>
            </p:cNvPr>
            <p:cNvSpPr/>
            <p:nvPr/>
          </p:nvSpPr>
          <p:spPr>
            <a:xfrm>
              <a:off x="10936265" y="696577"/>
              <a:ext cx="888646" cy="363098"/>
            </a:xfrm>
            <a:prstGeom prst="rect">
              <a:avLst/>
            </a:prstGeom>
          </p:spPr>
          <p:txBody>
            <a:bodyPr wrap="none">
              <a:spAutoFit/>
            </a:bodyPr>
            <a:lstStyle/>
            <a:p>
              <a:pPr algn="ctr"/>
              <a:r>
                <a:rPr lang="en-US" sz="1200" b="1"/>
                <a:t>Asset </a:t>
              </a:r>
            </a:p>
            <a:p>
              <a:pPr algn="ctr"/>
              <a:r>
                <a:rPr lang="en-US" sz="1200" b="1"/>
                <a:t>Management</a:t>
              </a:r>
            </a:p>
          </p:txBody>
        </p:sp>
        <p:pic>
          <p:nvPicPr>
            <p:cNvPr id="151" name="Bild 53">
              <a:extLst>
                <a:ext uri="{FF2B5EF4-FFF2-40B4-BE49-F238E27FC236}">
                  <a16:creationId xmlns:a16="http://schemas.microsoft.com/office/drawing/2014/main" id="{FFD9345D-D553-44D4-8CB1-5F41970E4569}"/>
                </a:ext>
              </a:extLst>
            </p:cNvPr>
            <p:cNvPicPr>
              <a:picLocks noChangeAspect="1"/>
            </p:cNvPicPr>
            <p:nvPr/>
          </p:nvPicPr>
          <p:blipFill>
            <a:blip r:embed="rId13"/>
            <a:stretch>
              <a:fillRect/>
            </a:stretch>
          </p:blipFill>
          <p:spPr>
            <a:xfrm>
              <a:off x="11162512" y="219725"/>
              <a:ext cx="436153" cy="436153"/>
            </a:xfrm>
            <a:prstGeom prst="rect">
              <a:avLst/>
            </a:prstGeom>
          </p:spPr>
        </p:pic>
      </p:grpSp>
      <p:sp>
        <p:nvSpPr>
          <p:cNvPr id="152" name="Date Placeholder 3">
            <a:extLst>
              <a:ext uri="{FF2B5EF4-FFF2-40B4-BE49-F238E27FC236}">
                <a16:creationId xmlns:a16="http://schemas.microsoft.com/office/drawing/2014/main" id="{C4C244CB-D47E-4AE6-8DB5-79A8E80D28EA}"/>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a:p>
        </p:txBody>
      </p:sp>
      <p:sp>
        <p:nvSpPr>
          <p:cNvPr id="153" name="Slide Number Placeholder 5">
            <a:extLst>
              <a:ext uri="{FF2B5EF4-FFF2-40B4-BE49-F238E27FC236}">
                <a16:creationId xmlns:a16="http://schemas.microsoft.com/office/drawing/2014/main" id="{875E9857-78BB-4594-AAD0-D57C35E8B311}"/>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44</a:t>
            </a:fld>
            <a:endParaRPr lang="en-US"/>
          </a:p>
        </p:txBody>
      </p:sp>
      <p:grpSp>
        <p:nvGrpSpPr>
          <p:cNvPr id="134" name="Group 133">
            <a:extLst>
              <a:ext uri="{FF2B5EF4-FFF2-40B4-BE49-F238E27FC236}">
                <a16:creationId xmlns:a16="http://schemas.microsoft.com/office/drawing/2014/main" id="{2223BB50-910A-4CDB-94D3-19A051A1A6A8}"/>
              </a:ext>
            </a:extLst>
          </p:cNvPr>
          <p:cNvGrpSpPr/>
          <p:nvPr/>
        </p:nvGrpSpPr>
        <p:grpSpPr>
          <a:xfrm>
            <a:off x="10145087" y="1902170"/>
            <a:ext cx="554957" cy="1172439"/>
            <a:chOff x="10230812" y="1415492"/>
            <a:chExt cx="554957" cy="1172439"/>
          </a:xfrm>
        </p:grpSpPr>
        <p:pic>
          <p:nvPicPr>
            <p:cNvPr id="135" name="Picture 134">
              <a:extLst>
                <a:ext uri="{FF2B5EF4-FFF2-40B4-BE49-F238E27FC236}">
                  <a16:creationId xmlns:a16="http://schemas.microsoft.com/office/drawing/2014/main" id="{A2276CF3-3911-4C09-8CCE-491B75DAFBF6}"/>
                </a:ext>
              </a:extLst>
            </p:cNvPr>
            <p:cNvPicPr>
              <a:picLocks noChangeAspect="1"/>
            </p:cNvPicPr>
            <p:nvPr/>
          </p:nvPicPr>
          <p:blipFill>
            <a:blip r:embed="rId11"/>
            <a:stretch>
              <a:fillRect/>
            </a:stretch>
          </p:blipFill>
          <p:spPr>
            <a:xfrm>
              <a:off x="10368568" y="2007701"/>
              <a:ext cx="181688" cy="580230"/>
            </a:xfrm>
            <a:prstGeom prst="rect">
              <a:avLst/>
            </a:prstGeom>
          </p:spPr>
        </p:pic>
        <p:pic>
          <p:nvPicPr>
            <p:cNvPr id="136" name="Graphic 197">
              <a:extLst>
                <a:ext uri="{FF2B5EF4-FFF2-40B4-BE49-F238E27FC236}">
                  <a16:creationId xmlns:a16="http://schemas.microsoft.com/office/drawing/2014/main" id="{3DF5C185-A145-48E8-A0D8-C8A263B651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30812" y="1415492"/>
              <a:ext cx="457200" cy="457200"/>
            </a:xfrm>
            <a:prstGeom prst="rect">
              <a:avLst/>
            </a:prstGeom>
          </p:spPr>
        </p:pic>
        <p:sp>
          <p:nvSpPr>
            <p:cNvPr id="154" name="Arrow: Down 153">
              <a:extLst>
                <a:ext uri="{FF2B5EF4-FFF2-40B4-BE49-F238E27FC236}">
                  <a16:creationId xmlns:a16="http://schemas.microsoft.com/office/drawing/2014/main" id="{87C68E29-936C-4BF9-A3D3-85E6228A2EF5}"/>
                </a:ext>
              </a:extLst>
            </p:cNvPr>
            <p:cNvSpPr/>
            <p:nvPr/>
          </p:nvSpPr>
          <p:spPr>
            <a:xfrm rot="5400000">
              <a:off x="10657430" y="1909265"/>
              <a:ext cx="61163" cy="195515"/>
            </a:xfrm>
            <a:prstGeom prst="downArrow">
              <a:avLst>
                <a:gd name="adj1" fmla="val 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06372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 – Emergency Line</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308" name="Rectangle 307">
            <a:extLst>
              <a:ext uri="{FF2B5EF4-FFF2-40B4-BE49-F238E27FC236}">
                <a16:creationId xmlns:a16="http://schemas.microsoft.com/office/drawing/2014/main" id="{0CA787AE-4265-403C-99A4-AEA1F82468B2}"/>
              </a:ext>
            </a:extLst>
          </p:cNvPr>
          <p:cNvSpPr/>
          <p:nvPr/>
        </p:nvSpPr>
        <p:spPr bwMode="gray">
          <a:xfrm>
            <a:off x="8497594" y="1568777"/>
            <a:ext cx="3359444" cy="485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SCADA monitoring and Control – Ethernet networks</a:t>
            </a:r>
            <a:endParaRPr lang="en-US" sz="1400"/>
          </a:p>
        </p:txBody>
      </p:sp>
      <p:sp>
        <p:nvSpPr>
          <p:cNvPr id="309" name="TextBox 308">
            <a:extLst>
              <a:ext uri="{FF2B5EF4-FFF2-40B4-BE49-F238E27FC236}">
                <a16:creationId xmlns:a16="http://schemas.microsoft.com/office/drawing/2014/main" id="{D99008D4-71C4-49EB-AC0A-0AF0BA863FDA}"/>
              </a:ext>
            </a:extLst>
          </p:cNvPr>
          <p:cNvSpPr txBox="1"/>
          <p:nvPr/>
        </p:nvSpPr>
        <p:spPr bwMode="gray">
          <a:xfrm>
            <a:off x="1547111" y="5688493"/>
            <a:ext cx="5438918" cy="485375"/>
          </a:xfrm>
          <a:prstGeom prst="rect">
            <a:avLst/>
          </a:prstGeom>
          <a:noFill/>
        </p:spPr>
        <p:txBody>
          <a:bodyPr wrap="square" lIns="72000" tIns="72000" rIns="72000" bIns="72000" rtlCol="0">
            <a:noAutofit/>
          </a:bodyPr>
          <a:lstStyle/>
          <a:p>
            <a:r>
              <a:rPr lang="en-GB" sz="1000"/>
              <a:t>(*) It is recommended to monitor the transfer switch</a:t>
            </a:r>
          </a:p>
          <a:p>
            <a:r>
              <a:rPr lang="en-GB" sz="1000"/>
              <a:t>For ABB Ability Energy &amp; Asset Manager it is required Modbus TCP</a:t>
            </a:r>
          </a:p>
        </p:txBody>
      </p:sp>
      <p:grpSp>
        <p:nvGrpSpPr>
          <p:cNvPr id="167" name="Group 166">
            <a:extLst>
              <a:ext uri="{FF2B5EF4-FFF2-40B4-BE49-F238E27FC236}">
                <a16:creationId xmlns:a16="http://schemas.microsoft.com/office/drawing/2014/main" id="{A1E14182-C078-4141-A816-6981F1E09D2C}"/>
              </a:ext>
            </a:extLst>
          </p:cNvPr>
          <p:cNvGrpSpPr/>
          <p:nvPr/>
        </p:nvGrpSpPr>
        <p:grpSpPr>
          <a:xfrm>
            <a:off x="10783115" y="401261"/>
            <a:ext cx="1157689" cy="1067965"/>
            <a:chOff x="10936265" y="219725"/>
            <a:chExt cx="888646" cy="839950"/>
          </a:xfrm>
        </p:grpSpPr>
        <p:sp>
          <p:nvSpPr>
            <p:cNvPr id="168" name="Rechteck 50">
              <a:extLst>
                <a:ext uri="{FF2B5EF4-FFF2-40B4-BE49-F238E27FC236}">
                  <a16:creationId xmlns:a16="http://schemas.microsoft.com/office/drawing/2014/main" id="{57D56B3D-7355-410A-B0C2-52CC98CD9A48}"/>
                </a:ext>
              </a:extLst>
            </p:cNvPr>
            <p:cNvSpPr/>
            <p:nvPr/>
          </p:nvSpPr>
          <p:spPr>
            <a:xfrm>
              <a:off x="10936265" y="696577"/>
              <a:ext cx="888646" cy="363098"/>
            </a:xfrm>
            <a:prstGeom prst="rect">
              <a:avLst/>
            </a:prstGeom>
          </p:spPr>
          <p:txBody>
            <a:bodyPr wrap="none">
              <a:spAutoFit/>
            </a:bodyPr>
            <a:lstStyle/>
            <a:p>
              <a:pPr algn="ctr"/>
              <a:r>
                <a:rPr lang="en-US" sz="1200" b="1"/>
                <a:t>Asset </a:t>
              </a:r>
            </a:p>
            <a:p>
              <a:pPr algn="ctr"/>
              <a:r>
                <a:rPr lang="en-US" sz="1200" b="1"/>
                <a:t>Management</a:t>
              </a:r>
            </a:p>
          </p:txBody>
        </p:sp>
        <p:pic>
          <p:nvPicPr>
            <p:cNvPr id="169" name="Bild 53">
              <a:extLst>
                <a:ext uri="{FF2B5EF4-FFF2-40B4-BE49-F238E27FC236}">
                  <a16:creationId xmlns:a16="http://schemas.microsoft.com/office/drawing/2014/main" id="{C8AE0397-952D-4C18-954B-B3E395F89063}"/>
                </a:ext>
              </a:extLst>
            </p:cNvPr>
            <p:cNvPicPr>
              <a:picLocks noChangeAspect="1"/>
            </p:cNvPicPr>
            <p:nvPr/>
          </p:nvPicPr>
          <p:blipFill>
            <a:blip r:embed="rId2"/>
            <a:stretch>
              <a:fillRect/>
            </a:stretch>
          </p:blipFill>
          <p:spPr>
            <a:xfrm>
              <a:off x="11162512" y="219725"/>
              <a:ext cx="436153" cy="436153"/>
            </a:xfrm>
            <a:prstGeom prst="rect">
              <a:avLst/>
            </a:prstGeom>
          </p:spPr>
        </p:pic>
      </p:grpSp>
      <p:grpSp>
        <p:nvGrpSpPr>
          <p:cNvPr id="170" name="Group 169">
            <a:extLst>
              <a:ext uri="{FF2B5EF4-FFF2-40B4-BE49-F238E27FC236}">
                <a16:creationId xmlns:a16="http://schemas.microsoft.com/office/drawing/2014/main" id="{8BEFF2BF-37B5-495E-BCC2-BCBCE50A25B0}"/>
              </a:ext>
            </a:extLst>
          </p:cNvPr>
          <p:cNvGrpSpPr/>
          <p:nvPr/>
        </p:nvGrpSpPr>
        <p:grpSpPr>
          <a:xfrm>
            <a:off x="3347085" y="2072777"/>
            <a:ext cx="8509953" cy="3936153"/>
            <a:chOff x="1372663" y="1316950"/>
            <a:chExt cx="10534689" cy="5052935"/>
          </a:xfrm>
        </p:grpSpPr>
        <p:grpSp>
          <p:nvGrpSpPr>
            <p:cNvPr id="171" name="Group 170">
              <a:extLst>
                <a:ext uri="{FF2B5EF4-FFF2-40B4-BE49-F238E27FC236}">
                  <a16:creationId xmlns:a16="http://schemas.microsoft.com/office/drawing/2014/main" id="{A3157A39-CF8F-43D9-936F-3204AF2D7A9A}"/>
                </a:ext>
              </a:extLst>
            </p:cNvPr>
            <p:cNvGrpSpPr/>
            <p:nvPr/>
          </p:nvGrpSpPr>
          <p:grpSpPr>
            <a:xfrm>
              <a:off x="1372663" y="3084778"/>
              <a:ext cx="1705088" cy="2078038"/>
              <a:chOff x="8048323" y="2127069"/>
              <a:chExt cx="3318385" cy="3891143"/>
            </a:xfrm>
          </p:grpSpPr>
          <p:cxnSp>
            <p:nvCxnSpPr>
              <p:cNvPr id="485" name="Straight Connector 484">
                <a:extLst>
                  <a:ext uri="{FF2B5EF4-FFF2-40B4-BE49-F238E27FC236}">
                    <a16:creationId xmlns:a16="http://schemas.microsoft.com/office/drawing/2014/main" id="{CEA7CDFE-6F10-47FD-9BDA-6D168ECFC3D1}"/>
                  </a:ext>
                </a:extLst>
              </p:cNvPr>
              <p:cNvCxnSpPr>
                <a:cxnSpLocks/>
              </p:cNvCxnSpPr>
              <p:nvPr/>
            </p:nvCxnSpPr>
            <p:spPr bwMode="gray">
              <a:xfrm flipH="1" flipV="1">
                <a:off x="8442439" y="2154830"/>
                <a:ext cx="1" cy="278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6" name="Group 485">
                <a:extLst>
                  <a:ext uri="{FF2B5EF4-FFF2-40B4-BE49-F238E27FC236}">
                    <a16:creationId xmlns:a16="http://schemas.microsoft.com/office/drawing/2014/main" id="{6FD50150-9E4F-44B6-93B2-56EC4D831E62}"/>
                  </a:ext>
                </a:extLst>
              </p:cNvPr>
              <p:cNvGrpSpPr/>
              <p:nvPr/>
            </p:nvGrpSpPr>
            <p:grpSpPr>
              <a:xfrm>
                <a:off x="8320442" y="5083090"/>
                <a:ext cx="1210420" cy="935122"/>
                <a:chOff x="787587" y="4549613"/>
                <a:chExt cx="1210420" cy="935122"/>
              </a:xfrm>
            </p:grpSpPr>
            <p:pic>
              <p:nvPicPr>
                <p:cNvPr id="503" name="Picture 502" descr="A picture containing electronics, camera&#10;&#10;Description automatically generated">
                  <a:extLst>
                    <a:ext uri="{FF2B5EF4-FFF2-40B4-BE49-F238E27FC236}">
                      <a16:creationId xmlns:a16="http://schemas.microsoft.com/office/drawing/2014/main" id="{167C3F09-54F0-4EC8-8A26-ACD888F00C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44326" y="4549613"/>
                  <a:ext cx="583814" cy="583814"/>
                </a:xfrm>
                <a:prstGeom prst="rect">
                  <a:avLst/>
                </a:prstGeom>
              </p:spPr>
            </p:pic>
            <p:pic>
              <p:nvPicPr>
                <p:cNvPr id="504" name="Picture 503" descr="A picture containing electronics, camera&#10;&#10;Description automatically generated">
                  <a:extLst>
                    <a:ext uri="{FF2B5EF4-FFF2-40B4-BE49-F238E27FC236}">
                      <a16:creationId xmlns:a16="http://schemas.microsoft.com/office/drawing/2014/main" id="{01BF61F2-04D7-4FA7-825E-78748CC5D1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p:spPr>
            </p:pic>
            <p:sp>
              <p:nvSpPr>
                <p:cNvPr id="505" name="Rechteck 62">
                  <a:extLst>
                    <a:ext uri="{FF2B5EF4-FFF2-40B4-BE49-F238E27FC236}">
                      <a16:creationId xmlns:a16="http://schemas.microsoft.com/office/drawing/2014/main" id="{E47A6563-F5C0-4249-A0A2-23FF82399B7D}"/>
                    </a:ext>
                  </a:extLst>
                </p:cNvPr>
                <p:cNvSpPr/>
                <p:nvPr/>
              </p:nvSpPr>
              <p:spPr>
                <a:xfrm>
                  <a:off x="1261130" y="5094499"/>
                  <a:ext cx="736877"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506" name="Rechteck 62">
                  <a:extLst>
                    <a:ext uri="{FF2B5EF4-FFF2-40B4-BE49-F238E27FC236}">
                      <a16:creationId xmlns:a16="http://schemas.microsoft.com/office/drawing/2014/main" id="{BF3258F4-5EF4-4A73-A9ED-71953D550A6A}"/>
                    </a:ext>
                  </a:extLst>
                </p:cNvPr>
                <p:cNvSpPr/>
                <p:nvPr/>
              </p:nvSpPr>
              <p:spPr>
                <a:xfrm>
                  <a:off x="787587" y="5110130"/>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487" name="Group 486">
                <a:extLst>
                  <a:ext uri="{FF2B5EF4-FFF2-40B4-BE49-F238E27FC236}">
                    <a16:creationId xmlns:a16="http://schemas.microsoft.com/office/drawing/2014/main" id="{5BE6305E-0130-48AA-BAB6-608C8AD5E916}"/>
                  </a:ext>
                </a:extLst>
              </p:cNvPr>
              <p:cNvGrpSpPr/>
              <p:nvPr/>
            </p:nvGrpSpPr>
            <p:grpSpPr>
              <a:xfrm>
                <a:off x="9310882" y="5065231"/>
                <a:ext cx="1207018" cy="932224"/>
                <a:chOff x="586072" y="4531754"/>
                <a:chExt cx="1207018" cy="932224"/>
              </a:xfrm>
            </p:grpSpPr>
            <p:pic>
              <p:nvPicPr>
                <p:cNvPr id="499" name="Picture 498" descr="A picture containing electronics, camera&#10;&#10;Description automatically generated">
                  <a:extLst>
                    <a:ext uri="{FF2B5EF4-FFF2-40B4-BE49-F238E27FC236}">
                      <a16:creationId xmlns:a16="http://schemas.microsoft.com/office/drawing/2014/main" id="{317B0B17-E9AB-4C22-BD4A-58A635126F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p:spPr>
            </p:pic>
            <p:pic>
              <p:nvPicPr>
                <p:cNvPr id="500" name="Picture 499" descr="A picture containing electronics, camera&#10;&#10;Description automatically generated">
                  <a:extLst>
                    <a:ext uri="{FF2B5EF4-FFF2-40B4-BE49-F238E27FC236}">
                      <a16:creationId xmlns:a16="http://schemas.microsoft.com/office/drawing/2014/main" id="{B6D9ACDA-885B-4632-9EF4-75C4677FC4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3438" y="4540684"/>
                  <a:ext cx="583814" cy="583814"/>
                </a:xfrm>
                <a:prstGeom prst="rect">
                  <a:avLst/>
                </a:prstGeom>
              </p:spPr>
            </p:pic>
            <p:sp>
              <p:nvSpPr>
                <p:cNvPr id="501" name="Rechteck 62">
                  <a:extLst>
                    <a:ext uri="{FF2B5EF4-FFF2-40B4-BE49-F238E27FC236}">
                      <a16:creationId xmlns:a16="http://schemas.microsoft.com/office/drawing/2014/main" id="{EFE9090B-E5D4-4671-B655-DB5EEBD161EC}"/>
                    </a:ext>
                  </a:extLst>
                </p:cNvPr>
                <p:cNvSpPr/>
                <p:nvPr/>
              </p:nvSpPr>
              <p:spPr>
                <a:xfrm>
                  <a:off x="1056213" y="5085671"/>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502" name="Rechteck 62">
                  <a:extLst>
                    <a:ext uri="{FF2B5EF4-FFF2-40B4-BE49-F238E27FC236}">
                      <a16:creationId xmlns:a16="http://schemas.microsoft.com/office/drawing/2014/main" id="{6C6F66BA-912D-43BE-8D6D-365EF8F9966C}"/>
                    </a:ext>
                  </a:extLst>
                </p:cNvPr>
                <p:cNvSpPr/>
                <p:nvPr/>
              </p:nvSpPr>
              <p:spPr>
                <a:xfrm>
                  <a:off x="586072" y="5089374"/>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488" name="Rechteck 62">
                <a:extLst>
                  <a:ext uri="{FF2B5EF4-FFF2-40B4-BE49-F238E27FC236}">
                    <a16:creationId xmlns:a16="http://schemas.microsoft.com/office/drawing/2014/main" id="{9B9E59CF-F910-422A-B052-77CDD50E9722}"/>
                  </a:ext>
                </a:extLst>
              </p:cNvPr>
              <p:cNvSpPr/>
              <p:nvPr/>
            </p:nvSpPr>
            <p:spPr>
              <a:xfrm>
                <a:off x="8048323" y="3724461"/>
                <a:ext cx="1055428" cy="979734"/>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489" name="Picture 488">
                <a:extLst>
                  <a:ext uri="{FF2B5EF4-FFF2-40B4-BE49-F238E27FC236}">
                    <a16:creationId xmlns:a16="http://schemas.microsoft.com/office/drawing/2014/main" id="{AF71EF1D-2ABB-467A-B576-D18E9A4495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138172"/>
                <a:ext cx="702066" cy="800755"/>
              </a:xfrm>
              <a:prstGeom prst="rect">
                <a:avLst/>
              </a:prstGeom>
            </p:spPr>
          </p:pic>
          <p:cxnSp>
            <p:nvCxnSpPr>
              <p:cNvPr id="490" name="Connector: Elbow 489">
                <a:extLst>
                  <a:ext uri="{FF2B5EF4-FFF2-40B4-BE49-F238E27FC236}">
                    <a16:creationId xmlns:a16="http://schemas.microsoft.com/office/drawing/2014/main" id="{31526965-95A1-4479-A6C5-1F3B9791EEAA}"/>
                  </a:ext>
                </a:extLst>
              </p:cNvPr>
              <p:cNvCxnSpPr>
                <a:cxnSpLocks/>
                <a:endCxn id="489" idx="0"/>
              </p:cNvCxnSpPr>
              <p:nvPr/>
            </p:nvCxnSpPr>
            <p:spPr bwMode="gray">
              <a:xfrm rot="16200000" flipH="1">
                <a:off x="8867568" y="2561778"/>
                <a:ext cx="151265" cy="100152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606C43BC-2E7E-492A-B007-00512CBF22B8}"/>
                  </a:ext>
                </a:extLst>
              </p:cNvPr>
              <p:cNvCxnSpPr>
                <a:cxnSpLocks/>
                <a:stCxn id="489" idx="2"/>
              </p:cNvCxnSpPr>
              <p:nvPr/>
            </p:nvCxnSpPr>
            <p:spPr bwMode="gray">
              <a:xfrm>
                <a:off x="9443961" y="3938927"/>
                <a:ext cx="1021" cy="10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2" name="Rechteck 62">
                <a:extLst>
                  <a:ext uri="{FF2B5EF4-FFF2-40B4-BE49-F238E27FC236}">
                    <a16:creationId xmlns:a16="http://schemas.microsoft.com/office/drawing/2014/main" id="{1F1C4A23-6AA0-41B9-9F8F-15D26962200A}"/>
                  </a:ext>
                </a:extLst>
              </p:cNvPr>
              <p:cNvSpPr/>
              <p:nvPr/>
            </p:nvSpPr>
            <p:spPr>
              <a:xfrm>
                <a:off x="9775032" y="3362737"/>
                <a:ext cx="1591676" cy="691577"/>
              </a:xfrm>
              <a:prstGeom prst="rect">
                <a:avLst/>
              </a:prstGeom>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493" name="Connector: Elbow 492">
                <a:extLst>
                  <a:ext uri="{FF2B5EF4-FFF2-40B4-BE49-F238E27FC236}">
                    <a16:creationId xmlns:a16="http://schemas.microsoft.com/office/drawing/2014/main" id="{91A74D7F-1467-4F45-AD37-4B559B776189}"/>
                  </a:ext>
                </a:extLst>
              </p:cNvPr>
              <p:cNvCxnSpPr>
                <a:cxnSpLocks/>
                <a:stCxn id="503" idx="0"/>
              </p:cNvCxnSpPr>
              <p:nvPr/>
            </p:nvCxnSpPr>
            <p:spPr bwMode="gray">
              <a:xfrm rot="5400000" flipH="1" flipV="1">
                <a:off x="8828450" y="4466558"/>
                <a:ext cx="457171" cy="7758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Connector: Elbow 493">
                <a:extLst>
                  <a:ext uri="{FF2B5EF4-FFF2-40B4-BE49-F238E27FC236}">
                    <a16:creationId xmlns:a16="http://schemas.microsoft.com/office/drawing/2014/main" id="{D4171510-DD33-4BB2-9C8C-7E2E654652AC}"/>
                  </a:ext>
                </a:extLst>
              </p:cNvPr>
              <p:cNvCxnSpPr>
                <a:cxnSpLocks/>
                <a:stCxn id="504" idx="0"/>
              </p:cNvCxnSpPr>
              <p:nvPr/>
            </p:nvCxnSpPr>
            <p:spPr bwMode="gray">
              <a:xfrm rot="5400000" flipH="1" flipV="1">
                <a:off x="9070076" y="4708185"/>
                <a:ext cx="457171" cy="29264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Connector: Elbow 494">
                <a:extLst>
                  <a:ext uri="{FF2B5EF4-FFF2-40B4-BE49-F238E27FC236}">
                    <a16:creationId xmlns:a16="http://schemas.microsoft.com/office/drawing/2014/main" id="{8AA97F42-0E62-4695-A22E-8A8B0A2B81B2}"/>
                  </a:ext>
                </a:extLst>
              </p:cNvPr>
              <p:cNvCxnSpPr>
                <a:cxnSpLocks/>
                <a:stCxn id="499" idx="0"/>
              </p:cNvCxnSpPr>
              <p:nvPr/>
            </p:nvCxnSpPr>
            <p:spPr bwMode="gray">
              <a:xfrm rot="16200000" flipV="1">
                <a:off x="9314076" y="4756825"/>
                <a:ext cx="439312" cy="177500"/>
              </a:xfrm>
              <a:prstGeom prst="bentConnector3">
                <a:avLst>
                  <a:gd name="adj1" fmla="val 486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Connector: Elbow 495">
                <a:extLst>
                  <a:ext uri="{FF2B5EF4-FFF2-40B4-BE49-F238E27FC236}">
                    <a16:creationId xmlns:a16="http://schemas.microsoft.com/office/drawing/2014/main" id="{3A2923D6-9583-4E8C-8421-4FAFCFBB7DB3}"/>
                  </a:ext>
                </a:extLst>
              </p:cNvPr>
              <p:cNvCxnSpPr>
                <a:cxnSpLocks/>
                <a:stCxn id="500" idx="0"/>
              </p:cNvCxnSpPr>
              <p:nvPr/>
            </p:nvCxnSpPr>
            <p:spPr bwMode="gray">
              <a:xfrm rot="16200000" flipV="1">
                <a:off x="9568448" y="4502453"/>
                <a:ext cx="448242" cy="695173"/>
              </a:xfrm>
              <a:prstGeom prst="bentConnector3">
                <a:avLst>
                  <a:gd name="adj1" fmla="val 4869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758E47FB-F031-4260-AB30-E7ABE845387A}"/>
                  </a:ext>
                </a:extLst>
              </p:cNvPr>
              <p:cNvCxnSpPr>
                <a:cxnSpLocks/>
              </p:cNvCxnSpPr>
              <p:nvPr/>
            </p:nvCxnSpPr>
            <p:spPr bwMode="gray">
              <a:xfrm flipV="1">
                <a:off x="10203011" y="2127069"/>
                <a:ext cx="0" cy="18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8" name="Connector: Elbow 497">
                <a:extLst>
                  <a:ext uri="{FF2B5EF4-FFF2-40B4-BE49-F238E27FC236}">
                    <a16:creationId xmlns:a16="http://schemas.microsoft.com/office/drawing/2014/main" id="{99003422-16D5-4DBC-A511-36D3D68F863C}"/>
                  </a:ext>
                </a:extLst>
              </p:cNvPr>
              <p:cNvCxnSpPr>
                <a:cxnSpLocks/>
              </p:cNvCxnSpPr>
              <p:nvPr/>
            </p:nvCxnSpPr>
            <p:spPr bwMode="gray">
              <a:xfrm flipV="1">
                <a:off x="9564561" y="2861680"/>
                <a:ext cx="638450" cy="33220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871709E8-A7A8-459E-853D-309B36E36B86}"/>
                </a:ext>
              </a:extLst>
            </p:cNvPr>
            <p:cNvGrpSpPr/>
            <p:nvPr/>
          </p:nvGrpSpPr>
          <p:grpSpPr>
            <a:xfrm>
              <a:off x="5951214" y="3101718"/>
              <a:ext cx="1437836" cy="2059692"/>
              <a:chOff x="7732212" y="2161423"/>
              <a:chExt cx="2798267" cy="3856789"/>
            </a:xfrm>
            <a:noFill/>
          </p:grpSpPr>
          <p:pic>
            <p:nvPicPr>
              <p:cNvPr id="304" name="Picture 303" descr="A picture containing text&#10;&#10;Description automatically generated">
                <a:extLst>
                  <a:ext uri="{FF2B5EF4-FFF2-40B4-BE49-F238E27FC236}">
                    <a16:creationId xmlns:a16="http://schemas.microsoft.com/office/drawing/2014/main" id="{C289928C-6292-4351-900A-7632EF5AC4A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9093949" y="4046232"/>
                <a:ext cx="702066" cy="579687"/>
              </a:xfrm>
              <a:prstGeom prst="rect">
                <a:avLst/>
              </a:prstGeom>
              <a:grpFill/>
            </p:spPr>
          </p:pic>
          <p:cxnSp>
            <p:nvCxnSpPr>
              <p:cNvPr id="305" name="Straight Connector 304">
                <a:extLst>
                  <a:ext uri="{FF2B5EF4-FFF2-40B4-BE49-F238E27FC236}">
                    <a16:creationId xmlns:a16="http://schemas.microsoft.com/office/drawing/2014/main" id="{28333200-AF66-4F5E-BE96-8822271A569F}"/>
                  </a:ext>
                </a:extLst>
              </p:cNvPr>
              <p:cNvCxnSpPr>
                <a:cxnSpLocks/>
              </p:cNvCxnSpPr>
              <p:nvPr/>
            </p:nvCxnSpPr>
            <p:spPr bwMode="gray">
              <a:xfrm flipV="1">
                <a:off x="9443892" y="2161423"/>
                <a:ext cx="0" cy="20490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6" name="Group 305">
                <a:extLst>
                  <a:ext uri="{FF2B5EF4-FFF2-40B4-BE49-F238E27FC236}">
                    <a16:creationId xmlns:a16="http://schemas.microsoft.com/office/drawing/2014/main" id="{F6BE6DCC-F2F8-472A-A594-ECD50821E563}"/>
                  </a:ext>
                </a:extLst>
              </p:cNvPr>
              <p:cNvGrpSpPr/>
              <p:nvPr/>
            </p:nvGrpSpPr>
            <p:grpSpPr>
              <a:xfrm>
                <a:off x="8320442" y="5083090"/>
                <a:ext cx="1223000" cy="935122"/>
                <a:chOff x="787587" y="4549613"/>
                <a:chExt cx="1223000" cy="935122"/>
              </a:xfrm>
              <a:grpFill/>
            </p:grpSpPr>
            <p:pic>
              <p:nvPicPr>
                <p:cNvPr id="481" name="Picture 480" descr="A picture containing electronics, camera&#10;&#10;Description automatically generated">
                  <a:extLst>
                    <a:ext uri="{FF2B5EF4-FFF2-40B4-BE49-F238E27FC236}">
                      <a16:creationId xmlns:a16="http://schemas.microsoft.com/office/drawing/2014/main" id="{415C3E69-A8C9-47CE-8D78-0EF3460DC4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44326" y="4549613"/>
                  <a:ext cx="583814" cy="583814"/>
                </a:xfrm>
                <a:prstGeom prst="rect">
                  <a:avLst/>
                </a:prstGeom>
                <a:grpFill/>
              </p:spPr>
            </p:pic>
            <p:pic>
              <p:nvPicPr>
                <p:cNvPr id="482" name="Picture 481" descr="A picture containing electronics, camera&#10;&#10;Description automatically generated">
                  <a:extLst>
                    <a:ext uri="{FF2B5EF4-FFF2-40B4-BE49-F238E27FC236}">
                      <a16:creationId xmlns:a16="http://schemas.microsoft.com/office/drawing/2014/main" id="{48A507CD-AA35-4B22-B4A1-F4D75A6B22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a:grpFill/>
              </p:spPr>
            </p:pic>
            <p:sp>
              <p:nvSpPr>
                <p:cNvPr id="483" name="Rechteck 62">
                  <a:extLst>
                    <a:ext uri="{FF2B5EF4-FFF2-40B4-BE49-F238E27FC236}">
                      <a16:creationId xmlns:a16="http://schemas.microsoft.com/office/drawing/2014/main" id="{5F3B5040-C3ED-4021-9554-7C6506DC995E}"/>
                    </a:ext>
                  </a:extLst>
                </p:cNvPr>
                <p:cNvSpPr/>
                <p:nvPr/>
              </p:nvSpPr>
              <p:spPr>
                <a:xfrm>
                  <a:off x="1273711" y="509450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84" name="Rechteck 62">
                  <a:extLst>
                    <a:ext uri="{FF2B5EF4-FFF2-40B4-BE49-F238E27FC236}">
                      <a16:creationId xmlns:a16="http://schemas.microsoft.com/office/drawing/2014/main" id="{348F82CB-3082-481B-ADDA-E0284D482AC8}"/>
                    </a:ext>
                  </a:extLst>
                </p:cNvPr>
                <p:cNvSpPr/>
                <p:nvPr/>
              </p:nvSpPr>
              <p:spPr>
                <a:xfrm>
                  <a:off x="787587" y="5110130"/>
                  <a:ext cx="736877"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307" name="Group 306">
                <a:extLst>
                  <a:ext uri="{FF2B5EF4-FFF2-40B4-BE49-F238E27FC236}">
                    <a16:creationId xmlns:a16="http://schemas.microsoft.com/office/drawing/2014/main" id="{4E361169-7006-4C9C-9361-5247094370B7}"/>
                  </a:ext>
                </a:extLst>
              </p:cNvPr>
              <p:cNvGrpSpPr/>
              <p:nvPr/>
            </p:nvGrpSpPr>
            <p:grpSpPr>
              <a:xfrm>
                <a:off x="9310882" y="5065231"/>
                <a:ext cx="1219597" cy="932225"/>
                <a:chOff x="586072" y="4531754"/>
                <a:chExt cx="1219597" cy="932225"/>
              </a:xfrm>
              <a:grpFill/>
            </p:grpSpPr>
            <p:pic>
              <p:nvPicPr>
                <p:cNvPr id="477" name="Picture 476" descr="A picture containing electronics, camera&#10;&#10;Description automatically generated">
                  <a:extLst>
                    <a:ext uri="{FF2B5EF4-FFF2-40B4-BE49-F238E27FC236}">
                      <a16:creationId xmlns:a16="http://schemas.microsoft.com/office/drawing/2014/main" id="{2D661238-8DDA-4096-9F95-EBDF788DBA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a:grpFill/>
              </p:spPr>
            </p:pic>
            <p:pic>
              <p:nvPicPr>
                <p:cNvPr id="478" name="Picture 477" descr="A picture containing electronics, camera&#10;&#10;Description automatically generated">
                  <a:extLst>
                    <a:ext uri="{FF2B5EF4-FFF2-40B4-BE49-F238E27FC236}">
                      <a16:creationId xmlns:a16="http://schemas.microsoft.com/office/drawing/2014/main" id="{FCBA332E-C6C3-4DFF-A385-6F49689167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07490" y="4535308"/>
                  <a:ext cx="583814" cy="583814"/>
                </a:xfrm>
                <a:prstGeom prst="rect">
                  <a:avLst/>
                </a:prstGeom>
                <a:grpFill/>
              </p:spPr>
            </p:pic>
            <p:sp>
              <p:nvSpPr>
                <p:cNvPr id="479" name="Rechteck 62">
                  <a:extLst>
                    <a:ext uri="{FF2B5EF4-FFF2-40B4-BE49-F238E27FC236}">
                      <a16:creationId xmlns:a16="http://schemas.microsoft.com/office/drawing/2014/main" id="{F1224D5B-7F35-43F5-AA13-97291A4C7329}"/>
                    </a:ext>
                  </a:extLst>
                </p:cNvPr>
                <p:cNvSpPr/>
                <p:nvPr/>
              </p:nvSpPr>
              <p:spPr>
                <a:xfrm>
                  <a:off x="1068793" y="508567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80" name="Rechteck 62">
                  <a:extLst>
                    <a:ext uri="{FF2B5EF4-FFF2-40B4-BE49-F238E27FC236}">
                      <a16:creationId xmlns:a16="http://schemas.microsoft.com/office/drawing/2014/main" id="{7BCC854B-2DE2-4BD0-A649-A445431A04CC}"/>
                    </a:ext>
                  </a:extLst>
                </p:cNvPr>
                <p:cNvSpPr/>
                <p:nvPr/>
              </p:nvSpPr>
              <p:spPr>
                <a:xfrm>
                  <a:off x="586072" y="5089374"/>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311" name="Rechteck 62">
                <a:extLst>
                  <a:ext uri="{FF2B5EF4-FFF2-40B4-BE49-F238E27FC236}">
                    <a16:creationId xmlns:a16="http://schemas.microsoft.com/office/drawing/2014/main" id="{4F5991E3-7543-4D01-A8A9-F172442C8F6B}"/>
                  </a:ext>
                </a:extLst>
              </p:cNvPr>
              <p:cNvSpPr/>
              <p:nvPr/>
            </p:nvSpPr>
            <p:spPr>
              <a:xfrm>
                <a:off x="7732212" y="4023463"/>
                <a:ext cx="1630057" cy="576315"/>
              </a:xfrm>
              <a:prstGeom prst="rect">
                <a:avLst/>
              </a:prstGeom>
              <a:grp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312" name="Picture 311">
                <a:extLst>
                  <a:ext uri="{FF2B5EF4-FFF2-40B4-BE49-F238E27FC236}">
                    <a16:creationId xmlns:a16="http://schemas.microsoft.com/office/drawing/2014/main" id="{09475EF8-AFA8-41DB-8A88-BF53D0B3FB44}"/>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052447"/>
                <a:ext cx="702066" cy="800755"/>
              </a:xfrm>
              <a:prstGeom prst="rect">
                <a:avLst/>
              </a:prstGeom>
              <a:grpFill/>
            </p:spPr>
          </p:pic>
          <p:cxnSp>
            <p:nvCxnSpPr>
              <p:cNvPr id="470" name="Connector: Elbow 469">
                <a:extLst>
                  <a:ext uri="{FF2B5EF4-FFF2-40B4-BE49-F238E27FC236}">
                    <a16:creationId xmlns:a16="http://schemas.microsoft.com/office/drawing/2014/main" id="{E689D0A9-6DB9-464B-A76C-A5899C18FC22}"/>
                  </a:ext>
                </a:extLst>
              </p:cNvPr>
              <p:cNvCxnSpPr>
                <a:cxnSpLocks/>
                <a:endCxn id="312" idx="0"/>
              </p:cNvCxnSpPr>
              <p:nvPr/>
            </p:nvCxnSpPr>
            <p:spPr bwMode="gray">
              <a:xfrm rot="16200000" flipH="1">
                <a:off x="9377441" y="2985926"/>
                <a:ext cx="132971" cy="69"/>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AFD1755C-BEE3-414F-B008-E18A33ABC415}"/>
                  </a:ext>
                </a:extLst>
              </p:cNvPr>
              <p:cNvCxnSpPr>
                <a:cxnSpLocks/>
                <a:stCxn id="312" idx="2"/>
                <a:endCxn id="304" idx="0"/>
              </p:cNvCxnSpPr>
              <p:nvPr/>
            </p:nvCxnSpPr>
            <p:spPr bwMode="gray">
              <a:xfrm>
                <a:off x="9443961" y="3853202"/>
                <a:ext cx="1021" cy="1930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2" name="Rechteck 62">
                <a:extLst>
                  <a:ext uri="{FF2B5EF4-FFF2-40B4-BE49-F238E27FC236}">
                    <a16:creationId xmlns:a16="http://schemas.microsoft.com/office/drawing/2014/main" id="{35576396-3471-439D-96D8-0A7514CE63F8}"/>
                  </a:ext>
                </a:extLst>
              </p:cNvPr>
              <p:cNvSpPr/>
              <p:nvPr/>
            </p:nvSpPr>
            <p:spPr>
              <a:xfrm>
                <a:off x="8014820" y="3233132"/>
                <a:ext cx="1591676" cy="691577"/>
              </a:xfrm>
              <a:prstGeom prst="rect">
                <a:avLst/>
              </a:prstGeom>
              <a:grpFill/>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p>
            </p:txBody>
          </p:sp>
          <p:cxnSp>
            <p:nvCxnSpPr>
              <p:cNvPr id="473" name="Connector: Elbow 472">
                <a:extLst>
                  <a:ext uri="{FF2B5EF4-FFF2-40B4-BE49-F238E27FC236}">
                    <a16:creationId xmlns:a16="http://schemas.microsoft.com/office/drawing/2014/main" id="{98E66C89-2D35-46C0-8997-2594282F0A69}"/>
                  </a:ext>
                </a:extLst>
              </p:cNvPr>
              <p:cNvCxnSpPr>
                <a:cxnSpLocks/>
                <a:stCxn id="481" idx="0"/>
                <a:endCxn id="304" idx="2"/>
              </p:cNvCxnSpPr>
              <p:nvPr/>
            </p:nvCxnSpPr>
            <p:spPr bwMode="gray">
              <a:xfrm rot="5400000" flipH="1" flipV="1">
                <a:off x="8828450" y="4466558"/>
                <a:ext cx="457171" cy="775894"/>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Connector: Elbow 473">
                <a:extLst>
                  <a:ext uri="{FF2B5EF4-FFF2-40B4-BE49-F238E27FC236}">
                    <a16:creationId xmlns:a16="http://schemas.microsoft.com/office/drawing/2014/main" id="{283B0DCF-0B98-43E3-91D7-505CB651E4DB}"/>
                  </a:ext>
                </a:extLst>
              </p:cNvPr>
              <p:cNvCxnSpPr>
                <a:cxnSpLocks/>
                <a:stCxn id="482" idx="0"/>
                <a:endCxn id="304" idx="2"/>
              </p:cNvCxnSpPr>
              <p:nvPr/>
            </p:nvCxnSpPr>
            <p:spPr bwMode="gray">
              <a:xfrm rot="5400000" flipH="1" flipV="1">
                <a:off x="9070076" y="4708185"/>
                <a:ext cx="457171" cy="292641"/>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Connector: Elbow 474">
                <a:extLst>
                  <a:ext uri="{FF2B5EF4-FFF2-40B4-BE49-F238E27FC236}">
                    <a16:creationId xmlns:a16="http://schemas.microsoft.com/office/drawing/2014/main" id="{EC0647B9-D189-484D-B30E-6F9EA3791E53}"/>
                  </a:ext>
                </a:extLst>
              </p:cNvPr>
              <p:cNvCxnSpPr>
                <a:cxnSpLocks/>
                <a:stCxn id="477" idx="0"/>
                <a:endCxn id="304" idx="2"/>
              </p:cNvCxnSpPr>
              <p:nvPr/>
            </p:nvCxnSpPr>
            <p:spPr bwMode="gray">
              <a:xfrm rot="16200000" flipV="1">
                <a:off x="9314076" y="4756825"/>
                <a:ext cx="439312" cy="177500"/>
              </a:xfrm>
              <a:prstGeom prst="bentConnector3">
                <a:avLst>
                  <a:gd name="adj1" fmla="val 48666"/>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Connector: Elbow 475">
                <a:extLst>
                  <a:ext uri="{FF2B5EF4-FFF2-40B4-BE49-F238E27FC236}">
                    <a16:creationId xmlns:a16="http://schemas.microsoft.com/office/drawing/2014/main" id="{F4D445A2-244E-4EAE-82DE-A27EF111049E}"/>
                  </a:ext>
                </a:extLst>
              </p:cNvPr>
              <p:cNvCxnSpPr>
                <a:cxnSpLocks/>
                <a:stCxn id="478" idx="0"/>
                <a:endCxn id="304" idx="2"/>
              </p:cNvCxnSpPr>
              <p:nvPr/>
            </p:nvCxnSpPr>
            <p:spPr bwMode="gray">
              <a:xfrm rot="16200000" flipV="1">
                <a:off x="9563162" y="4507739"/>
                <a:ext cx="442866" cy="679225"/>
              </a:xfrm>
              <a:prstGeom prst="bentConnector3">
                <a:avLst>
                  <a:gd name="adj1" fmla="val 50000"/>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15BAE6C9-15AC-47D4-99B1-4B577B4FF33D}"/>
                </a:ext>
              </a:extLst>
            </p:cNvPr>
            <p:cNvGrpSpPr/>
            <p:nvPr/>
          </p:nvGrpSpPr>
          <p:grpSpPr>
            <a:xfrm>
              <a:off x="1446512" y="1484486"/>
              <a:ext cx="10455995" cy="3536789"/>
              <a:chOff x="-4652696" y="-759680"/>
              <a:chExt cx="20349092" cy="6622665"/>
            </a:xfrm>
          </p:grpSpPr>
          <p:grpSp>
            <p:nvGrpSpPr>
              <p:cNvPr id="269" name="Group 268">
                <a:extLst>
                  <a:ext uri="{FF2B5EF4-FFF2-40B4-BE49-F238E27FC236}">
                    <a16:creationId xmlns:a16="http://schemas.microsoft.com/office/drawing/2014/main" id="{9A0D6350-BC31-4DEC-B09D-87B02C997BFA}"/>
                  </a:ext>
                </a:extLst>
              </p:cNvPr>
              <p:cNvGrpSpPr/>
              <p:nvPr/>
            </p:nvGrpSpPr>
            <p:grpSpPr>
              <a:xfrm>
                <a:off x="-4532384" y="-759680"/>
                <a:ext cx="18037167" cy="6622665"/>
                <a:chOff x="-4524819" y="-1219992"/>
                <a:chExt cx="18037167" cy="6622665"/>
              </a:xfrm>
            </p:grpSpPr>
            <p:cxnSp>
              <p:nvCxnSpPr>
                <p:cNvPr id="278" name="Connector: Elbow 277">
                  <a:extLst>
                    <a:ext uri="{FF2B5EF4-FFF2-40B4-BE49-F238E27FC236}">
                      <a16:creationId xmlns:a16="http://schemas.microsoft.com/office/drawing/2014/main" id="{14410992-BB8D-4AC1-A329-9DE152EA0898}"/>
                    </a:ext>
                  </a:extLst>
                </p:cNvPr>
                <p:cNvCxnSpPr>
                  <a:cxnSpLocks/>
                </p:cNvCxnSpPr>
                <p:nvPr/>
              </p:nvCxnSpPr>
              <p:spPr bwMode="gray">
                <a:xfrm rot="5400000" flipH="1" flipV="1">
                  <a:off x="2513569" y="2977665"/>
                  <a:ext cx="585967" cy="580101"/>
                </a:xfrm>
                <a:prstGeom prst="bentConnector3">
                  <a:avLst>
                    <a:gd name="adj1" fmla="val 711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Rechteck 62">
                  <a:extLst>
                    <a:ext uri="{FF2B5EF4-FFF2-40B4-BE49-F238E27FC236}">
                      <a16:creationId xmlns:a16="http://schemas.microsoft.com/office/drawing/2014/main" id="{BBC376AF-B1BB-4180-A3C5-D384ED52C9A6}"/>
                    </a:ext>
                  </a:extLst>
                </p:cNvPr>
                <p:cNvSpPr/>
                <p:nvPr/>
              </p:nvSpPr>
              <p:spPr>
                <a:xfrm>
                  <a:off x="1360811" y="2158207"/>
                  <a:ext cx="1603887" cy="57631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XT4 Ekip Hi-Touch MCCB</a:t>
                  </a:r>
                </a:p>
              </p:txBody>
            </p:sp>
            <p:cxnSp>
              <p:nvCxnSpPr>
                <p:cNvPr id="280" name="Connector: Elbow 279">
                  <a:extLst>
                    <a:ext uri="{FF2B5EF4-FFF2-40B4-BE49-F238E27FC236}">
                      <a16:creationId xmlns:a16="http://schemas.microsoft.com/office/drawing/2014/main" id="{E6891D01-1326-4869-A921-1EA6239BFA09}"/>
                    </a:ext>
                  </a:extLst>
                </p:cNvPr>
                <p:cNvCxnSpPr>
                  <a:cxnSpLocks/>
                </p:cNvCxnSpPr>
                <p:nvPr/>
              </p:nvCxnSpPr>
              <p:spPr bwMode="gray">
                <a:xfrm rot="16200000" flipH="1">
                  <a:off x="1694476" y="2637870"/>
                  <a:ext cx="268750" cy="10025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981F5507-CA20-45CA-B38B-5E8E2DBDEF1E}"/>
                    </a:ext>
                  </a:extLst>
                </p:cNvPr>
                <p:cNvCxnSpPr>
                  <a:cxnSpLocks/>
                </p:cNvCxnSpPr>
                <p:nvPr/>
              </p:nvCxnSpPr>
              <p:spPr bwMode="gray">
                <a:xfrm flipH="1" flipV="1">
                  <a:off x="1327579" y="1808288"/>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2" name="Rechteck 62">
                  <a:extLst>
                    <a:ext uri="{FF2B5EF4-FFF2-40B4-BE49-F238E27FC236}">
                      <a16:creationId xmlns:a16="http://schemas.microsoft.com/office/drawing/2014/main" id="{17E0E611-5A34-4CFE-9002-78FCD06B80C2}"/>
                    </a:ext>
                  </a:extLst>
                </p:cNvPr>
                <p:cNvSpPr/>
                <p:nvPr/>
              </p:nvSpPr>
              <p:spPr>
                <a:xfrm>
                  <a:off x="-4524819" y="-1219992"/>
                  <a:ext cx="1890651" cy="403420"/>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Normal Supply</a:t>
                  </a:r>
                </a:p>
              </p:txBody>
            </p:sp>
            <p:cxnSp>
              <p:nvCxnSpPr>
                <p:cNvPr id="283" name="Connector: Elbow 282">
                  <a:extLst>
                    <a:ext uri="{FF2B5EF4-FFF2-40B4-BE49-F238E27FC236}">
                      <a16:creationId xmlns:a16="http://schemas.microsoft.com/office/drawing/2014/main" id="{3ED5374D-2C59-43C6-A4DF-35C6225A28DB}"/>
                    </a:ext>
                  </a:extLst>
                </p:cNvPr>
                <p:cNvCxnSpPr>
                  <a:cxnSpLocks/>
                </p:cNvCxnSpPr>
                <p:nvPr/>
              </p:nvCxnSpPr>
              <p:spPr bwMode="gray">
                <a:xfrm rot="5400000" flipH="1" flipV="1">
                  <a:off x="1749449" y="3522403"/>
                  <a:ext cx="249872" cy="9114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Connector: Elbow 283">
                  <a:extLst>
                    <a:ext uri="{FF2B5EF4-FFF2-40B4-BE49-F238E27FC236}">
                      <a16:creationId xmlns:a16="http://schemas.microsoft.com/office/drawing/2014/main" id="{E88A1393-F9BF-4C04-9B53-1049E4171613}"/>
                    </a:ext>
                  </a:extLst>
                </p:cNvPr>
                <p:cNvCxnSpPr>
                  <a:cxnSpLocks/>
                </p:cNvCxnSpPr>
                <p:nvPr/>
              </p:nvCxnSpPr>
              <p:spPr bwMode="gray">
                <a:xfrm rot="16200000" flipV="1">
                  <a:off x="2917984" y="3265342"/>
                  <a:ext cx="300043" cy="1475765"/>
                </a:xfrm>
                <a:prstGeom prst="bentConnector3">
                  <a:avLst>
                    <a:gd name="adj1" fmla="val 5917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B85CC9ED-170D-40E5-A5C2-EA7A9586FC0C}"/>
                    </a:ext>
                  </a:extLst>
                </p:cNvPr>
                <p:cNvGrpSpPr/>
                <p:nvPr/>
              </p:nvGrpSpPr>
              <p:grpSpPr>
                <a:xfrm>
                  <a:off x="605765" y="4099736"/>
                  <a:ext cx="2830539" cy="1252766"/>
                  <a:chOff x="605765" y="3880661"/>
                  <a:chExt cx="2830539" cy="1252766"/>
                </a:xfrm>
              </p:grpSpPr>
              <p:sp>
                <p:nvSpPr>
                  <p:cNvPr id="297" name="Rechteck 62">
                    <a:extLst>
                      <a:ext uri="{FF2B5EF4-FFF2-40B4-BE49-F238E27FC236}">
                        <a16:creationId xmlns:a16="http://schemas.microsoft.com/office/drawing/2014/main" id="{AF22C27F-9E35-41F3-AF07-7F10D37029D3}"/>
                      </a:ext>
                    </a:extLst>
                  </p:cNvPr>
                  <p:cNvSpPr/>
                  <p:nvPr/>
                </p:nvSpPr>
                <p:spPr>
                  <a:xfrm>
                    <a:off x="1658270" y="3880661"/>
                    <a:ext cx="1778034" cy="77802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 </a:t>
                    </a:r>
                  </a:p>
                  <a:p>
                    <a:pPr algn="ct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298" name="Picture 297" descr="A picture containing electronics, camera&#10;&#10;Description automatically generated">
                    <a:extLst>
                      <a:ext uri="{FF2B5EF4-FFF2-40B4-BE49-F238E27FC236}">
                        <a16:creationId xmlns:a16="http://schemas.microsoft.com/office/drawing/2014/main" id="{F3345E0F-D951-4D55-A8D1-15EE87B3E0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299" name="Connector: Elbow 298">
                    <a:extLst>
                      <a:ext uri="{FF2B5EF4-FFF2-40B4-BE49-F238E27FC236}">
                        <a16:creationId xmlns:a16="http://schemas.microsoft.com/office/drawing/2014/main" id="{51A9B386-7A65-4276-8627-DAC381C3B987}"/>
                      </a:ext>
                    </a:extLst>
                  </p:cNvPr>
                  <p:cNvCxnSpPr>
                    <a:cxnSpLocks/>
                    <a:endCxn id="298"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0" name="Picture 299" descr="A picture containing electronics, camera&#10;&#10;Description automatically generated">
                    <a:extLst>
                      <a:ext uri="{FF2B5EF4-FFF2-40B4-BE49-F238E27FC236}">
                        <a16:creationId xmlns:a16="http://schemas.microsoft.com/office/drawing/2014/main" id="{DA3AF5DA-F042-43CF-8300-52586CAAC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301" name="Connector: Elbow 300">
                    <a:extLst>
                      <a:ext uri="{FF2B5EF4-FFF2-40B4-BE49-F238E27FC236}">
                        <a16:creationId xmlns:a16="http://schemas.microsoft.com/office/drawing/2014/main" id="{E9E3C7D3-8D56-404C-BCF2-C7F28FE6834A}"/>
                      </a:ext>
                    </a:extLst>
                  </p:cNvPr>
                  <p:cNvCxnSpPr>
                    <a:cxnSpLocks/>
                    <a:endCxn id="300"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Rechteck 62">
                    <a:extLst>
                      <a:ext uri="{FF2B5EF4-FFF2-40B4-BE49-F238E27FC236}">
                        <a16:creationId xmlns:a16="http://schemas.microsoft.com/office/drawing/2014/main" id="{E13004C4-6872-4BA4-8987-1B213516AB55}"/>
                      </a:ext>
                    </a:extLst>
                  </p:cNvPr>
                  <p:cNvSpPr/>
                  <p:nvPr/>
                </p:nvSpPr>
                <p:spPr>
                  <a:xfrm>
                    <a:off x="1573886" y="4715938"/>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03" name="Rechteck 62">
                    <a:extLst>
                      <a:ext uri="{FF2B5EF4-FFF2-40B4-BE49-F238E27FC236}">
                        <a16:creationId xmlns:a16="http://schemas.microsoft.com/office/drawing/2014/main" id="{177D5420-9A4F-4F0B-9DD9-91DC110B88EB}"/>
                      </a:ext>
                    </a:extLst>
                  </p:cNvPr>
                  <p:cNvSpPr/>
                  <p:nvPr/>
                </p:nvSpPr>
                <p:spPr>
                  <a:xfrm>
                    <a:off x="838491" y="4711736"/>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286" name="Group 285">
                  <a:extLst>
                    <a:ext uri="{FF2B5EF4-FFF2-40B4-BE49-F238E27FC236}">
                      <a16:creationId xmlns:a16="http://schemas.microsoft.com/office/drawing/2014/main" id="{BE85407B-AC16-41E7-82DD-E9F4ACBCFEEE}"/>
                    </a:ext>
                  </a:extLst>
                </p:cNvPr>
                <p:cNvGrpSpPr/>
                <p:nvPr/>
              </p:nvGrpSpPr>
              <p:grpSpPr>
                <a:xfrm>
                  <a:off x="2587216" y="4706389"/>
                  <a:ext cx="1711415" cy="696284"/>
                  <a:chOff x="199978" y="4437143"/>
                  <a:chExt cx="1711415" cy="696284"/>
                </a:xfrm>
              </p:grpSpPr>
              <p:pic>
                <p:nvPicPr>
                  <p:cNvPr id="291" name="Picture 290" descr="A picture containing electronics, camera&#10;&#10;Description automatically generated">
                    <a:extLst>
                      <a:ext uri="{FF2B5EF4-FFF2-40B4-BE49-F238E27FC236}">
                        <a16:creationId xmlns:a16="http://schemas.microsoft.com/office/drawing/2014/main" id="{6068366F-0DC8-46A5-8D55-FA7AB2AAF0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292" name="Connector: Elbow 291">
                    <a:extLst>
                      <a:ext uri="{FF2B5EF4-FFF2-40B4-BE49-F238E27FC236}">
                        <a16:creationId xmlns:a16="http://schemas.microsoft.com/office/drawing/2014/main" id="{21DD5AD7-5D29-40A0-A0A5-3223EEF75727}"/>
                      </a:ext>
                    </a:extLst>
                  </p:cNvPr>
                  <p:cNvCxnSpPr>
                    <a:cxnSpLocks/>
                    <a:endCxn id="291"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3" name="Picture 292" descr="A picture containing electronics, camera&#10;&#10;Description automatically generated">
                    <a:extLst>
                      <a:ext uri="{FF2B5EF4-FFF2-40B4-BE49-F238E27FC236}">
                        <a16:creationId xmlns:a16="http://schemas.microsoft.com/office/drawing/2014/main" id="{1A10CC7F-F717-4C81-8E92-025B28ED97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294" name="Connector: Elbow 293">
                    <a:extLst>
                      <a:ext uri="{FF2B5EF4-FFF2-40B4-BE49-F238E27FC236}">
                        <a16:creationId xmlns:a16="http://schemas.microsoft.com/office/drawing/2014/main" id="{8C7A7361-082F-4F2E-BB05-EB9232FA2C87}"/>
                      </a:ext>
                    </a:extLst>
                  </p:cNvPr>
                  <p:cNvCxnSpPr>
                    <a:cxnSpLocks/>
                    <a:endCxn id="293"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5" name="Rechteck 62">
                    <a:extLst>
                      <a:ext uri="{FF2B5EF4-FFF2-40B4-BE49-F238E27FC236}">
                        <a16:creationId xmlns:a16="http://schemas.microsoft.com/office/drawing/2014/main" id="{A19DC3E5-89B2-4083-AE76-C9892A798946}"/>
                      </a:ext>
                    </a:extLst>
                  </p:cNvPr>
                  <p:cNvSpPr/>
                  <p:nvPr/>
                </p:nvSpPr>
                <p:spPr>
                  <a:xfrm>
                    <a:off x="916816" y="4649998"/>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96" name="Rechteck 62">
                    <a:extLst>
                      <a:ext uri="{FF2B5EF4-FFF2-40B4-BE49-F238E27FC236}">
                        <a16:creationId xmlns:a16="http://schemas.microsoft.com/office/drawing/2014/main" id="{CE908DA9-DA8A-4AA0-A1A4-8D2BB9CFDD2C}"/>
                      </a:ext>
                    </a:extLst>
                  </p:cNvPr>
                  <p:cNvSpPr/>
                  <p:nvPr/>
                </p:nvSpPr>
                <p:spPr>
                  <a:xfrm>
                    <a:off x="199978" y="4642461"/>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287" name="Rechteck 62">
                  <a:extLst>
                    <a:ext uri="{FF2B5EF4-FFF2-40B4-BE49-F238E27FC236}">
                      <a16:creationId xmlns:a16="http://schemas.microsoft.com/office/drawing/2014/main" id="{0736FDCD-FE91-4011-9A8F-2932A97D66F8}"/>
                    </a:ext>
                  </a:extLst>
                </p:cNvPr>
                <p:cNvSpPr/>
                <p:nvPr/>
              </p:nvSpPr>
              <p:spPr>
                <a:xfrm>
                  <a:off x="12055142" y="-1039542"/>
                  <a:ext cx="1457206" cy="518684"/>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Emergency Supply</a:t>
                  </a:r>
                </a:p>
              </p:txBody>
            </p:sp>
            <p:sp>
              <p:nvSpPr>
                <p:cNvPr id="288" name="Rechteck 62">
                  <a:extLst>
                    <a:ext uri="{FF2B5EF4-FFF2-40B4-BE49-F238E27FC236}">
                      <a16:creationId xmlns:a16="http://schemas.microsoft.com/office/drawing/2014/main" id="{8F24F575-52E1-445E-87D8-9427F3830566}"/>
                    </a:ext>
                  </a:extLst>
                </p:cNvPr>
                <p:cNvSpPr/>
                <p:nvPr/>
              </p:nvSpPr>
              <p:spPr>
                <a:xfrm>
                  <a:off x="2783536" y="3416700"/>
                  <a:ext cx="542136" cy="215444"/>
                </a:xfrm>
                <a:prstGeom prst="rect">
                  <a:avLst/>
                </a:prstGeom>
              </p:spPr>
              <p:txBody>
                <a:bodyPr wrap="none">
                  <a:spAutoFit/>
                </a:bodyPr>
                <a:lstStyle/>
                <a:p>
                  <a:pPr algn="ctr"/>
                  <a:r>
                    <a:rPr lang="en-US" sz="800" err="1">
                      <a:latin typeface="ABBvoice Light" panose="020D0403020503020204" pitchFamily="34" charset="0"/>
                      <a:ea typeface="ABBvoice Light" panose="020D0403020503020204" pitchFamily="34" charset="0"/>
                      <a:cs typeface="ABBvoice Light" panose="020D0403020503020204" pitchFamily="34" charset="0"/>
                    </a:rPr>
                    <a:t>TruOne</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89" name="Straight Connector 288">
                  <a:extLst>
                    <a:ext uri="{FF2B5EF4-FFF2-40B4-BE49-F238E27FC236}">
                      <a16:creationId xmlns:a16="http://schemas.microsoft.com/office/drawing/2014/main" id="{E86855D0-255F-4EF8-96EB-AB03F37FFF16}"/>
                    </a:ext>
                  </a:extLst>
                </p:cNvPr>
                <p:cNvCxnSpPr>
                  <a:cxnSpLocks/>
                </p:cNvCxnSpPr>
                <p:nvPr/>
              </p:nvCxnSpPr>
              <p:spPr bwMode="gray">
                <a:xfrm flipH="1" flipV="1">
                  <a:off x="3096602" y="1778253"/>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0" name="Picture 289" descr="A picture containing text, electronics&#10;&#10;Description automatically generated">
                  <a:extLst>
                    <a:ext uri="{FF2B5EF4-FFF2-40B4-BE49-F238E27FC236}">
                      <a16:creationId xmlns:a16="http://schemas.microsoft.com/office/drawing/2014/main" id="{33B6BF1F-9245-44DC-8F74-4E6F047C2D6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34" b="89759" l="9880" r="89880">
                              <a14:foregroundMark x1="46024" y1="60241" x2="46024" y2="60241"/>
                              <a14:foregroundMark x1="39759" y1="90361" x2="39759" y2="90361"/>
                              <a14:foregroundMark x1="59518" y1="8434" x2="59518" y2="8434"/>
                            </a14:backgroundRemoval>
                          </a14:imgEffect>
                        </a14:imgLayer>
                      </a14:imgProps>
                    </a:ext>
                  </a:extLst>
                </a:blip>
                <a:srcRect l="28114" r="27957"/>
                <a:stretch/>
              </p:blipFill>
              <p:spPr>
                <a:xfrm>
                  <a:off x="2094436" y="3244872"/>
                  <a:ext cx="649460" cy="591380"/>
                </a:xfrm>
                <a:prstGeom prst="rect">
                  <a:avLst/>
                </a:prstGeom>
              </p:spPr>
            </p:pic>
          </p:grpSp>
          <p:cxnSp>
            <p:nvCxnSpPr>
              <p:cNvPr id="270" name="Straight Connector 269">
                <a:extLst>
                  <a:ext uri="{FF2B5EF4-FFF2-40B4-BE49-F238E27FC236}">
                    <a16:creationId xmlns:a16="http://schemas.microsoft.com/office/drawing/2014/main" id="{76BE0F23-45BF-43F8-8A45-E9ECBF4823D8}"/>
                  </a:ext>
                </a:extLst>
              </p:cNvPr>
              <p:cNvCxnSpPr>
                <a:cxnSpLocks/>
              </p:cNvCxnSpPr>
              <p:nvPr/>
            </p:nvCxnSpPr>
            <p:spPr bwMode="gray">
              <a:xfrm>
                <a:off x="-4652696" y="2226466"/>
                <a:ext cx="6556525" cy="12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B1C19AAB-481E-4EFB-B811-64A2E4E124C9}"/>
                  </a:ext>
                </a:extLst>
              </p:cNvPr>
              <p:cNvCxnSpPr>
                <a:cxnSpLocks/>
              </p:cNvCxnSpPr>
              <p:nvPr/>
            </p:nvCxnSpPr>
            <p:spPr bwMode="gray">
              <a:xfrm>
                <a:off x="2411601" y="2238568"/>
                <a:ext cx="13284795" cy="30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8BE69C3D-3970-4C5B-9F50-78365661A54D}"/>
                  </a:ext>
                </a:extLst>
              </p:cNvPr>
              <p:cNvCxnSpPr>
                <a:cxnSpLocks/>
              </p:cNvCxnSpPr>
              <p:nvPr/>
            </p:nvCxnSpPr>
            <p:spPr bwMode="gray">
              <a:xfrm flipH="1" flipV="1">
                <a:off x="2015152" y="2052733"/>
                <a:ext cx="396449" cy="184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E20E9E70-D568-4DC0-82C6-47A25FA93764}"/>
                  </a:ext>
                </a:extLst>
              </p:cNvPr>
              <p:cNvCxnSpPr/>
              <p:nvPr/>
            </p:nvCxnSpPr>
            <p:spPr bwMode="gray">
              <a:xfrm>
                <a:off x="1866820" y="2164078"/>
                <a:ext cx="67937" cy="146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E6D323EB-9913-4554-8B1E-298328B9BA9A}"/>
                  </a:ext>
                </a:extLst>
              </p:cNvPr>
              <p:cNvCxnSpPr>
                <a:cxnSpLocks/>
              </p:cNvCxnSpPr>
              <p:nvPr/>
            </p:nvCxnSpPr>
            <p:spPr bwMode="gray">
              <a:xfrm flipH="1">
                <a:off x="1845841" y="2178381"/>
                <a:ext cx="94102" cy="130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E4317AB0-1698-4A3B-8570-47DE0CB0E131}"/>
                  </a:ext>
                </a:extLst>
              </p:cNvPr>
              <p:cNvCxnSpPr>
                <a:cxnSpLocks/>
              </p:cNvCxnSpPr>
              <p:nvPr/>
            </p:nvCxnSpPr>
            <p:spPr bwMode="gray">
              <a:xfrm>
                <a:off x="-3620353" y="754765"/>
                <a:ext cx="0" cy="145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Oval 275">
                <a:extLst>
                  <a:ext uri="{FF2B5EF4-FFF2-40B4-BE49-F238E27FC236}">
                    <a16:creationId xmlns:a16="http://schemas.microsoft.com/office/drawing/2014/main" id="{408F41C0-D0CF-4A42-9CA0-BC5FDCE6D302}"/>
                  </a:ext>
                </a:extLst>
              </p:cNvPr>
              <p:cNvSpPr/>
              <p:nvPr/>
            </p:nvSpPr>
            <p:spPr bwMode="gray">
              <a:xfrm>
                <a:off x="12692420" y="42876"/>
                <a:ext cx="323844" cy="3249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277" name="Straight Connector 276">
                <a:extLst>
                  <a:ext uri="{FF2B5EF4-FFF2-40B4-BE49-F238E27FC236}">
                    <a16:creationId xmlns:a16="http://schemas.microsoft.com/office/drawing/2014/main" id="{A3EAC5F9-9FD5-4A37-BBBD-3D191C28DC4D}"/>
                  </a:ext>
                </a:extLst>
              </p:cNvPr>
              <p:cNvCxnSpPr>
                <a:cxnSpLocks/>
              </p:cNvCxnSpPr>
              <p:nvPr/>
            </p:nvCxnSpPr>
            <p:spPr bwMode="gray">
              <a:xfrm>
                <a:off x="12854343" y="321207"/>
                <a:ext cx="35815" cy="1932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4" name="Straight Connector 173">
              <a:extLst>
                <a:ext uri="{FF2B5EF4-FFF2-40B4-BE49-F238E27FC236}">
                  <a16:creationId xmlns:a16="http://schemas.microsoft.com/office/drawing/2014/main" id="{A3E7D03D-6104-4A05-A88C-A9D919A79FFE}"/>
                </a:ext>
              </a:extLst>
            </p:cNvPr>
            <p:cNvCxnSpPr>
              <a:cxnSpLocks/>
            </p:cNvCxnSpPr>
            <p:nvPr/>
          </p:nvCxnSpPr>
          <p:spPr bwMode="gray">
            <a:xfrm flipH="1" flipV="1">
              <a:off x="7973451" y="3112872"/>
              <a:ext cx="36" cy="1933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5" name="Picture 174" descr="A picture containing electronics, camera&#10;&#10;Description automatically generated">
              <a:extLst>
                <a:ext uri="{FF2B5EF4-FFF2-40B4-BE49-F238E27FC236}">
                  <a16:creationId xmlns:a16="http://schemas.microsoft.com/office/drawing/2014/main" id="{A8195CFA-E407-456B-949F-75EE8CD900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554071" y="3693419"/>
              <a:ext cx="299982" cy="311782"/>
            </a:xfrm>
            <a:prstGeom prst="rect">
              <a:avLst/>
            </a:prstGeom>
          </p:spPr>
        </p:pic>
        <p:cxnSp>
          <p:nvCxnSpPr>
            <p:cNvPr id="176" name="Connector: Elbow 175">
              <a:extLst>
                <a:ext uri="{FF2B5EF4-FFF2-40B4-BE49-F238E27FC236}">
                  <a16:creationId xmlns:a16="http://schemas.microsoft.com/office/drawing/2014/main" id="{4BE8E59C-DDE8-47F6-A045-0D647101A47D}"/>
                </a:ext>
              </a:extLst>
            </p:cNvPr>
            <p:cNvCxnSpPr>
              <a:cxnSpLocks/>
              <a:endCxn id="175" idx="0"/>
            </p:cNvCxnSpPr>
            <p:nvPr/>
          </p:nvCxnSpPr>
          <p:spPr bwMode="gray">
            <a:xfrm rot="5400000">
              <a:off x="7812646" y="3534310"/>
              <a:ext cx="50526" cy="2676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7" name="Picture 176" descr="A picture containing electronics, camera&#10;&#10;Description automatically generated">
              <a:extLst>
                <a:ext uri="{FF2B5EF4-FFF2-40B4-BE49-F238E27FC236}">
                  <a16:creationId xmlns:a16="http://schemas.microsoft.com/office/drawing/2014/main" id="{9808E31D-281F-4FDC-AC62-4C71B8F180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924962" y="3702957"/>
              <a:ext cx="299982" cy="311782"/>
            </a:xfrm>
            <a:prstGeom prst="rect">
              <a:avLst/>
            </a:prstGeom>
          </p:spPr>
        </p:pic>
        <p:cxnSp>
          <p:nvCxnSpPr>
            <p:cNvPr id="178" name="Connector: Elbow 177">
              <a:extLst>
                <a:ext uri="{FF2B5EF4-FFF2-40B4-BE49-F238E27FC236}">
                  <a16:creationId xmlns:a16="http://schemas.microsoft.com/office/drawing/2014/main" id="{E7F85B0E-376A-4B2A-8CB5-5DB722E017C1}"/>
                </a:ext>
              </a:extLst>
            </p:cNvPr>
            <p:cNvCxnSpPr>
              <a:cxnSpLocks/>
              <a:endCxn id="177" idx="0"/>
            </p:cNvCxnSpPr>
            <p:nvPr/>
          </p:nvCxnSpPr>
          <p:spPr bwMode="gray">
            <a:xfrm rot="16200000" flipH="1">
              <a:off x="7993323" y="3621327"/>
              <a:ext cx="60063" cy="103196"/>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Rechteck 62">
              <a:extLst>
                <a:ext uri="{FF2B5EF4-FFF2-40B4-BE49-F238E27FC236}">
                  <a16:creationId xmlns:a16="http://schemas.microsoft.com/office/drawing/2014/main" id="{683EC0D4-EBF2-4B56-A170-5BEB3859BC2B}"/>
                </a:ext>
              </a:extLst>
            </p:cNvPr>
            <p:cNvSpPr/>
            <p:nvPr/>
          </p:nvSpPr>
          <p:spPr>
            <a:xfrm>
              <a:off x="7669981" y="3781140"/>
              <a:ext cx="378630"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180" name="Rechteck 62">
              <a:extLst>
                <a:ext uri="{FF2B5EF4-FFF2-40B4-BE49-F238E27FC236}">
                  <a16:creationId xmlns:a16="http://schemas.microsoft.com/office/drawing/2014/main" id="{41CE2596-ED61-4279-9F6B-CAC015E3F486}"/>
                </a:ext>
              </a:extLst>
            </p:cNvPr>
            <p:cNvSpPr/>
            <p:nvPr/>
          </p:nvSpPr>
          <p:spPr>
            <a:xfrm>
              <a:off x="7931032" y="3120743"/>
              <a:ext cx="801424" cy="533385"/>
            </a:xfrm>
            <a:prstGeom prst="rect">
              <a:avLst/>
            </a:prstGeom>
            <a:no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a:t>
              </a:r>
            </a:p>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Measuring</a:t>
              </a:r>
            </a:p>
          </p:txBody>
        </p:sp>
        <p:pic>
          <p:nvPicPr>
            <p:cNvPr id="181" name="Picture 180" descr="A picture containing text&#10;&#10;Description automatically generated">
              <a:extLst>
                <a:ext uri="{FF2B5EF4-FFF2-40B4-BE49-F238E27FC236}">
                  <a16:creationId xmlns:a16="http://schemas.microsoft.com/office/drawing/2014/main" id="{85E3ED4A-FB83-41D3-A5D3-90487193B0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1884426" y="4121278"/>
              <a:ext cx="360743" cy="309578"/>
            </a:xfrm>
            <a:prstGeom prst="rect">
              <a:avLst/>
            </a:prstGeom>
            <a:noFill/>
          </p:spPr>
        </p:pic>
        <p:sp>
          <p:nvSpPr>
            <p:cNvPr id="182" name="Rectangle 181">
              <a:extLst>
                <a:ext uri="{FF2B5EF4-FFF2-40B4-BE49-F238E27FC236}">
                  <a16:creationId xmlns:a16="http://schemas.microsoft.com/office/drawing/2014/main" id="{FABE7C4F-095D-44A1-86C9-CBEF60CE52B1}"/>
                </a:ext>
              </a:extLst>
            </p:cNvPr>
            <p:cNvSpPr/>
            <p:nvPr/>
          </p:nvSpPr>
          <p:spPr bwMode="gray">
            <a:xfrm>
              <a:off x="1372664" y="5233867"/>
              <a:ext cx="1198397" cy="4175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183" name="Rectangle 182">
              <a:extLst>
                <a:ext uri="{FF2B5EF4-FFF2-40B4-BE49-F238E27FC236}">
                  <a16:creationId xmlns:a16="http://schemas.microsoft.com/office/drawing/2014/main" id="{9F639962-1A22-4100-A0B5-4D2A8F94E23F}"/>
                </a:ext>
              </a:extLst>
            </p:cNvPr>
            <p:cNvSpPr/>
            <p:nvPr/>
          </p:nvSpPr>
          <p:spPr bwMode="gray">
            <a:xfrm>
              <a:off x="6244142" y="6010143"/>
              <a:ext cx="1234718" cy="3597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Lighting</a:t>
              </a:r>
            </a:p>
          </p:txBody>
        </p:sp>
        <p:sp>
          <p:nvSpPr>
            <p:cNvPr id="184" name="Rectangle 183">
              <a:extLst>
                <a:ext uri="{FF2B5EF4-FFF2-40B4-BE49-F238E27FC236}">
                  <a16:creationId xmlns:a16="http://schemas.microsoft.com/office/drawing/2014/main" id="{BA7999CE-EAD5-4CAC-AF72-BEC94ABCCD95}"/>
                </a:ext>
              </a:extLst>
            </p:cNvPr>
            <p:cNvSpPr/>
            <p:nvPr/>
          </p:nvSpPr>
          <p:spPr bwMode="gray">
            <a:xfrm>
              <a:off x="7512295" y="4193703"/>
              <a:ext cx="1123866" cy="2673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a:t>
              </a:r>
            </a:p>
          </p:txBody>
        </p:sp>
        <p:pic>
          <p:nvPicPr>
            <p:cNvPr id="185" name="Bild 18">
              <a:extLst>
                <a:ext uri="{FF2B5EF4-FFF2-40B4-BE49-F238E27FC236}">
                  <a16:creationId xmlns:a16="http://schemas.microsoft.com/office/drawing/2014/main" id="{34B010EC-C8E4-4863-8019-87E9ABC3BC6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5668" b="17323"/>
            <a:stretch/>
          </p:blipFill>
          <p:spPr>
            <a:xfrm>
              <a:off x="6952185" y="2362101"/>
              <a:ext cx="526675" cy="352921"/>
            </a:xfrm>
            <a:prstGeom prst="rect">
              <a:avLst/>
            </a:prstGeom>
          </p:spPr>
        </p:pic>
        <p:cxnSp>
          <p:nvCxnSpPr>
            <p:cNvPr id="186" name="Connector: Elbow 185">
              <a:extLst>
                <a:ext uri="{FF2B5EF4-FFF2-40B4-BE49-F238E27FC236}">
                  <a16:creationId xmlns:a16="http://schemas.microsoft.com/office/drawing/2014/main" id="{B87B450F-C5D0-4363-A81C-ADF6EADFE017}"/>
                </a:ext>
              </a:extLst>
            </p:cNvPr>
            <p:cNvCxnSpPr>
              <a:cxnSpLocks/>
              <a:stCxn id="258" idx="1"/>
              <a:endCxn id="218" idx="2"/>
            </p:cNvCxnSpPr>
            <p:nvPr/>
          </p:nvCxnSpPr>
          <p:spPr bwMode="gray">
            <a:xfrm rot="10800000" flipH="1">
              <a:off x="3354329" y="2500761"/>
              <a:ext cx="779153" cy="941680"/>
            </a:xfrm>
            <a:prstGeom prst="bentConnector4">
              <a:avLst>
                <a:gd name="adj1" fmla="val -29340"/>
                <a:gd name="adj2" fmla="val 60304"/>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EC05F1EF-495B-443A-AF74-4546889E1E28}"/>
                </a:ext>
              </a:extLst>
            </p:cNvPr>
            <p:cNvCxnSpPr>
              <a:cxnSpLocks/>
              <a:stCxn id="213" idx="3"/>
            </p:cNvCxnSpPr>
            <p:nvPr/>
          </p:nvCxnSpPr>
          <p:spPr bwMode="gray">
            <a:xfrm flipV="1">
              <a:off x="5560384" y="2702177"/>
              <a:ext cx="1401750" cy="847332"/>
            </a:xfrm>
            <a:prstGeom prst="bentConnector3">
              <a:avLst>
                <a:gd name="adj1" fmla="val 16469"/>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FD1D9344-87C7-4B85-B30A-3122BD50B01C}"/>
                </a:ext>
              </a:extLst>
            </p:cNvPr>
            <p:cNvCxnSpPr>
              <a:cxnSpLocks/>
              <a:stCxn id="216" idx="0"/>
              <a:endCxn id="185" idx="2"/>
            </p:cNvCxnSpPr>
            <p:nvPr/>
          </p:nvCxnSpPr>
          <p:spPr bwMode="gray">
            <a:xfrm rot="5400000" flipH="1" flipV="1">
              <a:off x="6777439" y="2769127"/>
              <a:ext cx="492188" cy="383979"/>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7DE8250-0524-48F9-A2E5-04FAF48255C9}"/>
                </a:ext>
              </a:extLst>
            </p:cNvPr>
            <p:cNvCxnSpPr>
              <a:cxnSpLocks/>
              <a:stCxn id="185" idx="0"/>
            </p:cNvCxnSpPr>
            <p:nvPr/>
          </p:nvCxnSpPr>
          <p:spPr bwMode="gray">
            <a:xfrm flipV="1">
              <a:off x="7215523" y="2288522"/>
              <a:ext cx="1" cy="73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3B0908CC-9966-4400-B69E-3FCB7DF80163}"/>
                </a:ext>
              </a:extLst>
            </p:cNvPr>
            <p:cNvCxnSpPr>
              <a:cxnSpLocks/>
              <a:stCxn id="212" idx="1"/>
              <a:endCxn id="191" idx="1"/>
            </p:cNvCxnSpPr>
            <p:nvPr/>
          </p:nvCxnSpPr>
          <p:spPr bwMode="gray">
            <a:xfrm rot="10800000" flipH="1" flipV="1">
              <a:off x="4411456" y="4479418"/>
              <a:ext cx="1552890" cy="1374460"/>
            </a:xfrm>
            <a:prstGeom prst="bentConnector3">
              <a:avLst>
                <a:gd name="adj1" fmla="val -14721"/>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191" name="Bild 18">
              <a:extLst>
                <a:ext uri="{FF2B5EF4-FFF2-40B4-BE49-F238E27FC236}">
                  <a16:creationId xmlns:a16="http://schemas.microsoft.com/office/drawing/2014/main" id="{9E17875A-ADA9-440C-AA9E-4DC27AC7454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5668" b="17323"/>
            <a:stretch/>
          </p:blipFill>
          <p:spPr>
            <a:xfrm>
              <a:off x="5964346" y="5677417"/>
              <a:ext cx="550118" cy="352921"/>
            </a:xfrm>
            <a:prstGeom prst="rect">
              <a:avLst/>
            </a:prstGeom>
          </p:spPr>
        </p:pic>
        <p:pic>
          <p:nvPicPr>
            <p:cNvPr id="192" name="Picture 191">
              <a:extLst>
                <a:ext uri="{FF2B5EF4-FFF2-40B4-BE49-F238E27FC236}">
                  <a16:creationId xmlns:a16="http://schemas.microsoft.com/office/drawing/2014/main" id="{9E42F69D-C4DC-4519-A8FF-8E2A55242154}"/>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15653" t="28121" r="43493" b="28497"/>
            <a:stretch/>
          </p:blipFill>
          <p:spPr>
            <a:xfrm>
              <a:off x="5053835" y="5059962"/>
              <a:ext cx="418701" cy="280958"/>
            </a:xfrm>
            <a:prstGeom prst="rect">
              <a:avLst/>
            </a:prstGeom>
          </p:spPr>
        </p:pic>
        <p:sp>
          <p:nvSpPr>
            <p:cNvPr id="193" name="Rechteck 62">
              <a:extLst>
                <a:ext uri="{FF2B5EF4-FFF2-40B4-BE49-F238E27FC236}">
                  <a16:creationId xmlns:a16="http://schemas.microsoft.com/office/drawing/2014/main" id="{9918BF43-B9A2-404C-BFFE-88DEFCEAB3BF}"/>
                </a:ext>
              </a:extLst>
            </p:cNvPr>
            <p:cNvSpPr/>
            <p:nvPr/>
          </p:nvSpPr>
          <p:spPr>
            <a:xfrm>
              <a:off x="4821799" y="5290593"/>
              <a:ext cx="684803"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InSite Pro M</a:t>
              </a:r>
            </a:p>
          </p:txBody>
        </p:sp>
        <p:cxnSp>
          <p:nvCxnSpPr>
            <p:cNvPr id="194" name="Connector: Elbow 193">
              <a:extLst>
                <a:ext uri="{FF2B5EF4-FFF2-40B4-BE49-F238E27FC236}">
                  <a16:creationId xmlns:a16="http://schemas.microsoft.com/office/drawing/2014/main" id="{3F71063A-D7C9-4337-8208-D1B8A8C63D8C}"/>
                </a:ext>
              </a:extLst>
            </p:cNvPr>
            <p:cNvCxnSpPr>
              <a:cxnSpLocks/>
              <a:stCxn id="192" idx="3"/>
            </p:cNvCxnSpPr>
            <p:nvPr/>
          </p:nvCxnSpPr>
          <p:spPr bwMode="gray">
            <a:xfrm>
              <a:off x="5472536" y="5200441"/>
              <a:ext cx="609392" cy="475876"/>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54BDB036-7750-44A2-82DD-599DC523C167}"/>
                </a:ext>
              </a:extLst>
            </p:cNvPr>
            <p:cNvCxnSpPr>
              <a:cxnSpLocks/>
              <a:stCxn id="215" idx="3"/>
              <a:endCxn id="191" idx="0"/>
            </p:cNvCxnSpPr>
            <p:nvPr/>
          </p:nvCxnSpPr>
          <p:spPr bwMode="gray">
            <a:xfrm>
              <a:off x="5891175" y="4510112"/>
              <a:ext cx="348230" cy="1167305"/>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8F90372D-B2ED-42EB-8B36-575A01835DD0}"/>
                </a:ext>
              </a:extLst>
            </p:cNvPr>
            <p:cNvCxnSpPr>
              <a:cxnSpLocks/>
              <a:stCxn id="208" idx="3"/>
            </p:cNvCxnSpPr>
            <p:nvPr/>
          </p:nvCxnSpPr>
          <p:spPr bwMode="gray">
            <a:xfrm flipV="1">
              <a:off x="2616831" y="2549593"/>
              <a:ext cx="1359344" cy="783185"/>
            </a:xfrm>
            <a:prstGeom prst="bentConnector3">
              <a:avLst>
                <a:gd name="adj1" fmla="val 29616"/>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7" name="Connector: Elbow 196">
              <a:extLst>
                <a:ext uri="{FF2B5EF4-FFF2-40B4-BE49-F238E27FC236}">
                  <a16:creationId xmlns:a16="http://schemas.microsoft.com/office/drawing/2014/main" id="{382084A7-CC95-4C41-B304-DE56FF4F6311}"/>
                </a:ext>
              </a:extLst>
            </p:cNvPr>
            <p:cNvCxnSpPr>
              <a:cxnSpLocks/>
              <a:stCxn id="209" idx="1"/>
              <a:endCxn id="218" idx="0"/>
            </p:cNvCxnSpPr>
            <p:nvPr/>
          </p:nvCxnSpPr>
          <p:spPr bwMode="gray">
            <a:xfrm rot="10800000" flipH="1">
              <a:off x="1463841" y="2147841"/>
              <a:ext cx="2669641" cy="1260253"/>
            </a:xfrm>
            <a:prstGeom prst="bentConnector4">
              <a:avLst>
                <a:gd name="adj1" fmla="val -8563"/>
                <a:gd name="adj2" fmla="val 118139"/>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515DC737-8245-4BD0-91BC-13D1054AC83B}"/>
                </a:ext>
              </a:extLst>
            </p:cNvPr>
            <p:cNvCxnSpPr>
              <a:cxnSpLocks/>
              <a:stCxn id="214" idx="1"/>
            </p:cNvCxnSpPr>
            <p:nvPr/>
          </p:nvCxnSpPr>
          <p:spPr bwMode="gray">
            <a:xfrm rot="10800000">
              <a:off x="7512296" y="2676938"/>
              <a:ext cx="302123" cy="749148"/>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9" name="Connector: Elbow 198">
              <a:extLst>
                <a:ext uri="{FF2B5EF4-FFF2-40B4-BE49-F238E27FC236}">
                  <a16:creationId xmlns:a16="http://schemas.microsoft.com/office/drawing/2014/main" id="{77AC924F-A6A7-405D-BF0C-0068B4D9895A}"/>
                </a:ext>
              </a:extLst>
            </p:cNvPr>
            <p:cNvCxnSpPr>
              <a:cxnSpLocks/>
              <a:stCxn id="191" idx="3"/>
            </p:cNvCxnSpPr>
            <p:nvPr/>
          </p:nvCxnSpPr>
          <p:spPr bwMode="gray">
            <a:xfrm flipV="1">
              <a:off x="6514464" y="2723041"/>
              <a:ext cx="884253" cy="3130837"/>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00" name="Connector: Elbow 199">
              <a:extLst>
                <a:ext uri="{FF2B5EF4-FFF2-40B4-BE49-F238E27FC236}">
                  <a16:creationId xmlns:a16="http://schemas.microsoft.com/office/drawing/2014/main" id="{0468FF72-9E00-4C46-A866-82622439B846}"/>
                </a:ext>
              </a:extLst>
            </p:cNvPr>
            <p:cNvCxnSpPr>
              <a:cxnSpLocks/>
              <a:stCxn id="290" idx="3"/>
            </p:cNvCxnSpPr>
            <p:nvPr/>
          </p:nvCxnSpPr>
          <p:spPr bwMode="gray">
            <a:xfrm flipV="1">
              <a:off x="5243223" y="2830900"/>
              <a:ext cx="1829262" cy="1195927"/>
            </a:xfrm>
            <a:prstGeom prst="bentConnector3">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201" name="Picture 200">
              <a:extLst>
                <a:ext uri="{FF2B5EF4-FFF2-40B4-BE49-F238E27FC236}">
                  <a16:creationId xmlns:a16="http://schemas.microsoft.com/office/drawing/2014/main" id="{CAEBAF7C-845A-46BB-81AF-58C8346F485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777176" y="2531305"/>
              <a:ext cx="399572" cy="350298"/>
            </a:xfrm>
            <a:prstGeom prst="rect">
              <a:avLst/>
            </a:prstGeom>
          </p:spPr>
        </p:pic>
        <p:pic>
          <p:nvPicPr>
            <p:cNvPr id="202" name="Picture 201">
              <a:extLst>
                <a:ext uri="{FF2B5EF4-FFF2-40B4-BE49-F238E27FC236}">
                  <a16:creationId xmlns:a16="http://schemas.microsoft.com/office/drawing/2014/main" id="{9FCA348F-2E56-4EC6-87D6-090FB3C715E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260789" y="2408556"/>
              <a:ext cx="399572" cy="350298"/>
            </a:xfrm>
            <a:prstGeom prst="rect">
              <a:avLst/>
            </a:prstGeom>
          </p:spPr>
        </p:pic>
        <p:sp>
          <p:nvSpPr>
            <p:cNvPr id="203" name="Oval 202">
              <a:extLst>
                <a:ext uri="{FF2B5EF4-FFF2-40B4-BE49-F238E27FC236}">
                  <a16:creationId xmlns:a16="http://schemas.microsoft.com/office/drawing/2014/main" id="{D49B955F-BCA4-4B9C-BAD0-8BBFE1977CFD}"/>
                </a:ext>
              </a:extLst>
            </p:cNvPr>
            <p:cNvSpPr/>
            <p:nvPr/>
          </p:nvSpPr>
          <p:spPr bwMode="gray">
            <a:xfrm>
              <a:off x="1896241" y="2037300"/>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sp>
          <p:nvSpPr>
            <p:cNvPr id="204" name="Oval 203">
              <a:extLst>
                <a:ext uri="{FF2B5EF4-FFF2-40B4-BE49-F238E27FC236}">
                  <a16:creationId xmlns:a16="http://schemas.microsoft.com/office/drawing/2014/main" id="{CB165FB4-07DB-4170-B12B-CDCD98900AEE}"/>
                </a:ext>
              </a:extLst>
            </p:cNvPr>
            <p:cNvSpPr/>
            <p:nvPr/>
          </p:nvSpPr>
          <p:spPr bwMode="gray">
            <a:xfrm>
              <a:off x="1896241" y="2103870"/>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grpSp>
          <p:nvGrpSpPr>
            <p:cNvPr id="205" name="Group 204">
              <a:extLst>
                <a:ext uri="{FF2B5EF4-FFF2-40B4-BE49-F238E27FC236}">
                  <a16:creationId xmlns:a16="http://schemas.microsoft.com/office/drawing/2014/main" id="{30799A0C-05A8-4599-AED2-BE6C9C9174AA}"/>
                </a:ext>
              </a:extLst>
            </p:cNvPr>
            <p:cNvGrpSpPr/>
            <p:nvPr/>
          </p:nvGrpSpPr>
          <p:grpSpPr>
            <a:xfrm>
              <a:off x="9430505" y="3133233"/>
              <a:ext cx="1482319" cy="1515025"/>
              <a:chOff x="9859800" y="4260518"/>
              <a:chExt cx="1482319" cy="1515025"/>
            </a:xfrm>
          </p:grpSpPr>
          <p:sp>
            <p:nvSpPr>
              <p:cNvPr id="259" name="Rechteck 62">
                <a:extLst>
                  <a:ext uri="{FF2B5EF4-FFF2-40B4-BE49-F238E27FC236}">
                    <a16:creationId xmlns:a16="http://schemas.microsoft.com/office/drawing/2014/main" id="{66D391C3-8DC2-43C8-B974-26B586BBEF27}"/>
                  </a:ext>
                </a:extLst>
              </p:cNvPr>
              <p:cNvSpPr/>
              <p:nvPr/>
            </p:nvSpPr>
            <p:spPr>
              <a:xfrm>
                <a:off x="10461364" y="4291814"/>
                <a:ext cx="774608" cy="53338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260" name="Straight Connector 259">
                <a:extLst>
                  <a:ext uri="{FF2B5EF4-FFF2-40B4-BE49-F238E27FC236}">
                    <a16:creationId xmlns:a16="http://schemas.microsoft.com/office/drawing/2014/main" id="{6E74DD51-69D7-47E5-A44F-27CFE622DABB}"/>
                  </a:ext>
                </a:extLst>
              </p:cNvPr>
              <p:cNvCxnSpPr>
                <a:cxnSpLocks/>
              </p:cNvCxnSpPr>
              <p:nvPr/>
            </p:nvCxnSpPr>
            <p:spPr bwMode="gray">
              <a:xfrm flipH="1" flipV="1">
                <a:off x="10486532" y="4260518"/>
                <a:ext cx="1" cy="553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1" name="Picture 260">
                <a:extLst>
                  <a:ext uri="{FF2B5EF4-FFF2-40B4-BE49-F238E27FC236}">
                    <a16:creationId xmlns:a16="http://schemas.microsoft.com/office/drawing/2014/main" id="{DBA5AD0B-0509-439D-AF4F-F723E3A1A0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10714522" y="5166196"/>
                <a:ext cx="360743" cy="427638"/>
              </a:xfrm>
              <a:prstGeom prst="rect">
                <a:avLst/>
              </a:prstGeom>
            </p:spPr>
          </p:pic>
          <p:cxnSp>
            <p:nvCxnSpPr>
              <p:cNvPr id="262" name="Connector: Elbow 261">
                <a:extLst>
                  <a:ext uri="{FF2B5EF4-FFF2-40B4-BE49-F238E27FC236}">
                    <a16:creationId xmlns:a16="http://schemas.microsoft.com/office/drawing/2014/main" id="{617E32C1-8409-4A83-82B0-1B91BB6716C6}"/>
                  </a:ext>
                </a:extLst>
              </p:cNvPr>
              <p:cNvCxnSpPr>
                <a:cxnSpLocks/>
                <a:endCxn id="261" idx="0"/>
              </p:cNvCxnSpPr>
              <p:nvPr/>
            </p:nvCxnSpPr>
            <p:spPr bwMode="gray">
              <a:xfrm rot="16200000" flipH="1">
                <a:off x="10662431" y="4933733"/>
                <a:ext cx="56562" cy="40836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3464C160-66CB-4CA2-A610-826CD5E6674C}"/>
                  </a:ext>
                </a:extLst>
              </p:cNvPr>
              <p:cNvCxnSpPr>
                <a:cxnSpLocks/>
                <a:stCxn id="261" idx="2"/>
              </p:cNvCxnSpPr>
              <p:nvPr/>
            </p:nvCxnSpPr>
            <p:spPr bwMode="gray">
              <a:xfrm>
                <a:off x="10894894" y="5593833"/>
                <a:ext cx="525" cy="5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4" name="Rechteck 62">
                <a:extLst>
                  <a:ext uri="{FF2B5EF4-FFF2-40B4-BE49-F238E27FC236}">
                    <a16:creationId xmlns:a16="http://schemas.microsoft.com/office/drawing/2014/main" id="{98DC4531-2F27-4CDD-B7EE-F76F6C856A60}"/>
                  </a:ext>
                </a:extLst>
              </p:cNvPr>
              <p:cNvSpPr/>
              <p:nvPr/>
            </p:nvSpPr>
            <p:spPr>
              <a:xfrm>
                <a:off x="9859800" y="5301422"/>
                <a:ext cx="1305947" cy="474121"/>
              </a:xfrm>
              <a:prstGeom prst="rect">
                <a:avLst/>
              </a:prstGeom>
            </p:spPr>
            <p:txBody>
              <a:bodyPr wrap="square">
                <a:spAutoFit/>
              </a:bodyPr>
              <a:lstStyle/>
              <a:p>
                <a:r>
                  <a:rPr lang="en-US" sz="600" b="1"/>
                  <a:t>DPA 250 S4 </a:t>
                </a:r>
              </a:p>
              <a:p>
                <a:r>
                  <a:rPr lang="en-US" sz="600" b="1"/>
                  <a:t>+ CS141 Network Interface Card</a:t>
                </a: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65" name="Straight Connector 264">
                <a:extLst>
                  <a:ext uri="{FF2B5EF4-FFF2-40B4-BE49-F238E27FC236}">
                    <a16:creationId xmlns:a16="http://schemas.microsoft.com/office/drawing/2014/main" id="{B3D03869-0901-4EF2-8728-74F1D49672E5}"/>
                  </a:ext>
                </a:extLst>
              </p:cNvPr>
              <p:cNvCxnSpPr>
                <a:cxnSpLocks/>
              </p:cNvCxnSpPr>
              <p:nvPr/>
            </p:nvCxnSpPr>
            <p:spPr bwMode="gray">
              <a:xfrm flipV="1">
                <a:off x="11184982" y="4260518"/>
                <a:ext cx="0" cy="518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Connector: Elbow 265">
                <a:extLst>
                  <a:ext uri="{FF2B5EF4-FFF2-40B4-BE49-F238E27FC236}">
                    <a16:creationId xmlns:a16="http://schemas.microsoft.com/office/drawing/2014/main" id="{F08141CD-CD5D-480E-8634-655487721373}"/>
                  </a:ext>
                </a:extLst>
              </p:cNvPr>
              <p:cNvCxnSpPr>
                <a:cxnSpLocks/>
              </p:cNvCxnSpPr>
              <p:nvPr/>
            </p:nvCxnSpPr>
            <p:spPr bwMode="gray">
              <a:xfrm flipV="1">
                <a:off x="10877628" y="4965676"/>
                <a:ext cx="328055" cy="17741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7" name="Picture 266">
                <a:extLst>
                  <a:ext uri="{FF2B5EF4-FFF2-40B4-BE49-F238E27FC236}">
                    <a16:creationId xmlns:a16="http://schemas.microsoft.com/office/drawing/2014/main" id="{05C3CD0A-A214-4AD5-8ED8-EE64B91F13C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378106" y="4787076"/>
                <a:ext cx="212293" cy="314285"/>
              </a:xfrm>
              <a:prstGeom prst="rect">
                <a:avLst/>
              </a:prstGeom>
            </p:spPr>
          </p:pic>
          <p:pic>
            <p:nvPicPr>
              <p:cNvPr id="268" name="Picture 267">
                <a:extLst>
                  <a:ext uri="{FF2B5EF4-FFF2-40B4-BE49-F238E27FC236}">
                    <a16:creationId xmlns:a16="http://schemas.microsoft.com/office/drawing/2014/main" id="{02C76562-29C8-4C47-A810-0E922704760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1129826" y="4752036"/>
                <a:ext cx="212293" cy="314285"/>
              </a:xfrm>
              <a:prstGeom prst="rect">
                <a:avLst/>
              </a:prstGeom>
            </p:spPr>
          </p:pic>
        </p:grpSp>
        <p:sp>
          <p:nvSpPr>
            <p:cNvPr id="206" name="Rectangle 205">
              <a:extLst>
                <a:ext uri="{FF2B5EF4-FFF2-40B4-BE49-F238E27FC236}">
                  <a16:creationId xmlns:a16="http://schemas.microsoft.com/office/drawing/2014/main" id="{FA3E2DDD-D87F-46A9-9243-0A3B308F9FAE}"/>
                </a:ext>
              </a:extLst>
            </p:cNvPr>
            <p:cNvSpPr/>
            <p:nvPr/>
          </p:nvSpPr>
          <p:spPr bwMode="gray">
            <a:xfrm>
              <a:off x="9859819" y="4727145"/>
              <a:ext cx="1331104" cy="203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grpSp>
          <p:nvGrpSpPr>
            <p:cNvPr id="207" name="Group 206">
              <a:extLst>
                <a:ext uri="{FF2B5EF4-FFF2-40B4-BE49-F238E27FC236}">
                  <a16:creationId xmlns:a16="http://schemas.microsoft.com/office/drawing/2014/main" id="{7A28904F-853F-4C99-A557-4CDC661212DA}"/>
                </a:ext>
              </a:extLst>
            </p:cNvPr>
            <p:cNvGrpSpPr/>
            <p:nvPr/>
          </p:nvGrpSpPr>
          <p:grpSpPr>
            <a:xfrm>
              <a:off x="3043618" y="3093700"/>
              <a:ext cx="1234602" cy="1669403"/>
              <a:chOff x="10714735" y="4435028"/>
              <a:chExt cx="1234602" cy="1669403"/>
            </a:xfrm>
          </p:grpSpPr>
          <p:grpSp>
            <p:nvGrpSpPr>
              <p:cNvPr id="251" name="Group 250">
                <a:extLst>
                  <a:ext uri="{FF2B5EF4-FFF2-40B4-BE49-F238E27FC236}">
                    <a16:creationId xmlns:a16="http://schemas.microsoft.com/office/drawing/2014/main" id="{9E1C58E2-385F-4AC5-9C70-A7CCEA1276E6}"/>
                  </a:ext>
                </a:extLst>
              </p:cNvPr>
              <p:cNvGrpSpPr/>
              <p:nvPr/>
            </p:nvGrpSpPr>
            <p:grpSpPr>
              <a:xfrm>
                <a:off x="10822158" y="4435028"/>
                <a:ext cx="1127179" cy="1312835"/>
                <a:chOff x="3823733" y="3681707"/>
                <a:chExt cx="1871814" cy="1847123"/>
              </a:xfrm>
            </p:grpSpPr>
            <p:pic>
              <p:nvPicPr>
                <p:cNvPr id="253" name="Picture 2">
                  <a:extLst>
                    <a:ext uri="{FF2B5EF4-FFF2-40B4-BE49-F238E27FC236}">
                      <a16:creationId xmlns:a16="http://schemas.microsoft.com/office/drawing/2014/main" id="{EF38800F-2C91-4400-B933-F46F6E2BD2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254" name="Straight Connector 253">
                  <a:extLst>
                    <a:ext uri="{FF2B5EF4-FFF2-40B4-BE49-F238E27FC236}">
                      <a16:creationId xmlns:a16="http://schemas.microsoft.com/office/drawing/2014/main" id="{EB0B435A-B96A-4F8A-BF5A-34EAE4395BF9}"/>
                    </a:ext>
                  </a:extLst>
                </p:cNvPr>
                <p:cNvCxnSpPr>
                  <a:cxnSpLocks/>
                  <a:endCxn id="253" idx="0"/>
                </p:cNvCxnSpPr>
                <p:nvPr/>
              </p:nvCxnSpPr>
              <p:spPr bwMode="gray">
                <a:xfrm>
                  <a:off x="4392619" y="3681707"/>
                  <a:ext cx="0" cy="9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F646063-D724-49FE-BDFB-E8BB2CA80801}"/>
                    </a:ext>
                  </a:extLst>
                </p:cNvPr>
                <p:cNvCxnSpPr>
                  <a:cxnSpLocks/>
                  <a:stCxn id="253" idx="2"/>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Content Placeholder 3">
                  <a:extLst>
                    <a:ext uri="{FF2B5EF4-FFF2-40B4-BE49-F238E27FC236}">
                      <a16:creationId xmlns:a16="http://schemas.microsoft.com/office/drawing/2014/main" id="{0316AB48-EECB-462E-8064-69A423F9899E}"/>
                    </a:ext>
                  </a:extLst>
                </p:cNvPr>
                <p:cNvSpPr txBox="1">
                  <a:spLocks/>
                </p:cNvSpPr>
                <p:nvPr/>
              </p:nvSpPr>
              <p:spPr bwMode="gray">
                <a:xfrm>
                  <a:off x="4985324" y="4808057"/>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OT Switch-disconnector</a:t>
                  </a:r>
                </a:p>
              </p:txBody>
            </p:sp>
            <p:sp>
              <p:nvSpPr>
                <p:cNvPr id="257" name="Content Placeholder 3">
                  <a:extLst>
                    <a:ext uri="{FF2B5EF4-FFF2-40B4-BE49-F238E27FC236}">
                      <a16:creationId xmlns:a16="http://schemas.microsoft.com/office/drawing/2014/main" id="{DBEDC925-F2FD-4ED5-A5D6-540A410B3803}"/>
                    </a:ext>
                  </a:extLst>
                </p:cNvPr>
                <p:cNvSpPr txBox="1">
                  <a:spLocks/>
                </p:cNvSpPr>
                <p:nvPr/>
              </p:nvSpPr>
              <p:spPr bwMode="gray">
                <a:xfrm>
                  <a:off x="4655093" y="3820629"/>
                  <a:ext cx="710223" cy="296843"/>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b="1"/>
                    <a:t>XT </a:t>
                  </a:r>
                  <a:r>
                    <a:rPr lang="en-US" sz="800">
                      <a:latin typeface="ABBvoice Light" panose="020D0403020503020204" pitchFamily="34" charset="0"/>
                      <a:ea typeface="ABBvoice Light" panose="020D0403020503020204" pitchFamily="34" charset="0"/>
                      <a:cs typeface="ABBvoice Light" panose="020D0403020503020204" pitchFamily="34" charset="0"/>
                    </a:rPr>
                    <a:t>Ekip Hi-Touch </a:t>
                  </a:r>
                  <a:endParaRPr lang="en-US" sz="800" b="1"/>
                </a:p>
              </p:txBody>
            </p:sp>
            <p:pic>
              <p:nvPicPr>
                <p:cNvPr id="258" name="Picture 257">
                  <a:extLst>
                    <a:ext uri="{FF2B5EF4-FFF2-40B4-BE49-F238E27FC236}">
                      <a16:creationId xmlns:a16="http://schemas.microsoft.com/office/drawing/2014/main" id="{FC2986AC-1370-4757-A363-32F5A1DBF942}"/>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161318" y="3899345"/>
                  <a:ext cx="494883" cy="546062"/>
                </a:xfrm>
                <a:prstGeom prst="rect">
                  <a:avLst/>
                </a:prstGeom>
              </p:spPr>
            </p:pic>
          </p:grpSp>
          <p:sp>
            <p:nvSpPr>
              <p:cNvPr id="252" name="Rectangle 251">
                <a:extLst>
                  <a:ext uri="{FF2B5EF4-FFF2-40B4-BE49-F238E27FC236}">
                    <a16:creationId xmlns:a16="http://schemas.microsoft.com/office/drawing/2014/main" id="{A3DE9ABC-05B5-4D50-A435-06E74AB4A99D}"/>
                  </a:ext>
                </a:extLst>
              </p:cNvPr>
              <p:cNvSpPr/>
              <p:nvPr/>
            </p:nvSpPr>
            <p:spPr bwMode="gray">
              <a:xfrm>
                <a:off x="10714735" y="5853247"/>
                <a:ext cx="984184" cy="2511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grpSp>
        <p:pic>
          <p:nvPicPr>
            <p:cNvPr id="208" name="Picture 207">
              <a:extLst>
                <a:ext uri="{FF2B5EF4-FFF2-40B4-BE49-F238E27FC236}">
                  <a16:creationId xmlns:a16="http://schemas.microsoft.com/office/drawing/2014/main" id="{56C4D434-8489-4EA5-B45A-BF489951A4D0}"/>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386147" y="3182563"/>
              <a:ext cx="230684" cy="300429"/>
            </a:xfrm>
            <a:prstGeom prst="rect">
              <a:avLst/>
            </a:prstGeom>
          </p:spPr>
        </p:pic>
        <p:pic>
          <p:nvPicPr>
            <p:cNvPr id="209" name="Picture 208">
              <a:extLst>
                <a:ext uri="{FF2B5EF4-FFF2-40B4-BE49-F238E27FC236}">
                  <a16:creationId xmlns:a16="http://schemas.microsoft.com/office/drawing/2014/main" id="{6EB41827-11DB-45A4-BC9D-BD351AC8BB6B}"/>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463842" y="3257878"/>
              <a:ext cx="230684" cy="300429"/>
            </a:xfrm>
            <a:prstGeom prst="rect">
              <a:avLst/>
            </a:prstGeom>
          </p:spPr>
        </p:pic>
        <p:cxnSp>
          <p:nvCxnSpPr>
            <p:cNvPr id="210" name="Connector: Elbow 209">
              <a:extLst>
                <a:ext uri="{FF2B5EF4-FFF2-40B4-BE49-F238E27FC236}">
                  <a16:creationId xmlns:a16="http://schemas.microsoft.com/office/drawing/2014/main" id="{4514AC9C-779E-4976-B868-F9CE7A8DD9BF}"/>
                </a:ext>
              </a:extLst>
            </p:cNvPr>
            <p:cNvCxnSpPr>
              <a:cxnSpLocks/>
              <a:stCxn id="201" idx="3"/>
              <a:endCxn id="218" idx="1"/>
            </p:cNvCxnSpPr>
            <p:nvPr/>
          </p:nvCxnSpPr>
          <p:spPr bwMode="gray">
            <a:xfrm flipV="1">
              <a:off x="2176748" y="2324301"/>
              <a:ext cx="1693397" cy="382153"/>
            </a:xfrm>
            <a:prstGeom prst="bentConnector3">
              <a:avLst>
                <a:gd name="adj1" fmla="val 4348"/>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211" name="Picture 210">
              <a:extLst>
                <a:ext uri="{FF2B5EF4-FFF2-40B4-BE49-F238E27FC236}">
                  <a16:creationId xmlns:a16="http://schemas.microsoft.com/office/drawing/2014/main" id="{DE383820-7757-444E-850D-C6B7A5C1B697}"/>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368896" y="3324415"/>
              <a:ext cx="298011" cy="388111"/>
            </a:xfrm>
            <a:prstGeom prst="rect">
              <a:avLst/>
            </a:prstGeom>
          </p:spPr>
        </p:pic>
        <p:pic>
          <p:nvPicPr>
            <p:cNvPr id="212" name="Picture 211">
              <a:extLst>
                <a:ext uri="{FF2B5EF4-FFF2-40B4-BE49-F238E27FC236}">
                  <a16:creationId xmlns:a16="http://schemas.microsoft.com/office/drawing/2014/main" id="{3ABEAC93-372F-48F0-A1EF-9047C8BF4C4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411456" y="4321148"/>
              <a:ext cx="243054" cy="316539"/>
            </a:xfrm>
            <a:prstGeom prst="rect">
              <a:avLst/>
            </a:prstGeom>
          </p:spPr>
        </p:pic>
        <p:pic>
          <p:nvPicPr>
            <p:cNvPr id="213" name="Picture 212">
              <a:extLst>
                <a:ext uri="{FF2B5EF4-FFF2-40B4-BE49-F238E27FC236}">
                  <a16:creationId xmlns:a16="http://schemas.microsoft.com/office/drawing/2014/main" id="{E88C9252-6F51-47C5-AB32-E52BAFDF4FA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262373" y="3355453"/>
              <a:ext cx="298011" cy="388111"/>
            </a:xfrm>
            <a:prstGeom prst="rect">
              <a:avLst/>
            </a:prstGeom>
          </p:spPr>
        </p:pic>
        <p:pic>
          <p:nvPicPr>
            <p:cNvPr id="214" name="Picture 213">
              <a:extLst>
                <a:ext uri="{FF2B5EF4-FFF2-40B4-BE49-F238E27FC236}">
                  <a16:creationId xmlns:a16="http://schemas.microsoft.com/office/drawing/2014/main" id="{593AA230-7329-4C44-8918-15B942D71C1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814420" y="3267816"/>
              <a:ext cx="243054" cy="316539"/>
            </a:xfrm>
            <a:prstGeom prst="rect">
              <a:avLst/>
            </a:prstGeom>
          </p:spPr>
        </p:pic>
        <p:pic>
          <p:nvPicPr>
            <p:cNvPr id="215" name="Picture 214">
              <a:extLst>
                <a:ext uri="{FF2B5EF4-FFF2-40B4-BE49-F238E27FC236}">
                  <a16:creationId xmlns:a16="http://schemas.microsoft.com/office/drawing/2014/main" id="{9E8AC489-FCFD-4CCA-A630-073B23663F0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648121" y="4351842"/>
              <a:ext cx="243054" cy="316539"/>
            </a:xfrm>
            <a:prstGeom prst="rect">
              <a:avLst/>
            </a:prstGeom>
          </p:spPr>
        </p:pic>
        <p:pic>
          <p:nvPicPr>
            <p:cNvPr id="216" name="Picture 215">
              <a:extLst>
                <a:ext uri="{FF2B5EF4-FFF2-40B4-BE49-F238E27FC236}">
                  <a16:creationId xmlns:a16="http://schemas.microsoft.com/office/drawing/2014/main" id="{356C21BB-6C54-4B8A-895D-9B7D143C579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710017" y="3207210"/>
              <a:ext cx="243054" cy="316539"/>
            </a:xfrm>
            <a:prstGeom prst="rect">
              <a:avLst/>
            </a:prstGeom>
          </p:spPr>
        </p:pic>
        <p:pic>
          <p:nvPicPr>
            <p:cNvPr id="217" name="Picture 216">
              <a:extLst>
                <a:ext uri="{FF2B5EF4-FFF2-40B4-BE49-F238E27FC236}">
                  <a16:creationId xmlns:a16="http://schemas.microsoft.com/office/drawing/2014/main" id="{D8890F6E-20F8-49CC-BFF9-F2C69DD94DDC}"/>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758461" y="2905707"/>
              <a:ext cx="399572" cy="350298"/>
            </a:xfrm>
            <a:prstGeom prst="rect">
              <a:avLst/>
            </a:prstGeom>
          </p:spPr>
        </p:pic>
        <p:pic>
          <p:nvPicPr>
            <p:cNvPr id="218" name="Bild 18">
              <a:extLst>
                <a:ext uri="{FF2B5EF4-FFF2-40B4-BE49-F238E27FC236}">
                  <a16:creationId xmlns:a16="http://schemas.microsoft.com/office/drawing/2014/main" id="{9AF0B60F-CB29-4B61-8C8F-5B97568A376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5668" b="17323"/>
            <a:stretch/>
          </p:blipFill>
          <p:spPr>
            <a:xfrm>
              <a:off x="3870145" y="2147840"/>
              <a:ext cx="526675" cy="352921"/>
            </a:xfrm>
            <a:prstGeom prst="rect">
              <a:avLst/>
            </a:prstGeom>
          </p:spPr>
        </p:pic>
        <p:cxnSp>
          <p:nvCxnSpPr>
            <p:cNvPr id="219" name="Connector: Elbow 218">
              <a:extLst>
                <a:ext uri="{FF2B5EF4-FFF2-40B4-BE49-F238E27FC236}">
                  <a16:creationId xmlns:a16="http://schemas.microsoft.com/office/drawing/2014/main" id="{1A2634AB-3EBC-41F1-B20B-4A233EE134F2}"/>
                </a:ext>
              </a:extLst>
            </p:cNvPr>
            <p:cNvCxnSpPr>
              <a:cxnSpLocks/>
            </p:cNvCxnSpPr>
            <p:nvPr/>
          </p:nvCxnSpPr>
          <p:spPr bwMode="gray">
            <a:xfrm rot="10800000">
              <a:off x="4428424" y="2453212"/>
              <a:ext cx="563074" cy="469638"/>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20" name="Connector: Elbow 219">
              <a:extLst>
                <a:ext uri="{FF2B5EF4-FFF2-40B4-BE49-F238E27FC236}">
                  <a16:creationId xmlns:a16="http://schemas.microsoft.com/office/drawing/2014/main" id="{F996EDF4-B690-4887-B310-A7BBA5C61D79}"/>
                </a:ext>
              </a:extLst>
            </p:cNvPr>
            <p:cNvCxnSpPr>
              <a:cxnSpLocks/>
              <a:stCxn id="185" idx="1"/>
              <a:endCxn id="218" idx="3"/>
            </p:cNvCxnSpPr>
            <p:nvPr/>
          </p:nvCxnSpPr>
          <p:spPr bwMode="gray">
            <a:xfrm rot="10800000">
              <a:off x="4396821" y="2324302"/>
              <a:ext cx="2555365" cy="214261"/>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852721C1-5F94-4A75-8FEB-9AD634B7B2C9}"/>
                </a:ext>
              </a:extLst>
            </p:cNvPr>
            <p:cNvSpPr/>
            <p:nvPr/>
          </p:nvSpPr>
          <p:spPr bwMode="gray">
            <a:xfrm>
              <a:off x="11441751" y="1938486"/>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222" name="Straight Connector 221">
              <a:extLst>
                <a:ext uri="{FF2B5EF4-FFF2-40B4-BE49-F238E27FC236}">
                  <a16:creationId xmlns:a16="http://schemas.microsoft.com/office/drawing/2014/main" id="{6FA18A64-0F09-4747-A442-06B0BA0D2690}"/>
                </a:ext>
              </a:extLst>
            </p:cNvPr>
            <p:cNvCxnSpPr>
              <a:cxnSpLocks/>
            </p:cNvCxnSpPr>
            <p:nvPr/>
          </p:nvCxnSpPr>
          <p:spPr bwMode="gray">
            <a:xfrm>
              <a:off x="11524951" y="2108008"/>
              <a:ext cx="0" cy="980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Rechteck 62">
              <a:extLst>
                <a:ext uri="{FF2B5EF4-FFF2-40B4-BE49-F238E27FC236}">
                  <a16:creationId xmlns:a16="http://schemas.microsoft.com/office/drawing/2014/main" id="{6903A947-8C7E-46C2-B16A-4E8AC62E2E86}"/>
                </a:ext>
              </a:extLst>
            </p:cNvPr>
            <p:cNvSpPr/>
            <p:nvPr/>
          </p:nvSpPr>
          <p:spPr>
            <a:xfrm>
              <a:off x="11082685" y="1647684"/>
              <a:ext cx="824667" cy="237060"/>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Renewables</a:t>
              </a:r>
            </a:p>
          </p:txBody>
        </p:sp>
        <p:sp>
          <p:nvSpPr>
            <p:cNvPr id="225" name="Rechteck 62">
              <a:extLst>
                <a:ext uri="{FF2B5EF4-FFF2-40B4-BE49-F238E27FC236}">
                  <a16:creationId xmlns:a16="http://schemas.microsoft.com/office/drawing/2014/main" id="{C443DA5A-4966-4C83-AA97-E637E6B5E754}"/>
                </a:ext>
              </a:extLst>
            </p:cNvPr>
            <p:cNvSpPr/>
            <p:nvPr/>
          </p:nvSpPr>
          <p:spPr>
            <a:xfrm>
              <a:off x="5034094" y="2676936"/>
              <a:ext cx="578411" cy="215444"/>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Bus-tie</a:t>
              </a:r>
            </a:p>
          </p:txBody>
        </p:sp>
        <p:pic>
          <p:nvPicPr>
            <p:cNvPr id="226" name="Bild 18">
              <a:extLst>
                <a:ext uri="{FF2B5EF4-FFF2-40B4-BE49-F238E27FC236}">
                  <a16:creationId xmlns:a16="http://schemas.microsoft.com/office/drawing/2014/main" id="{E7D68B44-E41E-4C73-BD4C-D2D6365B9F3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5668" b="17323"/>
            <a:stretch/>
          </p:blipFill>
          <p:spPr>
            <a:xfrm>
              <a:off x="9144432" y="2581536"/>
              <a:ext cx="526675" cy="352921"/>
            </a:xfrm>
            <a:prstGeom prst="rect">
              <a:avLst/>
            </a:prstGeom>
          </p:spPr>
        </p:pic>
        <p:cxnSp>
          <p:nvCxnSpPr>
            <p:cNvPr id="227" name="Connector: Elbow 226">
              <a:extLst>
                <a:ext uri="{FF2B5EF4-FFF2-40B4-BE49-F238E27FC236}">
                  <a16:creationId xmlns:a16="http://schemas.microsoft.com/office/drawing/2014/main" id="{5C43E3FD-3A90-448E-8628-8DA7E203D03C}"/>
                </a:ext>
              </a:extLst>
            </p:cNvPr>
            <p:cNvCxnSpPr>
              <a:cxnSpLocks/>
              <a:stCxn id="264" idx="0"/>
            </p:cNvCxnSpPr>
            <p:nvPr/>
          </p:nvCxnSpPr>
          <p:spPr bwMode="gray">
            <a:xfrm rot="16200000" flipV="1">
              <a:off x="9060736" y="3151393"/>
              <a:ext cx="1215284" cy="830203"/>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28" name="Connector: Elbow 227">
              <a:extLst>
                <a:ext uri="{FF2B5EF4-FFF2-40B4-BE49-F238E27FC236}">
                  <a16:creationId xmlns:a16="http://schemas.microsoft.com/office/drawing/2014/main" id="{F79ADCEB-DE1A-4EC3-997D-F688E9C03238}"/>
                </a:ext>
              </a:extLst>
            </p:cNvPr>
            <p:cNvCxnSpPr>
              <a:cxnSpLocks/>
              <a:stCxn id="268" idx="3"/>
            </p:cNvCxnSpPr>
            <p:nvPr/>
          </p:nvCxnSpPr>
          <p:spPr bwMode="gray">
            <a:xfrm flipH="1" flipV="1">
              <a:off x="9619601" y="2973880"/>
              <a:ext cx="1293223" cy="808014"/>
            </a:xfrm>
            <a:prstGeom prst="bentConnector3">
              <a:avLst>
                <a:gd name="adj1" fmla="val -17677"/>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29" name="Connector: Elbow 228">
              <a:extLst>
                <a:ext uri="{FF2B5EF4-FFF2-40B4-BE49-F238E27FC236}">
                  <a16:creationId xmlns:a16="http://schemas.microsoft.com/office/drawing/2014/main" id="{34CB4CCD-6E9F-41FE-928A-3DDC17B723BE}"/>
                </a:ext>
              </a:extLst>
            </p:cNvPr>
            <p:cNvCxnSpPr>
              <a:cxnSpLocks/>
              <a:stCxn id="267" idx="1"/>
              <a:endCxn id="226" idx="2"/>
            </p:cNvCxnSpPr>
            <p:nvPr/>
          </p:nvCxnSpPr>
          <p:spPr bwMode="gray">
            <a:xfrm rot="10800000">
              <a:off x="9407771" y="2934458"/>
              <a:ext cx="541041" cy="882477"/>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0" name="Connector: Elbow 229">
              <a:extLst>
                <a:ext uri="{FF2B5EF4-FFF2-40B4-BE49-F238E27FC236}">
                  <a16:creationId xmlns:a16="http://schemas.microsoft.com/office/drawing/2014/main" id="{77B48EC3-19B6-4F44-A125-56AE3A466977}"/>
                </a:ext>
              </a:extLst>
            </p:cNvPr>
            <p:cNvCxnSpPr>
              <a:cxnSpLocks/>
              <a:stCxn id="226" idx="3"/>
              <a:endCxn id="202" idx="1"/>
            </p:cNvCxnSpPr>
            <p:nvPr/>
          </p:nvCxnSpPr>
          <p:spPr bwMode="gray">
            <a:xfrm flipV="1">
              <a:off x="9671107" y="2583705"/>
              <a:ext cx="589682" cy="174292"/>
            </a:xfrm>
            <a:prstGeom prst="bentConnector3">
              <a:avLst>
                <a:gd name="adj1" fmla="val 500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1" name="Connector: Elbow 230">
              <a:extLst>
                <a:ext uri="{FF2B5EF4-FFF2-40B4-BE49-F238E27FC236}">
                  <a16:creationId xmlns:a16="http://schemas.microsoft.com/office/drawing/2014/main" id="{F99B92F7-7C6C-42A5-8123-B33DEDA92B81}"/>
                </a:ext>
              </a:extLst>
            </p:cNvPr>
            <p:cNvCxnSpPr>
              <a:cxnSpLocks/>
              <a:stCxn id="226" idx="1"/>
              <a:endCxn id="185" idx="3"/>
            </p:cNvCxnSpPr>
            <p:nvPr/>
          </p:nvCxnSpPr>
          <p:spPr bwMode="gray">
            <a:xfrm rot="10800000">
              <a:off x="7478860" y="2538563"/>
              <a:ext cx="1665572" cy="219435"/>
            </a:xfrm>
            <a:prstGeom prst="bentConnector3">
              <a:avLst>
                <a:gd name="adj1" fmla="val 7300"/>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BE560830-F142-440B-A085-2F2DAC03203A}"/>
                </a:ext>
              </a:extLst>
            </p:cNvPr>
            <p:cNvCxnSpPr>
              <a:cxnSpLocks/>
            </p:cNvCxnSpPr>
            <p:nvPr/>
          </p:nvCxnSpPr>
          <p:spPr bwMode="gray">
            <a:xfrm flipV="1">
              <a:off x="9634711" y="2553325"/>
              <a:ext cx="2124545" cy="319106"/>
            </a:xfrm>
            <a:prstGeom prst="bentConnector3">
              <a:avLst>
                <a:gd name="adj1" fmla="val 104035"/>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3" name="Connector: Elbow 232">
              <a:extLst>
                <a:ext uri="{FF2B5EF4-FFF2-40B4-BE49-F238E27FC236}">
                  <a16:creationId xmlns:a16="http://schemas.microsoft.com/office/drawing/2014/main" id="{8E48315B-F25F-462E-8FE7-CBB4E05DE648}"/>
                </a:ext>
              </a:extLst>
            </p:cNvPr>
            <p:cNvCxnSpPr>
              <a:cxnSpLocks/>
              <a:stCxn id="211" idx="1"/>
            </p:cNvCxnSpPr>
            <p:nvPr/>
          </p:nvCxnSpPr>
          <p:spPr bwMode="gray">
            <a:xfrm rot="10800000">
              <a:off x="4285180" y="2515561"/>
              <a:ext cx="83717" cy="1002910"/>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34" name="Group 233">
              <a:extLst>
                <a:ext uri="{FF2B5EF4-FFF2-40B4-BE49-F238E27FC236}">
                  <a16:creationId xmlns:a16="http://schemas.microsoft.com/office/drawing/2014/main" id="{4E0E9BD3-A58F-41F3-8AD4-0FFFB27BE53A}"/>
                </a:ext>
              </a:extLst>
            </p:cNvPr>
            <p:cNvGrpSpPr/>
            <p:nvPr/>
          </p:nvGrpSpPr>
          <p:grpSpPr>
            <a:xfrm>
              <a:off x="7002717" y="1316950"/>
              <a:ext cx="1106448" cy="607556"/>
              <a:chOff x="7989354" y="1307386"/>
              <a:chExt cx="1106448" cy="607556"/>
            </a:xfrm>
          </p:grpSpPr>
          <p:pic>
            <p:nvPicPr>
              <p:cNvPr id="246" name="Picture 245" descr="Text, icon&#10;&#10;Description automatically generated">
                <a:extLst>
                  <a:ext uri="{FF2B5EF4-FFF2-40B4-BE49-F238E27FC236}">
                    <a16:creationId xmlns:a16="http://schemas.microsoft.com/office/drawing/2014/main" id="{548564A2-DAF9-4FB0-82AF-0E7F5E90A03E}"/>
                  </a:ext>
                </a:extLst>
              </p:cNvPr>
              <p:cNvPicPr>
                <a:picLocks noChangeAspect="1"/>
              </p:cNvPicPr>
              <p:nvPr/>
            </p:nvPicPr>
            <p:blipFill>
              <a:blip r:embed="rId19"/>
              <a:stretch>
                <a:fillRect/>
              </a:stretch>
            </p:blipFill>
            <p:spPr>
              <a:xfrm>
                <a:off x="8427839" y="1598278"/>
                <a:ext cx="316664" cy="316664"/>
              </a:xfrm>
              <a:prstGeom prst="rect">
                <a:avLst/>
              </a:prstGeom>
            </p:spPr>
          </p:pic>
          <p:pic>
            <p:nvPicPr>
              <p:cNvPr id="247" name="Picture 246">
                <a:extLst>
                  <a:ext uri="{FF2B5EF4-FFF2-40B4-BE49-F238E27FC236}">
                    <a16:creationId xmlns:a16="http://schemas.microsoft.com/office/drawing/2014/main" id="{5AF8B578-1F2E-4D85-9658-484E9D6DF9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49507" y="1415988"/>
                <a:ext cx="246295" cy="252361"/>
              </a:xfrm>
              <a:prstGeom prst="rect">
                <a:avLst/>
              </a:prstGeom>
            </p:spPr>
          </p:pic>
          <p:pic>
            <p:nvPicPr>
              <p:cNvPr id="248" name="Picture 247">
                <a:extLst>
                  <a:ext uri="{FF2B5EF4-FFF2-40B4-BE49-F238E27FC236}">
                    <a16:creationId xmlns:a16="http://schemas.microsoft.com/office/drawing/2014/main" id="{9158AFFA-4A21-46D6-8572-7876A704139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6625" r="93375">
                            <a14:foregroundMark x1="6625" y1="58250" x2="6625" y2="58250"/>
                            <a14:foregroundMark x1="93375" y1="51625" x2="93375" y2="51625"/>
                          </a14:backgroundRemoval>
                        </a14:imgEffect>
                      </a14:imgLayer>
                    </a14:imgProps>
                  </a:ext>
                </a:extLst>
              </a:blip>
              <a:stretch>
                <a:fillRect/>
              </a:stretch>
            </p:blipFill>
            <p:spPr>
              <a:xfrm>
                <a:off x="7989354" y="1307386"/>
                <a:ext cx="396000" cy="396000"/>
              </a:xfrm>
              <a:prstGeom prst="rect">
                <a:avLst/>
              </a:prstGeom>
            </p:spPr>
          </p:pic>
          <p:cxnSp>
            <p:nvCxnSpPr>
              <p:cNvPr id="249" name="Connector: Elbow 248">
                <a:extLst>
                  <a:ext uri="{FF2B5EF4-FFF2-40B4-BE49-F238E27FC236}">
                    <a16:creationId xmlns:a16="http://schemas.microsoft.com/office/drawing/2014/main" id="{0501B3A2-8844-4A39-A18B-2E4CDE43503A}"/>
                  </a:ext>
                </a:extLst>
              </p:cNvPr>
              <p:cNvCxnSpPr>
                <a:cxnSpLocks/>
                <a:stCxn id="246" idx="1"/>
                <a:endCxn id="248" idx="2"/>
              </p:cNvCxnSpPr>
              <p:nvPr/>
            </p:nvCxnSpPr>
            <p:spPr bwMode="gray">
              <a:xfrm rot="10800000">
                <a:off x="8187355" y="1703386"/>
                <a:ext cx="240485" cy="53224"/>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0" name="Connector: Elbow 249">
                <a:extLst>
                  <a:ext uri="{FF2B5EF4-FFF2-40B4-BE49-F238E27FC236}">
                    <a16:creationId xmlns:a16="http://schemas.microsoft.com/office/drawing/2014/main" id="{555D6A9E-5D52-4E38-87F2-121BB1FA283A}"/>
                  </a:ext>
                </a:extLst>
              </p:cNvPr>
              <p:cNvCxnSpPr>
                <a:cxnSpLocks/>
                <a:stCxn id="247" idx="2"/>
                <a:endCxn id="246" idx="3"/>
              </p:cNvCxnSpPr>
              <p:nvPr/>
            </p:nvCxnSpPr>
            <p:spPr bwMode="gray">
              <a:xfrm rot="5400000">
                <a:off x="8814449" y="1598403"/>
                <a:ext cx="88261" cy="228152"/>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35" name="Picture 234" descr="A picture containing text, electronics&#10;&#10;Description automatically generated">
              <a:extLst>
                <a:ext uri="{FF2B5EF4-FFF2-40B4-BE49-F238E27FC236}">
                  <a16:creationId xmlns:a16="http://schemas.microsoft.com/office/drawing/2014/main" id="{09961BEC-7E1E-4624-A5E7-9A98C157F99F}"/>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7738" b="91071" l="10000" r="90000">
                          <a14:foregroundMark x1="29667" y1="8333" x2="29667" y2="8333"/>
                          <a14:foregroundMark x1="67667" y1="91071" x2="67667" y2="91071"/>
                          <a14:foregroundMark x1="32667" y1="82738" x2="32667" y2="82738"/>
                          <a14:foregroundMark x1="39333" y1="85119" x2="39333" y2="85119"/>
                          <a14:foregroundMark x1="41333" y1="85119" x2="41333" y2="85119"/>
                          <a14:foregroundMark x1="46000" y1="86905" x2="46000" y2="86905"/>
                          <a14:foregroundMark x1="55667" y1="90476" x2="55667" y2="90476"/>
                        </a14:backgroundRemoval>
                      </a14:imgEffect>
                    </a14:imgLayer>
                  </a14:imgProps>
                </a:ext>
              </a:extLst>
            </a:blip>
            <a:stretch>
              <a:fillRect/>
            </a:stretch>
          </p:blipFill>
          <p:spPr>
            <a:xfrm>
              <a:off x="8497377" y="1832350"/>
              <a:ext cx="437854" cy="245198"/>
            </a:xfrm>
            <a:prstGeom prst="rect">
              <a:avLst/>
            </a:prstGeom>
          </p:spPr>
        </p:pic>
        <p:cxnSp>
          <p:nvCxnSpPr>
            <p:cNvPr id="236" name="Connector: Elbow 235">
              <a:extLst>
                <a:ext uri="{FF2B5EF4-FFF2-40B4-BE49-F238E27FC236}">
                  <a16:creationId xmlns:a16="http://schemas.microsoft.com/office/drawing/2014/main" id="{2F57C22B-5918-49C4-95C7-DE164D59A5E0}"/>
                </a:ext>
              </a:extLst>
            </p:cNvPr>
            <p:cNvCxnSpPr>
              <a:cxnSpLocks/>
              <a:stCxn id="235" idx="1"/>
            </p:cNvCxnSpPr>
            <p:nvPr/>
          </p:nvCxnSpPr>
          <p:spPr bwMode="gray">
            <a:xfrm rot="10800000" flipV="1">
              <a:off x="7644017" y="1954949"/>
              <a:ext cx="853360" cy="68514"/>
            </a:xfrm>
            <a:prstGeom prst="bentConnector4">
              <a:avLst>
                <a:gd name="adj1" fmla="val 40723"/>
                <a:gd name="adj2" fmla="val 512595"/>
              </a:avLst>
            </a:prstGeom>
            <a:ln w="19050">
              <a:solidFill>
                <a:schemeClr val="accent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A37A7ED2-9365-474E-A194-430573D0F642}"/>
                </a:ext>
              </a:extLst>
            </p:cNvPr>
            <p:cNvSpPr/>
            <p:nvPr/>
          </p:nvSpPr>
          <p:spPr bwMode="gray">
            <a:xfrm>
              <a:off x="8175542" y="5901545"/>
              <a:ext cx="1210847" cy="17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Gas &amp; water</a:t>
              </a:r>
            </a:p>
          </p:txBody>
        </p:sp>
        <p:sp>
          <p:nvSpPr>
            <p:cNvPr id="239" name="Rectangle 238">
              <a:extLst>
                <a:ext uri="{FF2B5EF4-FFF2-40B4-BE49-F238E27FC236}">
                  <a16:creationId xmlns:a16="http://schemas.microsoft.com/office/drawing/2014/main" id="{C93B0EF7-B801-4C6C-BC1C-ABBAA110FE98}"/>
                </a:ext>
              </a:extLst>
            </p:cNvPr>
            <p:cNvSpPr/>
            <p:nvPr/>
          </p:nvSpPr>
          <p:spPr bwMode="gray">
            <a:xfrm>
              <a:off x="4294150" y="5956587"/>
              <a:ext cx="1462041" cy="4100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cxnSp>
          <p:nvCxnSpPr>
            <p:cNvPr id="240" name="Connector: Elbow 239">
              <a:extLst>
                <a:ext uri="{FF2B5EF4-FFF2-40B4-BE49-F238E27FC236}">
                  <a16:creationId xmlns:a16="http://schemas.microsoft.com/office/drawing/2014/main" id="{9A3A74D3-9345-446F-BC18-3416E3279141}"/>
                </a:ext>
              </a:extLst>
            </p:cNvPr>
            <p:cNvCxnSpPr>
              <a:cxnSpLocks/>
              <a:stCxn id="312" idx="3"/>
            </p:cNvCxnSpPr>
            <p:nvPr/>
          </p:nvCxnSpPr>
          <p:spPr bwMode="gray">
            <a:xfrm flipV="1">
              <a:off x="7011135" y="2715024"/>
              <a:ext cx="319152" cy="1076358"/>
            </a:xfrm>
            <a:prstGeom prst="bentConnector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41" name="Connector: Elbow 240">
              <a:extLst>
                <a:ext uri="{FF2B5EF4-FFF2-40B4-BE49-F238E27FC236}">
                  <a16:creationId xmlns:a16="http://schemas.microsoft.com/office/drawing/2014/main" id="{47902464-2E0F-48B6-8391-90659628CF8F}"/>
                </a:ext>
              </a:extLst>
            </p:cNvPr>
            <p:cNvCxnSpPr>
              <a:cxnSpLocks/>
              <a:stCxn id="489" idx="3"/>
            </p:cNvCxnSpPr>
            <p:nvPr/>
          </p:nvCxnSpPr>
          <p:spPr bwMode="gray">
            <a:xfrm flipV="1">
              <a:off x="2270157" y="2435052"/>
              <a:ext cx="1566033" cy="1403518"/>
            </a:xfrm>
            <a:prstGeom prst="bentConnector3">
              <a:avLst>
                <a:gd name="adj1" fmla="val 2802"/>
              </a:avLst>
            </a:prstGeom>
            <a:ln w="19050">
              <a:solidFill>
                <a:srgbClr val="7030A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42" name="Rectangle 241">
              <a:extLst>
                <a:ext uri="{FF2B5EF4-FFF2-40B4-BE49-F238E27FC236}">
                  <a16:creationId xmlns:a16="http://schemas.microsoft.com/office/drawing/2014/main" id="{D0B5EEC5-214F-4EE2-87A2-CBD2ABB26306}"/>
                </a:ext>
              </a:extLst>
            </p:cNvPr>
            <p:cNvSpPr/>
            <p:nvPr/>
          </p:nvSpPr>
          <p:spPr>
            <a:xfrm>
              <a:off x="8224944" y="1424214"/>
              <a:ext cx="1003645" cy="276999"/>
            </a:xfrm>
            <a:prstGeom prst="rect">
              <a:avLst/>
            </a:prstGeom>
          </p:spPr>
          <p:txBody>
            <a:bodyPr wrap="square">
              <a:spAutoFit/>
            </a:bodyPr>
            <a:lstStyle/>
            <a:p>
              <a:pPr algn="ctr"/>
              <a:r>
                <a:rPr lang="en-US" sz="600"/>
                <a:t>ABB Edge industrial Gateway</a:t>
              </a:r>
            </a:p>
          </p:txBody>
        </p:sp>
        <p:pic>
          <p:nvPicPr>
            <p:cNvPr id="243" name="Picture 242">
              <a:extLst>
                <a:ext uri="{FF2B5EF4-FFF2-40B4-BE49-F238E27FC236}">
                  <a16:creationId xmlns:a16="http://schemas.microsoft.com/office/drawing/2014/main" id="{4BAF87FB-5E89-47AC-A057-1DDCEC5A3101}"/>
                </a:ext>
              </a:extLst>
            </p:cNvPr>
            <p:cNvPicPr>
              <a:picLocks noChangeAspect="1"/>
            </p:cNvPicPr>
            <p:nvPr/>
          </p:nvPicPr>
          <p:blipFill rotWithShape="1">
            <a:blip r:embed="rId25"/>
            <a:srcRect l="35158" t="8842" r="38242" b="60146"/>
            <a:stretch/>
          </p:blipFill>
          <p:spPr>
            <a:xfrm>
              <a:off x="9188143" y="1452418"/>
              <a:ext cx="424779" cy="284338"/>
            </a:xfrm>
            <a:prstGeom prst="rect">
              <a:avLst/>
            </a:prstGeom>
          </p:spPr>
        </p:pic>
        <p:cxnSp>
          <p:nvCxnSpPr>
            <p:cNvPr id="244" name="Connector: Elbow 243">
              <a:extLst>
                <a:ext uri="{FF2B5EF4-FFF2-40B4-BE49-F238E27FC236}">
                  <a16:creationId xmlns:a16="http://schemas.microsoft.com/office/drawing/2014/main" id="{5E924449-7E3F-47A2-9233-5FE3C1C3172F}"/>
                </a:ext>
              </a:extLst>
            </p:cNvPr>
            <p:cNvCxnSpPr>
              <a:cxnSpLocks/>
              <a:endCxn id="243" idx="2"/>
            </p:cNvCxnSpPr>
            <p:nvPr/>
          </p:nvCxnSpPr>
          <p:spPr bwMode="gray">
            <a:xfrm flipV="1">
              <a:off x="8902170" y="1736756"/>
              <a:ext cx="498363" cy="285200"/>
            </a:xfrm>
            <a:prstGeom prst="bentConnector2">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45" name="Rechteck 62">
              <a:extLst>
                <a:ext uri="{FF2B5EF4-FFF2-40B4-BE49-F238E27FC236}">
                  <a16:creationId xmlns:a16="http://schemas.microsoft.com/office/drawing/2014/main" id="{3E25AF79-6895-4D5C-9B69-9061E6DC4A4F}"/>
                </a:ext>
              </a:extLst>
            </p:cNvPr>
            <p:cNvSpPr/>
            <p:nvPr/>
          </p:nvSpPr>
          <p:spPr>
            <a:xfrm>
              <a:off x="9518287" y="1397319"/>
              <a:ext cx="620410" cy="369332"/>
            </a:xfrm>
            <a:prstGeom prst="rect">
              <a:avLst/>
            </a:prstGeom>
          </p:spPr>
          <p:txBody>
            <a:bodyPr wrap="square">
              <a:spAutoFit/>
            </a:bodyPr>
            <a:lstStyle/>
            <a:p>
              <a:r>
                <a:rPr lang="en-US" sz="600" b="1"/>
                <a:t>ABB Lite Panel</a:t>
              </a:r>
            </a:p>
            <a:p>
              <a:r>
                <a:rPr lang="en-US" sz="600" b="1"/>
                <a:t>(*)</a:t>
              </a:r>
            </a:p>
          </p:txBody>
        </p:sp>
      </p:grpSp>
      <p:cxnSp>
        <p:nvCxnSpPr>
          <p:cNvPr id="507" name="Straight Connector 506">
            <a:extLst>
              <a:ext uri="{FF2B5EF4-FFF2-40B4-BE49-F238E27FC236}">
                <a16:creationId xmlns:a16="http://schemas.microsoft.com/office/drawing/2014/main" id="{21DFDD41-CF37-4D66-BB11-A57624192862}"/>
              </a:ext>
            </a:extLst>
          </p:cNvPr>
          <p:cNvCxnSpPr>
            <a:cxnSpLocks/>
          </p:cNvCxnSpPr>
          <p:nvPr/>
        </p:nvCxnSpPr>
        <p:spPr bwMode="gray">
          <a:xfrm>
            <a:off x="2250169" y="3016719"/>
            <a:ext cx="434859" cy="0"/>
          </a:xfrm>
          <a:prstGeom prst="line">
            <a:avLst/>
          </a:prstGeom>
          <a:ln w="19050">
            <a:solidFill>
              <a:srgbClr val="7030A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8" name="Content Placeholder 6">
            <a:extLst>
              <a:ext uri="{FF2B5EF4-FFF2-40B4-BE49-F238E27FC236}">
                <a16:creationId xmlns:a16="http://schemas.microsoft.com/office/drawing/2014/main" id="{AAFE2522-6D86-4596-88A1-D4694B5F4715}"/>
              </a:ext>
            </a:extLst>
          </p:cNvPr>
          <p:cNvSpPr txBox="1">
            <a:spLocks/>
          </p:cNvSpPr>
          <p:nvPr/>
        </p:nvSpPr>
        <p:spPr bwMode="gray">
          <a:xfrm>
            <a:off x="512119" y="2906281"/>
            <a:ext cx="2655214" cy="424449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latin typeface="ABBvoiceOffice" panose="020D0603020503020204" pitchFamily="34" charset="0"/>
                <a:ea typeface="ABBvoiceOffice" panose="020D0603020503020204" pitchFamily="34" charset="0"/>
                <a:cs typeface="ABBvoiceOffice" panose="020D0603020503020204" pitchFamily="34" charset="0"/>
              </a:rPr>
              <a:t>Ethernet networks</a:t>
            </a: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Modbus TCP</a:t>
            </a:r>
          </a:p>
          <a:p>
            <a:pPr marL="285750" indent="-285750">
              <a:buFont typeface="Arial" panose="020B0604020202020204" pitchFamily="34" charset="0"/>
              <a:buChar char="•"/>
            </a:pPr>
            <a:r>
              <a:rPr lang="en-US" sz="1200" err="1">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20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en-US" sz="1200" err="1">
                <a:latin typeface="ABBvoiceOffice" panose="020D0603020503020204" pitchFamily="34" charset="0"/>
                <a:ea typeface="ABBvoiceOffice" panose="020D0603020503020204" pitchFamily="34" charset="0"/>
                <a:cs typeface="ABBvoiceOffice" panose="020D0603020503020204" pitchFamily="34" charset="0"/>
              </a:rPr>
              <a:t>EtherCAT</a:t>
            </a:r>
            <a:endParaRPr lang="en-US" sz="120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nl-NL" sz="1200">
                <a:latin typeface="ABBvoiceOffice" panose="020D0603020503020204" pitchFamily="34" charset="0"/>
                <a:ea typeface="ABBvoiceOffice" panose="020D0603020503020204" pitchFamily="34" charset="0"/>
                <a:cs typeface="ABBvoiceOffice" panose="020D0603020503020204" pitchFamily="34" charset="0"/>
              </a:rPr>
              <a:t>IEC 61850</a:t>
            </a:r>
          </a:p>
          <a:p>
            <a:pPr marL="285750" indent="-285750">
              <a:buFont typeface="Arial" panose="020B0604020202020204" pitchFamily="34" charset="0"/>
              <a:buChar char="•"/>
            </a:pPr>
            <a:endParaRPr lang="en-US" sz="1200">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ea typeface="ABBvoice" panose="020D0603020503020204" pitchFamily="34" charset="0"/>
              <a:cs typeface="ABBvoice" panose="020D0603020503020204" pitchFamily="34" charset="0"/>
            </a:endParaRPr>
          </a:p>
          <a:p>
            <a:endParaRPr lang="en-US"/>
          </a:p>
        </p:txBody>
      </p:sp>
      <p:sp>
        <p:nvSpPr>
          <p:cNvPr id="509" name="TextBox 508">
            <a:extLst>
              <a:ext uri="{FF2B5EF4-FFF2-40B4-BE49-F238E27FC236}">
                <a16:creationId xmlns:a16="http://schemas.microsoft.com/office/drawing/2014/main" id="{35F41507-22AA-40CF-9F60-6F96213AE2CB}"/>
              </a:ext>
            </a:extLst>
          </p:cNvPr>
          <p:cNvSpPr txBox="1"/>
          <p:nvPr/>
        </p:nvSpPr>
        <p:spPr bwMode="gray">
          <a:xfrm>
            <a:off x="263182" y="1707199"/>
            <a:ext cx="3793053" cy="914400"/>
          </a:xfrm>
          <a:prstGeom prst="rect">
            <a:avLst/>
          </a:prstGeom>
          <a:noFill/>
        </p:spPr>
        <p:txBody>
          <a:bodyPr wrap="none" lIns="72000" tIns="72000" rIns="72000" bIns="72000" rtlCol="0">
            <a:noAutofit/>
          </a:bodyPr>
          <a:lstStyle/>
          <a:p>
            <a:r>
              <a:rPr lang="it-IT" b="1"/>
              <a:t>—</a:t>
            </a:r>
            <a:endParaRPr lang="it-IT" sz="1600" b="1">
              <a:latin typeface="ABBvoiceOffice" panose="020D0603020503020204" pitchFamily="34" charset="0"/>
              <a:ea typeface="ABBvoiceOffice" panose="020D0603020503020204" pitchFamily="34" charset="0"/>
              <a:cs typeface="ABBvoiceOffice" panose="020D0603020503020204" pitchFamily="34" charset="0"/>
            </a:endParaRPr>
          </a:p>
          <a:p>
            <a:r>
              <a:rPr lang="en-US" sz="1600" b="1">
                <a:latin typeface="ABBvoiceOffice" panose="020D0603020503020204" pitchFamily="34" charset="0"/>
                <a:ea typeface="ABBvoiceOffice" panose="020D0603020503020204" pitchFamily="34" charset="0"/>
                <a:cs typeface="ABBvoiceOffice" panose="020D0603020503020204" pitchFamily="34" charset="0"/>
              </a:rPr>
              <a:t>Supporting communication </a:t>
            </a:r>
          </a:p>
          <a:p>
            <a:r>
              <a:rPr lang="en-US" sz="1600" b="1">
                <a:latin typeface="ABBvoiceOffice" panose="020D0603020503020204" pitchFamily="34" charset="0"/>
                <a:ea typeface="ABBvoiceOffice" panose="020D0603020503020204" pitchFamily="34" charset="0"/>
                <a:cs typeface="ABBvoiceOffice" panose="020D0603020503020204" pitchFamily="34" charset="0"/>
              </a:rPr>
              <a:t>protocols</a:t>
            </a:r>
          </a:p>
        </p:txBody>
      </p:sp>
      <p:sp>
        <p:nvSpPr>
          <p:cNvPr id="510" name="Date Placeholder 3">
            <a:extLst>
              <a:ext uri="{FF2B5EF4-FFF2-40B4-BE49-F238E27FC236}">
                <a16:creationId xmlns:a16="http://schemas.microsoft.com/office/drawing/2014/main" id="{177D385B-C89F-4AF0-8409-CA77F63F8A03}"/>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a:p>
        </p:txBody>
      </p:sp>
      <p:sp>
        <p:nvSpPr>
          <p:cNvPr id="511" name="Slide Number Placeholder 5">
            <a:extLst>
              <a:ext uri="{FF2B5EF4-FFF2-40B4-BE49-F238E27FC236}">
                <a16:creationId xmlns:a16="http://schemas.microsoft.com/office/drawing/2014/main" id="{331B3ECA-BB58-4360-8613-760D1591A57E}"/>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45</a:t>
            </a:fld>
            <a:endParaRPr lang="en-US"/>
          </a:p>
        </p:txBody>
      </p:sp>
      <p:cxnSp>
        <p:nvCxnSpPr>
          <p:cNvPr id="310" name="Connector: Elbow 309">
            <a:extLst>
              <a:ext uri="{FF2B5EF4-FFF2-40B4-BE49-F238E27FC236}">
                <a16:creationId xmlns:a16="http://schemas.microsoft.com/office/drawing/2014/main" id="{FACDC913-DFB2-4DB7-B504-6F7483717F8F}"/>
              </a:ext>
            </a:extLst>
          </p:cNvPr>
          <p:cNvCxnSpPr>
            <a:cxnSpLocks/>
            <a:stCxn id="313" idx="0"/>
            <a:endCxn id="235" idx="2"/>
          </p:cNvCxnSpPr>
          <p:nvPr/>
        </p:nvCxnSpPr>
        <p:spPr bwMode="gray">
          <a:xfrm rot="16200000" flipV="1">
            <a:off x="8091392" y="3853178"/>
            <a:ext cx="2478078" cy="102261"/>
          </a:xfrm>
          <a:prstGeom prst="bentConnector3">
            <a:avLst>
              <a:gd name="adj1" fmla="val 50000"/>
            </a:avLst>
          </a:prstGeom>
          <a:ln w="19050">
            <a:solidFill>
              <a:schemeClr val="bg2"/>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313" name="Picture 312">
            <a:extLst>
              <a:ext uri="{FF2B5EF4-FFF2-40B4-BE49-F238E27FC236}">
                <a16:creationId xmlns:a16="http://schemas.microsoft.com/office/drawing/2014/main" id="{1E0A6A0B-7FC3-4165-BA86-5DE9246DF233}"/>
              </a:ext>
            </a:extLst>
          </p:cNvPr>
          <p:cNvPicPr>
            <a:picLocks noChangeAspect="1"/>
          </p:cNvPicPr>
          <p:nvPr/>
        </p:nvPicPr>
        <p:blipFill>
          <a:blip r:embed="rId26"/>
          <a:stretch>
            <a:fillRect/>
          </a:stretch>
        </p:blipFill>
        <p:spPr>
          <a:xfrm>
            <a:off x="9222527" y="5143348"/>
            <a:ext cx="318068" cy="361342"/>
          </a:xfrm>
          <a:prstGeom prst="rect">
            <a:avLst/>
          </a:prstGeom>
        </p:spPr>
      </p:pic>
      <p:cxnSp>
        <p:nvCxnSpPr>
          <p:cNvPr id="314" name="Straight Connector 313">
            <a:extLst>
              <a:ext uri="{FF2B5EF4-FFF2-40B4-BE49-F238E27FC236}">
                <a16:creationId xmlns:a16="http://schemas.microsoft.com/office/drawing/2014/main" id="{71052E02-1337-4D08-A58A-BE53D5F956DA}"/>
              </a:ext>
            </a:extLst>
          </p:cNvPr>
          <p:cNvCxnSpPr>
            <a:cxnSpLocks/>
          </p:cNvCxnSpPr>
          <p:nvPr/>
        </p:nvCxnSpPr>
        <p:spPr bwMode="gray">
          <a:xfrm>
            <a:off x="1798114" y="3284471"/>
            <a:ext cx="434859" cy="0"/>
          </a:xfrm>
          <a:prstGeom prst="line">
            <a:avLst/>
          </a:prstGeom>
          <a:ln w="19050">
            <a:solidFill>
              <a:schemeClr val="bg2"/>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37" name="Picture 236">
            <a:extLst>
              <a:ext uri="{FF2B5EF4-FFF2-40B4-BE49-F238E27FC236}">
                <a16:creationId xmlns:a16="http://schemas.microsoft.com/office/drawing/2014/main" id="{2A6CDA54-5797-4E40-9A35-1292F53E3E00}"/>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11240135" y="2701305"/>
            <a:ext cx="587041" cy="264106"/>
          </a:xfrm>
          <a:prstGeom prst="rect">
            <a:avLst/>
          </a:prstGeom>
        </p:spPr>
      </p:pic>
      <p:pic>
        <p:nvPicPr>
          <p:cNvPr id="315" name="Picture 314">
            <a:extLst>
              <a:ext uri="{FF2B5EF4-FFF2-40B4-BE49-F238E27FC236}">
                <a16:creationId xmlns:a16="http://schemas.microsoft.com/office/drawing/2014/main" id="{9FEF1607-67E1-4F44-BD77-3232345C56A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1435311" y="2993390"/>
            <a:ext cx="186621" cy="263293"/>
          </a:xfrm>
          <a:prstGeom prst="rect">
            <a:avLst/>
          </a:prstGeom>
        </p:spPr>
      </p:pic>
    </p:spTree>
    <p:extLst>
      <p:ext uri="{BB962C8B-B14F-4D97-AF65-F5344CB8AC3E}">
        <p14:creationId xmlns:p14="http://schemas.microsoft.com/office/powerpoint/2010/main" val="157486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9C40C-B6C5-4145-9B0B-6F409BBFBF46}"/>
              </a:ext>
            </a:extLst>
          </p:cNvPr>
          <p:cNvSpPr>
            <a:spLocks noGrp="1"/>
          </p:cNvSpPr>
          <p:nvPr>
            <p:ph type="title"/>
          </p:nvPr>
        </p:nvSpPr>
        <p:spPr/>
        <p:txBody>
          <a:bodyPr/>
          <a:lstStyle/>
          <a:p>
            <a:r>
              <a:rPr lang="en-US"/>
              <a:t>Intelligent Distribution for Building – Emergency Line</a:t>
            </a:r>
            <a:endParaRPr lang="it-IT"/>
          </a:p>
        </p:txBody>
      </p:sp>
      <p:sp>
        <p:nvSpPr>
          <p:cNvPr id="7" name="Subtitle 6">
            <a:extLst>
              <a:ext uri="{FF2B5EF4-FFF2-40B4-BE49-F238E27FC236}">
                <a16:creationId xmlns:a16="http://schemas.microsoft.com/office/drawing/2014/main" id="{7E5C9397-003E-48E7-82B4-012F9762B8F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Application Bundle - </a:t>
            </a:r>
            <a:r>
              <a:rPr lang="it-IT">
                <a:latin typeface="ABBvoice Light" panose="020D0403020503020204" pitchFamily="34" charset="0"/>
                <a:ea typeface="ABBvoice Light" panose="020D0403020503020204" pitchFamily="34" charset="0"/>
                <a:cs typeface="ABBvoice Light" panose="020D0403020503020204" pitchFamily="34" charset="0"/>
              </a:rPr>
              <a:t>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308" name="Rectangle 307">
            <a:extLst>
              <a:ext uri="{FF2B5EF4-FFF2-40B4-BE49-F238E27FC236}">
                <a16:creationId xmlns:a16="http://schemas.microsoft.com/office/drawing/2014/main" id="{0CA787AE-4265-403C-99A4-AEA1F82468B2}"/>
              </a:ext>
            </a:extLst>
          </p:cNvPr>
          <p:cNvSpPr/>
          <p:nvPr/>
        </p:nvSpPr>
        <p:spPr bwMode="gray">
          <a:xfrm>
            <a:off x="8497594" y="1568777"/>
            <a:ext cx="3359444" cy="485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SCADA monitoring and Control – </a:t>
            </a:r>
            <a:r>
              <a:rPr lang="it-IT" sz="1400" b="0" i="0" err="1">
                <a:solidFill>
                  <a:srgbClr val="FFFFFF"/>
                </a:solidFill>
                <a:effectLst/>
                <a:latin typeface="ABBvoice" panose="020D0603020503020204" pitchFamily="34" charset="0"/>
              </a:rPr>
              <a:t>Fieldbus</a:t>
            </a:r>
            <a:r>
              <a:rPr lang="it-IT" sz="1400"/>
              <a:t> networks</a:t>
            </a:r>
            <a:endParaRPr lang="en-US" sz="1400"/>
          </a:p>
        </p:txBody>
      </p:sp>
      <p:sp>
        <p:nvSpPr>
          <p:cNvPr id="309" name="TextBox 308">
            <a:extLst>
              <a:ext uri="{FF2B5EF4-FFF2-40B4-BE49-F238E27FC236}">
                <a16:creationId xmlns:a16="http://schemas.microsoft.com/office/drawing/2014/main" id="{D99008D4-71C4-49EB-AC0A-0AF0BA863FDA}"/>
              </a:ext>
            </a:extLst>
          </p:cNvPr>
          <p:cNvSpPr txBox="1"/>
          <p:nvPr/>
        </p:nvSpPr>
        <p:spPr bwMode="gray">
          <a:xfrm>
            <a:off x="1554286" y="5552065"/>
            <a:ext cx="5438918" cy="485375"/>
          </a:xfrm>
          <a:prstGeom prst="rect">
            <a:avLst/>
          </a:prstGeom>
          <a:noFill/>
        </p:spPr>
        <p:txBody>
          <a:bodyPr wrap="square" lIns="72000" tIns="72000" rIns="72000" bIns="72000" rtlCol="0">
            <a:noAutofit/>
          </a:bodyPr>
          <a:lstStyle/>
          <a:p>
            <a:r>
              <a:rPr lang="en-GB" sz="1000"/>
              <a:t>(*) It is recommended to monitor the transfer switch</a:t>
            </a:r>
          </a:p>
          <a:p>
            <a:r>
              <a:rPr lang="en-GB" sz="1000"/>
              <a:t>For ABB Ability Energy &amp; Asset Manager it is required Modbus TCP</a:t>
            </a:r>
          </a:p>
        </p:txBody>
      </p:sp>
      <p:sp>
        <p:nvSpPr>
          <p:cNvPr id="313" name="TextBox 312">
            <a:extLst>
              <a:ext uri="{FF2B5EF4-FFF2-40B4-BE49-F238E27FC236}">
                <a16:creationId xmlns:a16="http://schemas.microsoft.com/office/drawing/2014/main" id="{F2E42B96-86AA-4B3D-9C4F-A11C9D4B348F}"/>
              </a:ext>
            </a:extLst>
          </p:cNvPr>
          <p:cNvSpPr txBox="1"/>
          <p:nvPr/>
        </p:nvSpPr>
        <p:spPr bwMode="gray">
          <a:xfrm>
            <a:off x="263182" y="1707199"/>
            <a:ext cx="3793053" cy="914400"/>
          </a:xfrm>
          <a:prstGeom prst="rect">
            <a:avLst/>
          </a:prstGeom>
          <a:noFill/>
        </p:spPr>
        <p:txBody>
          <a:bodyPr wrap="none" lIns="72000" tIns="72000" rIns="72000" bIns="72000" rtlCol="0">
            <a:noAutofit/>
          </a:bodyPr>
          <a:lstStyle/>
          <a:p>
            <a:r>
              <a:rPr lang="it-IT" b="1"/>
              <a:t>—</a:t>
            </a:r>
            <a:endParaRPr lang="it-IT" sz="1600" b="1">
              <a:latin typeface="ABBvoiceOffice" panose="020D0603020503020204" pitchFamily="34" charset="0"/>
              <a:ea typeface="ABBvoiceOffice" panose="020D0603020503020204" pitchFamily="34" charset="0"/>
              <a:cs typeface="ABBvoiceOffice" panose="020D0603020503020204" pitchFamily="34" charset="0"/>
            </a:endParaRPr>
          </a:p>
          <a:p>
            <a:r>
              <a:rPr lang="en-US" sz="1600" b="1">
                <a:latin typeface="ABBvoiceOffice" panose="020D0603020503020204" pitchFamily="34" charset="0"/>
                <a:ea typeface="ABBvoiceOffice" panose="020D0603020503020204" pitchFamily="34" charset="0"/>
                <a:cs typeface="ABBvoiceOffice" panose="020D0603020503020204" pitchFamily="34" charset="0"/>
              </a:rPr>
              <a:t>Supporting communication </a:t>
            </a:r>
          </a:p>
          <a:p>
            <a:r>
              <a:rPr lang="en-US" sz="1600" b="1">
                <a:latin typeface="ABBvoiceOffice" panose="020D0603020503020204" pitchFamily="34" charset="0"/>
                <a:ea typeface="ABBvoiceOffice" panose="020D0603020503020204" pitchFamily="34" charset="0"/>
                <a:cs typeface="ABBvoiceOffice" panose="020D0603020503020204" pitchFamily="34" charset="0"/>
              </a:rPr>
              <a:t>protocols</a:t>
            </a:r>
          </a:p>
        </p:txBody>
      </p:sp>
      <p:cxnSp>
        <p:nvCxnSpPr>
          <p:cNvPr id="468" name="Straight Connector 467">
            <a:extLst>
              <a:ext uri="{FF2B5EF4-FFF2-40B4-BE49-F238E27FC236}">
                <a16:creationId xmlns:a16="http://schemas.microsoft.com/office/drawing/2014/main" id="{22E96CFF-FB03-4BE5-BE25-5281EB9DA2E2}"/>
              </a:ext>
            </a:extLst>
          </p:cNvPr>
          <p:cNvCxnSpPr>
            <a:cxnSpLocks/>
          </p:cNvCxnSpPr>
          <p:nvPr/>
        </p:nvCxnSpPr>
        <p:spPr bwMode="gray">
          <a:xfrm>
            <a:off x="2247755" y="3021452"/>
            <a:ext cx="433100" cy="390"/>
          </a:xfrm>
          <a:prstGeom prst="line">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69" name="Content Placeholder 6">
            <a:extLst>
              <a:ext uri="{FF2B5EF4-FFF2-40B4-BE49-F238E27FC236}">
                <a16:creationId xmlns:a16="http://schemas.microsoft.com/office/drawing/2014/main" id="{C46D6D03-65D7-4A8A-BBD8-53724037ED54}"/>
              </a:ext>
            </a:extLst>
          </p:cNvPr>
          <p:cNvSpPr txBox="1">
            <a:spLocks/>
          </p:cNvSpPr>
          <p:nvPr/>
        </p:nvSpPr>
        <p:spPr bwMode="gray">
          <a:xfrm>
            <a:off x="512119" y="2906281"/>
            <a:ext cx="2655214" cy="424449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latin typeface="ABBvoiceOffice" panose="020D0603020503020204" pitchFamily="34" charset="0"/>
                <a:ea typeface="ABBvoiceOffice" panose="020D0603020503020204" pitchFamily="34" charset="0"/>
                <a:cs typeface="ABBvoiceOffice" panose="020D0603020503020204" pitchFamily="34" charset="0"/>
              </a:rPr>
              <a:t>Fieldbus networks</a:t>
            </a: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Modbus RTU</a:t>
            </a:r>
          </a:p>
          <a:p>
            <a:pPr marL="285750" indent="-285750">
              <a:buFont typeface="Arial" panose="020B0604020202020204" pitchFamily="34" charset="0"/>
              <a:buChar char="•"/>
            </a:pPr>
            <a:r>
              <a:rPr lang="en-US" sz="1200">
                <a:latin typeface="ABBvoiceOffice" panose="020D0603020503020204" pitchFamily="34" charset="0"/>
                <a:ea typeface="ABBvoiceOffice" panose="020D0603020503020204" pitchFamily="34" charset="0"/>
                <a:cs typeface="ABBvoiceOffice" panose="020D0603020503020204" pitchFamily="34" charset="0"/>
              </a:rPr>
              <a:t>Profibus DP</a:t>
            </a:r>
          </a:p>
          <a:p>
            <a:pPr marL="285750" indent="-285750">
              <a:buFont typeface="Arial" panose="020B0604020202020204" pitchFamily="34" charset="0"/>
              <a:buChar char="•"/>
            </a:pPr>
            <a:r>
              <a:rPr lang="en-US" sz="1200" err="1">
                <a:latin typeface="ABBvoiceOffice" panose="020D0603020503020204" pitchFamily="34" charset="0"/>
                <a:ea typeface="ABBvoiceOffice" panose="020D0603020503020204" pitchFamily="34" charset="0"/>
                <a:cs typeface="ABBvoiceOffice" panose="020D0603020503020204" pitchFamily="34" charset="0"/>
              </a:rPr>
              <a:t>DeviceNet</a:t>
            </a:r>
            <a:r>
              <a:rPr lang="en-US" sz="1200">
                <a:latin typeface="ABBvoiceOffice" panose="020D0603020503020204" pitchFamily="34" charset="0"/>
                <a:ea typeface="ABBvoiceOffice" panose="020D0603020503020204" pitchFamily="34" charset="0"/>
                <a:cs typeface="ABBvoiceOffice" panose="020D0603020503020204" pitchFamily="34" charset="0"/>
              </a:rPr>
              <a:t>™</a:t>
            </a:r>
          </a:p>
          <a:p>
            <a:pPr marL="285750" indent="-285750">
              <a:buFont typeface="Arial" panose="020B0604020202020204" pitchFamily="34" charset="0"/>
              <a:buChar char="•"/>
            </a:pPr>
            <a:endParaRPr lang="en-US" sz="1200">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solidFill>
                <a:srgbClr val="000000"/>
              </a:solidFill>
              <a:ea typeface="ABBvoice" panose="020D0603020503020204" pitchFamily="34" charset="0"/>
              <a:cs typeface="ABBvoice" panose="020D0603020503020204" pitchFamily="34" charset="0"/>
            </a:endParaRPr>
          </a:p>
          <a:p>
            <a:pPr marL="285750" indent="-285750">
              <a:buFont typeface="Arial"/>
              <a:buChar char="•"/>
            </a:pPr>
            <a:endParaRPr lang="en-US">
              <a:ea typeface="ABBvoice" panose="020D0603020503020204" pitchFamily="34" charset="0"/>
              <a:cs typeface="ABBvoice" panose="020D0603020503020204" pitchFamily="34" charset="0"/>
            </a:endParaRPr>
          </a:p>
          <a:p>
            <a:endParaRPr lang="en-US"/>
          </a:p>
        </p:txBody>
      </p:sp>
      <p:grpSp>
        <p:nvGrpSpPr>
          <p:cNvPr id="167" name="Group 166">
            <a:extLst>
              <a:ext uri="{FF2B5EF4-FFF2-40B4-BE49-F238E27FC236}">
                <a16:creationId xmlns:a16="http://schemas.microsoft.com/office/drawing/2014/main" id="{8F4DF098-8089-464F-9A9C-4A09DAB8EFF5}"/>
              </a:ext>
            </a:extLst>
          </p:cNvPr>
          <p:cNvGrpSpPr/>
          <p:nvPr/>
        </p:nvGrpSpPr>
        <p:grpSpPr>
          <a:xfrm>
            <a:off x="10783115" y="401261"/>
            <a:ext cx="1157689" cy="1067965"/>
            <a:chOff x="10936265" y="219725"/>
            <a:chExt cx="888646" cy="839950"/>
          </a:xfrm>
        </p:grpSpPr>
        <p:sp>
          <p:nvSpPr>
            <p:cNvPr id="168" name="Rechteck 50">
              <a:extLst>
                <a:ext uri="{FF2B5EF4-FFF2-40B4-BE49-F238E27FC236}">
                  <a16:creationId xmlns:a16="http://schemas.microsoft.com/office/drawing/2014/main" id="{D0D1A9F6-BE1D-4D0D-8B72-5B32617A1426}"/>
                </a:ext>
              </a:extLst>
            </p:cNvPr>
            <p:cNvSpPr/>
            <p:nvPr/>
          </p:nvSpPr>
          <p:spPr>
            <a:xfrm>
              <a:off x="10936265" y="696577"/>
              <a:ext cx="888646" cy="363098"/>
            </a:xfrm>
            <a:prstGeom prst="rect">
              <a:avLst/>
            </a:prstGeom>
          </p:spPr>
          <p:txBody>
            <a:bodyPr wrap="none">
              <a:spAutoFit/>
            </a:bodyPr>
            <a:lstStyle/>
            <a:p>
              <a:pPr algn="ctr"/>
              <a:r>
                <a:rPr lang="en-US" sz="1200" b="1"/>
                <a:t>Asset </a:t>
              </a:r>
            </a:p>
            <a:p>
              <a:pPr algn="ctr"/>
              <a:r>
                <a:rPr lang="en-US" sz="1200" b="1"/>
                <a:t>Management</a:t>
              </a:r>
            </a:p>
          </p:txBody>
        </p:sp>
        <p:pic>
          <p:nvPicPr>
            <p:cNvPr id="169" name="Bild 53">
              <a:extLst>
                <a:ext uri="{FF2B5EF4-FFF2-40B4-BE49-F238E27FC236}">
                  <a16:creationId xmlns:a16="http://schemas.microsoft.com/office/drawing/2014/main" id="{5EB04D41-522F-41E3-BB46-D4FAF7804A07}"/>
                </a:ext>
              </a:extLst>
            </p:cNvPr>
            <p:cNvPicPr>
              <a:picLocks noChangeAspect="1"/>
            </p:cNvPicPr>
            <p:nvPr/>
          </p:nvPicPr>
          <p:blipFill>
            <a:blip r:embed="rId2"/>
            <a:stretch>
              <a:fillRect/>
            </a:stretch>
          </p:blipFill>
          <p:spPr>
            <a:xfrm>
              <a:off x="11162512" y="219725"/>
              <a:ext cx="436153" cy="436153"/>
            </a:xfrm>
            <a:prstGeom prst="rect">
              <a:avLst/>
            </a:prstGeom>
          </p:spPr>
        </p:pic>
      </p:grpSp>
      <p:grpSp>
        <p:nvGrpSpPr>
          <p:cNvPr id="170" name="Group 169">
            <a:extLst>
              <a:ext uri="{FF2B5EF4-FFF2-40B4-BE49-F238E27FC236}">
                <a16:creationId xmlns:a16="http://schemas.microsoft.com/office/drawing/2014/main" id="{0906D214-685A-405F-A1D8-83302C796816}"/>
              </a:ext>
            </a:extLst>
          </p:cNvPr>
          <p:cNvGrpSpPr/>
          <p:nvPr/>
        </p:nvGrpSpPr>
        <p:grpSpPr>
          <a:xfrm>
            <a:off x="3400964" y="2054152"/>
            <a:ext cx="8452300" cy="3960549"/>
            <a:chOff x="447971" y="1068234"/>
            <a:chExt cx="11171662" cy="5111979"/>
          </a:xfrm>
        </p:grpSpPr>
        <p:grpSp>
          <p:nvGrpSpPr>
            <p:cNvPr id="171" name="Group 170">
              <a:extLst>
                <a:ext uri="{FF2B5EF4-FFF2-40B4-BE49-F238E27FC236}">
                  <a16:creationId xmlns:a16="http://schemas.microsoft.com/office/drawing/2014/main" id="{BBD5C33E-7CC6-4986-A1BE-A8B094CC1490}"/>
                </a:ext>
              </a:extLst>
            </p:cNvPr>
            <p:cNvGrpSpPr/>
            <p:nvPr/>
          </p:nvGrpSpPr>
          <p:grpSpPr>
            <a:xfrm>
              <a:off x="646384" y="2836062"/>
              <a:ext cx="2033903" cy="2078038"/>
              <a:chOff x="7185383" y="2127069"/>
              <a:chExt cx="3958314" cy="3891143"/>
            </a:xfrm>
          </p:grpSpPr>
          <p:cxnSp>
            <p:nvCxnSpPr>
              <p:cNvPr id="474" name="Straight Connector 473">
                <a:extLst>
                  <a:ext uri="{FF2B5EF4-FFF2-40B4-BE49-F238E27FC236}">
                    <a16:creationId xmlns:a16="http://schemas.microsoft.com/office/drawing/2014/main" id="{88533210-7F55-4625-A5EA-7EB5D15C43FA}"/>
                  </a:ext>
                </a:extLst>
              </p:cNvPr>
              <p:cNvCxnSpPr>
                <a:cxnSpLocks/>
              </p:cNvCxnSpPr>
              <p:nvPr/>
            </p:nvCxnSpPr>
            <p:spPr bwMode="gray">
              <a:xfrm flipH="1" flipV="1">
                <a:off x="8442439" y="2154830"/>
                <a:ext cx="1" cy="278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5" name="Group 474">
                <a:extLst>
                  <a:ext uri="{FF2B5EF4-FFF2-40B4-BE49-F238E27FC236}">
                    <a16:creationId xmlns:a16="http://schemas.microsoft.com/office/drawing/2014/main" id="{C909C760-D40A-4BAF-B118-037DDFE2E8F3}"/>
                  </a:ext>
                </a:extLst>
              </p:cNvPr>
              <p:cNvGrpSpPr/>
              <p:nvPr/>
            </p:nvGrpSpPr>
            <p:grpSpPr>
              <a:xfrm>
                <a:off x="8320442" y="5083090"/>
                <a:ext cx="1210420" cy="935122"/>
                <a:chOff x="787587" y="4549613"/>
                <a:chExt cx="1210420" cy="935122"/>
              </a:xfrm>
            </p:grpSpPr>
            <p:pic>
              <p:nvPicPr>
                <p:cNvPr id="492" name="Picture 491" descr="A picture containing electronics, camera&#10;&#10;Description automatically generated">
                  <a:extLst>
                    <a:ext uri="{FF2B5EF4-FFF2-40B4-BE49-F238E27FC236}">
                      <a16:creationId xmlns:a16="http://schemas.microsoft.com/office/drawing/2014/main" id="{DAC662D4-F172-44C2-A814-8CED14CA5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44326" y="4549613"/>
                  <a:ext cx="583814" cy="583814"/>
                </a:xfrm>
                <a:prstGeom prst="rect">
                  <a:avLst/>
                </a:prstGeom>
              </p:spPr>
            </p:pic>
            <p:pic>
              <p:nvPicPr>
                <p:cNvPr id="493" name="Picture 492" descr="A picture containing electronics, camera&#10;&#10;Description automatically generated">
                  <a:extLst>
                    <a:ext uri="{FF2B5EF4-FFF2-40B4-BE49-F238E27FC236}">
                      <a16:creationId xmlns:a16="http://schemas.microsoft.com/office/drawing/2014/main" id="{14025353-583D-4F96-8B6F-15BF321EA8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p:spPr>
            </p:pic>
            <p:sp>
              <p:nvSpPr>
                <p:cNvPr id="494" name="Rechteck 62">
                  <a:extLst>
                    <a:ext uri="{FF2B5EF4-FFF2-40B4-BE49-F238E27FC236}">
                      <a16:creationId xmlns:a16="http://schemas.microsoft.com/office/drawing/2014/main" id="{A0FEA515-4C5E-4559-961F-B0AE0624D78A}"/>
                    </a:ext>
                  </a:extLst>
                </p:cNvPr>
                <p:cNvSpPr/>
                <p:nvPr/>
              </p:nvSpPr>
              <p:spPr>
                <a:xfrm>
                  <a:off x="1261130" y="5094499"/>
                  <a:ext cx="736877"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95" name="Rechteck 62">
                  <a:extLst>
                    <a:ext uri="{FF2B5EF4-FFF2-40B4-BE49-F238E27FC236}">
                      <a16:creationId xmlns:a16="http://schemas.microsoft.com/office/drawing/2014/main" id="{BDE2D5CA-5BCA-4304-A06D-AE0A71EF64C4}"/>
                    </a:ext>
                  </a:extLst>
                </p:cNvPr>
                <p:cNvSpPr/>
                <p:nvPr/>
              </p:nvSpPr>
              <p:spPr>
                <a:xfrm>
                  <a:off x="787587" y="5110130"/>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476" name="Group 475">
                <a:extLst>
                  <a:ext uri="{FF2B5EF4-FFF2-40B4-BE49-F238E27FC236}">
                    <a16:creationId xmlns:a16="http://schemas.microsoft.com/office/drawing/2014/main" id="{094ED851-4F33-4C19-AE6A-5D499E71C5F7}"/>
                  </a:ext>
                </a:extLst>
              </p:cNvPr>
              <p:cNvGrpSpPr/>
              <p:nvPr/>
            </p:nvGrpSpPr>
            <p:grpSpPr>
              <a:xfrm>
                <a:off x="9310882" y="5065231"/>
                <a:ext cx="1207018" cy="932224"/>
                <a:chOff x="586072" y="4531754"/>
                <a:chExt cx="1207018" cy="932224"/>
              </a:xfrm>
            </p:grpSpPr>
            <p:pic>
              <p:nvPicPr>
                <p:cNvPr id="488" name="Picture 487" descr="A picture containing electronics, camera&#10;&#10;Description automatically generated">
                  <a:extLst>
                    <a:ext uri="{FF2B5EF4-FFF2-40B4-BE49-F238E27FC236}">
                      <a16:creationId xmlns:a16="http://schemas.microsoft.com/office/drawing/2014/main" id="{53791EF6-0979-4939-840A-490F1E71D0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p:spPr>
            </p:pic>
            <p:pic>
              <p:nvPicPr>
                <p:cNvPr id="489" name="Picture 488" descr="A picture containing electronics, camera&#10;&#10;Description automatically generated">
                  <a:extLst>
                    <a:ext uri="{FF2B5EF4-FFF2-40B4-BE49-F238E27FC236}">
                      <a16:creationId xmlns:a16="http://schemas.microsoft.com/office/drawing/2014/main" id="{D5E21788-C53E-4E73-B0BF-651B0ACDED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3438" y="4540684"/>
                  <a:ext cx="583814" cy="583814"/>
                </a:xfrm>
                <a:prstGeom prst="rect">
                  <a:avLst/>
                </a:prstGeom>
              </p:spPr>
            </p:pic>
            <p:sp>
              <p:nvSpPr>
                <p:cNvPr id="490" name="Rechteck 62">
                  <a:extLst>
                    <a:ext uri="{FF2B5EF4-FFF2-40B4-BE49-F238E27FC236}">
                      <a16:creationId xmlns:a16="http://schemas.microsoft.com/office/drawing/2014/main" id="{39507D17-0B12-4AEA-BECF-9E45FE59EC8B}"/>
                    </a:ext>
                  </a:extLst>
                </p:cNvPr>
                <p:cNvSpPr/>
                <p:nvPr/>
              </p:nvSpPr>
              <p:spPr>
                <a:xfrm>
                  <a:off x="1056213" y="5085671"/>
                  <a:ext cx="736877"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91" name="Rechteck 62">
                  <a:extLst>
                    <a:ext uri="{FF2B5EF4-FFF2-40B4-BE49-F238E27FC236}">
                      <a16:creationId xmlns:a16="http://schemas.microsoft.com/office/drawing/2014/main" id="{3C82190F-94A8-417E-9520-C18478D0FC86}"/>
                    </a:ext>
                  </a:extLst>
                </p:cNvPr>
                <p:cNvSpPr/>
                <p:nvPr/>
              </p:nvSpPr>
              <p:spPr>
                <a:xfrm>
                  <a:off x="586072" y="5089374"/>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477" name="Rechteck 62">
                <a:extLst>
                  <a:ext uri="{FF2B5EF4-FFF2-40B4-BE49-F238E27FC236}">
                    <a16:creationId xmlns:a16="http://schemas.microsoft.com/office/drawing/2014/main" id="{A9D2CAB3-6D4D-4E8C-9222-5FB2E14C3DC2}"/>
                  </a:ext>
                </a:extLst>
              </p:cNvPr>
              <p:cNvSpPr/>
              <p:nvPr/>
            </p:nvSpPr>
            <p:spPr>
              <a:xfrm>
                <a:off x="7185383" y="3724461"/>
                <a:ext cx="1918368" cy="743864"/>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 Switch disconnector</a:t>
                </a:r>
              </a:p>
            </p:txBody>
          </p:sp>
          <p:pic>
            <p:nvPicPr>
              <p:cNvPr id="478" name="Picture 477">
                <a:extLst>
                  <a:ext uri="{FF2B5EF4-FFF2-40B4-BE49-F238E27FC236}">
                    <a16:creationId xmlns:a16="http://schemas.microsoft.com/office/drawing/2014/main" id="{83B920DA-A4E4-404D-9615-591DCD34FDE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138172"/>
                <a:ext cx="702066" cy="800755"/>
              </a:xfrm>
              <a:prstGeom prst="rect">
                <a:avLst/>
              </a:prstGeom>
            </p:spPr>
          </p:pic>
          <p:cxnSp>
            <p:nvCxnSpPr>
              <p:cNvPr id="479" name="Connector: Elbow 478">
                <a:extLst>
                  <a:ext uri="{FF2B5EF4-FFF2-40B4-BE49-F238E27FC236}">
                    <a16:creationId xmlns:a16="http://schemas.microsoft.com/office/drawing/2014/main" id="{7E83A513-7827-491C-A6C6-784017946470}"/>
                  </a:ext>
                </a:extLst>
              </p:cNvPr>
              <p:cNvCxnSpPr>
                <a:cxnSpLocks/>
                <a:endCxn id="478" idx="0"/>
              </p:cNvCxnSpPr>
              <p:nvPr/>
            </p:nvCxnSpPr>
            <p:spPr bwMode="gray">
              <a:xfrm rot="16200000" flipH="1">
                <a:off x="8867568" y="2561778"/>
                <a:ext cx="151265" cy="100152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B47048F5-8D0D-4B6E-96AB-EC14600092D8}"/>
                  </a:ext>
                </a:extLst>
              </p:cNvPr>
              <p:cNvCxnSpPr>
                <a:cxnSpLocks/>
                <a:stCxn id="478" idx="2"/>
              </p:cNvCxnSpPr>
              <p:nvPr/>
            </p:nvCxnSpPr>
            <p:spPr bwMode="gray">
              <a:xfrm>
                <a:off x="9443961" y="3938927"/>
                <a:ext cx="1021" cy="10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1" name="Rechteck 62">
                <a:extLst>
                  <a:ext uri="{FF2B5EF4-FFF2-40B4-BE49-F238E27FC236}">
                    <a16:creationId xmlns:a16="http://schemas.microsoft.com/office/drawing/2014/main" id="{46705849-FEA9-49CC-9C1F-C2239E246F39}"/>
                  </a:ext>
                </a:extLst>
              </p:cNvPr>
              <p:cNvSpPr/>
              <p:nvPr/>
            </p:nvSpPr>
            <p:spPr>
              <a:xfrm>
                <a:off x="9552021" y="3593138"/>
                <a:ext cx="1591676" cy="691577"/>
              </a:xfrm>
              <a:prstGeom prst="rect">
                <a:avLst/>
              </a:prstGeom>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482" name="Connector: Elbow 481">
                <a:extLst>
                  <a:ext uri="{FF2B5EF4-FFF2-40B4-BE49-F238E27FC236}">
                    <a16:creationId xmlns:a16="http://schemas.microsoft.com/office/drawing/2014/main" id="{5E5C5E47-ECCE-45D8-B910-2040B0A39E4A}"/>
                  </a:ext>
                </a:extLst>
              </p:cNvPr>
              <p:cNvCxnSpPr>
                <a:cxnSpLocks/>
                <a:stCxn id="492" idx="0"/>
              </p:cNvCxnSpPr>
              <p:nvPr/>
            </p:nvCxnSpPr>
            <p:spPr bwMode="gray">
              <a:xfrm rot="5400000" flipH="1" flipV="1">
                <a:off x="8828450" y="4466558"/>
                <a:ext cx="457171" cy="7758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Connector: Elbow 482">
                <a:extLst>
                  <a:ext uri="{FF2B5EF4-FFF2-40B4-BE49-F238E27FC236}">
                    <a16:creationId xmlns:a16="http://schemas.microsoft.com/office/drawing/2014/main" id="{C2BD77F6-DE14-4D6E-92CC-CAA3A01886B8}"/>
                  </a:ext>
                </a:extLst>
              </p:cNvPr>
              <p:cNvCxnSpPr>
                <a:cxnSpLocks/>
                <a:stCxn id="493" idx="0"/>
              </p:cNvCxnSpPr>
              <p:nvPr/>
            </p:nvCxnSpPr>
            <p:spPr bwMode="gray">
              <a:xfrm rot="5400000" flipH="1" flipV="1">
                <a:off x="9070076" y="4708185"/>
                <a:ext cx="457171" cy="29264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Connector: Elbow 483">
                <a:extLst>
                  <a:ext uri="{FF2B5EF4-FFF2-40B4-BE49-F238E27FC236}">
                    <a16:creationId xmlns:a16="http://schemas.microsoft.com/office/drawing/2014/main" id="{F78FF325-FB20-431E-9286-60E8321A1FC1}"/>
                  </a:ext>
                </a:extLst>
              </p:cNvPr>
              <p:cNvCxnSpPr>
                <a:cxnSpLocks/>
                <a:stCxn id="488" idx="0"/>
              </p:cNvCxnSpPr>
              <p:nvPr/>
            </p:nvCxnSpPr>
            <p:spPr bwMode="gray">
              <a:xfrm rot="16200000" flipV="1">
                <a:off x="9314076" y="4756825"/>
                <a:ext cx="439312" cy="177500"/>
              </a:xfrm>
              <a:prstGeom prst="bentConnector3">
                <a:avLst>
                  <a:gd name="adj1" fmla="val 486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Connector: Elbow 484">
                <a:extLst>
                  <a:ext uri="{FF2B5EF4-FFF2-40B4-BE49-F238E27FC236}">
                    <a16:creationId xmlns:a16="http://schemas.microsoft.com/office/drawing/2014/main" id="{3AC39815-978E-43FE-8C17-A8C84A39C5F3}"/>
                  </a:ext>
                </a:extLst>
              </p:cNvPr>
              <p:cNvCxnSpPr>
                <a:cxnSpLocks/>
                <a:stCxn id="489" idx="0"/>
              </p:cNvCxnSpPr>
              <p:nvPr/>
            </p:nvCxnSpPr>
            <p:spPr bwMode="gray">
              <a:xfrm rot="16200000" flipV="1">
                <a:off x="9568448" y="4502453"/>
                <a:ext cx="448242" cy="695173"/>
              </a:xfrm>
              <a:prstGeom prst="bentConnector3">
                <a:avLst>
                  <a:gd name="adj1" fmla="val 4869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B865FF9E-FD5A-46A7-BF52-0E183B290592}"/>
                  </a:ext>
                </a:extLst>
              </p:cNvPr>
              <p:cNvCxnSpPr>
                <a:cxnSpLocks/>
              </p:cNvCxnSpPr>
              <p:nvPr/>
            </p:nvCxnSpPr>
            <p:spPr bwMode="gray">
              <a:xfrm flipV="1">
                <a:off x="10203011" y="2127069"/>
                <a:ext cx="0" cy="181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Connector: Elbow 486">
                <a:extLst>
                  <a:ext uri="{FF2B5EF4-FFF2-40B4-BE49-F238E27FC236}">
                    <a16:creationId xmlns:a16="http://schemas.microsoft.com/office/drawing/2014/main" id="{73BEDB2E-9B4D-4AD1-85D8-7B23B74ED11F}"/>
                  </a:ext>
                </a:extLst>
              </p:cNvPr>
              <p:cNvCxnSpPr>
                <a:cxnSpLocks/>
              </p:cNvCxnSpPr>
              <p:nvPr/>
            </p:nvCxnSpPr>
            <p:spPr bwMode="gray">
              <a:xfrm flipV="1">
                <a:off x="9564561" y="2861680"/>
                <a:ext cx="638450" cy="33220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44241A30-4D55-4A2C-8FFE-7F4BD897310C}"/>
                </a:ext>
              </a:extLst>
            </p:cNvPr>
            <p:cNvGrpSpPr/>
            <p:nvPr/>
          </p:nvGrpSpPr>
          <p:grpSpPr>
            <a:xfrm>
              <a:off x="5668340" y="2853002"/>
              <a:ext cx="1437836" cy="2059692"/>
              <a:chOff x="7732212" y="2161423"/>
              <a:chExt cx="2798267" cy="3856789"/>
            </a:xfrm>
            <a:noFill/>
          </p:grpSpPr>
          <p:pic>
            <p:nvPicPr>
              <p:cNvPr id="293" name="Picture 292" descr="A picture containing text&#10;&#10;Description automatically generated">
                <a:extLst>
                  <a:ext uri="{FF2B5EF4-FFF2-40B4-BE49-F238E27FC236}">
                    <a16:creationId xmlns:a16="http://schemas.microsoft.com/office/drawing/2014/main" id="{61057DCC-6D42-4B14-82F7-C1D51FC18A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9093949" y="4046232"/>
                <a:ext cx="702066" cy="579687"/>
              </a:xfrm>
              <a:prstGeom prst="rect">
                <a:avLst/>
              </a:prstGeom>
              <a:grpFill/>
            </p:spPr>
          </p:pic>
          <p:cxnSp>
            <p:nvCxnSpPr>
              <p:cNvPr id="294" name="Straight Connector 293">
                <a:extLst>
                  <a:ext uri="{FF2B5EF4-FFF2-40B4-BE49-F238E27FC236}">
                    <a16:creationId xmlns:a16="http://schemas.microsoft.com/office/drawing/2014/main" id="{3D1BFF43-C2F0-4126-8578-06908242F088}"/>
                  </a:ext>
                </a:extLst>
              </p:cNvPr>
              <p:cNvCxnSpPr>
                <a:cxnSpLocks/>
              </p:cNvCxnSpPr>
              <p:nvPr/>
            </p:nvCxnSpPr>
            <p:spPr bwMode="gray">
              <a:xfrm flipV="1">
                <a:off x="9443892" y="2161423"/>
                <a:ext cx="0" cy="20490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5" name="Group 294">
                <a:extLst>
                  <a:ext uri="{FF2B5EF4-FFF2-40B4-BE49-F238E27FC236}">
                    <a16:creationId xmlns:a16="http://schemas.microsoft.com/office/drawing/2014/main" id="{DC47E53D-866D-493D-9C91-E6B59C1B5DB5}"/>
                  </a:ext>
                </a:extLst>
              </p:cNvPr>
              <p:cNvGrpSpPr/>
              <p:nvPr/>
            </p:nvGrpSpPr>
            <p:grpSpPr>
              <a:xfrm>
                <a:off x="8320442" y="5083090"/>
                <a:ext cx="1223000" cy="935122"/>
                <a:chOff x="787587" y="4549613"/>
                <a:chExt cx="1223000" cy="935122"/>
              </a:xfrm>
              <a:grpFill/>
            </p:grpSpPr>
            <p:pic>
              <p:nvPicPr>
                <p:cNvPr id="470" name="Picture 469" descr="A picture containing electronics, camera&#10;&#10;Description automatically generated">
                  <a:extLst>
                    <a:ext uri="{FF2B5EF4-FFF2-40B4-BE49-F238E27FC236}">
                      <a16:creationId xmlns:a16="http://schemas.microsoft.com/office/drawing/2014/main" id="{15A12598-0319-4245-A911-2B30D4AD29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44326" y="4549613"/>
                  <a:ext cx="583814" cy="583814"/>
                </a:xfrm>
                <a:prstGeom prst="rect">
                  <a:avLst/>
                </a:prstGeom>
                <a:grpFill/>
              </p:spPr>
            </p:pic>
            <p:pic>
              <p:nvPicPr>
                <p:cNvPr id="471" name="Picture 470" descr="A picture containing electronics, camera&#10;&#10;Description automatically generated">
                  <a:extLst>
                    <a:ext uri="{FF2B5EF4-FFF2-40B4-BE49-F238E27FC236}">
                      <a16:creationId xmlns:a16="http://schemas.microsoft.com/office/drawing/2014/main" id="{A358B075-639B-4FBE-88C5-140926D9AC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a:grpFill/>
              </p:spPr>
            </p:pic>
            <p:sp>
              <p:nvSpPr>
                <p:cNvPr id="472" name="Rechteck 62">
                  <a:extLst>
                    <a:ext uri="{FF2B5EF4-FFF2-40B4-BE49-F238E27FC236}">
                      <a16:creationId xmlns:a16="http://schemas.microsoft.com/office/drawing/2014/main" id="{4AA28B2A-8C9D-41EB-8BA4-C06921C6EB84}"/>
                    </a:ext>
                  </a:extLst>
                </p:cNvPr>
                <p:cNvSpPr/>
                <p:nvPr/>
              </p:nvSpPr>
              <p:spPr>
                <a:xfrm>
                  <a:off x="1273711" y="509450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473" name="Rechteck 62">
                  <a:extLst>
                    <a:ext uri="{FF2B5EF4-FFF2-40B4-BE49-F238E27FC236}">
                      <a16:creationId xmlns:a16="http://schemas.microsoft.com/office/drawing/2014/main" id="{0095AF3E-554E-4294-8F21-A4804BF61031}"/>
                    </a:ext>
                  </a:extLst>
                </p:cNvPr>
                <p:cNvSpPr/>
                <p:nvPr/>
              </p:nvSpPr>
              <p:spPr>
                <a:xfrm>
                  <a:off x="787587" y="5110130"/>
                  <a:ext cx="736877"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296" name="Group 295">
                <a:extLst>
                  <a:ext uri="{FF2B5EF4-FFF2-40B4-BE49-F238E27FC236}">
                    <a16:creationId xmlns:a16="http://schemas.microsoft.com/office/drawing/2014/main" id="{551E6FA4-EBEE-480F-8242-119130AFACBF}"/>
                  </a:ext>
                </a:extLst>
              </p:cNvPr>
              <p:cNvGrpSpPr/>
              <p:nvPr/>
            </p:nvGrpSpPr>
            <p:grpSpPr>
              <a:xfrm>
                <a:off x="9310882" y="5065231"/>
                <a:ext cx="1219597" cy="932225"/>
                <a:chOff x="586072" y="4531754"/>
                <a:chExt cx="1219597" cy="932225"/>
              </a:xfrm>
              <a:grpFill/>
            </p:grpSpPr>
            <p:pic>
              <p:nvPicPr>
                <p:cNvPr id="306" name="Picture 305" descr="A picture containing electronics, camera&#10;&#10;Description automatically generated">
                  <a:extLst>
                    <a:ext uri="{FF2B5EF4-FFF2-40B4-BE49-F238E27FC236}">
                      <a16:creationId xmlns:a16="http://schemas.microsoft.com/office/drawing/2014/main" id="{9AFCB884-CF04-43CD-AC8A-A0F17759C5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a:grpFill/>
              </p:spPr>
            </p:pic>
            <p:pic>
              <p:nvPicPr>
                <p:cNvPr id="307" name="Picture 306" descr="A picture containing electronics, camera&#10;&#10;Description automatically generated">
                  <a:extLst>
                    <a:ext uri="{FF2B5EF4-FFF2-40B4-BE49-F238E27FC236}">
                      <a16:creationId xmlns:a16="http://schemas.microsoft.com/office/drawing/2014/main" id="{1303ACCA-980B-4B7B-AC6E-C65A5CCA6D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07490" y="4535308"/>
                  <a:ext cx="583814" cy="583814"/>
                </a:xfrm>
                <a:prstGeom prst="rect">
                  <a:avLst/>
                </a:prstGeom>
                <a:grpFill/>
              </p:spPr>
            </p:pic>
            <p:sp>
              <p:nvSpPr>
                <p:cNvPr id="311" name="Rechteck 62">
                  <a:extLst>
                    <a:ext uri="{FF2B5EF4-FFF2-40B4-BE49-F238E27FC236}">
                      <a16:creationId xmlns:a16="http://schemas.microsoft.com/office/drawing/2014/main" id="{BCF9CD8D-E7E0-4336-A23A-6D117A4DAC61}"/>
                    </a:ext>
                  </a:extLst>
                </p:cNvPr>
                <p:cNvSpPr/>
                <p:nvPr/>
              </p:nvSpPr>
              <p:spPr>
                <a:xfrm>
                  <a:off x="1068793" y="5085670"/>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312" name="Rechteck 62">
                  <a:extLst>
                    <a:ext uri="{FF2B5EF4-FFF2-40B4-BE49-F238E27FC236}">
                      <a16:creationId xmlns:a16="http://schemas.microsoft.com/office/drawing/2014/main" id="{F8BD14FC-D54B-4593-B46E-184D387228AC}"/>
                    </a:ext>
                  </a:extLst>
                </p:cNvPr>
                <p:cNvSpPr/>
                <p:nvPr/>
              </p:nvSpPr>
              <p:spPr>
                <a:xfrm>
                  <a:off x="586072" y="5089374"/>
                  <a:ext cx="736876" cy="374605"/>
                </a:xfrm>
                <a:prstGeom prst="rect">
                  <a:avLst/>
                </a:prstGeom>
                <a:grpFill/>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297" name="Rechteck 62">
                <a:extLst>
                  <a:ext uri="{FF2B5EF4-FFF2-40B4-BE49-F238E27FC236}">
                    <a16:creationId xmlns:a16="http://schemas.microsoft.com/office/drawing/2014/main" id="{03F96AEA-DCC0-4101-92B7-581E0ED5ACC4}"/>
                  </a:ext>
                </a:extLst>
              </p:cNvPr>
              <p:cNvSpPr/>
              <p:nvPr/>
            </p:nvSpPr>
            <p:spPr>
              <a:xfrm>
                <a:off x="7732212" y="4023464"/>
                <a:ext cx="1630057" cy="483511"/>
              </a:xfrm>
              <a:prstGeom prst="rect">
                <a:avLst/>
              </a:prstGeom>
              <a:grp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OT</a:t>
                </a:r>
              </a:p>
            </p:txBody>
          </p:sp>
          <p:pic>
            <p:nvPicPr>
              <p:cNvPr id="298" name="Picture 297">
                <a:extLst>
                  <a:ext uri="{FF2B5EF4-FFF2-40B4-BE49-F238E27FC236}">
                    <a16:creationId xmlns:a16="http://schemas.microsoft.com/office/drawing/2014/main" id="{40EB9AAD-2949-4FB7-8982-09FF271804BF}"/>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9092928" y="3052447"/>
                <a:ext cx="702066" cy="800755"/>
              </a:xfrm>
              <a:prstGeom prst="rect">
                <a:avLst/>
              </a:prstGeom>
              <a:grpFill/>
            </p:spPr>
          </p:pic>
          <p:cxnSp>
            <p:nvCxnSpPr>
              <p:cNvPr id="299" name="Connector: Elbow 298">
                <a:extLst>
                  <a:ext uri="{FF2B5EF4-FFF2-40B4-BE49-F238E27FC236}">
                    <a16:creationId xmlns:a16="http://schemas.microsoft.com/office/drawing/2014/main" id="{17F04919-7265-4D55-8C69-B87CAE6F5D3B}"/>
                  </a:ext>
                </a:extLst>
              </p:cNvPr>
              <p:cNvCxnSpPr>
                <a:cxnSpLocks/>
                <a:endCxn id="298" idx="0"/>
              </p:cNvCxnSpPr>
              <p:nvPr/>
            </p:nvCxnSpPr>
            <p:spPr bwMode="gray">
              <a:xfrm rot="16200000" flipH="1">
                <a:off x="9377441" y="2985926"/>
                <a:ext cx="132971" cy="69"/>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C09EAB85-F5CC-4CB5-9037-16C649B2BB2F}"/>
                  </a:ext>
                </a:extLst>
              </p:cNvPr>
              <p:cNvCxnSpPr>
                <a:cxnSpLocks/>
                <a:stCxn id="298" idx="2"/>
                <a:endCxn id="293" idx="0"/>
              </p:cNvCxnSpPr>
              <p:nvPr/>
            </p:nvCxnSpPr>
            <p:spPr bwMode="gray">
              <a:xfrm>
                <a:off x="9443961" y="3853202"/>
                <a:ext cx="1021" cy="1930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1" name="Rechteck 62">
                <a:extLst>
                  <a:ext uri="{FF2B5EF4-FFF2-40B4-BE49-F238E27FC236}">
                    <a16:creationId xmlns:a16="http://schemas.microsoft.com/office/drawing/2014/main" id="{7491898C-FB7C-4147-9400-286A2C0CBE25}"/>
                  </a:ext>
                </a:extLst>
              </p:cNvPr>
              <p:cNvSpPr/>
              <p:nvPr/>
            </p:nvSpPr>
            <p:spPr>
              <a:xfrm>
                <a:off x="8014820" y="3233132"/>
                <a:ext cx="1591676" cy="691577"/>
              </a:xfrm>
              <a:prstGeom prst="rect">
                <a:avLst/>
              </a:prstGeom>
              <a:grpFill/>
            </p:spPr>
            <p:txBody>
              <a:bodyPr wrap="none">
                <a:spAutoFit/>
              </a:bodyPr>
              <a:lstStyle/>
              <a:p>
                <a:pPr algn="ctr"/>
                <a:r>
                  <a:rPr lang="en-US" sz="600" err="1">
                    <a:latin typeface="ABBvoice Light" panose="020D0403020503020204" pitchFamily="34" charset="0"/>
                    <a:ea typeface="ABBvoice Light" panose="020D0403020503020204" pitchFamily="34" charset="0"/>
                    <a:cs typeface="ABBvoice Light" panose="020D0403020503020204" pitchFamily="34" charset="0"/>
                  </a:rPr>
                  <a:t>PowerScale</a:t>
                </a:r>
                <a:r>
                  <a:rPr lang="en-US" sz="600">
                    <a:latin typeface="ABBvoice Light" panose="020D0403020503020204" pitchFamily="34" charset="0"/>
                    <a:ea typeface="ABBvoice Light" panose="020D0403020503020204" pitchFamily="34" charset="0"/>
                    <a:cs typeface="ABBvoice Light" panose="020D0403020503020204" pitchFamily="34" charset="0"/>
                  </a:rPr>
                  <a:t> or</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 </a:t>
                </a:r>
                <a:r>
                  <a:rPr lang="en-US" sz="600" err="1">
                    <a:latin typeface="ABBvoice Light" panose="020D0403020503020204" pitchFamily="34" charset="0"/>
                    <a:ea typeface="ABBvoice Light" panose="020D0403020503020204" pitchFamily="34" charset="0"/>
                    <a:cs typeface="ABBvoice Light" panose="020D0403020503020204" pitchFamily="34" charset="0"/>
                  </a:rPr>
                  <a:t>Powerwave</a:t>
                </a:r>
                <a:r>
                  <a:rPr lang="en-US" sz="600">
                    <a:latin typeface="ABBvoice Light" panose="020D0403020503020204" pitchFamily="34" charset="0"/>
                    <a:ea typeface="ABBvoice Light" panose="020D0403020503020204" pitchFamily="34" charset="0"/>
                    <a:cs typeface="ABBvoice Light" panose="020D0403020503020204" pitchFamily="34" charset="0"/>
                  </a:rPr>
                  <a:t> 33 S3</a:t>
                </a:r>
              </a:p>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UPS</a:t>
                </a:r>
              </a:p>
            </p:txBody>
          </p:sp>
          <p:cxnSp>
            <p:nvCxnSpPr>
              <p:cNvPr id="302" name="Connector: Elbow 301">
                <a:extLst>
                  <a:ext uri="{FF2B5EF4-FFF2-40B4-BE49-F238E27FC236}">
                    <a16:creationId xmlns:a16="http://schemas.microsoft.com/office/drawing/2014/main" id="{2A5296C8-80F9-45FE-B93E-ED75C248EA5E}"/>
                  </a:ext>
                </a:extLst>
              </p:cNvPr>
              <p:cNvCxnSpPr>
                <a:cxnSpLocks/>
                <a:stCxn id="470" idx="0"/>
                <a:endCxn id="293" idx="2"/>
              </p:cNvCxnSpPr>
              <p:nvPr/>
            </p:nvCxnSpPr>
            <p:spPr bwMode="gray">
              <a:xfrm rot="5400000" flipH="1" flipV="1">
                <a:off x="8828450" y="4466558"/>
                <a:ext cx="457171" cy="775894"/>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Connector: Elbow 302">
                <a:extLst>
                  <a:ext uri="{FF2B5EF4-FFF2-40B4-BE49-F238E27FC236}">
                    <a16:creationId xmlns:a16="http://schemas.microsoft.com/office/drawing/2014/main" id="{90490133-AA43-4206-A870-6B16BAEBA26A}"/>
                  </a:ext>
                </a:extLst>
              </p:cNvPr>
              <p:cNvCxnSpPr>
                <a:cxnSpLocks/>
                <a:stCxn id="471" idx="0"/>
                <a:endCxn id="293" idx="2"/>
              </p:cNvCxnSpPr>
              <p:nvPr/>
            </p:nvCxnSpPr>
            <p:spPr bwMode="gray">
              <a:xfrm rot="5400000" flipH="1" flipV="1">
                <a:off x="9070076" y="4708185"/>
                <a:ext cx="457171" cy="292641"/>
              </a:xfrm>
              <a:prstGeom prst="bentConnector3">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Connector: Elbow 303">
                <a:extLst>
                  <a:ext uri="{FF2B5EF4-FFF2-40B4-BE49-F238E27FC236}">
                    <a16:creationId xmlns:a16="http://schemas.microsoft.com/office/drawing/2014/main" id="{FFDEE3EA-8103-4887-9CB6-01A487CEC34C}"/>
                  </a:ext>
                </a:extLst>
              </p:cNvPr>
              <p:cNvCxnSpPr>
                <a:cxnSpLocks/>
                <a:stCxn id="306" idx="0"/>
                <a:endCxn id="293" idx="2"/>
              </p:cNvCxnSpPr>
              <p:nvPr/>
            </p:nvCxnSpPr>
            <p:spPr bwMode="gray">
              <a:xfrm rot="16200000" flipV="1">
                <a:off x="9314076" y="4756825"/>
                <a:ext cx="439312" cy="177500"/>
              </a:xfrm>
              <a:prstGeom prst="bentConnector3">
                <a:avLst>
                  <a:gd name="adj1" fmla="val 48666"/>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Connector: Elbow 304">
                <a:extLst>
                  <a:ext uri="{FF2B5EF4-FFF2-40B4-BE49-F238E27FC236}">
                    <a16:creationId xmlns:a16="http://schemas.microsoft.com/office/drawing/2014/main" id="{85DE61A4-AC85-4A32-9DC7-9947F7B48022}"/>
                  </a:ext>
                </a:extLst>
              </p:cNvPr>
              <p:cNvCxnSpPr>
                <a:cxnSpLocks/>
                <a:stCxn id="307" idx="0"/>
                <a:endCxn id="293" idx="2"/>
              </p:cNvCxnSpPr>
              <p:nvPr/>
            </p:nvCxnSpPr>
            <p:spPr bwMode="gray">
              <a:xfrm rot="16200000" flipV="1">
                <a:off x="9563162" y="4507739"/>
                <a:ext cx="442866" cy="679225"/>
              </a:xfrm>
              <a:prstGeom prst="bentConnector3">
                <a:avLst>
                  <a:gd name="adj1" fmla="val 50000"/>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0E43DE41-8613-45B9-925E-A5DDA9245C5E}"/>
                </a:ext>
              </a:extLst>
            </p:cNvPr>
            <p:cNvGrpSpPr/>
            <p:nvPr/>
          </p:nvGrpSpPr>
          <p:grpSpPr>
            <a:xfrm>
              <a:off x="1163638" y="1375914"/>
              <a:ext cx="10455995" cy="3396645"/>
              <a:chOff x="-4652696" y="-497259"/>
              <a:chExt cx="20349092" cy="6360244"/>
            </a:xfrm>
          </p:grpSpPr>
          <p:grpSp>
            <p:nvGrpSpPr>
              <p:cNvPr id="258" name="Group 257">
                <a:extLst>
                  <a:ext uri="{FF2B5EF4-FFF2-40B4-BE49-F238E27FC236}">
                    <a16:creationId xmlns:a16="http://schemas.microsoft.com/office/drawing/2014/main" id="{EB8770C4-6625-45A9-809D-E48EA135FE62}"/>
                  </a:ext>
                </a:extLst>
              </p:cNvPr>
              <p:cNvGrpSpPr/>
              <p:nvPr/>
            </p:nvGrpSpPr>
            <p:grpSpPr>
              <a:xfrm>
                <a:off x="-4354793" y="-497259"/>
                <a:ext cx="17816610" cy="6360244"/>
                <a:chOff x="-4347228" y="-957571"/>
                <a:chExt cx="17816610" cy="6360244"/>
              </a:xfrm>
            </p:grpSpPr>
            <p:cxnSp>
              <p:nvCxnSpPr>
                <p:cNvPr id="267" name="Connector: Elbow 266">
                  <a:extLst>
                    <a:ext uri="{FF2B5EF4-FFF2-40B4-BE49-F238E27FC236}">
                      <a16:creationId xmlns:a16="http://schemas.microsoft.com/office/drawing/2014/main" id="{D67C7CAB-0906-492A-949E-69F5C5007606}"/>
                    </a:ext>
                  </a:extLst>
                </p:cNvPr>
                <p:cNvCxnSpPr>
                  <a:cxnSpLocks/>
                </p:cNvCxnSpPr>
                <p:nvPr/>
              </p:nvCxnSpPr>
              <p:spPr bwMode="gray">
                <a:xfrm rot="5400000" flipH="1" flipV="1">
                  <a:off x="2513569" y="2977665"/>
                  <a:ext cx="585967" cy="580101"/>
                </a:xfrm>
                <a:prstGeom prst="bentConnector3">
                  <a:avLst>
                    <a:gd name="adj1" fmla="val 711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8" name="Rechteck 62">
                  <a:extLst>
                    <a:ext uri="{FF2B5EF4-FFF2-40B4-BE49-F238E27FC236}">
                      <a16:creationId xmlns:a16="http://schemas.microsoft.com/office/drawing/2014/main" id="{40E74413-47BE-4068-A263-E15DB70AEA16}"/>
                    </a:ext>
                  </a:extLst>
                </p:cNvPr>
                <p:cNvSpPr/>
                <p:nvPr/>
              </p:nvSpPr>
              <p:spPr>
                <a:xfrm>
                  <a:off x="1360811" y="2158207"/>
                  <a:ext cx="1603887" cy="576315"/>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XT4 Ekip Hi-Touch MCCB</a:t>
                  </a:r>
                </a:p>
              </p:txBody>
            </p:sp>
            <p:cxnSp>
              <p:nvCxnSpPr>
                <p:cNvPr id="269" name="Connector: Elbow 268">
                  <a:extLst>
                    <a:ext uri="{FF2B5EF4-FFF2-40B4-BE49-F238E27FC236}">
                      <a16:creationId xmlns:a16="http://schemas.microsoft.com/office/drawing/2014/main" id="{40EB88FF-FC49-4BC2-A7B5-067F880B9154}"/>
                    </a:ext>
                  </a:extLst>
                </p:cNvPr>
                <p:cNvCxnSpPr>
                  <a:cxnSpLocks/>
                </p:cNvCxnSpPr>
                <p:nvPr/>
              </p:nvCxnSpPr>
              <p:spPr bwMode="gray">
                <a:xfrm rot="16200000" flipH="1">
                  <a:off x="1694476" y="2637870"/>
                  <a:ext cx="268750" cy="10025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C9D1AE99-926F-4973-9415-E3FF4871AA52}"/>
                    </a:ext>
                  </a:extLst>
                </p:cNvPr>
                <p:cNvCxnSpPr>
                  <a:cxnSpLocks/>
                </p:cNvCxnSpPr>
                <p:nvPr/>
              </p:nvCxnSpPr>
              <p:spPr bwMode="gray">
                <a:xfrm flipH="1" flipV="1">
                  <a:off x="1327579" y="1808288"/>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Rechteck 62">
                  <a:extLst>
                    <a:ext uri="{FF2B5EF4-FFF2-40B4-BE49-F238E27FC236}">
                      <a16:creationId xmlns:a16="http://schemas.microsoft.com/office/drawing/2014/main" id="{DF3C82AA-A508-4F5F-BB20-3ED1F2C2F1B4}"/>
                    </a:ext>
                  </a:extLst>
                </p:cNvPr>
                <p:cNvSpPr/>
                <p:nvPr/>
              </p:nvSpPr>
              <p:spPr>
                <a:xfrm>
                  <a:off x="-4347228" y="-885079"/>
                  <a:ext cx="1890652" cy="403420"/>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Normal Supply</a:t>
                  </a:r>
                </a:p>
              </p:txBody>
            </p:sp>
            <p:cxnSp>
              <p:nvCxnSpPr>
                <p:cNvPr id="272" name="Connector: Elbow 271">
                  <a:extLst>
                    <a:ext uri="{FF2B5EF4-FFF2-40B4-BE49-F238E27FC236}">
                      <a16:creationId xmlns:a16="http://schemas.microsoft.com/office/drawing/2014/main" id="{C4CA4475-6AEC-4B58-86B9-F8ABB67B8564}"/>
                    </a:ext>
                  </a:extLst>
                </p:cNvPr>
                <p:cNvCxnSpPr>
                  <a:cxnSpLocks/>
                </p:cNvCxnSpPr>
                <p:nvPr/>
              </p:nvCxnSpPr>
              <p:spPr bwMode="gray">
                <a:xfrm rot="5400000" flipH="1" flipV="1">
                  <a:off x="1749449" y="3522403"/>
                  <a:ext cx="249872" cy="9114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8EEF2F22-C5DC-494C-A9E3-37C64813B221}"/>
                    </a:ext>
                  </a:extLst>
                </p:cNvPr>
                <p:cNvCxnSpPr>
                  <a:cxnSpLocks/>
                </p:cNvCxnSpPr>
                <p:nvPr/>
              </p:nvCxnSpPr>
              <p:spPr bwMode="gray">
                <a:xfrm rot="16200000" flipV="1">
                  <a:off x="2917984" y="3265342"/>
                  <a:ext cx="300043" cy="1475765"/>
                </a:xfrm>
                <a:prstGeom prst="bentConnector3">
                  <a:avLst>
                    <a:gd name="adj1" fmla="val 5917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781AD0C9-6F72-4D9B-8022-6DEA4E9DE8D9}"/>
                    </a:ext>
                  </a:extLst>
                </p:cNvPr>
                <p:cNvGrpSpPr/>
                <p:nvPr/>
              </p:nvGrpSpPr>
              <p:grpSpPr>
                <a:xfrm>
                  <a:off x="605765" y="4099736"/>
                  <a:ext cx="2830539" cy="1252766"/>
                  <a:chOff x="605765" y="3880661"/>
                  <a:chExt cx="2830539" cy="1252766"/>
                </a:xfrm>
              </p:grpSpPr>
              <p:sp>
                <p:nvSpPr>
                  <p:cNvPr id="286" name="Rechteck 62">
                    <a:extLst>
                      <a:ext uri="{FF2B5EF4-FFF2-40B4-BE49-F238E27FC236}">
                        <a16:creationId xmlns:a16="http://schemas.microsoft.com/office/drawing/2014/main" id="{AB01CD3F-1160-4638-A9D8-4FD5AD88E0D2}"/>
                      </a:ext>
                    </a:extLst>
                  </p:cNvPr>
                  <p:cNvSpPr/>
                  <p:nvPr/>
                </p:nvSpPr>
                <p:spPr>
                  <a:xfrm>
                    <a:off x="1658270" y="3880661"/>
                    <a:ext cx="1778034" cy="778023"/>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 </a:t>
                    </a:r>
                  </a:p>
                  <a:p>
                    <a:pPr algn="ct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287" name="Picture 286" descr="A picture containing electronics, camera&#10;&#10;Description automatically generated">
                    <a:extLst>
                      <a:ext uri="{FF2B5EF4-FFF2-40B4-BE49-F238E27FC236}">
                        <a16:creationId xmlns:a16="http://schemas.microsoft.com/office/drawing/2014/main" id="{4C73C430-2A88-47C1-B2CC-7B83E5225E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288" name="Connector: Elbow 287">
                    <a:extLst>
                      <a:ext uri="{FF2B5EF4-FFF2-40B4-BE49-F238E27FC236}">
                        <a16:creationId xmlns:a16="http://schemas.microsoft.com/office/drawing/2014/main" id="{74261AA3-0268-4B7C-B0D7-D24DCF3790CA}"/>
                      </a:ext>
                    </a:extLst>
                  </p:cNvPr>
                  <p:cNvCxnSpPr>
                    <a:cxnSpLocks/>
                    <a:endCxn id="287"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89" name="Picture 288" descr="A picture containing electronics, camera&#10;&#10;Description automatically generated">
                    <a:extLst>
                      <a:ext uri="{FF2B5EF4-FFF2-40B4-BE49-F238E27FC236}">
                        <a16:creationId xmlns:a16="http://schemas.microsoft.com/office/drawing/2014/main" id="{AFFB3DDF-2E6A-4A91-987F-8973DFFFB3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290" name="Connector: Elbow 289">
                    <a:extLst>
                      <a:ext uri="{FF2B5EF4-FFF2-40B4-BE49-F238E27FC236}">
                        <a16:creationId xmlns:a16="http://schemas.microsoft.com/office/drawing/2014/main" id="{AEA2EDAA-95C2-4570-B71B-3E5D85C3A245}"/>
                      </a:ext>
                    </a:extLst>
                  </p:cNvPr>
                  <p:cNvCxnSpPr>
                    <a:cxnSpLocks/>
                    <a:endCxn id="289"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Rechteck 62">
                    <a:extLst>
                      <a:ext uri="{FF2B5EF4-FFF2-40B4-BE49-F238E27FC236}">
                        <a16:creationId xmlns:a16="http://schemas.microsoft.com/office/drawing/2014/main" id="{46DF67F3-E10E-4591-858F-ADB942951E93}"/>
                      </a:ext>
                    </a:extLst>
                  </p:cNvPr>
                  <p:cNvSpPr/>
                  <p:nvPr/>
                </p:nvSpPr>
                <p:spPr>
                  <a:xfrm>
                    <a:off x="1573886" y="4715938"/>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92" name="Rechteck 62">
                    <a:extLst>
                      <a:ext uri="{FF2B5EF4-FFF2-40B4-BE49-F238E27FC236}">
                        <a16:creationId xmlns:a16="http://schemas.microsoft.com/office/drawing/2014/main" id="{993FF178-2FA6-466B-B326-77B24E57D884}"/>
                      </a:ext>
                    </a:extLst>
                  </p:cNvPr>
                  <p:cNvSpPr/>
                  <p:nvPr/>
                </p:nvSpPr>
                <p:spPr>
                  <a:xfrm>
                    <a:off x="838491" y="4711736"/>
                    <a:ext cx="736876" cy="37460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grpSp>
              <p:nvGrpSpPr>
                <p:cNvPr id="275" name="Group 274">
                  <a:extLst>
                    <a:ext uri="{FF2B5EF4-FFF2-40B4-BE49-F238E27FC236}">
                      <a16:creationId xmlns:a16="http://schemas.microsoft.com/office/drawing/2014/main" id="{4D04E150-399C-466A-9578-25A167E172F0}"/>
                    </a:ext>
                  </a:extLst>
                </p:cNvPr>
                <p:cNvGrpSpPr/>
                <p:nvPr/>
              </p:nvGrpSpPr>
              <p:grpSpPr>
                <a:xfrm>
                  <a:off x="2587216" y="4706389"/>
                  <a:ext cx="1711415" cy="696284"/>
                  <a:chOff x="199978" y="4437143"/>
                  <a:chExt cx="1711415" cy="696284"/>
                </a:xfrm>
              </p:grpSpPr>
              <p:pic>
                <p:nvPicPr>
                  <p:cNvPr id="280" name="Picture 279" descr="A picture containing electronics, camera&#10;&#10;Description automatically generated">
                    <a:extLst>
                      <a:ext uri="{FF2B5EF4-FFF2-40B4-BE49-F238E27FC236}">
                        <a16:creationId xmlns:a16="http://schemas.microsoft.com/office/drawing/2014/main" id="{1C2F056B-4737-4F13-A312-5AFB7D70A0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765" y="4531754"/>
                    <a:ext cx="583814" cy="583814"/>
                  </a:xfrm>
                  <a:prstGeom prst="rect">
                    <a:avLst/>
                  </a:prstGeom>
                </p:spPr>
              </p:pic>
              <p:cxnSp>
                <p:nvCxnSpPr>
                  <p:cNvPr id="281" name="Connector: Elbow 280">
                    <a:extLst>
                      <a:ext uri="{FF2B5EF4-FFF2-40B4-BE49-F238E27FC236}">
                        <a16:creationId xmlns:a16="http://schemas.microsoft.com/office/drawing/2014/main" id="{A5C2D38D-DF55-4E7C-97E2-4A21B3C93FB8}"/>
                      </a:ext>
                    </a:extLst>
                  </p:cNvPr>
                  <p:cNvCxnSpPr>
                    <a:cxnSpLocks/>
                    <a:endCxn id="280" idx="0"/>
                  </p:cNvCxnSpPr>
                  <p:nvPr/>
                </p:nvCxnSpPr>
                <p:spPr bwMode="gray">
                  <a:xfrm rot="5400000">
                    <a:off x="1110856" y="4223961"/>
                    <a:ext cx="94610" cy="52097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82" name="Picture 281" descr="A picture containing electronics, camera&#10;&#10;Description automatically generated">
                    <a:extLst>
                      <a:ext uri="{FF2B5EF4-FFF2-40B4-BE49-F238E27FC236}">
                        <a16:creationId xmlns:a16="http://schemas.microsoft.com/office/drawing/2014/main" id="{2BBCC431-F99C-4ECB-B1AE-FB9E57CAA8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7579" y="4549613"/>
                    <a:ext cx="583814" cy="583814"/>
                  </a:xfrm>
                  <a:prstGeom prst="rect">
                    <a:avLst/>
                  </a:prstGeom>
                </p:spPr>
              </p:pic>
              <p:cxnSp>
                <p:nvCxnSpPr>
                  <p:cNvPr id="283" name="Connector: Elbow 282">
                    <a:extLst>
                      <a:ext uri="{FF2B5EF4-FFF2-40B4-BE49-F238E27FC236}">
                        <a16:creationId xmlns:a16="http://schemas.microsoft.com/office/drawing/2014/main" id="{89272A5E-6F4B-4945-9AA7-0B7BCA8BEE85}"/>
                      </a:ext>
                    </a:extLst>
                  </p:cNvPr>
                  <p:cNvCxnSpPr>
                    <a:cxnSpLocks/>
                    <a:endCxn id="282" idx="0"/>
                  </p:cNvCxnSpPr>
                  <p:nvPr/>
                </p:nvCxnSpPr>
                <p:spPr bwMode="gray">
                  <a:xfrm rot="16200000" flipH="1">
                    <a:off x="1462833" y="4392959"/>
                    <a:ext cx="112469" cy="200837"/>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4" name="Rechteck 62">
                    <a:extLst>
                      <a:ext uri="{FF2B5EF4-FFF2-40B4-BE49-F238E27FC236}">
                        <a16:creationId xmlns:a16="http://schemas.microsoft.com/office/drawing/2014/main" id="{F94223D3-7F77-4958-8CFC-0CBFF400C38C}"/>
                      </a:ext>
                    </a:extLst>
                  </p:cNvPr>
                  <p:cNvSpPr/>
                  <p:nvPr/>
                </p:nvSpPr>
                <p:spPr>
                  <a:xfrm>
                    <a:off x="916816" y="4649998"/>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285" name="Rechteck 62">
                    <a:extLst>
                      <a:ext uri="{FF2B5EF4-FFF2-40B4-BE49-F238E27FC236}">
                        <a16:creationId xmlns:a16="http://schemas.microsoft.com/office/drawing/2014/main" id="{36DFCD85-97D9-462E-9FD0-A35F9C63FBB2}"/>
                      </a:ext>
                    </a:extLst>
                  </p:cNvPr>
                  <p:cNvSpPr/>
                  <p:nvPr/>
                </p:nvSpPr>
                <p:spPr>
                  <a:xfrm>
                    <a:off x="199978" y="4642461"/>
                    <a:ext cx="736876" cy="374604"/>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grpSp>
            <p:sp>
              <p:nvSpPr>
                <p:cNvPr id="276" name="Rechteck 62">
                  <a:extLst>
                    <a:ext uri="{FF2B5EF4-FFF2-40B4-BE49-F238E27FC236}">
                      <a16:creationId xmlns:a16="http://schemas.microsoft.com/office/drawing/2014/main" id="{4BBB35A3-A606-439C-B1FA-4C186125AD04}"/>
                    </a:ext>
                  </a:extLst>
                </p:cNvPr>
                <p:cNvSpPr/>
                <p:nvPr/>
              </p:nvSpPr>
              <p:spPr>
                <a:xfrm>
                  <a:off x="11589927" y="-957571"/>
                  <a:ext cx="1879455" cy="669477"/>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Emergency Supply</a:t>
                  </a:r>
                </a:p>
              </p:txBody>
            </p:sp>
            <p:sp>
              <p:nvSpPr>
                <p:cNvPr id="277" name="Rechteck 62">
                  <a:extLst>
                    <a:ext uri="{FF2B5EF4-FFF2-40B4-BE49-F238E27FC236}">
                      <a16:creationId xmlns:a16="http://schemas.microsoft.com/office/drawing/2014/main" id="{82777778-3304-4DFD-8F4B-69C856FF0B69}"/>
                    </a:ext>
                  </a:extLst>
                </p:cNvPr>
                <p:cNvSpPr/>
                <p:nvPr/>
              </p:nvSpPr>
              <p:spPr>
                <a:xfrm>
                  <a:off x="2783536" y="3416700"/>
                  <a:ext cx="542136" cy="215444"/>
                </a:xfrm>
                <a:prstGeom prst="rect">
                  <a:avLst/>
                </a:prstGeom>
              </p:spPr>
              <p:txBody>
                <a:bodyPr wrap="none">
                  <a:spAutoFit/>
                </a:bodyPr>
                <a:lstStyle/>
                <a:p>
                  <a:pPr algn="ctr"/>
                  <a:r>
                    <a:rPr lang="en-US" sz="800" err="1">
                      <a:latin typeface="ABBvoice Light" panose="020D0403020503020204" pitchFamily="34" charset="0"/>
                      <a:ea typeface="ABBvoice Light" panose="020D0403020503020204" pitchFamily="34" charset="0"/>
                      <a:cs typeface="ABBvoice Light" panose="020D0403020503020204" pitchFamily="34" charset="0"/>
                    </a:rPr>
                    <a:t>TruOne</a:t>
                  </a:r>
                  <a:endParaRPr lang="en-US" sz="8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78" name="Straight Connector 277">
                  <a:extLst>
                    <a:ext uri="{FF2B5EF4-FFF2-40B4-BE49-F238E27FC236}">
                      <a16:creationId xmlns:a16="http://schemas.microsoft.com/office/drawing/2014/main" id="{5BE82A8C-D8E3-4359-B53F-879A4383771C}"/>
                    </a:ext>
                  </a:extLst>
                </p:cNvPr>
                <p:cNvCxnSpPr>
                  <a:cxnSpLocks/>
                </p:cNvCxnSpPr>
                <p:nvPr/>
              </p:nvCxnSpPr>
              <p:spPr bwMode="gray">
                <a:xfrm flipH="1" flipV="1">
                  <a:off x="3096602" y="1778253"/>
                  <a:ext cx="1" cy="64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9" name="Picture 278" descr="A picture containing text, electronics&#10;&#10;Description automatically generated">
                  <a:extLst>
                    <a:ext uri="{FF2B5EF4-FFF2-40B4-BE49-F238E27FC236}">
                      <a16:creationId xmlns:a16="http://schemas.microsoft.com/office/drawing/2014/main" id="{D252111F-E873-4DC7-9378-1D3937CBD2C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34" b="89759" l="9880" r="89880">
                              <a14:foregroundMark x1="46024" y1="60241" x2="46024" y2="60241"/>
                              <a14:foregroundMark x1="39759" y1="90361" x2="39759" y2="90361"/>
                              <a14:foregroundMark x1="59518" y1="8434" x2="59518" y2="8434"/>
                            </a14:backgroundRemoval>
                          </a14:imgEffect>
                        </a14:imgLayer>
                      </a14:imgProps>
                    </a:ext>
                  </a:extLst>
                </a:blip>
                <a:srcRect l="28114" r="27957"/>
                <a:stretch/>
              </p:blipFill>
              <p:spPr>
                <a:xfrm>
                  <a:off x="2094436" y="3244872"/>
                  <a:ext cx="649460" cy="591380"/>
                </a:xfrm>
                <a:prstGeom prst="rect">
                  <a:avLst/>
                </a:prstGeom>
              </p:spPr>
            </p:pic>
          </p:grpSp>
          <p:cxnSp>
            <p:nvCxnSpPr>
              <p:cNvPr id="259" name="Straight Connector 258">
                <a:extLst>
                  <a:ext uri="{FF2B5EF4-FFF2-40B4-BE49-F238E27FC236}">
                    <a16:creationId xmlns:a16="http://schemas.microsoft.com/office/drawing/2014/main" id="{D0157301-581D-4143-B213-8FD70E223EA3}"/>
                  </a:ext>
                </a:extLst>
              </p:cNvPr>
              <p:cNvCxnSpPr>
                <a:cxnSpLocks/>
              </p:cNvCxnSpPr>
              <p:nvPr/>
            </p:nvCxnSpPr>
            <p:spPr bwMode="gray">
              <a:xfrm>
                <a:off x="-4652696" y="2226466"/>
                <a:ext cx="6556525" cy="12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620D4EA0-426A-4DE9-BB42-4F418CD476CC}"/>
                  </a:ext>
                </a:extLst>
              </p:cNvPr>
              <p:cNvCxnSpPr>
                <a:cxnSpLocks/>
              </p:cNvCxnSpPr>
              <p:nvPr/>
            </p:nvCxnSpPr>
            <p:spPr bwMode="gray">
              <a:xfrm>
                <a:off x="2411601" y="2238568"/>
                <a:ext cx="13284795" cy="30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82CDC74E-79C4-48D3-8FA5-5D2EA7968968}"/>
                  </a:ext>
                </a:extLst>
              </p:cNvPr>
              <p:cNvCxnSpPr>
                <a:cxnSpLocks/>
              </p:cNvCxnSpPr>
              <p:nvPr/>
            </p:nvCxnSpPr>
            <p:spPr bwMode="gray">
              <a:xfrm flipH="1" flipV="1">
                <a:off x="2015152" y="2052733"/>
                <a:ext cx="396449" cy="184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336249AF-F5A0-4D95-90A6-F8007A717136}"/>
                  </a:ext>
                </a:extLst>
              </p:cNvPr>
              <p:cNvCxnSpPr/>
              <p:nvPr/>
            </p:nvCxnSpPr>
            <p:spPr bwMode="gray">
              <a:xfrm>
                <a:off x="1866820" y="2164078"/>
                <a:ext cx="67937" cy="146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030DDD7-38BB-4F10-8CAD-BECE125BE9CD}"/>
                  </a:ext>
                </a:extLst>
              </p:cNvPr>
              <p:cNvCxnSpPr>
                <a:cxnSpLocks/>
              </p:cNvCxnSpPr>
              <p:nvPr/>
            </p:nvCxnSpPr>
            <p:spPr bwMode="gray">
              <a:xfrm flipH="1">
                <a:off x="1845841" y="2178381"/>
                <a:ext cx="94102" cy="130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74FC4A4-E3F8-44D1-8927-CBFD5A2BE5E0}"/>
                  </a:ext>
                </a:extLst>
              </p:cNvPr>
              <p:cNvCxnSpPr>
                <a:cxnSpLocks/>
              </p:cNvCxnSpPr>
              <p:nvPr/>
            </p:nvCxnSpPr>
            <p:spPr bwMode="gray">
              <a:xfrm>
                <a:off x="-3620353" y="754765"/>
                <a:ext cx="0" cy="145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Oval 264">
                <a:extLst>
                  <a:ext uri="{FF2B5EF4-FFF2-40B4-BE49-F238E27FC236}">
                    <a16:creationId xmlns:a16="http://schemas.microsoft.com/office/drawing/2014/main" id="{2F65918F-5A4B-4088-85CC-897DFB536E2C}"/>
                  </a:ext>
                </a:extLst>
              </p:cNvPr>
              <p:cNvSpPr/>
              <p:nvPr/>
            </p:nvSpPr>
            <p:spPr bwMode="gray">
              <a:xfrm>
                <a:off x="12692420" y="42876"/>
                <a:ext cx="323844" cy="3249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266" name="Straight Connector 265">
                <a:extLst>
                  <a:ext uri="{FF2B5EF4-FFF2-40B4-BE49-F238E27FC236}">
                    <a16:creationId xmlns:a16="http://schemas.microsoft.com/office/drawing/2014/main" id="{6536C51F-9DF0-4EC8-9C79-6E2EC692B270}"/>
                  </a:ext>
                </a:extLst>
              </p:cNvPr>
              <p:cNvCxnSpPr>
                <a:cxnSpLocks/>
              </p:cNvCxnSpPr>
              <p:nvPr/>
            </p:nvCxnSpPr>
            <p:spPr bwMode="gray">
              <a:xfrm>
                <a:off x="12854343" y="321207"/>
                <a:ext cx="35815" cy="1932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4" name="Straight Connector 173">
              <a:extLst>
                <a:ext uri="{FF2B5EF4-FFF2-40B4-BE49-F238E27FC236}">
                  <a16:creationId xmlns:a16="http://schemas.microsoft.com/office/drawing/2014/main" id="{78B0A37C-7703-4E62-BA44-382BE6932AD3}"/>
                </a:ext>
              </a:extLst>
            </p:cNvPr>
            <p:cNvCxnSpPr>
              <a:cxnSpLocks/>
            </p:cNvCxnSpPr>
            <p:nvPr/>
          </p:nvCxnSpPr>
          <p:spPr bwMode="gray">
            <a:xfrm flipH="1" flipV="1">
              <a:off x="7690577" y="2864156"/>
              <a:ext cx="36" cy="1933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5" name="Picture 174" descr="A picture containing electronics, camera&#10;&#10;Description automatically generated">
              <a:extLst>
                <a:ext uri="{FF2B5EF4-FFF2-40B4-BE49-F238E27FC236}">
                  <a16:creationId xmlns:a16="http://schemas.microsoft.com/office/drawing/2014/main" id="{BE802822-DCD8-4D1D-9373-2516D3D93B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71197" y="3444703"/>
              <a:ext cx="299982" cy="311782"/>
            </a:xfrm>
            <a:prstGeom prst="rect">
              <a:avLst/>
            </a:prstGeom>
          </p:spPr>
        </p:pic>
        <p:cxnSp>
          <p:nvCxnSpPr>
            <p:cNvPr id="176" name="Connector: Elbow 175">
              <a:extLst>
                <a:ext uri="{FF2B5EF4-FFF2-40B4-BE49-F238E27FC236}">
                  <a16:creationId xmlns:a16="http://schemas.microsoft.com/office/drawing/2014/main" id="{02F53083-214F-45B3-9509-1252DC65E90A}"/>
                </a:ext>
              </a:extLst>
            </p:cNvPr>
            <p:cNvCxnSpPr>
              <a:cxnSpLocks/>
              <a:endCxn id="175" idx="0"/>
            </p:cNvCxnSpPr>
            <p:nvPr/>
          </p:nvCxnSpPr>
          <p:spPr bwMode="gray">
            <a:xfrm rot="5400000">
              <a:off x="7529772" y="3285594"/>
              <a:ext cx="50526" cy="26769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7" name="Picture 176" descr="A picture containing electronics, camera&#10;&#10;Description automatically generated">
              <a:extLst>
                <a:ext uri="{FF2B5EF4-FFF2-40B4-BE49-F238E27FC236}">
                  <a16:creationId xmlns:a16="http://schemas.microsoft.com/office/drawing/2014/main" id="{24BC6472-F522-4E1C-8B6D-A1783A27AE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42088" y="3454241"/>
              <a:ext cx="299982" cy="311782"/>
            </a:xfrm>
            <a:prstGeom prst="rect">
              <a:avLst/>
            </a:prstGeom>
          </p:spPr>
        </p:pic>
        <p:cxnSp>
          <p:nvCxnSpPr>
            <p:cNvPr id="178" name="Connector: Elbow 177">
              <a:extLst>
                <a:ext uri="{FF2B5EF4-FFF2-40B4-BE49-F238E27FC236}">
                  <a16:creationId xmlns:a16="http://schemas.microsoft.com/office/drawing/2014/main" id="{788478D3-274D-4565-A892-1F4240BA60F5}"/>
                </a:ext>
              </a:extLst>
            </p:cNvPr>
            <p:cNvCxnSpPr>
              <a:cxnSpLocks/>
              <a:endCxn id="177" idx="0"/>
            </p:cNvCxnSpPr>
            <p:nvPr/>
          </p:nvCxnSpPr>
          <p:spPr bwMode="gray">
            <a:xfrm rot="16200000" flipH="1">
              <a:off x="7710449" y="3372611"/>
              <a:ext cx="60063" cy="103196"/>
            </a:xfrm>
            <a:prstGeom prst="bentConnector3">
              <a:avLst>
                <a:gd name="adj1" fmla="val 3870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Rechteck 62">
              <a:extLst>
                <a:ext uri="{FF2B5EF4-FFF2-40B4-BE49-F238E27FC236}">
                  <a16:creationId xmlns:a16="http://schemas.microsoft.com/office/drawing/2014/main" id="{3C74B3CA-5FBA-4EE9-8076-21116DE8BF98}"/>
                </a:ext>
              </a:extLst>
            </p:cNvPr>
            <p:cNvSpPr/>
            <p:nvPr/>
          </p:nvSpPr>
          <p:spPr>
            <a:xfrm>
              <a:off x="7387107" y="3532424"/>
              <a:ext cx="378630"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MCB</a:t>
              </a:r>
            </a:p>
          </p:txBody>
        </p:sp>
        <p:sp>
          <p:nvSpPr>
            <p:cNvPr id="180" name="Rechteck 62">
              <a:extLst>
                <a:ext uri="{FF2B5EF4-FFF2-40B4-BE49-F238E27FC236}">
                  <a16:creationId xmlns:a16="http://schemas.microsoft.com/office/drawing/2014/main" id="{5ABBB828-93D0-4B85-A0E6-C8645D3BB13D}"/>
                </a:ext>
              </a:extLst>
            </p:cNvPr>
            <p:cNvSpPr/>
            <p:nvPr/>
          </p:nvSpPr>
          <p:spPr>
            <a:xfrm>
              <a:off x="6778128" y="2901404"/>
              <a:ext cx="918564" cy="536294"/>
            </a:xfrm>
            <a:prstGeom prst="rect">
              <a:avLst/>
            </a:prstGeom>
            <a:noFill/>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a:t>
              </a:r>
            </a:p>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Measuring</a:t>
              </a:r>
            </a:p>
          </p:txBody>
        </p:sp>
        <p:pic>
          <p:nvPicPr>
            <p:cNvPr id="181" name="Picture 180" descr="A picture containing text&#10;&#10;Description automatically generated">
              <a:extLst>
                <a:ext uri="{FF2B5EF4-FFF2-40B4-BE49-F238E27FC236}">
                  <a16:creationId xmlns:a16="http://schemas.microsoft.com/office/drawing/2014/main" id="{60CEFE48-B3D6-4D43-A6A6-3C93D64692A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96" b="92593" l="9939" r="92355">
                          <a14:foregroundMark x1="32722" y1="13704" x2="32722" y2="13704"/>
                          <a14:foregroundMark x1="35321" y1="14815" x2="35321" y2="14815"/>
                          <a14:foregroundMark x1="52905" y1="13704" x2="52905" y2="13704"/>
                          <a14:foregroundMark x1="11468" y1="30000" x2="11468" y2="30000"/>
                          <a14:foregroundMark x1="17278" y1="26111" x2="17278" y2="26111"/>
                          <a14:foregroundMark x1="38379" y1="25741" x2="38379" y2="25741"/>
                          <a14:foregroundMark x1="40520" y1="9074" x2="40520" y2="9074"/>
                          <a14:foregroundMark x1="66361" y1="8704" x2="66361" y2="8704"/>
                          <a14:foregroundMark x1="66361" y1="8704" x2="66361" y2="8704"/>
                          <a14:foregroundMark x1="65749" y1="12222" x2="65749" y2="12222"/>
                          <a14:foregroundMark x1="65749" y1="12222" x2="65749" y2="12222"/>
                          <a14:foregroundMark x1="65749" y1="15185" x2="65749" y2="15185"/>
                          <a14:foregroundMark x1="65749" y1="26481" x2="65749" y2="26481"/>
                          <a14:foregroundMark x1="55963" y1="25370" x2="55963" y2="25370"/>
                          <a14:foregroundMark x1="40214" y1="26852" x2="40214" y2="26852"/>
                          <a14:foregroundMark x1="39297" y1="23704" x2="39297" y2="23704"/>
                          <a14:foregroundMark x1="36391" y1="23704" x2="36391" y2="23704"/>
                          <a14:foregroundMark x1="51070" y1="25000" x2="51070" y2="25000"/>
                          <a14:foregroundMark x1="49847" y1="22222" x2="49847" y2="22222"/>
                          <a14:foregroundMark x1="53670" y1="15741" x2="53670" y2="15741"/>
                          <a14:foregroundMark x1="44954" y1="27222" x2="55199" y2="24259"/>
                          <a14:foregroundMark x1="48930" y1="15741" x2="48930" y2="15741"/>
                          <a14:foregroundMark x1="66820" y1="24630" x2="67431" y2="24630"/>
                          <a14:foregroundMark x1="66361" y1="24630" x2="66667" y2="19444"/>
                          <a14:foregroundMark x1="80122" y1="16852" x2="80122" y2="16852"/>
                          <a14:foregroundMark x1="81193" y1="22593" x2="84557" y2="22963"/>
                          <a14:foregroundMark x1="86850" y1="23333" x2="86850" y2="23333"/>
                          <a14:foregroundMark x1="85627" y1="14074" x2="85627" y2="14074"/>
                          <a14:foregroundMark x1="92355" y1="50556" x2="92355" y2="50556"/>
                          <a14:foregroundMark x1="83333" y1="6481" x2="83333" y2="6481"/>
                          <a14:foregroundMark x1="13150" y1="34630" x2="13150" y2="34630"/>
                          <a14:foregroundMark x1="12080" y1="61296" x2="12080" y2="61296"/>
                          <a14:foregroundMark x1="36086" y1="86111" x2="36086" y2="86111"/>
                          <a14:foregroundMark x1="34557" y1="86111" x2="34557" y2="86111"/>
                          <a14:foregroundMark x1="34557" y1="86111" x2="34557" y2="86111"/>
                          <a14:foregroundMark x1="34557" y1="86111" x2="34557" y2="86111"/>
                          <a14:foregroundMark x1="38379" y1="86852" x2="38073" y2="86852"/>
                          <a14:foregroundMark x1="38073" y1="86852" x2="32875" y2="86111"/>
                          <a14:foregroundMark x1="40214" y1="92593" x2="40214" y2="92593"/>
                          <a14:foregroundMark x1="49541" y1="84444" x2="49541" y2="84444"/>
                          <a14:foregroundMark x1="50459" y1="84444" x2="51988" y2="84444"/>
                          <a14:foregroundMark x1="12691" y1="36852" x2="12691" y2="36852"/>
                          <a14:foregroundMark x1="12691" y1="39259" x2="12691" y2="39259"/>
                          <a14:foregroundMark x1="72171" y1="84815" x2="69266" y2="85000"/>
                          <a14:foregroundMark x1="83945" y1="83333" x2="78593" y2="83704"/>
                          <a14:foregroundMark x1="20183" y1="25741" x2="20183" y2="25741"/>
                          <a14:foregroundMark x1="21713" y1="68333" x2="21713" y2="68333"/>
                          <a14:foregroundMark x1="21713" y1="68333" x2="21713" y2="68333"/>
                          <a14:foregroundMark x1="21713" y1="68333" x2="21713" y2="68333"/>
                          <a14:foregroundMark x1="21713" y1="68333" x2="30581" y2="64815"/>
                          <a14:foregroundMark x1="10856" y1="41296" x2="10856" y2="58148"/>
                          <a14:foregroundMark x1="53976" y1="82222" x2="54281" y2="85000"/>
                        </a14:backgroundRemoval>
                      </a14:imgEffect>
                    </a14:imgLayer>
                  </a14:imgProps>
                </a:ext>
              </a:extLst>
            </a:blip>
            <a:stretch>
              <a:fillRect/>
            </a:stretch>
          </p:blipFill>
          <p:spPr>
            <a:xfrm>
              <a:off x="1601552" y="3872562"/>
              <a:ext cx="360743" cy="309578"/>
            </a:xfrm>
            <a:prstGeom prst="rect">
              <a:avLst/>
            </a:prstGeom>
            <a:noFill/>
          </p:spPr>
        </p:pic>
        <p:sp>
          <p:nvSpPr>
            <p:cNvPr id="182" name="Rectangle 181">
              <a:extLst>
                <a:ext uri="{FF2B5EF4-FFF2-40B4-BE49-F238E27FC236}">
                  <a16:creationId xmlns:a16="http://schemas.microsoft.com/office/drawing/2014/main" id="{6E42207A-80DE-47D6-B877-7743098CC91C}"/>
                </a:ext>
              </a:extLst>
            </p:cNvPr>
            <p:cNvSpPr/>
            <p:nvPr/>
          </p:nvSpPr>
          <p:spPr bwMode="gray">
            <a:xfrm>
              <a:off x="751520" y="4985150"/>
              <a:ext cx="1536668" cy="1811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Safety Systems</a:t>
              </a:r>
            </a:p>
          </p:txBody>
        </p:sp>
        <p:sp>
          <p:nvSpPr>
            <p:cNvPr id="183" name="Rectangle 182">
              <a:extLst>
                <a:ext uri="{FF2B5EF4-FFF2-40B4-BE49-F238E27FC236}">
                  <a16:creationId xmlns:a16="http://schemas.microsoft.com/office/drawing/2014/main" id="{B775695E-A81B-4C4A-9671-B64C60B16089}"/>
                </a:ext>
              </a:extLst>
            </p:cNvPr>
            <p:cNvSpPr/>
            <p:nvPr/>
          </p:nvSpPr>
          <p:spPr bwMode="gray">
            <a:xfrm>
              <a:off x="5970592" y="5166314"/>
              <a:ext cx="1300605" cy="3484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Emergency Lighting</a:t>
              </a:r>
            </a:p>
          </p:txBody>
        </p:sp>
        <p:sp>
          <p:nvSpPr>
            <p:cNvPr id="184" name="Rectangle 183">
              <a:extLst>
                <a:ext uri="{FF2B5EF4-FFF2-40B4-BE49-F238E27FC236}">
                  <a16:creationId xmlns:a16="http://schemas.microsoft.com/office/drawing/2014/main" id="{8C4EA95E-5CD9-4716-9089-57CF1879CC1A}"/>
                </a:ext>
              </a:extLst>
            </p:cNvPr>
            <p:cNvSpPr/>
            <p:nvPr/>
          </p:nvSpPr>
          <p:spPr bwMode="gray">
            <a:xfrm>
              <a:off x="7229422" y="3820199"/>
              <a:ext cx="961574" cy="17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Lighting</a:t>
              </a:r>
            </a:p>
          </p:txBody>
        </p:sp>
        <p:cxnSp>
          <p:nvCxnSpPr>
            <p:cNvPr id="185" name="Connector: Elbow 184">
              <a:extLst>
                <a:ext uri="{FF2B5EF4-FFF2-40B4-BE49-F238E27FC236}">
                  <a16:creationId xmlns:a16="http://schemas.microsoft.com/office/drawing/2014/main" id="{C1714323-3907-408E-8803-D30F2077F9B7}"/>
                </a:ext>
              </a:extLst>
            </p:cNvPr>
            <p:cNvCxnSpPr>
              <a:cxnSpLocks/>
              <a:stCxn id="247" idx="1"/>
            </p:cNvCxnSpPr>
            <p:nvPr/>
          </p:nvCxnSpPr>
          <p:spPr bwMode="gray">
            <a:xfrm rot="10800000">
              <a:off x="2951488" y="2572433"/>
              <a:ext cx="119969" cy="621292"/>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86" name="Connector: Elbow 185">
              <a:extLst>
                <a:ext uri="{FF2B5EF4-FFF2-40B4-BE49-F238E27FC236}">
                  <a16:creationId xmlns:a16="http://schemas.microsoft.com/office/drawing/2014/main" id="{5A58E66E-C1DA-4B3D-85DB-6FE69FA8CE25}"/>
                </a:ext>
              </a:extLst>
            </p:cNvPr>
            <p:cNvCxnSpPr>
              <a:cxnSpLocks/>
              <a:stCxn id="208" idx="3"/>
            </p:cNvCxnSpPr>
            <p:nvPr/>
          </p:nvCxnSpPr>
          <p:spPr bwMode="gray">
            <a:xfrm flipV="1">
              <a:off x="5277510" y="2570406"/>
              <a:ext cx="198993" cy="730387"/>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0E45D25A-3D6D-4183-AF9A-02D2882FB86D}"/>
                </a:ext>
              </a:extLst>
            </p:cNvPr>
            <p:cNvCxnSpPr>
              <a:cxnSpLocks/>
              <a:stCxn id="211" idx="1"/>
            </p:cNvCxnSpPr>
            <p:nvPr/>
          </p:nvCxnSpPr>
          <p:spPr bwMode="gray">
            <a:xfrm rot="10800000">
              <a:off x="6186069" y="2578946"/>
              <a:ext cx="241075" cy="537818"/>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E381BFE2-A41C-415A-A23A-1BD1EDF42D5E}"/>
                </a:ext>
              </a:extLst>
            </p:cNvPr>
            <p:cNvCxnSpPr>
              <a:cxnSpLocks/>
              <a:stCxn id="207" idx="1"/>
            </p:cNvCxnSpPr>
            <p:nvPr/>
          </p:nvCxnSpPr>
          <p:spPr bwMode="gray">
            <a:xfrm rot="10800000">
              <a:off x="3707498" y="2546376"/>
              <a:ext cx="421085" cy="1684326"/>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189" name="Picture 188">
              <a:extLst>
                <a:ext uri="{FF2B5EF4-FFF2-40B4-BE49-F238E27FC236}">
                  <a16:creationId xmlns:a16="http://schemas.microsoft.com/office/drawing/2014/main" id="{E5872C6A-AA77-4EF8-B344-80B0E836FA5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5653" t="28121" r="43493" b="28497"/>
            <a:stretch/>
          </p:blipFill>
          <p:spPr>
            <a:xfrm>
              <a:off x="4770961" y="4811246"/>
              <a:ext cx="418701" cy="280958"/>
            </a:xfrm>
            <a:prstGeom prst="rect">
              <a:avLst/>
            </a:prstGeom>
          </p:spPr>
        </p:pic>
        <p:sp>
          <p:nvSpPr>
            <p:cNvPr id="190" name="Rechteck 62">
              <a:extLst>
                <a:ext uri="{FF2B5EF4-FFF2-40B4-BE49-F238E27FC236}">
                  <a16:creationId xmlns:a16="http://schemas.microsoft.com/office/drawing/2014/main" id="{2207DFEB-88B4-4BDB-B841-5FAC83E7FEDB}"/>
                </a:ext>
              </a:extLst>
            </p:cNvPr>
            <p:cNvSpPr/>
            <p:nvPr/>
          </p:nvSpPr>
          <p:spPr>
            <a:xfrm>
              <a:off x="4538925" y="5041877"/>
              <a:ext cx="684803" cy="200055"/>
            </a:xfrm>
            <a:prstGeom prst="rect">
              <a:avLst/>
            </a:prstGeom>
          </p:spPr>
          <p:txBody>
            <a:bodyPr wrap="non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InSite Pro M</a:t>
              </a:r>
            </a:p>
          </p:txBody>
        </p:sp>
        <p:cxnSp>
          <p:nvCxnSpPr>
            <p:cNvPr id="191" name="Connector: Elbow 190">
              <a:extLst>
                <a:ext uri="{FF2B5EF4-FFF2-40B4-BE49-F238E27FC236}">
                  <a16:creationId xmlns:a16="http://schemas.microsoft.com/office/drawing/2014/main" id="{7BD2D802-74D2-4012-9C3E-15439CEE1DEA}"/>
                </a:ext>
              </a:extLst>
            </p:cNvPr>
            <p:cNvCxnSpPr>
              <a:cxnSpLocks/>
              <a:stCxn id="210" idx="3"/>
            </p:cNvCxnSpPr>
            <p:nvPr/>
          </p:nvCxnSpPr>
          <p:spPr bwMode="gray">
            <a:xfrm flipV="1">
              <a:off x="5608301" y="2595285"/>
              <a:ext cx="409635" cy="1666111"/>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92" name="Connector: Elbow 191">
              <a:extLst>
                <a:ext uri="{FF2B5EF4-FFF2-40B4-BE49-F238E27FC236}">
                  <a16:creationId xmlns:a16="http://schemas.microsoft.com/office/drawing/2014/main" id="{452A93F7-9AA8-4859-8C72-ED08C59BD6F0}"/>
                </a:ext>
              </a:extLst>
            </p:cNvPr>
            <p:cNvCxnSpPr>
              <a:cxnSpLocks/>
              <a:stCxn id="203" idx="3"/>
            </p:cNvCxnSpPr>
            <p:nvPr/>
          </p:nvCxnSpPr>
          <p:spPr bwMode="gray">
            <a:xfrm flipV="1">
              <a:off x="2333957" y="2580105"/>
              <a:ext cx="210823" cy="548728"/>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666DAC8E-940A-4768-A08F-502279376846}"/>
                </a:ext>
              </a:extLst>
            </p:cNvPr>
            <p:cNvCxnSpPr>
              <a:cxnSpLocks/>
              <a:stCxn id="204" idx="1"/>
            </p:cNvCxnSpPr>
            <p:nvPr/>
          </p:nvCxnSpPr>
          <p:spPr bwMode="gray">
            <a:xfrm rot="10800000">
              <a:off x="896712" y="2584851"/>
              <a:ext cx="284258" cy="524012"/>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94" name="Connector: Elbow 193">
              <a:extLst>
                <a:ext uri="{FF2B5EF4-FFF2-40B4-BE49-F238E27FC236}">
                  <a16:creationId xmlns:a16="http://schemas.microsoft.com/office/drawing/2014/main" id="{C897B837-5870-4778-B8E5-2B0C51C9CE99}"/>
                </a:ext>
              </a:extLst>
            </p:cNvPr>
            <p:cNvCxnSpPr>
              <a:cxnSpLocks/>
              <a:stCxn id="209" idx="3"/>
            </p:cNvCxnSpPr>
            <p:nvPr/>
          </p:nvCxnSpPr>
          <p:spPr bwMode="gray">
            <a:xfrm flipV="1">
              <a:off x="7795067" y="2659410"/>
              <a:ext cx="167470" cy="598424"/>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E8F349B2-FDD3-4409-8DD7-BA84183E48EF}"/>
                </a:ext>
              </a:extLst>
            </p:cNvPr>
            <p:cNvCxnSpPr>
              <a:cxnSpLocks/>
              <a:stCxn id="279" idx="3"/>
            </p:cNvCxnSpPr>
            <p:nvPr/>
          </p:nvCxnSpPr>
          <p:spPr bwMode="gray">
            <a:xfrm flipV="1">
              <a:off x="4960350" y="2595285"/>
              <a:ext cx="851540" cy="1182826"/>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196" name="Picture 195">
              <a:extLst>
                <a:ext uri="{FF2B5EF4-FFF2-40B4-BE49-F238E27FC236}">
                  <a16:creationId xmlns:a16="http://schemas.microsoft.com/office/drawing/2014/main" id="{1AAFA177-CDB7-4C3E-AED6-55B3CF550A4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494302" y="2144570"/>
              <a:ext cx="399572" cy="350298"/>
            </a:xfrm>
            <a:prstGeom prst="rect">
              <a:avLst/>
            </a:prstGeom>
          </p:spPr>
        </p:pic>
        <p:pic>
          <p:nvPicPr>
            <p:cNvPr id="197" name="Picture 196">
              <a:extLst>
                <a:ext uri="{FF2B5EF4-FFF2-40B4-BE49-F238E27FC236}">
                  <a16:creationId xmlns:a16="http://schemas.microsoft.com/office/drawing/2014/main" id="{BBEF6DB3-AF42-4D1C-95A4-5CA726A56E8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977915" y="2099458"/>
              <a:ext cx="399572" cy="350298"/>
            </a:xfrm>
            <a:prstGeom prst="rect">
              <a:avLst/>
            </a:prstGeom>
          </p:spPr>
        </p:pic>
        <p:sp>
          <p:nvSpPr>
            <p:cNvPr id="198" name="Oval 197">
              <a:extLst>
                <a:ext uri="{FF2B5EF4-FFF2-40B4-BE49-F238E27FC236}">
                  <a16:creationId xmlns:a16="http://schemas.microsoft.com/office/drawing/2014/main" id="{112BE79A-B625-4BA9-BE7C-B3E0E13B51AD}"/>
                </a:ext>
              </a:extLst>
            </p:cNvPr>
            <p:cNvSpPr/>
            <p:nvPr/>
          </p:nvSpPr>
          <p:spPr bwMode="gray">
            <a:xfrm>
              <a:off x="1613367" y="1788584"/>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sp>
          <p:nvSpPr>
            <p:cNvPr id="199" name="Oval 198">
              <a:extLst>
                <a:ext uri="{FF2B5EF4-FFF2-40B4-BE49-F238E27FC236}">
                  <a16:creationId xmlns:a16="http://schemas.microsoft.com/office/drawing/2014/main" id="{A2E646F5-B066-443D-B7F8-304E9C6FBBF1}"/>
                </a:ext>
              </a:extLst>
            </p:cNvPr>
            <p:cNvSpPr/>
            <p:nvPr/>
          </p:nvSpPr>
          <p:spPr bwMode="gray">
            <a:xfrm>
              <a:off x="1613367" y="1855154"/>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err="1"/>
            </a:p>
          </p:txBody>
        </p:sp>
        <p:grpSp>
          <p:nvGrpSpPr>
            <p:cNvPr id="200" name="Group 199">
              <a:extLst>
                <a:ext uri="{FF2B5EF4-FFF2-40B4-BE49-F238E27FC236}">
                  <a16:creationId xmlns:a16="http://schemas.microsoft.com/office/drawing/2014/main" id="{EB0475E8-DA04-48D7-8E17-8B7EEBB596CE}"/>
                </a:ext>
              </a:extLst>
            </p:cNvPr>
            <p:cNvGrpSpPr/>
            <p:nvPr/>
          </p:nvGrpSpPr>
          <p:grpSpPr>
            <a:xfrm>
              <a:off x="9665937" y="2884517"/>
              <a:ext cx="1738562" cy="1553197"/>
              <a:chOff x="10378106" y="4260518"/>
              <a:chExt cx="1738562" cy="1553197"/>
            </a:xfrm>
          </p:grpSpPr>
          <p:sp>
            <p:nvSpPr>
              <p:cNvPr id="248" name="Rechteck 62">
                <a:extLst>
                  <a:ext uri="{FF2B5EF4-FFF2-40B4-BE49-F238E27FC236}">
                    <a16:creationId xmlns:a16="http://schemas.microsoft.com/office/drawing/2014/main" id="{075F23FB-FAAF-4AE5-8F46-D43CBE7118F4}"/>
                  </a:ext>
                </a:extLst>
              </p:cNvPr>
              <p:cNvSpPr/>
              <p:nvPr/>
            </p:nvSpPr>
            <p:spPr>
              <a:xfrm>
                <a:off x="10380974" y="4282278"/>
                <a:ext cx="890871" cy="536294"/>
              </a:xfrm>
              <a:prstGeom prst="rect">
                <a:avLst/>
              </a:prstGeom>
            </p:spPr>
            <p:txBody>
              <a:bodyPr wrap="square">
                <a:spAutoFit/>
              </a:bodyPr>
              <a:lstStyle/>
              <a:p>
                <a:pPr algn="ctr"/>
                <a:r>
                  <a:rPr lang="en-US" sz="700">
                    <a:latin typeface="ABBvoice Light" panose="020D0403020503020204" pitchFamily="34" charset="0"/>
                    <a:ea typeface="ABBvoice Light" panose="020D0403020503020204" pitchFamily="34" charset="0"/>
                    <a:cs typeface="ABBvoice Light" panose="020D0403020503020204" pitchFamily="34" charset="0"/>
                  </a:rPr>
                  <a:t>XT2 Ekip Touch Measuring</a:t>
                </a:r>
              </a:p>
            </p:txBody>
          </p:sp>
          <p:cxnSp>
            <p:nvCxnSpPr>
              <p:cNvPr id="249" name="Straight Connector 248">
                <a:extLst>
                  <a:ext uri="{FF2B5EF4-FFF2-40B4-BE49-F238E27FC236}">
                    <a16:creationId xmlns:a16="http://schemas.microsoft.com/office/drawing/2014/main" id="{C7F08F4D-A9EC-4FCC-9AF9-7872E2F02DD8}"/>
                  </a:ext>
                </a:extLst>
              </p:cNvPr>
              <p:cNvCxnSpPr>
                <a:cxnSpLocks/>
              </p:cNvCxnSpPr>
              <p:nvPr/>
            </p:nvCxnSpPr>
            <p:spPr bwMode="gray">
              <a:xfrm flipH="1" flipV="1">
                <a:off x="10486532" y="4260518"/>
                <a:ext cx="1" cy="553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0" name="Picture 249">
                <a:extLst>
                  <a:ext uri="{FF2B5EF4-FFF2-40B4-BE49-F238E27FC236}">
                    <a16:creationId xmlns:a16="http://schemas.microsoft.com/office/drawing/2014/main" id="{47EFF85C-BAB1-4607-9FB6-FD90BE8328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38" b="89744" l="9932" r="89384">
                            <a14:foregroundMark x1="46575" y1="7692" x2="46575" y2="7692"/>
                            <a14:foregroundMark x1="43151" y1="1538" x2="43151" y2="1538"/>
                            <a14:foregroundMark x1="50685" y1="18462" x2="50685" y2="18462"/>
                          </a14:backgroundRemoval>
                        </a14:imgEffect>
                      </a14:imgLayer>
                    </a14:imgProps>
                  </a:ext>
                </a:extLst>
              </a:blip>
              <a:srcRect l="20991" r="28524" b="13776"/>
              <a:stretch/>
            </p:blipFill>
            <p:spPr>
              <a:xfrm>
                <a:off x="10714522" y="5166196"/>
                <a:ext cx="360743" cy="427638"/>
              </a:xfrm>
              <a:prstGeom prst="rect">
                <a:avLst/>
              </a:prstGeom>
            </p:spPr>
          </p:pic>
          <p:cxnSp>
            <p:nvCxnSpPr>
              <p:cNvPr id="251" name="Connector: Elbow 250">
                <a:extLst>
                  <a:ext uri="{FF2B5EF4-FFF2-40B4-BE49-F238E27FC236}">
                    <a16:creationId xmlns:a16="http://schemas.microsoft.com/office/drawing/2014/main" id="{727F1425-58E9-4FA1-A231-B8295548CB63}"/>
                  </a:ext>
                </a:extLst>
              </p:cNvPr>
              <p:cNvCxnSpPr>
                <a:cxnSpLocks/>
                <a:endCxn id="250" idx="0"/>
              </p:cNvCxnSpPr>
              <p:nvPr/>
            </p:nvCxnSpPr>
            <p:spPr bwMode="gray">
              <a:xfrm rot="16200000" flipH="1">
                <a:off x="10662431" y="4933733"/>
                <a:ext cx="56562" cy="40836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50F6845C-C5B2-4A14-8202-CEA3A92F0F1F}"/>
                  </a:ext>
                </a:extLst>
              </p:cNvPr>
              <p:cNvCxnSpPr>
                <a:cxnSpLocks/>
                <a:stCxn id="250" idx="2"/>
              </p:cNvCxnSpPr>
              <p:nvPr/>
            </p:nvCxnSpPr>
            <p:spPr bwMode="gray">
              <a:xfrm>
                <a:off x="10894894" y="5593833"/>
                <a:ext cx="525" cy="57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Rechteck 62">
                <a:extLst>
                  <a:ext uri="{FF2B5EF4-FFF2-40B4-BE49-F238E27FC236}">
                    <a16:creationId xmlns:a16="http://schemas.microsoft.com/office/drawing/2014/main" id="{1540003F-62B5-4A71-8B48-39FB0F3C715A}"/>
                  </a:ext>
                </a:extLst>
              </p:cNvPr>
              <p:cNvSpPr/>
              <p:nvPr/>
            </p:nvSpPr>
            <p:spPr>
              <a:xfrm>
                <a:off x="11032496" y="5337009"/>
                <a:ext cx="1084172" cy="476706"/>
              </a:xfrm>
              <a:prstGeom prst="rect">
                <a:avLst/>
              </a:prstGeom>
            </p:spPr>
            <p:txBody>
              <a:bodyPr wrap="square">
                <a:spAutoFit/>
              </a:bodyPr>
              <a:lstStyle/>
              <a:p>
                <a:r>
                  <a:rPr lang="en-US" sz="600" b="1"/>
                  <a:t>DPA 250 S4 </a:t>
                </a:r>
              </a:p>
              <a:p>
                <a:r>
                  <a:rPr lang="en-US" sz="600" b="1"/>
                  <a:t>+ CS141 Network Interface Card</a:t>
                </a:r>
                <a:endParaRPr lang="en-US" sz="700">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254" name="Straight Connector 253">
                <a:extLst>
                  <a:ext uri="{FF2B5EF4-FFF2-40B4-BE49-F238E27FC236}">
                    <a16:creationId xmlns:a16="http://schemas.microsoft.com/office/drawing/2014/main" id="{2829944E-EC3C-45A8-959E-45B4B68B0B9A}"/>
                  </a:ext>
                </a:extLst>
              </p:cNvPr>
              <p:cNvCxnSpPr>
                <a:cxnSpLocks/>
              </p:cNvCxnSpPr>
              <p:nvPr/>
            </p:nvCxnSpPr>
            <p:spPr bwMode="gray">
              <a:xfrm flipV="1">
                <a:off x="11184982" y="4260518"/>
                <a:ext cx="0" cy="518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Connector: Elbow 254">
                <a:extLst>
                  <a:ext uri="{FF2B5EF4-FFF2-40B4-BE49-F238E27FC236}">
                    <a16:creationId xmlns:a16="http://schemas.microsoft.com/office/drawing/2014/main" id="{0516239B-5886-4FB5-8E3D-7D8C1649BCAF}"/>
                  </a:ext>
                </a:extLst>
              </p:cNvPr>
              <p:cNvCxnSpPr>
                <a:cxnSpLocks/>
              </p:cNvCxnSpPr>
              <p:nvPr/>
            </p:nvCxnSpPr>
            <p:spPr bwMode="gray">
              <a:xfrm flipV="1">
                <a:off x="10877628" y="4965676"/>
                <a:ext cx="328055" cy="17741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6" name="Picture 255">
                <a:extLst>
                  <a:ext uri="{FF2B5EF4-FFF2-40B4-BE49-F238E27FC236}">
                    <a16:creationId xmlns:a16="http://schemas.microsoft.com/office/drawing/2014/main" id="{19C3BA12-CEDF-4D33-B5C6-C12463B779C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378106" y="4787076"/>
                <a:ext cx="212293" cy="314285"/>
              </a:xfrm>
              <a:prstGeom prst="rect">
                <a:avLst/>
              </a:prstGeom>
            </p:spPr>
          </p:pic>
          <p:pic>
            <p:nvPicPr>
              <p:cNvPr id="257" name="Picture 256">
                <a:extLst>
                  <a:ext uri="{FF2B5EF4-FFF2-40B4-BE49-F238E27FC236}">
                    <a16:creationId xmlns:a16="http://schemas.microsoft.com/office/drawing/2014/main" id="{CF7D33CA-E9EE-40D9-8556-6D8C5706D0D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1129826" y="4752036"/>
                <a:ext cx="212293" cy="314285"/>
              </a:xfrm>
              <a:prstGeom prst="rect">
                <a:avLst/>
              </a:prstGeom>
            </p:spPr>
          </p:pic>
        </p:grpSp>
        <p:sp>
          <p:nvSpPr>
            <p:cNvPr id="201" name="Rectangle 200">
              <a:extLst>
                <a:ext uri="{FF2B5EF4-FFF2-40B4-BE49-F238E27FC236}">
                  <a16:creationId xmlns:a16="http://schemas.microsoft.com/office/drawing/2014/main" id="{29748B08-398B-4C68-925A-481954B87826}"/>
                </a:ext>
              </a:extLst>
            </p:cNvPr>
            <p:cNvSpPr/>
            <p:nvPr/>
          </p:nvSpPr>
          <p:spPr bwMode="gray">
            <a:xfrm>
              <a:off x="9021806" y="4491275"/>
              <a:ext cx="1446627" cy="2544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Server Room </a:t>
              </a:r>
              <a:endParaRPr lang="it-IT" sz="1050"/>
            </a:p>
          </p:txBody>
        </p:sp>
        <p:grpSp>
          <p:nvGrpSpPr>
            <p:cNvPr id="202" name="Group 201">
              <a:extLst>
                <a:ext uri="{FF2B5EF4-FFF2-40B4-BE49-F238E27FC236}">
                  <a16:creationId xmlns:a16="http://schemas.microsoft.com/office/drawing/2014/main" id="{D1155E7F-3018-4BBE-BDD0-486A5B5A1A10}"/>
                </a:ext>
              </a:extLst>
            </p:cNvPr>
            <p:cNvGrpSpPr/>
            <p:nvPr/>
          </p:nvGrpSpPr>
          <p:grpSpPr>
            <a:xfrm>
              <a:off x="2745437" y="2722868"/>
              <a:ext cx="999491" cy="1718459"/>
              <a:chOff x="10699428" y="4312912"/>
              <a:chExt cx="999491" cy="1718459"/>
            </a:xfrm>
          </p:grpSpPr>
          <p:grpSp>
            <p:nvGrpSpPr>
              <p:cNvPr id="240" name="Group 239">
                <a:extLst>
                  <a:ext uri="{FF2B5EF4-FFF2-40B4-BE49-F238E27FC236}">
                    <a16:creationId xmlns:a16="http://schemas.microsoft.com/office/drawing/2014/main" id="{CD2D8510-4AB5-4F22-8BFB-6CCCF4BC549F}"/>
                  </a:ext>
                </a:extLst>
              </p:cNvPr>
              <p:cNvGrpSpPr/>
              <p:nvPr/>
            </p:nvGrpSpPr>
            <p:grpSpPr>
              <a:xfrm>
                <a:off x="10699428" y="4312912"/>
                <a:ext cx="828799" cy="1434952"/>
                <a:chOff x="3619933" y="3509892"/>
                <a:chExt cx="1376320" cy="2018938"/>
              </a:xfrm>
            </p:grpSpPr>
            <p:sp>
              <p:nvSpPr>
                <p:cNvPr id="245" name="Content Placeholder 3">
                  <a:extLst>
                    <a:ext uri="{FF2B5EF4-FFF2-40B4-BE49-F238E27FC236}">
                      <a16:creationId xmlns:a16="http://schemas.microsoft.com/office/drawing/2014/main" id="{158D302F-0211-404E-B57C-562C448C8506}"/>
                    </a:ext>
                  </a:extLst>
                </p:cNvPr>
                <p:cNvSpPr txBox="1">
                  <a:spLocks/>
                </p:cNvSpPr>
                <p:nvPr/>
              </p:nvSpPr>
              <p:spPr bwMode="gray">
                <a:xfrm>
                  <a:off x="3619933" y="5211945"/>
                  <a:ext cx="928827" cy="244376"/>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800"/>
                    <a:t>OT</a:t>
                  </a:r>
                </a:p>
              </p:txBody>
            </p:sp>
            <p:pic>
              <p:nvPicPr>
                <p:cNvPr id="242" name="Picture 2">
                  <a:extLst>
                    <a:ext uri="{FF2B5EF4-FFF2-40B4-BE49-F238E27FC236}">
                      <a16:creationId xmlns:a16="http://schemas.microsoft.com/office/drawing/2014/main" id="{9F7CE7B3-4076-495C-942B-00C9255F32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3733" y="4636439"/>
                  <a:ext cx="1137773" cy="640080"/>
                </a:xfrm>
                <a:prstGeom prst="rect">
                  <a:avLst/>
                </a:prstGeom>
                <a:noFill/>
                <a:extLst>
                  <a:ext uri="{909E8E84-426E-40DD-AFC4-6F175D3DCCD1}">
                    <a14:hiddenFill xmlns:a14="http://schemas.microsoft.com/office/drawing/2010/main">
                      <a:solidFill>
                        <a:srgbClr val="FFFFFF"/>
                      </a:solidFill>
                    </a14:hiddenFill>
                  </a:ext>
                </a:extLst>
              </p:spPr>
            </p:pic>
            <p:cxnSp>
              <p:nvCxnSpPr>
                <p:cNvPr id="243" name="Straight Connector 242">
                  <a:extLst>
                    <a:ext uri="{FF2B5EF4-FFF2-40B4-BE49-F238E27FC236}">
                      <a16:creationId xmlns:a16="http://schemas.microsoft.com/office/drawing/2014/main" id="{54DD0500-2A06-40CB-9F7D-09A54D487DA7}"/>
                    </a:ext>
                  </a:extLst>
                </p:cNvPr>
                <p:cNvCxnSpPr>
                  <a:cxnSpLocks/>
                  <a:endCxn id="242" idx="0"/>
                </p:cNvCxnSpPr>
                <p:nvPr/>
              </p:nvCxnSpPr>
              <p:spPr bwMode="gray">
                <a:xfrm>
                  <a:off x="4392619" y="3681707"/>
                  <a:ext cx="0" cy="9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3783D8C-0190-4C42-9092-276AB5C810F6}"/>
                    </a:ext>
                  </a:extLst>
                </p:cNvPr>
                <p:cNvCxnSpPr>
                  <a:cxnSpLocks/>
                  <a:stCxn id="242" idx="2"/>
                </p:cNvCxnSpPr>
                <p:nvPr/>
              </p:nvCxnSpPr>
              <p:spPr bwMode="gray">
                <a:xfrm flipH="1">
                  <a:off x="4392619" y="5276519"/>
                  <a:ext cx="1" cy="252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Content Placeholder 3">
                  <a:extLst>
                    <a:ext uri="{FF2B5EF4-FFF2-40B4-BE49-F238E27FC236}">
                      <a16:creationId xmlns:a16="http://schemas.microsoft.com/office/drawing/2014/main" id="{E9A2A090-31A6-48AC-AB66-6DB5E7351E91}"/>
                    </a:ext>
                  </a:extLst>
                </p:cNvPr>
                <p:cNvSpPr txBox="1">
                  <a:spLocks/>
                </p:cNvSpPr>
                <p:nvPr/>
              </p:nvSpPr>
              <p:spPr bwMode="gray">
                <a:xfrm>
                  <a:off x="4070551" y="3509892"/>
                  <a:ext cx="925702" cy="296842"/>
                </a:xfrm>
                <a:prstGeom prst="rect">
                  <a:avLst/>
                </a:prstGeom>
              </p:spPr>
              <p:txBody>
                <a:bodyPr lIns="0" tIns="0" rIns="0" bIns="0" anchor="ctr"/>
                <a:lstStyle>
                  <a:lvl1pPr marL="0" indent="0" algn="ctr"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ctr"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ctr"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700"/>
                    <a:t>XT </a:t>
                  </a:r>
                  <a:r>
                    <a:rPr lang="en-US" sz="700">
                      <a:latin typeface="ABBvoice Light" panose="020D0403020503020204" pitchFamily="34" charset="0"/>
                      <a:ea typeface="ABBvoice Light" panose="020D0403020503020204" pitchFamily="34" charset="0"/>
                      <a:cs typeface="ABBvoice Light" panose="020D0403020503020204" pitchFamily="34" charset="0"/>
                    </a:rPr>
                    <a:t>Ekip Hi-Touch </a:t>
                  </a:r>
                  <a:endParaRPr lang="en-US" sz="700"/>
                </a:p>
              </p:txBody>
            </p:sp>
            <p:pic>
              <p:nvPicPr>
                <p:cNvPr id="247" name="Picture 246">
                  <a:extLst>
                    <a:ext uri="{FF2B5EF4-FFF2-40B4-BE49-F238E27FC236}">
                      <a16:creationId xmlns:a16="http://schemas.microsoft.com/office/drawing/2014/main" id="{55167146-5966-4EBD-BC0F-A6EB6364874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161318" y="3899345"/>
                  <a:ext cx="494883" cy="546062"/>
                </a:xfrm>
                <a:prstGeom prst="rect">
                  <a:avLst/>
                </a:prstGeom>
              </p:spPr>
            </p:pic>
          </p:grpSp>
          <p:sp>
            <p:nvSpPr>
              <p:cNvPr id="241" name="Rectangle 240">
                <a:extLst>
                  <a:ext uri="{FF2B5EF4-FFF2-40B4-BE49-F238E27FC236}">
                    <a16:creationId xmlns:a16="http://schemas.microsoft.com/office/drawing/2014/main" id="{65E8E96E-AF21-4405-8757-0CB5375C566B}"/>
                  </a:ext>
                </a:extLst>
              </p:cNvPr>
              <p:cNvSpPr/>
              <p:nvPr/>
            </p:nvSpPr>
            <p:spPr bwMode="gray">
              <a:xfrm>
                <a:off x="10714735" y="5853247"/>
                <a:ext cx="984184" cy="178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Cooling</a:t>
                </a:r>
                <a:endParaRPr lang="it-IT" sz="1050"/>
              </a:p>
            </p:txBody>
          </p:sp>
        </p:grpSp>
        <p:pic>
          <p:nvPicPr>
            <p:cNvPr id="203" name="Picture 202">
              <a:extLst>
                <a:ext uri="{FF2B5EF4-FFF2-40B4-BE49-F238E27FC236}">
                  <a16:creationId xmlns:a16="http://schemas.microsoft.com/office/drawing/2014/main" id="{2F4CE111-EEFE-435E-A2C7-239AE4E0108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034515" y="2933846"/>
              <a:ext cx="299442" cy="389974"/>
            </a:xfrm>
            <a:prstGeom prst="rect">
              <a:avLst/>
            </a:prstGeom>
          </p:spPr>
        </p:pic>
        <p:pic>
          <p:nvPicPr>
            <p:cNvPr id="204" name="Picture 203">
              <a:extLst>
                <a:ext uri="{FF2B5EF4-FFF2-40B4-BE49-F238E27FC236}">
                  <a16:creationId xmlns:a16="http://schemas.microsoft.com/office/drawing/2014/main" id="{1186E1A8-871D-4AFE-A12B-F391E88C80A9}"/>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180968" y="2908133"/>
              <a:ext cx="308259" cy="401458"/>
            </a:xfrm>
            <a:prstGeom prst="rect">
              <a:avLst/>
            </a:prstGeom>
          </p:spPr>
        </p:pic>
        <p:cxnSp>
          <p:nvCxnSpPr>
            <p:cNvPr id="205" name="Connector: Elbow 204">
              <a:extLst>
                <a:ext uri="{FF2B5EF4-FFF2-40B4-BE49-F238E27FC236}">
                  <a16:creationId xmlns:a16="http://schemas.microsoft.com/office/drawing/2014/main" id="{5EBE77F8-E7AC-40E9-A9E5-F627A51B77C6}"/>
                </a:ext>
              </a:extLst>
            </p:cNvPr>
            <p:cNvCxnSpPr>
              <a:cxnSpLocks/>
              <a:stCxn id="196" idx="3"/>
            </p:cNvCxnSpPr>
            <p:nvPr/>
          </p:nvCxnSpPr>
          <p:spPr bwMode="gray">
            <a:xfrm>
              <a:off x="1893874" y="2319719"/>
              <a:ext cx="154758" cy="246201"/>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206" name="Picture 205">
              <a:extLst>
                <a:ext uri="{FF2B5EF4-FFF2-40B4-BE49-F238E27FC236}">
                  <a16:creationId xmlns:a16="http://schemas.microsoft.com/office/drawing/2014/main" id="{6731FD9A-1223-43BE-A8FE-341C3E666D3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086022" y="3075699"/>
              <a:ext cx="298011" cy="388111"/>
            </a:xfrm>
            <a:prstGeom prst="rect">
              <a:avLst/>
            </a:prstGeom>
          </p:spPr>
        </p:pic>
        <p:pic>
          <p:nvPicPr>
            <p:cNvPr id="207" name="Picture 206">
              <a:extLst>
                <a:ext uri="{FF2B5EF4-FFF2-40B4-BE49-F238E27FC236}">
                  <a16:creationId xmlns:a16="http://schemas.microsoft.com/office/drawing/2014/main" id="{1AC8C61A-94BA-4C40-85E7-8BE22E3A8B53}"/>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128582" y="4072432"/>
              <a:ext cx="243054" cy="316539"/>
            </a:xfrm>
            <a:prstGeom prst="rect">
              <a:avLst/>
            </a:prstGeom>
          </p:spPr>
        </p:pic>
        <p:pic>
          <p:nvPicPr>
            <p:cNvPr id="208" name="Picture 207">
              <a:extLst>
                <a:ext uri="{FF2B5EF4-FFF2-40B4-BE49-F238E27FC236}">
                  <a16:creationId xmlns:a16="http://schemas.microsoft.com/office/drawing/2014/main" id="{6DD4DBEC-5B6C-4234-A085-E8A0610E624C}"/>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979499" y="3106737"/>
              <a:ext cx="298011" cy="388111"/>
            </a:xfrm>
            <a:prstGeom prst="rect">
              <a:avLst/>
            </a:prstGeom>
          </p:spPr>
        </p:pic>
        <p:pic>
          <p:nvPicPr>
            <p:cNvPr id="209" name="Picture 208">
              <a:extLst>
                <a:ext uri="{FF2B5EF4-FFF2-40B4-BE49-F238E27FC236}">
                  <a16:creationId xmlns:a16="http://schemas.microsoft.com/office/drawing/2014/main" id="{A27A2635-A349-4B7B-B3FE-8A23B6BF8755}"/>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552013" y="3099564"/>
              <a:ext cx="243054" cy="316539"/>
            </a:xfrm>
            <a:prstGeom prst="rect">
              <a:avLst/>
            </a:prstGeom>
          </p:spPr>
        </p:pic>
        <p:pic>
          <p:nvPicPr>
            <p:cNvPr id="210" name="Picture 209">
              <a:extLst>
                <a:ext uri="{FF2B5EF4-FFF2-40B4-BE49-F238E27FC236}">
                  <a16:creationId xmlns:a16="http://schemas.microsoft.com/office/drawing/2014/main" id="{8BECECDD-9A18-4CE7-9ACC-5D22C39CBE8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5365247" y="4103126"/>
              <a:ext cx="243054" cy="316539"/>
            </a:xfrm>
            <a:prstGeom prst="rect">
              <a:avLst/>
            </a:prstGeom>
          </p:spPr>
        </p:pic>
        <p:pic>
          <p:nvPicPr>
            <p:cNvPr id="211" name="Picture 210">
              <a:extLst>
                <a:ext uri="{FF2B5EF4-FFF2-40B4-BE49-F238E27FC236}">
                  <a16:creationId xmlns:a16="http://schemas.microsoft.com/office/drawing/2014/main" id="{D033BB24-D0E0-43A2-A818-26E39FF46C5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427143" y="2958494"/>
              <a:ext cx="243054" cy="316539"/>
            </a:xfrm>
            <a:prstGeom prst="rect">
              <a:avLst/>
            </a:prstGeom>
          </p:spPr>
        </p:pic>
        <p:pic>
          <p:nvPicPr>
            <p:cNvPr id="212" name="Picture 211">
              <a:extLst>
                <a:ext uri="{FF2B5EF4-FFF2-40B4-BE49-F238E27FC236}">
                  <a16:creationId xmlns:a16="http://schemas.microsoft.com/office/drawing/2014/main" id="{3EA84EBC-2651-49DA-96B5-A881EC4E3BB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475587" y="2656991"/>
              <a:ext cx="399572" cy="350298"/>
            </a:xfrm>
            <a:prstGeom prst="rect">
              <a:avLst/>
            </a:prstGeom>
          </p:spPr>
        </p:pic>
        <p:cxnSp>
          <p:nvCxnSpPr>
            <p:cNvPr id="213" name="Connector: Elbow 212">
              <a:extLst>
                <a:ext uri="{FF2B5EF4-FFF2-40B4-BE49-F238E27FC236}">
                  <a16:creationId xmlns:a16="http://schemas.microsoft.com/office/drawing/2014/main" id="{C4520DF0-A4B6-4223-A45F-345C163CAAC3}"/>
                </a:ext>
              </a:extLst>
            </p:cNvPr>
            <p:cNvCxnSpPr>
              <a:cxnSpLocks/>
            </p:cNvCxnSpPr>
            <p:nvPr/>
          </p:nvCxnSpPr>
          <p:spPr bwMode="gray">
            <a:xfrm rot="10800000">
              <a:off x="4315566" y="2588348"/>
              <a:ext cx="160021" cy="121787"/>
            </a:xfrm>
            <a:prstGeom prst="bentConnector3">
              <a:avLst>
                <a:gd name="adj1" fmla="val 50000"/>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214" name="Oval 213">
              <a:extLst>
                <a:ext uri="{FF2B5EF4-FFF2-40B4-BE49-F238E27FC236}">
                  <a16:creationId xmlns:a16="http://schemas.microsoft.com/office/drawing/2014/main" id="{9ED33236-E512-4A76-A690-11C92A030904}"/>
                </a:ext>
              </a:extLst>
            </p:cNvPr>
            <p:cNvSpPr/>
            <p:nvPr/>
          </p:nvSpPr>
          <p:spPr bwMode="gray">
            <a:xfrm>
              <a:off x="11158877" y="1689770"/>
              <a:ext cx="166401" cy="1735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a:t>
              </a:r>
            </a:p>
          </p:txBody>
        </p:sp>
        <p:cxnSp>
          <p:nvCxnSpPr>
            <p:cNvPr id="215" name="Straight Connector 214">
              <a:extLst>
                <a:ext uri="{FF2B5EF4-FFF2-40B4-BE49-F238E27FC236}">
                  <a16:creationId xmlns:a16="http://schemas.microsoft.com/office/drawing/2014/main" id="{542485FC-6914-4969-AF8F-44869B678B07}"/>
                </a:ext>
              </a:extLst>
            </p:cNvPr>
            <p:cNvCxnSpPr>
              <a:cxnSpLocks/>
            </p:cNvCxnSpPr>
            <p:nvPr/>
          </p:nvCxnSpPr>
          <p:spPr bwMode="gray">
            <a:xfrm>
              <a:off x="11242077" y="1859292"/>
              <a:ext cx="0" cy="980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Rechteck 62">
              <a:extLst>
                <a:ext uri="{FF2B5EF4-FFF2-40B4-BE49-F238E27FC236}">
                  <a16:creationId xmlns:a16="http://schemas.microsoft.com/office/drawing/2014/main" id="{343E667B-FFDC-4954-A167-7492C29EC653}"/>
                </a:ext>
              </a:extLst>
            </p:cNvPr>
            <p:cNvSpPr/>
            <p:nvPr/>
          </p:nvSpPr>
          <p:spPr>
            <a:xfrm>
              <a:off x="10671890" y="1398968"/>
              <a:ext cx="876679" cy="238353"/>
            </a:xfrm>
            <a:prstGeom prst="rect">
              <a:avLst/>
            </a:prstGeom>
          </p:spPr>
          <p:txBody>
            <a:bodyPr wrap="square">
              <a:spAutoFit/>
            </a:bodyPr>
            <a:lstStyle/>
            <a:p>
              <a:pPr algn="ctr"/>
              <a:r>
                <a:rPr lang="en-US" sz="600">
                  <a:latin typeface="ABBvoice Light" panose="020D0403020503020204" pitchFamily="34" charset="0"/>
                  <a:ea typeface="ABBvoice Light" panose="020D0403020503020204" pitchFamily="34" charset="0"/>
                  <a:cs typeface="ABBvoice Light" panose="020D0403020503020204" pitchFamily="34" charset="0"/>
                </a:rPr>
                <a:t>Renewables</a:t>
              </a:r>
            </a:p>
          </p:txBody>
        </p:sp>
        <p:sp>
          <p:nvSpPr>
            <p:cNvPr id="218" name="Rechteck 62">
              <a:extLst>
                <a:ext uri="{FF2B5EF4-FFF2-40B4-BE49-F238E27FC236}">
                  <a16:creationId xmlns:a16="http://schemas.microsoft.com/office/drawing/2014/main" id="{76FDF291-619F-4778-84E3-A8F94DB8F672}"/>
                </a:ext>
              </a:extLst>
            </p:cNvPr>
            <p:cNvSpPr/>
            <p:nvPr/>
          </p:nvSpPr>
          <p:spPr>
            <a:xfrm>
              <a:off x="4751220" y="2428220"/>
              <a:ext cx="578411" cy="215444"/>
            </a:xfrm>
            <a:prstGeom prst="rect">
              <a:avLst/>
            </a:prstGeom>
          </p:spPr>
          <p:txBody>
            <a:bodyPr wrap="square">
              <a:spAutoFit/>
            </a:bodyPr>
            <a:lstStyle/>
            <a:p>
              <a:pPr algn="ctr"/>
              <a:r>
                <a:rPr lang="en-US" sz="800">
                  <a:latin typeface="ABBvoice Light" panose="020D0403020503020204" pitchFamily="34" charset="0"/>
                  <a:ea typeface="ABBvoice Light" panose="020D0403020503020204" pitchFamily="34" charset="0"/>
                  <a:cs typeface="ABBvoice Light" panose="020D0403020503020204" pitchFamily="34" charset="0"/>
                </a:rPr>
                <a:t>Bus-tie</a:t>
              </a:r>
            </a:p>
          </p:txBody>
        </p:sp>
        <p:cxnSp>
          <p:nvCxnSpPr>
            <p:cNvPr id="219" name="Connector: Elbow 218">
              <a:extLst>
                <a:ext uri="{FF2B5EF4-FFF2-40B4-BE49-F238E27FC236}">
                  <a16:creationId xmlns:a16="http://schemas.microsoft.com/office/drawing/2014/main" id="{9BCB4848-C718-4025-815A-A4C9B3D368C2}"/>
                </a:ext>
              </a:extLst>
            </p:cNvPr>
            <p:cNvCxnSpPr>
              <a:cxnSpLocks/>
              <a:stCxn id="250" idx="1"/>
            </p:cNvCxnSpPr>
            <p:nvPr/>
          </p:nvCxnSpPr>
          <p:spPr bwMode="gray">
            <a:xfrm rot="10800000">
              <a:off x="8642805" y="2580106"/>
              <a:ext cx="1359549" cy="1423909"/>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20" name="Connector: Elbow 219">
              <a:extLst>
                <a:ext uri="{FF2B5EF4-FFF2-40B4-BE49-F238E27FC236}">
                  <a16:creationId xmlns:a16="http://schemas.microsoft.com/office/drawing/2014/main" id="{CCD5388A-A1D5-41D3-8161-6313DFA7B190}"/>
                </a:ext>
              </a:extLst>
            </p:cNvPr>
            <p:cNvCxnSpPr>
              <a:cxnSpLocks/>
              <a:stCxn id="257" idx="3"/>
            </p:cNvCxnSpPr>
            <p:nvPr/>
          </p:nvCxnSpPr>
          <p:spPr bwMode="gray">
            <a:xfrm flipV="1">
              <a:off x="10629950" y="2569662"/>
              <a:ext cx="316193" cy="963516"/>
            </a:xfrm>
            <a:prstGeom prst="bentConnector2">
              <a:avLst/>
            </a:prstGeom>
            <a:ln w="19050" cmpd="sng">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21" name="Connector: Elbow 220">
              <a:extLst>
                <a:ext uri="{FF2B5EF4-FFF2-40B4-BE49-F238E27FC236}">
                  <a16:creationId xmlns:a16="http://schemas.microsoft.com/office/drawing/2014/main" id="{76FD0EB3-35BE-4C3E-A1AA-FC523582FD57}"/>
                </a:ext>
              </a:extLst>
            </p:cNvPr>
            <p:cNvCxnSpPr>
              <a:cxnSpLocks/>
              <a:stCxn id="256" idx="1"/>
            </p:cNvCxnSpPr>
            <p:nvPr/>
          </p:nvCxnSpPr>
          <p:spPr bwMode="gray">
            <a:xfrm rot="10800000">
              <a:off x="9124897" y="2685742"/>
              <a:ext cx="541041" cy="882477"/>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22" name="Connector: Elbow 221">
              <a:extLst>
                <a:ext uri="{FF2B5EF4-FFF2-40B4-BE49-F238E27FC236}">
                  <a16:creationId xmlns:a16="http://schemas.microsoft.com/office/drawing/2014/main" id="{222C7305-9E0F-419E-BCA5-2C87BEF0FD82}"/>
                </a:ext>
              </a:extLst>
            </p:cNvPr>
            <p:cNvCxnSpPr>
              <a:cxnSpLocks/>
              <a:endCxn id="197" idx="1"/>
            </p:cNvCxnSpPr>
            <p:nvPr/>
          </p:nvCxnSpPr>
          <p:spPr bwMode="gray">
            <a:xfrm rot="5400000" flipH="1" flipV="1">
              <a:off x="9728497" y="2318194"/>
              <a:ext cx="293005" cy="205832"/>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23" name="Connector: Elbow 222">
              <a:extLst>
                <a:ext uri="{FF2B5EF4-FFF2-40B4-BE49-F238E27FC236}">
                  <a16:creationId xmlns:a16="http://schemas.microsoft.com/office/drawing/2014/main" id="{B579D6F9-65F6-4B33-AD68-CA68E2E132E4}"/>
                </a:ext>
              </a:extLst>
            </p:cNvPr>
            <p:cNvCxnSpPr>
              <a:cxnSpLocks/>
            </p:cNvCxnSpPr>
            <p:nvPr/>
          </p:nvCxnSpPr>
          <p:spPr bwMode="gray">
            <a:xfrm flipV="1">
              <a:off x="447971" y="2571736"/>
              <a:ext cx="11028411" cy="1394"/>
            </a:xfrm>
            <a:prstGeom prst="bentConnector3">
              <a:avLst>
                <a:gd name="adj1" fmla="val 50000"/>
              </a:avLst>
            </a:prstGeom>
            <a:ln w="19050" cmpd="sng">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24" name="Connector: Elbow 223">
              <a:extLst>
                <a:ext uri="{FF2B5EF4-FFF2-40B4-BE49-F238E27FC236}">
                  <a16:creationId xmlns:a16="http://schemas.microsoft.com/office/drawing/2014/main" id="{237D81BE-4A6F-4FF0-B4DE-6F0307ED73F4}"/>
                </a:ext>
              </a:extLst>
            </p:cNvPr>
            <p:cNvCxnSpPr>
              <a:cxnSpLocks/>
              <a:stCxn id="206" idx="1"/>
            </p:cNvCxnSpPr>
            <p:nvPr/>
          </p:nvCxnSpPr>
          <p:spPr bwMode="gray">
            <a:xfrm rot="10800000">
              <a:off x="3921414" y="2571737"/>
              <a:ext cx="164608" cy="698019"/>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ED0DC253-A624-472B-B49D-A05F8024B253}"/>
                </a:ext>
              </a:extLst>
            </p:cNvPr>
            <p:cNvGrpSpPr/>
            <p:nvPr/>
          </p:nvGrpSpPr>
          <p:grpSpPr>
            <a:xfrm>
              <a:off x="6719843" y="1068234"/>
              <a:ext cx="1106448" cy="607556"/>
              <a:chOff x="7989354" y="1307386"/>
              <a:chExt cx="1106448" cy="607556"/>
            </a:xfrm>
          </p:grpSpPr>
          <p:pic>
            <p:nvPicPr>
              <p:cNvPr id="235" name="Picture 234" descr="Text, icon&#10;&#10;Description automatically generated">
                <a:extLst>
                  <a:ext uri="{FF2B5EF4-FFF2-40B4-BE49-F238E27FC236}">
                    <a16:creationId xmlns:a16="http://schemas.microsoft.com/office/drawing/2014/main" id="{1E69148E-482E-46D4-949B-72B78D64441A}"/>
                  </a:ext>
                </a:extLst>
              </p:cNvPr>
              <p:cNvPicPr>
                <a:picLocks noChangeAspect="1"/>
              </p:cNvPicPr>
              <p:nvPr/>
            </p:nvPicPr>
            <p:blipFill>
              <a:blip r:embed="rId18"/>
              <a:stretch>
                <a:fillRect/>
              </a:stretch>
            </p:blipFill>
            <p:spPr>
              <a:xfrm>
                <a:off x="8427839" y="1598278"/>
                <a:ext cx="316664" cy="316664"/>
              </a:xfrm>
              <a:prstGeom prst="rect">
                <a:avLst/>
              </a:prstGeom>
            </p:spPr>
          </p:pic>
          <p:pic>
            <p:nvPicPr>
              <p:cNvPr id="236" name="Picture 235">
                <a:extLst>
                  <a:ext uri="{FF2B5EF4-FFF2-40B4-BE49-F238E27FC236}">
                    <a16:creationId xmlns:a16="http://schemas.microsoft.com/office/drawing/2014/main" id="{05EFEBBA-2161-474C-98B5-E458DC6DC5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49507" y="1415988"/>
                <a:ext cx="246295" cy="252361"/>
              </a:xfrm>
              <a:prstGeom prst="rect">
                <a:avLst/>
              </a:prstGeom>
            </p:spPr>
          </p:pic>
          <p:pic>
            <p:nvPicPr>
              <p:cNvPr id="237" name="Picture 236">
                <a:extLst>
                  <a:ext uri="{FF2B5EF4-FFF2-40B4-BE49-F238E27FC236}">
                    <a16:creationId xmlns:a16="http://schemas.microsoft.com/office/drawing/2014/main" id="{3CD354AB-B623-40C8-B154-FB8E4B4B30A9}"/>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6625" r="93375">
                            <a14:foregroundMark x1="6625" y1="58250" x2="6625" y2="58250"/>
                            <a14:foregroundMark x1="93375" y1="51625" x2="93375" y2="51625"/>
                          </a14:backgroundRemoval>
                        </a14:imgEffect>
                      </a14:imgLayer>
                    </a14:imgProps>
                  </a:ext>
                </a:extLst>
              </a:blip>
              <a:stretch>
                <a:fillRect/>
              </a:stretch>
            </p:blipFill>
            <p:spPr>
              <a:xfrm>
                <a:off x="7989354" y="1307386"/>
                <a:ext cx="396000" cy="396000"/>
              </a:xfrm>
              <a:prstGeom prst="rect">
                <a:avLst/>
              </a:prstGeom>
            </p:spPr>
          </p:pic>
          <p:cxnSp>
            <p:nvCxnSpPr>
              <p:cNvPr id="238" name="Connector: Elbow 237">
                <a:extLst>
                  <a:ext uri="{FF2B5EF4-FFF2-40B4-BE49-F238E27FC236}">
                    <a16:creationId xmlns:a16="http://schemas.microsoft.com/office/drawing/2014/main" id="{BCCB7752-9746-4798-8476-B2C9D1852A8A}"/>
                  </a:ext>
                </a:extLst>
              </p:cNvPr>
              <p:cNvCxnSpPr>
                <a:cxnSpLocks/>
                <a:stCxn id="235" idx="1"/>
                <a:endCxn id="237" idx="2"/>
              </p:cNvCxnSpPr>
              <p:nvPr/>
            </p:nvCxnSpPr>
            <p:spPr bwMode="gray">
              <a:xfrm rot="10800000">
                <a:off x="8187355" y="1703386"/>
                <a:ext cx="240485" cy="53224"/>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9" name="Connector: Elbow 238">
                <a:extLst>
                  <a:ext uri="{FF2B5EF4-FFF2-40B4-BE49-F238E27FC236}">
                    <a16:creationId xmlns:a16="http://schemas.microsoft.com/office/drawing/2014/main" id="{4CFEAE42-D194-4467-BFCD-1684E778C81D}"/>
                  </a:ext>
                </a:extLst>
              </p:cNvPr>
              <p:cNvCxnSpPr>
                <a:cxnSpLocks/>
                <a:stCxn id="236" idx="2"/>
                <a:endCxn id="235" idx="3"/>
              </p:cNvCxnSpPr>
              <p:nvPr/>
            </p:nvCxnSpPr>
            <p:spPr bwMode="gray">
              <a:xfrm rot="5400000">
                <a:off x="8814449" y="1598403"/>
                <a:ext cx="88261" cy="228152"/>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26" name="Picture 225" descr="A picture containing text, electronics&#10;&#10;Description automatically generated">
              <a:extLst>
                <a:ext uri="{FF2B5EF4-FFF2-40B4-BE49-F238E27FC236}">
                  <a16:creationId xmlns:a16="http://schemas.microsoft.com/office/drawing/2014/main" id="{51312219-5861-406A-84B0-AB991ACBDB7D}"/>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7738" b="91071" l="10000" r="90000">
                          <a14:foregroundMark x1="29667" y1="8333" x2="29667" y2="8333"/>
                          <a14:foregroundMark x1="67667" y1="91071" x2="67667" y2="91071"/>
                          <a14:foregroundMark x1="32667" y1="82738" x2="32667" y2="82738"/>
                          <a14:foregroundMark x1="39333" y1="85119" x2="39333" y2="85119"/>
                          <a14:foregroundMark x1="41333" y1="85119" x2="41333" y2="85119"/>
                          <a14:foregroundMark x1="46000" y1="86905" x2="46000" y2="86905"/>
                          <a14:foregroundMark x1="55667" y1="90476" x2="55667" y2="90476"/>
                        </a14:backgroundRemoval>
                      </a14:imgEffect>
                    </a14:imgLayer>
                  </a14:imgProps>
                </a:ext>
              </a:extLst>
            </a:blip>
            <a:stretch>
              <a:fillRect/>
            </a:stretch>
          </p:blipFill>
          <p:spPr>
            <a:xfrm>
              <a:off x="8214503" y="1583634"/>
              <a:ext cx="437854" cy="245198"/>
            </a:xfrm>
            <a:prstGeom prst="rect">
              <a:avLst/>
            </a:prstGeom>
          </p:spPr>
        </p:pic>
        <p:cxnSp>
          <p:nvCxnSpPr>
            <p:cNvPr id="227" name="Connector: Elbow 226">
              <a:extLst>
                <a:ext uri="{FF2B5EF4-FFF2-40B4-BE49-F238E27FC236}">
                  <a16:creationId xmlns:a16="http://schemas.microsoft.com/office/drawing/2014/main" id="{5C2ED0E6-66E2-440B-9B9C-64DE638401D5}"/>
                </a:ext>
              </a:extLst>
            </p:cNvPr>
            <p:cNvCxnSpPr>
              <a:cxnSpLocks/>
              <a:stCxn id="226" idx="1"/>
            </p:cNvCxnSpPr>
            <p:nvPr/>
          </p:nvCxnSpPr>
          <p:spPr bwMode="gray">
            <a:xfrm rot="10800000" flipV="1">
              <a:off x="7361143" y="1706233"/>
              <a:ext cx="853360" cy="68514"/>
            </a:xfrm>
            <a:prstGeom prst="bentConnector4">
              <a:avLst>
                <a:gd name="adj1" fmla="val 40723"/>
                <a:gd name="adj2" fmla="val 512595"/>
              </a:avLst>
            </a:prstGeom>
            <a:ln w="19050">
              <a:solidFill>
                <a:schemeClr val="accent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28" name="Connector: Elbow 227">
              <a:extLst>
                <a:ext uri="{FF2B5EF4-FFF2-40B4-BE49-F238E27FC236}">
                  <a16:creationId xmlns:a16="http://schemas.microsoft.com/office/drawing/2014/main" id="{0B310D32-384E-4D0D-AE67-9B58C7E06DEE}"/>
                </a:ext>
              </a:extLst>
            </p:cNvPr>
            <p:cNvCxnSpPr>
              <a:cxnSpLocks/>
              <a:endCxn id="226" idx="2"/>
            </p:cNvCxnSpPr>
            <p:nvPr/>
          </p:nvCxnSpPr>
          <p:spPr bwMode="gray">
            <a:xfrm rot="5400000" flipH="1" flipV="1">
              <a:off x="6383180" y="3746879"/>
              <a:ext cx="3968296" cy="132203"/>
            </a:xfrm>
            <a:prstGeom prst="bentConnector3">
              <a:avLst>
                <a:gd name="adj1" fmla="val 50000"/>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527D8512-6A29-4997-B451-0BC429FB12BC}"/>
                </a:ext>
              </a:extLst>
            </p:cNvPr>
            <p:cNvSpPr/>
            <p:nvPr/>
          </p:nvSpPr>
          <p:spPr bwMode="gray">
            <a:xfrm>
              <a:off x="7568400" y="5857831"/>
              <a:ext cx="1556497" cy="3223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Gas &amp; water</a:t>
              </a:r>
            </a:p>
          </p:txBody>
        </p:sp>
        <p:sp>
          <p:nvSpPr>
            <p:cNvPr id="230" name="Rectangle 229">
              <a:extLst>
                <a:ext uri="{FF2B5EF4-FFF2-40B4-BE49-F238E27FC236}">
                  <a16:creationId xmlns:a16="http://schemas.microsoft.com/office/drawing/2014/main" id="{BD577514-1A12-4BE0-BFB5-9C9692A6B81E}"/>
                </a:ext>
              </a:extLst>
            </p:cNvPr>
            <p:cNvSpPr/>
            <p:nvPr/>
          </p:nvSpPr>
          <p:spPr bwMode="gray">
            <a:xfrm>
              <a:off x="4039810" y="5431999"/>
              <a:ext cx="1462041" cy="4919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General Critical Loads</a:t>
              </a:r>
            </a:p>
          </p:txBody>
        </p:sp>
        <p:cxnSp>
          <p:nvCxnSpPr>
            <p:cNvPr id="231" name="Connector: Elbow 230">
              <a:extLst>
                <a:ext uri="{FF2B5EF4-FFF2-40B4-BE49-F238E27FC236}">
                  <a16:creationId xmlns:a16="http://schemas.microsoft.com/office/drawing/2014/main" id="{73C06A1A-7A9E-4C94-B134-2B038BBF32BD}"/>
                </a:ext>
              </a:extLst>
            </p:cNvPr>
            <p:cNvCxnSpPr>
              <a:cxnSpLocks/>
              <a:stCxn id="298" idx="3"/>
            </p:cNvCxnSpPr>
            <p:nvPr/>
          </p:nvCxnSpPr>
          <p:spPr bwMode="gray">
            <a:xfrm flipV="1">
              <a:off x="6728261" y="2570406"/>
              <a:ext cx="86723" cy="972260"/>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9AFFB62C-2818-419B-8F0D-4AE8FC782EB9}"/>
                </a:ext>
              </a:extLst>
            </p:cNvPr>
            <p:cNvCxnSpPr>
              <a:cxnSpLocks/>
              <a:stCxn id="478" idx="3"/>
            </p:cNvCxnSpPr>
            <p:nvPr/>
          </p:nvCxnSpPr>
          <p:spPr bwMode="gray">
            <a:xfrm flipV="1">
              <a:off x="1987282" y="2563612"/>
              <a:ext cx="753290" cy="1026242"/>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233" name="Rectangle 232">
              <a:extLst>
                <a:ext uri="{FF2B5EF4-FFF2-40B4-BE49-F238E27FC236}">
                  <a16:creationId xmlns:a16="http://schemas.microsoft.com/office/drawing/2014/main" id="{9A01EAC5-6A2C-458E-AE19-D6E3DB96A1AF}"/>
                </a:ext>
              </a:extLst>
            </p:cNvPr>
            <p:cNvSpPr/>
            <p:nvPr/>
          </p:nvSpPr>
          <p:spPr>
            <a:xfrm>
              <a:off x="8301226" y="1471644"/>
              <a:ext cx="1003645" cy="276999"/>
            </a:xfrm>
            <a:prstGeom prst="rect">
              <a:avLst/>
            </a:prstGeom>
          </p:spPr>
          <p:txBody>
            <a:bodyPr wrap="square">
              <a:spAutoFit/>
            </a:bodyPr>
            <a:lstStyle/>
            <a:p>
              <a:pPr algn="ctr"/>
              <a:r>
                <a:rPr lang="en-US" sz="600"/>
                <a:t>ABB Edge industrial Gateway</a:t>
              </a:r>
            </a:p>
          </p:txBody>
        </p:sp>
        <p:cxnSp>
          <p:nvCxnSpPr>
            <p:cNvPr id="234" name="Connector: Elbow 233">
              <a:extLst>
                <a:ext uri="{FF2B5EF4-FFF2-40B4-BE49-F238E27FC236}">
                  <a16:creationId xmlns:a16="http://schemas.microsoft.com/office/drawing/2014/main" id="{062B9A16-8865-4271-A0BC-D563348D1C72}"/>
                </a:ext>
              </a:extLst>
            </p:cNvPr>
            <p:cNvCxnSpPr>
              <a:cxnSpLocks/>
            </p:cNvCxnSpPr>
            <p:nvPr/>
          </p:nvCxnSpPr>
          <p:spPr bwMode="gray">
            <a:xfrm rot="16200000" flipV="1">
              <a:off x="8405072" y="1946878"/>
              <a:ext cx="775028" cy="458440"/>
            </a:xfrm>
            <a:prstGeom prst="bentConnector3">
              <a:avLst>
                <a:gd name="adj1" fmla="val 50000"/>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96" name="Date Placeholder 3">
            <a:extLst>
              <a:ext uri="{FF2B5EF4-FFF2-40B4-BE49-F238E27FC236}">
                <a16:creationId xmlns:a16="http://schemas.microsoft.com/office/drawing/2014/main" id="{0149686A-6497-4417-81B6-3DBAFF8C8BAB}"/>
              </a:ext>
            </a:extLst>
          </p:cNvPr>
          <p:cNvSpPr>
            <a:spLocks noGrp="1"/>
          </p:cNvSpPr>
          <p:nvPr>
            <p:ph type="dt" sz="half" idx="18"/>
          </p:nvPr>
        </p:nvSpPr>
        <p:spPr>
          <a:xfrm>
            <a:off x="332367" y="6489341"/>
            <a:ext cx="1162951" cy="118192"/>
          </a:xfrm>
        </p:spPr>
        <p:txBody>
          <a:bodyPr/>
          <a:lstStyle/>
          <a:p>
            <a:fld id="{FFAB2352-921F-4DD8-A99A-A1474F6943FF}" type="datetime4">
              <a:rPr lang="en-US" smtClean="0"/>
              <a:t>October 8, 2021</a:t>
            </a:fld>
            <a:endParaRPr lang="en-US"/>
          </a:p>
        </p:txBody>
      </p:sp>
      <p:sp>
        <p:nvSpPr>
          <p:cNvPr id="497" name="Slide Number Placeholder 5">
            <a:extLst>
              <a:ext uri="{FF2B5EF4-FFF2-40B4-BE49-F238E27FC236}">
                <a16:creationId xmlns:a16="http://schemas.microsoft.com/office/drawing/2014/main" id="{328C49B3-8CDD-4BEE-9324-40E2D2E37262}"/>
              </a:ext>
            </a:extLst>
          </p:cNvPr>
          <p:cNvSpPr>
            <a:spLocks noGrp="1"/>
          </p:cNvSpPr>
          <p:nvPr>
            <p:ph type="sldNum" sz="quarter" idx="20"/>
          </p:nvPr>
        </p:nvSpPr>
        <p:spPr>
          <a:xfrm>
            <a:off x="1798114" y="6488733"/>
            <a:ext cx="676888" cy="118800"/>
          </a:xfrm>
        </p:spPr>
        <p:txBody>
          <a:bodyPr/>
          <a:lstStyle/>
          <a:p>
            <a:r>
              <a:rPr lang="en-US"/>
              <a:t>Slide </a:t>
            </a:r>
            <a:fld id="{619F89D8-7AE3-494A-97F3-03D680869632}" type="slidenum">
              <a:rPr lang="en-US" dirty="0" smtClean="0"/>
              <a:pPr/>
              <a:t>46</a:t>
            </a:fld>
            <a:endParaRPr lang="en-US"/>
          </a:p>
        </p:txBody>
      </p:sp>
      <p:pic>
        <p:nvPicPr>
          <p:cNvPr id="314" name="Picture 313">
            <a:extLst>
              <a:ext uri="{FF2B5EF4-FFF2-40B4-BE49-F238E27FC236}">
                <a16:creationId xmlns:a16="http://schemas.microsoft.com/office/drawing/2014/main" id="{536BC81E-6008-4139-9EDD-B855AE5D2060}"/>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11321189" y="2693195"/>
            <a:ext cx="535761" cy="241035"/>
          </a:xfrm>
          <a:prstGeom prst="rect">
            <a:avLst/>
          </a:prstGeom>
        </p:spPr>
      </p:pic>
      <p:cxnSp>
        <p:nvCxnSpPr>
          <p:cNvPr id="310" name="Connector: Elbow 309">
            <a:extLst>
              <a:ext uri="{FF2B5EF4-FFF2-40B4-BE49-F238E27FC236}">
                <a16:creationId xmlns:a16="http://schemas.microsoft.com/office/drawing/2014/main" id="{560F8E20-3339-429F-AD47-50BABD1F25F6}"/>
              </a:ext>
            </a:extLst>
          </p:cNvPr>
          <p:cNvCxnSpPr>
            <a:cxnSpLocks/>
          </p:cNvCxnSpPr>
          <p:nvPr/>
        </p:nvCxnSpPr>
        <p:spPr bwMode="gray">
          <a:xfrm rot="5400000" flipH="1" flipV="1">
            <a:off x="11198972" y="2989125"/>
            <a:ext cx="227008" cy="155729"/>
          </a:xfrm>
          <a:prstGeom prst="bentConnector2">
            <a:avLst/>
          </a:prstGeom>
          <a:ln w="19050">
            <a:solidFill>
              <a:srgbClr val="0070C0"/>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315" name="Picture 314">
            <a:extLst>
              <a:ext uri="{FF2B5EF4-FFF2-40B4-BE49-F238E27FC236}">
                <a16:creationId xmlns:a16="http://schemas.microsoft.com/office/drawing/2014/main" id="{2484DFD3-EA48-4493-A3FB-8AFA46080F5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1503911" y="2952836"/>
            <a:ext cx="170319" cy="240293"/>
          </a:xfrm>
          <a:prstGeom prst="rect">
            <a:avLst/>
          </a:prstGeom>
        </p:spPr>
      </p:pic>
    </p:spTree>
    <p:extLst>
      <p:ext uri="{BB962C8B-B14F-4D97-AF65-F5344CB8AC3E}">
        <p14:creationId xmlns:p14="http://schemas.microsoft.com/office/powerpoint/2010/main" val="111842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6599937A-8078-447B-962A-87B2501B4104}"/>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a:solidFill>
                  <a:srgbClr val="000000"/>
                </a:solidFill>
                <a:latin typeface="+mj-lt"/>
                <a:ea typeface="ABBvoice Light" panose="020D0403020503020204" pitchFamily="34" charset="0"/>
                <a:cs typeface="ABBvoice Light" panose="020D0403020503020204" pitchFamily="34" charset="0"/>
              </a:rPr>
              <a:t>Value </a:t>
            </a:r>
            <a:r>
              <a:rPr lang="it-IT" sz="3200" dirty="0" err="1">
                <a:solidFill>
                  <a:srgbClr val="000000"/>
                </a:solidFill>
                <a:latin typeface="+mj-lt"/>
                <a:ea typeface="ABBvoice Light" panose="020D0403020503020204" pitchFamily="34" charset="0"/>
                <a:cs typeface="ABBvoice Light" panose="020D0403020503020204" pitchFamily="34" charset="0"/>
              </a:rPr>
              <a:t>Proposition</a:t>
            </a:r>
            <a:endParaRPr lang="it-IT" sz="3200" dirty="0">
              <a:solidFill>
                <a:srgbClr val="000000"/>
              </a:solidFill>
              <a:latin typeface="+mj-lt"/>
              <a:ea typeface="ABBvoice Light" panose="020D0403020503020204" pitchFamily="34" charset="0"/>
              <a:cs typeface="ABBvoice Light" panose="020D0403020503020204" pitchFamily="34" charset="0"/>
            </a:endParaRPr>
          </a:p>
        </p:txBody>
      </p:sp>
    </p:spTree>
    <p:extLst>
      <p:ext uri="{BB962C8B-B14F-4D97-AF65-F5344CB8AC3E}">
        <p14:creationId xmlns:p14="http://schemas.microsoft.com/office/powerpoint/2010/main" val="288809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4B3DB5-4599-45BA-9453-B22AB905745A}"/>
              </a:ext>
            </a:extLst>
          </p:cNvPr>
          <p:cNvSpPr/>
          <p:nvPr/>
        </p:nvSpPr>
        <p:spPr bwMode="gray">
          <a:xfrm>
            <a:off x="332367" y="1835576"/>
            <a:ext cx="11520897" cy="41428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2A7C698D-962E-4074-9907-CDB6882AF545}"/>
              </a:ext>
            </a:extLst>
          </p:cNvPr>
          <p:cNvSpPr>
            <a:spLocks noGrp="1"/>
          </p:cNvSpPr>
          <p:nvPr>
            <p:ph type="title"/>
          </p:nvPr>
        </p:nvSpPr>
        <p:spPr/>
        <p:txBody>
          <a:bodyPr/>
          <a:lstStyle/>
          <a:p>
            <a:r>
              <a:rPr lang="en-US" dirty="0">
                <a:latin typeface="ABBvoiceOffice" panose="020D0603020503020204" pitchFamily="34" charset="0"/>
                <a:ea typeface="ABBvoiceOffice" panose="020D0603020503020204" pitchFamily="34" charset="0"/>
                <a:cs typeface="ABBvoiceOffice" panose="020D0603020503020204" pitchFamily="34" charset="0"/>
              </a:rPr>
              <a:t>Intelligent </a:t>
            </a:r>
            <a:r>
              <a:rPr lang="en-US" dirty="0"/>
              <a:t>Distribution for Electric Power in Building</a:t>
            </a:r>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 name="Footer Placeholder 2">
            <a:extLst>
              <a:ext uri="{FF2B5EF4-FFF2-40B4-BE49-F238E27FC236}">
                <a16:creationId xmlns:a16="http://schemas.microsoft.com/office/drawing/2014/main" id="{913C6F23-93B4-44B3-B983-541CD9A32CC5}"/>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A65BC18D-5760-4DD7-98D8-5D488225F980}"/>
              </a:ext>
            </a:extLst>
          </p:cNvPr>
          <p:cNvSpPr>
            <a:spLocks noGrp="1"/>
          </p:cNvSpPr>
          <p:nvPr>
            <p:ph type="dt" sz="half" idx="11"/>
          </p:nvPr>
        </p:nvSpPr>
        <p:spPr/>
        <p:txBody>
          <a:bodyPr/>
          <a:lstStyle/>
          <a:p>
            <a:fld id="{6DA2D124-73B0-4741-87DD-F31F2F07034A}" type="datetime4">
              <a:rPr lang="en-US" smtClean="0"/>
              <a:t>October 8, 2021</a:t>
            </a:fld>
            <a:endParaRPr lang="en-US"/>
          </a:p>
        </p:txBody>
      </p:sp>
      <p:sp>
        <p:nvSpPr>
          <p:cNvPr id="5" name="Slide Number Placeholder 4">
            <a:extLst>
              <a:ext uri="{FF2B5EF4-FFF2-40B4-BE49-F238E27FC236}">
                <a16:creationId xmlns:a16="http://schemas.microsoft.com/office/drawing/2014/main" id="{991BE6CB-810C-4018-8345-9CF016472BB0}"/>
              </a:ext>
            </a:extLst>
          </p:cNvPr>
          <p:cNvSpPr>
            <a:spLocks noGrp="1"/>
          </p:cNvSpPr>
          <p:nvPr>
            <p:ph type="sldNum" sz="quarter" idx="12"/>
          </p:nvPr>
        </p:nvSpPr>
        <p:spPr/>
        <p:txBody>
          <a:bodyPr/>
          <a:lstStyle/>
          <a:p>
            <a:r>
              <a:rPr lang="en-US"/>
              <a:t>Slide </a:t>
            </a:r>
            <a:fld id="{619F89D8-7AE3-494A-97F3-03D680869632}" type="slidenum">
              <a:rPr lang="en-US" smtClean="0"/>
              <a:pPr/>
              <a:t>48</a:t>
            </a:fld>
            <a:endParaRPr lang="en-US"/>
          </a:p>
        </p:txBody>
      </p:sp>
      <p:sp>
        <p:nvSpPr>
          <p:cNvPr id="6" name="Text Placeholder 5">
            <a:extLst>
              <a:ext uri="{FF2B5EF4-FFF2-40B4-BE49-F238E27FC236}">
                <a16:creationId xmlns:a16="http://schemas.microsoft.com/office/drawing/2014/main" id="{6C1C7806-E0DA-499A-89F6-2F6E218D7D12}"/>
              </a:ext>
            </a:extLst>
          </p:cNvPr>
          <p:cNvSpPr>
            <a:spLocks noGrp="1"/>
          </p:cNvSpPr>
          <p:nvPr>
            <p:ph type="body" sz="quarter" idx="16"/>
          </p:nvPr>
        </p:nvSpPr>
        <p:spPr>
          <a:xfrm>
            <a:off x="479924" y="2419755"/>
            <a:ext cx="2166518" cy="234638"/>
          </a:xfrm>
        </p:spPr>
        <p:txBody>
          <a:bodyPr/>
          <a:lstStyle/>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Continuous operation</a:t>
            </a:r>
          </a:p>
        </p:txBody>
      </p:sp>
      <p:sp>
        <p:nvSpPr>
          <p:cNvPr id="7" name="Content Placeholder 6">
            <a:extLst>
              <a:ext uri="{FF2B5EF4-FFF2-40B4-BE49-F238E27FC236}">
                <a16:creationId xmlns:a16="http://schemas.microsoft.com/office/drawing/2014/main" id="{93471E0E-F9BD-4FD0-96AA-533F56D21C23}"/>
              </a:ext>
            </a:extLst>
          </p:cNvPr>
          <p:cNvSpPr>
            <a:spLocks noGrp="1"/>
          </p:cNvSpPr>
          <p:nvPr>
            <p:ph sz="quarter" idx="23"/>
          </p:nvPr>
        </p:nvSpPr>
        <p:spPr>
          <a:xfrm>
            <a:off x="480482" y="2978991"/>
            <a:ext cx="3404985" cy="3804942"/>
          </a:xfrm>
        </p:spPr>
        <p:txBody>
          <a:bodyPr/>
          <a:lstStyle/>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Reliable and simple to service, offering up to 40% less maintenance cost</a:t>
            </a:r>
          </a:p>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ABB Ability Energy and Asset manager enables 24/7 monitoring with real time alerts for prompt response. </a:t>
            </a:r>
          </a:p>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In any time, it is possible to check the healthy status of power distribution components.</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endParaRPr lang="en-US" dirty="0">
              <a:latin typeface="ABBvoiceOffice" panose="020D0603020503020204" pitchFamily="34" charset="0"/>
              <a:ea typeface="ABBvoiceOffice" panose="020D0603020503020204" pitchFamily="34" charset="0"/>
              <a:cs typeface="ABBvoiceOffice" panose="020D0603020503020204" pitchFamily="34" charset="0"/>
            </a:endParaRPr>
          </a:p>
          <a:p>
            <a:pPr>
              <a:spcBef>
                <a:spcPts val="0"/>
              </a:spcBef>
            </a:pPr>
            <a:endParaRPr lang="en-US" dirty="0">
              <a:solidFill>
                <a:schemeClr val="accent1"/>
              </a:solidFill>
              <a:latin typeface="ABBvoiceOffice" panose="020D0603020503020204" pitchFamily="34" charset="0"/>
              <a:ea typeface="ABBvoiceOffice" panose="020D0603020503020204" pitchFamily="34" charset="0"/>
              <a:cs typeface="ABBvoiceOffice" panose="020D0603020503020204" pitchFamily="34" charset="0"/>
            </a:endParaRPr>
          </a:p>
          <a:p>
            <a:pPr>
              <a:spcBef>
                <a:spcPts val="0"/>
              </a:spcBef>
            </a:pPr>
            <a:endParaRPr lang="en-US" dirty="0">
              <a:solidFill>
                <a:schemeClr val="accent1"/>
              </a:solidFill>
              <a:latin typeface="ABBvoiceOffice" panose="020D0603020503020204" pitchFamily="34" charset="0"/>
              <a:ea typeface="ABBvoiceOffice" panose="020D0603020503020204" pitchFamily="34" charset="0"/>
              <a:cs typeface="ABBvoiceOffice" panose="020D0603020503020204" pitchFamily="34" charset="0"/>
            </a:endParaRPr>
          </a:p>
          <a:p>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9" name="Content Placeholder 8">
            <a:extLst>
              <a:ext uri="{FF2B5EF4-FFF2-40B4-BE49-F238E27FC236}">
                <a16:creationId xmlns:a16="http://schemas.microsoft.com/office/drawing/2014/main" id="{0EC53C7D-6203-4851-A004-E962F836E19C}"/>
              </a:ext>
            </a:extLst>
          </p:cNvPr>
          <p:cNvSpPr>
            <a:spLocks noGrp="1"/>
          </p:cNvSpPr>
          <p:nvPr>
            <p:ph sz="quarter" idx="25"/>
          </p:nvPr>
        </p:nvSpPr>
        <p:spPr>
          <a:xfrm>
            <a:off x="4425120" y="2994256"/>
            <a:ext cx="3404985" cy="3594931"/>
          </a:xfrm>
        </p:spPr>
        <p:txBody>
          <a:bodyPr/>
          <a:lstStyle/>
          <a:p>
            <a:r>
              <a:rPr lang="en-US" dirty="0">
                <a:latin typeface="ABBvoiceOffice" panose="020D0603020503020204" pitchFamily="34" charset="0"/>
                <a:ea typeface="ABBvoiceOffice" panose="020D0603020503020204" pitchFamily="34" charset="0"/>
                <a:cs typeface="ABBvoiceOffice" panose="020D0603020503020204" pitchFamily="34" charset="0"/>
              </a:rPr>
              <a:t>Thanks to digital metering and monitoring of the electrical installation, it is possible to improve the energy efficiency by 7%, thus dramatically reducing CO</a:t>
            </a:r>
            <a:r>
              <a:rPr lang="en-US" baseline="-25000" dirty="0">
                <a:latin typeface="ABBvoiceOffice" panose="020D0603020503020204" pitchFamily="34" charset="0"/>
                <a:ea typeface="ABBvoiceOffice" panose="020D0603020503020204" pitchFamily="34" charset="0"/>
                <a:cs typeface="ABBvoiceOffice" panose="020D0603020503020204" pitchFamily="34" charset="0"/>
              </a:rPr>
              <a:t>2</a:t>
            </a:r>
            <a:r>
              <a:rPr lang="en-US" dirty="0">
                <a:latin typeface="ABBvoiceOffice" panose="020D0603020503020204" pitchFamily="34" charset="0"/>
                <a:ea typeface="ABBvoiceOffice" panose="020D0603020503020204" pitchFamily="34" charset="0"/>
                <a:cs typeface="ABBvoiceOffice" panose="020D0603020503020204" pitchFamily="34" charset="0"/>
              </a:rPr>
              <a:t> emissions</a:t>
            </a:r>
          </a:p>
        </p:txBody>
      </p:sp>
      <p:sp>
        <p:nvSpPr>
          <p:cNvPr id="11" name="Content Placeholder 10">
            <a:extLst>
              <a:ext uri="{FF2B5EF4-FFF2-40B4-BE49-F238E27FC236}">
                <a16:creationId xmlns:a16="http://schemas.microsoft.com/office/drawing/2014/main" id="{317FF7EA-F743-4171-A30B-2EC387362471}"/>
              </a:ext>
            </a:extLst>
          </p:cNvPr>
          <p:cNvSpPr>
            <a:spLocks noGrp="1"/>
          </p:cNvSpPr>
          <p:nvPr>
            <p:ph sz="quarter" idx="27"/>
          </p:nvPr>
        </p:nvSpPr>
        <p:spPr>
          <a:xfrm>
            <a:off x="8097684" y="3005220"/>
            <a:ext cx="3643200" cy="3594931"/>
          </a:xfrm>
        </p:spPr>
        <p:txBody>
          <a:bodyPr/>
          <a:lstStyle/>
          <a:p>
            <a:pPr marL="285750" indent="-285750">
              <a:buFont typeface="Arial" panose="020B0604020202020204" pitchFamily="34" charset="0"/>
              <a:buChar char="•"/>
            </a:pPr>
            <a:r>
              <a:rPr lang="en-US" sz="1300" dirty="0">
                <a:latin typeface="ABBvoiceOffice" panose="020D0603020503020204" pitchFamily="34" charset="0"/>
                <a:ea typeface="ABBvoiceOffice" panose="020D0603020503020204" pitchFamily="34" charset="0"/>
                <a:cs typeface="ABBvoiceOffice" panose="020D0603020503020204" pitchFamily="34" charset="0"/>
              </a:rPr>
              <a:t>The protection and switching devices integrate measurement functions natively, increasing the useful information for the user and avoiding the installation of multiple sensors and elements. </a:t>
            </a:r>
          </a:p>
          <a:p>
            <a:pPr marL="285750" indent="-285750">
              <a:buFont typeface="Arial" panose="020B0604020202020204" pitchFamily="34" charset="0"/>
              <a:buChar char="•"/>
            </a:pPr>
            <a:r>
              <a:rPr lang="en-GB" sz="1300" dirty="0">
                <a:latin typeface="ABBvoiceOffice" panose="020D0603020503020204" pitchFamily="34" charset="0"/>
                <a:ea typeface="ABBvoiceOffice" panose="020D0603020503020204" pitchFamily="34" charset="0"/>
                <a:cs typeface="ABBvoiceOffice" panose="020D0603020503020204" pitchFamily="34" charset="0"/>
              </a:rPr>
              <a:t>ABB's </a:t>
            </a:r>
            <a:r>
              <a:rPr lang="en-GB" sz="1300" dirty="0" err="1">
                <a:latin typeface="ABBvoiceOffice" panose="020D0603020503020204" pitchFamily="34" charset="0"/>
                <a:ea typeface="ABBvoiceOffice" panose="020D0603020503020204" pitchFamily="34" charset="0"/>
                <a:cs typeface="ABBvoiceOffice" panose="020D0603020503020204" pitchFamily="34" charset="0"/>
              </a:rPr>
              <a:t>Ekip</a:t>
            </a:r>
            <a:r>
              <a:rPr lang="en-GB" sz="1300" dirty="0">
                <a:latin typeface="ABBvoiceOffice" panose="020D0603020503020204" pitchFamily="34" charset="0"/>
                <a:ea typeface="ABBvoiceOffice" panose="020D0603020503020204" pitchFamily="34" charset="0"/>
                <a:cs typeface="ABBvoiceOffice" panose="020D0603020503020204" pitchFamily="34" charset="0"/>
              </a:rPr>
              <a:t> Touch relays include Bluetooth technology by default to configure and supervise them at certain distance with the </a:t>
            </a:r>
            <a:r>
              <a:rPr lang="en-GB" sz="1300" dirty="0" err="1">
                <a:latin typeface="ABBvoiceOffice" panose="020D0603020503020204" pitchFamily="34" charset="0"/>
                <a:ea typeface="ABBvoiceOffice" panose="020D0603020503020204" pitchFamily="34" charset="0"/>
                <a:cs typeface="ABBvoiceOffice" panose="020D0603020503020204" pitchFamily="34" charset="0"/>
              </a:rPr>
              <a:t>EPiC</a:t>
            </a:r>
            <a:r>
              <a:rPr lang="en-GB" sz="1300" dirty="0">
                <a:latin typeface="ABBvoiceOffice" panose="020D0603020503020204" pitchFamily="34" charset="0"/>
                <a:ea typeface="ABBvoiceOffice" panose="020D0603020503020204" pitchFamily="34" charset="0"/>
                <a:cs typeface="ABBvoiceOffice" panose="020D0603020503020204" pitchFamily="34" charset="0"/>
              </a:rPr>
              <a:t> app, thus increasing the safety of operators in electrical installations</a:t>
            </a:r>
          </a:p>
          <a:p>
            <a:pPr marL="285750" indent="-285750">
              <a:buFont typeface="Arial" panose="020B0604020202020204" pitchFamily="34" charset="0"/>
              <a:buChar char="•"/>
            </a:pPr>
            <a:r>
              <a:rPr lang="en-GB" sz="1300" dirty="0">
                <a:latin typeface="ABBvoiceOffice" panose="020D0603020503020204" pitchFamily="34" charset="0"/>
                <a:ea typeface="ABBvoiceOffice" panose="020D0603020503020204" pitchFamily="34" charset="0"/>
                <a:cs typeface="ABBvoiceOffice" panose="020D0603020503020204" pitchFamily="34" charset="0"/>
              </a:rPr>
              <a:t>ABB Ability Energy and Asset Manager system automatically recognize all devices connected.</a:t>
            </a:r>
            <a:endParaRPr lang="en-US" sz="1300" dirty="0">
              <a:latin typeface="ABBvoiceOffice" panose="020D0603020503020204" pitchFamily="34" charset="0"/>
              <a:ea typeface="ABBvoiceOffice" panose="020D0603020503020204" pitchFamily="34" charset="0"/>
              <a:cs typeface="ABBvoiceOffice" panose="020D0603020503020204" pitchFamily="34" charset="0"/>
            </a:endParaRPr>
          </a:p>
          <a:p>
            <a:pPr marL="171450" indent="-171450">
              <a:buFont typeface="Arial" panose="020B0604020202020204" pitchFamily="34" charset="0"/>
              <a:buChar char="•"/>
            </a:pPr>
            <a:endParaRPr lang="en-US" sz="1300"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2" name="Subtitle 11">
            <a:extLst>
              <a:ext uri="{FF2B5EF4-FFF2-40B4-BE49-F238E27FC236}">
                <a16:creationId xmlns:a16="http://schemas.microsoft.com/office/drawing/2014/main" id="{C0373D3C-4133-43DD-A7D6-8391794B3858}"/>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Value Proposition</a:t>
            </a:r>
          </a:p>
        </p:txBody>
      </p:sp>
      <p:pic>
        <p:nvPicPr>
          <p:cNvPr id="13" name="Picture 12">
            <a:extLst>
              <a:ext uri="{FF2B5EF4-FFF2-40B4-BE49-F238E27FC236}">
                <a16:creationId xmlns:a16="http://schemas.microsoft.com/office/drawing/2014/main" id="{10A7BA1F-D4E0-4357-A613-26F38FE600B4}"/>
              </a:ext>
            </a:extLst>
          </p:cNvPr>
          <p:cNvPicPr>
            <a:picLocks noChangeAspect="1"/>
          </p:cNvPicPr>
          <p:nvPr/>
        </p:nvPicPr>
        <p:blipFill rotWithShape="1">
          <a:blip r:embed="rId2" cstate="print">
            <a:biLevel thresh="75000"/>
            <a:extLst>
              <a:ext uri="{28A0092B-C50C-407E-A947-70E740481C1C}">
                <a14:useLocalDpi xmlns:a14="http://schemas.microsoft.com/office/drawing/2010/main"/>
              </a:ext>
            </a:extLst>
          </a:blip>
          <a:srcRect l="-4741" t="-7308" r="-8405" b="-11798"/>
          <a:stretch/>
        </p:blipFill>
        <p:spPr>
          <a:xfrm>
            <a:off x="479365" y="1924533"/>
            <a:ext cx="661277" cy="679904"/>
          </a:xfrm>
          <a:prstGeom prst="rect">
            <a:avLst/>
          </a:prstGeom>
        </p:spPr>
      </p:pic>
      <p:pic>
        <p:nvPicPr>
          <p:cNvPr id="15" name="Picture 14">
            <a:extLst>
              <a:ext uri="{FF2B5EF4-FFF2-40B4-BE49-F238E27FC236}">
                <a16:creationId xmlns:a16="http://schemas.microsoft.com/office/drawing/2014/main" id="{E272BE18-0958-452B-A65B-9A3383AD82EE}"/>
              </a:ext>
            </a:extLst>
          </p:cNvPr>
          <p:cNvPicPr>
            <a:picLocks noChangeAspect="1"/>
          </p:cNvPicPr>
          <p:nvPr/>
        </p:nvPicPr>
        <p:blipFill rotWithShape="1">
          <a:blip r:embed="rId3" cstate="print">
            <a:biLevel thresh="75000"/>
            <a:extLst>
              <a:ext uri="{28A0092B-C50C-407E-A947-70E740481C1C}">
                <a14:useLocalDpi xmlns:a14="http://schemas.microsoft.com/office/drawing/2010/main"/>
              </a:ext>
            </a:extLst>
          </a:blip>
          <a:srcRect l="-10476" t="-8132" r="-6127" b="-6058"/>
          <a:stretch/>
        </p:blipFill>
        <p:spPr>
          <a:xfrm>
            <a:off x="8027596" y="1894177"/>
            <a:ext cx="626210" cy="613253"/>
          </a:xfrm>
          <a:prstGeom prst="rect">
            <a:avLst/>
          </a:prstGeom>
        </p:spPr>
      </p:pic>
      <p:sp>
        <p:nvSpPr>
          <p:cNvPr id="18" name="Text Placeholder 5">
            <a:extLst>
              <a:ext uri="{FF2B5EF4-FFF2-40B4-BE49-F238E27FC236}">
                <a16:creationId xmlns:a16="http://schemas.microsoft.com/office/drawing/2014/main" id="{B999DF91-A71F-4C48-A55A-209726090F94}"/>
              </a:ext>
            </a:extLst>
          </p:cNvPr>
          <p:cNvSpPr txBox="1">
            <a:spLocks/>
          </p:cNvSpPr>
          <p:nvPr/>
        </p:nvSpPr>
        <p:spPr bwMode="gray">
          <a:xfrm>
            <a:off x="4425120" y="2424710"/>
            <a:ext cx="2166518" cy="234638"/>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Energy Efficiency</a:t>
            </a:r>
          </a:p>
        </p:txBody>
      </p:sp>
      <p:pic>
        <p:nvPicPr>
          <p:cNvPr id="21" name="Picture 20">
            <a:extLst>
              <a:ext uri="{FF2B5EF4-FFF2-40B4-BE49-F238E27FC236}">
                <a16:creationId xmlns:a16="http://schemas.microsoft.com/office/drawing/2014/main" id="{143DF1E5-B606-481A-94C1-A6BFEB0AF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132" y="1808509"/>
            <a:ext cx="845883" cy="845883"/>
          </a:xfrm>
          <a:prstGeom prst="rect">
            <a:avLst/>
          </a:prstGeom>
        </p:spPr>
      </p:pic>
      <p:sp>
        <p:nvSpPr>
          <p:cNvPr id="22" name="Text Placeholder 5">
            <a:extLst>
              <a:ext uri="{FF2B5EF4-FFF2-40B4-BE49-F238E27FC236}">
                <a16:creationId xmlns:a16="http://schemas.microsoft.com/office/drawing/2014/main" id="{27C9E9F6-BA33-443B-ABB1-D099B777EA42}"/>
              </a:ext>
            </a:extLst>
          </p:cNvPr>
          <p:cNvSpPr txBox="1">
            <a:spLocks/>
          </p:cNvSpPr>
          <p:nvPr/>
        </p:nvSpPr>
        <p:spPr bwMode="gray">
          <a:xfrm>
            <a:off x="8097684" y="2419755"/>
            <a:ext cx="2166518" cy="234638"/>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Easy to Install</a:t>
            </a:r>
          </a:p>
        </p:txBody>
      </p:sp>
    </p:spTree>
    <p:extLst>
      <p:ext uri="{BB962C8B-B14F-4D97-AF65-F5344CB8AC3E}">
        <p14:creationId xmlns:p14="http://schemas.microsoft.com/office/powerpoint/2010/main" val="386405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698D-962E-4074-9907-CDB6882AF545}"/>
              </a:ext>
            </a:extLst>
          </p:cNvPr>
          <p:cNvSpPr>
            <a:spLocks noGrp="1"/>
          </p:cNvSpPr>
          <p:nvPr>
            <p:ph type="title"/>
          </p:nvPr>
        </p:nvSpPr>
        <p:spPr/>
        <p:txBody>
          <a:bodyPr/>
          <a:lstStyle/>
          <a:p>
            <a:r>
              <a:rPr lang="en-US" dirty="0">
                <a:latin typeface="ABBvoiceOffice" panose="020D0603020503020204" pitchFamily="34" charset="0"/>
                <a:ea typeface="ABBvoiceOffice" panose="020D0603020503020204" pitchFamily="34" charset="0"/>
                <a:cs typeface="ABBvoiceOffice" panose="020D0603020503020204" pitchFamily="34" charset="0"/>
              </a:rPr>
              <a:t>Intelligent </a:t>
            </a:r>
            <a:r>
              <a:rPr lang="en-US" dirty="0"/>
              <a:t>Distribution for Electric Power in Building</a:t>
            </a:r>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 name="Footer Placeholder 2">
            <a:extLst>
              <a:ext uri="{FF2B5EF4-FFF2-40B4-BE49-F238E27FC236}">
                <a16:creationId xmlns:a16="http://schemas.microsoft.com/office/drawing/2014/main" id="{913C6F23-93B4-44B3-B983-541CD9A32CC5}"/>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A65BC18D-5760-4DD7-98D8-5D488225F980}"/>
              </a:ext>
            </a:extLst>
          </p:cNvPr>
          <p:cNvSpPr>
            <a:spLocks noGrp="1"/>
          </p:cNvSpPr>
          <p:nvPr>
            <p:ph type="dt" sz="half" idx="11"/>
          </p:nvPr>
        </p:nvSpPr>
        <p:spPr/>
        <p:txBody>
          <a:bodyPr/>
          <a:lstStyle/>
          <a:p>
            <a:fld id="{6DA2D124-73B0-4741-87DD-F31F2F07034A}" type="datetime4">
              <a:rPr lang="en-US" smtClean="0"/>
              <a:t>October 8, 2021</a:t>
            </a:fld>
            <a:endParaRPr lang="en-US"/>
          </a:p>
        </p:txBody>
      </p:sp>
      <p:sp>
        <p:nvSpPr>
          <p:cNvPr id="5" name="Slide Number Placeholder 4">
            <a:extLst>
              <a:ext uri="{FF2B5EF4-FFF2-40B4-BE49-F238E27FC236}">
                <a16:creationId xmlns:a16="http://schemas.microsoft.com/office/drawing/2014/main" id="{991BE6CB-810C-4018-8345-9CF016472BB0}"/>
              </a:ext>
            </a:extLst>
          </p:cNvPr>
          <p:cNvSpPr>
            <a:spLocks noGrp="1"/>
          </p:cNvSpPr>
          <p:nvPr>
            <p:ph type="sldNum" sz="quarter" idx="12"/>
          </p:nvPr>
        </p:nvSpPr>
        <p:spPr/>
        <p:txBody>
          <a:bodyPr/>
          <a:lstStyle/>
          <a:p>
            <a:r>
              <a:rPr lang="en-US"/>
              <a:t>Slide </a:t>
            </a:r>
            <a:fld id="{619F89D8-7AE3-494A-97F3-03D680869632}" type="slidenum">
              <a:rPr lang="en-US" smtClean="0"/>
              <a:pPr/>
              <a:t>49</a:t>
            </a:fld>
            <a:endParaRPr lang="en-US"/>
          </a:p>
        </p:txBody>
      </p:sp>
      <p:sp>
        <p:nvSpPr>
          <p:cNvPr id="12" name="Subtitle 11">
            <a:extLst>
              <a:ext uri="{FF2B5EF4-FFF2-40B4-BE49-F238E27FC236}">
                <a16:creationId xmlns:a16="http://schemas.microsoft.com/office/drawing/2014/main" id="{C0373D3C-4133-43DD-A7D6-8391794B3858}"/>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Value Proposition</a:t>
            </a:r>
          </a:p>
        </p:txBody>
      </p:sp>
      <p:sp>
        <p:nvSpPr>
          <p:cNvPr id="24" name="Rectangle 23">
            <a:extLst>
              <a:ext uri="{FF2B5EF4-FFF2-40B4-BE49-F238E27FC236}">
                <a16:creationId xmlns:a16="http://schemas.microsoft.com/office/drawing/2014/main" id="{F6F2C3B0-5553-4EB8-87E8-1ECEC5D6076A}"/>
              </a:ext>
            </a:extLst>
          </p:cNvPr>
          <p:cNvSpPr/>
          <p:nvPr/>
        </p:nvSpPr>
        <p:spPr bwMode="gray">
          <a:xfrm>
            <a:off x="332367" y="1933575"/>
            <a:ext cx="11520897" cy="3975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6" name="Content Placeholder 6">
            <a:extLst>
              <a:ext uri="{FF2B5EF4-FFF2-40B4-BE49-F238E27FC236}">
                <a16:creationId xmlns:a16="http://schemas.microsoft.com/office/drawing/2014/main" id="{28C8E6E1-A50E-4A5C-BFA9-CA0A9572A212}"/>
              </a:ext>
            </a:extLst>
          </p:cNvPr>
          <p:cNvSpPr txBox="1">
            <a:spLocks/>
          </p:cNvSpPr>
          <p:nvPr/>
        </p:nvSpPr>
        <p:spPr bwMode="gray">
          <a:xfrm>
            <a:off x="471605" y="3192125"/>
            <a:ext cx="3643200" cy="3804942"/>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Simple to realize offering up to 66% less cables and up to 10% less connectivity components</a:t>
            </a:r>
          </a:p>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Offering solutions designed to answer existing Standards and future requirements for electrical installations through Upgrade and Update solutions with near 0 downtime</a:t>
            </a:r>
          </a:p>
          <a:p>
            <a:pPr marL="285750" indent="-285750">
              <a:buFont typeface="Arial" panose="020B0604020202020204" pitchFamily="34" charset="0"/>
              <a:buChar char="•"/>
            </a:pPr>
            <a:endParaRPr lang="en-US"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spcBef>
                <a:spcPts val="0"/>
              </a:spcBef>
              <a:buFont typeface="Arial" panose="020B0604020202020204" pitchFamily="34" charset="0"/>
              <a:buChar char="•"/>
            </a:pPr>
            <a:endParaRPr lang="en-US" dirty="0">
              <a:solidFill>
                <a:schemeClr val="accent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spcBef>
                <a:spcPts val="0"/>
              </a:spcBef>
              <a:buFont typeface="Arial" panose="020B0604020202020204" pitchFamily="34" charset="0"/>
              <a:buChar char="•"/>
            </a:pPr>
            <a:endParaRPr lang="en-US" dirty="0">
              <a:solidFill>
                <a:schemeClr val="accent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8" name="Text Placeholder 5">
            <a:extLst>
              <a:ext uri="{FF2B5EF4-FFF2-40B4-BE49-F238E27FC236}">
                <a16:creationId xmlns:a16="http://schemas.microsoft.com/office/drawing/2014/main" id="{BD3F8F76-10A9-4388-AC27-0B3A728041D4}"/>
              </a:ext>
            </a:extLst>
          </p:cNvPr>
          <p:cNvSpPr txBox="1">
            <a:spLocks/>
          </p:cNvSpPr>
          <p:nvPr/>
        </p:nvSpPr>
        <p:spPr bwMode="gray">
          <a:xfrm>
            <a:off x="4416243" y="2621998"/>
            <a:ext cx="2333820" cy="19940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Optimize your project</a:t>
            </a:r>
          </a:p>
        </p:txBody>
      </p:sp>
      <p:sp>
        <p:nvSpPr>
          <p:cNvPr id="29" name="Text Placeholder 5">
            <a:extLst>
              <a:ext uri="{FF2B5EF4-FFF2-40B4-BE49-F238E27FC236}">
                <a16:creationId xmlns:a16="http://schemas.microsoft.com/office/drawing/2014/main" id="{AA06D83A-883C-4CAD-BAC0-483268393416}"/>
              </a:ext>
            </a:extLst>
          </p:cNvPr>
          <p:cNvSpPr txBox="1">
            <a:spLocks/>
          </p:cNvSpPr>
          <p:nvPr/>
        </p:nvSpPr>
        <p:spPr bwMode="gray">
          <a:xfrm>
            <a:off x="8019241" y="2639745"/>
            <a:ext cx="2465288" cy="284699"/>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Data and Connectivity</a:t>
            </a:r>
          </a:p>
        </p:txBody>
      </p:sp>
      <p:sp>
        <p:nvSpPr>
          <p:cNvPr id="9" name="Content Placeholder 8">
            <a:extLst>
              <a:ext uri="{FF2B5EF4-FFF2-40B4-BE49-F238E27FC236}">
                <a16:creationId xmlns:a16="http://schemas.microsoft.com/office/drawing/2014/main" id="{0EC53C7D-6203-4851-A004-E962F836E19C}"/>
              </a:ext>
            </a:extLst>
          </p:cNvPr>
          <p:cNvSpPr>
            <a:spLocks noGrp="1"/>
          </p:cNvSpPr>
          <p:nvPr>
            <p:ph sz="quarter" idx="25"/>
          </p:nvPr>
        </p:nvSpPr>
        <p:spPr>
          <a:xfrm>
            <a:off x="4416243" y="3196688"/>
            <a:ext cx="3301560" cy="2605012"/>
          </a:xfrm>
        </p:spPr>
        <p:txBody>
          <a:bodyPr/>
          <a:lstStyle/>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Our pre-designed, pre-tested and easy to commission solutions improve the reliability of standardized critical applications, saving up to 95% of project time, up to 50% of switchgear footprint and up to 20% of UPS footprint</a:t>
            </a:r>
          </a:p>
          <a:p>
            <a:pPr marL="285750" indent="-285750">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The Application Bundle </a:t>
            </a:r>
            <a:r>
              <a:rPr lang="it-IT" dirty="0" err="1">
                <a:latin typeface="ABBvoiceOffice" panose="020D0603020503020204" pitchFamily="34" charset="0"/>
                <a:ea typeface="ABBvoiceOffice" panose="020D0603020503020204" pitchFamily="34" charset="0"/>
                <a:cs typeface="ABBvoiceOffice" panose="020D0603020503020204" pitchFamily="34" charset="0"/>
              </a:rPr>
              <a:t>is</a:t>
            </a:r>
            <a:r>
              <a:rPr lang="it-IT" dirty="0">
                <a:latin typeface="ABBvoiceOffice" panose="020D0603020503020204" pitchFamily="34" charset="0"/>
                <a:ea typeface="ABBvoiceOffice" panose="020D0603020503020204" pitchFamily="34" charset="0"/>
                <a:cs typeface="ABBvoiceOffice" panose="020D0603020503020204" pitchFamily="34" charset="0"/>
              </a:rPr>
              <a:t> </a:t>
            </a:r>
            <a:r>
              <a:rPr lang="it-IT" dirty="0" err="1">
                <a:latin typeface="ABBvoiceOffice" panose="020D0603020503020204" pitchFamily="34" charset="0"/>
                <a:ea typeface="ABBvoiceOffice" panose="020D0603020503020204" pitchFamily="34" charset="0"/>
                <a:cs typeface="ABBvoiceOffice" panose="020D0603020503020204" pitchFamily="34" charset="0"/>
              </a:rPr>
              <a:t>easily</a:t>
            </a:r>
            <a:r>
              <a:rPr lang="it-IT" dirty="0">
                <a:latin typeface="ABBvoiceOffice" panose="020D0603020503020204" pitchFamily="34" charset="0"/>
                <a:ea typeface="ABBvoiceOffice" panose="020D0603020503020204" pitchFamily="34" charset="0"/>
                <a:cs typeface="ABBvoiceOffice" panose="020D0603020503020204" pitchFamily="34" charset="0"/>
              </a:rPr>
              <a:t> </a:t>
            </a:r>
            <a:r>
              <a:rPr lang="it-IT" dirty="0" err="1">
                <a:latin typeface="ABBvoiceOffice" panose="020D0603020503020204" pitchFamily="34" charset="0"/>
                <a:ea typeface="ABBvoiceOffice" panose="020D0603020503020204" pitchFamily="34" charset="0"/>
                <a:cs typeface="ABBvoiceOffice" panose="020D0603020503020204" pitchFamily="34" charset="0"/>
              </a:rPr>
              <a:t>repetable</a:t>
            </a:r>
            <a:r>
              <a:rPr lang="it-IT" dirty="0">
                <a:latin typeface="ABBvoiceOffice" panose="020D0603020503020204" pitchFamily="34" charset="0"/>
                <a:ea typeface="ABBvoiceOffice" panose="020D0603020503020204" pitchFamily="34" charset="0"/>
                <a:cs typeface="ABBvoiceOffice" panose="020D0603020503020204" pitchFamily="34" charset="0"/>
              </a:rPr>
              <a:t> thanks to the </a:t>
            </a:r>
            <a:r>
              <a:rPr lang="it-IT" dirty="0" err="1">
                <a:latin typeface="ABBvoiceOffice" panose="020D0603020503020204" pitchFamily="34" charset="0"/>
                <a:ea typeface="ABBvoiceOffice" panose="020D0603020503020204" pitchFamily="34" charset="0"/>
                <a:cs typeface="ABBvoiceOffice" panose="020D0603020503020204" pitchFamily="34" charset="0"/>
              </a:rPr>
              <a:t>higher</a:t>
            </a:r>
            <a:r>
              <a:rPr lang="it-IT" dirty="0">
                <a:latin typeface="ABBvoiceOffice" panose="020D0603020503020204" pitchFamily="34" charset="0"/>
                <a:ea typeface="ABBvoiceOffice" panose="020D0603020503020204" pitchFamily="34" charset="0"/>
                <a:cs typeface="ABBvoiceOffice" panose="020D0603020503020204" pitchFamily="34" charset="0"/>
              </a:rPr>
              <a:t> degree of </a:t>
            </a:r>
            <a:r>
              <a:rPr lang="it-IT" dirty="0" err="1">
                <a:latin typeface="ABBvoiceOffice" panose="020D0603020503020204" pitchFamily="34" charset="0"/>
                <a:ea typeface="ABBvoiceOffice" panose="020D0603020503020204" pitchFamily="34" charset="0"/>
                <a:cs typeface="ABBvoiceOffice" panose="020D0603020503020204" pitchFamily="34" charset="0"/>
              </a:rPr>
              <a:t>customization</a:t>
            </a:r>
            <a:r>
              <a:rPr lang="it-IT" dirty="0">
                <a:latin typeface="ABBvoiceOffice" panose="020D0603020503020204" pitchFamily="34" charset="0"/>
                <a:ea typeface="ABBvoiceOffice" panose="020D0603020503020204" pitchFamily="34" charset="0"/>
                <a:cs typeface="ABBvoiceOffice" panose="020D0603020503020204" pitchFamily="34" charset="0"/>
              </a:rPr>
              <a:t> or </a:t>
            </a:r>
            <a:r>
              <a:rPr lang="it-IT" dirty="0" err="1">
                <a:latin typeface="ABBvoiceOffice" panose="020D0603020503020204" pitchFamily="34" charset="0"/>
                <a:ea typeface="ABBvoiceOffice" panose="020D0603020503020204" pitchFamily="34" charset="0"/>
                <a:cs typeface="ABBvoiceOffice" panose="020D0603020503020204" pitchFamily="34" charset="0"/>
              </a:rPr>
              <a:t>every</a:t>
            </a:r>
            <a:r>
              <a:rPr lang="it-IT" dirty="0">
                <a:latin typeface="ABBvoiceOffice" panose="020D0603020503020204" pitchFamily="34" charset="0"/>
                <a:ea typeface="ABBvoiceOffice" panose="020D0603020503020204" pitchFamily="34" charset="0"/>
                <a:cs typeface="ABBvoiceOffice" panose="020D0603020503020204" pitchFamily="34" charset="0"/>
              </a:rPr>
              <a:t> device</a:t>
            </a:r>
            <a:endParaRPr lang="en-US"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endParaRPr lang="en-US"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1" name="Content Placeholder 10">
            <a:extLst>
              <a:ext uri="{FF2B5EF4-FFF2-40B4-BE49-F238E27FC236}">
                <a16:creationId xmlns:a16="http://schemas.microsoft.com/office/drawing/2014/main" id="{317FF7EA-F743-4171-A30B-2EC387362471}"/>
              </a:ext>
            </a:extLst>
          </p:cNvPr>
          <p:cNvSpPr>
            <a:spLocks noGrp="1"/>
          </p:cNvSpPr>
          <p:nvPr>
            <p:ph sz="quarter" idx="27"/>
          </p:nvPr>
        </p:nvSpPr>
        <p:spPr>
          <a:xfrm>
            <a:off x="8019241" y="3192125"/>
            <a:ext cx="3643200" cy="2765743"/>
          </a:xfrm>
        </p:spPr>
        <p:txBody>
          <a:bodyPr/>
          <a:lstStyle/>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Apply energy management process and diagnose problems earlier with advanced measuring, diagnostic and maintenance data </a:t>
            </a:r>
          </a:p>
          <a:p>
            <a:pPr marL="285750" indent="-285750">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LEED and ISO 50001 system ready</a:t>
            </a:r>
          </a:p>
          <a:p>
            <a:pPr marL="285750" indent="-285750">
              <a:buFont typeface="Arial" panose="020B0604020202020204" pitchFamily="34" charset="0"/>
              <a:buChar char="•"/>
            </a:pPr>
            <a:r>
              <a:rPr lang="en-US" dirty="0">
                <a:latin typeface="ABBvoiceOffice" panose="020D0603020503020204" pitchFamily="34" charset="0"/>
                <a:ea typeface="ABBvoiceOffice" panose="020D0603020503020204" pitchFamily="34" charset="0"/>
                <a:cs typeface="ABBvoiceOffice" panose="020D0603020503020204" pitchFamily="34" charset="0"/>
              </a:rPr>
              <a:t>Market-leading modular connectivity with Seven communication protocols.</a:t>
            </a:r>
            <a:endParaRPr lang="fi-FI" dirty="0">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33" name="Picture 32">
            <a:extLst>
              <a:ext uri="{FF2B5EF4-FFF2-40B4-BE49-F238E27FC236}">
                <a16:creationId xmlns:a16="http://schemas.microsoft.com/office/drawing/2014/main" id="{4C364C4B-02D5-47EA-A8EC-4AF87CDCD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9953" y="2000436"/>
            <a:ext cx="911644" cy="925051"/>
          </a:xfrm>
          <a:prstGeom prst="rect">
            <a:avLst/>
          </a:prstGeom>
        </p:spPr>
      </p:pic>
      <p:sp>
        <p:nvSpPr>
          <p:cNvPr id="19" name="Text Placeholder 5">
            <a:extLst>
              <a:ext uri="{FF2B5EF4-FFF2-40B4-BE49-F238E27FC236}">
                <a16:creationId xmlns:a16="http://schemas.microsoft.com/office/drawing/2014/main" id="{47DBC067-7304-4470-95D2-DE312C0F02E4}"/>
              </a:ext>
            </a:extLst>
          </p:cNvPr>
          <p:cNvSpPr>
            <a:spLocks noGrp="1"/>
          </p:cNvSpPr>
          <p:nvPr>
            <p:ph type="body" sz="quarter" idx="16"/>
          </p:nvPr>
        </p:nvSpPr>
        <p:spPr>
          <a:xfrm>
            <a:off x="471047" y="2632889"/>
            <a:ext cx="2166518" cy="234638"/>
          </a:xfrm>
        </p:spPr>
        <p:txBody>
          <a:bodyPr/>
          <a:lstStyle/>
          <a:p>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Flexibility</a:t>
            </a:r>
          </a:p>
        </p:txBody>
      </p:sp>
      <p:pic>
        <p:nvPicPr>
          <p:cNvPr id="17" name="Picture 16">
            <a:extLst>
              <a:ext uri="{FF2B5EF4-FFF2-40B4-BE49-F238E27FC236}">
                <a16:creationId xmlns:a16="http://schemas.microsoft.com/office/drawing/2014/main" id="{71B2C81C-E087-4AF6-A19B-A1775CCCC79E}"/>
              </a:ext>
            </a:extLst>
          </p:cNvPr>
          <p:cNvPicPr>
            <a:picLocks noChangeAspect="1"/>
          </p:cNvPicPr>
          <p:nvPr/>
        </p:nvPicPr>
        <p:blipFill>
          <a:blip r:embed="rId3"/>
          <a:stretch>
            <a:fillRect/>
          </a:stretch>
        </p:blipFill>
        <p:spPr>
          <a:xfrm>
            <a:off x="7956852" y="2099256"/>
            <a:ext cx="654488" cy="668123"/>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94E85BF4-5C76-4CE7-8D78-D67ED8417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47" y="2138873"/>
            <a:ext cx="664105" cy="635231"/>
          </a:xfrm>
          <a:prstGeom prst="rect">
            <a:avLst/>
          </a:prstGeom>
        </p:spPr>
      </p:pic>
    </p:spTree>
    <p:extLst>
      <p:ext uri="{BB962C8B-B14F-4D97-AF65-F5344CB8AC3E}">
        <p14:creationId xmlns:p14="http://schemas.microsoft.com/office/powerpoint/2010/main" val="129576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264" y="682313"/>
            <a:ext cx="11520000" cy="396000"/>
          </a:xfrm>
        </p:spPr>
        <p:txBody>
          <a:bodyPr vert="horz" lIns="0" tIns="0" rIns="0" bIns="0" rtlCol="0" anchor="t">
            <a:normAutofit/>
          </a:bodyPr>
          <a:lstStyle/>
          <a:p>
            <a:r>
              <a:rPr lang="en-US" b="1" kern="1200">
                <a:latin typeface="+mj-lt"/>
                <a:ea typeface="+mj-ea"/>
                <a:cs typeface="+mj-cs"/>
              </a:rPr>
              <a:t>New Trends</a:t>
            </a:r>
          </a:p>
        </p:txBody>
      </p:sp>
      <p:sp>
        <p:nvSpPr>
          <p:cNvPr id="5" name="Footer Placeholder 4"/>
          <p:cNvSpPr>
            <a:spLocks noGrp="1"/>
          </p:cNvSpPr>
          <p:nvPr>
            <p:ph type="ftr" sz="quarter" idx="10"/>
          </p:nvPr>
        </p:nvSpPr>
        <p:spPr>
          <a:xfrm>
            <a:off x="2499782" y="6298397"/>
            <a:ext cx="8490250" cy="500072"/>
          </a:xfrm>
        </p:spPr>
        <p:txBody>
          <a:bodyPr vert="horz" lIns="0" tIns="0" rIns="0" bIns="0" rtlCol="0" anchor="ctr">
            <a:normAutofit/>
          </a:bodyPr>
          <a:lstStyle/>
          <a:p>
            <a:pPr lvl="8">
              <a:spcAft>
                <a:spcPts val="600"/>
              </a:spcAft>
            </a:pPr>
            <a:r>
              <a:rPr lang="en-US" b="1" kern="1200" dirty="0">
                <a:latin typeface="+mn-lt"/>
                <a:ea typeface="+mn-ea"/>
                <a:cs typeface="+mn-cs"/>
              </a:rPr>
              <a:t>Source</a:t>
            </a:r>
            <a:r>
              <a:rPr lang="en-US" kern="1200" dirty="0">
                <a:latin typeface="+mn-lt"/>
                <a:ea typeface="+mn-ea"/>
                <a:cs typeface="+mn-cs"/>
              </a:rPr>
              <a:t>: </a:t>
            </a:r>
            <a:r>
              <a:rPr lang="en-US" dirty="0"/>
              <a:t>https://ediscoverytoday.com/2021/04/16/here-is-your-2021-internet-minute-infographic-ediscovery-trends/</a:t>
            </a:r>
            <a:endParaRPr lang="en-US" kern="1200" dirty="0">
              <a:latin typeface="+mn-lt"/>
              <a:ea typeface="+mn-ea"/>
              <a:cs typeface="+mn-cs"/>
            </a:endParaRPr>
          </a:p>
        </p:txBody>
      </p:sp>
      <p:sp>
        <p:nvSpPr>
          <p:cNvPr id="4" name="Date Placeholder 3"/>
          <p:cNvSpPr>
            <a:spLocks noGrp="1"/>
          </p:cNvSpPr>
          <p:nvPr>
            <p:ph type="dt" sz="half" idx="11"/>
          </p:nvPr>
        </p:nvSpPr>
        <p:spPr>
          <a:xfrm>
            <a:off x="332367" y="6489341"/>
            <a:ext cx="1162951" cy="118192"/>
          </a:xfrm>
        </p:spPr>
        <p:txBody>
          <a:bodyPr vert="horz" lIns="0" tIns="0" rIns="0" bIns="0" rtlCol="0" anchor="ctr">
            <a:normAutofit/>
          </a:bodyPr>
          <a:lstStyle/>
          <a:p>
            <a:pPr>
              <a:lnSpc>
                <a:spcPct val="90000"/>
              </a:lnSpc>
              <a:spcAft>
                <a:spcPts val="600"/>
              </a:spcAft>
            </a:pPr>
            <a:fld id="{604723B6-2C37-4C03-92C2-AA6C4A469955}" type="datetime4">
              <a:rPr lang="en-US" sz="800" smtClean="0"/>
              <a:pPr>
                <a:lnSpc>
                  <a:spcPct val="90000"/>
                </a:lnSpc>
                <a:spcAft>
                  <a:spcPts val="600"/>
                </a:spcAft>
              </a:pPr>
              <a:t>October 8, 2021</a:t>
            </a:fld>
            <a:endParaRPr lang="en-US" sz="800" dirty="0"/>
          </a:p>
        </p:txBody>
      </p:sp>
      <p:sp>
        <p:nvSpPr>
          <p:cNvPr id="6" name="Slide Number Placeholder 5"/>
          <p:cNvSpPr>
            <a:spLocks noGrp="1"/>
          </p:cNvSpPr>
          <p:nvPr>
            <p:ph type="sldNum" sz="quarter" idx="12"/>
          </p:nvPr>
        </p:nvSpPr>
        <p:spPr>
          <a:xfrm>
            <a:off x="1798114" y="6488733"/>
            <a:ext cx="676888" cy="118800"/>
          </a:xfrm>
        </p:spPr>
        <p:txBody>
          <a:bodyPr vert="horz" lIns="0" tIns="0" rIns="0" bIns="0" rtlCol="0" anchor="ctr">
            <a:normAutofit/>
          </a:bodyPr>
          <a:lstStyle/>
          <a:p>
            <a:pPr>
              <a:lnSpc>
                <a:spcPct val="90000"/>
              </a:lnSpc>
              <a:spcAft>
                <a:spcPts val="600"/>
              </a:spcAft>
            </a:pPr>
            <a:r>
              <a:rPr lang="en-US" sz="800" dirty="0"/>
              <a:t>Slide </a:t>
            </a:r>
            <a:fld id="{619F89D8-7AE3-494A-97F3-03D680869632}" type="slidenum">
              <a:rPr lang="en-US" sz="800" smtClean="0"/>
              <a:pPr>
                <a:lnSpc>
                  <a:spcPct val="90000"/>
                </a:lnSpc>
                <a:spcAft>
                  <a:spcPts val="600"/>
                </a:spcAft>
              </a:pPr>
              <a:t>5</a:t>
            </a:fld>
            <a:endParaRPr lang="en-US" sz="800" dirty="0"/>
          </a:p>
        </p:txBody>
      </p:sp>
      <p:pic>
        <p:nvPicPr>
          <p:cNvPr id="13"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335820" y="1931194"/>
            <a:ext cx="3430994" cy="3430994"/>
          </a:xfrm>
          <a:prstGeom prst="rect">
            <a:avLst/>
          </a:prstGeom>
          <a:noFill/>
          <a:ln w="9525">
            <a:noFill/>
            <a:miter lim="800000"/>
            <a:headEnd/>
            <a:tailEnd/>
          </a:ln>
        </p:spPr>
      </p:pic>
      <p:pic>
        <p:nvPicPr>
          <p:cNvPr id="8" name="Picture 7">
            <a:extLst>
              <a:ext uri="{FF2B5EF4-FFF2-40B4-BE49-F238E27FC236}">
                <a16:creationId xmlns:a16="http://schemas.microsoft.com/office/drawing/2014/main" id="{37440BBD-CBB7-404B-B728-B860FC57F705}"/>
              </a:ext>
            </a:extLst>
          </p:cNvPr>
          <p:cNvPicPr>
            <a:picLocks noChangeAspect="1"/>
          </p:cNvPicPr>
          <p:nvPr/>
        </p:nvPicPr>
        <p:blipFill>
          <a:blip r:embed="rId4"/>
          <a:stretch>
            <a:fillRect/>
          </a:stretch>
        </p:blipFill>
        <p:spPr>
          <a:xfrm>
            <a:off x="1422876" y="1931194"/>
            <a:ext cx="3422416" cy="3430994"/>
          </a:xfrm>
          <a:prstGeom prst="rect">
            <a:avLst/>
          </a:prstGeom>
          <a:noFill/>
        </p:spPr>
      </p:pic>
      <p:sp>
        <p:nvSpPr>
          <p:cNvPr id="2" name="Subtitle 1"/>
          <p:cNvSpPr>
            <a:spLocks noGrp="1"/>
          </p:cNvSpPr>
          <p:nvPr>
            <p:ph type="subTitle" idx="13"/>
          </p:nvPr>
        </p:nvSpPr>
        <p:spPr>
          <a:xfrm>
            <a:off x="332367" y="1085213"/>
            <a:ext cx="11520897" cy="504000"/>
          </a:xfrm>
        </p:spPr>
        <p:txBody>
          <a:bodyPr vert="horz" lIns="0" tIns="0" rIns="0" bIns="0" rtlCol="0">
            <a:normAutofit/>
          </a:bodyPr>
          <a:lstStyle/>
          <a:p>
            <a:r>
              <a:rPr lang="en-US" kern="1200" dirty="0">
                <a:latin typeface="ABBvoice Light" panose="020D0403020503020204" pitchFamily="34" charset="0"/>
                <a:ea typeface="ABBvoice Light" panose="020D0403020503020204" pitchFamily="34" charset="0"/>
                <a:cs typeface="ABBvoice Light" panose="020D0403020503020204" pitchFamily="34" charset="0"/>
              </a:rPr>
              <a:t>Technologies which are changing the world we know</a:t>
            </a:r>
          </a:p>
        </p:txBody>
      </p:sp>
      <p:sp>
        <p:nvSpPr>
          <p:cNvPr id="390" name="Text Placeholder 9"/>
          <p:cNvSpPr txBox="1">
            <a:spLocks/>
          </p:cNvSpPr>
          <p:nvPr/>
        </p:nvSpPr>
        <p:spPr bwMode="gray">
          <a:xfrm>
            <a:off x="332368" y="5453066"/>
            <a:ext cx="11520896" cy="460375"/>
          </a:xfrm>
          <a:prstGeom prst="rect">
            <a:avLst/>
          </a:prstGeom>
          <a:solidFill>
            <a:schemeClr val="accent3"/>
          </a:solidFill>
        </p:spPr>
        <p:txBody>
          <a:bodyPr vert="horz" lIns="0" tIns="0" rIns="0" bIns="0" rtlCol="0" anchor="ctr">
            <a:norm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pPr defTabSz="914491">
              <a:lnSpc>
                <a:spcPct val="90000"/>
              </a:lnSpc>
              <a:spcAft>
                <a:spcPts val="600"/>
              </a:spcAft>
            </a:pPr>
            <a:r>
              <a:rPr lang="en-US" sz="1600" b="1"/>
              <a:t>Cloud computing, big data, internet of things (IoT), artificial intelligence (IA), industry 4.0 are phenomenon which are changing the approach to the electrical distribution as we know it today </a:t>
            </a:r>
          </a:p>
        </p:txBody>
      </p:sp>
    </p:spTree>
    <p:extLst>
      <p:ext uri="{BB962C8B-B14F-4D97-AF65-F5344CB8AC3E}">
        <p14:creationId xmlns:p14="http://schemas.microsoft.com/office/powerpoint/2010/main" val="260566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D7C472F4-DF84-4EA1-BDD4-DF1A6ECC0095}"/>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a:solidFill>
                  <a:srgbClr val="000000"/>
                </a:solidFill>
                <a:latin typeface="+mj-lt"/>
                <a:ea typeface="ABBvoice Light" panose="020D0403020503020204" pitchFamily="34" charset="0"/>
                <a:cs typeface="ABBvoice Light" panose="020D0403020503020204" pitchFamily="34" charset="0"/>
              </a:rPr>
              <a:t>Product </a:t>
            </a:r>
            <a:r>
              <a:rPr lang="it-IT" sz="3200" dirty="0" err="1">
                <a:solidFill>
                  <a:srgbClr val="000000"/>
                </a:solidFill>
                <a:latin typeface="+mj-lt"/>
                <a:ea typeface="ABBvoice Light" panose="020D0403020503020204" pitchFamily="34" charset="0"/>
                <a:cs typeface="ABBvoice Light" panose="020D0403020503020204" pitchFamily="34" charset="0"/>
              </a:rPr>
              <a:t>Offerings</a:t>
            </a:r>
            <a:r>
              <a:rPr lang="it-IT" sz="3200" dirty="0">
                <a:solidFill>
                  <a:srgbClr val="000000"/>
                </a:solidFill>
                <a:latin typeface="+mj-lt"/>
                <a:ea typeface="ABBvoice Light" panose="020D0403020503020204" pitchFamily="34" charset="0"/>
                <a:cs typeface="ABBvoice Light" panose="020D0403020503020204" pitchFamily="34" charset="0"/>
              </a:rPr>
              <a:t> </a:t>
            </a:r>
          </a:p>
        </p:txBody>
      </p:sp>
    </p:spTree>
    <p:extLst>
      <p:ext uri="{BB962C8B-B14F-4D97-AF65-F5344CB8AC3E}">
        <p14:creationId xmlns:p14="http://schemas.microsoft.com/office/powerpoint/2010/main" val="7833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026A9C-60F8-4143-8E2C-0B79BFC381A2}"/>
              </a:ext>
            </a:extLst>
          </p:cNvPr>
          <p:cNvSpPr/>
          <p:nvPr/>
        </p:nvSpPr>
        <p:spPr bwMode="gray">
          <a:xfrm>
            <a:off x="332367" y="2183193"/>
            <a:ext cx="11527266" cy="38287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7" name="Rectangle 6">
            <a:extLst>
              <a:ext uri="{FF2B5EF4-FFF2-40B4-BE49-F238E27FC236}">
                <a16:creationId xmlns:a16="http://schemas.microsoft.com/office/drawing/2014/main" id="{3C9C7EC9-0EAE-4F57-8455-27F74C28397F}"/>
              </a:ext>
            </a:extLst>
          </p:cNvPr>
          <p:cNvSpPr/>
          <p:nvPr/>
        </p:nvSpPr>
        <p:spPr bwMode="gray">
          <a:xfrm>
            <a:off x="551996" y="2317638"/>
            <a:ext cx="5273258" cy="3571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0" name="Rectangle 19">
            <a:extLst>
              <a:ext uri="{FF2B5EF4-FFF2-40B4-BE49-F238E27FC236}">
                <a16:creationId xmlns:a16="http://schemas.microsoft.com/office/drawing/2014/main" id="{4B1A00EF-DC92-4572-AF3A-0FDA1CC3131C}"/>
              </a:ext>
            </a:extLst>
          </p:cNvPr>
          <p:cNvSpPr/>
          <p:nvPr/>
        </p:nvSpPr>
        <p:spPr bwMode="gray">
          <a:xfrm>
            <a:off x="6384438" y="2329236"/>
            <a:ext cx="5273258" cy="3571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9" name="Content Placeholder 28">
            <a:extLst>
              <a:ext uri="{FF2B5EF4-FFF2-40B4-BE49-F238E27FC236}">
                <a16:creationId xmlns:a16="http://schemas.microsoft.com/office/drawing/2014/main" id="{B3106D60-EFD7-4299-83E7-892DDE003EA8}"/>
              </a:ext>
            </a:extLst>
          </p:cNvPr>
          <p:cNvSpPr>
            <a:spLocks noGrp="1"/>
          </p:cNvSpPr>
          <p:nvPr>
            <p:ph sz="quarter" idx="19"/>
          </p:nvPr>
        </p:nvSpPr>
        <p:spPr>
          <a:xfrm>
            <a:off x="754144" y="2525172"/>
            <a:ext cx="5181656" cy="3386939"/>
          </a:xfrm>
        </p:spPr>
        <p:txBody>
          <a:bodyPr/>
          <a:lstStyle/>
          <a:p>
            <a:r>
              <a:rPr lang="it-IT">
                <a:latin typeface="ABBvoiceOffice" panose="020D0603020503020204" pitchFamily="34" charset="0"/>
                <a:ea typeface="ABBvoiceOffice" panose="020D0603020503020204" pitchFamily="34" charset="0"/>
                <a:cs typeface="ABBvoiceOffice" panose="020D0603020503020204" pitchFamily="34" charset="0"/>
              </a:rPr>
              <a:t>Web Server feature </a:t>
            </a:r>
            <a:r>
              <a:rPr lang="en-US">
                <a:latin typeface="ABBvoiceOffice" panose="020D0603020503020204" pitchFamily="34" charset="0"/>
                <a:ea typeface="ABBvoiceOffice" panose="020D0603020503020204" pitchFamily="34" charset="0"/>
                <a:cs typeface="ABBvoiceOffice" panose="020D0603020503020204" pitchFamily="34" charset="0"/>
              </a:rPr>
              <a:t>included</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en-US">
                <a:latin typeface="ABBvoiceOffice" panose="020D0603020503020204" pitchFamily="34" charset="0"/>
                <a:ea typeface="ABBvoiceOffice" panose="020D0603020503020204" pitchFamily="34" charset="0"/>
                <a:cs typeface="ABBvoiceOffice" panose="020D0603020503020204" pitchFamily="34" charset="0"/>
              </a:rPr>
              <a:t>within</a:t>
            </a:r>
            <a:r>
              <a:rPr lang="it-IT">
                <a:latin typeface="ABBvoiceOffice" panose="020D0603020503020204" pitchFamily="34" charset="0"/>
                <a:ea typeface="ABBvoiceOffice" panose="020D0603020503020204" pitchFamily="34" charset="0"/>
                <a:cs typeface="ABBvoiceOffice" panose="020D0603020503020204" pitchFamily="34" charset="0"/>
              </a:rPr>
              <a:t> gateway price </a:t>
            </a:r>
            <a:r>
              <a:rPr lang="it-IT" err="1">
                <a:latin typeface="ABBvoiceOffice" panose="020D0603020503020204" pitchFamily="34" charset="0"/>
                <a:ea typeface="ABBvoiceOffice" panose="020D0603020503020204" pitchFamily="34" charset="0"/>
                <a:cs typeface="ABBvoiceOffice" panose="020D0603020503020204" pitchFamily="34" charset="0"/>
              </a:rPr>
              <a:t>as</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promotional</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launching</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phase</a:t>
            </a:r>
            <a:r>
              <a:rPr lang="it-IT">
                <a:latin typeface="ABBvoiceOffice" panose="020D0603020503020204" pitchFamily="34" charset="0"/>
                <a:ea typeface="ABBvoiceOffice" panose="020D0603020503020204" pitchFamily="34" charset="0"/>
                <a:cs typeface="ABBvoiceOffice" panose="020D0603020503020204" pitchFamily="34" charset="0"/>
              </a:rPr>
              <a:t>. </a:t>
            </a:r>
          </a:p>
        </p:txBody>
      </p:sp>
      <p:pic>
        <p:nvPicPr>
          <p:cNvPr id="15" name="Picture 14" descr="A picture containing text, battery, electronics&#10;&#10;Description automatically generated">
            <a:extLst>
              <a:ext uri="{FF2B5EF4-FFF2-40B4-BE49-F238E27FC236}">
                <a16:creationId xmlns:a16="http://schemas.microsoft.com/office/drawing/2014/main" id="{1B8D8AB4-ED7B-4DB4-AFC1-7FDA80161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498" y="4246682"/>
            <a:ext cx="1772022" cy="1329017"/>
          </a:xfrm>
          <a:prstGeom prst="rect">
            <a:avLst/>
          </a:prstGeom>
        </p:spPr>
      </p:pic>
      <p:sp>
        <p:nvSpPr>
          <p:cNvPr id="2" name="Title 1">
            <a:extLst>
              <a:ext uri="{FF2B5EF4-FFF2-40B4-BE49-F238E27FC236}">
                <a16:creationId xmlns:a16="http://schemas.microsoft.com/office/drawing/2014/main" id="{397F8CF1-3D61-4533-A8CC-F8B94190C068}"/>
              </a:ext>
            </a:extLst>
          </p:cNvPr>
          <p:cNvSpPr>
            <a:spLocks noGrp="1"/>
          </p:cNvSpPr>
          <p:nvPr>
            <p:ph type="title"/>
          </p:nvPr>
        </p:nvSpPr>
        <p:spPr/>
        <p:txBody>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ABB </a:t>
            </a:r>
            <a:r>
              <a:rPr lang="en-US" err="1">
                <a:latin typeface="ABBvoiceOffice" panose="020D0603020503020204" pitchFamily="34" charset="0"/>
                <a:ea typeface="ABBvoiceOffice" panose="020D0603020503020204" pitchFamily="34" charset="0"/>
                <a:cs typeface="ABBvoiceOffice" panose="020D0603020503020204" pitchFamily="34" charset="0"/>
              </a:rPr>
              <a:t>Ability</a:t>
            </a:r>
            <a:r>
              <a:rPr lang="en-US" baseline="30000" err="1">
                <a:latin typeface="ABBvoiceOffice" panose="020D0603020503020204" pitchFamily="34" charset="0"/>
                <a:ea typeface="ABBvoiceOffice" panose="020D0603020503020204" pitchFamily="34" charset="0"/>
                <a:cs typeface="ABBvoiceOffice" panose="020D0603020503020204" pitchFamily="34" charset="0"/>
              </a:rPr>
              <a:t>TM</a:t>
            </a:r>
            <a:r>
              <a:rPr lang="en-US">
                <a:latin typeface="ABBvoiceOffice" panose="020D0603020503020204" pitchFamily="34" charset="0"/>
                <a:ea typeface="ABBvoiceOffice" panose="020D0603020503020204" pitchFamily="34" charset="0"/>
                <a:cs typeface="ABBvoiceOffice" panose="020D0603020503020204" pitchFamily="34" charset="0"/>
              </a:rPr>
              <a:t> Edge Industrial Gateway</a:t>
            </a:r>
          </a:p>
        </p:txBody>
      </p:sp>
      <p:sp>
        <p:nvSpPr>
          <p:cNvPr id="3" name="Footer Placeholder 2">
            <a:extLst>
              <a:ext uri="{FF2B5EF4-FFF2-40B4-BE49-F238E27FC236}">
                <a16:creationId xmlns:a16="http://schemas.microsoft.com/office/drawing/2014/main" id="{18104C39-0B48-47E4-87D9-5923577320F2}"/>
              </a:ext>
            </a:extLst>
          </p:cNvPr>
          <p:cNvSpPr>
            <a:spLocks noGrp="1"/>
          </p:cNvSpPr>
          <p:nvPr>
            <p:ph type="ftr" sz="quarter" idx="10"/>
          </p:nvPr>
        </p:nvSpPr>
        <p:spPr/>
        <p:txBody>
          <a:bodyPr/>
          <a:lstStyle/>
          <a:p>
            <a:pPr lvl="8"/>
            <a:r>
              <a:rPr lang="en-US"/>
              <a:t>*factory name</a:t>
            </a:r>
          </a:p>
        </p:txBody>
      </p:sp>
      <p:sp>
        <p:nvSpPr>
          <p:cNvPr id="4" name="Date Placeholder 3">
            <a:extLst>
              <a:ext uri="{FF2B5EF4-FFF2-40B4-BE49-F238E27FC236}">
                <a16:creationId xmlns:a16="http://schemas.microsoft.com/office/drawing/2014/main" id="{435AAD4B-FE32-4729-A90C-2A82D0DCC9F7}"/>
              </a:ext>
            </a:extLst>
          </p:cNvPr>
          <p:cNvSpPr>
            <a:spLocks noGrp="1"/>
          </p:cNvSpPr>
          <p:nvPr>
            <p:ph type="dt" sz="half" idx="11"/>
          </p:nvPr>
        </p:nvSpPr>
        <p:spPr/>
        <p:txBody>
          <a:bodyPr/>
          <a:lstStyle/>
          <a:p>
            <a:fld id="{F4064434-E0DB-45C0-856F-3A928AC17331}" type="datetime4">
              <a:rPr lang="en-US" smtClean="0"/>
              <a:t>October 8, 2021</a:t>
            </a:fld>
            <a:endParaRPr lang="en-US"/>
          </a:p>
        </p:txBody>
      </p:sp>
      <p:sp>
        <p:nvSpPr>
          <p:cNvPr id="5" name="Slide Number Placeholder 4">
            <a:extLst>
              <a:ext uri="{FF2B5EF4-FFF2-40B4-BE49-F238E27FC236}">
                <a16:creationId xmlns:a16="http://schemas.microsoft.com/office/drawing/2014/main" id="{E13D710D-3EE5-4787-8AFC-E1E57A805683}"/>
              </a:ext>
            </a:extLst>
          </p:cNvPr>
          <p:cNvSpPr>
            <a:spLocks noGrp="1"/>
          </p:cNvSpPr>
          <p:nvPr>
            <p:ph type="sldNum" sz="quarter" idx="12"/>
          </p:nvPr>
        </p:nvSpPr>
        <p:spPr/>
        <p:txBody>
          <a:bodyPr/>
          <a:lstStyle/>
          <a:p>
            <a:r>
              <a:rPr lang="en-US"/>
              <a:t>Slide </a:t>
            </a:r>
            <a:fld id="{619F89D8-7AE3-494A-97F3-03D680869632}" type="slidenum">
              <a:rPr lang="en-US" smtClean="0"/>
              <a:pPr/>
              <a:t>51</a:t>
            </a:fld>
            <a:endParaRPr lang="en-US"/>
          </a:p>
        </p:txBody>
      </p:sp>
      <p:sp>
        <p:nvSpPr>
          <p:cNvPr id="30" name="Content Placeholder 29">
            <a:extLst>
              <a:ext uri="{FF2B5EF4-FFF2-40B4-BE49-F238E27FC236}">
                <a16:creationId xmlns:a16="http://schemas.microsoft.com/office/drawing/2014/main" id="{ECE39AFB-64A8-4988-ACAA-9B44F1FDD62A}"/>
              </a:ext>
            </a:extLst>
          </p:cNvPr>
          <p:cNvSpPr>
            <a:spLocks noGrp="1"/>
          </p:cNvSpPr>
          <p:nvPr>
            <p:ph sz="quarter" idx="20"/>
          </p:nvPr>
        </p:nvSpPr>
        <p:spPr>
          <a:xfrm>
            <a:off x="6580269" y="2525172"/>
            <a:ext cx="4950929" cy="438689"/>
          </a:xfrm>
        </p:spPr>
        <p:txBody>
          <a:bodyPr/>
          <a:lstStyle/>
          <a:p>
            <a:r>
              <a:rPr lang="en-US" sz="1200">
                <a:latin typeface="ABBvoiceOffice" panose="020D0603020503020204" pitchFamily="34" charset="0"/>
                <a:ea typeface="ABBvoiceOffice" panose="020D0603020503020204" pitchFamily="34" charset="0"/>
                <a:cs typeface="ABBvoiceOffice" panose="020D0603020503020204" pitchFamily="34" charset="0"/>
              </a:rPr>
              <a:t>Leveraging</a:t>
            </a:r>
            <a:r>
              <a:rPr lang="it-IT" sz="1200">
                <a:latin typeface="ABBvoiceOffice" panose="020D0603020503020204" pitchFamily="34" charset="0"/>
                <a:ea typeface="ABBvoiceOffice" panose="020D0603020503020204" pitchFamily="34" charset="0"/>
                <a:cs typeface="ABBvoiceOffice" panose="020D0603020503020204" pitchFamily="34" charset="0"/>
              </a:rPr>
              <a:t> on ABB </a:t>
            </a:r>
            <a:r>
              <a:rPr lang="it-IT" sz="1200" err="1">
                <a:latin typeface="ABBvoiceOffice" panose="020D0603020503020204" pitchFamily="34" charset="0"/>
                <a:ea typeface="ABBvoiceOffice" panose="020D0603020503020204" pitchFamily="34" charset="0"/>
                <a:cs typeface="ABBvoiceOffice" panose="020D0603020503020204" pitchFamily="34" charset="0"/>
              </a:rPr>
              <a:t>Ability</a:t>
            </a:r>
            <a:r>
              <a:rPr lang="it-IT" sz="1200" baseline="30000" err="1">
                <a:latin typeface="ABBvoiceOffice" panose="020D0603020503020204" pitchFamily="34" charset="0"/>
                <a:ea typeface="ABBvoiceOffice" panose="020D0603020503020204" pitchFamily="34" charset="0"/>
                <a:cs typeface="ABBvoiceOffice" panose="020D0603020503020204" pitchFamily="34" charset="0"/>
              </a:rPr>
              <a:t>TM</a:t>
            </a:r>
            <a:r>
              <a:rPr lang="it-IT" sz="1200">
                <a:latin typeface="ABBvoiceOffice" panose="020D0603020503020204" pitchFamily="34" charset="0"/>
                <a:ea typeface="ABBvoiceOffice" panose="020D0603020503020204" pitchFamily="34" charset="0"/>
                <a:cs typeface="ABBvoiceOffice" panose="020D0603020503020204" pitchFamily="34" charset="0"/>
              </a:rPr>
              <a:t> Marketplace to </a:t>
            </a:r>
            <a:r>
              <a:rPr lang="en-US" sz="1200">
                <a:latin typeface="ABBvoiceOffice" panose="020D0603020503020204" pitchFamily="34" charset="0"/>
                <a:ea typeface="ABBvoiceOffice" panose="020D0603020503020204" pitchFamily="34" charset="0"/>
                <a:cs typeface="ABBvoiceOffice" panose="020D0603020503020204" pitchFamily="34" charset="0"/>
              </a:rPr>
              <a:t>align</a:t>
            </a:r>
            <a:r>
              <a:rPr lang="it-IT" sz="1200">
                <a:latin typeface="ABBvoiceOffice" panose="020D0603020503020204" pitchFamily="34" charset="0"/>
                <a:ea typeface="ABBvoiceOffice" panose="020D0603020503020204" pitchFamily="34" charset="0"/>
                <a:cs typeface="ABBvoiceOffice" panose="020D0603020503020204" pitchFamily="34" charset="0"/>
              </a:rPr>
              <a:t> with cloud </a:t>
            </a:r>
            <a:r>
              <a:rPr lang="it-IT" sz="1200" err="1">
                <a:latin typeface="ABBvoiceOffice" panose="020D0603020503020204" pitchFamily="34" charset="0"/>
                <a:ea typeface="ABBvoiceOffice" panose="020D0603020503020204" pitchFamily="34" charset="0"/>
                <a:cs typeface="ABBvoiceOffice" panose="020D0603020503020204" pitchFamily="34" charset="0"/>
              </a:rPr>
              <a:t>version</a:t>
            </a:r>
            <a:r>
              <a:rPr lang="it-IT" sz="1200">
                <a:latin typeface="ABBvoiceOffice" panose="020D0603020503020204" pitchFamily="34" charset="0"/>
                <a:ea typeface="ABBvoiceOffice" panose="020D0603020503020204" pitchFamily="34" charset="0"/>
                <a:cs typeface="ABBvoiceOffice" panose="020D0603020503020204" pitchFamily="34" charset="0"/>
              </a:rPr>
              <a:t> price model positioning:</a:t>
            </a:r>
          </a:p>
        </p:txBody>
      </p:sp>
      <p:sp>
        <p:nvSpPr>
          <p:cNvPr id="8" name="Subtitle 7">
            <a:extLst>
              <a:ext uri="{FF2B5EF4-FFF2-40B4-BE49-F238E27FC236}">
                <a16:creationId xmlns:a16="http://schemas.microsoft.com/office/drawing/2014/main" id="{BF49187B-2AE1-4885-9CE1-FC7B42A4FF36}"/>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Pricing model </a:t>
            </a:r>
          </a:p>
        </p:txBody>
      </p:sp>
      <p:pic>
        <p:nvPicPr>
          <p:cNvPr id="35" name="Picture 34" descr="A picture containing text, battery, electronics&#10;&#10;Description automatically generated">
            <a:extLst>
              <a:ext uri="{FF2B5EF4-FFF2-40B4-BE49-F238E27FC236}">
                <a16:creationId xmlns:a16="http://schemas.microsoft.com/office/drawing/2014/main" id="{BE0710D8-6275-4EC0-878D-3A3F294B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727" y="4910487"/>
            <a:ext cx="1183475" cy="887606"/>
          </a:xfrm>
          <a:prstGeom prst="rect">
            <a:avLst/>
          </a:prstGeom>
        </p:spPr>
      </p:pic>
      <p:sp>
        <p:nvSpPr>
          <p:cNvPr id="36" name="TextBox 35">
            <a:extLst>
              <a:ext uri="{FF2B5EF4-FFF2-40B4-BE49-F238E27FC236}">
                <a16:creationId xmlns:a16="http://schemas.microsoft.com/office/drawing/2014/main" id="{996C4E7B-022B-4CD8-95D1-B5B8A0120320}"/>
              </a:ext>
            </a:extLst>
          </p:cNvPr>
          <p:cNvSpPr txBox="1"/>
          <p:nvPr/>
        </p:nvSpPr>
        <p:spPr bwMode="gray">
          <a:xfrm>
            <a:off x="8202028" y="5132765"/>
            <a:ext cx="293473" cy="522298"/>
          </a:xfrm>
          <a:prstGeom prst="rect">
            <a:avLst/>
          </a:prstGeom>
          <a:noFill/>
        </p:spPr>
        <p:txBody>
          <a:bodyPr wrap="square" lIns="72000" tIns="72000" rIns="72000" bIns="72000" rtlCol="0">
            <a:noAutofit/>
          </a:bodyPr>
          <a:lstStyle/>
          <a:p>
            <a:r>
              <a:rPr lang="it-IT" sz="2400"/>
              <a:t>+</a:t>
            </a:r>
            <a:endParaRPr lang="it-IT" sz="1400"/>
          </a:p>
        </p:txBody>
      </p:sp>
      <p:pic>
        <p:nvPicPr>
          <p:cNvPr id="37" name="Picture 36">
            <a:extLst>
              <a:ext uri="{FF2B5EF4-FFF2-40B4-BE49-F238E27FC236}">
                <a16:creationId xmlns:a16="http://schemas.microsoft.com/office/drawing/2014/main" id="{160DD9CA-EE88-449A-92B5-4031FF7ECC86}"/>
              </a:ext>
            </a:extLst>
          </p:cNvPr>
          <p:cNvPicPr>
            <a:picLocks noChangeAspect="1"/>
          </p:cNvPicPr>
          <p:nvPr/>
        </p:nvPicPr>
        <p:blipFill>
          <a:blip r:embed="rId3"/>
          <a:stretch>
            <a:fillRect/>
          </a:stretch>
        </p:blipFill>
        <p:spPr>
          <a:xfrm>
            <a:off x="8765836" y="4928496"/>
            <a:ext cx="2720457" cy="605614"/>
          </a:xfrm>
          <a:prstGeom prst="rect">
            <a:avLst/>
          </a:prstGeom>
        </p:spPr>
      </p:pic>
      <p:sp>
        <p:nvSpPr>
          <p:cNvPr id="38" name="TextBox 37">
            <a:extLst>
              <a:ext uri="{FF2B5EF4-FFF2-40B4-BE49-F238E27FC236}">
                <a16:creationId xmlns:a16="http://schemas.microsoft.com/office/drawing/2014/main" id="{A8D940B2-EFA4-4148-A84B-7B65564DA1D9}"/>
              </a:ext>
            </a:extLst>
          </p:cNvPr>
          <p:cNvSpPr txBox="1"/>
          <p:nvPr/>
        </p:nvSpPr>
        <p:spPr bwMode="gray">
          <a:xfrm>
            <a:off x="8739669" y="5489255"/>
            <a:ext cx="2720457" cy="439128"/>
          </a:xfrm>
          <a:prstGeom prst="rect">
            <a:avLst/>
          </a:prstGeom>
          <a:noFill/>
        </p:spPr>
        <p:txBody>
          <a:bodyPr wrap="square" lIns="72000" tIns="72000" rIns="72000" bIns="72000" rtlCol="0">
            <a:noAutofit/>
          </a:bodyPr>
          <a:lstStyle/>
          <a:p>
            <a:r>
              <a:rPr lang="en-US" sz="1200">
                <a:latin typeface="ABBvoiceOffice" panose="020D0603020503020204" pitchFamily="34" charset="0"/>
                <a:ea typeface="ABBvoiceOffice" panose="020D0603020503020204" pitchFamily="34" charset="0"/>
                <a:cs typeface="ABBvoiceOffice" panose="020D0603020503020204" pitchFamily="34" charset="0"/>
              </a:rPr>
              <a:t>Redeemed</a:t>
            </a:r>
            <a:r>
              <a:rPr lang="it-IT" sz="1200">
                <a:latin typeface="ABBvoiceOffice" panose="020D0603020503020204" pitchFamily="34" charset="0"/>
                <a:ea typeface="ABBvoiceOffice" panose="020D0603020503020204" pitchFamily="34" charset="0"/>
                <a:cs typeface="ABBvoiceOffice" panose="020D0603020503020204" pitchFamily="34" charset="0"/>
              </a:rPr>
              <a:t> via CCT tool</a:t>
            </a:r>
          </a:p>
        </p:txBody>
      </p:sp>
      <p:grpSp>
        <p:nvGrpSpPr>
          <p:cNvPr id="11" name="Group 10">
            <a:extLst>
              <a:ext uri="{FF2B5EF4-FFF2-40B4-BE49-F238E27FC236}">
                <a16:creationId xmlns:a16="http://schemas.microsoft.com/office/drawing/2014/main" id="{B2DB4BC2-821C-44A7-9064-DE2FB78CA57F}"/>
              </a:ext>
            </a:extLst>
          </p:cNvPr>
          <p:cNvGrpSpPr/>
          <p:nvPr/>
        </p:nvGrpSpPr>
        <p:grpSpPr>
          <a:xfrm>
            <a:off x="5719004" y="3916279"/>
            <a:ext cx="767693" cy="117154"/>
            <a:chOff x="5724719" y="3916279"/>
            <a:chExt cx="767693" cy="117154"/>
          </a:xfrm>
        </p:grpSpPr>
        <p:sp>
          <p:nvSpPr>
            <p:cNvPr id="22" name="Oval 21">
              <a:extLst>
                <a:ext uri="{FF2B5EF4-FFF2-40B4-BE49-F238E27FC236}">
                  <a16:creationId xmlns:a16="http://schemas.microsoft.com/office/drawing/2014/main" id="{5EDE7629-A244-42EF-A9E0-C4CA9E3576DA}"/>
                </a:ext>
              </a:extLst>
            </p:cNvPr>
            <p:cNvSpPr/>
            <p:nvPr/>
          </p:nvSpPr>
          <p:spPr bwMode="gray">
            <a:xfrm>
              <a:off x="5724719" y="3916280"/>
              <a:ext cx="119327" cy="1171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3" name="Oval 22">
              <a:extLst>
                <a:ext uri="{FF2B5EF4-FFF2-40B4-BE49-F238E27FC236}">
                  <a16:creationId xmlns:a16="http://schemas.microsoft.com/office/drawing/2014/main" id="{F184D1A7-0EEB-4A21-9B2F-138B0E6AD301}"/>
                </a:ext>
              </a:extLst>
            </p:cNvPr>
            <p:cNvSpPr/>
            <p:nvPr/>
          </p:nvSpPr>
          <p:spPr bwMode="gray">
            <a:xfrm>
              <a:off x="6373085" y="3916279"/>
              <a:ext cx="119327" cy="1171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cxnSp>
          <p:nvCxnSpPr>
            <p:cNvPr id="24" name="Straight Connector 23">
              <a:extLst>
                <a:ext uri="{FF2B5EF4-FFF2-40B4-BE49-F238E27FC236}">
                  <a16:creationId xmlns:a16="http://schemas.microsoft.com/office/drawing/2014/main" id="{E930B42D-2D5B-479F-A203-3EE905E3876C}"/>
                </a:ext>
              </a:extLst>
            </p:cNvPr>
            <p:cNvCxnSpPr>
              <a:cxnSpLocks/>
              <a:stCxn id="22" idx="6"/>
              <a:endCxn id="23" idx="2"/>
            </p:cNvCxnSpPr>
            <p:nvPr/>
          </p:nvCxnSpPr>
          <p:spPr bwMode="gray">
            <a:xfrm flipV="1">
              <a:off x="5844046" y="3974856"/>
              <a:ext cx="529039" cy="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grpSp>
      <p:sp>
        <p:nvSpPr>
          <p:cNvPr id="31" name="Text Placeholder 5">
            <a:extLst>
              <a:ext uri="{FF2B5EF4-FFF2-40B4-BE49-F238E27FC236}">
                <a16:creationId xmlns:a16="http://schemas.microsoft.com/office/drawing/2014/main" id="{19236024-538E-43EC-B868-14EA26FFF79A}"/>
              </a:ext>
            </a:extLst>
          </p:cNvPr>
          <p:cNvSpPr txBox="1">
            <a:spLocks/>
          </p:cNvSpPr>
          <p:nvPr/>
        </p:nvSpPr>
        <p:spPr bwMode="gray">
          <a:xfrm>
            <a:off x="551996" y="1648148"/>
            <a:ext cx="2467625"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Market adoption phase</a:t>
            </a:r>
          </a:p>
        </p:txBody>
      </p:sp>
      <p:sp>
        <p:nvSpPr>
          <p:cNvPr id="32" name="Content Placeholder 28">
            <a:extLst>
              <a:ext uri="{FF2B5EF4-FFF2-40B4-BE49-F238E27FC236}">
                <a16:creationId xmlns:a16="http://schemas.microsoft.com/office/drawing/2014/main" id="{DC0C6F76-B4E4-4386-8BA2-DA477F23735D}"/>
              </a:ext>
            </a:extLst>
          </p:cNvPr>
          <p:cNvSpPr txBox="1">
            <a:spLocks/>
          </p:cNvSpPr>
          <p:nvPr/>
        </p:nvSpPr>
        <p:spPr bwMode="gray">
          <a:xfrm>
            <a:off x="757301" y="3217911"/>
            <a:ext cx="741175" cy="24988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a:latin typeface="ABBvoiceOffice" panose="020D0603020503020204" pitchFamily="34" charset="0"/>
                <a:ea typeface="ABBvoiceOffice" panose="020D0603020503020204" pitchFamily="34" charset="0"/>
                <a:cs typeface="ABBvoiceOffice" panose="020D0603020503020204" pitchFamily="34" charset="0"/>
              </a:rPr>
              <a:t>Code</a:t>
            </a:r>
            <a:endParaRPr lang="it-IT" b="1">
              <a:solidFill>
                <a:srgbClr val="000000"/>
              </a:solidFill>
              <a:latin typeface="Calibri" panose="020F0502020204030204" pitchFamily="34" charset="0"/>
            </a:endParaRPr>
          </a:p>
          <a:p>
            <a:endParaRPr lang="it-IT">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9" name="Content Placeholder 28">
            <a:extLst>
              <a:ext uri="{FF2B5EF4-FFF2-40B4-BE49-F238E27FC236}">
                <a16:creationId xmlns:a16="http://schemas.microsoft.com/office/drawing/2014/main" id="{4DBC2188-3BB0-46E7-AE13-0AD1F028A5F4}"/>
              </a:ext>
            </a:extLst>
          </p:cNvPr>
          <p:cNvSpPr txBox="1">
            <a:spLocks/>
          </p:cNvSpPr>
          <p:nvPr/>
        </p:nvSpPr>
        <p:spPr bwMode="gray">
          <a:xfrm>
            <a:off x="2291416" y="3205122"/>
            <a:ext cx="1206787" cy="49978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err="1">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b="1">
              <a:latin typeface="ABBvoiceOffice" panose="020D0603020503020204" pitchFamily="34" charset="0"/>
              <a:ea typeface="ABBvoiceOffice" panose="020D0603020503020204" pitchFamily="34" charset="0"/>
              <a:cs typeface="ABBvoiceOffice" panose="020D0603020503020204" pitchFamily="34" charset="0"/>
            </a:endParaRPr>
          </a:p>
        </p:txBody>
      </p:sp>
      <p:grpSp>
        <p:nvGrpSpPr>
          <p:cNvPr id="16" name="Group 15">
            <a:extLst>
              <a:ext uri="{FF2B5EF4-FFF2-40B4-BE49-F238E27FC236}">
                <a16:creationId xmlns:a16="http://schemas.microsoft.com/office/drawing/2014/main" id="{BE2888E6-29AD-45A6-ABDE-56A59D70E523}"/>
              </a:ext>
            </a:extLst>
          </p:cNvPr>
          <p:cNvGrpSpPr/>
          <p:nvPr/>
        </p:nvGrpSpPr>
        <p:grpSpPr>
          <a:xfrm>
            <a:off x="752352" y="3486135"/>
            <a:ext cx="1336916" cy="550505"/>
            <a:chOff x="1307783" y="3674240"/>
            <a:chExt cx="1336916" cy="550505"/>
          </a:xfrm>
        </p:grpSpPr>
        <p:sp>
          <p:nvSpPr>
            <p:cNvPr id="14" name="Rectangle 13">
              <a:extLst>
                <a:ext uri="{FF2B5EF4-FFF2-40B4-BE49-F238E27FC236}">
                  <a16:creationId xmlns:a16="http://schemas.microsoft.com/office/drawing/2014/main" id="{02DB458E-6BB0-4AF7-BB70-7DBF9603D2C3}"/>
                </a:ext>
              </a:extLst>
            </p:cNvPr>
            <p:cNvSpPr/>
            <p:nvPr/>
          </p:nvSpPr>
          <p:spPr bwMode="gray">
            <a:xfrm>
              <a:off x="1307783" y="3674240"/>
              <a:ext cx="1319848" cy="318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40" name="Content Placeholder 28">
              <a:extLst>
                <a:ext uri="{FF2B5EF4-FFF2-40B4-BE49-F238E27FC236}">
                  <a16:creationId xmlns:a16="http://schemas.microsoft.com/office/drawing/2014/main" id="{A1C47609-0017-4E2C-9091-865E841DC000}"/>
                </a:ext>
              </a:extLst>
            </p:cNvPr>
            <p:cNvSpPr txBox="1">
              <a:spLocks/>
            </p:cNvSpPr>
            <p:nvPr/>
          </p:nvSpPr>
          <p:spPr bwMode="gray">
            <a:xfrm>
              <a:off x="1365336" y="3724964"/>
              <a:ext cx="1279363" cy="49978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1SDA115508R1</a:t>
              </a:r>
              <a:endParaRPr lang="it-IT" sz="1200">
                <a:latin typeface="ABBvoiceOffice" panose="020D0603020503020204" pitchFamily="34" charset="0"/>
                <a:ea typeface="ABBvoiceOffice" panose="020D0603020503020204" pitchFamily="34" charset="0"/>
                <a:cs typeface="ABBvoiceOffice" panose="020D0603020503020204" pitchFamily="34" charset="0"/>
              </a:endParaRPr>
            </a:p>
          </p:txBody>
        </p:sp>
      </p:grpSp>
      <p:grpSp>
        <p:nvGrpSpPr>
          <p:cNvPr id="41" name="Group 40">
            <a:extLst>
              <a:ext uri="{FF2B5EF4-FFF2-40B4-BE49-F238E27FC236}">
                <a16:creationId xmlns:a16="http://schemas.microsoft.com/office/drawing/2014/main" id="{A8AB31B2-497C-4157-B9FD-1D0B139DC049}"/>
              </a:ext>
            </a:extLst>
          </p:cNvPr>
          <p:cNvGrpSpPr/>
          <p:nvPr/>
        </p:nvGrpSpPr>
        <p:grpSpPr>
          <a:xfrm>
            <a:off x="2284049" y="3486135"/>
            <a:ext cx="3345021" cy="546098"/>
            <a:chOff x="1307783" y="3674240"/>
            <a:chExt cx="1319848" cy="546098"/>
          </a:xfrm>
        </p:grpSpPr>
        <p:sp>
          <p:nvSpPr>
            <p:cNvPr id="42" name="Rectangle 41">
              <a:extLst>
                <a:ext uri="{FF2B5EF4-FFF2-40B4-BE49-F238E27FC236}">
                  <a16:creationId xmlns:a16="http://schemas.microsoft.com/office/drawing/2014/main" id="{144CD1C2-BFE7-4BE1-9B71-8BA9855B6AD1}"/>
                </a:ext>
              </a:extLst>
            </p:cNvPr>
            <p:cNvSpPr/>
            <p:nvPr/>
          </p:nvSpPr>
          <p:spPr bwMode="gray">
            <a:xfrm>
              <a:off x="1307783" y="3674240"/>
              <a:ext cx="1319848" cy="318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43" name="Content Placeholder 28">
              <a:extLst>
                <a:ext uri="{FF2B5EF4-FFF2-40B4-BE49-F238E27FC236}">
                  <a16:creationId xmlns:a16="http://schemas.microsoft.com/office/drawing/2014/main" id="{2CE94BAE-42BE-4A09-BC16-C55E6A3F13A5}"/>
                </a:ext>
              </a:extLst>
            </p:cNvPr>
            <p:cNvSpPr txBox="1">
              <a:spLocks/>
            </p:cNvSpPr>
            <p:nvPr/>
          </p:nvSpPr>
          <p:spPr bwMode="gray">
            <a:xfrm>
              <a:off x="1333727" y="3720557"/>
              <a:ext cx="1279363" cy="49978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fontAlgn="ctr"/>
              <a:r>
                <a:rPr lang="en-US"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ABB Ability Hybrid* Industrial gateway</a:t>
              </a:r>
            </a:p>
          </p:txBody>
        </p:sp>
      </p:grpSp>
      <p:grpSp>
        <p:nvGrpSpPr>
          <p:cNvPr id="17" name="Group 16">
            <a:extLst>
              <a:ext uri="{FF2B5EF4-FFF2-40B4-BE49-F238E27FC236}">
                <a16:creationId xmlns:a16="http://schemas.microsoft.com/office/drawing/2014/main" id="{6E912D5D-2D80-4639-B450-31B8E50AB709}"/>
              </a:ext>
            </a:extLst>
          </p:cNvPr>
          <p:cNvGrpSpPr/>
          <p:nvPr/>
        </p:nvGrpSpPr>
        <p:grpSpPr>
          <a:xfrm>
            <a:off x="6580269" y="3320641"/>
            <a:ext cx="4950930" cy="654215"/>
            <a:chOff x="6580269" y="3320641"/>
            <a:chExt cx="4876718" cy="831518"/>
          </a:xfrm>
        </p:grpSpPr>
        <p:sp>
          <p:nvSpPr>
            <p:cNvPr id="44" name="Content Placeholder 28">
              <a:extLst>
                <a:ext uri="{FF2B5EF4-FFF2-40B4-BE49-F238E27FC236}">
                  <a16:creationId xmlns:a16="http://schemas.microsoft.com/office/drawing/2014/main" id="{DB8D3229-E390-412D-B168-44983486EB0A}"/>
                </a:ext>
              </a:extLst>
            </p:cNvPr>
            <p:cNvSpPr txBox="1">
              <a:spLocks/>
            </p:cNvSpPr>
            <p:nvPr/>
          </p:nvSpPr>
          <p:spPr bwMode="gray">
            <a:xfrm>
              <a:off x="6585218" y="3333430"/>
              <a:ext cx="741175" cy="24988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200" b="1">
                  <a:latin typeface="ABBvoiceOffice" panose="020D0603020503020204" pitchFamily="34" charset="0"/>
                  <a:ea typeface="ABBvoiceOffice" panose="020D0603020503020204" pitchFamily="34" charset="0"/>
                  <a:cs typeface="ABBvoiceOffice" panose="020D0603020503020204" pitchFamily="34" charset="0"/>
                </a:rPr>
                <a:t>Code</a:t>
              </a:r>
              <a:endParaRPr lang="it-IT" sz="1200" b="1">
                <a:solidFill>
                  <a:srgbClr val="000000"/>
                </a:solidFill>
                <a:latin typeface="Calibri" panose="020F0502020204030204" pitchFamily="34" charset="0"/>
              </a:endParaRPr>
            </a:p>
            <a:p>
              <a:endParaRPr lang="it-IT" sz="120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45" name="Content Placeholder 28">
              <a:extLst>
                <a:ext uri="{FF2B5EF4-FFF2-40B4-BE49-F238E27FC236}">
                  <a16:creationId xmlns:a16="http://schemas.microsoft.com/office/drawing/2014/main" id="{7B19D30D-EEBB-448F-AE62-77082B171D1F}"/>
                </a:ext>
              </a:extLst>
            </p:cNvPr>
            <p:cNvSpPr txBox="1">
              <a:spLocks/>
            </p:cNvSpPr>
            <p:nvPr/>
          </p:nvSpPr>
          <p:spPr bwMode="gray">
            <a:xfrm>
              <a:off x="8119333" y="3320641"/>
              <a:ext cx="1206787" cy="49978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200" b="1" err="1">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sz="1200" b="1">
                <a:latin typeface="ABBvoiceOffice" panose="020D0603020503020204" pitchFamily="34" charset="0"/>
                <a:ea typeface="ABBvoiceOffice" panose="020D0603020503020204" pitchFamily="34" charset="0"/>
                <a:cs typeface="ABBvoiceOffice" panose="020D0603020503020204" pitchFamily="34" charset="0"/>
              </a:endParaRPr>
            </a:p>
          </p:txBody>
        </p:sp>
        <p:grpSp>
          <p:nvGrpSpPr>
            <p:cNvPr id="46" name="Group 45">
              <a:extLst>
                <a:ext uri="{FF2B5EF4-FFF2-40B4-BE49-F238E27FC236}">
                  <a16:creationId xmlns:a16="http://schemas.microsoft.com/office/drawing/2014/main" id="{FCFF8A5D-AEFA-4270-81AB-BE9EC375B694}"/>
                </a:ext>
              </a:extLst>
            </p:cNvPr>
            <p:cNvGrpSpPr/>
            <p:nvPr/>
          </p:nvGrpSpPr>
          <p:grpSpPr>
            <a:xfrm>
              <a:off x="6580269" y="3601654"/>
              <a:ext cx="1336916" cy="550505"/>
              <a:chOff x="1307783" y="3674240"/>
              <a:chExt cx="1336916" cy="550505"/>
            </a:xfrm>
          </p:grpSpPr>
          <p:sp>
            <p:nvSpPr>
              <p:cNvPr id="47" name="Rectangle 46">
                <a:extLst>
                  <a:ext uri="{FF2B5EF4-FFF2-40B4-BE49-F238E27FC236}">
                    <a16:creationId xmlns:a16="http://schemas.microsoft.com/office/drawing/2014/main" id="{FE5151E1-62CA-4FBE-9532-B536EA97DF21}"/>
                  </a:ext>
                </a:extLst>
              </p:cNvPr>
              <p:cNvSpPr/>
              <p:nvPr/>
            </p:nvSpPr>
            <p:spPr bwMode="gray">
              <a:xfrm>
                <a:off x="1307783" y="3674240"/>
                <a:ext cx="1319848" cy="318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48" name="Content Placeholder 28">
                <a:extLst>
                  <a:ext uri="{FF2B5EF4-FFF2-40B4-BE49-F238E27FC236}">
                    <a16:creationId xmlns:a16="http://schemas.microsoft.com/office/drawing/2014/main" id="{EA5E8206-337A-49A7-994E-291FB3202453}"/>
                  </a:ext>
                </a:extLst>
              </p:cNvPr>
              <p:cNvSpPr txBox="1">
                <a:spLocks/>
              </p:cNvSpPr>
              <p:nvPr/>
            </p:nvSpPr>
            <p:spPr bwMode="gray">
              <a:xfrm>
                <a:off x="1365336" y="3724964"/>
                <a:ext cx="1279363" cy="49978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1SDA115508R1</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p:txBody>
          </p:sp>
        </p:grpSp>
        <p:grpSp>
          <p:nvGrpSpPr>
            <p:cNvPr id="49" name="Group 48">
              <a:extLst>
                <a:ext uri="{FF2B5EF4-FFF2-40B4-BE49-F238E27FC236}">
                  <a16:creationId xmlns:a16="http://schemas.microsoft.com/office/drawing/2014/main" id="{6C4C652B-E3E5-44ED-A7BB-2C889FB224AA}"/>
                </a:ext>
              </a:extLst>
            </p:cNvPr>
            <p:cNvGrpSpPr/>
            <p:nvPr/>
          </p:nvGrpSpPr>
          <p:grpSpPr>
            <a:xfrm>
              <a:off x="8111966" y="3601654"/>
              <a:ext cx="3345021" cy="546098"/>
              <a:chOff x="1307783" y="3674240"/>
              <a:chExt cx="1319848" cy="546098"/>
            </a:xfrm>
          </p:grpSpPr>
          <p:sp>
            <p:nvSpPr>
              <p:cNvPr id="50" name="Rectangle 49">
                <a:extLst>
                  <a:ext uri="{FF2B5EF4-FFF2-40B4-BE49-F238E27FC236}">
                    <a16:creationId xmlns:a16="http://schemas.microsoft.com/office/drawing/2014/main" id="{79FA090B-FE4D-44BA-BC82-7A705A1237DE}"/>
                  </a:ext>
                </a:extLst>
              </p:cNvPr>
              <p:cNvSpPr/>
              <p:nvPr/>
            </p:nvSpPr>
            <p:spPr bwMode="gray">
              <a:xfrm>
                <a:off x="1307783" y="3674240"/>
                <a:ext cx="1319848" cy="318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51" name="Content Placeholder 28">
                <a:extLst>
                  <a:ext uri="{FF2B5EF4-FFF2-40B4-BE49-F238E27FC236}">
                    <a16:creationId xmlns:a16="http://schemas.microsoft.com/office/drawing/2014/main" id="{2958AC2C-2FCB-49E0-B234-377492C1DE0B}"/>
                  </a:ext>
                </a:extLst>
              </p:cNvPr>
              <p:cNvSpPr txBox="1">
                <a:spLocks/>
              </p:cNvSpPr>
              <p:nvPr/>
            </p:nvSpPr>
            <p:spPr bwMode="gray">
              <a:xfrm>
                <a:off x="1333727" y="3720557"/>
                <a:ext cx="1279363" cy="49978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fontAlgn="ctr"/>
                <a:r>
                  <a:rPr lang="en-US"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ABB Ability Hybrid* Industrial gateway</a:t>
                </a:r>
              </a:p>
            </p:txBody>
          </p:sp>
        </p:grpSp>
      </p:grpSp>
      <p:sp>
        <p:nvSpPr>
          <p:cNvPr id="53" name="Rectangle 52">
            <a:extLst>
              <a:ext uri="{FF2B5EF4-FFF2-40B4-BE49-F238E27FC236}">
                <a16:creationId xmlns:a16="http://schemas.microsoft.com/office/drawing/2014/main" id="{85F54BC8-ECD5-4B9F-B082-46DF2602267F}"/>
              </a:ext>
            </a:extLst>
          </p:cNvPr>
          <p:cNvSpPr/>
          <p:nvPr/>
        </p:nvSpPr>
        <p:spPr bwMode="gray">
          <a:xfrm>
            <a:off x="6581837" y="3844966"/>
            <a:ext cx="1339933" cy="250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54" name="Content Placeholder 28">
            <a:extLst>
              <a:ext uri="{FF2B5EF4-FFF2-40B4-BE49-F238E27FC236}">
                <a16:creationId xmlns:a16="http://schemas.microsoft.com/office/drawing/2014/main" id="{75805626-9B38-4F78-B6D5-71FA69EED38B}"/>
              </a:ext>
            </a:extLst>
          </p:cNvPr>
          <p:cNvSpPr txBox="1">
            <a:spLocks/>
          </p:cNvSpPr>
          <p:nvPr/>
        </p:nvSpPr>
        <p:spPr bwMode="gray">
          <a:xfrm>
            <a:off x="6640266" y="3884874"/>
            <a:ext cx="1298832" cy="393214"/>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1SDA115509R1</a:t>
            </a:r>
            <a:endParaRPr lang="it-IT" sz="120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55" name="Rectangle 54">
            <a:extLst>
              <a:ext uri="{FF2B5EF4-FFF2-40B4-BE49-F238E27FC236}">
                <a16:creationId xmlns:a16="http://schemas.microsoft.com/office/drawing/2014/main" id="{F75EB37D-31D4-4C4D-97CA-5B98FB560E10}"/>
              </a:ext>
            </a:extLst>
          </p:cNvPr>
          <p:cNvSpPr/>
          <p:nvPr/>
        </p:nvSpPr>
        <p:spPr bwMode="gray">
          <a:xfrm>
            <a:off x="6583407" y="4157625"/>
            <a:ext cx="1339933" cy="250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56" name="Content Placeholder 28">
            <a:extLst>
              <a:ext uri="{FF2B5EF4-FFF2-40B4-BE49-F238E27FC236}">
                <a16:creationId xmlns:a16="http://schemas.microsoft.com/office/drawing/2014/main" id="{9176F713-F0A3-4DD8-B013-7A4E99A35E69}"/>
              </a:ext>
            </a:extLst>
          </p:cNvPr>
          <p:cNvSpPr txBox="1">
            <a:spLocks/>
          </p:cNvSpPr>
          <p:nvPr/>
        </p:nvSpPr>
        <p:spPr bwMode="gray">
          <a:xfrm>
            <a:off x="6641836" y="4197533"/>
            <a:ext cx="1298832" cy="393214"/>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1SDA115510R1</a:t>
            </a:r>
            <a:endParaRPr lang="it-IT" sz="120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57" name="Rectangle 56">
            <a:extLst>
              <a:ext uri="{FF2B5EF4-FFF2-40B4-BE49-F238E27FC236}">
                <a16:creationId xmlns:a16="http://schemas.microsoft.com/office/drawing/2014/main" id="{07150478-FC4B-465A-A153-33713ABF0C12}"/>
              </a:ext>
            </a:extLst>
          </p:cNvPr>
          <p:cNvSpPr/>
          <p:nvPr/>
        </p:nvSpPr>
        <p:spPr bwMode="gray">
          <a:xfrm>
            <a:off x="8146270" y="3844964"/>
            <a:ext cx="3395924" cy="250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58" name="Content Placeholder 28">
            <a:extLst>
              <a:ext uri="{FF2B5EF4-FFF2-40B4-BE49-F238E27FC236}">
                <a16:creationId xmlns:a16="http://schemas.microsoft.com/office/drawing/2014/main" id="{DF424223-C467-414C-849F-EB1AB98D2B09}"/>
              </a:ext>
            </a:extLst>
          </p:cNvPr>
          <p:cNvSpPr txBox="1">
            <a:spLocks/>
          </p:cNvSpPr>
          <p:nvPr/>
        </p:nvSpPr>
        <p:spPr bwMode="gray">
          <a:xfrm>
            <a:off x="8213023" y="3881405"/>
            <a:ext cx="3291757" cy="393214"/>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fontAlgn="ctr"/>
            <a:r>
              <a:rPr lang="en-US"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ABB Ability Hybrid* Industrial </a:t>
            </a:r>
            <a:r>
              <a:rPr lang="en-US" sz="12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gw</a:t>
            </a:r>
            <a:r>
              <a:rPr lang="en-US"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3G EU</a:t>
            </a:r>
          </a:p>
        </p:txBody>
      </p:sp>
      <p:sp>
        <p:nvSpPr>
          <p:cNvPr id="59" name="Rectangle 58">
            <a:extLst>
              <a:ext uri="{FF2B5EF4-FFF2-40B4-BE49-F238E27FC236}">
                <a16:creationId xmlns:a16="http://schemas.microsoft.com/office/drawing/2014/main" id="{53620CBE-A8DB-484B-9FC3-A3C6D3268E5D}"/>
              </a:ext>
            </a:extLst>
          </p:cNvPr>
          <p:cNvSpPr/>
          <p:nvPr/>
        </p:nvSpPr>
        <p:spPr bwMode="gray">
          <a:xfrm>
            <a:off x="8146274" y="4146619"/>
            <a:ext cx="3395924" cy="250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60" name="Content Placeholder 28">
            <a:extLst>
              <a:ext uri="{FF2B5EF4-FFF2-40B4-BE49-F238E27FC236}">
                <a16:creationId xmlns:a16="http://schemas.microsoft.com/office/drawing/2014/main" id="{ABD9BC14-9281-4A5C-BB34-CC4476EA654F}"/>
              </a:ext>
            </a:extLst>
          </p:cNvPr>
          <p:cNvSpPr txBox="1">
            <a:spLocks/>
          </p:cNvSpPr>
          <p:nvPr/>
        </p:nvSpPr>
        <p:spPr bwMode="gray">
          <a:xfrm>
            <a:off x="8213027" y="4183060"/>
            <a:ext cx="3291757" cy="393214"/>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fontAlgn="ctr"/>
            <a:r>
              <a:rPr lang="en-US"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ABB Ability Hybrid* Industrial </a:t>
            </a:r>
            <a:r>
              <a:rPr lang="en-US" sz="12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gw</a:t>
            </a:r>
            <a:r>
              <a:rPr lang="en-US" sz="12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3G US</a:t>
            </a:r>
          </a:p>
        </p:txBody>
      </p:sp>
      <p:sp>
        <p:nvSpPr>
          <p:cNvPr id="61" name="Content Placeholder 28">
            <a:extLst>
              <a:ext uri="{FF2B5EF4-FFF2-40B4-BE49-F238E27FC236}">
                <a16:creationId xmlns:a16="http://schemas.microsoft.com/office/drawing/2014/main" id="{7DF1F404-9687-44B5-8F2A-3F9B264C9C5A}"/>
              </a:ext>
            </a:extLst>
          </p:cNvPr>
          <p:cNvSpPr txBox="1">
            <a:spLocks/>
          </p:cNvSpPr>
          <p:nvPr/>
        </p:nvSpPr>
        <p:spPr bwMode="gray">
          <a:xfrm>
            <a:off x="6580269" y="3075265"/>
            <a:ext cx="2335797" cy="237670"/>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a:latin typeface="ABBvoiceOffice" panose="020D0603020503020204" pitchFamily="34" charset="0"/>
                <a:ea typeface="ABBvoiceOffice" panose="020D0603020503020204" pitchFamily="34" charset="0"/>
                <a:cs typeface="ABBvoiceOffice" panose="020D0603020503020204" pitchFamily="34" charset="0"/>
              </a:rPr>
              <a:t>Hardware gateway</a:t>
            </a:r>
          </a:p>
        </p:txBody>
      </p:sp>
      <p:sp>
        <p:nvSpPr>
          <p:cNvPr id="62" name="Content Placeholder 28">
            <a:extLst>
              <a:ext uri="{FF2B5EF4-FFF2-40B4-BE49-F238E27FC236}">
                <a16:creationId xmlns:a16="http://schemas.microsoft.com/office/drawing/2014/main" id="{5E4B7679-B674-410A-84ED-B0F31A3D9A46}"/>
              </a:ext>
            </a:extLst>
          </p:cNvPr>
          <p:cNvSpPr txBox="1">
            <a:spLocks/>
          </p:cNvSpPr>
          <p:nvPr/>
        </p:nvSpPr>
        <p:spPr bwMode="gray">
          <a:xfrm>
            <a:off x="6571977" y="4594000"/>
            <a:ext cx="4251777" cy="335502"/>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err="1">
                <a:latin typeface="ABBvoiceOffice" panose="020D0603020503020204" pitchFamily="34" charset="0"/>
                <a:ea typeface="ABBvoiceOffice" panose="020D0603020503020204" pitchFamily="34" charset="0"/>
                <a:cs typeface="ABBvoiceOffice" panose="020D0603020503020204" pitchFamily="34" charset="0"/>
              </a:rPr>
              <a:t>Recurrent</a:t>
            </a:r>
            <a:r>
              <a:rPr lang="it-IT" b="1">
                <a:latin typeface="ABBvoiceOffice" panose="020D0603020503020204" pitchFamily="34" charset="0"/>
                <a:ea typeface="ABBvoiceOffice" panose="020D0603020503020204" pitchFamily="34" charset="0"/>
                <a:cs typeface="ABBvoiceOffice" panose="020D0603020503020204" pitchFamily="34" charset="0"/>
              </a:rPr>
              <a:t> </a:t>
            </a:r>
            <a:r>
              <a:rPr lang="it-IT" b="1" err="1">
                <a:latin typeface="ABBvoiceOffice" panose="020D0603020503020204" pitchFamily="34" charset="0"/>
                <a:ea typeface="ABBvoiceOffice" panose="020D0603020503020204" pitchFamily="34" charset="0"/>
                <a:cs typeface="ABBvoiceOffice" panose="020D0603020503020204" pitchFamily="34" charset="0"/>
              </a:rPr>
              <a:t>Subscriptions</a:t>
            </a:r>
            <a:r>
              <a:rPr lang="it-IT" b="1">
                <a:latin typeface="ABBvoiceOffice" panose="020D0603020503020204" pitchFamily="34" charset="0"/>
                <a:ea typeface="ABBvoiceOffice" panose="020D0603020503020204" pitchFamily="34" charset="0"/>
                <a:cs typeface="ABBvoiceOffice" panose="020D0603020503020204" pitchFamily="34" charset="0"/>
              </a:rPr>
              <a:t> or </a:t>
            </a:r>
            <a:r>
              <a:rPr lang="it-IT" b="1" err="1">
                <a:latin typeface="ABBvoiceOffice" panose="020D0603020503020204" pitchFamily="34" charset="0"/>
                <a:ea typeface="ABBvoiceOffice" panose="020D0603020503020204" pitchFamily="34" charset="0"/>
                <a:cs typeface="ABBvoiceOffice" panose="020D0603020503020204" pitchFamily="34" charset="0"/>
              </a:rPr>
              <a:t>Perpetual</a:t>
            </a:r>
            <a:r>
              <a:rPr lang="it-IT" b="1">
                <a:latin typeface="ABBvoiceOffice" panose="020D0603020503020204" pitchFamily="34" charset="0"/>
                <a:ea typeface="ABBvoiceOffice" panose="020D0603020503020204" pitchFamily="34" charset="0"/>
                <a:cs typeface="ABBvoiceOffice" panose="020D0603020503020204" pitchFamily="34" charset="0"/>
              </a:rPr>
              <a:t> </a:t>
            </a:r>
            <a:r>
              <a:rPr lang="it-IT" b="1" err="1">
                <a:latin typeface="ABBvoiceOffice" panose="020D0603020503020204" pitchFamily="34" charset="0"/>
                <a:ea typeface="ABBvoiceOffice" panose="020D0603020503020204" pitchFamily="34" charset="0"/>
                <a:cs typeface="ABBvoiceOffice" panose="020D0603020503020204" pitchFamily="34" charset="0"/>
              </a:rPr>
              <a:t>Licenses</a:t>
            </a:r>
            <a:endParaRPr lang="it-IT" b="1">
              <a:latin typeface="ABBvoiceOffice" panose="020D0603020503020204" pitchFamily="34" charset="0"/>
              <a:ea typeface="ABBvoiceOffice" panose="020D0603020503020204" pitchFamily="34" charset="0"/>
              <a:cs typeface="ABBvoiceOffice" panose="020D0603020503020204" pitchFamily="34" charset="0"/>
            </a:endParaRPr>
          </a:p>
          <a:p>
            <a:endParaRPr lang="it-IT" b="1">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63" name="Text Placeholder 5">
            <a:extLst>
              <a:ext uri="{FF2B5EF4-FFF2-40B4-BE49-F238E27FC236}">
                <a16:creationId xmlns:a16="http://schemas.microsoft.com/office/drawing/2014/main" id="{8863A8CA-91C4-463B-A9FE-723700547F3B}"/>
              </a:ext>
            </a:extLst>
          </p:cNvPr>
          <p:cNvSpPr txBox="1">
            <a:spLocks/>
          </p:cNvSpPr>
          <p:nvPr/>
        </p:nvSpPr>
        <p:spPr bwMode="gray">
          <a:xfrm>
            <a:off x="6384438" y="1669891"/>
            <a:ext cx="2467625"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Final solution</a:t>
            </a:r>
          </a:p>
        </p:txBody>
      </p:sp>
    </p:spTree>
    <p:extLst>
      <p:ext uri="{BB962C8B-B14F-4D97-AF65-F5344CB8AC3E}">
        <p14:creationId xmlns:p14="http://schemas.microsoft.com/office/powerpoint/2010/main" val="37919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7C59E3-A345-4987-8862-BD81234BF3CB}"/>
              </a:ext>
            </a:extLst>
          </p:cNvPr>
          <p:cNvSpPr/>
          <p:nvPr/>
        </p:nvSpPr>
        <p:spPr bwMode="gray">
          <a:xfrm>
            <a:off x="332367" y="2178735"/>
            <a:ext cx="11527266" cy="3799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18" name="Rectangle 17">
            <a:extLst>
              <a:ext uri="{FF2B5EF4-FFF2-40B4-BE49-F238E27FC236}">
                <a16:creationId xmlns:a16="http://schemas.microsoft.com/office/drawing/2014/main" id="{06B8679E-88D1-4984-866F-A897FC8D7A48}"/>
              </a:ext>
            </a:extLst>
          </p:cNvPr>
          <p:cNvSpPr/>
          <p:nvPr/>
        </p:nvSpPr>
        <p:spPr bwMode="gray">
          <a:xfrm>
            <a:off x="505291" y="2320413"/>
            <a:ext cx="3208242" cy="351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19" name="Rectangle 18">
            <a:extLst>
              <a:ext uri="{FF2B5EF4-FFF2-40B4-BE49-F238E27FC236}">
                <a16:creationId xmlns:a16="http://schemas.microsoft.com/office/drawing/2014/main" id="{F5D0B9A9-9EFA-48A1-8039-231900DFB25D}"/>
              </a:ext>
            </a:extLst>
          </p:cNvPr>
          <p:cNvSpPr/>
          <p:nvPr/>
        </p:nvSpPr>
        <p:spPr bwMode="gray">
          <a:xfrm>
            <a:off x="4142485" y="2318299"/>
            <a:ext cx="4044571" cy="3514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0" name="Rectangle 19">
            <a:extLst>
              <a:ext uri="{FF2B5EF4-FFF2-40B4-BE49-F238E27FC236}">
                <a16:creationId xmlns:a16="http://schemas.microsoft.com/office/drawing/2014/main" id="{6AACEBCB-4D81-4EBE-AC73-D5111F440587}"/>
              </a:ext>
            </a:extLst>
          </p:cNvPr>
          <p:cNvSpPr/>
          <p:nvPr/>
        </p:nvSpPr>
        <p:spPr bwMode="gray">
          <a:xfrm>
            <a:off x="8587263" y="2318298"/>
            <a:ext cx="3092547" cy="3514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grpSp>
        <p:nvGrpSpPr>
          <p:cNvPr id="21" name="Group 20">
            <a:extLst>
              <a:ext uri="{FF2B5EF4-FFF2-40B4-BE49-F238E27FC236}">
                <a16:creationId xmlns:a16="http://schemas.microsoft.com/office/drawing/2014/main" id="{80779365-08E4-4697-862D-6C6984B3D7B6}"/>
              </a:ext>
            </a:extLst>
          </p:cNvPr>
          <p:cNvGrpSpPr/>
          <p:nvPr/>
        </p:nvGrpSpPr>
        <p:grpSpPr>
          <a:xfrm>
            <a:off x="3619055" y="3981358"/>
            <a:ext cx="577177" cy="113122"/>
            <a:chOff x="3807162" y="3981358"/>
            <a:chExt cx="577177" cy="113122"/>
          </a:xfrm>
        </p:grpSpPr>
        <p:sp>
          <p:nvSpPr>
            <p:cNvPr id="22" name="Oval 21">
              <a:extLst>
                <a:ext uri="{FF2B5EF4-FFF2-40B4-BE49-F238E27FC236}">
                  <a16:creationId xmlns:a16="http://schemas.microsoft.com/office/drawing/2014/main" id="{4A9F21A4-53E1-4DB1-A411-A681D9DFB236}"/>
                </a:ext>
              </a:extLst>
            </p:cNvPr>
            <p:cNvSpPr/>
            <p:nvPr/>
          </p:nvSpPr>
          <p:spPr bwMode="gray">
            <a:xfrm>
              <a:off x="3807162" y="3981358"/>
              <a:ext cx="113122" cy="113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3" name="Oval 22">
              <a:extLst>
                <a:ext uri="{FF2B5EF4-FFF2-40B4-BE49-F238E27FC236}">
                  <a16:creationId xmlns:a16="http://schemas.microsoft.com/office/drawing/2014/main" id="{F861445F-29EF-4608-A510-71B6F4A51DB7}"/>
                </a:ext>
              </a:extLst>
            </p:cNvPr>
            <p:cNvSpPr/>
            <p:nvPr/>
          </p:nvSpPr>
          <p:spPr bwMode="gray">
            <a:xfrm>
              <a:off x="4271217" y="3981358"/>
              <a:ext cx="113122" cy="113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cxnSp>
          <p:nvCxnSpPr>
            <p:cNvPr id="24" name="Straight Connector 23">
              <a:extLst>
                <a:ext uri="{FF2B5EF4-FFF2-40B4-BE49-F238E27FC236}">
                  <a16:creationId xmlns:a16="http://schemas.microsoft.com/office/drawing/2014/main" id="{6A4715DD-C6C4-4A1D-9295-5C26D78D5FFD}"/>
                </a:ext>
              </a:extLst>
            </p:cNvPr>
            <p:cNvCxnSpPr>
              <a:cxnSpLocks/>
            </p:cNvCxnSpPr>
            <p:nvPr/>
          </p:nvCxnSpPr>
          <p:spPr bwMode="gray">
            <a:xfrm>
              <a:off x="3835443" y="4037919"/>
              <a:ext cx="464055"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DA3F91E6-0777-47DB-A56A-75A799CA7B1E}"/>
              </a:ext>
            </a:extLst>
          </p:cNvPr>
          <p:cNvGrpSpPr/>
          <p:nvPr/>
        </p:nvGrpSpPr>
        <p:grpSpPr>
          <a:xfrm>
            <a:off x="8116231" y="3981358"/>
            <a:ext cx="565651" cy="113122"/>
            <a:chOff x="7892324" y="3981358"/>
            <a:chExt cx="577177" cy="113122"/>
          </a:xfrm>
        </p:grpSpPr>
        <p:sp>
          <p:nvSpPr>
            <p:cNvPr id="26" name="Oval 25">
              <a:extLst>
                <a:ext uri="{FF2B5EF4-FFF2-40B4-BE49-F238E27FC236}">
                  <a16:creationId xmlns:a16="http://schemas.microsoft.com/office/drawing/2014/main" id="{4C589F1E-4636-4191-8F0F-D30F8E21FBA1}"/>
                </a:ext>
              </a:extLst>
            </p:cNvPr>
            <p:cNvSpPr/>
            <p:nvPr/>
          </p:nvSpPr>
          <p:spPr bwMode="gray">
            <a:xfrm>
              <a:off x="7892324" y="3981358"/>
              <a:ext cx="113122" cy="113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7" name="Oval 26">
              <a:extLst>
                <a:ext uri="{FF2B5EF4-FFF2-40B4-BE49-F238E27FC236}">
                  <a16:creationId xmlns:a16="http://schemas.microsoft.com/office/drawing/2014/main" id="{6AED8DE9-C719-4D03-BD53-FBDD9ACC6B68}"/>
                </a:ext>
              </a:extLst>
            </p:cNvPr>
            <p:cNvSpPr/>
            <p:nvPr/>
          </p:nvSpPr>
          <p:spPr bwMode="gray">
            <a:xfrm>
              <a:off x="8356379" y="3981358"/>
              <a:ext cx="113122" cy="1131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cxnSp>
          <p:nvCxnSpPr>
            <p:cNvPr id="28" name="Straight Connector 27">
              <a:extLst>
                <a:ext uri="{FF2B5EF4-FFF2-40B4-BE49-F238E27FC236}">
                  <a16:creationId xmlns:a16="http://schemas.microsoft.com/office/drawing/2014/main" id="{B39DD7E5-F029-43A0-80A6-4795CC337641}"/>
                </a:ext>
              </a:extLst>
            </p:cNvPr>
            <p:cNvCxnSpPr>
              <a:cxnSpLocks/>
            </p:cNvCxnSpPr>
            <p:nvPr/>
          </p:nvCxnSpPr>
          <p:spPr bwMode="gray">
            <a:xfrm>
              <a:off x="7948885" y="4037919"/>
              <a:ext cx="464055"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grpSp>
      <p:pic>
        <p:nvPicPr>
          <p:cNvPr id="15" name="Picture 14" descr="A picture containing text, battery, electronics&#10;&#10;Description automatically generated">
            <a:extLst>
              <a:ext uri="{FF2B5EF4-FFF2-40B4-BE49-F238E27FC236}">
                <a16:creationId xmlns:a16="http://schemas.microsoft.com/office/drawing/2014/main" id="{1B8D8AB4-ED7B-4DB4-AFC1-7FDA80161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661" y="190344"/>
            <a:ext cx="2226742" cy="1670057"/>
          </a:xfrm>
          <a:prstGeom prst="rect">
            <a:avLst/>
          </a:prstGeom>
        </p:spPr>
      </p:pic>
      <p:sp>
        <p:nvSpPr>
          <p:cNvPr id="2" name="Title 1">
            <a:extLst>
              <a:ext uri="{FF2B5EF4-FFF2-40B4-BE49-F238E27FC236}">
                <a16:creationId xmlns:a16="http://schemas.microsoft.com/office/drawing/2014/main" id="{397F8CF1-3D61-4533-A8CC-F8B94190C068}"/>
              </a:ext>
            </a:extLst>
          </p:cNvPr>
          <p:cNvSpPr>
            <a:spLocks noGrp="1"/>
          </p:cNvSpPr>
          <p:nvPr>
            <p:ph type="title"/>
          </p:nvPr>
        </p:nvSpPr>
        <p:spPr/>
        <p:txBody>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ABB </a:t>
            </a:r>
            <a:r>
              <a:rPr lang="en-US" err="1">
                <a:latin typeface="ABBvoiceOffice" panose="020D0603020503020204" pitchFamily="34" charset="0"/>
                <a:ea typeface="ABBvoiceOffice" panose="020D0603020503020204" pitchFamily="34" charset="0"/>
                <a:cs typeface="ABBvoiceOffice" panose="020D0603020503020204" pitchFamily="34" charset="0"/>
              </a:rPr>
              <a:t>Ability</a:t>
            </a:r>
            <a:r>
              <a:rPr lang="en-US" baseline="30000" err="1">
                <a:latin typeface="ABBvoiceOffice" panose="020D0603020503020204" pitchFamily="34" charset="0"/>
                <a:ea typeface="ABBvoiceOffice" panose="020D0603020503020204" pitchFamily="34" charset="0"/>
                <a:cs typeface="ABBvoiceOffice" panose="020D0603020503020204" pitchFamily="34" charset="0"/>
              </a:rPr>
              <a:t>TM</a:t>
            </a:r>
            <a:r>
              <a:rPr lang="en-US">
                <a:latin typeface="ABBvoiceOffice" panose="020D0603020503020204" pitchFamily="34" charset="0"/>
                <a:ea typeface="ABBvoiceOffice" panose="020D0603020503020204" pitchFamily="34" charset="0"/>
                <a:cs typeface="ABBvoiceOffice" panose="020D0603020503020204" pitchFamily="34" charset="0"/>
              </a:rPr>
              <a:t> Edge Industrial Gateway Local View</a:t>
            </a:r>
          </a:p>
        </p:txBody>
      </p:sp>
      <p:sp>
        <p:nvSpPr>
          <p:cNvPr id="3" name="Footer Placeholder 2">
            <a:extLst>
              <a:ext uri="{FF2B5EF4-FFF2-40B4-BE49-F238E27FC236}">
                <a16:creationId xmlns:a16="http://schemas.microsoft.com/office/drawing/2014/main" id="{18104C39-0B48-47E4-87D9-5923577320F2}"/>
              </a:ext>
            </a:extLst>
          </p:cNvPr>
          <p:cNvSpPr>
            <a:spLocks noGrp="1"/>
          </p:cNvSpPr>
          <p:nvPr>
            <p:ph type="ftr" sz="quarter" idx="10"/>
          </p:nvPr>
        </p:nvSpPr>
        <p:spPr/>
        <p:txBody>
          <a:bodyPr/>
          <a:lstStyle/>
          <a:p>
            <a:pPr lvl="8"/>
            <a:r>
              <a:rPr lang="en-US"/>
              <a:t>*one 1 tariff only</a:t>
            </a:r>
          </a:p>
        </p:txBody>
      </p:sp>
      <p:sp>
        <p:nvSpPr>
          <p:cNvPr id="4" name="Date Placeholder 3">
            <a:extLst>
              <a:ext uri="{FF2B5EF4-FFF2-40B4-BE49-F238E27FC236}">
                <a16:creationId xmlns:a16="http://schemas.microsoft.com/office/drawing/2014/main" id="{435AAD4B-FE32-4729-A90C-2A82D0DCC9F7}"/>
              </a:ext>
            </a:extLst>
          </p:cNvPr>
          <p:cNvSpPr>
            <a:spLocks noGrp="1"/>
          </p:cNvSpPr>
          <p:nvPr>
            <p:ph type="dt" sz="half" idx="11"/>
          </p:nvPr>
        </p:nvSpPr>
        <p:spPr/>
        <p:txBody>
          <a:bodyPr/>
          <a:lstStyle/>
          <a:p>
            <a:fld id="{F4064434-E0DB-45C0-856F-3A928AC17331}" type="datetime4">
              <a:rPr lang="en-US" smtClean="0"/>
              <a:t>October 8, 2021</a:t>
            </a:fld>
            <a:endParaRPr lang="en-US"/>
          </a:p>
        </p:txBody>
      </p:sp>
      <p:sp>
        <p:nvSpPr>
          <p:cNvPr id="5" name="Slide Number Placeholder 4">
            <a:extLst>
              <a:ext uri="{FF2B5EF4-FFF2-40B4-BE49-F238E27FC236}">
                <a16:creationId xmlns:a16="http://schemas.microsoft.com/office/drawing/2014/main" id="{E13D710D-3EE5-4787-8AFC-E1E57A805683}"/>
              </a:ext>
            </a:extLst>
          </p:cNvPr>
          <p:cNvSpPr>
            <a:spLocks noGrp="1"/>
          </p:cNvSpPr>
          <p:nvPr>
            <p:ph type="sldNum" sz="quarter" idx="12"/>
          </p:nvPr>
        </p:nvSpPr>
        <p:spPr/>
        <p:txBody>
          <a:bodyPr/>
          <a:lstStyle/>
          <a:p>
            <a:r>
              <a:rPr lang="en-US"/>
              <a:t>Slide </a:t>
            </a:r>
            <a:fld id="{619F89D8-7AE3-494A-97F3-03D680869632}" type="slidenum">
              <a:rPr lang="en-US" smtClean="0"/>
              <a:pPr/>
              <a:t>52</a:t>
            </a:fld>
            <a:endParaRPr lang="en-US"/>
          </a:p>
        </p:txBody>
      </p:sp>
      <p:sp>
        <p:nvSpPr>
          <p:cNvPr id="10" name="Content Placeholder 9">
            <a:extLst>
              <a:ext uri="{FF2B5EF4-FFF2-40B4-BE49-F238E27FC236}">
                <a16:creationId xmlns:a16="http://schemas.microsoft.com/office/drawing/2014/main" id="{804583EC-C928-403B-A24D-F79147626020}"/>
              </a:ext>
            </a:extLst>
          </p:cNvPr>
          <p:cNvSpPr>
            <a:spLocks noGrp="1"/>
          </p:cNvSpPr>
          <p:nvPr>
            <p:ph sz="quarter" idx="23"/>
          </p:nvPr>
        </p:nvSpPr>
        <p:spPr>
          <a:xfrm>
            <a:off x="668944" y="2592643"/>
            <a:ext cx="3872150" cy="3116232"/>
          </a:xfrm>
        </p:spPr>
        <p:txBody>
          <a:bodyPr numCol="2"/>
          <a:lstStyle/>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Emax 2 Series Breaker</a:t>
            </a:r>
          </a:p>
          <a:p>
            <a:pPr marL="285750" indent="-285750">
              <a:lnSpc>
                <a:spcPct val="150000"/>
              </a:lnSpc>
              <a:spcBef>
                <a:spcPts val="0"/>
              </a:spcBef>
              <a:buFont typeface="Arial" panose="020B0604020202020204" pitchFamily="34" charset="0"/>
              <a:buChar char="•"/>
            </a:pPr>
            <a:r>
              <a:rPr lang="en-US" sz="1050" err="1">
                <a:latin typeface="ABBvoiceOffice" panose="020D0603020503020204" pitchFamily="34" charset="0"/>
                <a:ea typeface="ABBvoiceOffice" panose="020D0603020503020204" pitchFamily="34" charset="0"/>
                <a:cs typeface="ABBvoiceOffice" panose="020D0603020503020204" pitchFamily="34" charset="0"/>
              </a:rPr>
              <a:t>Tmax</a:t>
            </a:r>
            <a:r>
              <a:rPr lang="en-US" sz="1050">
                <a:latin typeface="ABBvoiceOffice" panose="020D0603020503020204" pitchFamily="34" charset="0"/>
                <a:ea typeface="ABBvoiceOffice" panose="020D0603020503020204" pitchFamily="34" charset="0"/>
                <a:cs typeface="ABBvoiceOffice" panose="020D0603020503020204" pitchFamily="34" charset="0"/>
              </a:rPr>
              <a:t> XT Breaker</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New Emax series</a:t>
            </a:r>
          </a:p>
          <a:p>
            <a:pPr marL="285750" indent="-285750">
              <a:lnSpc>
                <a:spcPct val="150000"/>
              </a:lnSpc>
              <a:spcBef>
                <a:spcPts val="0"/>
              </a:spcBef>
              <a:buFont typeface="Arial" panose="020B0604020202020204" pitchFamily="34" charset="0"/>
              <a:buChar char="•"/>
            </a:pPr>
            <a:r>
              <a:rPr lang="en-US" sz="1050" err="1">
                <a:latin typeface="ABBvoiceOffice" panose="020D0603020503020204" pitchFamily="34" charset="0"/>
                <a:ea typeface="ABBvoiceOffice" panose="020D0603020503020204" pitchFamily="34" charset="0"/>
                <a:cs typeface="ABBvoiceOffice" panose="020D0603020503020204" pitchFamily="34" charset="0"/>
              </a:rPr>
              <a:t>Tmax</a:t>
            </a:r>
            <a:r>
              <a:rPr lang="en-US" sz="1050">
                <a:latin typeface="ABBvoiceOffice" panose="020D0603020503020204" pitchFamily="34" charset="0"/>
                <a:ea typeface="ABBvoiceOffice" panose="020D0603020503020204" pitchFamily="34" charset="0"/>
                <a:cs typeface="ABBvoiceOffice" panose="020D0603020503020204" pitchFamily="34" charset="0"/>
              </a:rPr>
              <a:t> T series </a:t>
            </a:r>
          </a:p>
          <a:p>
            <a:pPr marL="285750" indent="-285750">
              <a:lnSpc>
                <a:spcPct val="150000"/>
              </a:lnSpc>
              <a:spcBef>
                <a:spcPts val="0"/>
              </a:spcBef>
              <a:buFont typeface="Arial" panose="020B0604020202020204" pitchFamily="34" charset="0"/>
              <a:buChar char="•"/>
            </a:pPr>
            <a:r>
              <a:rPr lang="en-US" sz="1050" err="1">
                <a:latin typeface="ABBvoiceOffice" panose="020D0603020503020204" pitchFamily="34" charset="0"/>
                <a:ea typeface="ABBvoiceOffice" panose="020D0603020503020204" pitchFamily="34" charset="0"/>
                <a:cs typeface="ABBvoiceOffice" panose="020D0603020503020204" pitchFamily="34" charset="0"/>
              </a:rPr>
              <a:t>Ekip</a:t>
            </a:r>
            <a:r>
              <a:rPr lang="en-US" sz="1050">
                <a:latin typeface="ABBvoiceOffice" panose="020D0603020503020204" pitchFamily="34" charset="0"/>
                <a:ea typeface="ABBvoiceOffice" panose="020D0603020503020204" pitchFamily="34" charset="0"/>
                <a:cs typeface="ABBvoiceOffice" panose="020D0603020503020204" pitchFamily="34" charset="0"/>
              </a:rPr>
              <a:t> UP</a:t>
            </a:r>
          </a:p>
          <a:p>
            <a:pPr marL="285750" indent="-285750">
              <a:lnSpc>
                <a:spcPct val="150000"/>
              </a:lnSpc>
              <a:spcBef>
                <a:spcPts val="0"/>
              </a:spcBef>
              <a:buFont typeface="Arial" panose="020B0604020202020204" pitchFamily="34" charset="0"/>
              <a:buChar char="•"/>
            </a:pPr>
            <a:r>
              <a:rPr lang="en-US" sz="1050" err="1">
                <a:latin typeface="ABBvoiceOffice" panose="020D0603020503020204" pitchFamily="34" charset="0"/>
                <a:ea typeface="ABBvoiceOffice" panose="020D0603020503020204" pitchFamily="34" charset="0"/>
                <a:cs typeface="ABBvoiceOffice" panose="020D0603020503020204" pitchFamily="34" charset="0"/>
              </a:rPr>
              <a:t>TruOne</a:t>
            </a:r>
            <a:r>
              <a:rPr lang="en-US" sz="1050">
                <a:latin typeface="ABBvoiceOffice" panose="020D0603020503020204" pitchFamily="34" charset="0"/>
                <a:ea typeface="ABBvoiceOffice" panose="020D0603020503020204" pitchFamily="34" charset="0"/>
                <a:cs typeface="ABBvoiceOffice" panose="020D0603020503020204" pitchFamily="34" charset="0"/>
              </a:rPr>
              <a:t> </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Slimline XR Gold</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TVOC2 (Arc Guard) </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CM-UFD</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ITS2.1</a:t>
            </a:r>
          </a:p>
          <a:p>
            <a:pPr marL="285750" indent="-285750">
              <a:lnSpc>
                <a:spcPct val="150000"/>
              </a:lnSpc>
              <a:spcBef>
                <a:spcPts val="0"/>
              </a:spcBef>
              <a:buFont typeface="Arial" panose="020B0604020202020204" pitchFamily="34" charset="0"/>
              <a:buChar char="•"/>
            </a:pPr>
            <a:r>
              <a:rPr lang="en-US" sz="1050" err="1">
                <a:latin typeface="ABBvoiceOffice" panose="020D0603020503020204" pitchFamily="34" charset="0"/>
                <a:ea typeface="ABBvoiceOffice" panose="020D0603020503020204" pitchFamily="34" charset="0"/>
                <a:cs typeface="ABBvoiceOffice" panose="020D0603020503020204" pitchFamily="34" charset="0"/>
              </a:rPr>
              <a:t>Ekip</a:t>
            </a:r>
            <a:r>
              <a:rPr lang="en-US" sz="1050">
                <a:latin typeface="ABBvoiceOffice" panose="020D0603020503020204" pitchFamily="34" charset="0"/>
                <a:ea typeface="ABBvoiceOffice" panose="020D0603020503020204" pitchFamily="34" charset="0"/>
                <a:cs typeface="ABBvoiceOffice" panose="020D0603020503020204" pitchFamily="34" charset="0"/>
              </a:rPr>
              <a:t> </a:t>
            </a:r>
            <a:r>
              <a:rPr lang="en-US" sz="1050" err="1">
                <a:latin typeface="ABBvoiceOffice" panose="020D0603020503020204" pitchFamily="34" charset="0"/>
                <a:ea typeface="ABBvoiceOffice" panose="020D0603020503020204" pitchFamily="34" charset="0"/>
                <a:cs typeface="ABBvoiceOffice" panose="020D0603020503020204" pitchFamily="34" charset="0"/>
              </a:rPr>
              <a:t>Signalling</a:t>
            </a:r>
            <a:r>
              <a:rPr lang="en-US" sz="1050">
                <a:latin typeface="ABBvoiceOffice" panose="020D0603020503020204" pitchFamily="34" charset="0"/>
                <a:ea typeface="ABBvoiceOffice" panose="020D0603020503020204" pitchFamily="34" charset="0"/>
                <a:cs typeface="ABBvoiceOffice" panose="020D0603020503020204" pitchFamily="34" charset="0"/>
              </a:rPr>
              <a:t> TCP</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CMS700</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Insite Pro M</a:t>
            </a:r>
            <a:endParaRPr lang="en-US" sz="1050">
              <a:solidFill>
                <a:schemeClr val="bg2"/>
              </a:solidFill>
              <a:latin typeface="ABBvoiceOffice" panose="020D0603020503020204" pitchFamily="34" charset="0"/>
              <a:ea typeface="ABBvoiceOffice" panose="020D0603020503020204" pitchFamily="34" charset="0"/>
              <a:cs typeface="ABBvoiceOffice" panose="020D0603020503020204" pitchFamily="34" charset="0"/>
            </a:endParaRPr>
          </a:p>
          <a:p>
            <a:pPr>
              <a:lnSpc>
                <a:spcPct val="150000"/>
              </a:lnSpc>
            </a:pPr>
            <a:endParaRPr lang="en-US" sz="1050"/>
          </a:p>
          <a:p>
            <a:pPr marL="285750" indent="-285750">
              <a:lnSpc>
                <a:spcPct val="150000"/>
              </a:lnSpc>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M4M  </a:t>
            </a:r>
          </a:p>
          <a:p>
            <a:pPr marL="285750" indent="-285750">
              <a:lnSpc>
                <a:spcPct val="150000"/>
              </a:lnSpc>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M2M </a:t>
            </a:r>
          </a:p>
          <a:p>
            <a:pPr marL="285750" indent="-285750">
              <a:lnSpc>
                <a:spcPct val="150000"/>
              </a:lnSpc>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EQ Meter</a:t>
            </a:r>
          </a:p>
          <a:p>
            <a:pPr marL="285750" indent="-285750">
              <a:lnSpc>
                <a:spcPct val="150000"/>
              </a:lnSpc>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EQ Matic </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SWICOM</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MDC4-M</a:t>
            </a:r>
          </a:p>
          <a:p>
            <a:pPr marL="285750" indent="-285750">
              <a:lnSpc>
                <a:spcPct val="150000"/>
              </a:lnSpc>
              <a:spcBef>
                <a:spcPts val="0"/>
              </a:spcBef>
              <a:buFont typeface="Arial" panose="020B0604020202020204" pitchFamily="34" charset="0"/>
              <a:buChar char="•"/>
            </a:pPr>
            <a:r>
              <a:rPr lang="en-US" sz="1050">
                <a:latin typeface="ABBvoiceOffice" panose="020D0603020503020204" pitchFamily="34" charset="0"/>
                <a:ea typeface="ABBvoiceOffice" panose="020D0603020503020204" pitchFamily="34" charset="0"/>
                <a:cs typeface="ABBvoiceOffice" panose="020D0603020503020204" pitchFamily="34" charset="0"/>
              </a:rPr>
              <a:t>REF542+</a:t>
            </a:r>
          </a:p>
          <a:p>
            <a:pPr marL="285750" indent="-285750">
              <a:lnSpc>
                <a:spcPct val="150000"/>
              </a:lnSpc>
              <a:buFont typeface="Arial" panose="020B0604020202020204" pitchFamily="34" charset="0"/>
              <a:buChar char="•"/>
            </a:pPr>
            <a:endParaRPr lang="en-US" sz="1050"/>
          </a:p>
          <a:p>
            <a:pPr marL="285750" indent="-285750">
              <a:lnSpc>
                <a:spcPct val="150000"/>
              </a:lnSpc>
              <a:spcBef>
                <a:spcPts val="0"/>
              </a:spcBef>
              <a:buFont typeface="Arial" panose="020B0604020202020204" pitchFamily="34" charset="0"/>
              <a:buChar char="•"/>
            </a:pPr>
            <a:endParaRPr lang="en-US"/>
          </a:p>
          <a:p>
            <a:pPr marL="285750" indent="-285750">
              <a:lnSpc>
                <a:spcPct val="150000"/>
              </a:lnSpc>
              <a:spcBef>
                <a:spcPts val="0"/>
              </a:spcBef>
              <a:buFont typeface="Arial" panose="020B0604020202020204" pitchFamily="34" charset="0"/>
              <a:buChar char="•"/>
            </a:pPr>
            <a:endParaRPr lang="en-US"/>
          </a:p>
          <a:p>
            <a:endParaRPr lang="en-US"/>
          </a:p>
        </p:txBody>
      </p:sp>
      <p:sp>
        <p:nvSpPr>
          <p:cNvPr id="12" name="Content Placeholder 11">
            <a:extLst>
              <a:ext uri="{FF2B5EF4-FFF2-40B4-BE49-F238E27FC236}">
                <a16:creationId xmlns:a16="http://schemas.microsoft.com/office/drawing/2014/main" id="{F2CF069E-5D81-4C98-9808-96A8B183C132}"/>
              </a:ext>
            </a:extLst>
          </p:cNvPr>
          <p:cNvSpPr>
            <a:spLocks noGrp="1"/>
          </p:cNvSpPr>
          <p:nvPr>
            <p:ph sz="quarter" idx="25"/>
          </p:nvPr>
        </p:nvSpPr>
        <p:spPr>
          <a:xfrm>
            <a:off x="4241678" y="2415026"/>
            <a:ext cx="3881450" cy="2834692"/>
          </a:xfrm>
        </p:spPr>
        <p:txBody>
          <a:bodyPr numCol="2"/>
          <a:lstStyle/>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Device Connectivity Status</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Device Current Trends</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Device Power Data</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Device Voltage Trends</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Energy Cost</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Energy Data</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Energy Monitoring</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Group Peak Monitoring</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Group Real time currents</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Group Real Time voltage</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Group Real time Power</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Power Demand</a:t>
            </a: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Power Factor</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endParaRPr lang="en-US" sz="1100">
              <a:latin typeface="Calibri" panose="020F0502020204030204" pitchFamily="34" charset="0"/>
              <a:ea typeface="Times New Roman" panose="02020603050405020304" pitchFamily="18" charset="0"/>
            </a:endParaRPr>
          </a:p>
          <a:p>
            <a:pPr marL="284400" indent="-285750">
              <a:buFont typeface="Arial" panose="020B0604020202020204" pitchFamily="34" charset="0"/>
              <a:buChar char="•"/>
            </a:pPr>
            <a:endParaRPr lang="en-US" sz="1100">
              <a:latin typeface="Calibri" panose="020F0502020204030204" pitchFamily="34" charset="0"/>
              <a:ea typeface="Times New Roman" panose="02020603050405020304" pitchFamily="18"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Power Generation</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Power Quality</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Real-time Voltage</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Real-time Current</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Real-time Power</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Arc-guard widget</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Asset Health overview (overall health condition of equipment)</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Real time Temperature</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Temperature Trend</a:t>
            </a:r>
            <a:endParaRPr lang="it-IT" sz="1100">
              <a:latin typeface="ABBvoiceOffice" panose="020D0603020503020204" pitchFamily="34" charset="0"/>
              <a:ea typeface="ABBvoiceOffice" panose="020D0603020503020204" pitchFamily="34" charset="0"/>
              <a:cs typeface="ABBvoiceOffice" panose="020D0603020503020204" pitchFamily="34" charset="0"/>
            </a:endParaRPr>
          </a:p>
          <a:p>
            <a:pPr marL="284400" indent="-285750">
              <a:buFont typeface="Arial" panose="020B0604020202020204" pitchFamily="34" charset="0"/>
              <a:buChar char="•"/>
            </a:pPr>
            <a:r>
              <a:rPr lang="en-US" sz="1100">
                <a:latin typeface="ABBvoiceOffice" panose="020D0603020503020204" pitchFamily="34" charset="0"/>
                <a:ea typeface="ABBvoiceOffice" panose="020D0603020503020204" pitchFamily="34" charset="0"/>
                <a:cs typeface="ABBvoiceOffice" panose="020D0603020503020204" pitchFamily="34" charset="0"/>
              </a:rPr>
              <a:t>Asset list (table) showing the connectivity status</a:t>
            </a:r>
          </a:p>
          <a:p>
            <a:pPr marL="284400" indent="-285750">
              <a:buFont typeface="Arial" panose="020B0604020202020204" pitchFamily="34" charset="0"/>
              <a:buChar char="•"/>
            </a:pPr>
            <a:endParaRPr lang="en-US" sz="1100">
              <a:latin typeface="Calibri" panose="020F0502020204030204" pitchFamily="34" charset="0"/>
              <a:ea typeface="Calibri" panose="020F0502020204030204" pitchFamily="34" charset="0"/>
            </a:endParaRPr>
          </a:p>
          <a:p>
            <a:pPr marL="284400" indent="-285750">
              <a:buFont typeface="Arial" panose="020B0604020202020204" pitchFamily="34" charset="0"/>
              <a:buChar char="•"/>
            </a:pPr>
            <a:endParaRPr lang="it-IT" sz="1100">
              <a:latin typeface="Calibri" panose="020F0502020204030204" pitchFamily="34" charset="0"/>
              <a:ea typeface="Calibri" panose="020F0502020204030204" pitchFamily="34" charset="0"/>
            </a:endParaRPr>
          </a:p>
          <a:p>
            <a:pPr marL="284400"/>
            <a:endParaRPr lang="en-US"/>
          </a:p>
        </p:txBody>
      </p:sp>
      <p:sp>
        <p:nvSpPr>
          <p:cNvPr id="14" name="Content Placeholder 13">
            <a:extLst>
              <a:ext uri="{FF2B5EF4-FFF2-40B4-BE49-F238E27FC236}">
                <a16:creationId xmlns:a16="http://schemas.microsoft.com/office/drawing/2014/main" id="{880E61DA-D3A5-4491-89E7-A2FA3536B1E4}"/>
              </a:ext>
            </a:extLst>
          </p:cNvPr>
          <p:cNvSpPr>
            <a:spLocks noGrp="1"/>
          </p:cNvSpPr>
          <p:nvPr>
            <p:ph sz="quarter" idx="27"/>
          </p:nvPr>
        </p:nvSpPr>
        <p:spPr>
          <a:xfrm>
            <a:off x="8717782" y="2406595"/>
            <a:ext cx="3011332" cy="2915163"/>
          </a:xfrm>
        </p:spPr>
        <p:txBody>
          <a:bodyPr/>
          <a:lstStyle/>
          <a:p>
            <a:r>
              <a:rPr lang="it-IT" sz="1050" b="1" err="1">
                <a:latin typeface="ABBvoiceOffice" panose="020D0603020503020204" pitchFamily="34" charset="0"/>
                <a:ea typeface="ABBvoiceOffice" panose="020D0603020503020204" pitchFamily="34" charset="0"/>
                <a:cs typeface="ABBvoiceOffice" panose="020D0603020503020204" pitchFamily="34" charset="0"/>
              </a:rPr>
              <a:t>Explore</a:t>
            </a:r>
            <a:r>
              <a:rPr lang="it-IT" sz="1050" b="1">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tab</a:t>
            </a:r>
            <a:r>
              <a:rPr lang="it-IT" sz="1050">
                <a:latin typeface="ABBvoiceOffice" panose="020D0603020503020204" pitchFamily="34" charset="0"/>
                <a:ea typeface="ABBvoiceOffice" panose="020D0603020503020204" pitchFamily="34" charset="0"/>
                <a:cs typeface="ABBvoiceOffice" panose="020D0603020503020204" pitchFamily="34" charset="0"/>
              </a:rPr>
              <a:t> with list of assets (devices) with:</a:t>
            </a:r>
          </a:p>
          <a:p>
            <a:pPr marL="171450" indent="-171450">
              <a:buFont typeface="Arial" panose="020B0604020202020204" pitchFamily="34" charset="0"/>
              <a:buChar char="•"/>
            </a:pPr>
            <a:r>
              <a:rPr lang="it-IT" sz="1050" err="1">
                <a:latin typeface="ABBvoiceOffice" panose="020D0603020503020204" pitchFamily="34" charset="0"/>
                <a:ea typeface="ABBvoiceOffice" panose="020D0603020503020204" pitchFamily="34" charset="0"/>
                <a:cs typeface="ABBvoiceOffice" panose="020D0603020503020204" pitchFamily="34" charset="0"/>
              </a:rPr>
              <a:t>Details</a:t>
            </a:r>
            <a:r>
              <a:rPr lang="it-IT" sz="1050">
                <a:latin typeface="ABBvoiceOffice" panose="020D0603020503020204" pitchFamily="34" charset="0"/>
                <a:ea typeface="ABBvoiceOffice" panose="020D0603020503020204" pitchFamily="34" charset="0"/>
                <a:cs typeface="ABBvoiceOffice" panose="020D0603020503020204" pitchFamily="34" charset="0"/>
              </a:rPr>
              <a:t>  Status of the asset </a:t>
            </a:r>
            <a:r>
              <a:rPr lang="it-IT" sz="1050" err="1">
                <a:latin typeface="ABBvoiceOffice" panose="020D0603020503020204" pitchFamily="34" charset="0"/>
                <a:ea typeface="ABBvoiceOffice" panose="020D0603020503020204" pitchFamily="34" charset="0"/>
                <a:cs typeface="ABBvoiceOffice" panose="020D0603020503020204" pitchFamily="34" charset="0"/>
              </a:rPr>
              <a:t>Edit</a:t>
            </a:r>
            <a:r>
              <a:rPr lang="it-IT" sz="1050">
                <a:latin typeface="ABBvoiceOffice" panose="020D0603020503020204" pitchFamily="34" charset="0"/>
                <a:ea typeface="ABBvoiceOffice" panose="020D0603020503020204" pitchFamily="34" charset="0"/>
                <a:cs typeface="ABBvoiceOffice" panose="020D0603020503020204" pitchFamily="34" charset="0"/>
              </a:rPr>
              <a:t> asset</a:t>
            </a:r>
          </a:p>
          <a:p>
            <a:endParaRPr lang="it-IT" sz="1050">
              <a:latin typeface="ABBvoiceOffice" panose="020D0603020503020204" pitchFamily="34" charset="0"/>
              <a:ea typeface="ABBvoiceOffice" panose="020D0603020503020204" pitchFamily="34" charset="0"/>
              <a:cs typeface="ABBvoiceOffice" panose="020D0603020503020204" pitchFamily="34" charset="0"/>
            </a:endParaRPr>
          </a:p>
          <a:p>
            <a:r>
              <a:rPr lang="it-IT" sz="1050" b="1">
                <a:latin typeface="ABBvoiceOffice" panose="020D0603020503020204" pitchFamily="34" charset="0"/>
                <a:ea typeface="ABBvoiceOffice" panose="020D0603020503020204" pitchFamily="34" charset="0"/>
                <a:cs typeface="ABBvoiceOffice" panose="020D0603020503020204" pitchFamily="34" charset="0"/>
              </a:rPr>
              <a:t>Data </a:t>
            </a:r>
            <a:r>
              <a:rPr lang="it-IT" sz="1050" b="1" err="1">
                <a:latin typeface="ABBvoiceOffice" panose="020D0603020503020204" pitchFamily="34" charset="0"/>
                <a:ea typeface="ABBvoiceOffice" panose="020D0603020503020204" pitchFamily="34" charset="0"/>
                <a:cs typeface="ABBvoiceOffice" panose="020D0603020503020204" pitchFamily="34" charset="0"/>
              </a:rPr>
              <a:t>analytics</a:t>
            </a:r>
            <a:r>
              <a:rPr lang="it-IT" sz="1050" b="1">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tab</a:t>
            </a:r>
            <a:r>
              <a:rPr lang="it-IT" sz="1050">
                <a:latin typeface="ABBvoiceOffice" panose="020D0603020503020204" pitchFamily="34" charset="0"/>
                <a:ea typeface="ABBvoiceOffice" panose="020D0603020503020204" pitchFamily="34" charset="0"/>
                <a:cs typeface="ABBvoiceOffice" panose="020D0603020503020204" pitchFamily="34" charset="0"/>
              </a:rPr>
              <a:t> </a:t>
            </a:r>
          </a:p>
          <a:p>
            <a:pPr marL="171450" indent="-171450">
              <a:buFont typeface="Arial" panose="020B0604020202020204" pitchFamily="34" charset="0"/>
              <a:buChar char="•"/>
            </a:pPr>
            <a:r>
              <a:rPr lang="it-IT" sz="1050">
                <a:latin typeface="ABBvoiceOffice" panose="020D0603020503020204" pitchFamily="34" charset="0"/>
                <a:ea typeface="ABBvoiceOffice" panose="020D0603020503020204" pitchFamily="34" charset="0"/>
                <a:cs typeface="ABBvoiceOffice" panose="020D0603020503020204" pitchFamily="34" charset="0"/>
              </a:rPr>
              <a:t>To create groups (</a:t>
            </a:r>
            <a:r>
              <a:rPr lang="it-IT" sz="1050" err="1">
                <a:latin typeface="ABBvoiceOffice" panose="020D0603020503020204" pitchFamily="34" charset="0"/>
                <a:ea typeface="ABBvoiceOffice" panose="020D0603020503020204" pitchFamily="34" charset="0"/>
                <a:cs typeface="ABBvoiceOffice" panose="020D0603020503020204" pitchFamily="34" charset="0"/>
              </a:rPr>
              <a:t>also</a:t>
            </a:r>
            <a:r>
              <a:rPr lang="it-IT" sz="1050">
                <a:latin typeface="ABBvoiceOffice" panose="020D0603020503020204" pitchFamily="34" charset="0"/>
                <a:ea typeface="ABBvoiceOffice" panose="020D0603020503020204" pitchFamily="34" charset="0"/>
                <a:cs typeface="ABBvoiceOffice" panose="020D0603020503020204" pitchFamily="34" charset="0"/>
              </a:rPr>
              <a:t> group of groups)</a:t>
            </a:r>
          </a:p>
          <a:p>
            <a:endParaRPr lang="it-IT" sz="1050">
              <a:latin typeface="ABBvoiceOffice" panose="020D0603020503020204" pitchFamily="34" charset="0"/>
              <a:ea typeface="ABBvoiceOffice" panose="020D0603020503020204" pitchFamily="34" charset="0"/>
              <a:cs typeface="ABBvoiceOffice" panose="020D0603020503020204" pitchFamily="34" charset="0"/>
            </a:endParaRPr>
          </a:p>
          <a:p>
            <a:r>
              <a:rPr lang="it-IT" sz="1050" b="1">
                <a:latin typeface="ABBvoiceOffice" panose="020D0603020503020204" pitchFamily="34" charset="0"/>
                <a:ea typeface="ABBvoiceOffice" panose="020D0603020503020204" pitchFamily="34" charset="0"/>
                <a:cs typeface="ABBvoiceOffice" panose="020D0603020503020204" pitchFamily="34" charset="0"/>
              </a:rPr>
              <a:t>Settings</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tab</a:t>
            </a:r>
            <a:r>
              <a:rPr lang="it-IT" sz="1050">
                <a:latin typeface="ABBvoiceOffice" panose="020D0603020503020204" pitchFamily="34" charset="0"/>
                <a:ea typeface="ABBvoiceOffice" panose="020D0603020503020204" pitchFamily="34" charset="0"/>
                <a:cs typeface="ABBvoiceOffice" panose="020D0603020503020204" pitchFamily="34" charset="0"/>
              </a:rPr>
              <a:t>:</a:t>
            </a:r>
          </a:p>
          <a:p>
            <a:pPr marL="285750" indent="-285750">
              <a:buFont typeface="Arial" panose="020B0604020202020204" pitchFamily="34" charset="0"/>
              <a:buChar char="•"/>
            </a:pPr>
            <a:r>
              <a:rPr lang="it-IT" sz="1050" err="1">
                <a:latin typeface="ABBvoiceOffice" panose="020D0603020503020204" pitchFamily="34" charset="0"/>
                <a:ea typeface="ABBvoiceOffice" panose="020D0603020503020204" pitchFamily="34" charset="0"/>
                <a:cs typeface="ABBvoiceOffice" panose="020D0603020503020204" pitchFamily="34" charset="0"/>
              </a:rPr>
              <a:t>Plant</a:t>
            </a:r>
            <a:r>
              <a:rPr lang="it-IT" sz="1050">
                <a:latin typeface="ABBvoiceOffice" panose="020D0603020503020204" pitchFamily="34" charset="0"/>
                <a:ea typeface="ABBvoiceOffice" panose="020D0603020503020204" pitchFamily="34" charset="0"/>
                <a:cs typeface="ABBvoiceOffice" panose="020D0603020503020204" pitchFamily="34" charset="0"/>
              </a:rPr>
              <a:t> setting User management Billing </a:t>
            </a:r>
            <a:r>
              <a:rPr lang="it-IT" sz="1050" err="1">
                <a:latin typeface="ABBvoiceOffice" panose="020D0603020503020204" pitchFamily="34" charset="0"/>
                <a:ea typeface="ABBvoiceOffice" panose="020D0603020503020204" pitchFamily="34" charset="0"/>
                <a:cs typeface="ABBvoiceOffice" panose="020D0603020503020204" pitchFamily="34" charset="0"/>
              </a:rPr>
              <a:t>parameters</a:t>
            </a:r>
            <a:r>
              <a:rPr lang="it-IT" sz="1050">
                <a:latin typeface="ABBvoiceOffice" panose="020D0603020503020204" pitchFamily="34" charset="0"/>
                <a:ea typeface="ABBvoiceOffice" panose="020D0603020503020204" pitchFamily="34" charset="0"/>
                <a:cs typeface="ABBvoiceOffice" panose="020D0603020503020204" pitchFamily="34" charset="0"/>
              </a:rPr>
              <a:t>*</a:t>
            </a:r>
          </a:p>
          <a:p>
            <a:endParaRPr lang="it-IT" sz="1050">
              <a:latin typeface="ABBvoiceOffice" panose="020D0603020503020204" pitchFamily="34" charset="0"/>
              <a:ea typeface="ABBvoiceOffice" panose="020D0603020503020204" pitchFamily="34" charset="0"/>
              <a:cs typeface="ABBvoiceOffice" panose="020D0603020503020204" pitchFamily="34" charset="0"/>
            </a:endParaRPr>
          </a:p>
          <a:p>
            <a:r>
              <a:rPr lang="it-IT" sz="1050" b="1">
                <a:latin typeface="ABBvoiceOffice" panose="020D0603020503020204" pitchFamily="34" charset="0"/>
                <a:ea typeface="ABBvoiceOffice" panose="020D0603020503020204" pitchFamily="34" charset="0"/>
                <a:cs typeface="ABBvoiceOffice" panose="020D0603020503020204" pitchFamily="34" charset="0"/>
              </a:rPr>
              <a:t>Events</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tab</a:t>
            </a:r>
            <a:r>
              <a:rPr lang="it-IT" sz="1050">
                <a:latin typeface="ABBvoiceOffice" panose="020D0603020503020204" pitchFamily="34" charset="0"/>
                <a:ea typeface="ABBvoiceOffice" panose="020D0603020503020204" pitchFamily="34" charset="0"/>
                <a:cs typeface="ABBvoiceOffice" panose="020D0603020503020204" pitchFamily="34" charset="0"/>
              </a:rPr>
              <a:t>:</a:t>
            </a:r>
          </a:p>
          <a:p>
            <a:pPr marL="285750" indent="-285750">
              <a:buFont typeface="Arial" panose="020B0604020202020204" pitchFamily="34" charset="0"/>
              <a:buChar char="•"/>
            </a:pPr>
            <a:r>
              <a:rPr lang="it-IT" sz="1050">
                <a:latin typeface="ABBvoiceOffice" panose="020D0603020503020204" pitchFamily="34" charset="0"/>
                <a:ea typeface="ABBvoiceOffice" panose="020D0603020503020204" pitchFamily="34" charset="0"/>
                <a:cs typeface="ABBvoiceOffice" panose="020D0603020503020204" pitchFamily="34" charset="0"/>
              </a:rPr>
              <a:t>List of events </a:t>
            </a:r>
            <a:r>
              <a:rPr lang="it-IT" sz="1050" err="1">
                <a:latin typeface="ABBvoiceOffice" panose="020D0603020503020204" pitchFamily="34" charset="0"/>
                <a:ea typeface="ABBvoiceOffice" panose="020D0603020503020204" pitchFamily="34" charset="0"/>
                <a:cs typeface="ABBvoiceOffice" panose="020D0603020503020204" pitchFamily="34" charset="0"/>
              </a:rPr>
              <a:t>occured</a:t>
            </a:r>
            <a:r>
              <a:rPr lang="it-IT" sz="1050">
                <a:latin typeface="ABBvoiceOffice" panose="020D0603020503020204" pitchFamily="34" charset="0"/>
                <a:ea typeface="ABBvoiceOffice" panose="020D0603020503020204" pitchFamily="34" charset="0"/>
                <a:cs typeface="ABBvoiceOffice" panose="020D0603020503020204" pitchFamily="34" charset="0"/>
              </a:rPr>
              <a:t> Create new </a:t>
            </a:r>
            <a:r>
              <a:rPr lang="it-IT" sz="1050" err="1">
                <a:latin typeface="ABBvoiceOffice" panose="020D0603020503020204" pitchFamily="34" charset="0"/>
                <a:ea typeface="ABBvoiceOffice" panose="020D0603020503020204" pitchFamily="34" charset="0"/>
                <a:cs typeface="ABBvoiceOffice" panose="020D0603020503020204" pitchFamily="34" charset="0"/>
              </a:rPr>
              <a:t>alert</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condition</a:t>
            </a:r>
            <a:br>
              <a:rPr lang="it-IT" sz="1050">
                <a:latin typeface="ABBvoiceOffice" panose="020D0603020503020204" pitchFamily="34" charset="0"/>
                <a:ea typeface="ABBvoiceOffice" panose="020D0603020503020204" pitchFamily="34" charset="0"/>
                <a:cs typeface="ABBvoiceOffice" panose="020D0603020503020204" pitchFamily="34" charset="0"/>
              </a:rPr>
            </a:br>
            <a:r>
              <a:rPr lang="it-IT" sz="1050">
                <a:latin typeface="ABBvoiceOffice" panose="020D0603020503020204" pitchFamily="34" charset="0"/>
                <a:ea typeface="ABBvoiceOffice" panose="020D0603020503020204" pitchFamily="34" charset="0"/>
                <a:cs typeface="ABBvoiceOffice" panose="020D0603020503020204" pitchFamily="34" charset="0"/>
              </a:rPr>
              <a:t>In </a:t>
            </a:r>
            <a:r>
              <a:rPr lang="it-IT" sz="1050" err="1">
                <a:latin typeface="ABBvoiceOffice" panose="020D0603020503020204" pitchFamily="34" charset="0"/>
                <a:ea typeface="ABBvoiceOffice" panose="020D0603020503020204" pitchFamily="34" charset="0"/>
                <a:cs typeface="ABBvoiceOffice" panose="020D0603020503020204" pitchFamily="34" charset="0"/>
              </a:rPr>
              <a:t>particular</a:t>
            </a:r>
            <a:r>
              <a:rPr lang="it-IT" sz="1050">
                <a:latin typeface="ABBvoiceOffice" panose="020D0603020503020204" pitchFamily="34" charset="0"/>
                <a:ea typeface="ABBvoiceOffice" panose="020D0603020503020204" pitchFamily="34" charset="0"/>
                <a:cs typeface="ABBvoiceOffice" panose="020D0603020503020204" pitchFamily="34" charset="0"/>
              </a:rPr>
              <a:t> the </a:t>
            </a:r>
            <a:r>
              <a:rPr lang="it-IT" sz="1050" err="1">
                <a:latin typeface="ABBvoiceOffice" panose="020D0603020503020204" pitchFamily="34" charset="0"/>
                <a:ea typeface="ABBvoiceOffice" panose="020D0603020503020204" pitchFamily="34" charset="0"/>
                <a:cs typeface="ABBvoiceOffice" panose="020D0603020503020204" pitchFamily="34" charset="0"/>
              </a:rPr>
              <a:t>alerts</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available</a:t>
            </a:r>
            <a:r>
              <a:rPr lang="it-IT" sz="1050">
                <a:latin typeface="ABBvoiceOffice" panose="020D0603020503020204" pitchFamily="34" charset="0"/>
                <a:ea typeface="ABBvoiceOffice" panose="020D0603020503020204" pitchFamily="34" charset="0"/>
                <a:cs typeface="ABBvoiceOffice" panose="020D0603020503020204" pitchFamily="34" charset="0"/>
              </a:rPr>
              <a:t> are:</a:t>
            </a:r>
            <a:br>
              <a:rPr lang="it-IT" sz="1050">
                <a:latin typeface="ABBvoiceOffice" panose="020D0603020503020204" pitchFamily="34" charset="0"/>
                <a:ea typeface="ABBvoiceOffice" panose="020D0603020503020204" pitchFamily="34" charset="0"/>
                <a:cs typeface="ABBvoiceOffice" panose="020D0603020503020204" pitchFamily="34" charset="0"/>
              </a:rPr>
            </a:br>
            <a:r>
              <a:rPr lang="it-IT" sz="1050">
                <a:latin typeface="ABBvoiceOffice" panose="020D0603020503020204" pitchFamily="34" charset="0"/>
                <a:ea typeface="ABBvoiceOffice" panose="020D0603020503020204" pitchFamily="34" charset="0"/>
                <a:cs typeface="ABBvoiceOffice" panose="020D0603020503020204" pitchFamily="34" charset="0"/>
              </a:rPr>
              <a:t>CB </a:t>
            </a:r>
            <a:r>
              <a:rPr lang="it-IT" sz="1050" err="1">
                <a:latin typeface="ABBvoiceOffice" panose="020D0603020503020204" pitchFamily="34" charset="0"/>
                <a:ea typeface="ABBvoiceOffice" panose="020D0603020503020204" pitchFamily="34" charset="0"/>
                <a:cs typeface="ABBvoiceOffice" panose="020D0603020503020204" pitchFamily="34" charset="0"/>
              </a:rPr>
              <a:t>tripped</a:t>
            </a:r>
            <a:r>
              <a:rPr lang="it-IT" sz="1050">
                <a:latin typeface="ABBvoiceOffice" panose="020D0603020503020204" pitchFamily="34" charset="0"/>
                <a:ea typeface="ABBvoiceOffice" panose="020D0603020503020204" pitchFamily="34" charset="0"/>
                <a:cs typeface="ABBvoiceOffice" panose="020D0603020503020204" pitchFamily="34" charset="0"/>
              </a:rPr>
              <a:t>, O/C, </a:t>
            </a:r>
            <a:r>
              <a:rPr lang="it-IT" sz="1050" err="1">
                <a:latin typeface="ABBvoiceOffice" panose="020D0603020503020204" pitchFamily="34" charset="0"/>
                <a:ea typeface="ABBvoiceOffice" panose="020D0603020503020204" pitchFamily="34" charset="0"/>
                <a:cs typeface="ABBvoiceOffice" panose="020D0603020503020204" pitchFamily="34" charset="0"/>
              </a:rPr>
              <a:t>Any</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alarm</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Any</a:t>
            </a:r>
            <a:r>
              <a:rPr lang="it-IT" sz="1050">
                <a:latin typeface="ABBvoiceOffice" panose="020D0603020503020204" pitchFamily="34" charset="0"/>
                <a:ea typeface="ABBvoiceOffice" panose="020D0603020503020204" pitchFamily="34" charset="0"/>
                <a:cs typeface="ABBvoiceOffice" panose="020D0603020503020204" pitchFamily="34" charset="0"/>
              </a:rPr>
              <a:t> trip, and </a:t>
            </a:r>
            <a:r>
              <a:rPr lang="it-IT" sz="1050" err="1">
                <a:latin typeface="ABBvoiceOffice" panose="020D0603020503020204" pitchFamily="34" charset="0"/>
                <a:ea typeface="ABBvoiceOffice" panose="020D0603020503020204" pitchFamily="34" charset="0"/>
                <a:cs typeface="ABBvoiceOffice" panose="020D0603020503020204" pitchFamily="34" charset="0"/>
              </a:rPr>
              <a:t>other</a:t>
            </a:r>
            <a:r>
              <a:rPr lang="it-IT" sz="1050">
                <a:latin typeface="ABBvoiceOffice" panose="020D0603020503020204" pitchFamily="34" charset="0"/>
                <a:ea typeface="ABBvoiceOffice" panose="020D0603020503020204" pitchFamily="34" charset="0"/>
                <a:cs typeface="ABBvoiceOffice" panose="020D0603020503020204" pitchFamily="34" charset="0"/>
              </a:rPr>
              <a:t> </a:t>
            </a:r>
            <a:r>
              <a:rPr lang="it-IT" sz="1050" err="1">
                <a:latin typeface="ABBvoiceOffice" panose="020D0603020503020204" pitchFamily="34" charset="0"/>
                <a:ea typeface="ABBvoiceOffice" panose="020D0603020503020204" pitchFamily="34" charset="0"/>
                <a:cs typeface="ABBvoiceOffice" panose="020D0603020503020204" pitchFamily="34" charset="0"/>
              </a:rPr>
              <a:t>as</a:t>
            </a:r>
            <a:r>
              <a:rPr lang="it-IT" sz="1050">
                <a:latin typeface="ABBvoiceOffice" panose="020D0603020503020204" pitchFamily="34" charset="0"/>
                <a:ea typeface="ABBvoiceOffice" panose="020D0603020503020204" pitchFamily="34" charset="0"/>
                <a:cs typeface="ABBvoiceOffice" panose="020D0603020503020204" pitchFamily="34" charset="0"/>
              </a:rPr>
              <a:t> EAM.</a:t>
            </a:r>
          </a:p>
          <a:p>
            <a:endParaRPr lang="en-US" sz="1050"/>
          </a:p>
        </p:txBody>
      </p:sp>
      <p:sp>
        <p:nvSpPr>
          <p:cNvPr id="8" name="Subtitle 7">
            <a:extLst>
              <a:ext uri="{FF2B5EF4-FFF2-40B4-BE49-F238E27FC236}">
                <a16:creationId xmlns:a16="http://schemas.microsoft.com/office/drawing/2014/main" id="{BF49187B-2AE1-4885-9CE1-FC7B42A4FF36}"/>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Main details in a nutshell</a:t>
            </a:r>
          </a:p>
        </p:txBody>
      </p:sp>
      <p:sp>
        <p:nvSpPr>
          <p:cNvPr id="17" name="Content Placeholder 9">
            <a:extLst>
              <a:ext uri="{FF2B5EF4-FFF2-40B4-BE49-F238E27FC236}">
                <a16:creationId xmlns:a16="http://schemas.microsoft.com/office/drawing/2014/main" id="{871769C7-CD3F-45F3-8853-E8CAE28DE34E}"/>
              </a:ext>
            </a:extLst>
          </p:cNvPr>
          <p:cNvSpPr txBox="1">
            <a:spLocks/>
          </p:cNvSpPr>
          <p:nvPr/>
        </p:nvSpPr>
        <p:spPr bwMode="gray">
          <a:xfrm>
            <a:off x="254553" y="2395030"/>
            <a:ext cx="3643200" cy="252000"/>
          </a:xfrm>
          <a:prstGeom prst="rect">
            <a:avLst/>
          </a:prstGeom>
        </p:spPr>
        <p:txBody>
          <a:bodyPr vert="horz" lIns="0" tIns="0" rIns="0" bIns="0" numCol="1"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1200">
                <a:latin typeface="ABBvoiceOffice" panose="020D0603020503020204" pitchFamily="34" charset="0"/>
                <a:ea typeface="ABBvoiceOffice" panose="020D0603020503020204" pitchFamily="34" charset="0"/>
                <a:cs typeface="ABBvoiceOffice" panose="020D0603020503020204" pitchFamily="34" charset="0"/>
              </a:rPr>
              <a:t> </a:t>
            </a:r>
            <a:r>
              <a:rPr lang="en-US" sz="1200" b="1">
                <a:latin typeface="ABBvoiceOffice" panose="020D0603020503020204" pitchFamily="34" charset="0"/>
                <a:ea typeface="ABBvoiceOffice" panose="020D0603020503020204" pitchFamily="34" charset="0"/>
                <a:cs typeface="ABBvoiceOffice" panose="020D0603020503020204" pitchFamily="34" charset="0"/>
              </a:rPr>
              <a:t>45 by Modbus TCP + 15 by Modbus RTU</a:t>
            </a:r>
          </a:p>
        </p:txBody>
      </p:sp>
      <p:sp>
        <p:nvSpPr>
          <p:cNvPr id="29" name="Text Placeholder 5">
            <a:extLst>
              <a:ext uri="{FF2B5EF4-FFF2-40B4-BE49-F238E27FC236}">
                <a16:creationId xmlns:a16="http://schemas.microsoft.com/office/drawing/2014/main" id="{6FB1BA78-5850-41C8-AE73-F48122C9722C}"/>
              </a:ext>
            </a:extLst>
          </p:cNvPr>
          <p:cNvSpPr txBox="1">
            <a:spLocks/>
          </p:cNvSpPr>
          <p:nvPr/>
        </p:nvSpPr>
        <p:spPr bwMode="gray">
          <a:xfrm>
            <a:off x="479924" y="1654660"/>
            <a:ext cx="2166518" cy="234638"/>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Supported Devices</a:t>
            </a:r>
          </a:p>
        </p:txBody>
      </p:sp>
      <p:sp>
        <p:nvSpPr>
          <p:cNvPr id="30" name="Text Placeholder 5">
            <a:extLst>
              <a:ext uri="{FF2B5EF4-FFF2-40B4-BE49-F238E27FC236}">
                <a16:creationId xmlns:a16="http://schemas.microsoft.com/office/drawing/2014/main" id="{68E19930-822C-490E-87DD-7C82EFEBB9E4}"/>
              </a:ext>
            </a:extLst>
          </p:cNvPr>
          <p:cNvSpPr txBox="1">
            <a:spLocks/>
          </p:cNvSpPr>
          <p:nvPr/>
        </p:nvSpPr>
        <p:spPr bwMode="gray">
          <a:xfrm>
            <a:off x="4169167" y="1649336"/>
            <a:ext cx="2166518" cy="234638"/>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Available Widgets</a:t>
            </a:r>
          </a:p>
        </p:txBody>
      </p:sp>
      <p:sp>
        <p:nvSpPr>
          <p:cNvPr id="33" name="Text Placeholder 5">
            <a:extLst>
              <a:ext uri="{FF2B5EF4-FFF2-40B4-BE49-F238E27FC236}">
                <a16:creationId xmlns:a16="http://schemas.microsoft.com/office/drawing/2014/main" id="{C4C02B24-A689-4324-8456-CC090C0E1A05}"/>
              </a:ext>
            </a:extLst>
          </p:cNvPr>
          <p:cNvSpPr txBox="1">
            <a:spLocks/>
          </p:cNvSpPr>
          <p:nvPr/>
        </p:nvSpPr>
        <p:spPr bwMode="gray">
          <a:xfrm>
            <a:off x="8587263" y="1635567"/>
            <a:ext cx="2166518" cy="234638"/>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Available </a:t>
            </a: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Fuctions</a:t>
            </a:r>
            <a:endPar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Tree>
    <p:extLst>
      <p:ext uri="{BB962C8B-B14F-4D97-AF65-F5344CB8AC3E}">
        <p14:creationId xmlns:p14="http://schemas.microsoft.com/office/powerpoint/2010/main" val="247251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EFCF8A-45D6-4959-9AE9-2B47582538A5}"/>
              </a:ext>
            </a:extLst>
          </p:cNvPr>
          <p:cNvSpPr/>
          <p:nvPr/>
        </p:nvSpPr>
        <p:spPr bwMode="gray">
          <a:xfrm>
            <a:off x="5907256" y="1791375"/>
            <a:ext cx="6137261" cy="4384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5" name="Rectangle 4">
            <a:extLst>
              <a:ext uri="{FF2B5EF4-FFF2-40B4-BE49-F238E27FC236}">
                <a16:creationId xmlns:a16="http://schemas.microsoft.com/office/drawing/2014/main" id="{8A75A2AE-751E-4E0E-8FC6-F12394A8090A}"/>
              </a:ext>
            </a:extLst>
          </p:cNvPr>
          <p:cNvSpPr/>
          <p:nvPr/>
        </p:nvSpPr>
        <p:spPr bwMode="gray">
          <a:xfrm>
            <a:off x="332365" y="1933575"/>
            <a:ext cx="6554818" cy="39814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9" name="Title 8">
            <a:extLst>
              <a:ext uri="{FF2B5EF4-FFF2-40B4-BE49-F238E27FC236}">
                <a16:creationId xmlns:a16="http://schemas.microsoft.com/office/drawing/2014/main" id="{5A1C3E0F-7CF8-4DF8-9504-AD772B0EF4B3}"/>
              </a:ext>
            </a:extLst>
          </p:cNvPr>
          <p:cNvSpPr>
            <a:spLocks noGrp="1"/>
          </p:cNvSpPr>
          <p:nvPr>
            <p:ph type="title"/>
          </p:nvPr>
        </p:nvSpPr>
        <p:spPr/>
        <p:txBody>
          <a:bodyPr/>
          <a:lstStyle/>
          <a:p>
            <a:r>
              <a:rPr lang="it-IT">
                <a:latin typeface="ABBvoiceOffice" panose="020D0603020503020204" pitchFamily="34" charset="0"/>
                <a:ea typeface="ABBvoiceOffice" panose="020D0603020503020204" pitchFamily="34" charset="0"/>
                <a:cs typeface="ABBvoiceOffice" panose="020D0603020503020204" pitchFamily="34" charset="0"/>
              </a:rPr>
              <a:t>Lite Panel</a:t>
            </a:r>
            <a:endParaRPr lang="pl-P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 name="Footer Placeholder 1">
            <a:extLst>
              <a:ext uri="{FF2B5EF4-FFF2-40B4-BE49-F238E27FC236}">
                <a16:creationId xmlns:a16="http://schemas.microsoft.com/office/drawing/2014/main" id="{4BB03343-987C-4CAA-A6FB-EC8404F7934F}"/>
              </a:ext>
            </a:extLst>
          </p:cNvPr>
          <p:cNvSpPr>
            <a:spLocks noGrp="1"/>
          </p:cNvSpPr>
          <p:nvPr>
            <p:ph type="ftr" sz="quarter" idx="10"/>
          </p:nvPr>
        </p:nvSpPr>
        <p:spPr/>
        <p:txBody>
          <a:bodyPr/>
          <a:lstStyle/>
          <a:p>
            <a:pPr lvl="8"/>
            <a:endParaRPr lang="en-US"/>
          </a:p>
        </p:txBody>
      </p:sp>
      <p:sp>
        <p:nvSpPr>
          <p:cNvPr id="3" name="Date Placeholder 2">
            <a:extLst>
              <a:ext uri="{FF2B5EF4-FFF2-40B4-BE49-F238E27FC236}">
                <a16:creationId xmlns:a16="http://schemas.microsoft.com/office/drawing/2014/main" id="{FCB4DABD-9BB2-4712-B50C-E0B93152145D}"/>
              </a:ext>
            </a:extLst>
          </p:cNvPr>
          <p:cNvSpPr>
            <a:spLocks noGrp="1"/>
          </p:cNvSpPr>
          <p:nvPr>
            <p:ph type="dt" sz="half" idx="11"/>
          </p:nvPr>
        </p:nvSpPr>
        <p:spPr/>
        <p:txBody>
          <a:bodyPr/>
          <a:lstStyle/>
          <a:p>
            <a:fld id="{D2A15A73-CC48-46C5-BD01-949C3AE4250A}" type="datetime3">
              <a:rPr lang="en-US" smtClean="0"/>
              <a:t>8 October 2021</a:t>
            </a:fld>
            <a:endParaRPr lang="en-US"/>
          </a:p>
        </p:txBody>
      </p:sp>
      <p:sp>
        <p:nvSpPr>
          <p:cNvPr id="4" name="Slide Number Placeholder 3">
            <a:extLst>
              <a:ext uri="{FF2B5EF4-FFF2-40B4-BE49-F238E27FC236}">
                <a16:creationId xmlns:a16="http://schemas.microsoft.com/office/drawing/2014/main" id="{96D1BAF8-DE10-4DA6-A89D-5B8323FA92B8}"/>
              </a:ext>
            </a:extLst>
          </p:cNvPr>
          <p:cNvSpPr>
            <a:spLocks noGrp="1"/>
          </p:cNvSpPr>
          <p:nvPr>
            <p:ph type="sldNum" sz="quarter" idx="12"/>
          </p:nvPr>
        </p:nvSpPr>
        <p:spPr/>
        <p:txBody>
          <a:bodyPr/>
          <a:lstStyle/>
          <a:p>
            <a:r>
              <a:rPr lang="en-US"/>
              <a:t>Slide </a:t>
            </a:r>
            <a:fld id="{619F89D8-7AE3-494A-97F3-03D680869632}" type="slidenum">
              <a:rPr lang="en-US" smtClean="0"/>
              <a:pPr/>
              <a:t>53</a:t>
            </a:fld>
            <a:endParaRPr lang="en-US"/>
          </a:p>
        </p:txBody>
      </p:sp>
      <p:pic>
        <p:nvPicPr>
          <p:cNvPr id="11" name="Content Placeholder 10">
            <a:extLst>
              <a:ext uri="{FF2B5EF4-FFF2-40B4-BE49-F238E27FC236}">
                <a16:creationId xmlns:a16="http://schemas.microsoft.com/office/drawing/2014/main" id="{C212A28A-6757-49FA-9047-19258868E439}"/>
              </a:ext>
            </a:extLst>
          </p:cNvPr>
          <p:cNvPicPr>
            <a:picLocks noGrp="1" noChangeAspect="1"/>
          </p:cNvPicPr>
          <p:nvPr>
            <p:ph sz="quarter" idx="20"/>
          </p:nvPr>
        </p:nvPicPr>
        <p:blipFill>
          <a:blip r:embed="rId2"/>
          <a:stretch>
            <a:fillRect/>
          </a:stretch>
        </p:blipFill>
        <p:spPr>
          <a:xfrm>
            <a:off x="6887183" y="2835867"/>
            <a:ext cx="5038105" cy="2741322"/>
          </a:xfrm>
          <a:prstGeom prst="rect">
            <a:avLst/>
          </a:prstGeom>
        </p:spPr>
      </p:pic>
      <p:sp>
        <p:nvSpPr>
          <p:cNvPr id="7" name="Content Placeholder 6">
            <a:extLst>
              <a:ext uri="{FF2B5EF4-FFF2-40B4-BE49-F238E27FC236}">
                <a16:creationId xmlns:a16="http://schemas.microsoft.com/office/drawing/2014/main" id="{45A048C3-C9D3-4000-8771-18CFC2B0569C}"/>
              </a:ext>
            </a:extLst>
          </p:cNvPr>
          <p:cNvSpPr>
            <a:spLocks noGrp="1"/>
          </p:cNvSpPr>
          <p:nvPr>
            <p:ph sz="quarter" idx="19"/>
          </p:nvPr>
        </p:nvSpPr>
        <p:spPr>
          <a:xfrm>
            <a:off x="581022" y="2528940"/>
            <a:ext cx="6208424" cy="2950978"/>
          </a:xfrm>
        </p:spPr>
        <p:txBody>
          <a:bodyPr/>
          <a:lstStyle/>
          <a:p>
            <a:pPr>
              <a:spcBef>
                <a:spcPts val="500"/>
              </a:spcBef>
            </a:pPr>
            <a:r>
              <a:rPr lang="it-IT" sz="1200" b="1">
                <a:latin typeface="ABBvoiceOffice" panose="020D0603020503020204" pitchFamily="34" charset="0"/>
                <a:ea typeface="ABBvoiceOffice" panose="020D0603020503020204" pitchFamily="34" charset="0"/>
                <a:cs typeface="ABBvoiceOffice" panose="020D0603020503020204" pitchFamily="34" charset="0"/>
              </a:rPr>
              <a:t>Monitoring:</a:t>
            </a:r>
          </a:p>
          <a:p>
            <a:pPr marL="465721" lvl="1" indent="-285721">
              <a:spcBef>
                <a:spcPts val="500"/>
              </a:spcBef>
              <a:buFont typeface="Arial" panose="020B0604020202020204" pitchFamily="34" charset="0"/>
              <a:buChar char="•"/>
            </a:pPr>
            <a:r>
              <a:rPr lang="it-IT" sz="1200" err="1">
                <a:latin typeface="ABBvoiceOffice" panose="020D0603020503020204" pitchFamily="34" charset="0"/>
                <a:ea typeface="ABBvoiceOffice" panose="020D0603020503020204" pitchFamily="34" charset="0"/>
                <a:cs typeface="ABBvoiceOffice" panose="020D0603020503020204" pitchFamily="34" charset="0"/>
              </a:rPr>
              <a:t>measure</a:t>
            </a:r>
            <a:r>
              <a:rPr lang="it-IT" sz="1200">
                <a:latin typeface="ABBvoiceOffice" panose="020D0603020503020204" pitchFamily="34" charset="0"/>
                <a:ea typeface="ABBvoiceOffice" panose="020D0603020503020204" pitchFamily="34" charset="0"/>
                <a:cs typeface="ABBvoiceOffice" panose="020D0603020503020204" pitchFamily="34" charset="0"/>
              </a:rPr>
              <a:t> data like power, energy, </a:t>
            </a:r>
            <a:r>
              <a:rPr lang="it-IT" sz="1200" err="1">
                <a:latin typeface="ABBvoiceOffice" panose="020D0603020503020204" pitchFamily="34" charset="0"/>
                <a:ea typeface="ABBvoiceOffice" panose="020D0603020503020204" pitchFamily="34" charset="0"/>
                <a:cs typeface="ABBvoiceOffice" panose="020D0603020503020204" pitchFamily="34" charset="0"/>
              </a:rPr>
              <a:t>current</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voltage</a:t>
            </a:r>
            <a:r>
              <a:rPr lang="it-IT" sz="1200">
                <a:latin typeface="ABBvoiceOffice" panose="020D0603020503020204" pitchFamily="34" charset="0"/>
                <a:ea typeface="ABBvoiceOffice" panose="020D0603020503020204" pitchFamily="34" charset="0"/>
                <a:cs typeface="ABBvoiceOffice" panose="020D0603020503020204" pitchFamily="34" charset="0"/>
              </a:rPr>
              <a:t>, power </a:t>
            </a:r>
            <a:r>
              <a:rPr lang="it-IT" sz="1200" err="1">
                <a:latin typeface="ABBvoiceOffice" panose="020D0603020503020204" pitchFamily="34" charset="0"/>
                <a:ea typeface="ABBvoiceOffice" panose="020D0603020503020204" pitchFamily="34" charset="0"/>
                <a:cs typeface="ABBvoiceOffice" panose="020D0603020503020204" pitchFamily="34" charset="0"/>
              </a:rPr>
              <a:t>factor</a:t>
            </a:r>
            <a:r>
              <a:rPr lang="it-IT" sz="1200">
                <a:latin typeface="ABBvoiceOffice" panose="020D0603020503020204" pitchFamily="34" charset="0"/>
                <a:ea typeface="ABBvoiceOffice" panose="020D0603020503020204" pitchFamily="34" charset="0"/>
                <a:cs typeface="ABBvoiceOffice" panose="020D0603020503020204" pitchFamily="34" charset="0"/>
              </a:rPr>
              <a:t>, power </a:t>
            </a:r>
            <a:r>
              <a:rPr lang="it-IT" sz="1200" err="1">
                <a:latin typeface="ABBvoiceOffice" panose="020D0603020503020204" pitchFamily="34" charset="0"/>
                <a:ea typeface="ABBvoiceOffice" panose="020D0603020503020204" pitchFamily="34" charset="0"/>
                <a:cs typeface="ABBvoiceOffice" panose="020D0603020503020204" pitchFamily="34" charset="0"/>
              </a:rPr>
              <a:t>quality</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harmonics</a:t>
            </a:r>
            <a:r>
              <a:rPr lang="it-IT" sz="1200">
                <a:latin typeface="ABBvoiceOffice" panose="020D0603020503020204" pitchFamily="34" charset="0"/>
                <a:ea typeface="ABBvoiceOffice" panose="020D0603020503020204" pitchFamily="34" charset="0"/>
                <a:cs typeface="ABBvoiceOffice" panose="020D0603020503020204" pitchFamily="34" charset="0"/>
              </a:rPr>
              <a:t> for </a:t>
            </a:r>
            <a:r>
              <a:rPr lang="it-IT" sz="1200" err="1">
                <a:latin typeface="ABBvoiceOffice" panose="020D0603020503020204" pitchFamily="34" charset="0"/>
                <a:ea typeface="ABBvoiceOffice" panose="020D0603020503020204" pitchFamily="34" charset="0"/>
                <a:cs typeface="ABBvoiceOffice" panose="020D0603020503020204" pitchFamily="34" charset="0"/>
              </a:rPr>
              <a:t>current</a:t>
            </a:r>
            <a:r>
              <a:rPr lang="it-IT" sz="1200">
                <a:latin typeface="ABBvoiceOffice" panose="020D0603020503020204" pitchFamily="34" charset="0"/>
                <a:ea typeface="ABBvoiceOffice" panose="020D0603020503020204" pitchFamily="34" charset="0"/>
                <a:cs typeface="ABBvoiceOffice" panose="020D0603020503020204" pitchFamily="34" charset="0"/>
              </a:rPr>
              <a:t> and </a:t>
            </a:r>
            <a:r>
              <a:rPr lang="it-IT" sz="1200" err="1">
                <a:latin typeface="ABBvoiceOffice" panose="020D0603020503020204" pitchFamily="34" charset="0"/>
                <a:ea typeface="ABBvoiceOffice" panose="020D0603020503020204" pitchFamily="34" charset="0"/>
                <a:cs typeface="ABBvoiceOffice" panose="020D0603020503020204" pitchFamily="34" charset="0"/>
              </a:rPr>
              <a:t>voltage</a:t>
            </a:r>
            <a:r>
              <a:rPr lang="it-IT" sz="1200">
                <a:latin typeface="ABBvoiceOffice" panose="020D0603020503020204" pitchFamily="34" charset="0"/>
                <a:ea typeface="ABBvoiceOffice" panose="020D0603020503020204" pitchFamily="34" charset="0"/>
                <a:cs typeface="ABBvoiceOffice" panose="020D0603020503020204" pitchFamily="34" charset="0"/>
              </a:rPr>
              <a:t> up to 50th, </a:t>
            </a:r>
            <a:r>
              <a:rPr lang="it-IT" sz="1200" err="1">
                <a:latin typeface="ABBvoiceOffice" panose="020D0603020503020204" pitchFamily="34" charset="0"/>
                <a:ea typeface="ABBvoiceOffice" panose="020D0603020503020204" pitchFamily="34" charset="0"/>
                <a:cs typeface="ABBvoiceOffice" panose="020D0603020503020204" pitchFamily="34" charset="0"/>
              </a:rPr>
              <a:t>THDv</a:t>
            </a:r>
            <a:r>
              <a:rPr lang="it-IT" sz="1200">
                <a:latin typeface="ABBvoiceOffice" panose="020D0603020503020204" pitchFamily="34" charset="0"/>
                <a:ea typeface="ABBvoiceOffice" panose="020D0603020503020204" pitchFamily="34" charset="0"/>
                <a:cs typeface="ABBvoiceOffice" panose="020D0603020503020204" pitchFamily="34" charset="0"/>
              </a:rPr>
              <a:t>/i, </a:t>
            </a:r>
            <a:r>
              <a:rPr lang="it-IT" sz="1200" err="1">
                <a:latin typeface="ABBvoiceOffice" panose="020D0603020503020204" pitchFamily="34" charset="0"/>
                <a:ea typeface="ABBvoiceOffice" panose="020D0603020503020204" pitchFamily="34" charset="0"/>
                <a:cs typeface="ABBvoiceOffice" panose="020D0603020503020204" pitchFamily="34" charset="0"/>
              </a:rPr>
              <a:t>voltage</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hourly</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average</a:t>
            </a:r>
            <a:r>
              <a:rPr lang="it-IT" sz="1200">
                <a:latin typeface="ABBvoiceOffice" panose="020D0603020503020204" pitchFamily="34" charset="0"/>
                <a:ea typeface="ABBvoiceOffice" panose="020D0603020503020204" pitchFamily="34" charset="0"/>
                <a:cs typeface="ABBvoiceOffice" panose="020D0603020503020204" pitchFamily="34" charset="0"/>
              </a:rPr>
              <a:t> – </a:t>
            </a:r>
            <a:r>
              <a:rPr lang="it-IT" sz="1200" err="1">
                <a:latin typeface="ABBvoiceOffice" panose="020D0603020503020204" pitchFamily="34" charset="0"/>
                <a:ea typeface="ABBvoiceOffice" panose="020D0603020503020204" pitchFamily="34" charset="0"/>
                <a:cs typeface="ABBvoiceOffice" panose="020D0603020503020204" pitchFamily="34" charset="0"/>
              </a:rPr>
              <a:t>sags</a:t>
            </a:r>
            <a:r>
              <a:rPr lang="it-IT" sz="1200">
                <a:latin typeface="ABBvoiceOffice" panose="020D0603020503020204" pitchFamily="34" charset="0"/>
                <a:ea typeface="ABBvoiceOffice" panose="020D0603020503020204" pitchFamily="34" charset="0"/>
                <a:cs typeface="ABBvoiceOffice" panose="020D0603020503020204" pitchFamily="34" charset="0"/>
              </a:rPr>
              <a:t> – </a:t>
            </a:r>
            <a:r>
              <a:rPr lang="it-IT" sz="1200" err="1">
                <a:latin typeface="ABBvoiceOffice" panose="020D0603020503020204" pitchFamily="34" charset="0"/>
                <a:ea typeface="ABBvoiceOffice" panose="020D0603020503020204" pitchFamily="34" charset="0"/>
                <a:cs typeface="ABBvoiceOffice" panose="020D0603020503020204" pitchFamily="34" charset="0"/>
              </a:rPr>
              <a:t>swells</a:t>
            </a:r>
            <a:r>
              <a:rPr lang="it-IT" sz="1200">
                <a:latin typeface="ABBvoiceOffice" panose="020D0603020503020204" pitchFamily="34" charset="0"/>
                <a:ea typeface="ABBvoiceOffice" panose="020D0603020503020204" pitchFamily="34" charset="0"/>
                <a:cs typeface="ABBvoiceOffice" panose="020D0603020503020204" pitchFamily="34" charset="0"/>
              </a:rPr>
              <a:t> -  spikes – </a:t>
            </a:r>
            <a:r>
              <a:rPr lang="it-IT" sz="1200" err="1">
                <a:latin typeface="ABBvoiceOffice" panose="020D0603020503020204" pitchFamily="34" charset="0"/>
                <a:ea typeface="ABBvoiceOffice" panose="020D0603020503020204" pitchFamily="34" charset="0"/>
                <a:cs typeface="ABBvoiceOffice" panose="020D0603020503020204" pitchFamily="34" charset="0"/>
              </a:rPr>
              <a:t>unbalances</a:t>
            </a:r>
            <a:r>
              <a:rPr lang="it-IT" sz="1200">
                <a:latin typeface="ABBvoiceOffice" panose="020D0603020503020204" pitchFamily="34" charset="0"/>
                <a:ea typeface="ABBvoiceOffice" panose="020D0603020503020204" pitchFamily="34" charset="0"/>
                <a:cs typeface="ABBvoiceOffice" panose="020D0603020503020204" pitchFamily="34" charset="0"/>
              </a:rPr>
              <a:t> - </a:t>
            </a:r>
            <a:r>
              <a:rPr lang="it-IT" sz="1200" err="1">
                <a:latin typeface="ABBvoiceOffice" panose="020D0603020503020204" pitchFamily="34" charset="0"/>
                <a:ea typeface="ABBvoiceOffice" panose="020D0603020503020204" pitchFamily="34" charset="0"/>
                <a:cs typeface="ABBvoiceOffice" panose="020D0603020503020204" pitchFamily="34" charset="0"/>
              </a:rPr>
              <a:t>dips</a:t>
            </a:r>
            <a:r>
              <a:rPr lang="it-IT" sz="1200">
                <a:latin typeface="ABBvoiceOffice" panose="020D0603020503020204" pitchFamily="34" charset="0"/>
                <a:ea typeface="ABBvoiceOffice" panose="020D0603020503020204" pitchFamily="34" charset="0"/>
                <a:cs typeface="ABBvoiceOffice" panose="020D0603020503020204" pitchFamily="34" charset="0"/>
              </a:rPr>
              <a:t>). </a:t>
            </a:r>
          </a:p>
          <a:p>
            <a:pPr marL="465721" lvl="1" indent="-285721">
              <a:spcBef>
                <a:spcPts val="500"/>
              </a:spcBef>
              <a:buFont typeface="Arial" panose="020B0604020202020204" pitchFamily="34" charset="0"/>
              <a:buChar char="•"/>
            </a:pPr>
            <a:r>
              <a:rPr lang="it-IT" sz="1200" err="1">
                <a:latin typeface="ABBvoiceOffice" panose="020D0603020503020204" pitchFamily="34" charset="0"/>
                <a:ea typeface="ABBvoiceOffice" panose="020D0603020503020204" pitchFamily="34" charset="0"/>
                <a:cs typeface="ABBvoiceOffice" panose="020D0603020503020204" pitchFamily="34" charset="0"/>
              </a:rPr>
              <a:t>Maintenance</a:t>
            </a:r>
            <a:r>
              <a:rPr lang="it-IT" sz="1200">
                <a:latin typeface="ABBvoiceOffice" panose="020D0603020503020204" pitchFamily="34" charset="0"/>
                <a:ea typeface="ABBvoiceOffice" panose="020D0603020503020204" pitchFamily="34" charset="0"/>
                <a:cs typeface="ABBvoiceOffice" panose="020D0603020503020204" pitchFamily="34" charset="0"/>
              </a:rPr>
              <a:t> data like </a:t>
            </a:r>
            <a:r>
              <a:rPr lang="it-IT" sz="1200" err="1">
                <a:latin typeface="ABBvoiceOffice" panose="020D0603020503020204" pitchFamily="34" charset="0"/>
                <a:ea typeface="ABBvoiceOffice" panose="020D0603020503020204" pitchFamily="34" charset="0"/>
                <a:cs typeface="ABBvoiceOffice" panose="020D0603020503020204" pitchFamily="34" charset="0"/>
              </a:rPr>
              <a:t>number</a:t>
            </a:r>
            <a:r>
              <a:rPr lang="it-IT" sz="1200">
                <a:latin typeface="ABBvoiceOffice" panose="020D0603020503020204" pitchFamily="34" charset="0"/>
                <a:ea typeface="ABBvoiceOffice" panose="020D0603020503020204" pitchFamily="34" charset="0"/>
                <a:cs typeface="ABBvoiceOffice" panose="020D0603020503020204" pitchFamily="34" charset="0"/>
              </a:rPr>
              <a:t> of </a:t>
            </a:r>
            <a:r>
              <a:rPr lang="it-IT" sz="1200" err="1">
                <a:latin typeface="ABBvoiceOffice" panose="020D0603020503020204" pitchFamily="34" charset="0"/>
                <a:ea typeface="ABBvoiceOffice" panose="020D0603020503020204" pitchFamily="34" charset="0"/>
                <a:cs typeface="ABBvoiceOffice" panose="020D0603020503020204" pitchFamily="34" charset="0"/>
              </a:rPr>
              <a:t>operations</a:t>
            </a:r>
            <a:r>
              <a:rPr lang="it-IT" sz="1200">
                <a:latin typeface="ABBvoiceOffice" panose="020D0603020503020204" pitchFamily="34" charset="0"/>
                <a:ea typeface="ABBvoiceOffice" panose="020D0603020503020204" pitchFamily="34" charset="0"/>
                <a:cs typeface="ABBvoiceOffice" panose="020D0603020503020204" pitchFamily="34" charset="0"/>
              </a:rPr>
              <a:t> and trips, </a:t>
            </a:r>
            <a:r>
              <a:rPr lang="it-IT" sz="1200" err="1">
                <a:latin typeface="ABBvoiceOffice" panose="020D0603020503020204" pitchFamily="34" charset="0"/>
                <a:ea typeface="ABBvoiceOffice" panose="020D0603020503020204" pitchFamily="34" charset="0"/>
                <a:cs typeface="ABBvoiceOffice" panose="020D0603020503020204" pitchFamily="34" charset="0"/>
              </a:rPr>
              <a:t>contact</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wears</a:t>
            </a:r>
            <a:r>
              <a:rPr lang="it-IT" sz="1200">
                <a:latin typeface="ABBvoiceOffice" panose="020D0603020503020204" pitchFamily="34" charset="0"/>
                <a:ea typeface="ABBvoiceOffice" panose="020D0603020503020204" pitchFamily="34" charset="0"/>
                <a:cs typeface="ABBvoiceOffice" panose="020D0603020503020204" pitchFamily="34" charset="0"/>
              </a:rPr>
              <a:t>, </a:t>
            </a:r>
            <a:br>
              <a:rPr lang="it-IT" sz="1200">
                <a:latin typeface="ABBvoiceOffice" panose="020D0603020503020204" pitchFamily="34" charset="0"/>
                <a:ea typeface="ABBvoiceOffice" panose="020D0603020503020204" pitchFamily="34" charset="0"/>
                <a:cs typeface="ABBvoiceOffice" panose="020D0603020503020204" pitchFamily="34" charset="0"/>
              </a:rPr>
            </a:br>
            <a:r>
              <a:rPr lang="it-IT" sz="1200" err="1">
                <a:latin typeface="ABBvoiceOffice" panose="020D0603020503020204" pitchFamily="34" charset="0"/>
                <a:ea typeface="ABBvoiceOffice" panose="020D0603020503020204" pitchFamily="34" charset="0"/>
                <a:cs typeface="ABBvoiceOffice" panose="020D0603020503020204" pitchFamily="34" charset="0"/>
              </a:rPr>
              <a:t>fw</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versions</a:t>
            </a:r>
            <a:r>
              <a:rPr lang="it-IT" sz="1200">
                <a:latin typeface="ABBvoiceOffice" panose="020D0603020503020204" pitchFamily="34" charset="0"/>
                <a:ea typeface="ABBvoiceOffice" panose="020D0603020503020204" pitchFamily="34" charset="0"/>
                <a:cs typeface="ABBvoiceOffice" panose="020D0603020503020204" pitchFamily="34" charset="0"/>
              </a:rPr>
              <a:t>, serial </a:t>
            </a:r>
            <a:r>
              <a:rPr lang="it-IT" sz="1200" err="1">
                <a:latin typeface="ABBvoiceOffice" panose="020D0603020503020204" pitchFamily="34" charset="0"/>
                <a:ea typeface="ABBvoiceOffice" panose="020D0603020503020204" pitchFamily="34" charset="0"/>
                <a:cs typeface="ABBvoiceOffice" panose="020D0603020503020204" pitchFamily="34" charset="0"/>
              </a:rPr>
              <a:t>numbers</a:t>
            </a:r>
            <a:r>
              <a:rPr lang="it-IT" sz="1200">
                <a:latin typeface="ABBvoiceOffice" panose="020D0603020503020204" pitchFamily="34" charset="0"/>
                <a:ea typeface="ABBvoiceOffice" panose="020D0603020503020204" pitchFamily="34" charset="0"/>
                <a:cs typeface="ABBvoiceOffice" panose="020D0603020503020204" pitchFamily="34" charset="0"/>
              </a:rPr>
              <a:t>.</a:t>
            </a:r>
          </a:p>
          <a:p>
            <a:pPr marL="465721" lvl="1" indent="-285721">
              <a:spcBef>
                <a:spcPts val="500"/>
              </a:spcBef>
              <a:buFont typeface="Arial" panose="020B0604020202020204" pitchFamily="34" charset="0"/>
              <a:buChar char="•"/>
            </a:pPr>
            <a:r>
              <a:rPr lang="it-IT" sz="1200" err="1">
                <a:latin typeface="ABBvoiceOffice" panose="020D0603020503020204" pitchFamily="34" charset="0"/>
                <a:ea typeface="ABBvoiceOffice" panose="020D0603020503020204" pitchFamily="34" charset="0"/>
                <a:cs typeface="ABBvoiceOffice" panose="020D0603020503020204" pitchFamily="34" charset="0"/>
              </a:rPr>
              <a:t>Diagnostics</a:t>
            </a:r>
            <a:r>
              <a:rPr lang="it-IT" sz="1200">
                <a:latin typeface="ABBvoiceOffice" panose="020D0603020503020204" pitchFamily="34" charset="0"/>
                <a:ea typeface="ABBvoiceOffice" panose="020D0603020503020204" pitchFamily="34" charset="0"/>
                <a:cs typeface="ABBvoiceOffice" panose="020D0603020503020204" pitchFamily="34" charset="0"/>
              </a:rPr>
              <a:t> data like trips, warning, </a:t>
            </a:r>
            <a:r>
              <a:rPr lang="it-IT" sz="1200" err="1">
                <a:latin typeface="ABBvoiceOffice" panose="020D0603020503020204" pitchFamily="34" charset="0"/>
                <a:ea typeface="ABBvoiceOffice" panose="020D0603020503020204" pitchFamily="34" charset="0"/>
                <a:cs typeface="ABBvoiceOffice" panose="020D0603020503020204" pitchFamily="34" charset="0"/>
              </a:rPr>
              <a:t>alarms</a:t>
            </a:r>
            <a:r>
              <a:rPr lang="it-IT" sz="1200">
                <a:latin typeface="ABBvoiceOffice" panose="020D0603020503020204" pitchFamily="34" charset="0"/>
                <a:ea typeface="ABBvoiceOffice" panose="020D0603020503020204" pitchFamily="34" charset="0"/>
                <a:cs typeface="ABBvoiceOffice" panose="020D0603020503020204" pitchFamily="34" charset="0"/>
              </a:rPr>
              <a:t>, event and audit log, status.</a:t>
            </a:r>
            <a:endParaRPr lang="it-IT" sz="1200" b="1">
              <a:latin typeface="ABBvoiceOffice" panose="020D0603020503020204" pitchFamily="34" charset="0"/>
              <a:ea typeface="ABBvoiceOffice" panose="020D0603020503020204" pitchFamily="34" charset="0"/>
              <a:cs typeface="ABBvoiceOffice" panose="020D0603020503020204" pitchFamily="34" charset="0"/>
            </a:endParaRPr>
          </a:p>
          <a:p>
            <a:pPr>
              <a:lnSpc>
                <a:spcPct val="150000"/>
              </a:lnSpc>
              <a:spcBef>
                <a:spcPts val="500"/>
              </a:spcBef>
            </a:pPr>
            <a:r>
              <a:rPr lang="it-IT" sz="1200" b="1">
                <a:latin typeface="ABBvoiceOffice" panose="020D0603020503020204" pitchFamily="34" charset="0"/>
                <a:ea typeface="ABBvoiceOffice" panose="020D0603020503020204" pitchFamily="34" charset="0"/>
                <a:cs typeface="ABBvoiceOffice" panose="020D0603020503020204" pitchFamily="34" charset="0"/>
              </a:rPr>
              <a:t>Control: </a:t>
            </a:r>
          </a:p>
          <a:p>
            <a:pPr marL="465721" lvl="1" indent="-285721">
              <a:spcBef>
                <a:spcPts val="500"/>
              </a:spcBef>
              <a:buFont typeface="Arial" panose="020B0604020202020204" pitchFamily="34" charset="0"/>
              <a:buChar char="•"/>
            </a:pPr>
            <a:r>
              <a:rPr lang="it-IT" sz="1200">
                <a:latin typeface="ABBvoiceOffice" panose="020D0603020503020204" pitchFamily="34" charset="0"/>
                <a:ea typeface="ABBvoiceOffice" panose="020D0603020503020204" pitchFamily="34" charset="0"/>
                <a:cs typeface="ABBvoiceOffice" panose="020D0603020503020204" pitchFamily="34" charset="0"/>
              </a:rPr>
              <a:t>open, </a:t>
            </a:r>
            <a:r>
              <a:rPr lang="it-IT" sz="1200" err="1">
                <a:latin typeface="ABBvoiceOffice" panose="020D0603020503020204" pitchFamily="34" charset="0"/>
                <a:ea typeface="ABBvoiceOffice" panose="020D0603020503020204" pitchFamily="34" charset="0"/>
                <a:cs typeface="ABBvoiceOffice" panose="020D0603020503020204" pitchFamily="34" charset="0"/>
              </a:rPr>
              <a:t>close</a:t>
            </a:r>
            <a:r>
              <a:rPr lang="it-IT" sz="1200">
                <a:latin typeface="ABBvoiceOffice" panose="020D0603020503020204" pitchFamily="34" charset="0"/>
                <a:ea typeface="ABBvoiceOffice" panose="020D0603020503020204" pitchFamily="34" charset="0"/>
                <a:cs typeface="ABBvoiceOffice" panose="020D0603020503020204" pitchFamily="34" charset="0"/>
              </a:rPr>
              <a:t> and reset </a:t>
            </a:r>
            <a:r>
              <a:rPr lang="it-IT" sz="1200" err="1">
                <a:latin typeface="ABBvoiceOffice" panose="020D0603020503020204" pitchFamily="34" charset="0"/>
                <a:ea typeface="ABBvoiceOffice" panose="020D0603020503020204" pitchFamily="34" charset="0"/>
                <a:cs typeface="ABBvoiceOffice" panose="020D0603020503020204" pitchFamily="34" charset="0"/>
              </a:rPr>
              <a:t>commands</a:t>
            </a:r>
            <a:r>
              <a:rPr lang="it-IT" sz="1200">
                <a:latin typeface="ABBvoiceOffice" panose="020D0603020503020204" pitchFamily="34" charset="0"/>
                <a:ea typeface="ABBvoiceOffice" panose="020D0603020503020204" pitchFamily="34" charset="0"/>
                <a:cs typeface="ABBvoiceOffice" panose="020D0603020503020204" pitchFamily="34" charset="0"/>
              </a:rPr>
              <a:t> by </a:t>
            </a:r>
            <a:r>
              <a:rPr lang="it-IT" sz="1200" err="1">
                <a:latin typeface="ABBvoiceOffice" panose="020D0603020503020204" pitchFamily="34" charset="0"/>
                <a:ea typeface="ABBvoiceOffice" panose="020D0603020503020204" pitchFamily="34" charset="0"/>
                <a:cs typeface="ABBvoiceOffice" panose="020D0603020503020204" pitchFamily="34" charset="0"/>
              </a:rPr>
              <a:t>fieldbus</a:t>
            </a:r>
            <a:endParaRPr lang="it-IT" sz="1200" b="1">
              <a:latin typeface="ABBvoiceOffice" panose="020D0603020503020204" pitchFamily="34" charset="0"/>
              <a:ea typeface="ABBvoiceOffice" panose="020D0603020503020204" pitchFamily="34" charset="0"/>
              <a:cs typeface="ABBvoiceOffice" panose="020D0603020503020204" pitchFamily="34" charset="0"/>
            </a:endParaRPr>
          </a:p>
          <a:p>
            <a:pPr>
              <a:lnSpc>
                <a:spcPct val="150000"/>
              </a:lnSpc>
              <a:spcBef>
                <a:spcPts val="500"/>
              </a:spcBef>
            </a:pPr>
            <a:r>
              <a:rPr lang="it-IT" sz="1200" b="1" err="1">
                <a:latin typeface="ABBvoiceOffice" panose="020D0603020503020204" pitchFamily="34" charset="0"/>
                <a:ea typeface="ABBvoiceOffice" panose="020D0603020503020204" pitchFamily="34" charset="0"/>
                <a:cs typeface="ABBvoiceOffice" panose="020D0603020503020204" pitchFamily="34" charset="0"/>
              </a:rPr>
              <a:t>Languages</a:t>
            </a:r>
            <a:r>
              <a:rPr lang="it-IT" sz="1200" b="1">
                <a:latin typeface="ABBvoiceOffice" panose="020D0603020503020204" pitchFamily="34" charset="0"/>
                <a:ea typeface="ABBvoiceOffice" panose="020D0603020503020204" pitchFamily="34" charset="0"/>
                <a:cs typeface="ABBvoiceOffice" panose="020D0603020503020204" pitchFamily="34" charset="0"/>
              </a:rPr>
              <a:t>: </a:t>
            </a:r>
          </a:p>
          <a:p>
            <a:pPr marL="465768" lvl="1" indent="-285750">
              <a:spcBef>
                <a:spcPts val="500"/>
              </a:spcBef>
              <a:buFont typeface="Arial" panose="020B0604020202020204" pitchFamily="34" charset="0"/>
              <a:buChar char="•"/>
            </a:pPr>
            <a:r>
              <a:rPr lang="it-IT" sz="1200">
                <a:latin typeface="ABBvoiceOffice" panose="020D0603020503020204" pitchFamily="34" charset="0"/>
                <a:ea typeface="ABBvoiceOffice" panose="020D0603020503020204" pitchFamily="34" charset="0"/>
                <a:cs typeface="ABBvoiceOffice" panose="020D0603020503020204" pitchFamily="34" charset="0"/>
              </a:rPr>
              <a:t>English and </a:t>
            </a:r>
            <a:r>
              <a:rPr lang="it-IT" sz="1200" err="1">
                <a:latin typeface="ABBvoiceOffice" panose="020D0603020503020204" pitchFamily="34" charset="0"/>
                <a:ea typeface="ABBvoiceOffice" panose="020D0603020503020204" pitchFamily="34" charset="0"/>
                <a:cs typeface="ABBvoiceOffice" panose="020D0603020503020204" pitchFamily="34" charset="0"/>
              </a:rPr>
              <a:t>Chinese</a:t>
            </a:r>
            <a:r>
              <a:rPr lang="it-IT" sz="1200">
                <a:latin typeface="ABBvoiceOffice" panose="020D0603020503020204" pitchFamily="34" charset="0"/>
                <a:ea typeface="ABBvoiceOffice" panose="020D0603020503020204" pitchFamily="34" charset="0"/>
                <a:cs typeface="ABBvoiceOffice" panose="020D0603020503020204" pitchFamily="34" charset="0"/>
              </a:rPr>
              <a:t> with </a:t>
            </a:r>
            <a:r>
              <a:rPr lang="it-IT" sz="1200" err="1">
                <a:latin typeface="ABBvoiceOffice" panose="020D0603020503020204" pitchFamily="34" charset="0"/>
                <a:ea typeface="ABBvoiceOffice" panose="020D0603020503020204" pitchFamily="34" charset="0"/>
                <a:cs typeface="ABBvoiceOffice" panose="020D0603020503020204" pitchFamily="34" charset="0"/>
              </a:rPr>
              <a:t>manual</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built</a:t>
            </a:r>
            <a:r>
              <a:rPr lang="it-IT" sz="1200">
                <a:latin typeface="ABBvoiceOffice" panose="020D0603020503020204" pitchFamily="34" charset="0"/>
                <a:ea typeface="ABBvoiceOffice" panose="020D0603020503020204" pitchFamily="34" charset="0"/>
                <a:cs typeface="ABBvoiceOffice" panose="020D0603020503020204" pitchFamily="34" charset="0"/>
              </a:rPr>
              <a:t>-in the Panel</a:t>
            </a:r>
            <a:endParaRPr lang="it-IT" sz="1200" b="1">
              <a:latin typeface="ABBvoiceOffice" panose="020D0603020503020204" pitchFamily="34" charset="0"/>
              <a:ea typeface="ABBvoiceOffice" panose="020D0603020503020204" pitchFamily="34" charset="0"/>
              <a:cs typeface="ABBvoiceOffice" panose="020D0603020503020204" pitchFamily="34" charset="0"/>
            </a:endParaRPr>
          </a:p>
          <a:p>
            <a:pPr>
              <a:lnSpc>
                <a:spcPct val="150000"/>
              </a:lnSpc>
              <a:spcBef>
                <a:spcPts val="500"/>
              </a:spcBef>
            </a:pPr>
            <a:r>
              <a:rPr lang="it-IT" sz="1200" b="1">
                <a:latin typeface="ABBvoiceOffice" panose="020D0603020503020204" pitchFamily="34" charset="0"/>
                <a:ea typeface="ABBvoiceOffice" panose="020D0603020503020204" pitchFamily="34" charset="0"/>
                <a:cs typeface="ABBvoiceOffice" panose="020D0603020503020204" pitchFamily="34" charset="0"/>
              </a:rPr>
              <a:t>User </a:t>
            </a:r>
            <a:r>
              <a:rPr lang="it-IT" sz="1200" b="1" err="1">
                <a:latin typeface="ABBvoiceOffice" panose="020D0603020503020204" pitchFamily="34" charset="0"/>
                <a:ea typeface="ABBvoiceOffice" panose="020D0603020503020204" pitchFamily="34" charset="0"/>
                <a:cs typeface="ABBvoiceOffice" panose="020D0603020503020204" pitchFamily="34" charset="0"/>
              </a:rPr>
              <a:t>administration</a:t>
            </a:r>
            <a:r>
              <a:rPr lang="it-IT" sz="1200" b="1">
                <a:latin typeface="ABBvoiceOffice" panose="020D0603020503020204" pitchFamily="34" charset="0"/>
                <a:ea typeface="ABBvoiceOffice" panose="020D0603020503020204" pitchFamily="34" charset="0"/>
                <a:cs typeface="ABBvoiceOffice" panose="020D0603020503020204" pitchFamily="34" charset="0"/>
              </a:rPr>
              <a:t>: </a:t>
            </a:r>
            <a:r>
              <a:rPr lang="it-IT" sz="1200">
                <a:latin typeface="ABBvoiceOffice" panose="020D0603020503020204" pitchFamily="34" charset="0"/>
                <a:ea typeface="ABBvoiceOffice" panose="020D0603020503020204" pitchFamily="34" charset="0"/>
                <a:cs typeface="ABBvoiceOffice" panose="020D0603020503020204" pitchFamily="34" charset="0"/>
              </a:rPr>
              <a:t>5 </a:t>
            </a:r>
            <a:r>
              <a:rPr lang="it-IT" sz="1200" err="1">
                <a:latin typeface="ABBvoiceOffice" panose="020D0603020503020204" pitchFamily="34" charset="0"/>
                <a:ea typeface="ABBvoiceOffice" panose="020D0603020503020204" pitchFamily="34" charset="0"/>
                <a:cs typeface="ABBvoiceOffice" panose="020D0603020503020204" pitchFamily="34" charset="0"/>
              </a:rPr>
              <a:t>level</a:t>
            </a:r>
            <a:r>
              <a:rPr lang="it-IT" sz="1200">
                <a:latin typeface="ABBvoiceOffice" panose="020D0603020503020204" pitchFamily="34" charset="0"/>
                <a:ea typeface="ABBvoiceOffice" panose="020D0603020503020204" pitchFamily="34" charset="0"/>
                <a:cs typeface="ABBvoiceOffice" panose="020D0603020503020204" pitchFamily="34" charset="0"/>
              </a:rPr>
              <a:t> of user </a:t>
            </a:r>
            <a:r>
              <a:rPr lang="it-IT" sz="1200" err="1">
                <a:latin typeface="ABBvoiceOffice" panose="020D0603020503020204" pitchFamily="34" charset="0"/>
                <a:ea typeface="ABBvoiceOffice" panose="020D0603020503020204" pitchFamily="34" charset="0"/>
                <a:cs typeface="ABBvoiceOffice" panose="020D0603020503020204" pitchFamily="34" charset="0"/>
              </a:rPr>
              <a:t>profiles</a:t>
            </a:r>
            <a:r>
              <a:rPr lang="it-IT" sz="1200">
                <a:latin typeface="ABBvoiceOffice" panose="020D0603020503020204" pitchFamily="34" charset="0"/>
                <a:ea typeface="ABBvoiceOffice" panose="020D0603020503020204" pitchFamily="34" charset="0"/>
                <a:cs typeface="ABBvoiceOffice" panose="020D0603020503020204" pitchFamily="34" charset="0"/>
              </a:rPr>
              <a:t> to </a:t>
            </a:r>
            <a:r>
              <a:rPr lang="it-IT" sz="1200" err="1">
                <a:latin typeface="ABBvoiceOffice" panose="020D0603020503020204" pitchFamily="34" charset="0"/>
                <a:ea typeface="ABBvoiceOffice" panose="020D0603020503020204" pitchFamily="34" charset="0"/>
                <a:cs typeface="ABBvoiceOffice" panose="020D0603020503020204" pitchFamily="34" charset="0"/>
              </a:rPr>
              <a:t>grant</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different</a:t>
            </a:r>
            <a:r>
              <a:rPr lang="it-IT" sz="1200">
                <a:latin typeface="ABBvoiceOffice" panose="020D0603020503020204" pitchFamily="34" charset="0"/>
                <a:ea typeface="ABBvoiceOffice" panose="020D0603020503020204" pitchFamily="34" charset="0"/>
                <a:cs typeface="ABBvoiceOffice" panose="020D0603020503020204" pitchFamily="34" charset="0"/>
              </a:rPr>
              <a:t> access </a:t>
            </a:r>
            <a:r>
              <a:rPr lang="it-IT" sz="1200" err="1">
                <a:latin typeface="ABBvoiceOffice" panose="020D0603020503020204" pitchFamily="34" charset="0"/>
                <a:ea typeface="ABBvoiceOffice" panose="020D0603020503020204" pitchFamily="34" charset="0"/>
                <a:cs typeface="ABBvoiceOffice" panose="020D0603020503020204" pitchFamily="34" charset="0"/>
              </a:rPr>
              <a:t>permissions</a:t>
            </a:r>
            <a:r>
              <a:rPr lang="it-IT" sz="1200">
                <a:latin typeface="ABBvoiceOffice" panose="020D0603020503020204" pitchFamily="34" charset="0"/>
                <a:ea typeface="ABBvoiceOffice" panose="020D0603020503020204" pitchFamily="34" charset="0"/>
                <a:cs typeface="ABBvoiceOffice" panose="020D0603020503020204" pitchFamily="34" charset="0"/>
              </a:rPr>
              <a:t> by passwords (</a:t>
            </a:r>
            <a:r>
              <a:rPr lang="en-US" sz="1200">
                <a:latin typeface="ABBvoiceOffice" panose="020D0603020503020204" pitchFamily="34" charset="0"/>
                <a:ea typeface="ABBvoiceOffice" panose="020D0603020503020204" pitchFamily="34" charset="0"/>
                <a:cs typeface="ABBvoiceOffice" panose="020D0603020503020204" pitchFamily="34" charset="0"/>
              </a:rPr>
              <a:t>Administrator, Developer, Engineer, Operator, Guest)</a:t>
            </a:r>
          </a:p>
          <a:p>
            <a:pPr marL="465721" lvl="1" indent="-285721">
              <a:spcBef>
                <a:spcPts val="500"/>
              </a:spcBef>
              <a:buFont typeface="Arial" panose="020B0604020202020204" pitchFamily="34" charset="0"/>
              <a:buChar char="•"/>
            </a:pPr>
            <a:endParaRPr lang="it-IT"/>
          </a:p>
          <a:p>
            <a:pPr>
              <a:spcBef>
                <a:spcPts val="500"/>
              </a:spcBef>
            </a:pPr>
            <a:endParaRPr lang="it-IT"/>
          </a:p>
        </p:txBody>
      </p:sp>
      <p:sp>
        <p:nvSpPr>
          <p:cNvPr id="10" name="Subtitle 9">
            <a:extLst>
              <a:ext uri="{FF2B5EF4-FFF2-40B4-BE49-F238E27FC236}">
                <a16:creationId xmlns:a16="http://schemas.microsoft.com/office/drawing/2014/main" id="{F01150FD-A846-4877-B24A-4BFC4173A37E}"/>
              </a:ext>
            </a:extLst>
          </p:cNvPr>
          <p:cNvSpPr>
            <a:spLocks noGrp="1"/>
          </p:cNvSpPr>
          <p:nvPr>
            <p:ph type="subTitle" idx="13"/>
          </p:nvPr>
        </p:nvSpPr>
        <p:spPr/>
        <p:txBody>
          <a:bodyPr/>
          <a:lstStyle/>
          <a:p>
            <a:r>
              <a:rPr lang="it-IT">
                <a:latin typeface="ABBvoice Light" panose="020D0403020503020204" pitchFamily="34" charset="0"/>
                <a:ea typeface="ABBvoice Light" panose="020D0403020503020204" pitchFamily="34" charset="0"/>
                <a:cs typeface="ABBvoice Light" panose="020D0403020503020204" pitchFamily="34" charset="0"/>
              </a:rPr>
              <a:t>Technical Data</a:t>
            </a:r>
          </a:p>
          <a:p>
            <a:endParaRPr lang="pl-PL">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4" name="Text Placeholder 5">
            <a:extLst>
              <a:ext uri="{FF2B5EF4-FFF2-40B4-BE49-F238E27FC236}">
                <a16:creationId xmlns:a16="http://schemas.microsoft.com/office/drawing/2014/main" id="{562ABE8E-A8E0-457C-9CFA-B3A410AFAABC}"/>
              </a:ext>
            </a:extLst>
          </p:cNvPr>
          <p:cNvSpPr txBox="1">
            <a:spLocks/>
          </p:cNvSpPr>
          <p:nvPr/>
        </p:nvSpPr>
        <p:spPr bwMode="gray">
          <a:xfrm>
            <a:off x="581022" y="1927813"/>
            <a:ext cx="2467625"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Functionalities</a:t>
            </a:r>
          </a:p>
        </p:txBody>
      </p:sp>
      <p:sp>
        <p:nvSpPr>
          <p:cNvPr id="17" name="Text Placeholder 5">
            <a:extLst>
              <a:ext uri="{FF2B5EF4-FFF2-40B4-BE49-F238E27FC236}">
                <a16:creationId xmlns:a16="http://schemas.microsoft.com/office/drawing/2014/main" id="{2E96C18A-7F35-4E83-8CB7-6283EB3EE685}"/>
              </a:ext>
            </a:extLst>
          </p:cNvPr>
          <p:cNvSpPr txBox="1">
            <a:spLocks/>
          </p:cNvSpPr>
          <p:nvPr/>
        </p:nvSpPr>
        <p:spPr bwMode="gray">
          <a:xfrm>
            <a:off x="7246646" y="1807575"/>
            <a:ext cx="2467625"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Architecture</a:t>
            </a:r>
          </a:p>
        </p:txBody>
      </p:sp>
    </p:spTree>
    <p:extLst>
      <p:ext uri="{BB962C8B-B14F-4D97-AF65-F5344CB8AC3E}">
        <p14:creationId xmlns:p14="http://schemas.microsoft.com/office/powerpoint/2010/main" val="421970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E3F96AB-032C-4D27-818D-A5D4B545DB15}"/>
              </a:ext>
            </a:extLst>
          </p:cNvPr>
          <p:cNvSpPr/>
          <p:nvPr/>
        </p:nvSpPr>
        <p:spPr bwMode="gray">
          <a:xfrm>
            <a:off x="233464" y="1917343"/>
            <a:ext cx="11780196" cy="4084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6" name="Rectangle 5">
            <a:extLst>
              <a:ext uri="{FF2B5EF4-FFF2-40B4-BE49-F238E27FC236}">
                <a16:creationId xmlns:a16="http://schemas.microsoft.com/office/drawing/2014/main" id="{3E49F756-D63E-4CBE-91DF-6544B0790081}"/>
              </a:ext>
            </a:extLst>
          </p:cNvPr>
          <p:cNvSpPr/>
          <p:nvPr/>
        </p:nvSpPr>
        <p:spPr bwMode="gray">
          <a:xfrm>
            <a:off x="7816042" y="245097"/>
            <a:ext cx="4061000" cy="56350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9" name="Title 8">
            <a:extLst>
              <a:ext uri="{FF2B5EF4-FFF2-40B4-BE49-F238E27FC236}">
                <a16:creationId xmlns:a16="http://schemas.microsoft.com/office/drawing/2014/main" id="{5A1C3E0F-7CF8-4DF8-9504-AD772B0EF4B3}"/>
              </a:ext>
            </a:extLst>
          </p:cNvPr>
          <p:cNvSpPr>
            <a:spLocks noGrp="1"/>
          </p:cNvSpPr>
          <p:nvPr>
            <p:ph type="title"/>
          </p:nvPr>
        </p:nvSpPr>
        <p:spPr/>
        <p:txBody>
          <a:bodyPr/>
          <a:lstStyle/>
          <a:p>
            <a:r>
              <a:rPr lang="it-IT"/>
              <a:t>Lite Panel</a:t>
            </a:r>
            <a:endParaRPr lang="pl-PL"/>
          </a:p>
        </p:txBody>
      </p:sp>
      <p:sp>
        <p:nvSpPr>
          <p:cNvPr id="2" name="Footer Placeholder 1">
            <a:extLst>
              <a:ext uri="{FF2B5EF4-FFF2-40B4-BE49-F238E27FC236}">
                <a16:creationId xmlns:a16="http://schemas.microsoft.com/office/drawing/2014/main" id="{4BB03343-987C-4CAA-A6FB-EC8404F7934F}"/>
              </a:ext>
            </a:extLst>
          </p:cNvPr>
          <p:cNvSpPr>
            <a:spLocks noGrp="1"/>
          </p:cNvSpPr>
          <p:nvPr>
            <p:ph type="ftr" sz="quarter" idx="10"/>
          </p:nvPr>
        </p:nvSpPr>
        <p:spPr/>
        <p:txBody>
          <a:bodyPr/>
          <a:lstStyle/>
          <a:p>
            <a:pPr lvl="8"/>
            <a:r>
              <a:rPr lang="en-US">
                <a:solidFill>
                  <a:schemeClr val="tx1"/>
                </a:solidFill>
              </a:rPr>
              <a:t>*CMS700 counts for one device up to 96 sensors</a:t>
            </a:r>
          </a:p>
        </p:txBody>
      </p:sp>
      <p:sp>
        <p:nvSpPr>
          <p:cNvPr id="3" name="Date Placeholder 2">
            <a:extLst>
              <a:ext uri="{FF2B5EF4-FFF2-40B4-BE49-F238E27FC236}">
                <a16:creationId xmlns:a16="http://schemas.microsoft.com/office/drawing/2014/main" id="{FCB4DABD-9BB2-4712-B50C-E0B93152145D}"/>
              </a:ext>
            </a:extLst>
          </p:cNvPr>
          <p:cNvSpPr>
            <a:spLocks noGrp="1"/>
          </p:cNvSpPr>
          <p:nvPr>
            <p:ph type="dt" sz="half" idx="11"/>
          </p:nvPr>
        </p:nvSpPr>
        <p:spPr/>
        <p:txBody>
          <a:bodyPr/>
          <a:lstStyle/>
          <a:p>
            <a:fld id="{F5E40EF2-876F-4D16-9EAF-D8970E6E4B3B}" type="datetime3">
              <a:rPr lang="en-US" smtClean="0"/>
              <a:t>8 October 2021</a:t>
            </a:fld>
            <a:endParaRPr lang="en-US"/>
          </a:p>
        </p:txBody>
      </p:sp>
      <p:sp>
        <p:nvSpPr>
          <p:cNvPr id="4" name="Slide Number Placeholder 3">
            <a:extLst>
              <a:ext uri="{FF2B5EF4-FFF2-40B4-BE49-F238E27FC236}">
                <a16:creationId xmlns:a16="http://schemas.microsoft.com/office/drawing/2014/main" id="{96D1BAF8-DE10-4DA6-A89D-5B8323FA92B8}"/>
              </a:ext>
            </a:extLst>
          </p:cNvPr>
          <p:cNvSpPr>
            <a:spLocks noGrp="1"/>
          </p:cNvSpPr>
          <p:nvPr>
            <p:ph type="sldNum" sz="quarter" idx="12"/>
          </p:nvPr>
        </p:nvSpPr>
        <p:spPr/>
        <p:txBody>
          <a:bodyPr/>
          <a:lstStyle/>
          <a:p>
            <a:r>
              <a:rPr lang="en-US"/>
              <a:t>Slide </a:t>
            </a:r>
            <a:fld id="{619F89D8-7AE3-494A-97F3-03D680869632}" type="slidenum">
              <a:rPr lang="en-US" smtClean="0"/>
              <a:pPr/>
              <a:t>54</a:t>
            </a:fld>
            <a:endParaRPr lang="en-US"/>
          </a:p>
        </p:txBody>
      </p:sp>
      <p:sp>
        <p:nvSpPr>
          <p:cNvPr id="7" name="Content Placeholder 6">
            <a:extLst>
              <a:ext uri="{FF2B5EF4-FFF2-40B4-BE49-F238E27FC236}">
                <a16:creationId xmlns:a16="http://schemas.microsoft.com/office/drawing/2014/main" id="{45A048C3-C9D3-4000-8771-18CFC2B0569C}"/>
              </a:ext>
            </a:extLst>
          </p:cNvPr>
          <p:cNvSpPr>
            <a:spLocks noGrp="1"/>
          </p:cNvSpPr>
          <p:nvPr>
            <p:ph sz="quarter" idx="23"/>
          </p:nvPr>
        </p:nvSpPr>
        <p:spPr>
          <a:xfrm>
            <a:off x="314958" y="3062617"/>
            <a:ext cx="3643200" cy="3594931"/>
          </a:xfrm>
        </p:spPr>
        <p:txBody>
          <a:bodyPr/>
          <a:lstStyle/>
          <a:p>
            <a:pPr marL="285721" indent="-285721">
              <a:spcBef>
                <a:spcPts val="1000"/>
              </a:spcBef>
              <a:buFont typeface="Arial" panose="020B0604020202020204" pitchFamily="34" charset="0"/>
              <a:buChar char="•"/>
            </a:pPr>
            <a:r>
              <a:rPr lang="it-IT" sz="1200">
                <a:latin typeface="ABBvoiceOffice" panose="020D0603020503020204" pitchFamily="34" charset="0"/>
                <a:ea typeface="ABBvoiceOffice" panose="020D0603020503020204" pitchFamily="34" charset="0"/>
                <a:cs typeface="ABBvoiceOffice" panose="020D0603020503020204" pitchFamily="34" charset="0"/>
              </a:rPr>
              <a:t>Product </a:t>
            </a:r>
            <a:r>
              <a:rPr lang="it-IT" sz="1200" err="1">
                <a:latin typeface="ABBvoiceOffice" panose="020D0603020503020204" pitchFamily="34" charset="0"/>
                <a:ea typeface="ABBvoiceOffice" panose="020D0603020503020204" pitchFamily="34" charset="0"/>
                <a:cs typeface="ABBvoiceOffice" panose="020D0603020503020204" pitchFamily="34" charset="0"/>
              </a:rPr>
              <a:t>already</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integrated</a:t>
            </a:r>
            <a:r>
              <a:rPr lang="it-IT" sz="1200">
                <a:latin typeface="ABBvoiceOffice" panose="020D0603020503020204" pitchFamily="34" charset="0"/>
                <a:ea typeface="ABBvoiceOffice" panose="020D0603020503020204" pitchFamily="34" charset="0"/>
                <a:cs typeface="ABBvoiceOffice" panose="020D0603020503020204" pitchFamily="34" charset="0"/>
              </a:rPr>
              <a:t>: Emax 2, </a:t>
            </a:r>
            <a:r>
              <a:rPr lang="it-IT" sz="1200" err="1">
                <a:latin typeface="ABBvoiceOffice" panose="020D0603020503020204" pitchFamily="34" charset="0"/>
                <a:ea typeface="ABBvoiceOffice" panose="020D0603020503020204" pitchFamily="34" charset="0"/>
                <a:cs typeface="ABBvoiceOffice" panose="020D0603020503020204" pitchFamily="34" charset="0"/>
              </a:rPr>
              <a:t>Tmax</a:t>
            </a:r>
            <a:r>
              <a:rPr lang="it-IT" sz="1200">
                <a:latin typeface="ABBvoiceOffice" panose="020D0603020503020204" pitchFamily="34" charset="0"/>
                <a:ea typeface="ABBvoiceOffice" panose="020D0603020503020204" pitchFamily="34" charset="0"/>
                <a:cs typeface="ABBvoiceOffice" panose="020D0603020503020204" pitchFamily="34" charset="0"/>
              </a:rPr>
              <a:t> XT, </a:t>
            </a:r>
            <a:r>
              <a:rPr lang="it-IT" sz="1200" err="1">
                <a:latin typeface="ABBvoiceOffice" panose="020D0603020503020204" pitchFamily="34" charset="0"/>
                <a:ea typeface="ABBvoiceOffice" panose="020D0603020503020204" pitchFamily="34" charset="0"/>
                <a:cs typeface="ABBvoiceOffice" panose="020D0603020503020204" pitchFamily="34" charset="0"/>
              </a:rPr>
              <a:t>Ekip</a:t>
            </a:r>
            <a:r>
              <a:rPr lang="it-IT" sz="1200">
                <a:latin typeface="ABBvoiceOffice" panose="020D0603020503020204" pitchFamily="34" charset="0"/>
                <a:ea typeface="ABBvoiceOffice" panose="020D0603020503020204" pitchFamily="34" charset="0"/>
                <a:cs typeface="ABBvoiceOffice" panose="020D0603020503020204" pitchFamily="34" charset="0"/>
              </a:rPr>
              <a:t> UP, </a:t>
            </a:r>
            <a:r>
              <a:rPr lang="it-IT" sz="1200" err="1">
                <a:latin typeface="ABBvoiceOffice" panose="020D0603020503020204" pitchFamily="34" charset="0"/>
                <a:ea typeface="ABBvoiceOffice" panose="020D0603020503020204" pitchFamily="34" charset="0"/>
                <a:cs typeface="ABBvoiceOffice" panose="020D0603020503020204" pitchFamily="34" charset="0"/>
              </a:rPr>
              <a:t>TruOne</a:t>
            </a:r>
            <a:r>
              <a:rPr lang="it-IT" sz="1200">
                <a:latin typeface="ABBvoiceOffice" panose="020D0603020503020204" pitchFamily="34" charset="0"/>
                <a:ea typeface="ABBvoiceOffice" panose="020D0603020503020204" pitchFamily="34" charset="0"/>
                <a:cs typeface="ABBvoiceOffice" panose="020D0603020503020204" pitchFamily="34" charset="0"/>
              </a:rPr>
              <a:t>, ITS2, CMS700*, M4M, M2M, </a:t>
            </a:r>
            <a:r>
              <a:rPr lang="it-IT" sz="1200" err="1">
                <a:latin typeface="ABBvoiceOffice" panose="020D0603020503020204" pitchFamily="34" charset="0"/>
                <a:ea typeface="ABBvoiceOffice" panose="020D0603020503020204" pitchFamily="34" charset="0"/>
                <a:cs typeface="ABBvoiceOffice" panose="020D0603020503020204" pitchFamily="34" charset="0"/>
              </a:rPr>
              <a:t>EQmeters</a:t>
            </a:r>
            <a:r>
              <a:rPr lang="it-IT" sz="1200">
                <a:latin typeface="ABBvoiceOffice" panose="020D0603020503020204" pitchFamily="34" charset="0"/>
                <a:ea typeface="ABBvoiceOffice" panose="020D0603020503020204" pitchFamily="34" charset="0"/>
                <a:cs typeface="ABBvoiceOffice" panose="020D0603020503020204" pitchFamily="34" charset="0"/>
              </a:rPr>
              <a:t>, DMTME, IM300</a:t>
            </a:r>
          </a:p>
          <a:p>
            <a:pPr marL="285721" indent="-285721">
              <a:spcBef>
                <a:spcPts val="1000"/>
              </a:spcBef>
              <a:buFont typeface="Arial" panose="020B0604020202020204" pitchFamily="34" charset="0"/>
              <a:buChar char="•"/>
            </a:pPr>
            <a:r>
              <a:rPr lang="it-IT" sz="1200" err="1">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200">
                <a:latin typeface="ABBvoiceOffice" panose="020D0603020503020204" pitchFamily="34" charset="0"/>
                <a:ea typeface="ABBvoiceOffice" panose="020D0603020503020204" pitchFamily="34" charset="0"/>
                <a:cs typeface="ABBvoiceOffice" panose="020D0603020503020204" pitchFamily="34" charset="0"/>
              </a:rPr>
              <a:t> ports: 1 x RJ45, 2 x RS485, 1 USB port for </a:t>
            </a:r>
            <a:r>
              <a:rPr lang="it-IT" sz="1200" err="1">
                <a:latin typeface="ABBvoiceOffice" panose="020D0603020503020204" pitchFamily="34" charset="0"/>
                <a:ea typeface="ABBvoiceOffice" panose="020D0603020503020204" pitchFamily="34" charset="0"/>
                <a:cs typeface="ABBvoiceOffice" panose="020D0603020503020204" pitchFamily="34" charset="0"/>
              </a:rPr>
              <a:t>fw</a:t>
            </a:r>
            <a:r>
              <a:rPr lang="it-IT" sz="1200">
                <a:latin typeface="ABBvoiceOffice" panose="020D0603020503020204" pitchFamily="34" charset="0"/>
                <a:ea typeface="ABBvoiceOffice" panose="020D0603020503020204" pitchFamily="34" charset="0"/>
                <a:cs typeface="ABBvoiceOffice" panose="020D0603020503020204" pitchFamily="34" charset="0"/>
              </a:rPr>
              <a:t> upgrade by ABB </a:t>
            </a:r>
            <a:r>
              <a:rPr lang="it-IT" sz="1200" err="1">
                <a:latin typeface="ABBvoiceOffice" panose="020D0603020503020204" pitchFamily="34" charset="0"/>
                <a:ea typeface="ABBvoiceOffice" panose="020D0603020503020204" pitchFamily="34" charset="0"/>
                <a:cs typeface="ABBvoiceOffice" panose="020D0603020503020204" pitchFamily="34" charset="0"/>
              </a:rPr>
              <a:t>authorized</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personnel</a:t>
            </a:r>
            <a:endParaRPr lang="it-IT" sz="1200">
              <a:latin typeface="ABBvoiceOffice" panose="020D0603020503020204" pitchFamily="34" charset="0"/>
              <a:ea typeface="ABBvoiceOffice" panose="020D0603020503020204" pitchFamily="34" charset="0"/>
              <a:cs typeface="ABBvoiceOffice" panose="020D0603020503020204" pitchFamily="34" charset="0"/>
            </a:endParaRPr>
          </a:p>
          <a:p>
            <a:pPr marL="285721" indent="-285721">
              <a:spcBef>
                <a:spcPts val="1000"/>
              </a:spcBef>
              <a:buFont typeface="Arial" panose="020B0604020202020204" pitchFamily="34" charset="0"/>
              <a:buChar char="•"/>
            </a:pPr>
            <a:r>
              <a:rPr lang="it-IT" sz="1200" err="1">
                <a:latin typeface="ABBvoiceOffice" panose="020D0603020503020204" pitchFamily="34" charset="0"/>
                <a:ea typeface="ABBvoiceOffice" panose="020D0603020503020204" pitchFamily="34" charset="0"/>
                <a:cs typeface="ABBvoiceOffice" panose="020D0603020503020204" pitchFamily="34" charset="0"/>
              </a:rPr>
              <a:t>Automatic</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scan</a:t>
            </a:r>
            <a:r>
              <a:rPr lang="it-IT" sz="1200">
                <a:latin typeface="ABBvoiceOffice" panose="020D0603020503020204" pitchFamily="34" charset="0"/>
                <a:ea typeface="ABBvoiceOffice" panose="020D0603020503020204" pitchFamily="34" charset="0"/>
                <a:cs typeface="ABBvoiceOffice" panose="020D0603020503020204" pitchFamily="34" charset="0"/>
              </a:rPr>
              <a:t>: up to 20 devices by </a:t>
            </a:r>
            <a:r>
              <a:rPr lang="it-IT" sz="1200" err="1">
                <a:latin typeface="ABBvoiceOffice" panose="020D0603020503020204" pitchFamily="34" charset="0"/>
                <a:ea typeface="ABBvoiceOffice" panose="020D0603020503020204" pitchFamily="34" charset="0"/>
                <a:cs typeface="ABBvoiceOffice" panose="020D0603020503020204" pitchFamily="34" charset="0"/>
              </a:rPr>
              <a:t>Modbus</a:t>
            </a:r>
            <a:r>
              <a:rPr lang="it-IT" sz="1200">
                <a:latin typeface="ABBvoiceOffice" panose="020D0603020503020204" pitchFamily="34" charset="0"/>
                <a:ea typeface="ABBvoiceOffice" panose="020D0603020503020204" pitchFamily="34" charset="0"/>
                <a:cs typeface="ABBvoiceOffice" panose="020D0603020503020204" pitchFamily="34" charset="0"/>
              </a:rPr>
              <a:t> TCP/IP, up to 16 devices by </a:t>
            </a:r>
            <a:r>
              <a:rPr lang="it-IT" sz="1200" err="1">
                <a:latin typeface="ABBvoiceOffice" panose="020D0603020503020204" pitchFamily="34" charset="0"/>
                <a:ea typeface="ABBvoiceOffice" panose="020D0603020503020204" pitchFamily="34" charset="0"/>
                <a:cs typeface="ABBvoiceOffice" panose="020D0603020503020204" pitchFamily="34" charset="0"/>
              </a:rPr>
              <a:t>Modbus</a:t>
            </a:r>
            <a:r>
              <a:rPr lang="it-IT" sz="1200">
                <a:latin typeface="ABBvoiceOffice" panose="020D0603020503020204" pitchFamily="34" charset="0"/>
                <a:ea typeface="ABBvoiceOffice" panose="020D0603020503020204" pitchFamily="34" charset="0"/>
                <a:cs typeface="ABBvoiceOffice" panose="020D0603020503020204" pitchFamily="34" charset="0"/>
              </a:rPr>
              <a:t> RTU (8 for </a:t>
            </a:r>
            <a:r>
              <a:rPr lang="it-IT" sz="1200" err="1">
                <a:latin typeface="ABBvoiceOffice" panose="020D0603020503020204" pitchFamily="34" charset="0"/>
                <a:ea typeface="ABBvoiceOffice" panose="020D0603020503020204" pitchFamily="34" charset="0"/>
                <a:cs typeface="ABBvoiceOffice" panose="020D0603020503020204" pitchFamily="34" charset="0"/>
              </a:rPr>
              <a:t>each</a:t>
            </a:r>
            <a:r>
              <a:rPr lang="it-IT" sz="1200">
                <a:latin typeface="ABBvoiceOffice" panose="020D0603020503020204" pitchFamily="34" charset="0"/>
                <a:ea typeface="ABBvoiceOffice" panose="020D0603020503020204" pitchFamily="34" charset="0"/>
                <a:cs typeface="ABBvoiceOffice" panose="020D0603020503020204" pitchFamily="34" charset="0"/>
              </a:rPr>
              <a:t> port), up to 20 devices by </a:t>
            </a:r>
            <a:r>
              <a:rPr lang="it-IT" sz="1200" err="1">
                <a:latin typeface="ABBvoiceOffice" panose="020D0603020503020204" pitchFamily="34" charset="0"/>
                <a:ea typeface="ABBvoiceOffice" panose="020D0603020503020204" pitchFamily="34" charset="0"/>
                <a:cs typeface="ABBvoiceOffice" panose="020D0603020503020204" pitchFamily="34" charset="0"/>
              </a:rPr>
              <a:t>Modbus</a:t>
            </a:r>
            <a:r>
              <a:rPr lang="it-IT" sz="1200">
                <a:latin typeface="ABBvoiceOffice" panose="020D0603020503020204" pitchFamily="34" charset="0"/>
                <a:ea typeface="ABBvoiceOffice" panose="020D0603020503020204" pitchFamily="34" charset="0"/>
                <a:cs typeface="ABBvoiceOffice" panose="020D0603020503020204" pitchFamily="34" charset="0"/>
              </a:rPr>
              <a:t> TCP/IP + 8 devices by </a:t>
            </a:r>
            <a:r>
              <a:rPr lang="it-IT" sz="1200" err="1">
                <a:latin typeface="ABBvoiceOffice" panose="020D0603020503020204" pitchFamily="34" charset="0"/>
                <a:ea typeface="ABBvoiceOffice" panose="020D0603020503020204" pitchFamily="34" charset="0"/>
                <a:cs typeface="ABBvoiceOffice" panose="020D0603020503020204" pitchFamily="34" charset="0"/>
              </a:rPr>
              <a:t>Modbus</a:t>
            </a:r>
            <a:r>
              <a:rPr lang="it-IT" sz="1200">
                <a:latin typeface="ABBvoiceOffice" panose="020D0603020503020204" pitchFamily="34" charset="0"/>
                <a:ea typeface="ABBvoiceOffice" panose="020D0603020503020204" pitchFamily="34" charset="0"/>
                <a:cs typeface="ABBvoiceOffice" panose="020D0603020503020204" pitchFamily="34" charset="0"/>
              </a:rPr>
              <a:t> RTU </a:t>
            </a:r>
            <a:r>
              <a:rPr lang="it-IT" sz="1200" err="1">
                <a:latin typeface="ABBvoiceOffice" panose="020D0603020503020204" pitchFamily="34" charset="0"/>
                <a:ea typeface="ABBvoiceOffice" panose="020D0603020503020204" pitchFamily="34" charset="0"/>
                <a:cs typeface="ABBvoiceOffice" panose="020D0603020503020204" pitchFamily="34" charset="0"/>
              </a:rPr>
              <a:t>at</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same</a:t>
            </a:r>
            <a:r>
              <a:rPr lang="it-IT" sz="1200">
                <a:latin typeface="ABBvoiceOffice" panose="020D0603020503020204" pitchFamily="34" charset="0"/>
                <a:ea typeface="ABBvoiceOffice" panose="020D0603020503020204" pitchFamily="34" charset="0"/>
                <a:cs typeface="ABBvoiceOffice" panose="020D0603020503020204" pitchFamily="34" charset="0"/>
              </a:rPr>
              <a:t> time</a:t>
            </a:r>
          </a:p>
          <a:p>
            <a:pPr marL="285721" indent="-285721">
              <a:spcBef>
                <a:spcPts val="1000"/>
              </a:spcBef>
              <a:buFont typeface="Arial" panose="020B0604020202020204" pitchFamily="34" charset="0"/>
              <a:buChar char="•"/>
            </a:pPr>
            <a:r>
              <a:rPr lang="it-IT" sz="1200" err="1">
                <a:latin typeface="ABBvoiceOffice" panose="020D0603020503020204" pitchFamily="34" charset="0"/>
                <a:ea typeface="ABBvoiceOffice" panose="020D0603020503020204" pitchFamily="34" charset="0"/>
                <a:cs typeface="ABBvoiceOffice" panose="020D0603020503020204" pitchFamily="34" charset="0"/>
              </a:rPr>
              <a:t>Modbus</a:t>
            </a:r>
            <a:r>
              <a:rPr lang="it-IT" sz="1200">
                <a:latin typeface="ABBvoiceOffice" panose="020D0603020503020204" pitchFamily="34" charset="0"/>
                <a:ea typeface="ABBvoiceOffice" panose="020D0603020503020204" pitchFamily="34" charset="0"/>
                <a:cs typeface="ABBvoiceOffice" panose="020D0603020503020204" pitchFamily="34" charset="0"/>
              </a:rPr>
              <a:t> TCP/IP </a:t>
            </a:r>
            <a:r>
              <a:rPr lang="it-IT" sz="1200" err="1">
                <a:latin typeface="ABBvoiceOffice" panose="020D0603020503020204" pitchFamily="34" charset="0"/>
                <a:ea typeface="ABBvoiceOffice" panose="020D0603020503020204" pitchFamily="34" charset="0"/>
                <a:cs typeface="ABBvoiceOffice" panose="020D0603020503020204" pitchFamily="34" charset="0"/>
              </a:rPr>
              <a:t>connectivity</a:t>
            </a:r>
            <a:r>
              <a:rPr lang="it-IT" sz="1200">
                <a:latin typeface="ABBvoiceOffice" panose="020D0603020503020204" pitchFamily="34" charset="0"/>
                <a:ea typeface="ABBvoiceOffice" panose="020D0603020503020204" pitchFamily="34" charset="0"/>
                <a:cs typeface="ABBvoiceOffice" panose="020D0603020503020204" pitchFamily="34" charset="0"/>
              </a:rPr>
              <a:t> </a:t>
            </a:r>
            <a:r>
              <a:rPr lang="it-IT" sz="1200" err="1">
                <a:latin typeface="ABBvoiceOffice" panose="020D0603020503020204" pitchFamily="34" charset="0"/>
                <a:ea typeface="ABBvoiceOffice" panose="020D0603020503020204" pitchFamily="34" charset="0"/>
                <a:cs typeface="ABBvoiceOffice" panose="020D0603020503020204" pitchFamily="34" charset="0"/>
              </a:rPr>
              <a:t>recommended</a:t>
            </a:r>
            <a:r>
              <a:rPr lang="it-IT" sz="1200">
                <a:latin typeface="ABBvoiceOffice" panose="020D0603020503020204" pitchFamily="34" charset="0"/>
                <a:ea typeface="ABBvoiceOffice" panose="020D0603020503020204" pitchFamily="34" charset="0"/>
                <a:cs typeface="ABBvoiceOffice" panose="020D0603020503020204" pitchFamily="34" charset="0"/>
              </a:rPr>
              <a:t> in </a:t>
            </a:r>
            <a:r>
              <a:rPr lang="it-IT" sz="1200" err="1">
                <a:latin typeface="ABBvoiceOffice" panose="020D0603020503020204" pitchFamily="34" charset="0"/>
                <a:ea typeface="ABBvoiceOffice" panose="020D0603020503020204" pitchFamily="34" charset="0"/>
                <a:cs typeface="ABBvoiceOffice" panose="020D0603020503020204" pitchFamily="34" charset="0"/>
              </a:rPr>
              <a:t>order</a:t>
            </a:r>
            <a:r>
              <a:rPr lang="it-IT" sz="1200">
                <a:latin typeface="ABBvoiceOffice" panose="020D0603020503020204" pitchFamily="34" charset="0"/>
                <a:ea typeface="ABBvoiceOffice" panose="020D0603020503020204" pitchFamily="34" charset="0"/>
                <a:cs typeface="ABBvoiceOffice" panose="020D0603020503020204" pitchFamily="34" charset="0"/>
              </a:rPr>
              <a:t> to work with </a:t>
            </a:r>
            <a:r>
              <a:rPr lang="it-IT" sz="1200" err="1">
                <a:latin typeface="ABBvoiceOffice" panose="020D0603020503020204" pitchFamily="34" charset="0"/>
                <a:ea typeface="ABBvoiceOffice" panose="020D0603020503020204" pitchFamily="34" charset="0"/>
                <a:cs typeface="ABBvoiceOffice" panose="020D0603020503020204" pitchFamily="34" charset="0"/>
              </a:rPr>
              <a:t>other</a:t>
            </a:r>
            <a:r>
              <a:rPr lang="it-IT" sz="1200">
                <a:latin typeface="ABBvoiceOffice" panose="020D0603020503020204" pitchFamily="34" charset="0"/>
                <a:ea typeface="ABBvoiceOffice" panose="020D0603020503020204" pitchFamily="34" charset="0"/>
                <a:cs typeface="ABBvoiceOffice" panose="020D0603020503020204" pitchFamily="34" charset="0"/>
              </a:rPr>
              <a:t> clients in </a:t>
            </a:r>
            <a:r>
              <a:rPr lang="it-IT" sz="1200" err="1">
                <a:latin typeface="ABBvoiceOffice" panose="020D0603020503020204" pitchFamily="34" charset="0"/>
                <a:ea typeface="ABBvoiceOffice" panose="020D0603020503020204" pitchFamily="34" charset="0"/>
                <a:cs typeface="ABBvoiceOffice" panose="020D0603020503020204" pitchFamily="34" charset="0"/>
              </a:rPr>
              <a:t>parallel</a:t>
            </a:r>
            <a:r>
              <a:rPr lang="it-IT" sz="1200">
                <a:latin typeface="ABBvoiceOffice" panose="020D0603020503020204" pitchFamily="34" charset="0"/>
                <a:ea typeface="ABBvoiceOffice" panose="020D0603020503020204" pitchFamily="34" charset="0"/>
                <a:cs typeface="ABBvoiceOffice" panose="020D0603020503020204" pitchFamily="34" charset="0"/>
              </a:rPr>
              <a:t>*</a:t>
            </a:r>
          </a:p>
          <a:p>
            <a:pPr>
              <a:spcBef>
                <a:spcPts val="1000"/>
              </a:spcBef>
            </a:pPr>
            <a:endParaRPr lang="it-IT"/>
          </a:p>
        </p:txBody>
      </p:sp>
      <p:sp>
        <p:nvSpPr>
          <p:cNvPr id="17" name="Text Placeholder 16">
            <a:extLst>
              <a:ext uri="{FF2B5EF4-FFF2-40B4-BE49-F238E27FC236}">
                <a16:creationId xmlns:a16="http://schemas.microsoft.com/office/drawing/2014/main" id="{408C517D-04A5-4AB6-BC2C-6A0BF467AA70}"/>
              </a:ext>
            </a:extLst>
          </p:cNvPr>
          <p:cNvSpPr>
            <a:spLocks noGrp="1"/>
          </p:cNvSpPr>
          <p:nvPr>
            <p:ph type="body" sz="quarter" idx="24"/>
          </p:nvPr>
        </p:nvSpPr>
        <p:spPr>
          <a:xfrm>
            <a:off x="4089713" y="1971536"/>
            <a:ext cx="3643200" cy="252000"/>
          </a:xfrm>
        </p:spPr>
        <p:txBody>
          <a:body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it-IT">
                <a:solidFill>
                  <a:schemeClr val="tx1"/>
                </a:solidFill>
              </a:rPr>
              <a:t>Device </a:t>
            </a:r>
            <a:r>
              <a:rPr lang="it-IT" err="1">
                <a:solidFill>
                  <a:schemeClr val="tx1"/>
                </a:solidFill>
              </a:rPr>
              <a:t>supported</a:t>
            </a:r>
            <a:endParaRPr lang="it-IT">
              <a:solidFill>
                <a:schemeClr val="tx1"/>
              </a:solidFill>
            </a:endParaRPr>
          </a:p>
        </p:txBody>
      </p:sp>
      <p:pic>
        <p:nvPicPr>
          <p:cNvPr id="22" name="Content Placeholder 21">
            <a:extLst>
              <a:ext uri="{FF2B5EF4-FFF2-40B4-BE49-F238E27FC236}">
                <a16:creationId xmlns:a16="http://schemas.microsoft.com/office/drawing/2014/main" id="{76568ACD-74E3-4D3B-B61B-8EAB57BF2D03}"/>
              </a:ext>
            </a:extLst>
          </p:cNvPr>
          <p:cNvPicPr>
            <a:picLocks noGrp="1" noChangeAspect="1"/>
          </p:cNvPicPr>
          <p:nvPr>
            <p:ph sz="quarter" idx="25"/>
          </p:nvPr>
        </p:nvPicPr>
        <p:blipFill>
          <a:blip r:embed="rId2"/>
          <a:stretch>
            <a:fillRect/>
          </a:stretch>
        </p:blipFill>
        <p:spPr>
          <a:xfrm>
            <a:off x="4006584" y="2643051"/>
            <a:ext cx="3643200" cy="3237088"/>
          </a:xfrm>
          <a:prstGeom prst="rect">
            <a:avLst/>
          </a:prstGeom>
        </p:spPr>
      </p:pic>
      <p:sp>
        <p:nvSpPr>
          <p:cNvPr id="19" name="Text Placeholder 18">
            <a:extLst>
              <a:ext uri="{FF2B5EF4-FFF2-40B4-BE49-F238E27FC236}">
                <a16:creationId xmlns:a16="http://schemas.microsoft.com/office/drawing/2014/main" id="{A62885C7-516F-4FE0-AD16-EB14417624B4}"/>
              </a:ext>
            </a:extLst>
          </p:cNvPr>
          <p:cNvSpPr>
            <a:spLocks noGrp="1"/>
          </p:cNvSpPr>
          <p:nvPr>
            <p:ph type="body" sz="quarter" idx="26"/>
          </p:nvPr>
        </p:nvSpPr>
        <p:spPr>
          <a:xfrm>
            <a:off x="8024942" y="1337213"/>
            <a:ext cx="3643200" cy="252000"/>
          </a:xfrm>
        </p:spPr>
        <p:txBody>
          <a:body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it-IT">
                <a:solidFill>
                  <a:schemeClr val="tx1"/>
                </a:solidFill>
              </a:rPr>
              <a:t>Ports</a:t>
            </a:r>
          </a:p>
        </p:txBody>
      </p:sp>
      <p:sp>
        <p:nvSpPr>
          <p:cNvPr id="10" name="Subtitle 9">
            <a:extLst>
              <a:ext uri="{FF2B5EF4-FFF2-40B4-BE49-F238E27FC236}">
                <a16:creationId xmlns:a16="http://schemas.microsoft.com/office/drawing/2014/main" id="{F01150FD-A846-4877-B24A-4BFC4173A37E}"/>
              </a:ext>
            </a:extLst>
          </p:cNvPr>
          <p:cNvSpPr>
            <a:spLocks noGrp="1"/>
          </p:cNvSpPr>
          <p:nvPr>
            <p:ph type="subTitle" idx="13"/>
          </p:nvPr>
        </p:nvSpPr>
        <p:spPr/>
        <p:txBody>
          <a:bodyPr/>
          <a:lstStyle/>
          <a:p>
            <a:r>
              <a:rPr lang="it-IT">
                <a:latin typeface="ABBvoice Light" panose="020D0403020503020204" pitchFamily="34" charset="0"/>
                <a:ea typeface="ABBvoice Light" panose="020D0403020503020204" pitchFamily="34" charset="0"/>
                <a:cs typeface="ABBvoice Light" panose="020D0403020503020204" pitchFamily="34" charset="0"/>
              </a:rPr>
              <a:t>Technical Data</a:t>
            </a:r>
          </a:p>
        </p:txBody>
      </p:sp>
      <p:pic>
        <p:nvPicPr>
          <p:cNvPr id="5" name="Picture 4">
            <a:extLst>
              <a:ext uri="{FF2B5EF4-FFF2-40B4-BE49-F238E27FC236}">
                <a16:creationId xmlns:a16="http://schemas.microsoft.com/office/drawing/2014/main" id="{8931DB2D-929C-4F19-A20F-529AA45654EE}"/>
              </a:ext>
            </a:extLst>
          </p:cNvPr>
          <p:cNvPicPr>
            <a:picLocks noChangeAspect="1"/>
          </p:cNvPicPr>
          <p:nvPr/>
        </p:nvPicPr>
        <p:blipFill>
          <a:blip r:embed="rId3"/>
          <a:stretch>
            <a:fillRect/>
          </a:stretch>
        </p:blipFill>
        <p:spPr>
          <a:xfrm>
            <a:off x="8148559" y="4278693"/>
            <a:ext cx="2381944" cy="1288926"/>
          </a:xfrm>
          <a:prstGeom prst="rect">
            <a:avLst/>
          </a:prstGeom>
        </p:spPr>
      </p:pic>
      <p:pic>
        <p:nvPicPr>
          <p:cNvPr id="13" name="Picture 12">
            <a:extLst>
              <a:ext uri="{FF2B5EF4-FFF2-40B4-BE49-F238E27FC236}">
                <a16:creationId xmlns:a16="http://schemas.microsoft.com/office/drawing/2014/main" id="{263F13FB-8451-4AF1-98E4-7A884D077456}"/>
              </a:ext>
            </a:extLst>
          </p:cNvPr>
          <p:cNvPicPr>
            <a:picLocks noChangeAspect="1"/>
          </p:cNvPicPr>
          <p:nvPr/>
        </p:nvPicPr>
        <p:blipFill>
          <a:blip r:embed="rId4"/>
          <a:stretch>
            <a:fillRect/>
          </a:stretch>
        </p:blipFill>
        <p:spPr>
          <a:xfrm>
            <a:off x="8024942" y="2126618"/>
            <a:ext cx="3644253" cy="1687487"/>
          </a:xfrm>
          <a:prstGeom prst="rect">
            <a:avLst/>
          </a:prstGeom>
        </p:spPr>
      </p:pic>
      <p:sp>
        <p:nvSpPr>
          <p:cNvPr id="14" name="TextBox 13">
            <a:extLst>
              <a:ext uri="{FF2B5EF4-FFF2-40B4-BE49-F238E27FC236}">
                <a16:creationId xmlns:a16="http://schemas.microsoft.com/office/drawing/2014/main" id="{53A3A6D2-1BB8-4077-8F3D-7A742D70A414}"/>
              </a:ext>
            </a:extLst>
          </p:cNvPr>
          <p:cNvSpPr txBox="1"/>
          <p:nvPr/>
        </p:nvSpPr>
        <p:spPr bwMode="gray">
          <a:xfrm>
            <a:off x="10612412" y="4307805"/>
            <a:ext cx="1163977" cy="1174725"/>
          </a:xfrm>
          <a:prstGeom prst="rect">
            <a:avLst/>
          </a:prstGeom>
          <a:noFill/>
        </p:spPr>
        <p:txBody>
          <a:bodyPr wrap="square" lIns="72000" tIns="72000" rIns="72000" bIns="72000" rtlCol="0">
            <a:noAutofit/>
          </a:bodyPr>
          <a:lstStyle/>
          <a:p>
            <a:r>
              <a:rPr lang="it-IT" sz="1100">
                <a:latin typeface="ABBvoiceOffice" panose="020D0603020503020204" pitchFamily="34" charset="0"/>
                <a:ea typeface="ABBvoiceOffice" panose="020D0603020503020204" pitchFamily="34" charset="0"/>
                <a:cs typeface="ABBvoiceOffice" panose="020D0603020503020204" pitchFamily="34" charset="0"/>
              </a:rPr>
              <a:t>Use </a:t>
            </a:r>
            <a:r>
              <a:rPr lang="it-IT" sz="1100" err="1">
                <a:latin typeface="ABBvoiceOffice" panose="020D0603020503020204" pitchFamily="34" charset="0"/>
                <a:ea typeface="ABBvoiceOffice" panose="020D0603020503020204" pitchFamily="34" charset="0"/>
                <a:cs typeface="ABBvoiceOffice" panose="020D0603020503020204" pitchFamily="34" charset="0"/>
              </a:rPr>
              <a:t>adapter</a:t>
            </a:r>
            <a:r>
              <a:rPr lang="it-IT" sz="1100">
                <a:latin typeface="ABBvoiceOffice" panose="020D0603020503020204" pitchFamily="34" charset="0"/>
                <a:ea typeface="ABBvoiceOffice" panose="020D0603020503020204" pitchFamily="34" charset="0"/>
                <a:cs typeface="ABBvoiceOffice" panose="020D0603020503020204" pitchFamily="34" charset="0"/>
              </a:rPr>
              <a:t> for the RS485 port</a:t>
            </a:r>
          </a:p>
        </p:txBody>
      </p:sp>
      <p:sp>
        <p:nvSpPr>
          <p:cNvPr id="16" name="Text Placeholder 5">
            <a:extLst>
              <a:ext uri="{FF2B5EF4-FFF2-40B4-BE49-F238E27FC236}">
                <a16:creationId xmlns:a16="http://schemas.microsoft.com/office/drawing/2014/main" id="{1C8DBF1E-846F-4167-B276-8ECDE0A300E3}"/>
              </a:ext>
            </a:extLst>
          </p:cNvPr>
          <p:cNvSpPr txBox="1">
            <a:spLocks/>
          </p:cNvSpPr>
          <p:nvPr/>
        </p:nvSpPr>
        <p:spPr bwMode="gray">
          <a:xfrm>
            <a:off x="332367" y="2409924"/>
            <a:ext cx="2467625"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it-IT" err="1">
                <a:solidFill>
                  <a:schemeClr val="tx1"/>
                </a:solidFill>
              </a:rPr>
              <a:t>Functionalities</a:t>
            </a:r>
            <a:r>
              <a:rPr lang="it-IT">
                <a:solidFill>
                  <a:schemeClr val="tx1"/>
                </a:solidFill>
              </a:rPr>
              <a:t> </a:t>
            </a:r>
          </a:p>
        </p:txBody>
      </p:sp>
    </p:spTree>
    <p:extLst>
      <p:ext uri="{BB962C8B-B14F-4D97-AF65-F5344CB8AC3E}">
        <p14:creationId xmlns:p14="http://schemas.microsoft.com/office/powerpoint/2010/main" val="81002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B4255C3-9AF3-4009-B6CA-19ECEA242AF2}"/>
              </a:ext>
            </a:extLst>
          </p:cNvPr>
          <p:cNvSpPr/>
          <p:nvPr/>
        </p:nvSpPr>
        <p:spPr bwMode="gray">
          <a:xfrm>
            <a:off x="245806" y="2121650"/>
            <a:ext cx="11857704" cy="387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3E00B566-090C-451D-9D5D-9F6A391250A4}"/>
              </a:ext>
            </a:extLst>
          </p:cNvPr>
          <p:cNvSpPr>
            <a:spLocks noGrp="1"/>
          </p:cNvSpPr>
          <p:nvPr>
            <p:ph type="title"/>
          </p:nvPr>
        </p:nvSpPr>
        <p:spPr/>
        <p:txBody>
          <a:bodyPr/>
          <a:lstStyle/>
          <a:p>
            <a:r>
              <a:rPr lang="en-US"/>
              <a:t>Digital Solutions - Components</a:t>
            </a:r>
          </a:p>
        </p:txBody>
      </p:sp>
      <p:sp>
        <p:nvSpPr>
          <p:cNvPr id="3" name="Footer Placeholder 2">
            <a:extLst>
              <a:ext uri="{FF2B5EF4-FFF2-40B4-BE49-F238E27FC236}">
                <a16:creationId xmlns:a16="http://schemas.microsoft.com/office/drawing/2014/main" id="{1643E921-D7F1-4172-A2C7-547135B220EB}"/>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43C89E20-3B70-4334-A934-0B6E01E6EF93}"/>
              </a:ext>
            </a:extLst>
          </p:cNvPr>
          <p:cNvSpPr>
            <a:spLocks noGrp="1"/>
          </p:cNvSpPr>
          <p:nvPr>
            <p:ph type="dt" sz="half" idx="11"/>
          </p:nvPr>
        </p:nvSpPr>
        <p:spPr/>
        <p:txBody>
          <a:bodyPr/>
          <a:lstStyle/>
          <a:p>
            <a:fld id="{4094DB61-25C8-4EF5-ACA6-394B43063948}" type="datetime4">
              <a:rPr lang="en-US" smtClean="0"/>
              <a:t>October 8, 2021</a:t>
            </a:fld>
            <a:endParaRPr lang="en-US"/>
          </a:p>
        </p:txBody>
      </p:sp>
      <p:sp>
        <p:nvSpPr>
          <p:cNvPr id="5" name="Slide Number Placeholder 4">
            <a:extLst>
              <a:ext uri="{FF2B5EF4-FFF2-40B4-BE49-F238E27FC236}">
                <a16:creationId xmlns:a16="http://schemas.microsoft.com/office/drawing/2014/main" id="{5CCD047C-6256-4C1F-975E-FE948E28A6D8}"/>
              </a:ext>
            </a:extLst>
          </p:cNvPr>
          <p:cNvSpPr>
            <a:spLocks noGrp="1"/>
          </p:cNvSpPr>
          <p:nvPr>
            <p:ph type="sldNum" sz="quarter" idx="12"/>
          </p:nvPr>
        </p:nvSpPr>
        <p:spPr/>
        <p:txBody>
          <a:bodyPr/>
          <a:lstStyle/>
          <a:p>
            <a:r>
              <a:rPr lang="en-US"/>
              <a:t>Slide </a:t>
            </a:r>
            <a:fld id="{619F89D8-7AE3-494A-97F3-03D680869632}" type="slidenum">
              <a:rPr lang="en-US" smtClean="0"/>
              <a:pPr/>
              <a:t>55</a:t>
            </a:fld>
            <a:endParaRPr lang="en-US"/>
          </a:p>
        </p:txBody>
      </p:sp>
      <p:sp>
        <p:nvSpPr>
          <p:cNvPr id="12" name="Subtitle 11">
            <a:extLst>
              <a:ext uri="{FF2B5EF4-FFF2-40B4-BE49-F238E27FC236}">
                <a16:creationId xmlns:a16="http://schemas.microsoft.com/office/drawing/2014/main" id="{298B9DAC-30BB-4BCB-9752-4243A0BAA5A9}"/>
              </a:ext>
            </a:extLst>
          </p:cNvPr>
          <p:cNvSpPr>
            <a:spLocks noGrp="1"/>
          </p:cNvSpPr>
          <p:nvPr>
            <p:ph type="subTitle" idx="13"/>
          </p:nvPr>
        </p:nvSpPr>
        <p:spPr/>
        <p:txBody>
          <a:bodyPr/>
          <a:lstStyle/>
          <a:p>
            <a:r>
              <a:rPr lang="it-IT">
                <a:latin typeface="ABBvoice Light" panose="020D0403020503020204" pitchFamily="34" charset="0"/>
                <a:ea typeface="ABBvoice Light" panose="020D0403020503020204" pitchFamily="34" charset="0"/>
                <a:cs typeface="ABBvoice Light" panose="020D0403020503020204" pitchFamily="34" charset="0"/>
              </a:rPr>
              <a:t>Application Bundle - 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r>
              <a:rPr lang="it-IT">
                <a:latin typeface="ABBvoice Light" panose="020D0403020503020204" pitchFamily="34" charset="0"/>
                <a:ea typeface="ABBvoice Light" panose="020D0403020503020204" pitchFamily="34" charset="0"/>
                <a:cs typeface="ABBvoice Light" panose="020D0403020503020204" pitchFamily="34" charset="0"/>
              </a:rPr>
              <a:t>: </a:t>
            </a:r>
            <a:r>
              <a:rPr lang="it-IT" err="1">
                <a:latin typeface="ABBvoice Light" panose="020D0403020503020204" pitchFamily="34" charset="0"/>
                <a:ea typeface="ABBvoice Light" panose="020D0403020503020204" pitchFamily="34" charset="0"/>
                <a:cs typeface="ABBvoice Light" panose="020D0403020503020204" pitchFamily="34" charset="0"/>
              </a:rPr>
              <a:t>useful</a:t>
            </a:r>
            <a:r>
              <a:rPr lang="it-IT">
                <a:latin typeface="ABBvoice Light" panose="020D0403020503020204" pitchFamily="34" charset="0"/>
                <a:ea typeface="ABBvoice Light" panose="020D0403020503020204" pitchFamily="34" charset="0"/>
                <a:cs typeface="ABBvoice Light" panose="020D0403020503020204" pitchFamily="34" charset="0"/>
              </a:rPr>
              <a:t> ABB </a:t>
            </a:r>
            <a:r>
              <a:rPr lang="it-IT" err="1">
                <a:latin typeface="ABBvoice Light" panose="020D0403020503020204" pitchFamily="34" charset="0"/>
                <a:ea typeface="ABBvoice Light" panose="020D0403020503020204" pitchFamily="34" charset="0"/>
                <a:cs typeface="ABBvoice Light" panose="020D0403020503020204" pitchFamily="34" charset="0"/>
              </a:rPr>
              <a:t>Ability</a:t>
            </a:r>
            <a:r>
              <a:rPr lang="it-IT">
                <a:latin typeface="ABBvoice Light" panose="020D0403020503020204" pitchFamily="34" charset="0"/>
                <a:ea typeface="ABBvoice Light" panose="020D0403020503020204" pitchFamily="34" charset="0"/>
                <a:cs typeface="ABBvoice Light" panose="020D0403020503020204" pitchFamily="34" charset="0"/>
              </a:rPr>
              <a:t> Energy Manager widgets and </a:t>
            </a:r>
            <a:r>
              <a:rPr lang="it-IT" err="1">
                <a:latin typeface="ABBvoice Light" panose="020D0403020503020204" pitchFamily="34" charset="0"/>
                <a:ea typeface="ABBvoice Light" panose="020D0403020503020204" pitchFamily="34" charset="0"/>
                <a:cs typeface="ABBvoice Light" panose="020D0403020503020204" pitchFamily="34" charset="0"/>
              </a:rPr>
              <a:t>acquired</a:t>
            </a:r>
            <a:r>
              <a:rPr lang="it-IT">
                <a:latin typeface="ABBvoice Light" panose="020D0403020503020204" pitchFamily="34" charset="0"/>
                <a:ea typeface="ABBvoice Light" panose="020D0403020503020204" pitchFamily="34" charset="0"/>
                <a:cs typeface="ABBvoice Light" panose="020D0403020503020204" pitchFamily="34" charset="0"/>
              </a:rPr>
              <a:t> data </a:t>
            </a:r>
          </a:p>
          <a:p>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16" name="Content Placeholder 19">
            <a:extLst>
              <a:ext uri="{FF2B5EF4-FFF2-40B4-BE49-F238E27FC236}">
                <a16:creationId xmlns:a16="http://schemas.microsoft.com/office/drawing/2014/main" id="{5E7BE75E-76BC-4BAF-B206-C41127CFB92C}"/>
              </a:ext>
            </a:extLst>
          </p:cNvPr>
          <p:cNvPicPr>
            <a:picLocks noChangeAspect="1"/>
          </p:cNvPicPr>
          <p:nvPr/>
        </p:nvPicPr>
        <p:blipFill>
          <a:blip r:embed="rId2"/>
          <a:stretch>
            <a:fillRect/>
          </a:stretch>
        </p:blipFill>
        <p:spPr>
          <a:xfrm>
            <a:off x="660112" y="2575585"/>
            <a:ext cx="4443249" cy="3197208"/>
          </a:xfrm>
          <a:prstGeom prst="rect">
            <a:avLst/>
          </a:prstGeom>
        </p:spPr>
      </p:pic>
      <p:sp>
        <p:nvSpPr>
          <p:cNvPr id="13" name="Content Placeholder 28">
            <a:extLst>
              <a:ext uri="{FF2B5EF4-FFF2-40B4-BE49-F238E27FC236}">
                <a16:creationId xmlns:a16="http://schemas.microsoft.com/office/drawing/2014/main" id="{69EE30B8-E472-49AE-B348-CB05D3320B71}"/>
              </a:ext>
            </a:extLst>
          </p:cNvPr>
          <p:cNvSpPr txBox="1">
            <a:spLocks/>
          </p:cNvSpPr>
          <p:nvPr/>
        </p:nvSpPr>
        <p:spPr bwMode="gray">
          <a:xfrm>
            <a:off x="6756789" y="2788748"/>
            <a:ext cx="4906319" cy="338693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a:latin typeface="ABBvoiceOffice" panose="020D0603020503020204" pitchFamily="34" charset="0"/>
                <a:ea typeface="ABBvoiceOffice" panose="020D0603020503020204" pitchFamily="34" charset="0"/>
                <a:cs typeface="ABBvoiceOffice" panose="020D0603020503020204" pitchFamily="34" charset="0"/>
              </a:rPr>
              <a:t>Power </a:t>
            </a:r>
            <a:r>
              <a:rPr lang="it-IT" b="1" err="1">
                <a:latin typeface="ABBvoiceOffice" panose="020D0603020503020204" pitchFamily="34" charset="0"/>
                <a:ea typeface="ABBvoiceOffice" panose="020D0603020503020204" pitchFamily="34" charset="0"/>
                <a:cs typeface="ABBvoiceOffice" panose="020D0603020503020204" pitchFamily="34" charset="0"/>
              </a:rPr>
              <a:t>Factor</a:t>
            </a:r>
            <a:endParaRPr lang="it-IT" b="1">
              <a:latin typeface="ABBvoiceOffice" panose="020D0603020503020204" pitchFamily="34" charset="0"/>
              <a:ea typeface="ABBvoiceOffice" panose="020D0603020503020204" pitchFamily="34" charset="0"/>
              <a:cs typeface="ABBvoiceOffice" panose="020D0603020503020204" pitchFamily="34" charset="0"/>
            </a:endParaRPr>
          </a:p>
          <a:p>
            <a:r>
              <a:rPr lang="it-IT">
                <a:latin typeface="ABBvoiceOffice" panose="020D0603020503020204" pitchFamily="34" charset="0"/>
                <a:ea typeface="ABBvoiceOffice" panose="020D0603020503020204" pitchFamily="34" charset="0"/>
                <a:cs typeface="ABBvoiceOffice" panose="020D0603020503020204" pitchFamily="34" charset="0"/>
              </a:rPr>
              <a:t>Show </a:t>
            </a:r>
            <a:r>
              <a:rPr lang="it-IT" err="1">
                <a:latin typeface="ABBvoiceOffice" panose="020D0603020503020204" pitchFamily="34" charset="0"/>
                <a:ea typeface="ABBvoiceOffice" panose="020D0603020503020204" pitchFamily="34" charset="0"/>
                <a:cs typeface="ABBvoiceOffice" panose="020D0603020503020204" pitchFamily="34" charset="0"/>
              </a:rPr>
              <a:t>both</a:t>
            </a:r>
            <a:r>
              <a:rPr lang="it-IT">
                <a:latin typeface="ABBvoiceOffice" panose="020D0603020503020204" pitchFamily="34" charset="0"/>
                <a:ea typeface="ABBvoiceOffice" panose="020D0603020503020204" pitchFamily="34" charset="0"/>
                <a:cs typeface="ABBvoiceOffice" panose="020D0603020503020204" pitchFamily="34" charset="0"/>
              </a:rPr>
              <a:t> real-time and </a:t>
            </a:r>
            <a:r>
              <a:rPr lang="it-IT" err="1">
                <a:latin typeface="ABBvoiceOffice" panose="020D0603020503020204" pitchFamily="34" charset="0"/>
                <a:ea typeface="ABBvoiceOffice" panose="020D0603020503020204" pitchFamily="34" charset="0"/>
                <a:cs typeface="ABBvoiceOffice" panose="020D0603020503020204" pitchFamily="34" charset="0"/>
              </a:rPr>
              <a:t>average</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values</a:t>
            </a:r>
            <a:r>
              <a:rPr lang="it-IT">
                <a:latin typeface="ABBvoiceOffice" panose="020D0603020503020204" pitchFamily="34" charset="0"/>
                <a:ea typeface="ABBvoiceOffice" panose="020D0603020503020204" pitchFamily="34" charset="0"/>
                <a:cs typeface="ABBvoiceOffice" panose="020D0603020503020204" pitchFamily="34" charset="0"/>
              </a:rPr>
              <a:t> of the power </a:t>
            </a:r>
            <a:r>
              <a:rPr lang="it-IT" err="1">
                <a:latin typeface="ABBvoiceOffice" panose="020D0603020503020204" pitchFamily="34" charset="0"/>
                <a:ea typeface="ABBvoiceOffice" panose="020D0603020503020204" pitchFamily="34" charset="0"/>
                <a:cs typeface="ABBvoiceOffice" panose="020D0603020503020204" pitchFamily="34" charset="0"/>
              </a:rPr>
              <a:t>factor</a:t>
            </a:r>
            <a:r>
              <a:rPr lang="it-IT">
                <a:latin typeface="ABBvoiceOffice" panose="020D0603020503020204" pitchFamily="34" charset="0"/>
                <a:ea typeface="ABBvoiceOffice" panose="020D0603020503020204" pitchFamily="34" charset="0"/>
                <a:cs typeface="ABBvoiceOffice" panose="020D0603020503020204" pitchFamily="34" charset="0"/>
              </a:rPr>
              <a:t> for </a:t>
            </a:r>
            <a:r>
              <a:rPr lang="it-IT" err="1">
                <a:latin typeface="ABBvoiceOffice" panose="020D0603020503020204" pitchFamily="34" charset="0"/>
                <a:ea typeface="ABBvoiceOffice" panose="020D0603020503020204" pitchFamily="34" charset="0"/>
                <a:cs typeface="ABBvoiceOffice" panose="020D0603020503020204" pitchFamily="34" charset="0"/>
              </a:rPr>
              <a:t>selected</a:t>
            </a:r>
            <a:r>
              <a:rPr lang="it-IT">
                <a:latin typeface="ABBvoiceOffice" panose="020D0603020503020204" pitchFamily="34" charset="0"/>
                <a:ea typeface="ABBvoiceOffice" panose="020D0603020503020204" pitchFamily="34" charset="0"/>
                <a:cs typeface="ABBvoiceOffice" panose="020D0603020503020204" pitchFamily="34" charset="0"/>
              </a:rPr>
              <a:t> assets on </a:t>
            </a:r>
            <a:r>
              <a:rPr lang="it-IT" err="1">
                <a:latin typeface="ABBvoiceOffice" panose="020D0603020503020204" pitchFamily="34" charset="0"/>
                <a:ea typeface="ABBvoiceOffice" panose="020D0603020503020204" pitchFamily="34" charset="0"/>
                <a:cs typeface="ABBvoiceOffice" panose="020D0603020503020204" pitchFamily="34" charset="0"/>
              </a:rPr>
              <a:t>main</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feeding</a:t>
            </a:r>
            <a:r>
              <a:rPr lang="it-IT">
                <a:latin typeface="ABBvoiceOffice" panose="020D0603020503020204" pitchFamily="34" charset="0"/>
                <a:ea typeface="ABBvoiceOffice" panose="020D0603020503020204" pitchFamily="34" charset="0"/>
                <a:cs typeface="ABBvoiceOffice" panose="020D0603020503020204" pitchFamily="34" charset="0"/>
              </a:rPr>
              <a:t> lines.</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a:p>
            <a:r>
              <a:rPr lang="it-IT" b="1">
                <a:latin typeface="ABBvoiceOffice" panose="020D0603020503020204" pitchFamily="34" charset="0"/>
                <a:ea typeface="ABBvoiceOffice" panose="020D0603020503020204" pitchFamily="34" charset="0"/>
                <a:cs typeface="ABBvoiceOffice" panose="020D0603020503020204" pitchFamily="34" charset="0"/>
              </a:rPr>
              <a:t>Power Quality – THD</a:t>
            </a:r>
          </a:p>
          <a:p>
            <a:r>
              <a:rPr lang="it-IT">
                <a:latin typeface="ABBvoiceOffice" panose="020D0603020503020204" pitchFamily="34" charset="0"/>
                <a:ea typeface="ABBvoiceOffice" panose="020D0603020503020204" pitchFamily="34" charset="0"/>
                <a:cs typeface="ABBvoiceOffice" panose="020D0603020503020204" pitchFamily="34" charset="0"/>
              </a:rPr>
              <a:t>Monitor </a:t>
            </a:r>
            <a:r>
              <a:rPr lang="it-IT" err="1">
                <a:latin typeface="ABBvoiceOffice" panose="020D0603020503020204" pitchFamily="34" charset="0"/>
                <a:ea typeface="ABBvoiceOffice" panose="020D0603020503020204" pitchFamily="34" charset="0"/>
                <a:cs typeface="ABBvoiceOffice" panose="020D0603020503020204" pitchFamily="34" charset="0"/>
              </a:rPr>
              <a:t>parameters</a:t>
            </a:r>
            <a:r>
              <a:rPr lang="it-IT">
                <a:latin typeface="ABBvoiceOffice" panose="020D0603020503020204" pitchFamily="34" charset="0"/>
                <a:ea typeface="ABBvoiceOffice" panose="020D0603020503020204" pitchFamily="34" charset="0"/>
                <a:cs typeface="ABBvoiceOffice" panose="020D0603020503020204" pitchFamily="34" charset="0"/>
              </a:rPr>
              <a:t> on the network power </a:t>
            </a:r>
            <a:r>
              <a:rPr lang="it-IT" err="1">
                <a:latin typeface="ABBvoiceOffice" panose="020D0603020503020204" pitchFamily="34" charset="0"/>
                <a:ea typeface="ABBvoiceOffice" panose="020D0603020503020204" pitchFamily="34" charset="0"/>
                <a:cs typeface="ABBvoiceOffice" panose="020D0603020503020204" pitchFamily="34" charset="0"/>
              </a:rPr>
              <a:t>quality</a:t>
            </a:r>
            <a:r>
              <a:rPr lang="it-IT">
                <a:latin typeface="ABBvoiceOffice" panose="020D0603020503020204" pitchFamily="34" charset="0"/>
                <a:ea typeface="ABBvoiceOffice" panose="020D0603020503020204" pitchFamily="34" charset="0"/>
                <a:cs typeface="ABBvoiceOffice" panose="020D0603020503020204" pitchFamily="34" charset="0"/>
              </a:rPr>
              <a:t> for </a:t>
            </a:r>
            <a:r>
              <a:rPr lang="it-IT" err="1">
                <a:latin typeface="ABBvoiceOffice" panose="020D0603020503020204" pitchFamily="34" charset="0"/>
                <a:ea typeface="ABBvoiceOffice" panose="020D0603020503020204" pitchFamily="34" charset="0"/>
                <a:cs typeface="ABBvoiceOffice" panose="020D0603020503020204" pitchFamily="34" charset="0"/>
              </a:rPr>
              <a:t>specific</a:t>
            </a:r>
            <a:r>
              <a:rPr lang="it-IT">
                <a:latin typeface="ABBvoiceOffice" panose="020D0603020503020204" pitchFamily="34" charset="0"/>
                <a:ea typeface="ABBvoiceOffice" panose="020D0603020503020204" pitchFamily="34" charset="0"/>
                <a:cs typeface="ABBvoiceOffice" panose="020D0603020503020204" pitchFamily="34" charset="0"/>
              </a:rPr>
              <a:t> assets.</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a:p>
            <a:r>
              <a:rPr lang="it-IT" b="1">
                <a:latin typeface="ABBvoiceOffice" panose="020D0603020503020204" pitchFamily="34" charset="0"/>
                <a:ea typeface="ABBvoiceOffice" panose="020D0603020503020204" pitchFamily="34" charset="0"/>
                <a:cs typeface="ABBvoiceOffice" panose="020D0603020503020204" pitchFamily="34" charset="0"/>
              </a:rPr>
              <a:t>Power Quality – Voltage</a:t>
            </a:r>
          </a:p>
          <a:p>
            <a:r>
              <a:rPr lang="it-IT">
                <a:latin typeface="ABBvoiceOffice" panose="020D0603020503020204" pitchFamily="34" charset="0"/>
                <a:ea typeface="ABBvoiceOffice" panose="020D0603020503020204" pitchFamily="34" charset="0"/>
                <a:cs typeface="ABBvoiceOffice" panose="020D0603020503020204" pitchFamily="34" charset="0"/>
              </a:rPr>
              <a:t>Monitor </a:t>
            </a:r>
            <a:r>
              <a:rPr lang="it-IT" err="1">
                <a:latin typeface="ABBvoiceOffice" panose="020D0603020503020204" pitchFamily="34" charset="0"/>
                <a:ea typeface="ABBvoiceOffice" panose="020D0603020503020204" pitchFamily="34" charset="0"/>
                <a:cs typeface="ABBvoiceOffice" panose="020D0603020503020204" pitchFamily="34" charset="0"/>
              </a:rPr>
              <a:t>parameters</a:t>
            </a:r>
            <a:r>
              <a:rPr lang="it-IT">
                <a:latin typeface="ABBvoiceOffice" panose="020D0603020503020204" pitchFamily="34" charset="0"/>
                <a:ea typeface="ABBvoiceOffice" panose="020D0603020503020204" pitchFamily="34" charset="0"/>
                <a:cs typeface="ABBvoiceOffice" panose="020D0603020503020204" pitchFamily="34" charset="0"/>
              </a:rPr>
              <a:t> on the network power </a:t>
            </a:r>
            <a:r>
              <a:rPr lang="it-IT" err="1">
                <a:latin typeface="ABBvoiceOffice" panose="020D0603020503020204" pitchFamily="34" charset="0"/>
                <a:ea typeface="ABBvoiceOffice" panose="020D0603020503020204" pitchFamily="34" charset="0"/>
                <a:cs typeface="ABBvoiceOffice" panose="020D0603020503020204" pitchFamily="34" charset="0"/>
              </a:rPr>
              <a:t>quality</a:t>
            </a:r>
            <a:r>
              <a:rPr lang="it-IT">
                <a:latin typeface="ABBvoiceOffice" panose="020D0603020503020204" pitchFamily="34" charset="0"/>
                <a:ea typeface="ABBvoiceOffice" panose="020D0603020503020204" pitchFamily="34" charset="0"/>
                <a:cs typeface="ABBvoiceOffice" panose="020D0603020503020204" pitchFamily="34" charset="0"/>
              </a:rPr>
              <a:t> for </a:t>
            </a:r>
            <a:r>
              <a:rPr lang="it-IT" err="1">
                <a:latin typeface="ABBvoiceOffice" panose="020D0603020503020204" pitchFamily="34" charset="0"/>
                <a:ea typeface="ABBvoiceOffice" panose="020D0603020503020204" pitchFamily="34" charset="0"/>
                <a:cs typeface="ABBvoiceOffice" panose="020D0603020503020204" pitchFamily="34" charset="0"/>
              </a:rPr>
              <a:t>specific</a:t>
            </a:r>
            <a:r>
              <a:rPr lang="it-IT">
                <a:latin typeface="ABBvoiceOffice" panose="020D0603020503020204" pitchFamily="34" charset="0"/>
                <a:ea typeface="ABBvoiceOffice" panose="020D0603020503020204" pitchFamily="34" charset="0"/>
                <a:cs typeface="ABBvoiceOffice" panose="020D0603020503020204" pitchFamily="34" charset="0"/>
              </a:rPr>
              <a:t> assets.</a:t>
            </a:r>
          </a:p>
        </p:txBody>
      </p:sp>
      <p:pic>
        <p:nvPicPr>
          <p:cNvPr id="20" name="Picture 19">
            <a:extLst>
              <a:ext uri="{FF2B5EF4-FFF2-40B4-BE49-F238E27FC236}">
                <a16:creationId xmlns:a16="http://schemas.microsoft.com/office/drawing/2014/main" id="{4FED074F-6BC7-4B52-94ED-0C648A28B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882" y="2703114"/>
            <a:ext cx="863797" cy="876500"/>
          </a:xfrm>
          <a:prstGeom prst="rect">
            <a:avLst/>
          </a:prstGeom>
        </p:spPr>
      </p:pic>
      <p:pic>
        <p:nvPicPr>
          <p:cNvPr id="10" name="Picture 9">
            <a:extLst>
              <a:ext uri="{FF2B5EF4-FFF2-40B4-BE49-F238E27FC236}">
                <a16:creationId xmlns:a16="http://schemas.microsoft.com/office/drawing/2014/main" id="{2E033806-F0E2-4FAA-AB95-E80827464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193" y="3730587"/>
            <a:ext cx="752975" cy="752975"/>
          </a:xfrm>
          <a:prstGeom prst="rect">
            <a:avLst/>
          </a:prstGeom>
        </p:spPr>
      </p:pic>
      <p:pic>
        <p:nvPicPr>
          <p:cNvPr id="21" name="Picture 20">
            <a:extLst>
              <a:ext uri="{FF2B5EF4-FFF2-40B4-BE49-F238E27FC236}">
                <a16:creationId xmlns:a16="http://schemas.microsoft.com/office/drawing/2014/main" id="{452901D9-2FEB-4847-B846-B01C99BBB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704" y="4817029"/>
            <a:ext cx="752975" cy="752975"/>
          </a:xfrm>
          <a:prstGeom prst="rect">
            <a:avLst/>
          </a:prstGeom>
        </p:spPr>
      </p:pic>
      <p:sp>
        <p:nvSpPr>
          <p:cNvPr id="22" name="Text Placeholder 5">
            <a:extLst>
              <a:ext uri="{FF2B5EF4-FFF2-40B4-BE49-F238E27FC236}">
                <a16:creationId xmlns:a16="http://schemas.microsoft.com/office/drawing/2014/main" id="{8C34E3AA-427A-4CC5-8014-5E56CE7DD606}"/>
              </a:ext>
            </a:extLst>
          </p:cNvPr>
          <p:cNvSpPr txBox="1">
            <a:spLocks/>
          </p:cNvSpPr>
          <p:nvPr/>
        </p:nvSpPr>
        <p:spPr bwMode="gray">
          <a:xfrm>
            <a:off x="353392" y="1944960"/>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Emax 2 (with </a:t>
            </a: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Ekip</a:t>
            </a: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Hi- Touch trip units) </a:t>
            </a:r>
          </a:p>
        </p:txBody>
      </p:sp>
      <p:sp>
        <p:nvSpPr>
          <p:cNvPr id="23" name="Text Placeholder 5">
            <a:extLst>
              <a:ext uri="{FF2B5EF4-FFF2-40B4-BE49-F238E27FC236}">
                <a16:creationId xmlns:a16="http://schemas.microsoft.com/office/drawing/2014/main" id="{D7DA9306-AFEF-4DAF-83AA-AD045EC0C0BA}"/>
              </a:ext>
            </a:extLst>
          </p:cNvPr>
          <p:cNvSpPr txBox="1">
            <a:spLocks/>
          </p:cNvSpPr>
          <p:nvPr/>
        </p:nvSpPr>
        <p:spPr bwMode="gray">
          <a:xfrm>
            <a:off x="6121444" y="1950844"/>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ABB Ability Energy Manager Widgets</a:t>
            </a:r>
          </a:p>
        </p:txBody>
      </p:sp>
    </p:spTree>
    <p:extLst>
      <p:ext uri="{BB962C8B-B14F-4D97-AF65-F5344CB8AC3E}">
        <p14:creationId xmlns:p14="http://schemas.microsoft.com/office/powerpoint/2010/main" val="213735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a:xfrm>
            <a:off x="332368" y="5436372"/>
            <a:ext cx="4726016" cy="500072"/>
          </a:xfrm>
        </p:spPr>
        <p:txBody>
          <a:bodyPr/>
          <a:lstStyle/>
          <a:p>
            <a:pPr lvl="8"/>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*Performance class IEC61557-12; Available as high precision; With </a:t>
            </a: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Ekip</a:t>
            </a: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Hi-Touch or Touch with </a:t>
            </a: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Extracode</a:t>
            </a:r>
            <a:endPar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lvl="8"/>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Performance class IEC61557-12; Available as standard; With Touch trip unit</a:t>
            </a:r>
          </a:p>
          <a:p>
            <a:pPr lvl="8"/>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56</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Emax 2 –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graphicFrame>
        <p:nvGraphicFramePr>
          <p:cNvPr id="16" name="Content Placeholder 7">
            <a:extLst>
              <a:ext uri="{FF2B5EF4-FFF2-40B4-BE49-F238E27FC236}">
                <a16:creationId xmlns:a16="http://schemas.microsoft.com/office/drawing/2014/main" id="{44C69F27-D2D2-4500-A5F4-FFA6422EA636}"/>
              </a:ext>
            </a:extLst>
          </p:cNvPr>
          <p:cNvGraphicFramePr>
            <a:graphicFrameLocks/>
          </p:cNvGraphicFramePr>
          <p:nvPr/>
        </p:nvGraphicFramePr>
        <p:xfrm>
          <a:off x="5058384" y="1933574"/>
          <a:ext cx="6801249" cy="4000750"/>
        </p:xfrm>
        <a:graphic>
          <a:graphicData uri="http://schemas.openxmlformats.org/drawingml/2006/table">
            <a:tbl>
              <a:tblPr firstRow="1" bandRow="1">
                <a:noFill/>
              </a:tblPr>
              <a:tblGrid>
                <a:gridCol w="2726283">
                  <a:extLst>
                    <a:ext uri="{9D8B030D-6E8A-4147-A177-3AD203B41FA5}">
                      <a16:colId xmlns:a16="http://schemas.microsoft.com/office/drawing/2014/main" val="4194678181"/>
                    </a:ext>
                  </a:extLst>
                </a:gridCol>
                <a:gridCol w="1483683">
                  <a:extLst>
                    <a:ext uri="{9D8B030D-6E8A-4147-A177-3AD203B41FA5}">
                      <a16:colId xmlns:a16="http://schemas.microsoft.com/office/drawing/2014/main" val="2214251117"/>
                    </a:ext>
                  </a:extLst>
                </a:gridCol>
                <a:gridCol w="1200593">
                  <a:extLst>
                    <a:ext uri="{9D8B030D-6E8A-4147-A177-3AD203B41FA5}">
                      <a16:colId xmlns:a16="http://schemas.microsoft.com/office/drawing/2014/main" val="286448776"/>
                    </a:ext>
                  </a:extLst>
                </a:gridCol>
                <a:gridCol w="1390690">
                  <a:extLst>
                    <a:ext uri="{9D8B030D-6E8A-4147-A177-3AD203B41FA5}">
                      <a16:colId xmlns:a16="http://schemas.microsoft.com/office/drawing/2014/main" val="2118675173"/>
                    </a:ext>
                  </a:extLst>
                </a:gridCol>
              </a:tblGrid>
              <a:tr h="328380">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extLst>
                  <a:ext uri="{0D108BD9-81ED-4DB2-BD59-A6C34878D82A}">
                    <a16:rowId xmlns:a16="http://schemas.microsoft.com/office/drawing/2014/main" val="977455615"/>
                  </a:ext>
                </a:extLst>
              </a:tr>
              <a:tr h="18746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190321">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33866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322968">
                <a:tc>
                  <a:txBody>
                    <a:bodyPr/>
                    <a:lstStyle/>
                    <a:p>
                      <a:pPr algn="ctr" fontAlgn="b"/>
                      <a:r>
                        <a:rPr lang="nl-NL"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181429">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19075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17247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7247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17247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3866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3866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192546">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322968">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marL="0" algn="ctr" defTabSz="914491" rtl="0" eaLnBrk="1" fontAlgn="b" latinLnBrk="0" hangingPunct="1"/>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Up to 50th harmonic</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r h="192546">
                <a:tc>
                  <a:txBody>
                    <a:bodyPr/>
                    <a:lstStyle/>
                    <a:p>
                      <a:pPr algn="ctr" fontAlgn="b"/>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Data Logger</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1997998"/>
                  </a:ext>
                </a:extLst>
              </a:tr>
              <a:tr h="33866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1200-2400-4800-9600 Hz</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73075634"/>
                  </a:ext>
                </a:extLst>
              </a:tr>
            </a:tbl>
          </a:graphicData>
        </a:graphic>
      </p:graphicFrame>
      <p:pic>
        <p:nvPicPr>
          <p:cNvPr id="20" name="Picture 19">
            <a:extLst>
              <a:ext uri="{FF2B5EF4-FFF2-40B4-BE49-F238E27FC236}">
                <a16:creationId xmlns:a16="http://schemas.microsoft.com/office/drawing/2014/main" id="{B1CF5846-6D65-42F3-B914-443A8658FA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83452" y="2038512"/>
            <a:ext cx="3173916" cy="2782515"/>
          </a:xfrm>
          <a:prstGeom prst="rect">
            <a:avLst/>
          </a:prstGeom>
        </p:spPr>
      </p:pic>
    </p:spTree>
    <p:extLst>
      <p:ext uri="{BB962C8B-B14F-4D97-AF65-F5344CB8AC3E}">
        <p14:creationId xmlns:p14="http://schemas.microsoft.com/office/powerpoint/2010/main" val="176843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a:t>*Performance class IEC61557-12; Available as high precision; With Ekip Hi-Touch or Touch with </a:t>
            </a:r>
            <a:r>
              <a:rPr lang="en-US" err="1"/>
              <a:t>Extracode</a:t>
            </a:r>
            <a:endParaRPr lang="en-US"/>
          </a:p>
          <a:p>
            <a:pPr lvl="8"/>
            <a:r>
              <a:rPr lang="en-US"/>
              <a:t>** Performance class IEC61557-12; Available as standard; With Touch trip unit</a:t>
            </a:r>
          </a:p>
          <a:p>
            <a:pPr lvl="8"/>
            <a:r>
              <a:rPr lang="en-US"/>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57</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Emax 2 –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graphicFrame>
        <p:nvGraphicFramePr>
          <p:cNvPr id="14" name="Content Placeholder 7">
            <a:extLst>
              <a:ext uri="{FF2B5EF4-FFF2-40B4-BE49-F238E27FC236}">
                <a16:creationId xmlns:a16="http://schemas.microsoft.com/office/drawing/2014/main" id="{93EDA957-73C1-4414-AEC6-2E5A5A77EC8F}"/>
              </a:ext>
            </a:extLst>
          </p:cNvPr>
          <p:cNvGraphicFramePr>
            <a:graphicFrameLocks/>
          </p:cNvGraphicFramePr>
          <p:nvPr/>
        </p:nvGraphicFramePr>
        <p:xfrm>
          <a:off x="332367" y="1994170"/>
          <a:ext cx="5458833" cy="3938368"/>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85004">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Communication</a:t>
                      </a:r>
                    </a:p>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protocols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extLst>
                  <a:ext uri="{0D108BD9-81ED-4DB2-BD59-A6C34878D82A}">
                    <a16:rowId xmlns:a16="http://schemas.microsoft.com/office/drawing/2014/main" val="977455615"/>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3324">
                <a:tc>
                  <a:txBody>
                    <a:bodyPr/>
                    <a:lstStyle/>
                    <a:p>
                      <a:pPr marL="0" algn="ctr" defTabSz="914400" rtl="0" eaLnBrk="1" fontAlgn="b" latinLnBrk="0" hangingPunct="1">
                        <a:spcAft>
                          <a:spcPts val="0"/>
                        </a:spcAft>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1922">
                <a:tc>
                  <a:txBody>
                    <a:bodyPr/>
                    <a:lstStyle/>
                    <a:p>
                      <a:pPr marL="0" algn="ctr" fontAlgn="b">
                        <a:spcAft>
                          <a:spcPts val="0"/>
                        </a:spcAft>
                      </a:pP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3324">
                <a:tc>
                  <a:txBody>
                    <a:bodyPr/>
                    <a:lstStyle/>
                    <a:p>
                      <a:pPr marL="0" algn="ctr" fontAlgn="b">
                        <a:spcAft>
                          <a:spcPts val="0"/>
                        </a:spcAft>
                      </a:pP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3324">
                <a:tc>
                  <a:txBody>
                    <a:bodyPr/>
                    <a:lstStyle/>
                    <a:p>
                      <a:pPr marL="0" algn="ctr" fontAlgn="b">
                        <a:spcAft>
                          <a:spcPts val="0"/>
                        </a:spcAft>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Available on the product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34143">
                <a:tc>
                  <a:txBody>
                    <a:bodyPr/>
                    <a:lstStyle/>
                    <a:p>
                      <a:pPr marL="0" algn="ctr" defTabSz="914400" rtl="0" eaLnBrk="1" fontAlgn="b" latinLnBrk="0" hangingPunct="1">
                        <a:spcAft>
                          <a:spcPts val="0"/>
                        </a:spcAft>
                      </a:pP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3487">
                <a:tc>
                  <a:txBody>
                    <a:bodyPr/>
                    <a:lstStyle/>
                    <a:p>
                      <a:pPr marL="0" algn="ctr" defTabSz="914400" rtl="0" eaLnBrk="1" fontAlgn="b" latinLnBrk="0" hangingPunct="1">
                        <a:spcAft>
                          <a:spcPts val="0"/>
                        </a:spcAft>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Up to 10 digital I/O; 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16" name="Content Placeholder 7">
            <a:extLst>
              <a:ext uri="{FF2B5EF4-FFF2-40B4-BE49-F238E27FC236}">
                <a16:creationId xmlns:a16="http://schemas.microsoft.com/office/drawing/2014/main" id="{ED26AAB5-D0A8-4D3F-BFE8-E7EBFDA10D30}"/>
              </a:ext>
            </a:extLst>
          </p:cNvPr>
          <p:cNvGraphicFramePr>
            <a:graphicFrameLocks/>
          </p:cNvGraphicFramePr>
          <p:nvPr/>
        </p:nvGraphicFramePr>
        <p:xfrm>
          <a:off x="6001141" y="3100826"/>
          <a:ext cx="5852123" cy="1685958"/>
        </p:xfrm>
        <a:graphic>
          <a:graphicData uri="http://schemas.openxmlformats.org/drawingml/2006/table">
            <a:tbl>
              <a:tblPr firstRow="1" bandRow="1">
                <a:noFill/>
              </a:tblPr>
              <a:tblGrid>
                <a:gridCol w="4434349">
                  <a:extLst>
                    <a:ext uri="{9D8B030D-6E8A-4147-A177-3AD203B41FA5}">
                      <a16:colId xmlns:a16="http://schemas.microsoft.com/office/drawing/2014/main" val="4194678181"/>
                    </a:ext>
                  </a:extLst>
                </a:gridCol>
                <a:gridCol w="168326">
                  <a:extLst>
                    <a:ext uri="{9D8B030D-6E8A-4147-A177-3AD203B41FA5}">
                      <a16:colId xmlns:a16="http://schemas.microsoft.com/office/drawing/2014/main" val="1189011872"/>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4">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hMerge="1">
                  <a:txBody>
                    <a:bodyPr/>
                    <a:lstStyle/>
                    <a:p>
                      <a:endParaRPr lang="it-IT"/>
                    </a:p>
                  </a:txBody>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gridSpan="2">
                  <a:txBody>
                    <a:bodyPr/>
                    <a:lstStyle/>
                    <a:p>
                      <a:pPr algn="l"/>
                      <a:r>
                        <a:rPr lang="en-US" sz="1100" u="none" strike="noStrike" kern="1200">
                          <a:solidFill>
                            <a:schemeClr val="dk1"/>
                          </a:solidFill>
                          <a:effectLst/>
                          <a:latin typeface="+mn-lt"/>
                          <a:ea typeface="+mn-ea"/>
                          <a:cs typeface="+mn-cs"/>
                        </a:rPr>
                        <a:t>Gateway to the cloud system EDCS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a:solidFill>
                            <a:schemeClr val="dk1"/>
                          </a:solidFill>
                          <a:effectLst/>
                          <a:latin typeface="+mn-lt"/>
                          <a:ea typeface="+mn-ea"/>
                          <a:cs typeface="+mn-cs"/>
                        </a:rPr>
                        <a:t>Yes </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gridSpan="2">
                  <a:txBody>
                    <a:bodyPr/>
                    <a:lstStyle/>
                    <a:p>
                      <a:pPr algn="l"/>
                      <a:r>
                        <a:rPr lang="en-US" sz="1100" u="none" strike="noStrike" kern="120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73540">
                <a:tc gridSpan="3">
                  <a:txBody>
                    <a:bodyPr/>
                    <a:lstStyle/>
                    <a:p>
                      <a:pPr marL="0" algn="l" defTabSz="914400" rtl="0" eaLnBrk="1" fontAlgn="b" latinLnBrk="0" hangingPunct="1"/>
                      <a:r>
                        <a:rPr lang="en-US" sz="1100" u="none" strike="noStrike" kern="1200">
                          <a:solidFill>
                            <a:schemeClr val="dk1"/>
                          </a:solidFill>
                          <a:effectLst/>
                          <a:latin typeface="+mn-lt"/>
                          <a:ea typeface="+mn-ea"/>
                          <a:cs typeface="+mn-cs"/>
                        </a:rPr>
                        <a:t>  The lowest current value detected is 0,004 x In  </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endParaRPr lang="it-IT"/>
                    </a:p>
                  </a:txBody>
                  <a:tcPr/>
                </a:tc>
                <a:tc hMerge="1">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73540">
                <a:tc>
                  <a:txBody>
                    <a:bodyPr/>
                    <a:lstStyle/>
                    <a:p>
                      <a:pPr marL="0" algn="l" defTabSz="914400" rtl="0" eaLnBrk="1" fontAlgn="b" latinLnBrk="0" hangingPunct="1"/>
                      <a:r>
                        <a:rPr lang="en-US" sz="1100" u="none" strike="noStrike" kern="1200">
                          <a:solidFill>
                            <a:schemeClr val="dk1"/>
                          </a:solidFill>
                          <a:effectLst/>
                          <a:latin typeface="+mn-lt"/>
                          <a:ea typeface="+mn-ea"/>
                          <a:cs typeface="+mn-cs"/>
                        </a:rPr>
                        <a:t>  3 inputs for PT1000 for temperature monitoring and 1 channel for 4-20mA Input</a:t>
                      </a:r>
                    </a:p>
                  </a:txBody>
                  <a:tcPr marL="6350" marR="6350" marT="6350" marB="0" anchor="ctr">
                    <a:lnL w="12700" cmpd="sng">
                      <a:noFill/>
                      <a:prstDash val="solid"/>
                    </a:lnL>
                    <a:lnR w="12700" cmpd="sng">
                      <a:noFill/>
                      <a:prstDash val="solid"/>
                    </a:lnR>
                    <a:lnT w="38100" cmpd="sng">
                      <a:noFill/>
                    </a:lnT>
                    <a:lnB w="12700" cmpd="sng">
                      <a:noFill/>
                      <a:prstDash val="solid"/>
                    </a:lnB>
                    <a:noFill/>
                  </a:tcPr>
                </a:tc>
                <a:tc gridSpan="2">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bl>
          </a:graphicData>
        </a:graphic>
      </p:graphicFrame>
    </p:spTree>
    <p:extLst>
      <p:ext uri="{BB962C8B-B14F-4D97-AF65-F5344CB8AC3E}">
        <p14:creationId xmlns:p14="http://schemas.microsoft.com/office/powerpoint/2010/main" val="304757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1C9855-3CEA-4E87-8C37-5EC549ED39E8}"/>
              </a:ext>
            </a:extLst>
          </p:cNvPr>
          <p:cNvSpPr/>
          <p:nvPr/>
        </p:nvSpPr>
        <p:spPr bwMode="gray">
          <a:xfrm>
            <a:off x="196645" y="2183193"/>
            <a:ext cx="11769213" cy="376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11" name="Title 10">
            <a:extLst>
              <a:ext uri="{FF2B5EF4-FFF2-40B4-BE49-F238E27FC236}">
                <a16:creationId xmlns:a16="http://schemas.microsoft.com/office/drawing/2014/main" id="{9451C645-DFA7-4628-B464-234129C3C0D8}"/>
              </a:ext>
            </a:extLst>
          </p:cNvPr>
          <p:cNvSpPr>
            <a:spLocks noGrp="1"/>
          </p:cNvSpPr>
          <p:nvPr>
            <p:ph type="title"/>
          </p:nvPr>
        </p:nvSpPr>
        <p:spPr>
          <a:xfrm>
            <a:off x="333264" y="682313"/>
            <a:ext cx="11520000" cy="396000"/>
          </a:xfrm>
        </p:spPr>
        <p:txBody>
          <a:bodyPr anchor="t">
            <a:normAutofit/>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Digital Solutions - Components</a:t>
            </a:r>
            <a:endParaRPr lang="it-IT">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5" name="Footer Placeholder 2">
            <a:extLst>
              <a:ext uri="{FF2B5EF4-FFF2-40B4-BE49-F238E27FC236}">
                <a16:creationId xmlns:a16="http://schemas.microsoft.com/office/drawing/2014/main" id="{49056566-91B5-4D84-B684-C0717E70B4C9}"/>
              </a:ext>
            </a:extLst>
          </p:cNvPr>
          <p:cNvSpPr>
            <a:spLocks noGrp="1"/>
          </p:cNvSpPr>
          <p:nvPr>
            <p:ph type="ftr" sz="quarter" idx="10"/>
          </p:nvPr>
        </p:nvSpPr>
        <p:spPr>
          <a:xfrm>
            <a:off x="2499782" y="6298397"/>
            <a:ext cx="8490250" cy="500072"/>
          </a:xfrm>
        </p:spPr>
        <p:txBody>
          <a:bodyPr/>
          <a:lstStyle/>
          <a:p>
            <a:pPr lvl="8"/>
            <a:endParaRPr lang="en-US"/>
          </a:p>
        </p:txBody>
      </p:sp>
      <p:sp>
        <p:nvSpPr>
          <p:cNvPr id="4" name="Date Placeholder 3">
            <a:extLst>
              <a:ext uri="{FF2B5EF4-FFF2-40B4-BE49-F238E27FC236}">
                <a16:creationId xmlns:a16="http://schemas.microsoft.com/office/drawing/2014/main" id="{064A8F86-F69F-4031-B2C3-01AB75724437}"/>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B7A8DB10-9BF6-4473-AAA1-9EA8F472E094}"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F7DD8122-3602-4834-9556-70ACD89436F1}"/>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58</a:t>
            </a:fld>
            <a:endParaRPr lang="en-US" sz="800"/>
          </a:p>
        </p:txBody>
      </p:sp>
      <p:pic>
        <p:nvPicPr>
          <p:cNvPr id="19" name="Content Placeholder 18">
            <a:extLst>
              <a:ext uri="{FF2B5EF4-FFF2-40B4-BE49-F238E27FC236}">
                <a16:creationId xmlns:a16="http://schemas.microsoft.com/office/drawing/2014/main" id="{35D6CD63-2919-4133-BEAC-C240153B8E92}"/>
              </a:ext>
            </a:extLst>
          </p:cNvPr>
          <p:cNvPicPr>
            <a:picLocks noGrp="1" noChangeAspect="1"/>
          </p:cNvPicPr>
          <p:nvPr>
            <p:ph sz="quarter" idx="19"/>
          </p:nvPr>
        </p:nvPicPr>
        <p:blipFill>
          <a:blip r:embed="rId2"/>
          <a:stretch>
            <a:fillRect/>
          </a:stretch>
        </p:blipFill>
        <p:spPr>
          <a:xfrm>
            <a:off x="353691" y="2729704"/>
            <a:ext cx="5345461" cy="2779639"/>
          </a:xfrm>
          <a:prstGeom prst="rect">
            <a:avLst/>
          </a:prstGeom>
          <a:noFill/>
        </p:spPr>
      </p:pic>
      <p:sp>
        <p:nvSpPr>
          <p:cNvPr id="12" name="Subtitle 11">
            <a:extLst>
              <a:ext uri="{FF2B5EF4-FFF2-40B4-BE49-F238E27FC236}">
                <a16:creationId xmlns:a16="http://schemas.microsoft.com/office/drawing/2014/main" id="{85ECBD69-C027-4E9A-9EEF-2198D7DFB31C}"/>
              </a:ext>
            </a:extLst>
          </p:cNvPr>
          <p:cNvSpPr>
            <a:spLocks noGrp="1"/>
          </p:cNvSpPr>
          <p:nvPr>
            <p:ph type="subTitle" idx="13"/>
          </p:nvPr>
        </p:nvSpPr>
        <p:spPr>
          <a:xfrm>
            <a:off x="332367" y="1085213"/>
            <a:ext cx="11520878" cy="504000"/>
          </a:xfrm>
        </p:spPr>
        <p:txBody>
          <a:bodyPr>
            <a:normAutofit/>
          </a:bodyPr>
          <a:lstStyle/>
          <a:p>
            <a:r>
              <a:rPr lang="it-IT">
                <a:latin typeface="ABBvoice Light" panose="020D0403020503020204" pitchFamily="34" charset="0"/>
                <a:ea typeface="ABBvoice Light" panose="020D0403020503020204" pitchFamily="34" charset="0"/>
                <a:cs typeface="ABBvoice Light" panose="020D0403020503020204" pitchFamily="34" charset="0"/>
              </a:rPr>
              <a:t>Application Bundle - 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r>
              <a:rPr lang="it-IT">
                <a:latin typeface="ABBvoice Light" panose="020D0403020503020204" pitchFamily="34" charset="0"/>
                <a:ea typeface="ABBvoice Light" panose="020D0403020503020204" pitchFamily="34" charset="0"/>
                <a:cs typeface="ABBvoice Light" panose="020D0403020503020204" pitchFamily="34" charset="0"/>
              </a:rPr>
              <a:t>: </a:t>
            </a:r>
            <a:r>
              <a:rPr lang="it-IT" err="1">
                <a:latin typeface="ABBvoice Light" panose="020D0403020503020204" pitchFamily="34" charset="0"/>
                <a:ea typeface="ABBvoice Light" panose="020D0403020503020204" pitchFamily="34" charset="0"/>
                <a:cs typeface="ABBvoice Light" panose="020D0403020503020204" pitchFamily="34" charset="0"/>
              </a:rPr>
              <a:t>useful</a:t>
            </a:r>
            <a:r>
              <a:rPr lang="it-IT">
                <a:latin typeface="ABBvoice Light" panose="020D0403020503020204" pitchFamily="34" charset="0"/>
                <a:ea typeface="ABBvoice Light" panose="020D0403020503020204" pitchFamily="34" charset="0"/>
                <a:cs typeface="ABBvoice Light" panose="020D0403020503020204" pitchFamily="34" charset="0"/>
              </a:rPr>
              <a:t> ABB </a:t>
            </a:r>
            <a:r>
              <a:rPr lang="it-IT" err="1">
                <a:latin typeface="ABBvoice Light" panose="020D0403020503020204" pitchFamily="34" charset="0"/>
                <a:ea typeface="ABBvoice Light" panose="020D0403020503020204" pitchFamily="34" charset="0"/>
                <a:cs typeface="ABBvoice Light" panose="020D0403020503020204" pitchFamily="34" charset="0"/>
              </a:rPr>
              <a:t>Ability</a:t>
            </a:r>
            <a:r>
              <a:rPr lang="it-IT">
                <a:latin typeface="ABBvoice Light" panose="020D0403020503020204" pitchFamily="34" charset="0"/>
                <a:ea typeface="ABBvoice Light" panose="020D0403020503020204" pitchFamily="34" charset="0"/>
                <a:cs typeface="ABBvoice Light" panose="020D0403020503020204" pitchFamily="34" charset="0"/>
              </a:rPr>
              <a:t> Energy Manager widgets and </a:t>
            </a:r>
            <a:r>
              <a:rPr lang="it-IT" err="1">
                <a:latin typeface="ABBvoice Light" panose="020D0403020503020204" pitchFamily="34" charset="0"/>
                <a:ea typeface="ABBvoice Light" panose="020D0403020503020204" pitchFamily="34" charset="0"/>
                <a:cs typeface="ABBvoice Light" panose="020D0403020503020204" pitchFamily="34" charset="0"/>
              </a:rPr>
              <a:t>acquired</a:t>
            </a:r>
            <a:r>
              <a:rPr lang="it-IT">
                <a:latin typeface="ABBvoice Light" panose="020D0403020503020204" pitchFamily="34" charset="0"/>
                <a:ea typeface="ABBvoice Light" panose="020D0403020503020204" pitchFamily="34" charset="0"/>
                <a:cs typeface="ABBvoice Light" panose="020D0403020503020204" pitchFamily="34" charset="0"/>
              </a:rPr>
              <a:t> data </a:t>
            </a:r>
          </a:p>
        </p:txBody>
      </p:sp>
      <p:sp>
        <p:nvSpPr>
          <p:cNvPr id="23" name="TextBox 22">
            <a:extLst>
              <a:ext uri="{FF2B5EF4-FFF2-40B4-BE49-F238E27FC236}">
                <a16:creationId xmlns:a16="http://schemas.microsoft.com/office/drawing/2014/main" id="{618CFCE1-60C7-4BCE-B438-E41587FB8FA2}"/>
              </a:ext>
            </a:extLst>
          </p:cNvPr>
          <p:cNvSpPr txBox="1"/>
          <p:nvPr/>
        </p:nvSpPr>
        <p:spPr bwMode="gray">
          <a:xfrm>
            <a:off x="801347" y="347474"/>
            <a:ext cx="4711320" cy="500072"/>
          </a:xfrm>
          <a:prstGeom prst="rect">
            <a:avLst/>
          </a:prstGeom>
          <a:noFill/>
        </p:spPr>
        <p:txBody>
          <a:bodyPr wrap="square" lIns="72000" tIns="72000" rIns="72000" bIns="72000" rtlCol="0">
            <a:noAutofit/>
          </a:bodyPr>
          <a:lstStyle/>
          <a:p>
            <a:endParaRPr lang="it-IT"/>
          </a:p>
        </p:txBody>
      </p:sp>
      <p:sp>
        <p:nvSpPr>
          <p:cNvPr id="14" name="Content Placeholder 28">
            <a:extLst>
              <a:ext uri="{FF2B5EF4-FFF2-40B4-BE49-F238E27FC236}">
                <a16:creationId xmlns:a16="http://schemas.microsoft.com/office/drawing/2014/main" id="{9F8D4DBE-4C56-4314-B528-6D5B790124B0}"/>
              </a:ext>
            </a:extLst>
          </p:cNvPr>
          <p:cNvSpPr txBox="1">
            <a:spLocks/>
          </p:cNvSpPr>
          <p:nvPr/>
        </p:nvSpPr>
        <p:spPr bwMode="gray">
          <a:xfrm>
            <a:off x="6747158" y="2676979"/>
            <a:ext cx="4906319" cy="338693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a:latin typeface="ABBvoiceOffice" panose="020D0603020503020204" pitchFamily="34" charset="0"/>
                <a:ea typeface="ABBvoiceOffice" panose="020D0603020503020204" pitchFamily="34" charset="0"/>
                <a:cs typeface="ABBvoiceOffice" panose="020D0603020503020204" pitchFamily="34" charset="0"/>
              </a:rPr>
              <a:t>Power </a:t>
            </a:r>
            <a:r>
              <a:rPr lang="it-IT" b="1" err="1">
                <a:latin typeface="ABBvoiceOffice" panose="020D0603020503020204" pitchFamily="34" charset="0"/>
                <a:ea typeface="ABBvoiceOffice" panose="020D0603020503020204" pitchFamily="34" charset="0"/>
                <a:cs typeface="ABBvoiceOffice" panose="020D0603020503020204" pitchFamily="34" charset="0"/>
              </a:rPr>
              <a:t>Factor</a:t>
            </a:r>
            <a:endParaRPr lang="it-IT" b="1">
              <a:latin typeface="ABBvoiceOffice" panose="020D0603020503020204" pitchFamily="34" charset="0"/>
              <a:ea typeface="ABBvoiceOffice" panose="020D0603020503020204" pitchFamily="34" charset="0"/>
              <a:cs typeface="ABBvoiceOffice" panose="020D0603020503020204" pitchFamily="34" charset="0"/>
            </a:endParaRPr>
          </a:p>
          <a:p>
            <a:r>
              <a:rPr lang="it-IT">
                <a:latin typeface="ABBvoiceOffice" panose="020D0603020503020204" pitchFamily="34" charset="0"/>
                <a:ea typeface="ABBvoiceOffice" panose="020D0603020503020204" pitchFamily="34" charset="0"/>
                <a:cs typeface="ABBvoiceOffice" panose="020D0603020503020204" pitchFamily="34" charset="0"/>
              </a:rPr>
              <a:t>Show </a:t>
            </a:r>
            <a:r>
              <a:rPr lang="it-IT" err="1">
                <a:latin typeface="ABBvoiceOffice" panose="020D0603020503020204" pitchFamily="34" charset="0"/>
                <a:ea typeface="ABBvoiceOffice" panose="020D0603020503020204" pitchFamily="34" charset="0"/>
                <a:cs typeface="ABBvoiceOffice" panose="020D0603020503020204" pitchFamily="34" charset="0"/>
              </a:rPr>
              <a:t>both</a:t>
            </a:r>
            <a:r>
              <a:rPr lang="it-IT">
                <a:latin typeface="ABBvoiceOffice" panose="020D0603020503020204" pitchFamily="34" charset="0"/>
                <a:ea typeface="ABBvoiceOffice" panose="020D0603020503020204" pitchFamily="34" charset="0"/>
                <a:cs typeface="ABBvoiceOffice" panose="020D0603020503020204" pitchFamily="34" charset="0"/>
              </a:rPr>
              <a:t> real-time and </a:t>
            </a:r>
            <a:r>
              <a:rPr lang="it-IT" err="1">
                <a:latin typeface="ABBvoiceOffice" panose="020D0603020503020204" pitchFamily="34" charset="0"/>
                <a:ea typeface="ABBvoiceOffice" panose="020D0603020503020204" pitchFamily="34" charset="0"/>
                <a:cs typeface="ABBvoiceOffice" panose="020D0603020503020204" pitchFamily="34" charset="0"/>
              </a:rPr>
              <a:t>average</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values</a:t>
            </a:r>
            <a:r>
              <a:rPr lang="it-IT">
                <a:latin typeface="ABBvoiceOffice" panose="020D0603020503020204" pitchFamily="34" charset="0"/>
                <a:ea typeface="ABBvoiceOffice" panose="020D0603020503020204" pitchFamily="34" charset="0"/>
                <a:cs typeface="ABBvoiceOffice" panose="020D0603020503020204" pitchFamily="34" charset="0"/>
              </a:rPr>
              <a:t> of the power </a:t>
            </a:r>
            <a:r>
              <a:rPr lang="it-IT" err="1">
                <a:latin typeface="ABBvoiceOffice" panose="020D0603020503020204" pitchFamily="34" charset="0"/>
                <a:ea typeface="ABBvoiceOffice" panose="020D0603020503020204" pitchFamily="34" charset="0"/>
                <a:cs typeface="ABBvoiceOffice" panose="020D0603020503020204" pitchFamily="34" charset="0"/>
              </a:rPr>
              <a:t>factor</a:t>
            </a:r>
            <a:r>
              <a:rPr lang="it-IT">
                <a:latin typeface="ABBvoiceOffice" panose="020D0603020503020204" pitchFamily="34" charset="0"/>
                <a:ea typeface="ABBvoiceOffice" panose="020D0603020503020204" pitchFamily="34" charset="0"/>
                <a:cs typeface="ABBvoiceOffice" panose="020D0603020503020204" pitchFamily="34" charset="0"/>
              </a:rPr>
              <a:t> for </a:t>
            </a:r>
            <a:r>
              <a:rPr lang="it-IT" err="1">
                <a:latin typeface="ABBvoiceOffice" panose="020D0603020503020204" pitchFamily="34" charset="0"/>
                <a:ea typeface="ABBvoiceOffice" panose="020D0603020503020204" pitchFamily="34" charset="0"/>
                <a:cs typeface="ABBvoiceOffice" panose="020D0603020503020204" pitchFamily="34" charset="0"/>
              </a:rPr>
              <a:t>selected</a:t>
            </a:r>
            <a:r>
              <a:rPr lang="it-IT">
                <a:latin typeface="ABBvoiceOffice" panose="020D0603020503020204" pitchFamily="34" charset="0"/>
                <a:ea typeface="ABBvoiceOffice" panose="020D0603020503020204" pitchFamily="34" charset="0"/>
                <a:cs typeface="ABBvoiceOffice" panose="020D0603020503020204" pitchFamily="34" charset="0"/>
              </a:rPr>
              <a:t> assets on </a:t>
            </a:r>
            <a:r>
              <a:rPr lang="it-IT" err="1">
                <a:latin typeface="ABBvoiceOffice" panose="020D0603020503020204" pitchFamily="34" charset="0"/>
                <a:ea typeface="ABBvoiceOffice" panose="020D0603020503020204" pitchFamily="34" charset="0"/>
                <a:cs typeface="ABBvoiceOffice" panose="020D0603020503020204" pitchFamily="34" charset="0"/>
              </a:rPr>
              <a:t>main</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feeding</a:t>
            </a:r>
            <a:r>
              <a:rPr lang="it-IT">
                <a:latin typeface="ABBvoiceOffice" panose="020D0603020503020204" pitchFamily="34" charset="0"/>
                <a:ea typeface="ABBvoiceOffice" panose="020D0603020503020204" pitchFamily="34" charset="0"/>
                <a:cs typeface="ABBvoiceOffice" panose="020D0603020503020204" pitchFamily="34" charset="0"/>
              </a:rPr>
              <a:t> lines.</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a:p>
            <a:r>
              <a:rPr lang="it-IT" b="1">
                <a:latin typeface="ABBvoiceOffice" panose="020D0603020503020204" pitchFamily="34" charset="0"/>
                <a:ea typeface="ABBvoiceOffice" panose="020D0603020503020204" pitchFamily="34" charset="0"/>
                <a:cs typeface="ABBvoiceOffice" panose="020D0603020503020204" pitchFamily="34" charset="0"/>
              </a:rPr>
              <a:t>Power Quality – THD</a:t>
            </a:r>
          </a:p>
          <a:p>
            <a:r>
              <a:rPr lang="it-IT">
                <a:latin typeface="ABBvoiceOffice" panose="020D0603020503020204" pitchFamily="34" charset="0"/>
                <a:ea typeface="ABBvoiceOffice" panose="020D0603020503020204" pitchFamily="34" charset="0"/>
                <a:cs typeface="ABBvoiceOffice" panose="020D0603020503020204" pitchFamily="34" charset="0"/>
              </a:rPr>
              <a:t>Monitor </a:t>
            </a:r>
            <a:r>
              <a:rPr lang="it-IT" err="1">
                <a:latin typeface="ABBvoiceOffice" panose="020D0603020503020204" pitchFamily="34" charset="0"/>
                <a:ea typeface="ABBvoiceOffice" panose="020D0603020503020204" pitchFamily="34" charset="0"/>
                <a:cs typeface="ABBvoiceOffice" panose="020D0603020503020204" pitchFamily="34" charset="0"/>
              </a:rPr>
              <a:t>parameters</a:t>
            </a:r>
            <a:r>
              <a:rPr lang="it-IT">
                <a:latin typeface="ABBvoiceOffice" panose="020D0603020503020204" pitchFamily="34" charset="0"/>
                <a:ea typeface="ABBvoiceOffice" panose="020D0603020503020204" pitchFamily="34" charset="0"/>
                <a:cs typeface="ABBvoiceOffice" panose="020D0603020503020204" pitchFamily="34" charset="0"/>
              </a:rPr>
              <a:t> on the network power </a:t>
            </a:r>
            <a:r>
              <a:rPr lang="it-IT" err="1">
                <a:latin typeface="ABBvoiceOffice" panose="020D0603020503020204" pitchFamily="34" charset="0"/>
                <a:ea typeface="ABBvoiceOffice" panose="020D0603020503020204" pitchFamily="34" charset="0"/>
                <a:cs typeface="ABBvoiceOffice" panose="020D0603020503020204" pitchFamily="34" charset="0"/>
              </a:rPr>
              <a:t>quality</a:t>
            </a:r>
            <a:r>
              <a:rPr lang="it-IT">
                <a:latin typeface="ABBvoiceOffice" panose="020D0603020503020204" pitchFamily="34" charset="0"/>
                <a:ea typeface="ABBvoiceOffice" panose="020D0603020503020204" pitchFamily="34" charset="0"/>
                <a:cs typeface="ABBvoiceOffice" panose="020D0603020503020204" pitchFamily="34" charset="0"/>
              </a:rPr>
              <a:t> for </a:t>
            </a:r>
            <a:r>
              <a:rPr lang="it-IT" err="1">
                <a:latin typeface="ABBvoiceOffice" panose="020D0603020503020204" pitchFamily="34" charset="0"/>
                <a:ea typeface="ABBvoiceOffice" panose="020D0603020503020204" pitchFamily="34" charset="0"/>
                <a:cs typeface="ABBvoiceOffice" panose="020D0603020503020204" pitchFamily="34" charset="0"/>
              </a:rPr>
              <a:t>specific</a:t>
            </a:r>
            <a:r>
              <a:rPr lang="it-IT">
                <a:latin typeface="ABBvoiceOffice" panose="020D0603020503020204" pitchFamily="34" charset="0"/>
                <a:ea typeface="ABBvoiceOffice" panose="020D0603020503020204" pitchFamily="34" charset="0"/>
                <a:cs typeface="ABBvoiceOffice" panose="020D0603020503020204" pitchFamily="34" charset="0"/>
              </a:rPr>
              <a:t> assets.</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a:p>
            <a:r>
              <a:rPr lang="it-IT" b="1">
                <a:latin typeface="ABBvoiceOffice" panose="020D0603020503020204" pitchFamily="34" charset="0"/>
                <a:ea typeface="ABBvoiceOffice" panose="020D0603020503020204" pitchFamily="34" charset="0"/>
                <a:cs typeface="ABBvoiceOffice" panose="020D0603020503020204" pitchFamily="34" charset="0"/>
              </a:rPr>
              <a:t>Power Quality – Voltage</a:t>
            </a:r>
          </a:p>
          <a:p>
            <a:r>
              <a:rPr lang="it-IT">
                <a:latin typeface="ABBvoiceOffice" panose="020D0603020503020204" pitchFamily="34" charset="0"/>
                <a:ea typeface="ABBvoiceOffice" panose="020D0603020503020204" pitchFamily="34" charset="0"/>
                <a:cs typeface="ABBvoiceOffice" panose="020D0603020503020204" pitchFamily="34" charset="0"/>
              </a:rPr>
              <a:t>Monitor </a:t>
            </a:r>
            <a:r>
              <a:rPr lang="it-IT" err="1">
                <a:latin typeface="ABBvoiceOffice" panose="020D0603020503020204" pitchFamily="34" charset="0"/>
                <a:ea typeface="ABBvoiceOffice" panose="020D0603020503020204" pitchFamily="34" charset="0"/>
                <a:cs typeface="ABBvoiceOffice" panose="020D0603020503020204" pitchFamily="34" charset="0"/>
              </a:rPr>
              <a:t>parameters</a:t>
            </a:r>
            <a:r>
              <a:rPr lang="it-IT">
                <a:latin typeface="ABBvoiceOffice" panose="020D0603020503020204" pitchFamily="34" charset="0"/>
                <a:ea typeface="ABBvoiceOffice" panose="020D0603020503020204" pitchFamily="34" charset="0"/>
                <a:cs typeface="ABBvoiceOffice" panose="020D0603020503020204" pitchFamily="34" charset="0"/>
              </a:rPr>
              <a:t> on the network power </a:t>
            </a:r>
            <a:r>
              <a:rPr lang="it-IT" err="1">
                <a:latin typeface="ABBvoiceOffice" panose="020D0603020503020204" pitchFamily="34" charset="0"/>
                <a:ea typeface="ABBvoiceOffice" panose="020D0603020503020204" pitchFamily="34" charset="0"/>
                <a:cs typeface="ABBvoiceOffice" panose="020D0603020503020204" pitchFamily="34" charset="0"/>
              </a:rPr>
              <a:t>quality</a:t>
            </a:r>
            <a:r>
              <a:rPr lang="it-IT">
                <a:latin typeface="ABBvoiceOffice" panose="020D0603020503020204" pitchFamily="34" charset="0"/>
                <a:ea typeface="ABBvoiceOffice" panose="020D0603020503020204" pitchFamily="34" charset="0"/>
                <a:cs typeface="ABBvoiceOffice" panose="020D0603020503020204" pitchFamily="34" charset="0"/>
              </a:rPr>
              <a:t> for </a:t>
            </a:r>
            <a:r>
              <a:rPr lang="it-IT" err="1">
                <a:latin typeface="ABBvoiceOffice" panose="020D0603020503020204" pitchFamily="34" charset="0"/>
                <a:ea typeface="ABBvoiceOffice" panose="020D0603020503020204" pitchFamily="34" charset="0"/>
                <a:cs typeface="ABBvoiceOffice" panose="020D0603020503020204" pitchFamily="34" charset="0"/>
              </a:rPr>
              <a:t>specific</a:t>
            </a:r>
            <a:r>
              <a:rPr lang="it-IT">
                <a:latin typeface="ABBvoiceOffice" panose="020D0603020503020204" pitchFamily="34" charset="0"/>
                <a:ea typeface="ABBvoiceOffice" panose="020D0603020503020204" pitchFamily="34" charset="0"/>
                <a:cs typeface="ABBvoiceOffice" panose="020D0603020503020204" pitchFamily="34" charset="0"/>
              </a:rPr>
              <a:t> assets.</a:t>
            </a:r>
          </a:p>
        </p:txBody>
      </p:sp>
      <p:pic>
        <p:nvPicPr>
          <p:cNvPr id="15" name="Picture 14">
            <a:extLst>
              <a:ext uri="{FF2B5EF4-FFF2-40B4-BE49-F238E27FC236}">
                <a16:creationId xmlns:a16="http://schemas.microsoft.com/office/drawing/2014/main" id="{1C841C2E-BF07-496A-9C83-F4107E997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251" y="2591345"/>
            <a:ext cx="863797" cy="876500"/>
          </a:xfrm>
          <a:prstGeom prst="rect">
            <a:avLst/>
          </a:prstGeom>
        </p:spPr>
      </p:pic>
      <p:pic>
        <p:nvPicPr>
          <p:cNvPr id="16" name="Picture 15">
            <a:extLst>
              <a:ext uri="{FF2B5EF4-FFF2-40B4-BE49-F238E27FC236}">
                <a16:creationId xmlns:a16="http://schemas.microsoft.com/office/drawing/2014/main" id="{6C753D3C-6EBD-49F4-BCC2-08541D6C2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562" y="3689382"/>
            <a:ext cx="752975" cy="752975"/>
          </a:xfrm>
          <a:prstGeom prst="rect">
            <a:avLst/>
          </a:prstGeom>
        </p:spPr>
      </p:pic>
      <p:pic>
        <p:nvPicPr>
          <p:cNvPr id="17" name="Picture 16">
            <a:extLst>
              <a:ext uri="{FF2B5EF4-FFF2-40B4-BE49-F238E27FC236}">
                <a16:creationId xmlns:a16="http://schemas.microsoft.com/office/drawing/2014/main" id="{CF4A5D11-48B5-4E59-915C-7A14DA6D5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073" y="4775824"/>
            <a:ext cx="752975" cy="752975"/>
          </a:xfrm>
          <a:prstGeom prst="rect">
            <a:avLst/>
          </a:prstGeom>
        </p:spPr>
      </p:pic>
      <p:sp>
        <p:nvSpPr>
          <p:cNvPr id="18" name="Text Placeholder 5">
            <a:extLst>
              <a:ext uri="{FF2B5EF4-FFF2-40B4-BE49-F238E27FC236}">
                <a16:creationId xmlns:a16="http://schemas.microsoft.com/office/drawing/2014/main" id="{E5CAD53B-D332-466E-8475-22115191CF9D}"/>
              </a:ext>
            </a:extLst>
          </p:cNvPr>
          <p:cNvSpPr txBox="1">
            <a:spLocks/>
          </p:cNvSpPr>
          <p:nvPr/>
        </p:nvSpPr>
        <p:spPr bwMode="gray">
          <a:xfrm>
            <a:off x="486312" y="1813765"/>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pPr>
              <a:lnSpc>
                <a:spcPct val="90000"/>
              </a:lnSpc>
              <a:spcAft>
                <a:spcPts val="600"/>
              </a:spcAft>
            </a:pP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Tmax</a:t>
            </a: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XT (with </a:t>
            </a: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Ekip</a:t>
            </a: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Hi- Touch trip units) </a:t>
            </a:r>
          </a:p>
        </p:txBody>
      </p:sp>
      <p:sp>
        <p:nvSpPr>
          <p:cNvPr id="22" name="Text Placeholder 5">
            <a:extLst>
              <a:ext uri="{FF2B5EF4-FFF2-40B4-BE49-F238E27FC236}">
                <a16:creationId xmlns:a16="http://schemas.microsoft.com/office/drawing/2014/main" id="{2B83A043-12B2-4072-A25E-A34B5B12A635}"/>
              </a:ext>
            </a:extLst>
          </p:cNvPr>
          <p:cNvSpPr txBox="1">
            <a:spLocks/>
          </p:cNvSpPr>
          <p:nvPr/>
        </p:nvSpPr>
        <p:spPr bwMode="gray">
          <a:xfrm>
            <a:off x="6096000" y="1820472"/>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pPr>
              <a:lnSpc>
                <a:spcPct val="90000"/>
              </a:lnSpc>
              <a:spcAft>
                <a:spcPts val="600"/>
              </a:spcAft>
            </a:pP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ABB Ability Energy Manager Widgets</a:t>
            </a:r>
          </a:p>
        </p:txBody>
      </p:sp>
    </p:spTree>
    <p:extLst>
      <p:ext uri="{BB962C8B-B14F-4D97-AF65-F5344CB8AC3E}">
        <p14:creationId xmlns:p14="http://schemas.microsoft.com/office/powerpoint/2010/main" val="37227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a:xfrm>
            <a:off x="332367" y="5406450"/>
            <a:ext cx="8490250" cy="500072"/>
          </a:xfrm>
        </p:spPr>
        <p:txBody>
          <a:bodyPr/>
          <a:lstStyle/>
          <a:p>
            <a:pPr lvl="8"/>
            <a:r>
              <a:rPr lang="en-US">
                <a:solidFill>
                  <a:schemeClr val="tx1"/>
                </a:solidFill>
              </a:rPr>
              <a:t>*Performance class IEC61557-12; Available as high precision;</a:t>
            </a:r>
          </a:p>
          <a:p>
            <a:pPr lvl="8"/>
            <a:r>
              <a:rPr lang="en-US">
                <a:solidFill>
                  <a:schemeClr val="tx1"/>
                </a:solidFill>
              </a:rPr>
              <a:t>** Performance class IEC61557-12; Available as standard;</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59</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err="1">
                <a:latin typeface="ABBvoice Light" panose="020D0403020503020204" pitchFamily="34" charset="0"/>
                <a:ea typeface="ABBvoice Light" panose="020D0403020503020204" pitchFamily="34" charset="0"/>
                <a:cs typeface="ABBvoice Light" panose="020D0403020503020204" pitchFamily="34" charset="0"/>
              </a:rPr>
              <a:t>Tmax</a:t>
            </a:r>
            <a:r>
              <a:rPr lang="en-US">
                <a:latin typeface="ABBvoice Light" panose="020D0403020503020204" pitchFamily="34" charset="0"/>
                <a:ea typeface="ABBvoice Light" panose="020D0403020503020204" pitchFamily="34" charset="0"/>
                <a:cs typeface="ABBvoice Light" panose="020D0403020503020204" pitchFamily="34" charset="0"/>
              </a:rPr>
              <a:t> XT– metering and monitoring features</a:t>
            </a:r>
          </a:p>
          <a:p>
            <a:endParaRPr lang="en-US"/>
          </a:p>
          <a:p>
            <a:endParaRPr lang="en-US"/>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a:xfrm>
            <a:off x="336000" y="668060"/>
            <a:ext cx="11520000" cy="396000"/>
          </a:xfrm>
        </p:spPr>
        <p:txBody>
          <a:bodyPr/>
          <a:lstStyle/>
          <a:p>
            <a:r>
              <a:rPr lang="en-US"/>
              <a:t>Smart metering and monitoring	</a:t>
            </a:r>
          </a:p>
        </p:txBody>
      </p:sp>
      <p:pic>
        <p:nvPicPr>
          <p:cNvPr id="6" name="Picture 5">
            <a:extLst>
              <a:ext uri="{FF2B5EF4-FFF2-40B4-BE49-F238E27FC236}">
                <a16:creationId xmlns:a16="http://schemas.microsoft.com/office/drawing/2014/main" id="{C13E42AA-5479-4DE1-AD5C-5D81C2E068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95318" y="1884732"/>
            <a:ext cx="2292470" cy="3393832"/>
          </a:xfrm>
          <a:prstGeom prst="rect">
            <a:avLst/>
          </a:prstGeom>
        </p:spPr>
      </p:pic>
      <p:graphicFrame>
        <p:nvGraphicFramePr>
          <p:cNvPr id="13" name="Content Placeholder 7">
            <a:extLst>
              <a:ext uri="{FF2B5EF4-FFF2-40B4-BE49-F238E27FC236}">
                <a16:creationId xmlns:a16="http://schemas.microsoft.com/office/drawing/2014/main" id="{FAE0AC64-0562-4C61-AFEF-CB0017D568BA}"/>
              </a:ext>
            </a:extLst>
          </p:cNvPr>
          <p:cNvGraphicFramePr>
            <a:graphicFrameLocks/>
          </p:cNvGraphicFramePr>
          <p:nvPr/>
        </p:nvGraphicFramePr>
        <p:xfrm>
          <a:off x="4669277" y="1933574"/>
          <a:ext cx="7183989" cy="3996276"/>
        </p:xfrm>
        <a:graphic>
          <a:graphicData uri="http://schemas.openxmlformats.org/drawingml/2006/table">
            <a:tbl>
              <a:tblPr firstRow="1" bandRow="1">
                <a:noFill/>
              </a:tblPr>
              <a:tblGrid>
                <a:gridCol w="2879704">
                  <a:extLst>
                    <a:ext uri="{9D8B030D-6E8A-4147-A177-3AD203B41FA5}">
                      <a16:colId xmlns:a16="http://schemas.microsoft.com/office/drawing/2014/main" val="4194678181"/>
                    </a:ext>
                  </a:extLst>
                </a:gridCol>
                <a:gridCol w="1567177">
                  <a:extLst>
                    <a:ext uri="{9D8B030D-6E8A-4147-A177-3AD203B41FA5}">
                      <a16:colId xmlns:a16="http://schemas.microsoft.com/office/drawing/2014/main" val="2214251117"/>
                    </a:ext>
                  </a:extLst>
                </a:gridCol>
                <a:gridCol w="1268157">
                  <a:extLst>
                    <a:ext uri="{9D8B030D-6E8A-4147-A177-3AD203B41FA5}">
                      <a16:colId xmlns:a16="http://schemas.microsoft.com/office/drawing/2014/main" val="286448776"/>
                    </a:ext>
                  </a:extLst>
                </a:gridCol>
                <a:gridCol w="1468951">
                  <a:extLst>
                    <a:ext uri="{9D8B030D-6E8A-4147-A177-3AD203B41FA5}">
                      <a16:colId xmlns:a16="http://schemas.microsoft.com/office/drawing/2014/main" val="2118675173"/>
                    </a:ext>
                  </a:extLst>
                </a:gridCol>
              </a:tblGrid>
              <a:tr h="328645">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77455615"/>
                  </a:ext>
                </a:extLst>
              </a:tr>
              <a:tr h="181899">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18467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338934">
                <a:tc>
                  <a:txBody>
                    <a:bodyPr/>
                    <a:lstStyle/>
                    <a:p>
                      <a:pPr algn="ctr" fontAlgn="b"/>
                      <a:r>
                        <a:rPr lang="nl-NL"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17604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185089">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17261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7261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17261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186828">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Up to 50th harmonic</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r h="186828">
                <a:tc>
                  <a:txBody>
                    <a:bodyPr/>
                    <a:lstStyle/>
                    <a:p>
                      <a:pPr algn="ctr" fontAlgn="b"/>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Data Logger</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1997998"/>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1200-2400-4800-9600 Hz</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73075634"/>
                  </a:ext>
                </a:extLst>
              </a:tr>
            </a:tbl>
          </a:graphicData>
        </a:graphic>
      </p:graphicFrame>
    </p:spTree>
    <p:extLst>
      <p:ext uri="{BB962C8B-B14F-4D97-AF65-F5344CB8AC3E}">
        <p14:creationId xmlns:p14="http://schemas.microsoft.com/office/powerpoint/2010/main" val="3819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olo 40">
            <a:extLst>
              <a:ext uri="{FF2B5EF4-FFF2-40B4-BE49-F238E27FC236}">
                <a16:creationId xmlns:a16="http://schemas.microsoft.com/office/drawing/2014/main" id="{F7D44BEF-36C1-F44E-8B35-5AF48A7D6080}"/>
              </a:ext>
            </a:extLst>
          </p:cNvPr>
          <p:cNvSpPr>
            <a:spLocks noGrp="1"/>
          </p:cNvSpPr>
          <p:nvPr>
            <p:ph type="title"/>
          </p:nvPr>
        </p:nvSpPr>
        <p:spPr>
          <a:xfrm>
            <a:off x="360000" y="720000"/>
            <a:ext cx="11520000" cy="396000"/>
          </a:xfrm>
        </p:spPr>
        <p:txBody>
          <a:bodyPr/>
          <a:lstStyle/>
          <a:p>
            <a:r>
              <a:rPr lang="en-US" dirty="0"/>
              <a:t>The journey towards digital transformation</a:t>
            </a:r>
            <a:endParaRPr lang="it-IT" dirty="0"/>
          </a:p>
        </p:txBody>
      </p:sp>
      <p:sp>
        <p:nvSpPr>
          <p:cNvPr id="42" name="Sottotitolo 41">
            <a:extLst>
              <a:ext uri="{FF2B5EF4-FFF2-40B4-BE49-F238E27FC236}">
                <a16:creationId xmlns:a16="http://schemas.microsoft.com/office/drawing/2014/main" id="{BFA21973-9FB5-1041-BBBB-2FDF939BEA53}"/>
              </a:ext>
            </a:extLst>
          </p:cNvPr>
          <p:cNvSpPr>
            <a:spLocks noGrp="1"/>
          </p:cNvSpPr>
          <p:nvPr>
            <p:ph type="subTitle" idx="13"/>
          </p:nvPr>
        </p:nvSpPr>
        <p:spPr>
          <a:xfrm>
            <a:off x="360000" y="1080000"/>
            <a:ext cx="11520000"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The continuous evolution of the energy power distribution</a:t>
            </a:r>
          </a:p>
        </p:txBody>
      </p:sp>
      <p:sp>
        <p:nvSpPr>
          <p:cNvPr id="44" name="Text Placeholder 21">
            <a:extLst>
              <a:ext uri="{FF2B5EF4-FFF2-40B4-BE49-F238E27FC236}">
                <a16:creationId xmlns:a16="http://schemas.microsoft.com/office/drawing/2014/main" id="{6F4A0114-3E4F-244B-9648-46F2ED530877}"/>
              </a:ext>
            </a:extLst>
          </p:cNvPr>
          <p:cNvSpPr txBox="1">
            <a:spLocks/>
          </p:cNvSpPr>
          <p:nvPr/>
        </p:nvSpPr>
        <p:spPr>
          <a:xfrm>
            <a:off x="263352" y="1773399"/>
            <a:ext cx="3643200"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i="0" dirty="0">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b="1" dirty="0">
                <a:latin typeface="ABBvoiceOffice" panose="020D0603020503020204" pitchFamily="34" charset="0"/>
                <a:ea typeface="ABBvoiceOffice" panose="020D0603020503020204" pitchFamily="34" charset="0"/>
                <a:cs typeface="ABBvoiceOffice" panose="020D0603020503020204" pitchFamily="34" charset="0"/>
              </a:rPr>
              <a:t>In the past</a:t>
            </a:r>
          </a:p>
        </p:txBody>
      </p:sp>
      <p:sp>
        <p:nvSpPr>
          <p:cNvPr id="45" name="Text Placeholder 23">
            <a:extLst>
              <a:ext uri="{FF2B5EF4-FFF2-40B4-BE49-F238E27FC236}">
                <a16:creationId xmlns:a16="http://schemas.microsoft.com/office/drawing/2014/main" id="{C18405FE-530A-B74F-91EC-E5E3036B0450}"/>
              </a:ext>
            </a:extLst>
          </p:cNvPr>
          <p:cNvSpPr txBox="1">
            <a:spLocks/>
          </p:cNvSpPr>
          <p:nvPr/>
        </p:nvSpPr>
        <p:spPr>
          <a:xfrm>
            <a:off x="4163942" y="1776265"/>
            <a:ext cx="3643200" cy="703745"/>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i="0" dirty="0">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b="1" dirty="0">
                <a:latin typeface="ABBvoiceOffice" panose="020D0603020503020204" pitchFamily="34" charset="0"/>
                <a:ea typeface="ABBvoiceOffice" panose="020D0603020503020204" pitchFamily="34" charset="0"/>
                <a:cs typeface="ABBvoiceOffice" panose="020D0603020503020204" pitchFamily="34" charset="0"/>
              </a:rPr>
              <a:t>Today</a:t>
            </a:r>
          </a:p>
        </p:txBody>
      </p:sp>
      <p:sp>
        <p:nvSpPr>
          <p:cNvPr id="46" name="Text Placeholder 25">
            <a:extLst>
              <a:ext uri="{FF2B5EF4-FFF2-40B4-BE49-F238E27FC236}">
                <a16:creationId xmlns:a16="http://schemas.microsoft.com/office/drawing/2014/main" id="{B2319426-16A1-8B4D-8473-B601F4872317}"/>
              </a:ext>
            </a:extLst>
          </p:cNvPr>
          <p:cNvSpPr txBox="1">
            <a:spLocks/>
          </p:cNvSpPr>
          <p:nvPr/>
        </p:nvSpPr>
        <p:spPr>
          <a:xfrm>
            <a:off x="8123473" y="1773404"/>
            <a:ext cx="3643200"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i="0" dirty="0">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b="1" dirty="0">
                <a:latin typeface="ABBvoiceOffice" panose="020D0603020503020204" pitchFamily="34" charset="0"/>
                <a:ea typeface="ABBvoiceOffice" panose="020D0603020503020204" pitchFamily="34" charset="0"/>
                <a:cs typeface="ABBvoiceOffice" panose="020D0603020503020204" pitchFamily="34" charset="0"/>
              </a:rPr>
              <a:t>In the near future</a:t>
            </a:r>
          </a:p>
        </p:txBody>
      </p:sp>
      <p:sp>
        <p:nvSpPr>
          <p:cNvPr id="121" name="Content Placeholder 14">
            <a:extLst>
              <a:ext uri="{FF2B5EF4-FFF2-40B4-BE49-F238E27FC236}">
                <a16:creationId xmlns:a16="http://schemas.microsoft.com/office/drawing/2014/main" id="{27D35C36-8DD2-B341-9D9A-3BEDCB3F04B0}"/>
              </a:ext>
            </a:extLst>
          </p:cNvPr>
          <p:cNvSpPr txBox="1">
            <a:spLocks/>
          </p:cNvSpPr>
          <p:nvPr/>
        </p:nvSpPr>
        <p:spPr bwMode="gray">
          <a:xfrm>
            <a:off x="340016" y="2398624"/>
            <a:ext cx="3401835" cy="977253"/>
          </a:xfrm>
          <a:prstGeom prst="rect">
            <a:avLst/>
          </a:prstGeom>
        </p:spPr>
        <p:txBody>
          <a:bodyPr vert="horz" lIns="0" tIns="0" rIns="0" bIns="0" rtlCol="0">
            <a:noAutofit/>
          </a:bodyPr>
          <a:lstStyle>
            <a:lvl1pPr marL="285721" indent="-285721" defTabSz="914491">
              <a:spcBef>
                <a:spcPts val="600"/>
              </a:spcBef>
              <a:buFont typeface="Wingdings" panose="05000000000000000000" pitchFamily="2" charset="2"/>
              <a:buChar char="§"/>
              <a:defRPr sz="1200"/>
            </a:lvl1pPr>
            <a:lvl2pPr marL="180018" indent="-180018" defTabSz="914491">
              <a:spcBef>
                <a:spcPts val="600"/>
              </a:spcBef>
              <a:buFont typeface="ABBvoiceOffice" panose="020D0603020503020204" pitchFamily="34" charset="0"/>
              <a:buChar char="–"/>
              <a:defRPr sz="1400"/>
            </a:lvl2pPr>
            <a:lvl3pPr marL="360036" indent="-180018" defTabSz="914491">
              <a:spcBef>
                <a:spcPts val="600"/>
              </a:spcBef>
              <a:buFont typeface="Arial" panose="020B0604020202020204" pitchFamily="34" charset="0"/>
              <a:buChar char="•"/>
              <a:defRPr sz="1400"/>
            </a:lvl3pPr>
            <a:lvl4pPr marL="360036" indent="-180018" defTabSz="914491">
              <a:spcBef>
                <a:spcPts val="600"/>
              </a:spcBef>
              <a:buFont typeface="Arial" panose="020B0604020202020204" pitchFamily="34" charset="0"/>
              <a:buChar char="•"/>
              <a:defRPr sz="1400"/>
            </a:lvl4pPr>
            <a:lvl5pPr marL="360036" indent="-180018" defTabSz="914491">
              <a:spcBef>
                <a:spcPts val="600"/>
              </a:spcBef>
              <a:buFont typeface="Arial" panose="020B0604020202020204" pitchFamily="34" charset="0"/>
              <a:buChar char="•"/>
              <a:defRPr sz="1400"/>
            </a:lvl5pPr>
            <a:lvl6pPr marL="360036" indent="-180018" defTabSz="914491">
              <a:spcBef>
                <a:spcPts val="600"/>
              </a:spcBef>
              <a:buFont typeface="Arial" panose="020B0604020202020204" pitchFamily="34" charset="0"/>
              <a:buChar char="•"/>
              <a:defRPr sz="1400"/>
            </a:lvl6pPr>
            <a:lvl7pPr marL="360036" indent="-180018" defTabSz="914491">
              <a:spcBef>
                <a:spcPts val="600"/>
              </a:spcBef>
              <a:buFont typeface="Arial" panose="020B0604020202020204" pitchFamily="34" charset="0"/>
              <a:buChar char="•"/>
              <a:defRPr sz="1400"/>
            </a:lvl7pPr>
            <a:lvl8pPr marL="360036" indent="-180018" defTabSz="914491">
              <a:spcBef>
                <a:spcPts val="600"/>
              </a:spcBef>
              <a:buFont typeface="Arial" panose="020B0604020202020204" pitchFamily="34" charset="0"/>
              <a:buChar char="•"/>
              <a:defRPr sz="1400"/>
            </a:lvl8pPr>
            <a:lvl9pPr marL="360036" indent="-180018" defTabSz="914491">
              <a:spcBef>
                <a:spcPts val="600"/>
              </a:spcBef>
              <a:buFont typeface="Arial" panose="020B0604020202020204" pitchFamily="34" charset="0"/>
              <a:buChar char="•"/>
              <a:defRPr sz="1400"/>
            </a:lvl9pPr>
          </a:lstStyle>
          <a:p>
            <a:pPr marL="0" indent="0">
              <a:buNone/>
            </a:pPr>
            <a:r>
              <a:rPr lang="en-US" dirty="0">
                <a:latin typeface="ABBvoiceOffice" panose="020D0603020503020204" pitchFamily="34" charset="0"/>
                <a:ea typeface="ABBvoiceOffice" panose="020D0603020503020204" pitchFamily="34" charset="0"/>
                <a:cs typeface="ABBvoiceOffice" panose="020D0603020503020204" pitchFamily="34" charset="0"/>
              </a:rPr>
              <a:t>1 external power meter for local monitoring of the electrical installation with high accuracy.</a:t>
            </a:r>
          </a:p>
          <a:p>
            <a:pPr marL="0" indent="0">
              <a:buNone/>
            </a:pPr>
            <a:r>
              <a:rPr lang="en-US" dirty="0">
                <a:latin typeface="ABBvoiceOffice" panose="020D0603020503020204" pitchFamily="34" charset="0"/>
                <a:ea typeface="ABBvoiceOffice" panose="020D0603020503020204" pitchFamily="34" charset="0"/>
                <a:cs typeface="ABBvoiceOffice" panose="020D0603020503020204" pitchFamily="34" charset="0"/>
              </a:rPr>
              <a:t>If necessary, additional meters with the local monitoring.</a:t>
            </a:r>
          </a:p>
        </p:txBody>
      </p:sp>
      <p:sp>
        <p:nvSpPr>
          <p:cNvPr id="122" name="Content Placeholder 16">
            <a:extLst>
              <a:ext uri="{FF2B5EF4-FFF2-40B4-BE49-F238E27FC236}">
                <a16:creationId xmlns:a16="http://schemas.microsoft.com/office/drawing/2014/main" id="{94CC3D83-363B-3C42-8D08-B19854C77BDF}"/>
              </a:ext>
            </a:extLst>
          </p:cNvPr>
          <p:cNvSpPr txBox="1">
            <a:spLocks/>
          </p:cNvSpPr>
          <p:nvPr/>
        </p:nvSpPr>
        <p:spPr bwMode="gray">
          <a:xfrm>
            <a:off x="4271240" y="2520443"/>
            <a:ext cx="3642726" cy="1629261"/>
          </a:xfrm>
          <a:prstGeom prst="rect">
            <a:avLst/>
          </a:prstGeom>
        </p:spPr>
        <p:txBody>
          <a:bodyPr vert="horz" lIns="0" tIns="0" rIns="0" bIns="0" rtlCol="0">
            <a:noAutofit/>
          </a:bodyPr>
          <a:lstStyle>
            <a:defPPr>
              <a:defRPr lang="en-US"/>
            </a:defPPr>
            <a:lvl1pPr indent="0" defTabSz="914491">
              <a:spcBef>
                <a:spcPts val="600"/>
              </a:spcBef>
              <a:buFont typeface="Wingdings" panose="05000000000000000000" pitchFamily="2" charset="2"/>
              <a:buNone/>
              <a:defRPr sz="1200"/>
            </a:lvl1pPr>
            <a:lvl2pPr marL="180018" indent="-180018" defTabSz="914491">
              <a:spcBef>
                <a:spcPts val="600"/>
              </a:spcBef>
              <a:buFont typeface="ABBvoiceOffice" panose="020D0603020503020204" pitchFamily="34" charset="0"/>
              <a:buChar char="–"/>
              <a:defRPr sz="1400"/>
            </a:lvl2pPr>
            <a:lvl3pPr marL="360036" indent="-180018" defTabSz="914491">
              <a:spcBef>
                <a:spcPts val="600"/>
              </a:spcBef>
              <a:buFont typeface="Arial" panose="020B0604020202020204" pitchFamily="34" charset="0"/>
              <a:buChar char="•"/>
              <a:defRPr sz="1400"/>
            </a:lvl3pPr>
            <a:lvl4pPr marL="360036" indent="-180018" defTabSz="914491">
              <a:spcBef>
                <a:spcPts val="600"/>
              </a:spcBef>
              <a:buFont typeface="Arial" panose="020B0604020202020204" pitchFamily="34" charset="0"/>
              <a:buChar char="•"/>
              <a:defRPr sz="1400"/>
            </a:lvl4pPr>
            <a:lvl5pPr marL="360036" indent="-180018" defTabSz="914491">
              <a:spcBef>
                <a:spcPts val="600"/>
              </a:spcBef>
              <a:buFont typeface="Arial" panose="020B0604020202020204" pitchFamily="34" charset="0"/>
              <a:buChar char="•"/>
              <a:defRPr sz="1400"/>
            </a:lvl5pPr>
            <a:lvl6pPr marL="360036" indent="-180018" defTabSz="914491">
              <a:spcBef>
                <a:spcPts val="600"/>
              </a:spcBef>
              <a:buFont typeface="Arial" panose="020B0604020202020204" pitchFamily="34" charset="0"/>
              <a:buChar char="•"/>
              <a:defRPr sz="1400"/>
            </a:lvl6pPr>
            <a:lvl7pPr marL="360036" indent="-180018" defTabSz="914491">
              <a:spcBef>
                <a:spcPts val="600"/>
              </a:spcBef>
              <a:buFont typeface="Arial" panose="020B0604020202020204" pitchFamily="34" charset="0"/>
              <a:buChar char="•"/>
              <a:defRPr sz="1400"/>
            </a:lvl7pPr>
            <a:lvl8pPr marL="360036" indent="-180018" defTabSz="914491">
              <a:spcBef>
                <a:spcPts val="600"/>
              </a:spcBef>
              <a:buFont typeface="Arial" panose="020B0604020202020204" pitchFamily="34" charset="0"/>
              <a:buChar char="•"/>
              <a:defRPr sz="1400"/>
            </a:lvl8pPr>
            <a:lvl9pPr marL="360036" indent="-180018" defTabSz="914491">
              <a:spcBef>
                <a:spcPts val="600"/>
              </a:spcBef>
              <a:buFont typeface="Arial" panose="020B0604020202020204" pitchFamily="34" charset="0"/>
              <a:buChar char="•"/>
              <a:defRPr sz="1400"/>
            </a:lvl9pPr>
          </a:lstStyle>
          <a:p>
            <a:r>
              <a:rPr lang="en-US" dirty="0">
                <a:latin typeface="ABBvoiceOffice" panose="020D0603020503020204" pitchFamily="34" charset="0"/>
                <a:ea typeface="ABBvoiceOffice" panose="020D0603020503020204" pitchFamily="34" charset="0"/>
                <a:cs typeface="ABBvoiceOffice" panose="020D0603020503020204" pitchFamily="34" charset="0"/>
              </a:rPr>
              <a:t>Additional metering devices along the distribution with high and mid/high accuracy and local monitoring system.</a:t>
            </a:r>
          </a:p>
        </p:txBody>
      </p:sp>
      <p:sp>
        <p:nvSpPr>
          <p:cNvPr id="123" name="Content Placeholder 18">
            <a:extLst>
              <a:ext uri="{FF2B5EF4-FFF2-40B4-BE49-F238E27FC236}">
                <a16:creationId xmlns:a16="http://schemas.microsoft.com/office/drawing/2014/main" id="{D3D947A2-259E-B64B-AF59-BAB85CFCCB8D}"/>
              </a:ext>
            </a:extLst>
          </p:cNvPr>
          <p:cNvSpPr txBox="1">
            <a:spLocks/>
          </p:cNvSpPr>
          <p:nvPr/>
        </p:nvSpPr>
        <p:spPr bwMode="gray">
          <a:xfrm>
            <a:off x="8209258" y="2520444"/>
            <a:ext cx="3642726" cy="855434"/>
          </a:xfrm>
          <a:prstGeom prst="rect">
            <a:avLst/>
          </a:prstGeom>
        </p:spPr>
        <p:txBody>
          <a:bodyPr vert="horz" lIns="0" tIns="0" rIns="0" bIns="0" rtlCol="0">
            <a:noAutofit/>
          </a:bodyPr>
          <a:lstStyle>
            <a:defPPr>
              <a:defRPr lang="en-US"/>
            </a:defPPr>
            <a:lvl1pPr indent="0" defTabSz="914491">
              <a:spcBef>
                <a:spcPts val="600"/>
              </a:spcBef>
              <a:buFont typeface="Wingdings" panose="05000000000000000000" pitchFamily="2" charset="2"/>
              <a:buNone/>
              <a:defRPr sz="1200"/>
            </a:lvl1pPr>
            <a:lvl2pPr marL="180018" indent="-180018" defTabSz="914491">
              <a:spcBef>
                <a:spcPts val="600"/>
              </a:spcBef>
              <a:buFont typeface="ABBvoiceOffice" panose="020D0603020503020204" pitchFamily="34" charset="0"/>
              <a:buChar char="–"/>
              <a:defRPr sz="1400"/>
            </a:lvl2pPr>
            <a:lvl3pPr marL="360036" indent="-180018" defTabSz="914491">
              <a:spcBef>
                <a:spcPts val="600"/>
              </a:spcBef>
              <a:buFont typeface="Arial" panose="020B0604020202020204" pitchFamily="34" charset="0"/>
              <a:buChar char="•"/>
              <a:defRPr sz="1400"/>
            </a:lvl3pPr>
            <a:lvl4pPr marL="360036" indent="-180018" defTabSz="914491">
              <a:spcBef>
                <a:spcPts val="600"/>
              </a:spcBef>
              <a:buFont typeface="Arial" panose="020B0604020202020204" pitchFamily="34" charset="0"/>
              <a:buChar char="•"/>
              <a:defRPr sz="1400"/>
            </a:lvl4pPr>
            <a:lvl5pPr marL="360036" indent="-180018" defTabSz="914491">
              <a:spcBef>
                <a:spcPts val="600"/>
              </a:spcBef>
              <a:buFont typeface="Arial" panose="020B0604020202020204" pitchFamily="34" charset="0"/>
              <a:buChar char="•"/>
              <a:defRPr sz="1400"/>
            </a:lvl5pPr>
            <a:lvl6pPr marL="360036" indent="-180018" defTabSz="914491">
              <a:spcBef>
                <a:spcPts val="600"/>
              </a:spcBef>
              <a:buFont typeface="Arial" panose="020B0604020202020204" pitchFamily="34" charset="0"/>
              <a:buChar char="•"/>
              <a:defRPr sz="1400"/>
            </a:lvl6pPr>
            <a:lvl7pPr marL="360036" indent="-180018" defTabSz="914491">
              <a:spcBef>
                <a:spcPts val="600"/>
              </a:spcBef>
              <a:buFont typeface="Arial" panose="020B0604020202020204" pitchFamily="34" charset="0"/>
              <a:buChar char="•"/>
              <a:defRPr sz="1400"/>
            </a:lvl7pPr>
            <a:lvl8pPr marL="360036" indent="-180018" defTabSz="914491">
              <a:spcBef>
                <a:spcPts val="600"/>
              </a:spcBef>
              <a:buFont typeface="Arial" panose="020B0604020202020204" pitchFamily="34" charset="0"/>
              <a:buChar char="•"/>
              <a:defRPr sz="1400"/>
            </a:lvl8pPr>
            <a:lvl9pPr marL="360036" indent="-180018" defTabSz="914491">
              <a:spcBef>
                <a:spcPts val="600"/>
              </a:spcBef>
              <a:buFont typeface="Arial" panose="020B0604020202020204" pitchFamily="34" charset="0"/>
              <a:buChar char="•"/>
              <a:defRPr sz="1400"/>
            </a:lvl9pPr>
          </a:lstStyle>
          <a:p>
            <a:r>
              <a:rPr lang="en-US" dirty="0">
                <a:latin typeface="ABBvoiceOffice" panose="020D0603020503020204" pitchFamily="34" charset="0"/>
                <a:ea typeface="ABBvoiceOffice" panose="020D0603020503020204" pitchFamily="34" charset="0"/>
                <a:cs typeface="ABBvoiceOffice" panose="020D0603020503020204" pitchFamily="34" charset="0"/>
              </a:rPr>
              <a:t>All the electrical parameters to be measured with high accuracy.</a:t>
            </a:r>
          </a:p>
          <a:p>
            <a:r>
              <a:rPr lang="en-US" dirty="0">
                <a:latin typeface="ABBvoiceOffice" panose="020D0603020503020204" pitchFamily="34" charset="0"/>
                <a:ea typeface="ABBvoiceOffice" panose="020D0603020503020204" pitchFamily="34" charset="0"/>
                <a:cs typeface="ABBvoiceOffice" panose="020D0603020503020204" pitchFamily="34" charset="0"/>
              </a:rPr>
              <a:t>Devices exchanging the information among them and with cloud.</a:t>
            </a:r>
          </a:p>
        </p:txBody>
      </p:sp>
      <p:grpSp>
        <p:nvGrpSpPr>
          <p:cNvPr id="159" name="Gruppo 158">
            <a:extLst>
              <a:ext uri="{FF2B5EF4-FFF2-40B4-BE49-F238E27FC236}">
                <a16:creationId xmlns:a16="http://schemas.microsoft.com/office/drawing/2014/main" id="{C3A71963-7FF3-514A-B0AC-DC8BB5BA64B6}"/>
              </a:ext>
            </a:extLst>
          </p:cNvPr>
          <p:cNvGrpSpPr/>
          <p:nvPr/>
        </p:nvGrpSpPr>
        <p:grpSpPr>
          <a:xfrm>
            <a:off x="392333" y="3739166"/>
            <a:ext cx="3538011" cy="2026067"/>
            <a:chOff x="290618" y="4060095"/>
            <a:chExt cx="3759070" cy="2152658"/>
          </a:xfrm>
        </p:grpSpPr>
        <p:pic>
          <p:nvPicPr>
            <p:cNvPr id="124" name="Picture 55">
              <a:extLst>
                <a:ext uri="{FF2B5EF4-FFF2-40B4-BE49-F238E27FC236}">
                  <a16:creationId xmlns:a16="http://schemas.microsoft.com/office/drawing/2014/main" id="{532C7FE1-2214-284D-842B-9B213C1597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0618" y="4149704"/>
              <a:ext cx="2410561" cy="2063049"/>
            </a:xfrm>
            <a:prstGeom prst="rect">
              <a:avLst/>
            </a:prstGeom>
          </p:spPr>
        </p:pic>
        <p:sp>
          <p:nvSpPr>
            <p:cNvPr id="125" name="Oval 56">
              <a:extLst>
                <a:ext uri="{FF2B5EF4-FFF2-40B4-BE49-F238E27FC236}">
                  <a16:creationId xmlns:a16="http://schemas.microsoft.com/office/drawing/2014/main" id="{8DA29A88-4345-CC4C-98F3-A9FFA197877C}"/>
                </a:ext>
              </a:extLst>
            </p:cNvPr>
            <p:cNvSpPr/>
            <p:nvPr/>
          </p:nvSpPr>
          <p:spPr bwMode="gray">
            <a:xfrm>
              <a:off x="1199603" y="5099819"/>
              <a:ext cx="125835" cy="125835"/>
            </a:xfrm>
            <a:prstGeom prst="ellipse">
              <a:avLst/>
            </a:prstGeom>
            <a:solidFill>
              <a:schemeClr val="tx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26" name="Oval 57">
              <a:extLst>
                <a:ext uri="{FF2B5EF4-FFF2-40B4-BE49-F238E27FC236}">
                  <a16:creationId xmlns:a16="http://schemas.microsoft.com/office/drawing/2014/main" id="{D1C54E5C-51E1-3C40-8B0C-EA41A30E1C7B}"/>
                </a:ext>
              </a:extLst>
            </p:cNvPr>
            <p:cNvSpPr/>
            <p:nvPr/>
          </p:nvSpPr>
          <p:spPr bwMode="gray">
            <a:xfrm>
              <a:off x="2835688" y="4095847"/>
              <a:ext cx="125835" cy="125835"/>
            </a:xfrm>
            <a:prstGeom prst="ellipse">
              <a:avLst/>
            </a:prstGeom>
            <a:solidFill>
              <a:schemeClr val="tx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27" name="Rectangle 58">
              <a:extLst>
                <a:ext uri="{FF2B5EF4-FFF2-40B4-BE49-F238E27FC236}">
                  <a16:creationId xmlns:a16="http://schemas.microsoft.com/office/drawing/2014/main" id="{BA1A1C3F-5173-EA40-8C44-1279A62BD8F3}"/>
                </a:ext>
              </a:extLst>
            </p:cNvPr>
            <p:cNvSpPr/>
            <p:nvPr/>
          </p:nvSpPr>
          <p:spPr>
            <a:xfrm>
              <a:off x="2996472" y="4060095"/>
              <a:ext cx="1053216" cy="646331"/>
            </a:xfrm>
            <a:prstGeom prst="rect">
              <a:avLst/>
            </a:prstGeom>
          </p:spPr>
          <p:txBody>
            <a:bodyPr vert="horz" lIns="0" tIns="0" rIns="0" bIns="0" rtlCol="0">
              <a:noAutofit/>
            </a:bodyPr>
            <a:lstStyle/>
            <a:p>
              <a:pPr defTabSz="914491">
                <a:spcBef>
                  <a:spcPts val="600"/>
                </a:spcBef>
              </a:pPr>
              <a:r>
                <a:rPr lang="en-US" sz="1000" dirty="0"/>
                <a:t>power meter </a:t>
              </a:r>
              <a:br>
                <a:rPr lang="en-US" sz="1000" dirty="0"/>
              </a:br>
              <a:r>
                <a:rPr lang="en-US" sz="1000" dirty="0"/>
                <a:t>for local monitoring </a:t>
              </a:r>
            </a:p>
          </p:txBody>
        </p:sp>
      </p:grpSp>
      <p:grpSp>
        <p:nvGrpSpPr>
          <p:cNvPr id="128" name="Group 59">
            <a:extLst>
              <a:ext uri="{FF2B5EF4-FFF2-40B4-BE49-F238E27FC236}">
                <a16:creationId xmlns:a16="http://schemas.microsoft.com/office/drawing/2014/main" id="{707D3DDF-6008-8A4A-8D76-384AF6820385}"/>
              </a:ext>
            </a:extLst>
          </p:cNvPr>
          <p:cNvGrpSpPr/>
          <p:nvPr/>
        </p:nvGrpSpPr>
        <p:grpSpPr>
          <a:xfrm>
            <a:off x="5584018" y="3988005"/>
            <a:ext cx="2048552" cy="1802321"/>
            <a:chOff x="7415682" y="1695522"/>
            <a:chExt cx="4436039" cy="3902836"/>
          </a:xfrm>
        </p:grpSpPr>
        <p:pic>
          <p:nvPicPr>
            <p:cNvPr id="129" name="Picture 60">
              <a:extLst>
                <a:ext uri="{FF2B5EF4-FFF2-40B4-BE49-F238E27FC236}">
                  <a16:creationId xmlns:a16="http://schemas.microsoft.com/office/drawing/2014/main" id="{33ED5149-4240-D14E-AF42-FE8967F2E6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5684" y="1695522"/>
              <a:ext cx="4436037" cy="3796527"/>
            </a:xfrm>
            <a:prstGeom prst="rect">
              <a:avLst/>
            </a:prstGeom>
          </p:spPr>
        </p:pic>
        <p:grpSp>
          <p:nvGrpSpPr>
            <p:cNvPr id="130" name="Group 61">
              <a:extLst>
                <a:ext uri="{FF2B5EF4-FFF2-40B4-BE49-F238E27FC236}">
                  <a16:creationId xmlns:a16="http://schemas.microsoft.com/office/drawing/2014/main" id="{02A1CC7F-A6B4-174D-8CDD-E48C55057DB1}"/>
                </a:ext>
              </a:extLst>
            </p:cNvPr>
            <p:cNvGrpSpPr/>
            <p:nvPr/>
          </p:nvGrpSpPr>
          <p:grpSpPr>
            <a:xfrm>
              <a:off x="7415684" y="1756169"/>
              <a:ext cx="4436037" cy="1993640"/>
              <a:chOff x="3280397" y="1933575"/>
              <a:chExt cx="8333848" cy="1993900"/>
            </a:xfrm>
          </p:grpSpPr>
          <p:sp>
            <p:nvSpPr>
              <p:cNvPr id="140" name="Rectangle 71">
                <a:extLst>
                  <a:ext uri="{FF2B5EF4-FFF2-40B4-BE49-F238E27FC236}">
                    <a16:creationId xmlns:a16="http://schemas.microsoft.com/office/drawing/2014/main" id="{A351DF15-8A68-BB44-B18E-EC521917F2A1}"/>
                  </a:ext>
                </a:extLst>
              </p:cNvPr>
              <p:cNvSpPr/>
              <p:nvPr/>
            </p:nvSpPr>
            <p:spPr bwMode="gray">
              <a:xfrm>
                <a:off x="3280397" y="1933575"/>
                <a:ext cx="8333848" cy="15602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41" name="Rectangle 72">
                <a:extLst>
                  <a:ext uri="{FF2B5EF4-FFF2-40B4-BE49-F238E27FC236}">
                    <a16:creationId xmlns:a16="http://schemas.microsoft.com/office/drawing/2014/main" id="{8309EAA8-E2FD-CC40-80FE-3A910A2B7A9B}"/>
                  </a:ext>
                </a:extLst>
              </p:cNvPr>
              <p:cNvSpPr/>
              <p:nvPr/>
            </p:nvSpPr>
            <p:spPr bwMode="gray">
              <a:xfrm>
                <a:off x="6407661" y="3493827"/>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42" name="Rectangle 73">
                <a:extLst>
                  <a:ext uri="{FF2B5EF4-FFF2-40B4-BE49-F238E27FC236}">
                    <a16:creationId xmlns:a16="http://schemas.microsoft.com/office/drawing/2014/main" id="{097EA687-3CE6-BE4A-B559-0FEF82B8295A}"/>
                  </a:ext>
                </a:extLst>
              </p:cNvPr>
              <p:cNvSpPr/>
              <p:nvPr/>
            </p:nvSpPr>
            <p:spPr bwMode="gray">
              <a:xfrm>
                <a:off x="8180777" y="3493827"/>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43" name="Rectangle 74">
                <a:extLst>
                  <a:ext uri="{FF2B5EF4-FFF2-40B4-BE49-F238E27FC236}">
                    <a16:creationId xmlns:a16="http://schemas.microsoft.com/office/drawing/2014/main" id="{02562F9C-F455-864C-9350-94EA2D7B0884}"/>
                  </a:ext>
                </a:extLst>
              </p:cNvPr>
              <p:cNvSpPr/>
              <p:nvPr/>
            </p:nvSpPr>
            <p:spPr bwMode="gray">
              <a:xfrm>
                <a:off x="9953894" y="3484324"/>
                <a:ext cx="368490" cy="43364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grpSp>
          <p:nvGrpSpPr>
            <p:cNvPr id="131" name="Group 62">
              <a:extLst>
                <a:ext uri="{FF2B5EF4-FFF2-40B4-BE49-F238E27FC236}">
                  <a16:creationId xmlns:a16="http://schemas.microsoft.com/office/drawing/2014/main" id="{380F9B3D-5A3B-4348-BB84-2495BF40F925}"/>
                </a:ext>
              </a:extLst>
            </p:cNvPr>
            <p:cNvGrpSpPr/>
            <p:nvPr/>
          </p:nvGrpSpPr>
          <p:grpSpPr>
            <a:xfrm>
              <a:off x="7415684" y="3749810"/>
              <a:ext cx="4358467" cy="1326191"/>
              <a:chOff x="4653888" y="3927475"/>
              <a:chExt cx="6960358" cy="1677371"/>
            </a:xfrm>
            <a:solidFill>
              <a:srgbClr val="FFFF00">
                <a:alpha val="34000"/>
              </a:srgbClr>
            </a:solidFill>
          </p:grpSpPr>
          <p:sp>
            <p:nvSpPr>
              <p:cNvPr id="138" name="Rectangle 69">
                <a:extLst>
                  <a:ext uri="{FF2B5EF4-FFF2-40B4-BE49-F238E27FC236}">
                    <a16:creationId xmlns:a16="http://schemas.microsoft.com/office/drawing/2014/main" id="{C297BA65-37D5-CD40-AA55-80480B0712FC}"/>
                  </a:ext>
                </a:extLst>
              </p:cNvPr>
              <p:cNvSpPr/>
              <p:nvPr/>
            </p:nvSpPr>
            <p:spPr bwMode="gray">
              <a:xfrm>
                <a:off x="4653888" y="3927475"/>
                <a:ext cx="6960358" cy="14127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39" name="Rectangle 70">
                <a:extLst>
                  <a:ext uri="{FF2B5EF4-FFF2-40B4-BE49-F238E27FC236}">
                    <a16:creationId xmlns:a16="http://schemas.microsoft.com/office/drawing/2014/main" id="{63BB66DE-D387-C948-823F-A1EE103BFCD7}"/>
                  </a:ext>
                </a:extLst>
              </p:cNvPr>
              <p:cNvSpPr/>
              <p:nvPr/>
            </p:nvSpPr>
            <p:spPr bwMode="gray">
              <a:xfrm>
                <a:off x="7625473" y="5340204"/>
                <a:ext cx="3988773" cy="2646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sp>
          <p:nvSpPr>
            <p:cNvPr id="132" name="Rectangle 63">
              <a:extLst>
                <a:ext uri="{FF2B5EF4-FFF2-40B4-BE49-F238E27FC236}">
                  <a16:creationId xmlns:a16="http://schemas.microsoft.com/office/drawing/2014/main" id="{B9390FB4-88FE-704F-A265-B9951283FBAD}"/>
                </a:ext>
              </a:extLst>
            </p:cNvPr>
            <p:cNvSpPr/>
            <p:nvPr/>
          </p:nvSpPr>
          <p:spPr bwMode="gray">
            <a:xfrm>
              <a:off x="7415683" y="5076000"/>
              <a:ext cx="4358468" cy="522358"/>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33" name="Oval 64">
              <a:extLst>
                <a:ext uri="{FF2B5EF4-FFF2-40B4-BE49-F238E27FC236}">
                  <a16:creationId xmlns:a16="http://schemas.microsoft.com/office/drawing/2014/main" id="{ABB517D3-2785-974E-BE03-4D44621CB3D4}"/>
                </a:ext>
              </a:extLst>
            </p:cNvPr>
            <p:cNvSpPr/>
            <p:nvPr/>
          </p:nvSpPr>
          <p:spPr bwMode="gray">
            <a:xfrm>
              <a:off x="10626166" y="5470410"/>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34" name="Oval 65">
              <a:extLst>
                <a:ext uri="{FF2B5EF4-FFF2-40B4-BE49-F238E27FC236}">
                  <a16:creationId xmlns:a16="http://schemas.microsoft.com/office/drawing/2014/main" id="{36CD37C1-F4A5-D04A-AF67-4A91698A95C9}"/>
                </a:ext>
              </a:extLst>
            </p:cNvPr>
            <p:cNvSpPr/>
            <p:nvPr/>
          </p:nvSpPr>
          <p:spPr bwMode="gray">
            <a:xfrm>
              <a:off x="10919231" y="5470615"/>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35" name="Oval 66">
              <a:extLst>
                <a:ext uri="{FF2B5EF4-FFF2-40B4-BE49-F238E27FC236}">
                  <a16:creationId xmlns:a16="http://schemas.microsoft.com/office/drawing/2014/main" id="{99422ECF-870B-8747-B3DA-E93D0BD6CB36}"/>
                </a:ext>
              </a:extLst>
            </p:cNvPr>
            <p:cNvSpPr/>
            <p:nvPr/>
          </p:nvSpPr>
          <p:spPr bwMode="gray">
            <a:xfrm>
              <a:off x="11195364" y="5470410"/>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36" name="Oval 67">
              <a:extLst>
                <a:ext uri="{FF2B5EF4-FFF2-40B4-BE49-F238E27FC236}">
                  <a16:creationId xmlns:a16="http://schemas.microsoft.com/office/drawing/2014/main" id="{1EE686C1-D48A-6248-8BE2-A91949ACF439}"/>
                </a:ext>
              </a:extLst>
            </p:cNvPr>
            <p:cNvSpPr/>
            <p:nvPr/>
          </p:nvSpPr>
          <p:spPr bwMode="gray">
            <a:xfrm>
              <a:off x="11414439" y="5470410"/>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37" name="Rectangle 68">
              <a:extLst>
                <a:ext uri="{FF2B5EF4-FFF2-40B4-BE49-F238E27FC236}">
                  <a16:creationId xmlns:a16="http://schemas.microsoft.com/office/drawing/2014/main" id="{87AA5F01-ACF5-8F48-AD08-4A7AF10DBCFD}"/>
                </a:ext>
              </a:extLst>
            </p:cNvPr>
            <p:cNvSpPr/>
            <p:nvPr/>
          </p:nvSpPr>
          <p:spPr bwMode="gray">
            <a:xfrm>
              <a:off x="7415682" y="4866764"/>
              <a:ext cx="1860761" cy="209235"/>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grpSp>
      <p:sp>
        <p:nvSpPr>
          <p:cNvPr id="144" name="Rectangle 75">
            <a:extLst>
              <a:ext uri="{FF2B5EF4-FFF2-40B4-BE49-F238E27FC236}">
                <a16:creationId xmlns:a16="http://schemas.microsoft.com/office/drawing/2014/main" id="{C8014B90-3C15-CE40-A3B2-558F2CDB96AF}"/>
              </a:ext>
            </a:extLst>
          </p:cNvPr>
          <p:cNvSpPr/>
          <p:nvPr/>
        </p:nvSpPr>
        <p:spPr>
          <a:xfrm>
            <a:off x="4302766" y="3831270"/>
            <a:ext cx="1257881" cy="1061829"/>
          </a:xfrm>
          <a:prstGeom prst="rect">
            <a:avLst/>
          </a:prstGeom>
        </p:spPr>
        <p:txBody>
          <a:bodyPr wrap="square">
            <a:spAutoFit/>
          </a:bodyPr>
          <a:lstStyle/>
          <a:p>
            <a:endParaRPr lang="en-US" sz="700" b="1" dirty="0"/>
          </a:p>
          <a:p>
            <a:r>
              <a:rPr lang="en-US" sz="700" b="1" dirty="0"/>
              <a:t>Advanced power monitoring and network performance:</a:t>
            </a:r>
          </a:p>
          <a:p>
            <a:r>
              <a:rPr lang="en-US" sz="700" dirty="0"/>
              <a:t>P, Q, S, </a:t>
            </a:r>
            <a:r>
              <a:rPr lang="en-US" sz="700" dirty="0" err="1"/>
              <a:t>Ea</a:t>
            </a:r>
            <a:r>
              <a:rPr lang="en-US" sz="700" dirty="0"/>
              <a:t>, Er, </a:t>
            </a:r>
            <a:r>
              <a:rPr lang="en-US" sz="700" dirty="0" err="1"/>
              <a:t>Eap</a:t>
            </a:r>
            <a:r>
              <a:rPr lang="en-US" sz="700" dirty="0"/>
              <a:t>, f, I, IN, U and/or V, PF, THDU and/or THDV and/or THD-RU and/or THD-RV, THDI and/or THD-RI</a:t>
            </a:r>
          </a:p>
        </p:txBody>
      </p:sp>
      <p:sp>
        <p:nvSpPr>
          <p:cNvPr id="145" name="Rectangle 76">
            <a:extLst>
              <a:ext uri="{FF2B5EF4-FFF2-40B4-BE49-F238E27FC236}">
                <a16:creationId xmlns:a16="http://schemas.microsoft.com/office/drawing/2014/main" id="{C8A4773C-A6CA-7C4E-A537-B3E6DC419080}"/>
              </a:ext>
            </a:extLst>
          </p:cNvPr>
          <p:cNvSpPr/>
          <p:nvPr/>
        </p:nvSpPr>
        <p:spPr>
          <a:xfrm>
            <a:off x="4298326" y="4953683"/>
            <a:ext cx="1257882" cy="523220"/>
          </a:xfrm>
          <a:prstGeom prst="rect">
            <a:avLst/>
          </a:prstGeom>
        </p:spPr>
        <p:txBody>
          <a:bodyPr wrap="square">
            <a:spAutoFit/>
          </a:bodyPr>
          <a:lstStyle/>
          <a:p>
            <a:r>
              <a:rPr lang="en-US" sz="700" b="1" dirty="0"/>
              <a:t>Basic Power Monitoring:</a:t>
            </a:r>
          </a:p>
          <a:p>
            <a:r>
              <a:rPr lang="en-US" sz="700" dirty="0"/>
              <a:t>P, Q, S, </a:t>
            </a:r>
            <a:r>
              <a:rPr lang="en-US" sz="700" dirty="0" err="1"/>
              <a:t>Ea</a:t>
            </a:r>
            <a:r>
              <a:rPr lang="en-US" sz="700" dirty="0"/>
              <a:t>, Er, </a:t>
            </a:r>
            <a:r>
              <a:rPr lang="en-US" sz="700" dirty="0" err="1"/>
              <a:t>Eap</a:t>
            </a:r>
            <a:r>
              <a:rPr lang="en-US" sz="700" dirty="0"/>
              <a:t>, f, I, IN, U and/or V, PF</a:t>
            </a:r>
          </a:p>
          <a:p>
            <a:endParaRPr lang="en-US" sz="700" dirty="0"/>
          </a:p>
        </p:txBody>
      </p:sp>
      <p:sp>
        <p:nvSpPr>
          <p:cNvPr id="146" name="Rectangle 77">
            <a:extLst>
              <a:ext uri="{FF2B5EF4-FFF2-40B4-BE49-F238E27FC236}">
                <a16:creationId xmlns:a16="http://schemas.microsoft.com/office/drawing/2014/main" id="{1BEFB1D7-1E60-E840-A3DA-06468CA36214}"/>
              </a:ext>
            </a:extLst>
          </p:cNvPr>
          <p:cNvSpPr/>
          <p:nvPr/>
        </p:nvSpPr>
        <p:spPr>
          <a:xfrm>
            <a:off x="4326136" y="5506550"/>
            <a:ext cx="1331947" cy="307777"/>
          </a:xfrm>
          <a:prstGeom prst="rect">
            <a:avLst/>
          </a:prstGeom>
        </p:spPr>
        <p:txBody>
          <a:bodyPr wrap="square">
            <a:spAutoFit/>
          </a:bodyPr>
          <a:lstStyle/>
          <a:p>
            <a:r>
              <a:rPr lang="en-US" sz="700" b="1" dirty="0"/>
              <a:t>Energy monitoring:</a:t>
            </a:r>
          </a:p>
          <a:p>
            <a:r>
              <a:rPr lang="en-US" sz="700" dirty="0" err="1"/>
              <a:t>Ea</a:t>
            </a:r>
            <a:r>
              <a:rPr lang="en-US" sz="700" dirty="0"/>
              <a:t> </a:t>
            </a:r>
          </a:p>
        </p:txBody>
      </p:sp>
      <p:grpSp>
        <p:nvGrpSpPr>
          <p:cNvPr id="147" name="Group 78">
            <a:extLst>
              <a:ext uri="{FF2B5EF4-FFF2-40B4-BE49-F238E27FC236}">
                <a16:creationId xmlns:a16="http://schemas.microsoft.com/office/drawing/2014/main" id="{6D1DFDF2-0092-7D44-A4A4-D9DF1B603D97}"/>
              </a:ext>
            </a:extLst>
          </p:cNvPr>
          <p:cNvGrpSpPr/>
          <p:nvPr/>
        </p:nvGrpSpPr>
        <p:grpSpPr>
          <a:xfrm>
            <a:off x="9232874" y="3788290"/>
            <a:ext cx="2221059" cy="2033671"/>
            <a:chOff x="7415684" y="1695522"/>
            <a:chExt cx="4436037" cy="4061774"/>
          </a:xfrm>
        </p:grpSpPr>
        <p:pic>
          <p:nvPicPr>
            <p:cNvPr id="148" name="Picture 79">
              <a:extLst>
                <a:ext uri="{FF2B5EF4-FFF2-40B4-BE49-F238E27FC236}">
                  <a16:creationId xmlns:a16="http://schemas.microsoft.com/office/drawing/2014/main" id="{5CBD8A09-D193-EA49-A5CD-BD61EA00A8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5684" y="1695522"/>
              <a:ext cx="4436037" cy="3796527"/>
            </a:xfrm>
            <a:prstGeom prst="rect">
              <a:avLst/>
            </a:prstGeom>
          </p:spPr>
        </p:pic>
        <p:sp>
          <p:nvSpPr>
            <p:cNvPr id="149" name="Rectangle 80">
              <a:extLst>
                <a:ext uri="{FF2B5EF4-FFF2-40B4-BE49-F238E27FC236}">
                  <a16:creationId xmlns:a16="http://schemas.microsoft.com/office/drawing/2014/main" id="{20E38967-3E37-A145-BE95-39E01EF9159F}"/>
                </a:ext>
              </a:extLst>
            </p:cNvPr>
            <p:cNvSpPr/>
            <p:nvPr/>
          </p:nvSpPr>
          <p:spPr bwMode="gray">
            <a:xfrm>
              <a:off x="7415684" y="1756169"/>
              <a:ext cx="4436037" cy="4001127"/>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50" name="Oval 81">
              <a:extLst>
                <a:ext uri="{FF2B5EF4-FFF2-40B4-BE49-F238E27FC236}">
                  <a16:creationId xmlns:a16="http://schemas.microsoft.com/office/drawing/2014/main" id="{0F71699E-3C71-9A41-AE7E-88351A73E248}"/>
                </a:ext>
              </a:extLst>
            </p:cNvPr>
            <p:cNvSpPr/>
            <p:nvPr/>
          </p:nvSpPr>
          <p:spPr bwMode="gray">
            <a:xfrm>
              <a:off x="10626166" y="5470410"/>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51" name="Oval 82">
              <a:extLst>
                <a:ext uri="{FF2B5EF4-FFF2-40B4-BE49-F238E27FC236}">
                  <a16:creationId xmlns:a16="http://schemas.microsoft.com/office/drawing/2014/main" id="{BD3543DB-A827-D640-AC70-F46CBC2D8084}"/>
                </a:ext>
              </a:extLst>
            </p:cNvPr>
            <p:cNvSpPr/>
            <p:nvPr/>
          </p:nvSpPr>
          <p:spPr bwMode="gray">
            <a:xfrm>
              <a:off x="10919231" y="5470615"/>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52" name="Oval 83">
              <a:extLst>
                <a:ext uri="{FF2B5EF4-FFF2-40B4-BE49-F238E27FC236}">
                  <a16:creationId xmlns:a16="http://schemas.microsoft.com/office/drawing/2014/main" id="{F074D81E-3169-D146-BD69-4E76EA5DFC8B}"/>
                </a:ext>
              </a:extLst>
            </p:cNvPr>
            <p:cNvSpPr/>
            <p:nvPr/>
          </p:nvSpPr>
          <p:spPr bwMode="gray">
            <a:xfrm>
              <a:off x="11195364" y="5470410"/>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153" name="Oval 84">
              <a:extLst>
                <a:ext uri="{FF2B5EF4-FFF2-40B4-BE49-F238E27FC236}">
                  <a16:creationId xmlns:a16="http://schemas.microsoft.com/office/drawing/2014/main" id="{64819D10-4628-8D45-8224-4D43DAFE84EE}"/>
                </a:ext>
              </a:extLst>
            </p:cNvPr>
            <p:cNvSpPr/>
            <p:nvPr/>
          </p:nvSpPr>
          <p:spPr bwMode="gray">
            <a:xfrm>
              <a:off x="11414439" y="5470410"/>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grpSp>
      <p:sp>
        <p:nvSpPr>
          <p:cNvPr id="154" name="Rectangle 85">
            <a:extLst>
              <a:ext uri="{FF2B5EF4-FFF2-40B4-BE49-F238E27FC236}">
                <a16:creationId xmlns:a16="http://schemas.microsoft.com/office/drawing/2014/main" id="{62C97F3E-17EB-3848-B9B7-6F995A8F06C2}"/>
              </a:ext>
            </a:extLst>
          </p:cNvPr>
          <p:cNvSpPr/>
          <p:nvPr/>
        </p:nvSpPr>
        <p:spPr>
          <a:xfrm>
            <a:off x="8243574" y="3641415"/>
            <a:ext cx="897159" cy="630942"/>
          </a:xfrm>
          <a:prstGeom prst="rect">
            <a:avLst/>
          </a:prstGeom>
        </p:spPr>
        <p:txBody>
          <a:bodyPr wrap="square">
            <a:spAutoFit/>
          </a:bodyPr>
          <a:lstStyle/>
          <a:p>
            <a:endParaRPr lang="en-US" sz="700" b="1" dirty="0"/>
          </a:p>
          <a:p>
            <a:r>
              <a:rPr lang="en-US" sz="700" b="1" dirty="0"/>
              <a:t>Advanced power monitoring and network performance</a:t>
            </a:r>
          </a:p>
        </p:txBody>
      </p:sp>
      <p:sp>
        <p:nvSpPr>
          <p:cNvPr id="155" name="Content Placeholder 3">
            <a:extLst>
              <a:ext uri="{FF2B5EF4-FFF2-40B4-BE49-F238E27FC236}">
                <a16:creationId xmlns:a16="http://schemas.microsoft.com/office/drawing/2014/main" id="{DC74C73E-F4C7-EF43-8562-2795957E5419}"/>
              </a:ext>
            </a:extLst>
          </p:cNvPr>
          <p:cNvSpPr txBox="1">
            <a:spLocks/>
          </p:cNvSpPr>
          <p:nvPr/>
        </p:nvSpPr>
        <p:spPr bwMode="gray">
          <a:xfrm>
            <a:off x="5535101" y="3591393"/>
            <a:ext cx="1531511" cy="254739"/>
          </a:xfrm>
          <a:prstGeom prst="rect">
            <a:avLst/>
          </a:prstGeom>
          <a:solidFill>
            <a:schemeClr val="bg1"/>
          </a:solidFill>
          <a:ln w="12700">
            <a:noFill/>
          </a:ln>
        </p:spPr>
        <p:txBody>
          <a:bodyPr lIns="36000" tIns="36000" rIns="36000" bIns="36000" anchor="ctr"/>
          <a:lstStyle>
            <a:defPPr>
              <a:defRPr lang="en-US"/>
            </a:defPPr>
            <a:lvl1pPr indent="0" algn="ctr" defTabSz="914491">
              <a:spcBef>
                <a:spcPts val="600"/>
              </a:spcBef>
              <a:buFont typeface="Arial" panose="020B0604020202020204" pitchFamily="34" charset="0"/>
              <a:buNone/>
              <a:defRPr sz="1000"/>
            </a:lvl1pPr>
            <a:lvl2pPr marL="180018" indent="-180018" defTabSz="914491">
              <a:spcBef>
                <a:spcPts val="600"/>
              </a:spcBef>
              <a:buFont typeface="ABBvoiceOffice" panose="020D0603020503020204" pitchFamily="34" charset="0"/>
              <a:buChar char="–"/>
              <a:defRPr sz="1400"/>
            </a:lvl2pPr>
            <a:lvl3pPr marL="360036" indent="-180018" defTabSz="914491">
              <a:spcBef>
                <a:spcPts val="600"/>
              </a:spcBef>
              <a:buFont typeface="Arial" panose="020B0604020202020204" pitchFamily="34" charset="0"/>
              <a:buChar char="•"/>
              <a:defRPr sz="1400"/>
            </a:lvl3pPr>
            <a:lvl4pPr marL="360036" indent="-180018" defTabSz="914491">
              <a:spcBef>
                <a:spcPts val="600"/>
              </a:spcBef>
              <a:buFont typeface="Arial" panose="020B0604020202020204" pitchFamily="34" charset="0"/>
              <a:buChar char="•"/>
              <a:defRPr sz="1400"/>
            </a:lvl4pPr>
            <a:lvl5pPr marL="360036" indent="-180018" defTabSz="914491">
              <a:spcBef>
                <a:spcPts val="600"/>
              </a:spcBef>
              <a:buFont typeface="Arial" panose="020B0604020202020204" pitchFamily="34" charset="0"/>
              <a:buChar char="•"/>
              <a:defRPr sz="1400"/>
            </a:lvl5pPr>
            <a:lvl6pPr marL="360036" indent="-180018" defTabSz="914491">
              <a:spcBef>
                <a:spcPts val="600"/>
              </a:spcBef>
              <a:buFont typeface="Arial" panose="020B0604020202020204" pitchFamily="34" charset="0"/>
              <a:buChar char="•"/>
              <a:defRPr sz="1400"/>
            </a:lvl6pPr>
            <a:lvl7pPr marL="360036" indent="-180018" defTabSz="914491">
              <a:spcBef>
                <a:spcPts val="600"/>
              </a:spcBef>
              <a:buFont typeface="Arial" panose="020B0604020202020204" pitchFamily="34" charset="0"/>
              <a:buChar char="•"/>
              <a:defRPr sz="1400"/>
            </a:lvl7pPr>
            <a:lvl8pPr marL="360036" indent="-180018" defTabSz="914491">
              <a:spcBef>
                <a:spcPts val="600"/>
              </a:spcBef>
              <a:buFont typeface="Arial" panose="020B0604020202020204" pitchFamily="34" charset="0"/>
              <a:buChar char="•"/>
              <a:defRPr sz="1400"/>
            </a:lvl8pPr>
            <a:lvl9pPr marL="360036" indent="-180018" defTabSz="914491">
              <a:spcBef>
                <a:spcPts val="600"/>
              </a:spcBef>
              <a:buFont typeface="Arial" panose="020B0604020202020204" pitchFamily="34" charset="0"/>
              <a:buChar char="•"/>
              <a:defRPr sz="1400"/>
            </a:lvl9pPr>
          </a:lstStyle>
          <a:p>
            <a:pPr algn="l"/>
            <a:r>
              <a:rPr lang="en-US" dirty="0"/>
              <a:t>Local/remote monitoring system</a:t>
            </a:r>
          </a:p>
        </p:txBody>
      </p:sp>
      <p:pic>
        <p:nvPicPr>
          <p:cNvPr id="156" name="Graphic 87">
            <a:extLst>
              <a:ext uri="{FF2B5EF4-FFF2-40B4-BE49-F238E27FC236}">
                <a16:creationId xmlns:a16="http://schemas.microsoft.com/office/drawing/2014/main" id="{381243D5-ACA7-D548-B370-74BBA960DC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3677" y="3429133"/>
            <a:ext cx="339452" cy="339452"/>
          </a:xfrm>
          <a:prstGeom prst="rect">
            <a:avLst/>
          </a:prstGeom>
        </p:spPr>
      </p:pic>
      <p:cxnSp>
        <p:nvCxnSpPr>
          <p:cNvPr id="157" name="Straight Connector 88">
            <a:extLst>
              <a:ext uri="{FF2B5EF4-FFF2-40B4-BE49-F238E27FC236}">
                <a16:creationId xmlns:a16="http://schemas.microsoft.com/office/drawing/2014/main" id="{5740A73F-6359-9943-91D7-B07122A793B6}"/>
              </a:ext>
            </a:extLst>
          </p:cNvPr>
          <p:cNvCxnSpPr>
            <a:cxnSpLocks/>
          </p:cNvCxnSpPr>
          <p:nvPr/>
        </p:nvCxnSpPr>
        <p:spPr bwMode="gray">
          <a:xfrm>
            <a:off x="5985542" y="4165522"/>
            <a:ext cx="0" cy="1450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Rettangolo 157">
            <a:extLst>
              <a:ext uri="{FF2B5EF4-FFF2-40B4-BE49-F238E27FC236}">
                <a16:creationId xmlns:a16="http://schemas.microsoft.com/office/drawing/2014/main" id="{4C045713-03BC-774F-BAD6-F30D4EB23226}"/>
              </a:ext>
            </a:extLst>
          </p:cNvPr>
          <p:cNvSpPr/>
          <p:nvPr/>
        </p:nvSpPr>
        <p:spPr bwMode="gray">
          <a:xfrm>
            <a:off x="347640" y="3427032"/>
            <a:ext cx="3447444" cy="2490153"/>
          </a:xfrm>
          <a:prstGeom prst="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sz="1400" dirty="0" err="1"/>
          </a:p>
        </p:txBody>
      </p:sp>
      <p:sp>
        <p:nvSpPr>
          <p:cNvPr id="160" name="Rettangolo 159">
            <a:extLst>
              <a:ext uri="{FF2B5EF4-FFF2-40B4-BE49-F238E27FC236}">
                <a16:creationId xmlns:a16="http://schemas.microsoft.com/office/drawing/2014/main" id="{BD575A22-0CA1-3449-951F-42BC2D0BD0E8}"/>
              </a:ext>
            </a:extLst>
          </p:cNvPr>
          <p:cNvSpPr/>
          <p:nvPr/>
        </p:nvSpPr>
        <p:spPr bwMode="gray">
          <a:xfrm>
            <a:off x="4296415" y="3419125"/>
            <a:ext cx="3447444" cy="2490153"/>
          </a:xfrm>
          <a:prstGeom prst="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sz="1400" dirty="0" err="1"/>
          </a:p>
        </p:txBody>
      </p:sp>
      <p:sp>
        <p:nvSpPr>
          <p:cNvPr id="163" name="Rettangolo 162">
            <a:extLst>
              <a:ext uri="{FF2B5EF4-FFF2-40B4-BE49-F238E27FC236}">
                <a16:creationId xmlns:a16="http://schemas.microsoft.com/office/drawing/2014/main" id="{1B9054BF-DFB8-7248-AECE-F6334C135237}"/>
              </a:ext>
            </a:extLst>
          </p:cNvPr>
          <p:cNvSpPr/>
          <p:nvPr/>
        </p:nvSpPr>
        <p:spPr bwMode="gray">
          <a:xfrm>
            <a:off x="8209258" y="3429133"/>
            <a:ext cx="3447444" cy="2490153"/>
          </a:xfrm>
          <a:prstGeom prst="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sz="1400" dirty="0" err="1"/>
          </a:p>
        </p:txBody>
      </p:sp>
      <p:sp>
        <p:nvSpPr>
          <p:cNvPr id="50" name="Date Placeholder 3">
            <a:extLst>
              <a:ext uri="{FF2B5EF4-FFF2-40B4-BE49-F238E27FC236}">
                <a16:creationId xmlns:a16="http://schemas.microsoft.com/office/drawing/2014/main" id="{5DBE63EA-4A5E-4DFC-B08D-8ADFDD5BA9C8}"/>
              </a:ext>
            </a:extLst>
          </p:cNvPr>
          <p:cNvSpPr txBox="1">
            <a:spLocks/>
          </p:cNvSpPr>
          <p:nvPr/>
        </p:nvSpPr>
        <p:spPr>
          <a:xfrm>
            <a:off x="332367" y="6489341"/>
            <a:ext cx="1162951" cy="118192"/>
          </a:xfrm>
          <a:prstGeom prst="rect">
            <a:avLst/>
          </a:prstGeom>
        </p:spPr>
        <p:txBody>
          <a:bodyPr vert="horz" lIns="0" tIns="0" rIns="0" bIns="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604723B6-2C37-4C03-92C2-AA6C4A469955}" type="datetime4">
              <a:rPr lang="en-US" sz="800" smtClean="0">
                <a:solidFill>
                  <a:schemeClr val="accent3"/>
                </a:solidFill>
              </a:rPr>
              <a:pPr>
                <a:lnSpc>
                  <a:spcPct val="90000"/>
                </a:lnSpc>
                <a:spcAft>
                  <a:spcPts val="600"/>
                </a:spcAft>
              </a:pPr>
              <a:t>October 8, 2021</a:t>
            </a:fld>
            <a:endParaRPr lang="en-US" sz="800" dirty="0">
              <a:solidFill>
                <a:schemeClr val="accent3"/>
              </a:solidFill>
            </a:endParaRPr>
          </a:p>
        </p:txBody>
      </p:sp>
      <p:sp>
        <p:nvSpPr>
          <p:cNvPr id="51" name="Slide Number Placeholder 5">
            <a:extLst>
              <a:ext uri="{FF2B5EF4-FFF2-40B4-BE49-F238E27FC236}">
                <a16:creationId xmlns:a16="http://schemas.microsoft.com/office/drawing/2014/main" id="{AF1A5E54-084F-4F2E-B388-9ADC8C8A4709}"/>
              </a:ext>
            </a:extLst>
          </p:cNvPr>
          <p:cNvSpPr txBox="1">
            <a:spLocks/>
          </p:cNvSpPr>
          <p:nvPr/>
        </p:nvSpPr>
        <p:spPr>
          <a:xfrm>
            <a:off x="1798114" y="6488733"/>
            <a:ext cx="676888" cy="118800"/>
          </a:xfrm>
          <a:prstGeom prst="rect">
            <a:avLst/>
          </a:prstGeom>
        </p:spPr>
        <p:txBody>
          <a:bodyPr vert="horz" lIns="0" tIns="0" rIns="0" bIns="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800">
                <a:solidFill>
                  <a:schemeClr val="accent3"/>
                </a:solidFill>
              </a:rPr>
              <a:t>Slide </a:t>
            </a:r>
            <a:fld id="{619F89D8-7AE3-494A-97F3-03D680869632}" type="slidenum">
              <a:rPr lang="en-US" sz="800" smtClean="0">
                <a:solidFill>
                  <a:schemeClr val="accent3"/>
                </a:solidFill>
              </a:rPr>
              <a:pPr>
                <a:lnSpc>
                  <a:spcPct val="90000"/>
                </a:lnSpc>
                <a:spcAft>
                  <a:spcPts val="600"/>
                </a:spcAft>
              </a:pPr>
              <a:t>6</a:t>
            </a:fld>
            <a:endParaRPr lang="en-US" sz="800" dirty="0">
              <a:solidFill>
                <a:schemeClr val="accent3"/>
              </a:solidFill>
            </a:endParaRPr>
          </a:p>
        </p:txBody>
      </p:sp>
    </p:spTree>
    <p:extLst>
      <p:ext uri="{BB962C8B-B14F-4D97-AF65-F5344CB8AC3E}">
        <p14:creationId xmlns:p14="http://schemas.microsoft.com/office/powerpoint/2010/main" val="16800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5D52-A368-48BC-BAA1-8B20424742E8}"/>
              </a:ext>
            </a:extLst>
          </p:cNvPr>
          <p:cNvSpPr>
            <a:spLocks noGrp="1"/>
          </p:cNvSpPr>
          <p:nvPr>
            <p:ph type="title"/>
          </p:nvPr>
        </p:nvSpPr>
        <p:spPr/>
        <p:txBody>
          <a:bodyPr/>
          <a:lstStyle/>
          <a:p>
            <a:r>
              <a:rPr lang="en-US"/>
              <a:t>Smart metering and monitoring	</a:t>
            </a:r>
            <a:endParaRPr lang="it-IT"/>
          </a:p>
        </p:txBody>
      </p:sp>
      <p:sp>
        <p:nvSpPr>
          <p:cNvPr id="3" name="Date Placeholder 2">
            <a:extLst>
              <a:ext uri="{FF2B5EF4-FFF2-40B4-BE49-F238E27FC236}">
                <a16:creationId xmlns:a16="http://schemas.microsoft.com/office/drawing/2014/main" id="{7AB57C42-E8A8-4789-A511-6953E2BE9485}"/>
              </a:ext>
            </a:extLst>
          </p:cNvPr>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a:extLst>
              <a:ext uri="{FF2B5EF4-FFF2-40B4-BE49-F238E27FC236}">
                <a16:creationId xmlns:a16="http://schemas.microsoft.com/office/drawing/2014/main" id="{59300F72-BDA5-4454-BAE6-A65239E4CC56}"/>
              </a:ext>
            </a:extLst>
          </p:cNvPr>
          <p:cNvSpPr>
            <a:spLocks noGrp="1"/>
          </p:cNvSpPr>
          <p:nvPr>
            <p:ph type="ftr" sz="quarter" idx="15"/>
          </p:nvPr>
        </p:nvSpPr>
        <p:spPr/>
        <p:txBody>
          <a:bodyPr/>
          <a:lstStyle/>
          <a:p>
            <a:pPr lvl="8"/>
            <a:endParaRPr lang="en-US"/>
          </a:p>
        </p:txBody>
      </p:sp>
      <p:sp>
        <p:nvSpPr>
          <p:cNvPr id="5" name="Slide Number Placeholder 4">
            <a:extLst>
              <a:ext uri="{FF2B5EF4-FFF2-40B4-BE49-F238E27FC236}">
                <a16:creationId xmlns:a16="http://schemas.microsoft.com/office/drawing/2014/main" id="{C7638AA0-858F-428A-9F70-F16D5D5A66B1}"/>
              </a:ext>
            </a:extLst>
          </p:cNvPr>
          <p:cNvSpPr>
            <a:spLocks noGrp="1"/>
          </p:cNvSpPr>
          <p:nvPr>
            <p:ph type="sldNum" sz="quarter" idx="16"/>
          </p:nvPr>
        </p:nvSpPr>
        <p:spPr/>
        <p:txBody>
          <a:bodyPr/>
          <a:lstStyle/>
          <a:p>
            <a:r>
              <a:rPr lang="en-US"/>
              <a:t>Slide </a:t>
            </a:r>
            <a:fld id="{619F89D8-7AE3-494A-97F3-03D680869632}" type="slidenum">
              <a:rPr lang="en-US" smtClean="0"/>
              <a:pPr/>
              <a:t>60</a:t>
            </a:fld>
            <a:endParaRPr lang="en-US"/>
          </a:p>
        </p:txBody>
      </p:sp>
      <p:sp>
        <p:nvSpPr>
          <p:cNvPr id="6" name="Subtitle 5">
            <a:extLst>
              <a:ext uri="{FF2B5EF4-FFF2-40B4-BE49-F238E27FC236}">
                <a16:creationId xmlns:a16="http://schemas.microsoft.com/office/drawing/2014/main" id="{01463819-4B20-4C0F-BC44-775D352005D6}"/>
              </a:ext>
            </a:extLst>
          </p:cNvPr>
          <p:cNvSpPr>
            <a:spLocks noGrp="1"/>
          </p:cNvSpPr>
          <p:nvPr>
            <p:ph type="subTitle" idx="13"/>
          </p:nvPr>
        </p:nvSpPr>
        <p:spPr/>
        <p:txBody>
          <a:bodyPr/>
          <a:lstStyle/>
          <a:p>
            <a:r>
              <a:rPr lang="en-US" err="1">
                <a:latin typeface="ABBvoice Light" panose="020D0403020503020204" pitchFamily="34" charset="0"/>
                <a:ea typeface="ABBvoice Light" panose="020D0403020503020204" pitchFamily="34" charset="0"/>
                <a:cs typeface="ABBvoice Light" panose="020D0403020503020204" pitchFamily="34" charset="0"/>
              </a:rPr>
              <a:t>Tmax</a:t>
            </a:r>
            <a:r>
              <a:rPr lang="en-US">
                <a:latin typeface="ABBvoice Light" panose="020D0403020503020204" pitchFamily="34" charset="0"/>
                <a:ea typeface="ABBvoice Light" panose="020D0403020503020204" pitchFamily="34" charset="0"/>
                <a:cs typeface="ABBvoice Light" panose="020D0403020503020204" pitchFamily="34" charset="0"/>
              </a:rPr>
              <a:t> XT– metering and monitoring features</a:t>
            </a:r>
          </a:p>
        </p:txBody>
      </p:sp>
      <p:graphicFrame>
        <p:nvGraphicFramePr>
          <p:cNvPr id="7" name="Content Placeholder 7">
            <a:extLst>
              <a:ext uri="{FF2B5EF4-FFF2-40B4-BE49-F238E27FC236}">
                <a16:creationId xmlns:a16="http://schemas.microsoft.com/office/drawing/2014/main" id="{DE6E642E-A1D8-4CA3-BD0F-DC70631C781A}"/>
              </a:ext>
            </a:extLst>
          </p:cNvPr>
          <p:cNvGraphicFramePr>
            <a:graphicFrameLocks/>
          </p:cNvGraphicFramePr>
          <p:nvPr/>
        </p:nvGraphicFramePr>
        <p:xfrm>
          <a:off x="332367" y="1933575"/>
          <a:ext cx="5458833" cy="3991471"/>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92492">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Communication</a:t>
                      </a:r>
                    </a:p>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protocols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extLst>
                  <a:ext uri="{0D108BD9-81ED-4DB2-BD59-A6C34878D82A}">
                    <a16:rowId xmlns:a16="http://schemas.microsoft.com/office/drawing/2014/main" val="977455615"/>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7235">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7356">
                <a:tc>
                  <a:txBody>
                    <a:bodyPr/>
                    <a:lstStyle/>
                    <a:p>
                      <a:pPr algn="ctr" fontAlgn="b"/>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7235">
                <a:tc>
                  <a:txBody>
                    <a:bodyPr/>
                    <a:lstStyle/>
                    <a:p>
                      <a:pPr algn="ctr" fontAlgn="b"/>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Available on the product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40846">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9254">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Up to 10 digital I/O; 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8" name="Content Placeholder 7">
            <a:extLst>
              <a:ext uri="{FF2B5EF4-FFF2-40B4-BE49-F238E27FC236}">
                <a16:creationId xmlns:a16="http://schemas.microsoft.com/office/drawing/2014/main" id="{3C20700D-E6BA-4427-A609-22BBA3391A27}"/>
              </a:ext>
            </a:extLst>
          </p:cNvPr>
          <p:cNvGraphicFramePr>
            <a:graphicFrameLocks/>
          </p:cNvGraphicFramePr>
          <p:nvPr/>
        </p:nvGraphicFramePr>
        <p:xfrm>
          <a:off x="6001141" y="3100826"/>
          <a:ext cx="5852123" cy="1685958"/>
        </p:xfrm>
        <a:graphic>
          <a:graphicData uri="http://schemas.openxmlformats.org/drawingml/2006/table">
            <a:tbl>
              <a:tblPr firstRow="1" bandRow="1">
                <a:noFill/>
              </a:tblPr>
              <a:tblGrid>
                <a:gridCol w="4434349">
                  <a:extLst>
                    <a:ext uri="{9D8B030D-6E8A-4147-A177-3AD203B41FA5}">
                      <a16:colId xmlns:a16="http://schemas.microsoft.com/office/drawing/2014/main" val="4194678181"/>
                    </a:ext>
                  </a:extLst>
                </a:gridCol>
                <a:gridCol w="168326">
                  <a:extLst>
                    <a:ext uri="{9D8B030D-6E8A-4147-A177-3AD203B41FA5}">
                      <a16:colId xmlns:a16="http://schemas.microsoft.com/office/drawing/2014/main" val="1189011872"/>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4">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hMerge="1">
                  <a:txBody>
                    <a:bodyPr/>
                    <a:lstStyle/>
                    <a:p>
                      <a:endParaRPr lang="it-IT"/>
                    </a:p>
                  </a:txBody>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gridSpan="2">
                  <a:txBody>
                    <a:bodyPr/>
                    <a:lstStyle/>
                    <a:p>
                      <a:pPr algn="l"/>
                      <a:r>
                        <a:rPr lang="en-US" sz="1100" u="none" strike="noStrike" kern="1200">
                          <a:solidFill>
                            <a:schemeClr val="dk1"/>
                          </a:solidFill>
                          <a:effectLst/>
                          <a:latin typeface="+mn-lt"/>
                          <a:ea typeface="+mn-ea"/>
                          <a:cs typeface="+mn-cs"/>
                        </a:rPr>
                        <a:t>Gateway to the cloud system EDCS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a:solidFill>
                            <a:schemeClr val="dk1"/>
                          </a:solidFill>
                          <a:effectLst/>
                          <a:latin typeface="+mn-lt"/>
                          <a:ea typeface="+mn-ea"/>
                          <a:cs typeface="+mn-cs"/>
                        </a:rPr>
                        <a:t>Yes </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gridSpan="2">
                  <a:txBody>
                    <a:bodyPr/>
                    <a:lstStyle/>
                    <a:p>
                      <a:pPr algn="l"/>
                      <a:r>
                        <a:rPr lang="en-US" sz="1100" u="none" strike="noStrike" kern="120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73540">
                <a:tc gridSpan="3">
                  <a:txBody>
                    <a:bodyPr/>
                    <a:lstStyle/>
                    <a:p>
                      <a:pPr marL="0" algn="l" defTabSz="914400" rtl="0" eaLnBrk="1" fontAlgn="b" latinLnBrk="0" hangingPunct="1"/>
                      <a:r>
                        <a:rPr lang="en-US" sz="1100" u="none" strike="noStrike" kern="1200">
                          <a:solidFill>
                            <a:schemeClr val="dk1"/>
                          </a:solidFill>
                          <a:effectLst/>
                          <a:latin typeface="+mn-lt"/>
                          <a:ea typeface="+mn-ea"/>
                          <a:cs typeface="+mn-cs"/>
                        </a:rPr>
                        <a:t>  The lowest current value detected is 0,004 x In  </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endParaRPr lang="it-IT"/>
                    </a:p>
                  </a:txBody>
                  <a:tcPr/>
                </a:tc>
                <a:tc hMerge="1">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73540">
                <a:tc>
                  <a:txBody>
                    <a:bodyPr/>
                    <a:lstStyle/>
                    <a:p>
                      <a:pPr marL="0" algn="l" defTabSz="914400" rtl="0" eaLnBrk="1" fontAlgn="b" latinLnBrk="0" hangingPunct="1"/>
                      <a:r>
                        <a:rPr lang="en-US" sz="1100" u="none" strike="noStrike" kern="1200">
                          <a:solidFill>
                            <a:schemeClr val="dk1"/>
                          </a:solidFill>
                          <a:effectLst/>
                          <a:latin typeface="+mn-lt"/>
                          <a:ea typeface="+mn-ea"/>
                          <a:cs typeface="+mn-cs"/>
                        </a:rPr>
                        <a:t>  3 inputs for PT1000 for temperature monitoring and 1 channel for 4-20mA Input</a:t>
                      </a:r>
                    </a:p>
                  </a:txBody>
                  <a:tcPr marL="6350" marR="6350" marT="6350" marB="0" anchor="ctr">
                    <a:lnL w="12700" cmpd="sng">
                      <a:noFill/>
                      <a:prstDash val="solid"/>
                    </a:lnL>
                    <a:lnR w="12700" cmpd="sng">
                      <a:noFill/>
                      <a:prstDash val="solid"/>
                    </a:lnR>
                    <a:lnT w="38100" cmpd="sng">
                      <a:noFill/>
                    </a:lnT>
                    <a:lnB w="12700" cmpd="sng">
                      <a:noFill/>
                      <a:prstDash val="solid"/>
                    </a:lnB>
                    <a:noFill/>
                  </a:tcPr>
                </a:tc>
                <a:tc gridSpan="2">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bl>
          </a:graphicData>
        </a:graphic>
      </p:graphicFrame>
    </p:spTree>
    <p:extLst>
      <p:ext uri="{BB962C8B-B14F-4D97-AF65-F5344CB8AC3E}">
        <p14:creationId xmlns:p14="http://schemas.microsoft.com/office/powerpoint/2010/main" val="103414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55EDC26D-CC32-4BFC-9120-EAB63BCBB8BC}"/>
              </a:ext>
            </a:extLst>
          </p:cNvPr>
          <p:cNvSpPr>
            <a:spLocks noGrp="1"/>
          </p:cNvSpPr>
          <p:nvPr>
            <p:ph type="title"/>
          </p:nvPr>
        </p:nvSpPr>
        <p:spPr/>
        <p:txBody>
          <a:bodyPr/>
          <a:lstStyle/>
          <a:p>
            <a:r>
              <a:rPr lang="en-US"/>
              <a:t>Smart metering and monitoring</a:t>
            </a:r>
            <a:endParaRPr lang="it-IT"/>
          </a:p>
        </p:txBody>
      </p:sp>
      <p:sp>
        <p:nvSpPr>
          <p:cNvPr id="8" name="Footer Placeholder 7">
            <a:extLst>
              <a:ext uri="{FF2B5EF4-FFF2-40B4-BE49-F238E27FC236}">
                <a16:creationId xmlns:a16="http://schemas.microsoft.com/office/drawing/2014/main" id="{1EE382F3-3E3A-4DA2-8561-5500E64C890D}"/>
              </a:ext>
            </a:extLst>
          </p:cNvPr>
          <p:cNvSpPr>
            <a:spLocks noGrp="1"/>
          </p:cNvSpPr>
          <p:nvPr>
            <p:ph type="ftr" sz="quarter" idx="10"/>
          </p:nvPr>
        </p:nvSpPr>
        <p:spPr/>
        <p:txBody>
          <a:bodyPr/>
          <a:lstStyle/>
          <a:p>
            <a:pPr lvl="8"/>
            <a:endParaRPr lang="en-US"/>
          </a:p>
        </p:txBody>
      </p:sp>
      <p:sp>
        <p:nvSpPr>
          <p:cNvPr id="9" name="Date Placeholder 8">
            <a:extLst>
              <a:ext uri="{FF2B5EF4-FFF2-40B4-BE49-F238E27FC236}">
                <a16:creationId xmlns:a16="http://schemas.microsoft.com/office/drawing/2014/main" id="{79E9D7FD-E17F-45E0-840C-1474CEB58C11}"/>
              </a:ext>
            </a:extLst>
          </p:cNvPr>
          <p:cNvSpPr>
            <a:spLocks noGrp="1"/>
          </p:cNvSpPr>
          <p:nvPr>
            <p:ph type="dt" sz="half" idx="11"/>
          </p:nvPr>
        </p:nvSpPr>
        <p:spPr/>
        <p:txBody>
          <a:bodyPr/>
          <a:lstStyle/>
          <a:p>
            <a:fld id="{8C3EC54A-C632-4B8A-8DD8-4163ADA26599}" type="datetime4">
              <a:rPr lang="en-US" smtClean="0"/>
              <a:t>October 8, 2021</a:t>
            </a:fld>
            <a:endParaRPr lang="en-US"/>
          </a:p>
        </p:txBody>
      </p:sp>
      <p:sp>
        <p:nvSpPr>
          <p:cNvPr id="10" name="Slide Number Placeholder 9">
            <a:extLst>
              <a:ext uri="{FF2B5EF4-FFF2-40B4-BE49-F238E27FC236}">
                <a16:creationId xmlns:a16="http://schemas.microsoft.com/office/drawing/2014/main" id="{438FF988-E9FF-4326-B009-34369F56D40B}"/>
              </a:ext>
            </a:extLst>
          </p:cNvPr>
          <p:cNvSpPr>
            <a:spLocks noGrp="1"/>
          </p:cNvSpPr>
          <p:nvPr>
            <p:ph type="sldNum" sz="quarter" idx="12"/>
          </p:nvPr>
        </p:nvSpPr>
        <p:spPr/>
        <p:txBody>
          <a:bodyPr/>
          <a:lstStyle/>
          <a:p>
            <a:r>
              <a:rPr lang="en-US"/>
              <a:t>Slide </a:t>
            </a:r>
            <a:fld id="{619F89D8-7AE3-494A-97F3-03D680869632}" type="slidenum">
              <a:rPr lang="en-US" smtClean="0"/>
              <a:pPr/>
              <a:t>61</a:t>
            </a:fld>
            <a:endParaRPr lang="en-US"/>
          </a:p>
        </p:txBody>
      </p:sp>
      <p:sp>
        <p:nvSpPr>
          <p:cNvPr id="25" name="Content Placeholder 24">
            <a:extLst>
              <a:ext uri="{FF2B5EF4-FFF2-40B4-BE49-F238E27FC236}">
                <a16:creationId xmlns:a16="http://schemas.microsoft.com/office/drawing/2014/main" id="{45A11BC5-20D0-4BB0-86ED-DFDDF30D2BF0}"/>
              </a:ext>
            </a:extLst>
          </p:cNvPr>
          <p:cNvSpPr>
            <a:spLocks noGrp="1"/>
          </p:cNvSpPr>
          <p:nvPr>
            <p:ph sz="quarter" idx="20"/>
          </p:nvPr>
        </p:nvSpPr>
        <p:spPr/>
        <p:txBody>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With the </a:t>
            </a:r>
            <a:r>
              <a:rPr lang="en-US" b="1" err="1">
                <a:latin typeface="ABBvoiceOffice" panose="020D0603020503020204" pitchFamily="34" charset="0"/>
                <a:ea typeface="ABBvoiceOffice" panose="020D0603020503020204" pitchFamily="34" charset="0"/>
                <a:cs typeface="ABBvoiceOffice" panose="020D0603020503020204" pitchFamily="34" charset="0"/>
              </a:rPr>
              <a:t>Ekip</a:t>
            </a:r>
            <a:r>
              <a:rPr lang="en-US" b="1">
                <a:latin typeface="ABBvoiceOffice" panose="020D0603020503020204" pitchFamily="34" charset="0"/>
                <a:ea typeface="ABBvoiceOffice" panose="020D0603020503020204" pitchFamily="34" charset="0"/>
                <a:cs typeface="ABBvoiceOffice" panose="020D0603020503020204" pitchFamily="34" charset="0"/>
              </a:rPr>
              <a:t> Touch </a:t>
            </a:r>
            <a:r>
              <a:rPr lang="en-US">
                <a:latin typeface="ABBvoiceOffice" panose="020D0603020503020204" pitchFamily="34" charset="0"/>
                <a:ea typeface="ABBvoiceOffice" panose="020D0603020503020204" pitchFamily="34" charset="0"/>
                <a:cs typeface="ABBvoiceOffice" panose="020D0603020503020204" pitchFamily="34" charset="0"/>
              </a:rPr>
              <a:t>trip units, the most advanced functionalities can be enabled following two different purchasing processes:</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b="1">
                <a:latin typeface="ABBvoiceOffice" panose="020D0603020503020204" pitchFamily="34" charset="0"/>
                <a:ea typeface="ABBvoiceOffice" panose="020D0603020503020204" pitchFamily="34" charset="0"/>
                <a:cs typeface="ABBvoiceOffice" panose="020D0603020503020204" pitchFamily="34" charset="0"/>
              </a:rPr>
              <a:t>ABB </a:t>
            </a:r>
            <a:r>
              <a:rPr lang="it-IT" b="1" err="1">
                <a:latin typeface="ABBvoiceOffice" panose="020D0603020503020204" pitchFamily="34" charset="0"/>
                <a:ea typeface="ABBvoiceOffice" panose="020D0603020503020204" pitchFamily="34" charset="0"/>
                <a:cs typeface="ABBvoiceOffice" panose="020D0603020503020204" pitchFamily="34" charset="0"/>
              </a:rPr>
              <a:t>Ability</a:t>
            </a:r>
            <a:r>
              <a:rPr lang="it-IT" b="1">
                <a:latin typeface="ABBvoiceOffice" panose="020D0603020503020204" pitchFamily="34" charset="0"/>
                <a:ea typeface="ABBvoiceOffice" panose="020D0603020503020204" pitchFamily="34" charset="0"/>
                <a:cs typeface="ABBvoiceOffice" panose="020D0603020503020204" pitchFamily="34" charset="0"/>
              </a:rPr>
              <a:t> </a:t>
            </a:r>
            <a:r>
              <a:rPr lang="it-IT" b="1" err="1">
                <a:latin typeface="ABBvoiceOffice" panose="020D0603020503020204" pitchFamily="34" charset="0"/>
                <a:ea typeface="ABBvoiceOffice" panose="020D0603020503020204" pitchFamily="34" charset="0"/>
                <a:cs typeface="ABBvoiceOffice" panose="020D0603020503020204" pitchFamily="34" charset="0"/>
              </a:rPr>
              <a:t>MarketplaceTM</a:t>
            </a:r>
            <a:r>
              <a:rPr lang="it-IT" b="1">
                <a:latin typeface="ABBvoiceOffice" panose="020D0603020503020204" pitchFamily="34" charset="0"/>
                <a:ea typeface="ABBvoiceOffice" panose="020D0603020503020204" pitchFamily="34" charset="0"/>
                <a:cs typeface="ABBvoiceOffice" panose="020D0603020503020204" pitchFamily="34" charset="0"/>
              </a:rPr>
              <a:t> </a:t>
            </a:r>
            <a:r>
              <a:rPr lang="it-IT">
                <a:latin typeface="ABBvoiceOffice" panose="020D0603020503020204" pitchFamily="34" charset="0"/>
                <a:ea typeface="ABBvoiceOffice" panose="020D0603020503020204" pitchFamily="34" charset="0"/>
                <a:cs typeface="ABBvoiceOffice" panose="020D0603020503020204" pitchFamily="34" charset="0"/>
              </a:rPr>
              <a:t>or</a:t>
            </a:r>
            <a:r>
              <a:rPr lang="it-IT" b="1">
                <a:latin typeface="ABBvoiceOffice" panose="020D0603020503020204" pitchFamily="34" charset="0"/>
                <a:ea typeface="ABBvoiceOffice" panose="020D0603020503020204" pitchFamily="34" charset="0"/>
                <a:cs typeface="ABBvoiceOffice" panose="020D0603020503020204" pitchFamily="34" charset="0"/>
              </a:rPr>
              <a:t> </a:t>
            </a:r>
            <a:r>
              <a:rPr lang="it-IT" b="1" err="1">
                <a:latin typeface="ABBvoiceOffice" panose="020D0603020503020204" pitchFamily="34" charset="0"/>
                <a:ea typeface="ABBvoiceOffice" panose="020D0603020503020204" pitchFamily="34" charset="0"/>
                <a:cs typeface="ABBvoiceOffice" panose="020D0603020503020204" pitchFamily="34" charset="0"/>
              </a:rPr>
              <a:t>Traditional</a:t>
            </a:r>
            <a:r>
              <a:rPr lang="it-IT" b="1">
                <a:latin typeface="ABBvoiceOffice" panose="020D0603020503020204" pitchFamily="34" charset="0"/>
                <a:ea typeface="ABBvoiceOffice" panose="020D0603020503020204" pitchFamily="34" charset="0"/>
                <a:cs typeface="ABBvoiceOffice" panose="020D0603020503020204" pitchFamily="34" charset="0"/>
              </a:rPr>
              <a:t> </a:t>
            </a:r>
            <a:r>
              <a:rPr lang="it-IT" b="1" err="1">
                <a:latin typeface="ABBvoiceOffice" panose="020D0603020503020204" pitchFamily="34" charset="0"/>
                <a:ea typeface="ABBvoiceOffice" panose="020D0603020503020204" pitchFamily="34" charset="0"/>
                <a:cs typeface="ABBvoiceOffice" panose="020D0603020503020204" pitchFamily="34" charset="0"/>
              </a:rPr>
              <a:t>Ordering</a:t>
            </a:r>
            <a:r>
              <a:rPr lang="it-IT" b="1">
                <a:latin typeface="ABBvoiceOffice" panose="020D0603020503020204" pitchFamily="34" charset="0"/>
                <a:ea typeface="ABBvoiceOffice" panose="020D0603020503020204" pitchFamily="34" charset="0"/>
                <a:cs typeface="ABBvoiceOffice" panose="020D0603020503020204" pitchFamily="34" charset="0"/>
              </a:rPr>
              <a:t>.</a:t>
            </a:r>
          </a:p>
          <a:p>
            <a:endParaRPr lang="it-IT" b="1">
              <a:latin typeface="ABBvoiceOffice" panose="020D0603020503020204" pitchFamily="34" charset="0"/>
              <a:ea typeface="ABBvoiceOffice" panose="020D0603020503020204" pitchFamily="34" charset="0"/>
              <a:cs typeface="ABBvoiceOffice" panose="020D0603020503020204" pitchFamily="34" charset="0"/>
            </a:endParaRPr>
          </a:p>
          <a:p>
            <a:r>
              <a:rPr lang="it-IT">
                <a:latin typeface="ABBvoiceOffice" panose="020D0603020503020204" pitchFamily="34" charset="0"/>
                <a:ea typeface="ABBvoiceOffice" panose="020D0603020503020204" pitchFamily="34" charset="0"/>
                <a:cs typeface="ABBvoiceOffice" panose="020D0603020503020204" pitchFamily="34" charset="0"/>
              </a:rPr>
              <a:t>The </a:t>
            </a:r>
            <a:r>
              <a:rPr lang="it-IT" err="1">
                <a:latin typeface="ABBvoiceOffice" panose="020D0603020503020204" pitchFamily="34" charset="0"/>
                <a:ea typeface="ABBvoiceOffice" panose="020D0603020503020204" pitchFamily="34" charset="0"/>
                <a:cs typeface="ABBvoiceOffice" panose="020D0603020503020204" pitchFamily="34" charset="0"/>
              </a:rPr>
              <a:t>great</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flexibility</a:t>
            </a:r>
            <a:r>
              <a:rPr lang="it-IT">
                <a:latin typeface="ABBvoiceOffice" panose="020D0603020503020204" pitchFamily="34" charset="0"/>
                <a:ea typeface="ABBvoiceOffice" panose="020D0603020503020204" pitchFamily="34" charset="0"/>
                <a:cs typeface="ABBvoiceOffice" panose="020D0603020503020204" pitchFamily="34" charset="0"/>
              </a:rPr>
              <a:t> of </a:t>
            </a:r>
            <a:r>
              <a:rPr lang="it-IT" err="1">
                <a:latin typeface="ABBvoiceOffice" panose="020D0603020503020204" pitchFamily="34" charset="0"/>
                <a:ea typeface="ABBvoiceOffice" panose="020D0603020503020204" pitchFamily="34" charset="0"/>
                <a:cs typeface="ABBvoiceOffice" panose="020D0603020503020204" pitchFamily="34" charset="0"/>
              </a:rPr>
              <a:t>these</a:t>
            </a:r>
            <a:r>
              <a:rPr lang="it-IT">
                <a:latin typeface="ABBvoiceOffice" panose="020D0603020503020204" pitchFamily="34" charset="0"/>
                <a:ea typeface="ABBvoiceOffice" panose="020D0603020503020204" pitchFamily="34" charset="0"/>
                <a:cs typeface="ABBvoiceOffice" panose="020D0603020503020204" pitchFamily="34" charset="0"/>
              </a:rPr>
              <a:t> trip </a:t>
            </a:r>
            <a:r>
              <a:rPr lang="it-IT" err="1">
                <a:latin typeface="ABBvoiceOffice" panose="020D0603020503020204" pitchFamily="34" charset="0"/>
                <a:ea typeface="ABBvoiceOffice" panose="020D0603020503020204" pitchFamily="34" charset="0"/>
                <a:cs typeface="ABBvoiceOffice" panose="020D0603020503020204" pitchFamily="34" charset="0"/>
              </a:rPr>
              <a:t>units</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allow</a:t>
            </a:r>
            <a:r>
              <a:rPr lang="it-IT">
                <a:latin typeface="ABBvoiceOffice" panose="020D0603020503020204" pitchFamily="34" charset="0"/>
                <a:ea typeface="ABBvoiceOffice" panose="020D0603020503020204" pitchFamily="34" charset="0"/>
                <a:cs typeface="ABBvoiceOffice" panose="020D0603020503020204" pitchFamily="34" charset="0"/>
              </a:rPr>
              <a:t> customers to </a:t>
            </a:r>
            <a:r>
              <a:rPr lang="it-IT" err="1">
                <a:latin typeface="ABBvoiceOffice" panose="020D0603020503020204" pitchFamily="34" charset="0"/>
                <a:ea typeface="ABBvoiceOffice" panose="020D0603020503020204" pitchFamily="34" charset="0"/>
                <a:cs typeface="ABBvoiceOffice" panose="020D0603020503020204" pitchFamily="34" charset="0"/>
              </a:rPr>
              <a:t>fulfill</a:t>
            </a:r>
            <a:r>
              <a:rPr lang="it-IT">
                <a:latin typeface="ABBvoiceOffice" panose="020D0603020503020204" pitchFamily="34" charset="0"/>
                <a:ea typeface="ABBvoiceOffice" panose="020D0603020503020204" pitchFamily="34" charset="0"/>
                <a:cs typeface="ABBvoiceOffice" panose="020D0603020503020204" pitchFamily="34" charset="0"/>
              </a:rPr>
              <a:t> future </a:t>
            </a:r>
            <a:r>
              <a:rPr lang="it-IT" err="1">
                <a:latin typeface="ABBvoiceOffice" panose="020D0603020503020204" pitchFamily="34" charset="0"/>
                <a:ea typeface="ABBvoiceOffice" panose="020D0603020503020204" pitchFamily="34" charset="0"/>
                <a:cs typeface="ABBvoiceOffice" panose="020D0603020503020204" pitchFamily="34" charset="0"/>
              </a:rPr>
              <a:t>needs</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without</a:t>
            </a:r>
            <a:r>
              <a:rPr lang="it-IT">
                <a:latin typeface="ABBvoiceOffice" panose="020D0603020503020204" pitchFamily="34" charset="0"/>
                <a:ea typeface="ABBvoiceOffice" panose="020D0603020503020204" pitchFamily="34" charset="0"/>
                <a:cs typeface="ABBvoiceOffice" panose="020D0603020503020204" pitchFamily="34" charset="0"/>
              </a:rPr>
              <a:t> the </a:t>
            </a:r>
            <a:r>
              <a:rPr lang="it-IT" err="1">
                <a:latin typeface="ABBvoiceOffice" panose="020D0603020503020204" pitchFamily="34" charset="0"/>
                <a:ea typeface="ABBvoiceOffice" panose="020D0603020503020204" pitchFamily="34" charset="0"/>
                <a:cs typeface="ABBvoiceOffice" panose="020D0603020503020204" pitchFamily="34" charset="0"/>
              </a:rPr>
              <a:t>drawback</a:t>
            </a:r>
            <a:r>
              <a:rPr lang="it-IT">
                <a:latin typeface="ABBvoiceOffice" panose="020D0603020503020204" pitchFamily="34" charset="0"/>
                <a:ea typeface="ABBvoiceOffice" panose="020D0603020503020204" pitchFamily="34" charset="0"/>
                <a:cs typeface="ABBvoiceOffice" panose="020D0603020503020204" pitchFamily="34" charset="0"/>
              </a:rPr>
              <a:t> of </a:t>
            </a:r>
            <a:r>
              <a:rPr lang="it-IT" err="1">
                <a:latin typeface="ABBvoiceOffice" panose="020D0603020503020204" pitchFamily="34" charset="0"/>
                <a:ea typeface="ABBvoiceOffice" panose="020D0603020503020204" pitchFamily="34" charset="0"/>
                <a:cs typeface="ABBvoiceOffice" panose="020D0603020503020204" pitchFamily="34" charset="0"/>
              </a:rPr>
              <a:t>replacing</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any</a:t>
            </a:r>
            <a:r>
              <a:rPr lang="it-IT">
                <a:latin typeface="ABBvoiceOffice" panose="020D0603020503020204" pitchFamily="34" charset="0"/>
                <a:ea typeface="ABBvoiceOffice" panose="020D0603020503020204" pitchFamily="34" charset="0"/>
                <a:cs typeface="ABBvoiceOffice" panose="020D0603020503020204" pitchFamily="34" charset="0"/>
              </a:rPr>
              <a:t> part of the </a:t>
            </a:r>
            <a:r>
              <a:rPr lang="it-IT" err="1">
                <a:latin typeface="ABBvoiceOffice" panose="020D0603020503020204" pitchFamily="34" charset="0"/>
                <a:ea typeface="ABBvoiceOffice" panose="020D0603020503020204" pitchFamily="34" charset="0"/>
                <a:cs typeface="ABBvoiceOffice" panose="020D0603020503020204" pitchFamily="34" charset="0"/>
              </a:rPr>
              <a:t>circuit</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breaker</a:t>
            </a:r>
            <a:endParaRPr lang="it-IT">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28" name="Content Placeholder 27">
            <a:extLst>
              <a:ext uri="{FF2B5EF4-FFF2-40B4-BE49-F238E27FC236}">
                <a16:creationId xmlns:a16="http://schemas.microsoft.com/office/drawing/2014/main" id="{14090BA4-2758-4AFE-A2BF-202E26EA2F7D}"/>
              </a:ext>
            </a:extLst>
          </p:cNvPr>
          <p:cNvPicPr>
            <a:picLocks noGrp="1" noChangeAspect="1"/>
          </p:cNvPicPr>
          <p:nvPr>
            <p:ph sz="quarter" idx="19"/>
          </p:nvPr>
        </p:nvPicPr>
        <p:blipFill>
          <a:blip r:embed="rId2"/>
          <a:stretch>
            <a:fillRect/>
          </a:stretch>
        </p:blipFill>
        <p:spPr>
          <a:xfrm>
            <a:off x="2213701" y="3294325"/>
            <a:ext cx="1825568" cy="1825568"/>
          </a:xfrm>
          <a:prstGeom prst="rect">
            <a:avLst/>
          </a:prstGeom>
        </p:spPr>
      </p:pic>
      <p:sp>
        <p:nvSpPr>
          <p:cNvPr id="23" name="Subtitle 22">
            <a:extLst>
              <a:ext uri="{FF2B5EF4-FFF2-40B4-BE49-F238E27FC236}">
                <a16:creationId xmlns:a16="http://schemas.microsoft.com/office/drawing/2014/main" id="{99E1FD6E-BEA7-4441-AF9A-D3D7C99F53A0}"/>
              </a:ext>
            </a:extLst>
          </p:cNvPr>
          <p:cNvSpPr>
            <a:spLocks noGrp="1"/>
          </p:cNvSpPr>
          <p:nvPr>
            <p:ph type="subTitle" idx="13"/>
          </p:nvPr>
        </p:nvSpPr>
        <p:spPr/>
        <p:txBody>
          <a:bodyPr/>
          <a:lstStyle/>
          <a:p>
            <a:r>
              <a:rPr lang="it-IT" err="1">
                <a:latin typeface="ABBvoice Light" panose="020D0403020503020204" pitchFamily="34" charset="0"/>
                <a:ea typeface="ABBvoice Light" panose="020D0403020503020204" pitchFamily="34" charset="0"/>
                <a:cs typeface="ABBvoice Light" panose="020D0403020503020204" pitchFamily="34" charset="0"/>
              </a:rPr>
              <a:t>Ekip</a:t>
            </a:r>
            <a:r>
              <a:rPr lang="it-IT">
                <a:latin typeface="ABBvoice Light" panose="020D0403020503020204" pitchFamily="34" charset="0"/>
                <a:ea typeface="ABBvoice Light" panose="020D0403020503020204" pitchFamily="34" charset="0"/>
                <a:cs typeface="ABBvoice Light" panose="020D0403020503020204" pitchFamily="34" charset="0"/>
              </a:rPr>
              <a:t> Touch trip </a:t>
            </a:r>
            <a:r>
              <a:rPr lang="it-IT" err="1">
                <a:latin typeface="ABBvoice Light" panose="020D0403020503020204" pitchFamily="34" charset="0"/>
                <a:ea typeface="ABBvoice Light" panose="020D0403020503020204" pitchFamily="34" charset="0"/>
                <a:cs typeface="ABBvoice Light" panose="020D0403020503020204" pitchFamily="34" charset="0"/>
              </a:rPr>
              <a:t>units</a:t>
            </a:r>
            <a:r>
              <a:rPr lang="it-IT">
                <a:latin typeface="ABBvoice Light" panose="020D0403020503020204" pitchFamily="34" charset="0"/>
                <a:ea typeface="ABBvoice Light" panose="020D0403020503020204" pitchFamily="34" charset="0"/>
                <a:cs typeface="ABBvoice Light" panose="020D0403020503020204" pitchFamily="34" charset="0"/>
              </a:rPr>
              <a:t>: </a:t>
            </a:r>
            <a:r>
              <a:rPr lang="en-US">
                <a:latin typeface="ABBvoice Light" panose="020D0403020503020204" pitchFamily="34" charset="0"/>
                <a:ea typeface="ABBvoice Light" panose="020D0403020503020204" pitchFamily="34" charset="0"/>
                <a:cs typeface="ABBvoice Light" panose="020D0403020503020204" pitchFamily="34" charset="0"/>
              </a:rPr>
              <a:t>Circuit-breakers customization has never been so easy.</a:t>
            </a:r>
            <a:endParaRPr lang="it-IT">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27" name="Content Placeholder 26">
            <a:extLst>
              <a:ext uri="{FF2B5EF4-FFF2-40B4-BE49-F238E27FC236}">
                <a16:creationId xmlns:a16="http://schemas.microsoft.com/office/drawing/2014/main" id="{3D149A69-FFB9-445C-A9F8-48C2023978B5}"/>
              </a:ext>
            </a:extLst>
          </p:cNvPr>
          <p:cNvPicPr>
            <a:picLocks noGrp="1" noChangeAspect="1"/>
          </p:cNvPicPr>
          <p:nvPr>
            <p:ph sz="quarter" idx="21"/>
          </p:nvPr>
        </p:nvPicPr>
        <p:blipFill>
          <a:blip r:embed="rId3"/>
          <a:stretch>
            <a:fillRect/>
          </a:stretch>
        </p:blipFill>
        <p:spPr>
          <a:xfrm>
            <a:off x="6249107" y="3976450"/>
            <a:ext cx="5255011" cy="1922462"/>
          </a:xfrm>
          <a:prstGeom prst="rect">
            <a:avLst/>
          </a:prstGeom>
        </p:spPr>
      </p:pic>
      <p:pic>
        <p:nvPicPr>
          <p:cNvPr id="29" name="Picture 28">
            <a:extLst>
              <a:ext uri="{FF2B5EF4-FFF2-40B4-BE49-F238E27FC236}">
                <a16:creationId xmlns:a16="http://schemas.microsoft.com/office/drawing/2014/main" id="{E3F3250E-19C7-4181-A1DD-057E795468D9}"/>
              </a:ext>
            </a:extLst>
          </p:cNvPr>
          <p:cNvPicPr>
            <a:picLocks noChangeAspect="1"/>
          </p:cNvPicPr>
          <p:nvPr/>
        </p:nvPicPr>
        <p:blipFill>
          <a:blip r:embed="rId4"/>
          <a:stretch>
            <a:fillRect/>
          </a:stretch>
        </p:blipFill>
        <p:spPr>
          <a:xfrm>
            <a:off x="3674864" y="1979657"/>
            <a:ext cx="2036204" cy="1059092"/>
          </a:xfrm>
          <a:prstGeom prst="rect">
            <a:avLst/>
          </a:prstGeom>
        </p:spPr>
      </p:pic>
      <p:pic>
        <p:nvPicPr>
          <p:cNvPr id="30" name="Picture 29">
            <a:extLst>
              <a:ext uri="{FF2B5EF4-FFF2-40B4-BE49-F238E27FC236}">
                <a16:creationId xmlns:a16="http://schemas.microsoft.com/office/drawing/2014/main" id="{4C45B931-EF72-4728-8A79-E557723FAEFF}"/>
              </a:ext>
            </a:extLst>
          </p:cNvPr>
          <p:cNvPicPr>
            <a:picLocks noChangeAspect="1"/>
          </p:cNvPicPr>
          <p:nvPr/>
        </p:nvPicPr>
        <p:blipFill>
          <a:blip r:embed="rId5"/>
          <a:stretch>
            <a:fillRect/>
          </a:stretch>
        </p:blipFill>
        <p:spPr>
          <a:xfrm>
            <a:off x="513363" y="1977804"/>
            <a:ext cx="1861990" cy="1340939"/>
          </a:xfrm>
          <a:prstGeom prst="rect">
            <a:avLst/>
          </a:prstGeom>
        </p:spPr>
      </p:pic>
      <p:cxnSp>
        <p:nvCxnSpPr>
          <p:cNvPr id="33" name="Straight Arrow Connector 32">
            <a:extLst>
              <a:ext uri="{FF2B5EF4-FFF2-40B4-BE49-F238E27FC236}">
                <a16:creationId xmlns:a16="http://schemas.microsoft.com/office/drawing/2014/main" id="{37DE0E89-2BC9-415F-83AC-981E6D45B198}"/>
              </a:ext>
            </a:extLst>
          </p:cNvPr>
          <p:cNvCxnSpPr>
            <a:cxnSpLocks/>
          </p:cNvCxnSpPr>
          <p:nvPr/>
        </p:nvCxnSpPr>
        <p:spPr bwMode="gray">
          <a:xfrm>
            <a:off x="1391113" y="3205428"/>
            <a:ext cx="476251" cy="62960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49E7D6A-D75F-40D1-A317-FDC0001490D4}"/>
              </a:ext>
            </a:extLst>
          </p:cNvPr>
          <p:cNvCxnSpPr>
            <a:cxnSpLocks/>
          </p:cNvCxnSpPr>
          <p:nvPr/>
        </p:nvCxnSpPr>
        <p:spPr bwMode="gray">
          <a:xfrm flipH="1">
            <a:off x="4076215" y="3160817"/>
            <a:ext cx="734411" cy="71125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6AE1CAD-00F2-40B6-8AEA-8D26C1FDFF7B}"/>
              </a:ext>
            </a:extLst>
          </p:cNvPr>
          <p:cNvSpPr txBox="1"/>
          <p:nvPr/>
        </p:nvSpPr>
        <p:spPr bwMode="gray">
          <a:xfrm>
            <a:off x="443900" y="4937681"/>
            <a:ext cx="5324475" cy="1054778"/>
          </a:xfrm>
          <a:prstGeom prst="rect">
            <a:avLst/>
          </a:prstGeom>
          <a:noFill/>
        </p:spPr>
        <p:txBody>
          <a:bodyPr wrap="square" lIns="72000" tIns="72000" rIns="72000" bIns="72000" rtlCol="0">
            <a:noAutofit/>
          </a:bodyPr>
          <a:lstStyle/>
          <a:p>
            <a:r>
              <a:rPr lang="it-IT" sz="1400" u="sng" err="1">
                <a:latin typeface="ABBvoiceOffice" panose="020D0603020503020204" pitchFamily="34" charset="0"/>
                <a:ea typeface="ABBvoiceOffice" panose="020D0603020503020204" pitchFamily="34" charset="0"/>
                <a:cs typeface="ABBvoiceOffice" panose="020D0603020503020204" pitchFamily="34" charset="0"/>
              </a:rPr>
              <a:t>Ekip</a:t>
            </a:r>
            <a:r>
              <a:rPr lang="it-IT" sz="1400" u="sng">
                <a:latin typeface="ABBvoiceOffice" panose="020D0603020503020204" pitchFamily="34" charset="0"/>
                <a:ea typeface="ABBvoiceOffice" panose="020D0603020503020204" pitchFamily="34" charset="0"/>
                <a:cs typeface="ABBvoiceOffice" panose="020D0603020503020204" pitchFamily="34" charset="0"/>
              </a:rPr>
              <a:t> Touch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is</a:t>
            </a:r>
            <a:r>
              <a:rPr lang="it-IT" sz="1400" u="sng">
                <a:latin typeface="ABBvoiceOffice" panose="020D0603020503020204" pitchFamily="34" charset="0"/>
                <a:ea typeface="ABBvoiceOffice" panose="020D0603020503020204" pitchFamily="34" charset="0"/>
                <a:cs typeface="ABBvoiceOffice" panose="020D0603020503020204" pitchFamily="34" charset="0"/>
              </a:rPr>
              <a:t> the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least</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requirement</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needed</a:t>
            </a:r>
            <a:r>
              <a:rPr lang="it-IT" sz="1400" u="sng">
                <a:latin typeface="ABBvoiceOffice" panose="020D0603020503020204" pitchFamily="34" charset="0"/>
                <a:ea typeface="ABBvoiceOffice" panose="020D0603020503020204" pitchFamily="34" charset="0"/>
                <a:cs typeface="ABBvoiceOffice" panose="020D0603020503020204" pitchFamily="34" charset="0"/>
              </a:rPr>
              <a:t> for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having</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digital</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architectures</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including</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circuit</a:t>
            </a:r>
            <a:r>
              <a:rPr lang="it-IT" sz="1400" u="sng">
                <a:latin typeface="ABBvoiceOffice" panose="020D0603020503020204" pitchFamily="34" charset="0"/>
                <a:ea typeface="ABBvoiceOffice" panose="020D0603020503020204" pitchFamily="34" charset="0"/>
                <a:cs typeface="ABBvoiceOffice" panose="020D0603020503020204" pitchFamily="34" charset="0"/>
              </a:rPr>
              <a:t> </a:t>
            </a:r>
            <a:r>
              <a:rPr lang="it-IT" sz="1400" u="sng" err="1">
                <a:latin typeface="ABBvoiceOffice" panose="020D0603020503020204" pitchFamily="34" charset="0"/>
                <a:ea typeface="ABBvoiceOffice" panose="020D0603020503020204" pitchFamily="34" charset="0"/>
                <a:cs typeface="ABBvoiceOffice" panose="020D0603020503020204" pitchFamily="34" charset="0"/>
              </a:rPr>
              <a:t>breakers</a:t>
            </a:r>
            <a:endParaRPr lang="it-IT" sz="1400" u="sng">
              <a:latin typeface="ABBvoiceOffice" panose="020D0603020503020204" pitchFamily="34" charset="0"/>
              <a:ea typeface="ABBvoiceOffice" panose="020D0603020503020204" pitchFamily="34" charset="0"/>
              <a:cs typeface="ABBvoiceOffice" panose="020D0603020503020204" pitchFamily="34" charset="0"/>
            </a:endParaRPr>
          </a:p>
        </p:txBody>
      </p:sp>
    </p:spTree>
    <p:extLst>
      <p:ext uri="{BB962C8B-B14F-4D97-AF65-F5344CB8AC3E}">
        <p14:creationId xmlns:p14="http://schemas.microsoft.com/office/powerpoint/2010/main" val="5514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EAAFB2-50C1-4162-8C9A-B91DE9696796}"/>
              </a:ext>
            </a:extLst>
          </p:cNvPr>
          <p:cNvSpPr/>
          <p:nvPr/>
        </p:nvSpPr>
        <p:spPr bwMode="gray">
          <a:xfrm>
            <a:off x="196645" y="2183193"/>
            <a:ext cx="11769213" cy="376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3" name="Text Placeholder 5">
            <a:extLst>
              <a:ext uri="{FF2B5EF4-FFF2-40B4-BE49-F238E27FC236}">
                <a16:creationId xmlns:a16="http://schemas.microsoft.com/office/drawing/2014/main" id="{ACA47460-1ADC-4925-86D5-09199CB60F6B}"/>
              </a:ext>
            </a:extLst>
          </p:cNvPr>
          <p:cNvSpPr txBox="1">
            <a:spLocks/>
          </p:cNvSpPr>
          <p:nvPr/>
        </p:nvSpPr>
        <p:spPr bwMode="gray">
          <a:xfrm>
            <a:off x="332367" y="1807420"/>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pPr>
              <a:lnSpc>
                <a:spcPct val="90000"/>
              </a:lnSpc>
              <a:spcAft>
                <a:spcPts val="600"/>
              </a:spcAft>
            </a:pPr>
            <a:r>
              <a:rPr lang="en-US"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TruOne</a:t>
            </a: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ATS (Level 4 controls)</a:t>
            </a:r>
          </a:p>
        </p:txBody>
      </p:sp>
      <p:sp>
        <p:nvSpPr>
          <p:cNvPr id="11" name="Title 10">
            <a:extLst>
              <a:ext uri="{FF2B5EF4-FFF2-40B4-BE49-F238E27FC236}">
                <a16:creationId xmlns:a16="http://schemas.microsoft.com/office/drawing/2014/main" id="{9451C645-DFA7-4628-B464-234129C3C0D8}"/>
              </a:ext>
            </a:extLst>
          </p:cNvPr>
          <p:cNvSpPr>
            <a:spLocks noGrp="1"/>
          </p:cNvSpPr>
          <p:nvPr>
            <p:ph type="title"/>
          </p:nvPr>
        </p:nvSpPr>
        <p:spPr>
          <a:xfrm>
            <a:off x="333264" y="682313"/>
            <a:ext cx="11520000" cy="396000"/>
          </a:xfrm>
        </p:spPr>
        <p:txBody>
          <a:bodyPr anchor="t">
            <a:normAutofit/>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Digital Solutions - Components</a:t>
            </a:r>
            <a:endParaRPr lang="it-IT">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5" name="Footer Placeholder 2">
            <a:extLst>
              <a:ext uri="{FF2B5EF4-FFF2-40B4-BE49-F238E27FC236}">
                <a16:creationId xmlns:a16="http://schemas.microsoft.com/office/drawing/2014/main" id="{97535D62-BD2F-437C-9376-776A9D44B6B9}"/>
              </a:ext>
            </a:extLst>
          </p:cNvPr>
          <p:cNvSpPr>
            <a:spLocks noGrp="1"/>
          </p:cNvSpPr>
          <p:nvPr>
            <p:ph type="ftr" sz="quarter" idx="10"/>
          </p:nvPr>
        </p:nvSpPr>
        <p:spPr>
          <a:xfrm>
            <a:off x="2499782" y="6298397"/>
            <a:ext cx="8490250" cy="500072"/>
          </a:xfrm>
        </p:spPr>
        <p:txBody>
          <a:bodyPr/>
          <a:lstStyle/>
          <a:p>
            <a:pPr lvl="8"/>
            <a:endParaRPr lang="en-US"/>
          </a:p>
        </p:txBody>
      </p:sp>
      <p:sp>
        <p:nvSpPr>
          <p:cNvPr id="4" name="Date Placeholder 3">
            <a:extLst>
              <a:ext uri="{FF2B5EF4-FFF2-40B4-BE49-F238E27FC236}">
                <a16:creationId xmlns:a16="http://schemas.microsoft.com/office/drawing/2014/main" id="{064A8F86-F69F-4031-B2C3-01AB75724437}"/>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B7A8DB10-9BF6-4473-AAA1-9EA8F472E094}"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F7DD8122-3602-4834-9556-70ACD89436F1}"/>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62</a:t>
            </a:fld>
            <a:endParaRPr lang="en-US" sz="800"/>
          </a:p>
        </p:txBody>
      </p:sp>
      <p:pic>
        <p:nvPicPr>
          <p:cNvPr id="15" name="Picture 14">
            <a:extLst>
              <a:ext uri="{FF2B5EF4-FFF2-40B4-BE49-F238E27FC236}">
                <a16:creationId xmlns:a16="http://schemas.microsoft.com/office/drawing/2014/main" id="{7B02477B-66BD-478A-BE3F-1906B06EBF57}"/>
              </a:ext>
            </a:extLst>
          </p:cNvPr>
          <p:cNvPicPr>
            <a:picLocks noChangeAspect="1"/>
          </p:cNvPicPr>
          <p:nvPr/>
        </p:nvPicPr>
        <p:blipFill>
          <a:blip r:embed="rId2"/>
          <a:stretch>
            <a:fillRect/>
          </a:stretch>
        </p:blipFill>
        <p:spPr>
          <a:xfrm>
            <a:off x="1083565" y="2402965"/>
            <a:ext cx="3877082" cy="3227671"/>
          </a:xfrm>
          <a:prstGeom prst="rect">
            <a:avLst/>
          </a:prstGeom>
          <a:noFill/>
        </p:spPr>
      </p:pic>
      <p:sp>
        <p:nvSpPr>
          <p:cNvPr id="12" name="Subtitle 11">
            <a:extLst>
              <a:ext uri="{FF2B5EF4-FFF2-40B4-BE49-F238E27FC236}">
                <a16:creationId xmlns:a16="http://schemas.microsoft.com/office/drawing/2014/main" id="{85ECBD69-C027-4E9A-9EEF-2198D7DFB31C}"/>
              </a:ext>
            </a:extLst>
          </p:cNvPr>
          <p:cNvSpPr>
            <a:spLocks noGrp="1"/>
          </p:cNvSpPr>
          <p:nvPr>
            <p:ph type="subTitle" idx="13"/>
          </p:nvPr>
        </p:nvSpPr>
        <p:spPr>
          <a:xfrm>
            <a:off x="332367" y="1085213"/>
            <a:ext cx="11520897" cy="504000"/>
          </a:xfrm>
        </p:spPr>
        <p:txBody>
          <a:bodyPr vert="horz" lIns="0" tIns="0" rIns="0" bIns="0" rtlCol="0">
            <a:normAutofit/>
          </a:bodyPr>
          <a:lstStyle/>
          <a:p>
            <a:r>
              <a:rPr lang="it-IT">
                <a:latin typeface="ABBvoice Light" panose="020D0403020503020204" pitchFamily="34" charset="0"/>
                <a:ea typeface="ABBvoice Light" panose="020D0403020503020204" pitchFamily="34" charset="0"/>
                <a:cs typeface="ABBvoice Light" panose="020D0403020503020204" pitchFamily="34" charset="0"/>
              </a:rPr>
              <a:t>Application Bundle - Digital </a:t>
            </a:r>
            <a:r>
              <a:rPr lang="it-IT" err="1">
                <a:latin typeface="ABBvoice Light" panose="020D0403020503020204" pitchFamily="34" charset="0"/>
                <a:ea typeface="ABBvoice Light" panose="020D0403020503020204" pitchFamily="34" charset="0"/>
                <a:cs typeface="ABBvoice Light" panose="020D0403020503020204" pitchFamily="34" charset="0"/>
              </a:rPr>
              <a:t>Offer</a:t>
            </a:r>
            <a:r>
              <a:rPr lang="it-IT">
                <a:latin typeface="ABBvoice Light" panose="020D0403020503020204" pitchFamily="34" charset="0"/>
                <a:ea typeface="ABBvoice Light" panose="020D0403020503020204" pitchFamily="34" charset="0"/>
                <a:cs typeface="ABBvoice Light" panose="020D0403020503020204" pitchFamily="34" charset="0"/>
              </a:rPr>
              <a:t>: </a:t>
            </a:r>
            <a:r>
              <a:rPr lang="it-IT" err="1">
                <a:latin typeface="ABBvoice Light" panose="020D0403020503020204" pitchFamily="34" charset="0"/>
                <a:ea typeface="ABBvoice Light" panose="020D0403020503020204" pitchFamily="34" charset="0"/>
                <a:cs typeface="ABBvoice Light" panose="020D0403020503020204" pitchFamily="34" charset="0"/>
              </a:rPr>
              <a:t>useful</a:t>
            </a:r>
            <a:r>
              <a:rPr lang="it-IT">
                <a:latin typeface="ABBvoice Light" panose="020D0403020503020204" pitchFamily="34" charset="0"/>
                <a:ea typeface="ABBvoice Light" panose="020D0403020503020204" pitchFamily="34" charset="0"/>
                <a:cs typeface="ABBvoice Light" panose="020D0403020503020204" pitchFamily="34" charset="0"/>
              </a:rPr>
              <a:t> ABB </a:t>
            </a:r>
            <a:r>
              <a:rPr lang="it-IT" err="1">
                <a:latin typeface="ABBvoice Light" panose="020D0403020503020204" pitchFamily="34" charset="0"/>
                <a:ea typeface="ABBvoice Light" panose="020D0403020503020204" pitchFamily="34" charset="0"/>
                <a:cs typeface="ABBvoice Light" panose="020D0403020503020204" pitchFamily="34" charset="0"/>
              </a:rPr>
              <a:t>Ability</a:t>
            </a:r>
            <a:r>
              <a:rPr lang="it-IT">
                <a:latin typeface="ABBvoice Light" panose="020D0403020503020204" pitchFamily="34" charset="0"/>
                <a:ea typeface="ABBvoice Light" panose="020D0403020503020204" pitchFamily="34" charset="0"/>
                <a:cs typeface="ABBvoice Light" panose="020D0403020503020204" pitchFamily="34" charset="0"/>
              </a:rPr>
              <a:t> Energy Manager widgets and </a:t>
            </a:r>
            <a:r>
              <a:rPr lang="it-IT" err="1">
                <a:latin typeface="ABBvoice Light" panose="020D0403020503020204" pitchFamily="34" charset="0"/>
                <a:ea typeface="ABBvoice Light" panose="020D0403020503020204" pitchFamily="34" charset="0"/>
                <a:cs typeface="ABBvoice Light" panose="020D0403020503020204" pitchFamily="34" charset="0"/>
              </a:rPr>
              <a:t>acquired</a:t>
            </a:r>
            <a:r>
              <a:rPr lang="it-IT">
                <a:latin typeface="ABBvoice Light" panose="020D0403020503020204" pitchFamily="34" charset="0"/>
                <a:ea typeface="ABBvoice Light" panose="020D0403020503020204" pitchFamily="34" charset="0"/>
                <a:cs typeface="ABBvoice Light" panose="020D0403020503020204" pitchFamily="34" charset="0"/>
              </a:rPr>
              <a:t> data </a:t>
            </a:r>
          </a:p>
        </p:txBody>
      </p:sp>
      <p:sp>
        <p:nvSpPr>
          <p:cNvPr id="22" name="TextBox 21">
            <a:extLst>
              <a:ext uri="{FF2B5EF4-FFF2-40B4-BE49-F238E27FC236}">
                <a16:creationId xmlns:a16="http://schemas.microsoft.com/office/drawing/2014/main" id="{5D190E32-D2DA-499D-8128-561ADF675C88}"/>
              </a:ext>
            </a:extLst>
          </p:cNvPr>
          <p:cNvSpPr txBox="1"/>
          <p:nvPr/>
        </p:nvSpPr>
        <p:spPr bwMode="gray">
          <a:xfrm>
            <a:off x="2092472" y="-120296"/>
            <a:ext cx="3130712" cy="581813"/>
          </a:xfrm>
          <a:prstGeom prst="rect">
            <a:avLst/>
          </a:prstGeom>
          <a:noFill/>
        </p:spPr>
        <p:txBody>
          <a:bodyPr wrap="square" lIns="72000" tIns="72000" rIns="72000" bIns="72000" rtlCol="0">
            <a:noAutofit/>
          </a:bodyPr>
          <a:lstStyle/>
          <a:p>
            <a:endParaRPr lang="it-IT" sz="1400"/>
          </a:p>
        </p:txBody>
      </p:sp>
      <p:sp>
        <p:nvSpPr>
          <p:cNvPr id="13" name="TextBox 12">
            <a:extLst>
              <a:ext uri="{FF2B5EF4-FFF2-40B4-BE49-F238E27FC236}">
                <a16:creationId xmlns:a16="http://schemas.microsoft.com/office/drawing/2014/main" id="{93CD30F2-BAE7-4F89-86E6-2EC477734AC3}"/>
              </a:ext>
            </a:extLst>
          </p:cNvPr>
          <p:cNvSpPr txBox="1"/>
          <p:nvPr/>
        </p:nvSpPr>
        <p:spPr bwMode="gray">
          <a:xfrm>
            <a:off x="5306947" y="643576"/>
            <a:ext cx="3800823" cy="581813"/>
          </a:xfrm>
          <a:prstGeom prst="rect">
            <a:avLst/>
          </a:prstGeom>
          <a:noFill/>
        </p:spPr>
        <p:txBody>
          <a:bodyPr wrap="square" lIns="72000" tIns="72000" rIns="72000" bIns="72000" rtlCol="0">
            <a:noAutofit/>
          </a:bodyPr>
          <a:lstStyle/>
          <a:p>
            <a:endParaRPr lang="it-IT" sz="1600"/>
          </a:p>
        </p:txBody>
      </p:sp>
      <p:pic>
        <p:nvPicPr>
          <p:cNvPr id="7" name="Picture 6">
            <a:extLst>
              <a:ext uri="{FF2B5EF4-FFF2-40B4-BE49-F238E27FC236}">
                <a16:creationId xmlns:a16="http://schemas.microsoft.com/office/drawing/2014/main" id="{B9F3898D-A645-445C-99FD-A1816206F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713" y="4464093"/>
            <a:ext cx="799616" cy="811375"/>
          </a:xfrm>
          <a:prstGeom prst="rect">
            <a:avLst/>
          </a:prstGeom>
        </p:spPr>
      </p:pic>
      <p:pic>
        <p:nvPicPr>
          <p:cNvPr id="9" name="Picture 8">
            <a:extLst>
              <a:ext uri="{FF2B5EF4-FFF2-40B4-BE49-F238E27FC236}">
                <a16:creationId xmlns:a16="http://schemas.microsoft.com/office/drawing/2014/main" id="{FB7898FD-24E7-44E7-9B86-33D435CCD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440" y="2457985"/>
            <a:ext cx="863797" cy="876500"/>
          </a:xfrm>
          <a:prstGeom prst="rect">
            <a:avLst/>
          </a:prstGeom>
        </p:spPr>
      </p:pic>
      <p:sp>
        <p:nvSpPr>
          <p:cNvPr id="17" name="Content Placeholder 28">
            <a:extLst>
              <a:ext uri="{FF2B5EF4-FFF2-40B4-BE49-F238E27FC236}">
                <a16:creationId xmlns:a16="http://schemas.microsoft.com/office/drawing/2014/main" id="{B84CA7C4-9972-433A-A6B1-18CB4E680CAE}"/>
              </a:ext>
            </a:extLst>
          </p:cNvPr>
          <p:cNvSpPr txBox="1">
            <a:spLocks/>
          </p:cNvSpPr>
          <p:nvPr/>
        </p:nvSpPr>
        <p:spPr bwMode="gray">
          <a:xfrm>
            <a:off x="6791239" y="2664643"/>
            <a:ext cx="4753608" cy="338693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a:latin typeface="ABBvoiceOffice" panose="020D0603020503020204" pitchFamily="34" charset="0"/>
                <a:ea typeface="ABBvoiceOffice" panose="020D0603020503020204" pitchFamily="34" charset="0"/>
                <a:cs typeface="ABBvoiceOffice" panose="020D0603020503020204" pitchFamily="34" charset="0"/>
              </a:rPr>
              <a:t>ATS </a:t>
            </a:r>
            <a:r>
              <a:rPr lang="it-IT" b="1" err="1">
                <a:latin typeface="ABBvoiceOffice" panose="020D0603020503020204" pitchFamily="34" charset="0"/>
                <a:ea typeface="ABBvoiceOffice" panose="020D0603020503020204" pitchFamily="34" charset="0"/>
                <a:cs typeface="ABBvoiceOffice" panose="020D0603020503020204" pitchFamily="34" charset="0"/>
              </a:rPr>
              <a:t>Diagnostics</a:t>
            </a:r>
            <a:endParaRPr lang="it-IT" b="1">
              <a:latin typeface="ABBvoiceOffice" panose="020D0603020503020204" pitchFamily="34" charset="0"/>
              <a:ea typeface="ABBvoiceOffice" panose="020D0603020503020204" pitchFamily="34" charset="0"/>
              <a:cs typeface="ABBvoiceOffice" panose="020D0603020503020204" pitchFamily="34" charset="0"/>
            </a:endParaRPr>
          </a:p>
          <a:p>
            <a:r>
              <a:rPr lang="it-IT">
                <a:latin typeface="ABBvoiceOffice" panose="020D0603020503020204" pitchFamily="34" charset="0"/>
                <a:ea typeface="ABBvoiceOffice" panose="020D0603020503020204" pitchFamily="34" charset="0"/>
                <a:cs typeface="ABBvoiceOffice" panose="020D0603020503020204" pitchFamily="34" charset="0"/>
              </a:rPr>
              <a:t>Show the </a:t>
            </a:r>
            <a:r>
              <a:rPr lang="it-IT" err="1">
                <a:latin typeface="ABBvoiceOffice" panose="020D0603020503020204" pitchFamily="34" charset="0"/>
                <a:ea typeface="ABBvoiceOffice" panose="020D0603020503020204" pitchFamily="34" charset="0"/>
                <a:cs typeface="ABBvoiceOffice" panose="020D0603020503020204" pitchFamily="34" charset="0"/>
              </a:rPr>
              <a:t>automatic</a:t>
            </a:r>
            <a:r>
              <a:rPr lang="it-IT">
                <a:latin typeface="ABBvoiceOffice" panose="020D0603020503020204" pitchFamily="34" charset="0"/>
                <a:ea typeface="ABBvoiceOffice" panose="020D0603020503020204" pitchFamily="34" charset="0"/>
                <a:cs typeface="ABBvoiceOffice" panose="020D0603020503020204" pitchFamily="34" charset="0"/>
              </a:rPr>
              <a:t> transfer switch </a:t>
            </a:r>
            <a:r>
              <a:rPr lang="it-IT" err="1">
                <a:latin typeface="ABBvoiceOffice" panose="020D0603020503020204" pitchFamily="34" charset="0"/>
                <a:ea typeface="ABBvoiceOffice" panose="020D0603020503020204" pitchFamily="34" charset="0"/>
                <a:cs typeface="ABBvoiceOffice" panose="020D0603020503020204" pitchFamily="34" charset="0"/>
              </a:rPr>
              <a:t>diagnostics</a:t>
            </a:r>
            <a:r>
              <a:rPr lang="it-IT">
                <a:latin typeface="ABBvoiceOffice" panose="020D0603020503020204" pitchFamily="34" charset="0"/>
                <a:ea typeface="ABBvoiceOffice" panose="020D0603020503020204" pitchFamily="34" charset="0"/>
                <a:cs typeface="ABBvoiceOffice" panose="020D0603020503020204" pitchFamily="34" charset="0"/>
              </a:rPr>
              <a:t>.</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a:p>
            <a:r>
              <a:rPr lang="it-IT" b="1">
                <a:latin typeface="ABBvoiceOffice" panose="020D0603020503020204" pitchFamily="34" charset="0"/>
                <a:ea typeface="ABBvoiceOffice" panose="020D0603020503020204" pitchFamily="34" charset="0"/>
                <a:cs typeface="ABBvoiceOffice" panose="020D0603020503020204" pitchFamily="34" charset="0"/>
              </a:rPr>
              <a:t>ATS Source Status</a:t>
            </a:r>
          </a:p>
          <a:p>
            <a:r>
              <a:rPr lang="it-IT">
                <a:latin typeface="ABBvoiceOffice" panose="020D0603020503020204" pitchFamily="34" charset="0"/>
                <a:ea typeface="ABBvoiceOffice" panose="020D0603020503020204" pitchFamily="34" charset="0"/>
                <a:cs typeface="ABBvoiceOffice" panose="020D0603020503020204" pitchFamily="34" charset="0"/>
              </a:rPr>
              <a:t>Shows the source status of the </a:t>
            </a:r>
            <a:r>
              <a:rPr lang="it-IT" err="1">
                <a:latin typeface="ABBvoiceOffice" panose="020D0603020503020204" pitchFamily="34" charset="0"/>
                <a:ea typeface="ABBvoiceOffice" panose="020D0603020503020204" pitchFamily="34" charset="0"/>
                <a:cs typeface="ABBvoiceOffice" panose="020D0603020503020204" pitchFamily="34" charset="0"/>
              </a:rPr>
              <a:t>Automatic</a:t>
            </a:r>
            <a:r>
              <a:rPr lang="it-IT">
                <a:latin typeface="ABBvoiceOffice" panose="020D0603020503020204" pitchFamily="34" charset="0"/>
                <a:ea typeface="ABBvoiceOffice" panose="020D0603020503020204" pitchFamily="34" charset="0"/>
                <a:cs typeface="ABBvoiceOffice" panose="020D0603020503020204" pitchFamily="34" charset="0"/>
              </a:rPr>
              <a:t> Transfer Switch asset.</a:t>
            </a:r>
          </a:p>
          <a:p>
            <a:endParaRPr lang="it-IT">
              <a:latin typeface="ABBvoiceOffice" panose="020D0603020503020204" pitchFamily="34" charset="0"/>
              <a:ea typeface="ABBvoiceOffice" panose="020D0603020503020204" pitchFamily="34" charset="0"/>
              <a:cs typeface="ABBvoiceOffice" panose="020D0603020503020204" pitchFamily="34" charset="0"/>
            </a:endParaRPr>
          </a:p>
          <a:p>
            <a:r>
              <a:rPr lang="it-IT" b="1">
                <a:latin typeface="ABBvoiceOffice" panose="020D0603020503020204" pitchFamily="34" charset="0"/>
                <a:ea typeface="ABBvoiceOffice" panose="020D0603020503020204" pitchFamily="34" charset="0"/>
                <a:cs typeface="ABBvoiceOffice" panose="020D0603020503020204" pitchFamily="34" charset="0"/>
              </a:rPr>
              <a:t>ATS Transfer Time</a:t>
            </a:r>
          </a:p>
          <a:p>
            <a:r>
              <a:rPr lang="it-IT" err="1">
                <a:latin typeface="ABBvoiceOffice" panose="020D0603020503020204" pitchFamily="34" charset="0"/>
                <a:ea typeface="ABBvoiceOffice" panose="020D0603020503020204" pitchFamily="34" charset="0"/>
                <a:cs typeface="ABBvoiceOffice" panose="020D0603020503020204" pitchFamily="34" charset="0"/>
              </a:rPr>
              <a:t>Measure</a:t>
            </a:r>
            <a:r>
              <a:rPr lang="it-IT">
                <a:latin typeface="ABBvoiceOffice" panose="020D0603020503020204" pitchFamily="34" charset="0"/>
                <a:ea typeface="ABBvoiceOffice" panose="020D0603020503020204" pitchFamily="34" charset="0"/>
                <a:cs typeface="ABBvoiceOffice" panose="020D0603020503020204" pitchFamily="34" charset="0"/>
              </a:rPr>
              <a:t> the </a:t>
            </a:r>
            <a:r>
              <a:rPr lang="it-IT" err="1">
                <a:latin typeface="ABBvoiceOffice" panose="020D0603020503020204" pitchFamily="34" charset="0"/>
                <a:ea typeface="ABBvoiceOffice" panose="020D0603020503020204" pitchFamily="34" charset="0"/>
                <a:cs typeface="ABBvoiceOffice" panose="020D0603020503020204" pitchFamily="34" charset="0"/>
              </a:rPr>
              <a:t>total</a:t>
            </a:r>
            <a:r>
              <a:rPr lang="it-IT">
                <a:latin typeface="ABBvoiceOffice" panose="020D0603020503020204" pitchFamily="34" charset="0"/>
                <a:ea typeface="ABBvoiceOffice" panose="020D0603020503020204" pitchFamily="34" charset="0"/>
                <a:cs typeface="ABBvoiceOffice" panose="020D0603020503020204" pitchFamily="34" charset="0"/>
              </a:rPr>
              <a:t> transfer time </a:t>
            </a:r>
            <a:r>
              <a:rPr lang="it-IT" err="1">
                <a:latin typeface="ABBvoiceOffice" panose="020D0603020503020204" pitchFamily="34" charset="0"/>
                <a:ea typeface="ABBvoiceOffice" panose="020D0603020503020204" pitchFamily="34" charset="0"/>
                <a:cs typeface="ABBvoiceOffice" panose="020D0603020503020204" pitchFamily="34" charset="0"/>
              </a:rPr>
              <a:t>form</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Priority</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Normal</a:t>
            </a:r>
            <a:r>
              <a:rPr lang="it-IT">
                <a:latin typeface="ABBvoiceOffice" panose="020D0603020503020204" pitchFamily="34" charset="0"/>
                <a:ea typeface="ABBvoiceOffice" panose="020D0603020503020204" pitchFamily="34" charset="0"/>
                <a:cs typeface="ABBvoiceOffice" panose="020D0603020503020204" pitchFamily="34" charset="0"/>
              </a:rPr>
              <a:t>) to Non-</a:t>
            </a:r>
            <a:r>
              <a:rPr lang="it-IT" err="1">
                <a:latin typeface="ABBvoiceOffice" panose="020D0603020503020204" pitchFamily="34" charset="0"/>
                <a:ea typeface="ABBvoiceOffice" panose="020D0603020503020204" pitchFamily="34" charset="0"/>
                <a:cs typeface="ABBvoiceOffice" panose="020D0603020503020204" pitchFamily="34" charset="0"/>
              </a:rPr>
              <a:t>priority</a:t>
            </a:r>
            <a:r>
              <a:rPr lang="it-IT">
                <a:latin typeface="ABBvoiceOffice" panose="020D0603020503020204" pitchFamily="34" charset="0"/>
                <a:ea typeface="ABBvoiceOffice" panose="020D0603020503020204" pitchFamily="34" charset="0"/>
                <a:cs typeface="ABBvoiceOffice" panose="020D0603020503020204" pitchFamily="34" charset="0"/>
              </a:rPr>
              <a:t> (Emergency) source. Compare the </a:t>
            </a:r>
            <a:r>
              <a:rPr lang="it-IT" err="1">
                <a:latin typeface="ABBvoiceOffice" panose="020D0603020503020204" pitchFamily="34" charset="0"/>
                <a:ea typeface="ABBvoiceOffice" panose="020D0603020503020204" pitchFamily="34" charset="0"/>
                <a:cs typeface="ABBvoiceOffice" panose="020D0603020503020204" pitchFamily="34" charset="0"/>
              </a:rPr>
              <a:t>measured</a:t>
            </a:r>
            <a:r>
              <a:rPr lang="it-IT">
                <a:latin typeface="ABBvoiceOffice" panose="020D0603020503020204" pitchFamily="34" charset="0"/>
                <a:ea typeface="ABBvoiceOffice" panose="020D0603020503020204" pitchFamily="34" charset="0"/>
                <a:cs typeface="ABBvoiceOffice" panose="020D0603020503020204" pitchFamily="34" charset="0"/>
              </a:rPr>
              <a:t> time with the </a:t>
            </a:r>
            <a:r>
              <a:rPr lang="it-IT" err="1">
                <a:latin typeface="ABBvoiceOffice" panose="020D0603020503020204" pitchFamily="34" charset="0"/>
                <a:ea typeface="ABBvoiceOffice" panose="020D0603020503020204" pitchFamily="34" charset="0"/>
                <a:cs typeface="ABBvoiceOffice" panose="020D0603020503020204" pitchFamily="34" charset="0"/>
              </a:rPr>
              <a:t>preset</a:t>
            </a:r>
            <a:r>
              <a:rPr lang="it-IT">
                <a:latin typeface="ABBvoiceOffice" panose="020D0603020503020204" pitchFamily="34" charset="0"/>
                <a:ea typeface="ABBvoiceOffice" panose="020D0603020503020204" pitchFamily="34" charset="0"/>
                <a:cs typeface="ABBvoiceOffice" panose="020D0603020503020204" pitchFamily="34" charset="0"/>
              </a:rPr>
              <a:t> </a:t>
            </a:r>
            <a:r>
              <a:rPr lang="it-IT" err="1">
                <a:latin typeface="ABBvoiceOffice" panose="020D0603020503020204" pitchFamily="34" charset="0"/>
                <a:ea typeface="ABBvoiceOffice" panose="020D0603020503020204" pitchFamily="34" charset="0"/>
                <a:cs typeface="ABBvoiceOffice" panose="020D0603020503020204" pitchFamily="34" charset="0"/>
              </a:rPr>
              <a:t>threshold</a:t>
            </a:r>
            <a:r>
              <a:rPr lang="it-IT">
                <a:latin typeface="ABBvoiceOffice" panose="020D0603020503020204" pitchFamily="34" charset="0"/>
                <a:ea typeface="ABBvoiceOffice" panose="020D0603020503020204" pitchFamily="34" charset="0"/>
                <a:cs typeface="ABBvoiceOffice" panose="020D0603020503020204" pitchFamily="34" charset="0"/>
              </a:rPr>
              <a:t> (pass/</a:t>
            </a:r>
            <a:r>
              <a:rPr lang="it-IT" err="1">
                <a:latin typeface="ABBvoiceOffice" panose="020D0603020503020204" pitchFamily="34" charset="0"/>
                <a:ea typeface="ABBvoiceOffice" panose="020D0603020503020204" pitchFamily="34" charset="0"/>
                <a:cs typeface="ABBvoiceOffice" panose="020D0603020503020204" pitchFamily="34" charset="0"/>
              </a:rPr>
              <a:t>fail</a:t>
            </a:r>
            <a:r>
              <a:rPr lang="it-IT">
                <a:latin typeface="ABBvoiceOffice" panose="020D0603020503020204" pitchFamily="34" charset="0"/>
                <a:ea typeface="ABBvoiceOffice" panose="020D0603020503020204" pitchFamily="34" charset="0"/>
                <a:cs typeface="ABBvoiceOffice" panose="020D0603020503020204" pitchFamily="34" charset="0"/>
              </a:rPr>
              <a:t>). </a:t>
            </a:r>
          </a:p>
        </p:txBody>
      </p:sp>
      <p:pic>
        <p:nvPicPr>
          <p:cNvPr id="14" name="Picture 13">
            <a:extLst>
              <a:ext uri="{FF2B5EF4-FFF2-40B4-BE49-F238E27FC236}">
                <a16:creationId xmlns:a16="http://schemas.microsoft.com/office/drawing/2014/main" id="{605E436D-F9F3-4887-A835-B46F199FE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713" y="3452310"/>
            <a:ext cx="799616" cy="799616"/>
          </a:xfrm>
          <a:prstGeom prst="rect">
            <a:avLst/>
          </a:prstGeom>
        </p:spPr>
      </p:pic>
      <p:sp>
        <p:nvSpPr>
          <p:cNvPr id="26" name="Text Placeholder 5">
            <a:extLst>
              <a:ext uri="{FF2B5EF4-FFF2-40B4-BE49-F238E27FC236}">
                <a16:creationId xmlns:a16="http://schemas.microsoft.com/office/drawing/2014/main" id="{1D14AEAD-406D-49EC-89F7-4376FBB0CFDF}"/>
              </a:ext>
            </a:extLst>
          </p:cNvPr>
          <p:cNvSpPr txBox="1">
            <a:spLocks/>
          </p:cNvSpPr>
          <p:nvPr/>
        </p:nvSpPr>
        <p:spPr bwMode="gray">
          <a:xfrm>
            <a:off x="6122638" y="1807420"/>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pPr>
              <a:lnSpc>
                <a:spcPct val="90000"/>
              </a:lnSpc>
              <a:spcAft>
                <a:spcPts val="600"/>
              </a:spcAft>
            </a:pPr>
            <a:r>
              <a:rPr lang="en-US">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ABB Ability Energy Manager Widgets</a:t>
            </a:r>
          </a:p>
        </p:txBody>
      </p:sp>
    </p:spTree>
    <p:extLst>
      <p:ext uri="{BB962C8B-B14F-4D97-AF65-F5344CB8AC3E}">
        <p14:creationId xmlns:p14="http://schemas.microsoft.com/office/powerpoint/2010/main" val="29345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BA43E9-034D-4976-9385-7FD246C7A0AA}"/>
              </a:ext>
            </a:extLst>
          </p:cNvPr>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a:extLst>
              <a:ext uri="{FF2B5EF4-FFF2-40B4-BE49-F238E27FC236}">
                <a16:creationId xmlns:a16="http://schemas.microsoft.com/office/drawing/2014/main" id="{9D4A11D0-1558-4316-AAF0-A70596B1B40D}"/>
              </a:ext>
            </a:extLst>
          </p:cNvPr>
          <p:cNvSpPr>
            <a:spLocks noGrp="1"/>
          </p:cNvSpPr>
          <p:nvPr>
            <p:ph type="ftr" sz="quarter" idx="15"/>
          </p:nvPr>
        </p:nvSpPr>
        <p:spPr/>
        <p:txBody>
          <a:bodyPr/>
          <a:lstStyle/>
          <a:p>
            <a:pPr lvl="8"/>
            <a:endParaRPr lang="en-US"/>
          </a:p>
        </p:txBody>
      </p:sp>
      <p:sp>
        <p:nvSpPr>
          <p:cNvPr id="5" name="Slide Number Placeholder 4">
            <a:extLst>
              <a:ext uri="{FF2B5EF4-FFF2-40B4-BE49-F238E27FC236}">
                <a16:creationId xmlns:a16="http://schemas.microsoft.com/office/drawing/2014/main" id="{93294408-6DF5-4FE7-83C6-0339D7FE14EC}"/>
              </a:ext>
            </a:extLst>
          </p:cNvPr>
          <p:cNvSpPr>
            <a:spLocks noGrp="1"/>
          </p:cNvSpPr>
          <p:nvPr>
            <p:ph type="sldNum" sz="quarter" idx="16"/>
          </p:nvPr>
        </p:nvSpPr>
        <p:spPr/>
        <p:txBody>
          <a:bodyPr/>
          <a:lstStyle/>
          <a:p>
            <a:r>
              <a:rPr lang="en-US"/>
              <a:t>Slide </a:t>
            </a:r>
            <a:fld id="{619F89D8-7AE3-494A-97F3-03D680869632}" type="slidenum">
              <a:rPr lang="en-US" smtClean="0"/>
              <a:pPr/>
              <a:t>63</a:t>
            </a:fld>
            <a:endParaRPr lang="en-US"/>
          </a:p>
        </p:txBody>
      </p:sp>
      <p:sp>
        <p:nvSpPr>
          <p:cNvPr id="12" name="Titolo 11">
            <a:extLst>
              <a:ext uri="{FF2B5EF4-FFF2-40B4-BE49-F238E27FC236}">
                <a16:creationId xmlns:a16="http://schemas.microsoft.com/office/drawing/2014/main" id="{9D594B13-7C4B-EE46-9397-856AECB1C393}"/>
              </a:ext>
            </a:extLst>
          </p:cNvPr>
          <p:cNvSpPr>
            <a:spLocks noGrp="1"/>
          </p:cNvSpPr>
          <p:nvPr>
            <p:ph type="title"/>
          </p:nvPr>
        </p:nvSpPr>
        <p:spPr/>
        <p:txBody>
          <a:bodyPr/>
          <a:lstStyle/>
          <a:p>
            <a:r>
              <a:rPr lang="en-US"/>
              <a:t>System pro M compact® InSite</a:t>
            </a:r>
            <a:endParaRPr lang="it-IT"/>
          </a:p>
        </p:txBody>
      </p:sp>
      <p:sp>
        <p:nvSpPr>
          <p:cNvPr id="115" name="Rettangolo 114">
            <a:extLst>
              <a:ext uri="{FF2B5EF4-FFF2-40B4-BE49-F238E27FC236}">
                <a16:creationId xmlns:a16="http://schemas.microsoft.com/office/drawing/2014/main" id="{18A5F83C-3A9B-2E42-A623-6DC68AE3633D}"/>
              </a:ext>
            </a:extLst>
          </p:cNvPr>
          <p:cNvSpPr/>
          <p:nvPr/>
        </p:nvSpPr>
        <p:spPr bwMode="gray">
          <a:xfrm>
            <a:off x="8113813" y="3771381"/>
            <a:ext cx="3739451" cy="21526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Monitoring of the complete system</a:t>
            </a:r>
          </a:p>
          <a:p>
            <a:pPr marL="285750" indent="-285750">
              <a:buFont typeface="Arial" panose="020B0604020202020204" pitchFamily="34" charset="0"/>
              <a:buChar char="•"/>
            </a:pP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Configuration</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p>
          <a:p>
            <a:pPr marL="285750"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Remote action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both</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manual</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and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through</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implementation</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of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automated</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logics</a:t>
            </a:r>
            <a:endPar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Real time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alarms</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alerts</a:t>
            </a:r>
            <a:endPar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Historical</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data,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comparison</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between</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different</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devices</a:t>
            </a:r>
          </a:p>
          <a:p>
            <a:pPr marL="285750" indent="-285750">
              <a:buFont typeface="Arial" panose="020B0604020202020204" pitchFamily="34" charset="0"/>
              <a:buChar char="•"/>
            </a:pPr>
            <a:endParaRPr lang="it-IT" sz="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13" name="Rettangolo 112">
            <a:extLst>
              <a:ext uri="{FF2B5EF4-FFF2-40B4-BE49-F238E27FC236}">
                <a16:creationId xmlns:a16="http://schemas.microsoft.com/office/drawing/2014/main" id="{170E5B50-C151-B748-89D0-E735AEB12D51}"/>
              </a:ext>
            </a:extLst>
          </p:cNvPr>
          <p:cNvSpPr/>
          <p:nvPr/>
        </p:nvSpPr>
        <p:spPr bwMode="gray">
          <a:xfrm>
            <a:off x="330701" y="3759200"/>
            <a:ext cx="3703296" cy="21655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defTabSz="914491">
              <a:buFont typeface="Arial" panose="020B0604020202020204" pitchFamily="34" charset="0"/>
              <a:buChar char="•"/>
            </a:pP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Control unit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as</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b="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single access point </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in the sub-</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distribution</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panelboard</a:t>
            </a:r>
          </a:p>
          <a:p>
            <a:pPr marL="465750" lvl="1" indent="-285750" defTabSz="914491">
              <a:buFont typeface="Arial" panose="020B0604020202020204" pitchFamily="34" charset="0"/>
              <a:buChar char="•"/>
            </a:pP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Data aggregator from field devices</a:t>
            </a:r>
          </a:p>
          <a:p>
            <a:pPr marL="465750" lvl="1" indent="-285750" defTabSz="914491">
              <a:buFont typeface="Arial" panose="020B0604020202020204" pitchFamily="34" charset="0"/>
              <a:buChar char="•"/>
            </a:pP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Data storage </a:t>
            </a:r>
          </a:p>
          <a:p>
            <a:pPr marL="465750" lvl="1" indent="-285750" defTabSz="914491">
              <a:buFont typeface="Arial" panose="020B0604020202020204" pitchFamily="34" charset="0"/>
              <a:buChar char="•"/>
            </a:pP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Send</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information to ABB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Ability</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EDCS</a:t>
            </a:r>
          </a:p>
          <a:p>
            <a:pPr marL="465750" lvl="1" indent="-285750" defTabSz="914491">
              <a:buFont typeface="Arial" panose="020B0604020202020204" pitchFamily="34" charset="0"/>
              <a:buChar char="•"/>
            </a:pPr>
            <a:endPar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lvl="0" indent="-285750" defTabSz="914491">
              <a:buFont typeface="Arial" panose="020B0604020202020204" pitchFamily="34" charset="0"/>
              <a:buChar char="•"/>
            </a:pPr>
            <a:r>
              <a:rPr lang="it-IT" sz="1100" b="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O</a:t>
            </a:r>
            <a:r>
              <a:rPr lang="en-US" sz="1100" b="1"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perations</a:t>
            </a:r>
            <a:r>
              <a:rPr lang="en-US"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t>
            </a:r>
          </a:p>
          <a:p>
            <a:pPr marL="465750" lvl="1" indent="-285750" defTabSz="914491">
              <a:buFont typeface="Arial" panose="020B0604020202020204" pitchFamily="34" charset="0"/>
              <a:buChar char="•"/>
            </a:pP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In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addition</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to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branch</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monitioring</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sensors</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control unit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receives</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data from I/O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modules</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(to support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all</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main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application</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functionalities), and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metering</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via </a:t>
            </a:r>
            <a:r>
              <a:rPr lang="it-IT" sz="1100" err="1">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Modbus</a:t>
            </a:r>
            <a:r>
              <a:rPr lang="it-IT" sz="110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 RTU</a:t>
            </a:r>
            <a:endParaRPr lang="it-IT" sz="140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16" name="Rettangolo 115">
            <a:extLst>
              <a:ext uri="{FF2B5EF4-FFF2-40B4-BE49-F238E27FC236}">
                <a16:creationId xmlns:a16="http://schemas.microsoft.com/office/drawing/2014/main" id="{F995DF42-6FB5-B144-B093-E297555B92C1}"/>
              </a:ext>
            </a:extLst>
          </p:cNvPr>
          <p:cNvSpPr/>
          <p:nvPr/>
        </p:nvSpPr>
        <p:spPr bwMode="gray">
          <a:xfrm>
            <a:off x="4222257" y="3759200"/>
            <a:ext cx="3703296" cy="2177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Digital input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module</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with 4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channels</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sym typeface="Wingdings" panose="05000000000000000000" pitchFamily="2" charset="2"/>
              </a:rPr>
              <a:t> DM11</a:t>
            </a:r>
            <a:endPar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lvl="1"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Digital output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module</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with 4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channels</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sym typeface="Wingdings" panose="05000000000000000000" pitchFamily="2" charset="2"/>
              </a:rPr>
              <a:t> DM00</a:t>
            </a:r>
            <a:endPar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lvl="1"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Digital input/output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module</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with 4 </a:t>
            </a:r>
            <a:r>
              <a:rPr lang="it-IT"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channels</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(2 inputs and 2 outputs) </a:t>
            </a: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sym typeface="Wingdings" panose="05000000000000000000" pitchFamily="2" charset="2"/>
              </a:rPr>
              <a:t> DM10</a:t>
            </a:r>
            <a:endPar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N</a:t>
            </a:r>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o external </a:t>
            </a:r>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power supply </a:t>
            </a:r>
          </a:p>
          <a:p>
            <a:pPr marL="285750" indent="-285750">
              <a:buFont typeface="Arial" panose="020B0604020202020204" pitchFamily="34" charset="0"/>
              <a:buChar char="•"/>
            </a:pPr>
            <a:endPar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O</a:t>
            </a:r>
            <a:r>
              <a:rPr lang="en-US" sz="1100" b="1"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perations</a:t>
            </a:r>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pPr marL="742950" lvl="2"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a:t>
            </a:r>
            <a:r>
              <a:rPr lang="en-US"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nput</a:t>
            </a:r>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to receive data from hard-wired connected devices (accessories, meters)</a:t>
            </a:r>
          </a:p>
          <a:p>
            <a:pPr marL="742950" lvl="2" indent="-285750">
              <a:buFont typeface="Arial" panose="020B0604020202020204" pitchFamily="34" charset="0"/>
              <a:buChar char="•"/>
            </a:pPr>
            <a:r>
              <a:rPr lang="it-IT"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O</a:t>
            </a:r>
            <a:r>
              <a:rPr lang="en-US"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utput</a:t>
            </a:r>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to act on connected accessories</a:t>
            </a:r>
          </a:p>
          <a:p>
            <a:pPr marL="285750" indent="-285750" algn="ctr"/>
            <a:endParaRPr lang="it-IT" sz="14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6" name="Subtitle 5">
            <a:extLst>
              <a:ext uri="{FF2B5EF4-FFF2-40B4-BE49-F238E27FC236}">
                <a16:creationId xmlns:a16="http://schemas.microsoft.com/office/drawing/2014/main" id="{A28E14AE-C61B-8148-9960-176BCEC49CA1}"/>
              </a:ext>
            </a:extLst>
          </p:cNvPr>
          <p:cNvSpPr>
            <a:spLocks noGrp="1"/>
          </p:cNvSpPr>
          <p:nvPr>
            <p:ph type="subTitle" idx="13"/>
          </p:nvPr>
        </p:nvSpPr>
        <p:spPr>
          <a:xfrm>
            <a:off x="332367" y="1085213"/>
            <a:ext cx="11520898" cy="504000"/>
          </a:xfrm>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System overview</a:t>
            </a:r>
          </a:p>
        </p:txBody>
      </p:sp>
      <p:sp>
        <p:nvSpPr>
          <p:cNvPr id="2" name="CasellaDiTesto 1">
            <a:extLst>
              <a:ext uri="{FF2B5EF4-FFF2-40B4-BE49-F238E27FC236}">
                <a16:creationId xmlns:a16="http://schemas.microsoft.com/office/drawing/2014/main" id="{6CAB23D6-02C1-4947-957D-EABC336B7DC2}"/>
              </a:ext>
            </a:extLst>
          </p:cNvPr>
          <p:cNvSpPr txBox="1"/>
          <p:nvPr/>
        </p:nvSpPr>
        <p:spPr bwMode="gray">
          <a:xfrm>
            <a:off x="330701" y="3482939"/>
            <a:ext cx="2967303" cy="113016"/>
          </a:xfrm>
          <a:prstGeom prst="rect">
            <a:avLst/>
          </a:prstGeom>
          <a:noFill/>
        </p:spPr>
        <p:txBody>
          <a:bodyPr wrap="square" lIns="72000" tIns="72000" rIns="72000" bIns="72000" rtlCol="0">
            <a:noAutofit/>
          </a:bodyPr>
          <a:lstStyle/>
          <a:p>
            <a:endParaRPr lang="it-IT" sz="1400" err="1"/>
          </a:p>
        </p:txBody>
      </p:sp>
      <p:sp>
        <p:nvSpPr>
          <p:cNvPr id="6" name="CasellaDiTesto 5">
            <a:extLst>
              <a:ext uri="{FF2B5EF4-FFF2-40B4-BE49-F238E27FC236}">
                <a16:creationId xmlns:a16="http://schemas.microsoft.com/office/drawing/2014/main" id="{BACFA1B7-C4C6-D741-8D16-444952968D30}"/>
              </a:ext>
            </a:extLst>
          </p:cNvPr>
          <p:cNvSpPr txBox="1"/>
          <p:nvPr/>
        </p:nvSpPr>
        <p:spPr bwMode="gray">
          <a:xfrm>
            <a:off x="249656" y="3445199"/>
            <a:ext cx="3600000" cy="423676"/>
          </a:xfrm>
          <a:prstGeom prst="rect">
            <a:avLst/>
          </a:prstGeom>
          <a:noFill/>
        </p:spPr>
        <p:txBody>
          <a:bodyPr wrap="square" lIns="72000" tIns="72000" rIns="72000" bIns="72000" rtlCol="0">
            <a:noAutofit/>
          </a:bodyPr>
          <a:lstStyle/>
          <a:p>
            <a:r>
              <a:rPr lang="en-US" sz="1400" b="1"/>
              <a:t>SCU100 control unit</a:t>
            </a:r>
            <a:endParaRPr lang="it-IT" sz="1400" b="1"/>
          </a:p>
        </p:txBody>
      </p:sp>
      <p:sp>
        <p:nvSpPr>
          <p:cNvPr id="33" name="CasellaDiTesto 32">
            <a:extLst>
              <a:ext uri="{FF2B5EF4-FFF2-40B4-BE49-F238E27FC236}">
                <a16:creationId xmlns:a16="http://schemas.microsoft.com/office/drawing/2014/main" id="{37842AA2-E860-DA44-8365-A200627C7299}"/>
              </a:ext>
            </a:extLst>
          </p:cNvPr>
          <p:cNvSpPr txBox="1"/>
          <p:nvPr/>
        </p:nvSpPr>
        <p:spPr bwMode="gray">
          <a:xfrm>
            <a:off x="4149214" y="3426366"/>
            <a:ext cx="3447894" cy="423676"/>
          </a:xfrm>
          <a:prstGeom prst="rect">
            <a:avLst/>
          </a:prstGeom>
          <a:noFill/>
        </p:spPr>
        <p:txBody>
          <a:bodyPr wrap="square" lIns="72000" tIns="72000" rIns="72000" bIns="72000" rtlCol="0">
            <a:noAutofit/>
          </a:bodyPr>
          <a:lstStyle/>
          <a:p>
            <a:r>
              <a:rPr lang="it-IT" sz="1400" b="1"/>
              <a:t>Digital </a:t>
            </a:r>
            <a:r>
              <a:rPr lang="it-IT" sz="1400" b="1" err="1"/>
              <a:t>Modules</a:t>
            </a:r>
            <a:r>
              <a:rPr lang="it-IT" sz="1400" b="1"/>
              <a:t> (DM)</a:t>
            </a:r>
          </a:p>
        </p:txBody>
      </p:sp>
      <p:sp>
        <p:nvSpPr>
          <p:cNvPr id="34" name="CasellaDiTesto 33">
            <a:extLst>
              <a:ext uri="{FF2B5EF4-FFF2-40B4-BE49-F238E27FC236}">
                <a16:creationId xmlns:a16="http://schemas.microsoft.com/office/drawing/2014/main" id="{A4438EA2-EC97-9743-8790-291180F06CCB}"/>
              </a:ext>
            </a:extLst>
          </p:cNvPr>
          <p:cNvSpPr txBox="1"/>
          <p:nvPr/>
        </p:nvSpPr>
        <p:spPr bwMode="gray">
          <a:xfrm>
            <a:off x="8071251" y="3445199"/>
            <a:ext cx="3366814" cy="423676"/>
          </a:xfrm>
          <a:prstGeom prst="rect">
            <a:avLst/>
          </a:prstGeom>
          <a:noFill/>
        </p:spPr>
        <p:txBody>
          <a:bodyPr wrap="square" lIns="72000" tIns="72000" rIns="72000" bIns="72000" rtlCol="0">
            <a:noAutofit/>
          </a:bodyPr>
          <a:lstStyle/>
          <a:p>
            <a:r>
              <a:rPr lang="en-US" sz="1400" b="1"/>
              <a:t>InSite webserver</a:t>
            </a:r>
            <a:endParaRPr lang="it-IT" sz="1400" b="1"/>
          </a:p>
        </p:txBody>
      </p:sp>
      <p:pic>
        <p:nvPicPr>
          <p:cNvPr id="21" name="Content Placeholder 15">
            <a:extLst>
              <a:ext uri="{FF2B5EF4-FFF2-40B4-BE49-F238E27FC236}">
                <a16:creationId xmlns:a16="http://schemas.microsoft.com/office/drawing/2014/main" id="{04B4F63F-2185-4DB8-A2EF-23FFBF91D6BD}"/>
              </a:ext>
            </a:extLst>
          </p:cNvPr>
          <p:cNvPicPr>
            <a:picLocks noChangeAspect="1"/>
          </p:cNvPicPr>
          <p:nvPr/>
        </p:nvPicPr>
        <p:blipFill>
          <a:blip r:embed="rId3"/>
          <a:stretch>
            <a:fillRect/>
          </a:stretch>
        </p:blipFill>
        <p:spPr>
          <a:xfrm>
            <a:off x="8399399" y="1950654"/>
            <a:ext cx="3168277" cy="1368458"/>
          </a:xfrm>
          <a:prstGeom prst="rect">
            <a:avLst/>
          </a:prstGeom>
          <a:ln>
            <a:solidFill>
              <a:schemeClr val="tx1"/>
            </a:solidFill>
          </a:ln>
        </p:spPr>
      </p:pic>
      <p:pic>
        <p:nvPicPr>
          <p:cNvPr id="7" name="Picture 6">
            <a:extLst>
              <a:ext uri="{FF2B5EF4-FFF2-40B4-BE49-F238E27FC236}">
                <a16:creationId xmlns:a16="http://schemas.microsoft.com/office/drawing/2014/main" id="{A5412BF4-533B-44A6-8631-008FA396BE3B}"/>
              </a:ext>
            </a:extLst>
          </p:cNvPr>
          <p:cNvPicPr>
            <a:picLocks noChangeAspect="1"/>
          </p:cNvPicPr>
          <p:nvPr/>
        </p:nvPicPr>
        <p:blipFill>
          <a:blip r:embed="rId4"/>
          <a:stretch>
            <a:fillRect/>
          </a:stretch>
        </p:blipFill>
        <p:spPr>
          <a:xfrm>
            <a:off x="5021044" y="1843118"/>
            <a:ext cx="2105722" cy="1676400"/>
          </a:xfrm>
          <a:prstGeom prst="rect">
            <a:avLst/>
          </a:prstGeom>
        </p:spPr>
      </p:pic>
      <p:pic>
        <p:nvPicPr>
          <p:cNvPr id="8" name="Picture 7">
            <a:extLst>
              <a:ext uri="{FF2B5EF4-FFF2-40B4-BE49-F238E27FC236}">
                <a16:creationId xmlns:a16="http://schemas.microsoft.com/office/drawing/2014/main" id="{968F3F66-C83C-418D-92A6-B4F2989657A5}"/>
              </a:ext>
            </a:extLst>
          </p:cNvPr>
          <p:cNvPicPr>
            <a:picLocks noChangeAspect="1"/>
          </p:cNvPicPr>
          <p:nvPr/>
        </p:nvPicPr>
        <p:blipFill>
          <a:blip r:embed="rId5"/>
          <a:stretch>
            <a:fillRect/>
          </a:stretch>
        </p:blipFill>
        <p:spPr>
          <a:xfrm>
            <a:off x="792113" y="1809177"/>
            <a:ext cx="3149714" cy="1698658"/>
          </a:xfrm>
          <a:prstGeom prst="rect">
            <a:avLst/>
          </a:prstGeom>
        </p:spPr>
      </p:pic>
    </p:spTree>
    <p:extLst>
      <p:ext uri="{BB962C8B-B14F-4D97-AF65-F5344CB8AC3E}">
        <p14:creationId xmlns:p14="http://schemas.microsoft.com/office/powerpoint/2010/main" val="279390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a:xfrm>
            <a:off x="325681" y="1130529"/>
            <a:ext cx="11649905" cy="504000"/>
          </a:xfrm>
        </p:spPr>
        <p:txBody>
          <a:bodyPr/>
          <a:lstStyle/>
          <a:p>
            <a:r>
              <a:rPr lang="it-IT">
                <a:latin typeface="ABBvoice Light" panose="020D0403020503020204" pitchFamily="34" charset="0"/>
                <a:ea typeface="ABBvoice Light" panose="020D0403020503020204" pitchFamily="34" charset="0"/>
                <a:cs typeface="ABBvoice Light" panose="020D0403020503020204" pitchFamily="34" charset="0"/>
              </a:rPr>
              <a:t>Solution </a:t>
            </a:r>
            <a:r>
              <a:rPr lang="it-IT" err="1">
                <a:latin typeface="ABBvoice Light" panose="020D0403020503020204" pitchFamily="34" charset="0"/>
                <a:ea typeface="ABBvoice Light" panose="020D0403020503020204" pitchFamily="34" charset="0"/>
                <a:cs typeface="ABBvoice Light" panose="020D0403020503020204" pitchFamily="34" charset="0"/>
              </a:rPr>
              <a:t>architecture</a:t>
            </a:r>
            <a:endParaRPr lang="en-US">
              <a:latin typeface="ABBvoice Light" panose="020D0403020503020204" pitchFamily="34" charset="0"/>
              <a:ea typeface="ABBvoice Light" panose="020D0403020503020204" pitchFamily="34" charset="0"/>
              <a:cs typeface="ABBvoice Light" panose="020D0403020503020204" pitchFamily="34" charset="0"/>
            </a:endParaRPr>
          </a:p>
          <a:p>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itle 5"/>
          <p:cNvSpPr>
            <a:spLocks noGrp="1"/>
          </p:cNvSpPr>
          <p:nvPr>
            <p:ph type="title"/>
          </p:nvPr>
        </p:nvSpPr>
        <p:spPr>
          <a:xfrm>
            <a:off x="342943" y="730250"/>
            <a:ext cx="11649905" cy="317725"/>
          </a:xfrm>
        </p:spPr>
        <p:txBody>
          <a:bodyPr/>
          <a:lstStyle/>
          <a:p>
            <a:r>
              <a:rPr lang="en-US"/>
              <a:t>System pro M compact® InSite</a:t>
            </a:r>
            <a:endParaRPr lang="de-DE"/>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October 8, 2021</a:t>
            </a:fld>
            <a:endParaRPr lang="en-US">
              <a:solidFill>
                <a:srgbClr val="A0A0A0"/>
              </a:solidFill>
            </a:endParaRPr>
          </a:p>
        </p:txBody>
      </p:sp>
      <p:sp>
        <p:nvSpPr>
          <p:cNvPr id="4" name="Footer Placeholder 3"/>
          <p:cNvSpPr>
            <a:spLocks noGrp="1"/>
          </p:cNvSpPr>
          <p:nvPr>
            <p:ph type="ftr" sz="quarter" idx="15"/>
          </p:nvPr>
        </p:nvSpPr>
        <p:spPr/>
        <p:txBody>
          <a:bodyPr/>
          <a:lstStyle/>
          <a:p>
            <a:endParaRPr lang="en-US">
              <a:solidFill>
                <a:srgbClr val="000000">
                  <a:tint val="75000"/>
                </a:srgbClr>
              </a:solidFill>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64</a:t>
            </a:fld>
            <a:endParaRPr lang="en-US">
              <a:solidFill>
                <a:srgbClr val="A0A0A0"/>
              </a:solidFill>
            </a:endParaRPr>
          </a:p>
        </p:txBody>
      </p:sp>
      <p:sp>
        <p:nvSpPr>
          <p:cNvPr id="47" name="Arrow: Right 46">
            <a:extLst>
              <a:ext uri="{FF2B5EF4-FFF2-40B4-BE49-F238E27FC236}">
                <a16:creationId xmlns:a16="http://schemas.microsoft.com/office/drawing/2014/main" id="{0B651215-E8B8-4E29-BAEB-42924F3D41B4}"/>
              </a:ext>
            </a:extLst>
          </p:cNvPr>
          <p:cNvSpPr/>
          <p:nvPr/>
        </p:nvSpPr>
        <p:spPr bwMode="gray">
          <a:xfrm>
            <a:off x="336761" y="1918202"/>
            <a:ext cx="1506391" cy="1001311"/>
          </a:xfrm>
          <a:prstGeom prst="rightArrow">
            <a:avLst>
              <a:gd name="adj1" fmla="val 100000"/>
              <a:gd name="adj2" fmla="val 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it-IT" sz="105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DIGITAL SOLUTION</a:t>
            </a:r>
          </a:p>
          <a:p>
            <a:r>
              <a:rPr lang="it-IT" sz="105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Digital </a:t>
            </a:r>
            <a:r>
              <a:rPr lang="it-IT" sz="105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platform</a:t>
            </a:r>
            <a:r>
              <a:rPr lang="it-IT" sz="105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(ABB </a:t>
            </a:r>
            <a:r>
              <a:rPr lang="it-IT" sz="105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Ability</a:t>
            </a:r>
            <a:r>
              <a:rPr lang="it-IT" sz="105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provider of services</a:t>
            </a:r>
          </a:p>
        </p:txBody>
      </p:sp>
      <p:sp>
        <p:nvSpPr>
          <p:cNvPr id="128" name="Arrow: Right 127">
            <a:extLst>
              <a:ext uri="{FF2B5EF4-FFF2-40B4-BE49-F238E27FC236}">
                <a16:creationId xmlns:a16="http://schemas.microsoft.com/office/drawing/2014/main" id="{28E0308F-F04C-407B-8DDF-A92BBB0B770F}"/>
              </a:ext>
            </a:extLst>
          </p:cNvPr>
          <p:cNvSpPr/>
          <p:nvPr/>
        </p:nvSpPr>
        <p:spPr bwMode="gray">
          <a:xfrm>
            <a:off x="336761" y="2990913"/>
            <a:ext cx="1506391" cy="1038138"/>
          </a:xfrm>
          <a:prstGeom prst="rightArrow">
            <a:avLst>
              <a:gd name="adj1" fmla="val 100000"/>
              <a:gd name="adj2" fmla="val 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it-IT" sz="105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CONNECTIVITY SYSTEM</a:t>
            </a:r>
          </a:p>
          <a:p>
            <a:pPr lvl="0"/>
            <a:r>
              <a:rPr lang="en-US" sz="105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Platform to gather information from electrical installation</a:t>
            </a:r>
          </a:p>
        </p:txBody>
      </p:sp>
      <p:sp>
        <p:nvSpPr>
          <p:cNvPr id="130" name="Arrow: Right 129">
            <a:extLst>
              <a:ext uri="{FF2B5EF4-FFF2-40B4-BE49-F238E27FC236}">
                <a16:creationId xmlns:a16="http://schemas.microsoft.com/office/drawing/2014/main" id="{A96ED08A-D63A-45FC-9E51-53305BD993F0}"/>
              </a:ext>
            </a:extLst>
          </p:cNvPr>
          <p:cNvSpPr/>
          <p:nvPr/>
        </p:nvSpPr>
        <p:spPr bwMode="gray">
          <a:xfrm>
            <a:off x="331400" y="4521588"/>
            <a:ext cx="1504087" cy="1281097"/>
          </a:xfrm>
          <a:prstGeom prst="rightArrow">
            <a:avLst>
              <a:gd name="adj1" fmla="val 100000"/>
              <a:gd name="adj2" fmla="val 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it-IT"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ENERGY DISTRIBUTION PORTFOLIO</a:t>
            </a:r>
          </a:p>
          <a:p>
            <a:pPr lvl="0"/>
            <a:r>
              <a:rPr lang="en-US" sz="1050">
                <a:solidFill>
                  <a:srgbClr val="000000"/>
                </a:solidFill>
                <a:latin typeface="ABBvoiceOffice" panose="020D0603020503020204" pitchFamily="34" charset="0"/>
                <a:ea typeface="ABBvoiceOffice" panose="020D0603020503020204" pitchFamily="34" charset="0"/>
                <a:cs typeface="ABBvoiceOffice" panose="020D0603020503020204" pitchFamily="34" charset="0"/>
              </a:rPr>
              <a:t>complete portfolio typically in sub-distribution panel</a:t>
            </a:r>
          </a:p>
        </p:txBody>
      </p:sp>
      <p:sp>
        <p:nvSpPr>
          <p:cNvPr id="134" name="Arrow: Right 133">
            <a:extLst>
              <a:ext uri="{FF2B5EF4-FFF2-40B4-BE49-F238E27FC236}">
                <a16:creationId xmlns:a16="http://schemas.microsoft.com/office/drawing/2014/main" id="{69C43152-B8D3-4754-A87D-37C7FAF7F7E7}"/>
              </a:ext>
            </a:extLst>
          </p:cNvPr>
          <p:cNvSpPr/>
          <p:nvPr/>
        </p:nvSpPr>
        <p:spPr bwMode="gray">
          <a:xfrm>
            <a:off x="336761" y="4104319"/>
            <a:ext cx="1506390" cy="342000"/>
          </a:xfrm>
          <a:prstGeom prst="rightArrow">
            <a:avLst>
              <a:gd name="adj1" fmla="val 100000"/>
              <a:gd name="adj2" fmla="val 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it-IT" sz="1000" b="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PROTOCOL</a:t>
            </a:r>
          </a:p>
        </p:txBody>
      </p:sp>
      <p:grpSp>
        <p:nvGrpSpPr>
          <p:cNvPr id="2" name="Group 1">
            <a:extLst>
              <a:ext uri="{FF2B5EF4-FFF2-40B4-BE49-F238E27FC236}">
                <a16:creationId xmlns:a16="http://schemas.microsoft.com/office/drawing/2014/main" id="{871AE83D-4BA7-42BA-A723-41E6F3AD372C}"/>
              </a:ext>
            </a:extLst>
          </p:cNvPr>
          <p:cNvGrpSpPr/>
          <p:nvPr/>
        </p:nvGrpSpPr>
        <p:grpSpPr>
          <a:xfrm>
            <a:off x="2082800" y="1792850"/>
            <a:ext cx="9772439" cy="4269249"/>
            <a:chOff x="2246878" y="1387271"/>
            <a:chExt cx="9945122" cy="4706825"/>
          </a:xfrm>
        </p:grpSpPr>
        <p:cxnSp>
          <p:nvCxnSpPr>
            <p:cNvPr id="32" name="Straight Arrow Connector 31"/>
            <p:cNvCxnSpPr>
              <a:cxnSpLocks/>
            </p:cNvCxnSpPr>
            <p:nvPr/>
          </p:nvCxnSpPr>
          <p:spPr bwMode="gray">
            <a:xfrm flipH="1" flipV="1">
              <a:off x="6164223" y="3115947"/>
              <a:ext cx="4119614" cy="10428"/>
            </a:xfrm>
            <a:prstGeom prst="straightConnector1">
              <a:avLst/>
            </a:prstGeom>
            <a:ln w="12700">
              <a:solidFill>
                <a:srgbClr val="008E40"/>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bwMode="gray">
            <a:xfrm>
              <a:off x="9087613" y="3127669"/>
              <a:ext cx="0" cy="180000"/>
            </a:xfrm>
            <a:prstGeom prst="line">
              <a:avLst/>
            </a:prstGeom>
            <a:ln w="12700">
              <a:solidFill>
                <a:srgbClr val="008E4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bwMode="gray">
            <a:xfrm>
              <a:off x="4662899" y="5525595"/>
              <a:ext cx="1279569" cy="568501"/>
            </a:xfrm>
            <a:prstGeom prst="rect">
              <a:avLst/>
            </a:prstGeom>
            <a:noFill/>
          </p:spPr>
          <p:txBody>
            <a:bodyPr wrap="square" lIns="72000" tIns="72000" rIns="72000" bIns="72000" rtlCol="0">
              <a:noAutofit/>
            </a:bodyPr>
            <a:lstStyle/>
            <a:p>
              <a:r>
                <a:rPr lang="en-US" sz="1000">
                  <a:latin typeface="ABBvoice" panose="020D0603020503020204" pitchFamily="34" charset="0"/>
                  <a:ea typeface="ABBvoice" panose="020D0603020503020204" pitchFamily="34" charset="0"/>
                  <a:cs typeface="ABBvoice" panose="020D0603020503020204" pitchFamily="34" charset="0"/>
                </a:rPr>
                <a:t>Current sensors</a:t>
              </a:r>
            </a:p>
          </p:txBody>
        </p:sp>
        <p:sp>
          <p:nvSpPr>
            <p:cNvPr id="31" name="TextBox 30"/>
            <p:cNvSpPr txBox="1"/>
            <p:nvPr/>
          </p:nvSpPr>
          <p:spPr bwMode="gray">
            <a:xfrm>
              <a:off x="10690698" y="3307669"/>
              <a:ext cx="1324883" cy="568501"/>
            </a:xfrm>
            <a:prstGeom prst="rect">
              <a:avLst/>
            </a:prstGeom>
            <a:noFill/>
          </p:spPr>
          <p:txBody>
            <a:bodyPr wrap="square" lIns="72000" tIns="72000" rIns="72000" bIns="72000" rtlCol="0">
              <a:noAutofit/>
            </a:bodyPr>
            <a:lstStyle/>
            <a:p>
              <a:pPr algn="ctr"/>
              <a:r>
                <a:rPr lang="en-US" sz="1400">
                  <a:latin typeface="ABBvoice" panose="020D0603020503020204" pitchFamily="34" charset="0"/>
                  <a:ea typeface="ABBvoice" panose="020D0603020503020204" pitchFamily="34" charset="0"/>
                  <a:cs typeface="ABBvoice" panose="020D0603020503020204" pitchFamily="34" charset="0"/>
                </a:rPr>
                <a:t>I/O Modules</a:t>
              </a:r>
              <a:endParaRPr lang="en-US" sz="1000">
                <a:latin typeface="ABBvoice" panose="020D0603020503020204" pitchFamily="34" charset="0"/>
                <a:ea typeface="ABBvoice" panose="020D0603020503020204" pitchFamily="34" charset="0"/>
                <a:cs typeface="ABBvoice" panose="020D0603020503020204" pitchFamily="34" charset="0"/>
              </a:endParaRPr>
            </a:p>
          </p:txBody>
        </p:sp>
        <p:cxnSp>
          <p:nvCxnSpPr>
            <p:cNvPr id="34" name="Straight Connector 33"/>
            <p:cNvCxnSpPr>
              <a:cxnSpLocks/>
            </p:cNvCxnSpPr>
            <p:nvPr/>
          </p:nvCxnSpPr>
          <p:spPr bwMode="gray">
            <a:xfrm>
              <a:off x="9751756" y="3127669"/>
              <a:ext cx="0" cy="180000"/>
            </a:xfrm>
            <a:prstGeom prst="line">
              <a:avLst/>
            </a:prstGeom>
            <a:ln w="12700">
              <a:solidFill>
                <a:srgbClr val="008E4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bwMode="gray">
            <a:xfrm>
              <a:off x="10285445" y="3127669"/>
              <a:ext cx="0" cy="180000"/>
            </a:xfrm>
            <a:prstGeom prst="line">
              <a:avLst/>
            </a:prstGeom>
            <a:ln w="12700">
              <a:solidFill>
                <a:srgbClr val="008E4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3"/>
            <a:stretch>
              <a:fillRect/>
            </a:stretch>
          </p:blipFill>
          <p:spPr>
            <a:xfrm>
              <a:off x="2577462" y="4897799"/>
              <a:ext cx="571068" cy="674095"/>
            </a:xfrm>
            <a:prstGeom prst="rect">
              <a:avLst/>
            </a:prstGeom>
          </p:spPr>
        </p:pic>
        <p:sp>
          <p:nvSpPr>
            <p:cNvPr id="50" name="TextBox 49"/>
            <p:cNvSpPr txBox="1"/>
            <p:nvPr/>
          </p:nvSpPr>
          <p:spPr bwMode="gray">
            <a:xfrm>
              <a:off x="2672524" y="3126589"/>
              <a:ext cx="1523593" cy="705505"/>
            </a:xfrm>
            <a:prstGeom prst="rect">
              <a:avLst/>
            </a:prstGeom>
            <a:noFill/>
          </p:spPr>
          <p:txBody>
            <a:bodyPr wrap="square" lIns="72000" tIns="72000" rIns="72000" bIns="72000" rtlCol="0">
              <a:noAutofit/>
            </a:bodyPr>
            <a:lstStyle/>
            <a:p>
              <a:pPr algn="ctr"/>
              <a:r>
                <a:rPr lang="en-US" sz="1400" spc="-60">
                  <a:latin typeface="ABBvoice" panose="020D0603020503020204" pitchFamily="34" charset="0"/>
                  <a:ea typeface="ABBvoice" panose="020D0603020503020204" pitchFamily="34" charset="0"/>
                  <a:cs typeface="ABBvoice" panose="020D0603020503020204" pitchFamily="34" charset="0"/>
                </a:rPr>
                <a:t>Sub-distribution control unit</a:t>
              </a:r>
            </a:p>
            <a:p>
              <a:pPr algn="ctr"/>
              <a:r>
                <a:rPr lang="en-US" sz="1400" spc="-60">
                  <a:latin typeface="ABBvoice" panose="020D0603020503020204" pitchFamily="34" charset="0"/>
                  <a:ea typeface="ABBvoice" panose="020D0603020503020204" pitchFamily="34" charset="0"/>
                  <a:cs typeface="ABBvoice" panose="020D0603020503020204" pitchFamily="34" charset="0"/>
                </a:rPr>
                <a:t>SCU100</a:t>
              </a:r>
              <a:endParaRPr lang="en-US" sz="1000">
                <a:latin typeface="ABBvoice" panose="020D0603020503020204" pitchFamily="34" charset="0"/>
                <a:ea typeface="ABBvoice" panose="020D0603020503020204" pitchFamily="34" charset="0"/>
                <a:cs typeface="ABBvoice" panose="020D0603020503020204" pitchFamily="34" charset="0"/>
              </a:endParaRPr>
            </a:p>
          </p:txBody>
        </p:sp>
        <p:sp>
          <p:nvSpPr>
            <p:cNvPr id="51" name="Rectangle 50"/>
            <p:cNvSpPr/>
            <p:nvPr/>
          </p:nvSpPr>
          <p:spPr>
            <a:xfrm>
              <a:off x="7032280" y="4004077"/>
              <a:ext cx="2427488" cy="246221"/>
            </a:xfrm>
            <a:prstGeom prst="rect">
              <a:avLst/>
            </a:prstGeom>
          </p:spPr>
          <p:txBody>
            <a:bodyPr wrap="square" anchor="ctr">
              <a:spAutoFit/>
            </a:bodyPr>
            <a:lstStyle/>
            <a:p>
              <a:r>
                <a:rPr lang="en-US" sz="1000">
                  <a:solidFill>
                    <a:schemeClr val="accent1">
                      <a:lumMod val="75000"/>
                      <a:lumOff val="25000"/>
                    </a:schemeClr>
                  </a:solidFill>
                  <a:latin typeface="ABBvoice" panose="020D0603020503020204" pitchFamily="34" charset="0"/>
                  <a:ea typeface="ABBvoice" panose="020D0603020503020204" pitchFamily="34" charset="0"/>
                  <a:cs typeface="ABBvoice" panose="020D0603020503020204" pitchFamily="34" charset="0"/>
                </a:rPr>
                <a:t>Digital I/O (2 wires each device)</a:t>
              </a:r>
            </a:p>
          </p:txBody>
        </p:sp>
        <p:pic>
          <p:nvPicPr>
            <p:cNvPr id="68" name="Picture 67"/>
            <p:cNvPicPr>
              <a:picLocks noChangeAspect="1"/>
            </p:cNvPicPr>
            <p:nvPr/>
          </p:nvPicPr>
          <p:blipFill rotWithShape="1">
            <a:blip r:embed="rId4"/>
            <a:srcRect b="11418"/>
            <a:stretch/>
          </p:blipFill>
          <p:spPr>
            <a:xfrm>
              <a:off x="9911273" y="4776651"/>
              <a:ext cx="388693" cy="577950"/>
            </a:xfrm>
            <a:prstGeom prst="rect">
              <a:avLst/>
            </a:prstGeom>
          </p:spPr>
        </p:pic>
        <p:pic>
          <p:nvPicPr>
            <p:cNvPr id="69" name="Picture 68"/>
            <p:cNvPicPr>
              <a:picLocks noChangeAspect="1"/>
            </p:cNvPicPr>
            <p:nvPr/>
          </p:nvPicPr>
          <p:blipFill rotWithShape="1">
            <a:blip r:embed="rId5"/>
            <a:srcRect b="7827"/>
            <a:stretch/>
          </p:blipFill>
          <p:spPr>
            <a:xfrm>
              <a:off x="10409277" y="4897958"/>
              <a:ext cx="306328" cy="575254"/>
            </a:xfrm>
            <a:prstGeom prst="rect">
              <a:avLst/>
            </a:prstGeom>
          </p:spPr>
        </p:pic>
        <p:pic>
          <p:nvPicPr>
            <p:cNvPr id="64" name="Picture 63"/>
            <p:cNvPicPr>
              <a:picLocks noChangeAspect="1"/>
            </p:cNvPicPr>
            <p:nvPr/>
          </p:nvPicPr>
          <p:blipFill>
            <a:blip r:embed="rId6"/>
            <a:stretch>
              <a:fillRect/>
            </a:stretch>
          </p:blipFill>
          <p:spPr>
            <a:xfrm>
              <a:off x="10850106" y="4794224"/>
              <a:ext cx="433833" cy="561822"/>
            </a:xfrm>
            <a:prstGeom prst="rect">
              <a:avLst/>
            </a:prstGeom>
          </p:spPr>
        </p:pic>
        <p:cxnSp>
          <p:nvCxnSpPr>
            <p:cNvPr id="89" name="Straight Connector 88"/>
            <p:cNvCxnSpPr/>
            <p:nvPr/>
          </p:nvCxnSpPr>
          <p:spPr bwMode="gray">
            <a:xfrm flipV="1">
              <a:off x="4372594" y="4009657"/>
              <a:ext cx="0" cy="396000"/>
            </a:xfrm>
            <a:prstGeom prst="line">
              <a:avLst/>
            </a:prstGeom>
            <a:ln w="12700">
              <a:solidFill>
                <a:srgbClr val="008E4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bwMode="gray">
            <a:xfrm>
              <a:off x="2246878" y="4404094"/>
              <a:ext cx="2238001" cy="14040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latin typeface="ABBvoice" panose="020D0603020503020204" pitchFamily="34" charset="0"/>
                <a:ea typeface="ABBvoice" panose="020D0603020503020204" pitchFamily="34" charset="0"/>
                <a:cs typeface="ABBvoice" panose="020D0603020503020204" pitchFamily="34" charset="0"/>
              </a:endParaRPr>
            </a:p>
          </p:txBody>
        </p:sp>
        <p:pic>
          <p:nvPicPr>
            <p:cNvPr id="93" name="Picture 92"/>
            <p:cNvPicPr>
              <a:picLocks noChangeAspect="1"/>
            </p:cNvPicPr>
            <p:nvPr/>
          </p:nvPicPr>
          <p:blipFill rotWithShape="1">
            <a:blip r:embed="rId7">
              <a:extLst>
                <a:ext uri="{28A0092B-C50C-407E-A947-70E740481C1C}">
                  <a14:useLocalDpi xmlns:a14="http://schemas.microsoft.com/office/drawing/2010/main" val="0"/>
                </a:ext>
              </a:extLst>
            </a:blip>
            <a:srcRect t="35491" b="36482"/>
            <a:stretch/>
          </p:blipFill>
          <p:spPr>
            <a:xfrm>
              <a:off x="3150802" y="4060766"/>
              <a:ext cx="1100543" cy="308450"/>
            </a:xfrm>
            <a:prstGeom prst="rect">
              <a:avLst/>
            </a:prstGeom>
            <a:ln w="12700">
              <a:noFill/>
            </a:ln>
          </p:spPr>
        </p:pic>
        <p:sp>
          <p:nvSpPr>
            <p:cNvPr id="94" name="TextBox 93"/>
            <p:cNvSpPr txBox="1"/>
            <p:nvPr/>
          </p:nvSpPr>
          <p:spPr bwMode="gray">
            <a:xfrm>
              <a:off x="2308158" y="5507250"/>
              <a:ext cx="1052522" cy="274891"/>
            </a:xfrm>
            <a:prstGeom prst="rect">
              <a:avLst/>
            </a:prstGeom>
            <a:noFill/>
          </p:spPr>
          <p:txBody>
            <a:bodyPr wrap="square" lIns="72000" tIns="72000" rIns="72000" bIns="72000" rtlCol="0">
              <a:noAutofit/>
            </a:bodyPr>
            <a:lstStyle/>
            <a:p>
              <a:pPr algn="ctr"/>
              <a:r>
                <a:rPr lang="en-US" sz="1000" spc="-60">
                  <a:latin typeface="ABBvoice" panose="020D0603020503020204" pitchFamily="34" charset="0"/>
                  <a:ea typeface="ABBvoice" panose="020D0603020503020204" pitchFamily="34" charset="0"/>
                  <a:cs typeface="ABBvoice" panose="020D0603020503020204" pitchFamily="34" charset="0"/>
                </a:rPr>
                <a:t>Energy meters</a:t>
              </a:r>
              <a:endParaRPr lang="en-US" sz="1000">
                <a:latin typeface="ABBvoice" panose="020D0603020503020204" pitchFamily="34" charset="0"/>
                <a:ea typeface="ABBvoice" panose="020D0603020503020204" pitchFamily="34" charset="0"/>
                <a:cs typeface="ABBvoice" panose="020D0603020503020204" pitchFamily="34" charset="0"/>
              </a:endParaRPr>
            </a:p>
          </p:txBody>
        </p:sp>
        <p:grpSp>
          <p:nvGrpSpPr>
            <p:cNvPr id="99" name="Group 98"/>
            <p:cNvGrpSpPr/>
            <p:nvPr/>
          </p:nvGrpSpPr>
          <p:grpSpPr>
            <a:xfrm>
              <a:off x="3469925" y="4895475"/>
              <a:ext cx="715012" cy="674095"/>
              <a:chOff x="3278624" y="2388192"/>
              <a:chExt cx="2570726" cy="2472134"/>
            </a:xfrm>
          </p:grpSpPr>
          <p:pic>
            <p:nvPicPr>
              <p:cNvPr id="95" name="Picture 94">
                <a:extLst>
                  <a:ext uri="{FF2B5EF4-FFF2-40B4-BE49-F238E27FC236}">
                    <a16:creationId xmlns:a16="http://schemas.microsoft.com/office/drawing/2014/main" id="{C8BF184D-6643-47DF-8E55-73AC75F5BCF9}"/>
                  </a:ext>
                </a:extLst>
              </p:cNvPr>
              <p:cNvPicPr>
                <a:picLocks noChangeAspect="1"/>
              </p:cNvPicPr>
              <p:nvPr/>
            </p:nvPicPr>
            <p:blipFill>
              <a:blip r:embed="rId8"/>
              <a:stretch>
                <a:fillRect/>
              </a:stretch>
            </p:blipFill>
            <p:spPr>
              <a:xfrm>
                <a:off x="3278624" y="2388192"/>
                <a:ext cx="1474028" cy="1666713"/>
              </a:xfrm>
              <a:prstGeom prst="rect">
                <a:avLst/>
              </a:prstGeom>
            </p:spPr>
          </p:pic>
          <p:grpSp>
            <p:nvGrpSpPr>
              <p:cNvPr id="96" name="Group 95">
                <a:extLst>
                  <a:ext uri="{FF2B5EF4-FFF2-40B4-BE49-F238E27FC236}">
                    <a16:creationId xmlns:a16="http://schemas.microsoft.com/office/drawing/2014/main" id="{83AC6F90-3C58-45A1-9AF9-522EB5513FDE}"/>
                  </a:ext>
                </a:extLst>
              </p:cNvPr>
              <p:cNvGrpSpPr/>
              <p:nvPr/>
            </p:nvGrpSpPr>
            <p:grpSpPr>
              <a:xfrm>
                <a:off x="4210454" y="3068293"/>
                <a:ext cx="1638896" cy="1792033"/>
                <a:chOff x="304152" y="1371654"/>
                <a:chExt cx="2902893" cy="3174138"/>
              </a:xfrm>
            </p:grpSpPr>
            <p:pic>
              <p:nvPicPr>
                <p:cNvPr id="97" name="Picture 96">
                  <a:extLst>
                    <a:ext uri="{FF2B5EF4-FFF2-40B4-BE49-F238E27FC236}">
                      <a16:creationId xmlns:a16="http://schemas.microsoft.com/office/drawing/2014/main" id="{3A19E596-B1C1-46E3-80A3-D9F63C94CA69}"/>
                    </a:ext>
                  </a:extLst>
                </p:cNvPr>
                <p:cNvPicPr>
                  <a:picLocks noChangeAspect="1"/>
                </p:cNvPicPr>
                <p:nvPr/>
              </p:nvPicPr>
              <p:blipFill>
                <a:blip r:embed="rId9"/>
                <a:stretch>
                  <a:fillRect/>
                </a:stretch>
              </p:blipFill>
              <p:spPr>
                <a:xfrm>
                  <a:off x="304152" y="1371654"/>
                  <a:ext cx="2902893" cy="3174138"/>
                </a:xfrm>
                <a:prstGeom prst="rect">
                  <a:avLst/>
                </a:prstGeom>
              </p:spPr>
            </p:pic>
            <p:pic>
              <p:nvPicPr>
                <p:cNvPr id="98" name="Picture 97">
                  <a:extLst>
                    <a:ext uri="{FF2B5EF4-FFF2-40B4-BE49-F238E27FC236}">
                      <a16:creationId xmlns:a16="http://schemas.microsoft.com/office/drawing/2014/main" id="{6E922B53-1850-4934-BA49-65314F0458F6}"/>
                    </a:ext>
                  </a:extLst>
                </p:cNvPr>
                <p:cNvPicPr>
                  <a:picLocks noChangeAspect="1"/>
                </p:cNvPicPr>
                <p:nvPr/>
              </p:nvPicPr>
              <p:blipFill>
                <a:blip r:embed="rId10"/>
                <a:stretch>
                  <a:fillRect/>
                </a:stretch>
              </p:blipFill>
              <p:spPr>
                <a:xfrm>
                  <a:off x="2116545" y="3177602"/>
                  <a:ext cx="428274" cy="295162"/>
                </a:xfrm>
                <a:prstGeom prst="rect">
                  <a:avLst/>
                </a:prstGeom>
              </p:spPr>
            </p:pic>
          </p:grpSp>
        </p:grpSp>
        <p:sp>
          <p:nvSpPr>
            <p:cNvPr id="100" name="TextBox 99"/>
            <p:cNvSpPr txBox="1"/>
            <p:nvPr/>
          </p:nvSpPr>
          <p:spPr bwMode="gray">
            <a:xfrm>
              <a:off x="3240036" y="5507250"/>
              <a:ext cx="1052522" cy="274891"/>
            </a:xfrm>
            <a:prstGeom prst="rect">
              <a:avLst/>
            </a:prstGeom>
            <a:noFill/>
          </p:spPr>
          <p:txBody>
            <a:bodyPr wrap="square" lIns="72000" tIns="72000" rIns="72000" bIns="72000" rtlCol="0">
              <a:noAutofit/>
            </a:bodyPr>
            <a:lstStyle/>
            <a:p>
              <a:pPr algn="ctr"/>
              <a:r>
                <a:rPr lang="en-US" sz="1000" spc="-60">
                  <a:latin typeface="ABBvoice" panose="020D0603020503020204" pitchFamily="34" charset="0"/>
                  <a:ea typeface="ABBvoice" panose="020D0603020503020204" pitchFamily="34" charset="0"/>
                  <a:cs typeface="ABBvoice" panose="020D0603020503020204" pitchFamily="34" charset="0"/>
                </a:rPr>
                <a:t>Power meters</a:t>
              </a:r>
              <a:endParaRPr lang="en-US" sz="1000">
                <a:latin typeface="ABBvoice" panose="020D0603020503020204" pitchFamily="34" charset="0"/>
                <a:ea typeface="ABBvoice" panose="020D0603020503020204" pitchFamily="34" charset="0"/>
                <a:cs typeface="ABBvoice" panose="020D0603020503020204" pitchFamily="34" charset="0"/>
              </a:endParaRPr>
            </a:p>
          </p:txBody>
        </p:sp>
        <p:sp>
          <p:nvSpPr>
            <p:cNvPr id="110" name="Rectangle 109"/>
            <p:cNvSpPr/>
            <p:nvPr/>
          </p:nvSpPr>
          <p:spPr bwMode="gray">
            <a:xfrm>
              <a:off x="5881907" y="4404094"/>
              <a:ext cx="6128650" cy="140400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ln>
                  <a:solidFill>
                    <a:schemeClr val="bg1">
                      <a:lumMod val="50000"/>
                    </a:schemeClr>
                  </a:solidFill>
                </a:ln>
                <a:latin typeface="ABBvoice" panose="020D0603020503020204" pitchFamily="34" charset="0"/>
                <a:ea typeface="ABBvoice" panose="020D0603020503020204" pitchFamily="34" charset="0"/>
                <a:cs typeface="ABBvoice" panose="020D0603020503020204" pitchFamily="34" charset="0"/>
              </a:endParaRPr>
            </a:p>
          </p:txBody>
        </p:sp>
        <p:sp>
          <p:nvSpPr>
            <p:cNvPr id="111" name="TextBox 110"/>
            <p:cNvSpPr txBox="1"/>
            <p:nvPr/>
          </p:nvSpPr>
          <p:spPr bwMode="gray">
            <a:xfrm>
              <a:off x="10767358" y="5418058"/>
              <a:ext cx="634840" cy="330599"/>
            </a:xfrm>
            <a:prstGeom prst="rect">
              <a:avLst/>
            </a:prstGeom>
            <a:noFill/>
          </p:spPr>
          <p:txBody>
            <a:bodyPr wrap="square" lIns="72000" tIns="72000" rIns="72000" bIns="72000" rtlCol="0">
              <a:noAutofit/>
            </a:bodyPr>
            <a:lstStyle/>
            <a:p>
              <a:pPr algn="ctr"/>
              <a:r>
                <a:rPr lang="en-US" sz="1000" spc="-60">
                  <a:latin typeface="ABBvoice" panose="020D0603020503020204" pitchFamily="34" charset="0"/>
                  <a:ea typeface="ABBvoice" panose="020D0603020503020204" pitchFamily="34" charset="0"/>
                  <a:cs typeface="ABBvoice" panose="020D0603020503020204" pitchFamily="34" charset="0"/>
                </a:rPr>
                <a:t>Pulse counters</a:t>
              </a:r>
              <a:endParaRPr lang="en-US" sz="1000">
                <a:latin typeface="ABBvoice" panose="020D0603020503020204" pitchFamily="34" charset="0"/>
                <a:ea typeface="ABBvoice" panose="020D0603020503020204" pitchFamily="34" charset="0"/>
                <a:cs typeface="ABBvoice" panose="020D0603020503020204" pitchFamily="34" charset="0"/>
              </a:endParaRPr>
            </a:p>
          </p:txBody>
        </p:sp>
        <p:sp>
          <p:nvSpPr>
            <p:cNvPr id="112" name="TextBox 111"/>
            <p:cNvSpPr txBox="1"/>
            <p:nvPr/>
          </p:nvSpPr>
          <p:spPr bwMode="gray">
            <a:xfrm>
              <a:off x="9717236" y="5423274"/>
              <a:ext cx="1159900" cy="274891"/>
            </a:xfrm>
            <a:prstGeom prst="rect">
              <a:avLst/>
            </a:prstGeom>
            <a:noFill/>
          </p:spPr>
          <p:txBody>
            <a:bodyPr wrap="square" lIns="72000" tIns="72000" rIns="72000" bIns="72000" rtlCol="0">
              <a:noAutofit/>
            </a:bodyPr>
            <a:lstStyle/>
            <a:p>
              <a:pPr algn="ctr"/>
              <a:r>
                <a:rPr lang="en-US" sz="1000" spc="-60">
                  <a:latin typeface="ABBvoice" panose="020D0603020503020204" pitchFamily="34" charset="0"/>
                  <a:ea typeface="ABBvoice" panose="020D0603020503020204" pitchFamily="34" charset="0"/>
                  <a:cs typeface="ABBvoice" panose="020D0603020503020204" pitchFamily="34" charset="0"/>
                </a:rPr>
                <a:t>Other accessories, Contactors, relays</a:t>
              </a:r>
              <a:endParaRPr lang="en-US" sz="1000">
                <a:latin typeface="ABBvoice" panose="020D0603020503020204" pitchFamily="34" charset="0"/>
                <a:ea typeface="ABBvoice" panose="020D0603020503020204" pitchFamily="34" charset="0"/>
                <a:cs typeface="ABBvoice" panose="020D0603020503020204" pitchFamily="34" charset="0"/>
              </a:endParaRPr>
            </a:p>
          </p:txBody>
        </p:sp>
        <p:sp>
          <p:nvSpPr>
            <p:cNvPr id="113" name="TextBox 112"/>
            <p:cNvSpPr txBox="1"/>
            <p:nvPr/>
          </p:nvSpPr>
          <p:spPr bwMode="gray">
            <a:xfrm>
              <a:off x="8988026" y="5507250"/>
              <a:ext cx="873446" cy="244373"/>
            </a:xfrm>
            <a:prstGeom prst="rect">
              <a:avLst/>
            </a:prstGeom>
            <a:noFill/>
          </p:spPr>
          <p:txBody>
            <a:bodyPr wrap="square" lIns="72000" tIns="72000" rIns="72000" bIns="72000" rtlCol="0">
              <a:noAutofit/>
            </a:bodyPr>
            <a:lstStyle/>
            <a:p>
              <a:pPr algn="ctr"/>
              <a:r>
                <a:rPr lang="en-US" sz="1000" spc="-60">
                  <a:latin typeface="ABBvoice" panose="020D0603020503020204" pitchFamily="34" charset="0"/>
                  <a:ea typeface="ABBvoice" panose="020D0603020503020204" pitchFamily="34" charset="0"/>
                  <a:cs typeface="ABBvoice" panose="020D0603020503020204" pitchFamily="34" charset="0"/>
                </a:rPr>
                <a:t>Shunt trips</a:t>
              </a:r>
              <a:endParaRPr lang="en-US" sz="1000">
                <a:latin typeface="ABBvoice" panose="020D0603020503020204" pitchFamily="34" charset="0"/>
                <a:ea typeface="ABBvoice" panose="020D0603020503020204" pitchFamily="34" charset="0"/>
                <a:cs typeface="ABBvoice" panose="020D0603020503020204" pitchFamily="34" charset="0"/>
              </a:endParaRPr>
            </a:p>
          </p:txBody>
        </p:sp>
        <p:sp>
          <p:nvSpPr>
            <p:cNvPr id="114" name="TextBox 113"/>
            <p:cNvSpPr txBox="1"/>
            <p:nvPr/>
          </p:nvSpPr>
          <p:spPr bwMode="gray">
            <a:xfrm>
              <a:off x="7794810" y="5428210"/>
              <a:ext cx="1386097" cy="274891"/>
            </a:xfrm>
            <a:prstGeom prst="rect">
              <a:avLst/>
            </a:prstGeom>
            <a:noFill/>
          </p:spPr>
          <p:txBody>
            <a:bodyPr wrap="square" lIns="72000" tIns="72000" rIns="72000" bIns="72000" rtlCol="0">
              <a:noAutofit/>
            </a:bodyPr>
            <a:lstStyle/>
            <a:p>
              <a:pPr algn="ctr"/>
              <a:r>
                <a:rPr lang="it-IT" sz="1000" spc="-60">
                  <a:latin typeface="ABBvoice" panose="020D0603020503020204" pitchFamily="34" charset="0"/>
                  <a:ea typeface="ABBvoice" panose="020D0603020503020204" pitchFamily="34" charset="0"/>
                  <a:cs typeface="ABBvoice" panose="020D0603020503020204" pitchFamily="34" charset="0"/>
                </a:rPr>
                <a:t>Motor </a:t>
              </a:r>
              <a:r>
                <a:rPr lang="it-IT" sz="1000" spc="-60" err="1">
                  <a:latin typeface="ABBvoice" panose="020D0603020503020204" pitchFamily="34" charset="0"/>
                  <a:ea typeface="ABBvoice" panose="020D0603020503020204" pitchFamily="34" charset="0"/>
                  <a:cs typeface="ABBvoice" panose="020D0603020503020204" pitchFamily="34" charset="0"/>
                </a:rPr>
                <a:t>operating</a:t>
              </a:r>
              <a:r>
                <a:rPr lang="it-IT" sz="1000" spc="-60">
                  <a:latin typeface="ABBvoice" panose="020D0603020503020204" pitchFamily="34" charset="0"/>
                  <a:ea typeface="ABBvoice" panose="020D0603020503020204" pitchFamily="34" charset="0"/>
                  <a:cs typeface="ABBvoice" panose="020D0603020503020204" pitchFamily="34" charset="0"/>
                </a:rPr>
                <a:t> </a:t>
              </a:r>
              <a:r>
                <a:rPr lang="it-IT" sz="1000" spc="-60" err="1">
                  <a:latin typeface="ABBvoice" panose="020D0603020503020204" pitchFamily="34" charset="0"/>
                  <a:ea typeface="ABBvoice" panose="020D0603020503020204" pitchFamily="34" charset="0"/>
                  <a:cs typeface="ABBvoice" panose="020D0603020503020204" pitchFamily="34" charset="0"/>
                </a:rPr>
                <a:t>devices</a:t>
              </a:r>
              <a:endParaRPr lang="en-US" sz="1000">
                <a:latin typeface="ABBvoice" panose="020D0603020503020204" pitchFamily="34" charset="0"/>
                <a:ea typeface="ABBvoice" panose="020D0603020503020204" pitchFamily="34" charset="0"/>
                <a:cs typeface="ABBvoice" panose="020D0603020503020204" pitchFamily="34" charset="0"/>
              </a:endParaRPr>
            </a:p>
          </p:txBody>
        </p:sp>
        <p:sp>
          <p:nvSpPr>
            <p:cNvPr id="115" name="TextBox 114"/>
            <p:cNvSpPr txBox="1"/>
            <p:nvPr/>
          </p:nvSpPr>
          <p:spPr bwMode="gray">
            <a:xfrm>
              <a:off x="6964353" y="5432606"/>
              <a:ext cx="982613" cy="219628"/>
            </a:xfrm>
            <a:prstGeom prst="rect">
              <a:avLst/>
            </a:prstGeom>
            <a:noFill/>
          </p:spPr>
          <p:txBody>
            <a:bodyPr wrap="square" lIns="72000" tIns="72000" rIns="72000" bIns="72000" rtlCol="0">
              <a:noAutofit/>
            </a:bodyPr>
            <a:lstStyle/>
            <a:p>
              <a:pPr algn="ctr"/>
              <a:r>
                <a:rPr lang="it-IT" sz="1000" spc="-60" err="1">
                  <a:latin typeface="ABBvoice" panose="020D0603020503020204" pitchFamily="34" charset="0"/>
                  <a:ea typeface="ABBvoice" panose="020D0603020503020204" pitchFamily="34" charset="0"/>
                  <a:cs typeface="ABBvoice" panose="020D0603020503020204" pitchFamily="34" charset="0"/>
                </a:rPr>
                <a:t>Signal</a:t>
              </a:r>
              <a:r>
                <a:rPr lang="it-IT" sz="1000" spc="-60">
                  <a:latin typeface="ABBvoice" panose="020D0603020503020204" pitchFamily="34" charset="0"/>
                  <a:ea typeface="ABBvoice" panose="020D0603020503020204" pitchFamily="34" charset="0"/>
                  <a:cs typeface="ABBvoice" panose="020D0603020503020204" pitchFamily="34" charset="0"/>
                </a:rPr>
                <a:t> and </a:t>
              </a:r>
              <a:r>
                <a:rPr lang="it-IT" sz="1000" spc="-60" err="1">
                  <a:latin typeface="ABBvoice" panose="020D0603020503020204" pitchFamily="34" charset="0"/>
                  <a:ea typeface="ABBvoice" panose="020D0603020503020204" pitchFamily="34" charset="0"/>
                  <a:cs typeface="ABBvoice" panose="020D0603020503020204" pitchFamily="34" charset="0"/>
                </a:rPr>
                <a:t>auxiliary</a:t>
              </a:r>
              <a:endParaRPr lang="en-US" sz="1000">
                <a:latin typeface="ABBvoice" panose="020D0603020503020204" pitchFamily="34" charset="0"/>
                <a:ea typeface="ABBvoice" panose="020D0603020503020204" pitchFamily="34" charset="0"/>
                <a:cs typeface="ABBvoice" panose="020D0603020503020204" pitchFamily="34" charset="0"/>
              </a:endParaRPr>
            </a:p>
          </p:txBody>
        </p:sp>
        <p:cxnSp>
          <p:nvCxnSpPr>
            <p:cNvPr id="116" name="Straight Connector 115"/>
            <p:cNvCxnSpPr/>
            <p:nvPr/>
          </p:nvCxnSpPr>
          <p:spPr bwMode="gray">
            <a:xfrm flipV="1">
              <a:off x="9048868" y="3984103"/>
              <a:ext cx="0" cy="360000"/>
            </a:xfrm>
            <a:prstGeom prst="line">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gray">
            <a:xfrm flipV="1">
              <a:off x="9623558" y="3984103"/>
              <a:ext cx="0" cy="360000"/>
            </a:xfrm>
            <a:prstGeom prst="line">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gray">
            <a:xfrm flipV="1">
              <a:off x="10192937" y="3984103"/>
              <a:ext cx="0" cy="360000"/>
            </a:xfrm>
            <a:prstGeom prst="line">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5950965" y="4462705"/>
              <a:ext cx="5956347" cy="159462"/>
            </a:xfrm>
            <a:prstGeom prst="rect">
              <a:avLst/>
            </a:prstGeom>
            <a:solidFill>
              <a:schemeClr val="accent1">
                <a:lumMod val="10000"/>
                <a:lumOff val="90000"/>
              </a:schemeClr>
            </a:solidFill>
          </p:spPr>
          <p:txBody>
            <a:bodyPr wrap="square" tIns="18000" bIns="18000">
              <a:spAutoFit/>
            </a:bodyPr>
            <a:lstStyle/>
            <a:p>
              <a:pPr algn="ctr"/>
              <a:r>
                <a:rPr lang="en-US" sz="800" b="1" i="1">
                  <a:latin typeface="ABBvoice" panose="020D0603020503020204" pitchFamily="34" charset="0"/>
                  <a:ea typeface="ABBvoice" panose="020D0603020503020204" pitchFamily="34" charset="0"/>
                  <a:cs typeface="ABBvoice" panose="020D0603020503020204" pitchFamily="34" charset="0"/>
                </a:rPr>
                <a:t>Protection &amp; other devices </a:t>
              </a:r>
              <a:endParaRPr lang="en-US" sz="800" b="1" i="1" baseline="30000">
                <a:latin typeface="ABBvoice" panose="020D0603020503020204" pitchFamily="34" charset="0"/>
                <a:ea typeface="ABBvoice" panose="020D0603020503020204" pitchFamily="34" charset="0"/>
                <a:cs typeface="ABBvoice" panose="020D0603020503020204" pitchFamily="34" charset="0"/>
              </a:endParaRPr>
            </a:p>
          </p:txBody>
        </p:sp>
        <p:sp>
          <p:nvSpPr>
            <p:cNvPr id="120" name="Rectangle 119"/>
            <p:cNvSpPr/>
            <p:nvPr/>
          </p:nvSpPr>
          <p:spPr>
            <a:xfrm>
              <a:off x="2347579" y="4462689"/>
              <a:ext cx="2088000" cy="159462"/>
            </a:xfrm>
            <a:prstGeom prst="rect">
              <a:avLst/>
            </a:prstGeom>
            <a:solidFill>
              <a:srgbClr val="99FF99"/>
            </a:solidFill>
          </p:spPr>
          <p:txBody>
            <a:bodyPr wrap="square" tIns="18000" bIns="18000">
              <a:spAutoFit/>
            </a:bodyPr>
            <a:lstStyle/>
            <a:p>
              <a:pPr algn="ctr"/>
              <a:r>
                <a:rPr lang="en-US" sz="800" b="1" i="1">
                  <a:latin typeface="ABBvoice" panose="020D0603020503020204" pitchFamily="34" charset="0"/>
                  <a:ea typeface="ABBvoice" panose="020D0603020503020204" pitchFamily="34" charset="0"/>
                  <a:cs typeface="ABBvoice" panose="020D0603020503020204" pitchFamily="34" charset="0"/>
                </a:rPr>
                <a:t>Energy &amp; power </a:t>
              </a:r>
              <a:r>
                <a:rPr lang="en-US" sz="800" b="1" i="1" err="1">
                  <a:latin typeface="ABBvoice" panose="020D0603020503020204" pitchFamily="34" charset="0"/>
                  <a:ea typeface="ABBvoice" panose="020D0603020503020204" pitchFamily="34" charset="0"/>
                  <a:cs typeface="ABBvoice" panose="020D0603020503020204" pitchFamily="34" charset="0"/>
                </a:rPr>
                <a:t>qualiry</a:t>
              </a:r>
              <a:endParaRPr lang="en-US" sz="800" b="1" i="1">
                <a:latin typeface="ABBvoice" panose="020D0603020503020204" pitchFamily="34" charset="0"/>
                <a:ea typeface="ABBvoice" panose="020D0603020503020204" pitchFamily="34" charset="0"/>
                <a:cs typeface="ABBvoice" panose="020D0603020503020204" pitchFamily="34" charset="0"/>
              </a:endParaRPr>
            </a:p>
          </p:txBody>
        </p:sp>
        <p:sp>
          <p:nvSpPr>
            <p:cNvPr id="121" name="TextBox 120"/>
            <p:cNvSpPr txBox="1"/>
            <p:nvPr/>
          </p:nvSpPr>
          <p:spPr bwMode="gray">
            <a:xfrm>
              <a:off x="4929369" y="4081632"/>
              <a:ext cx="972821" cy="216000"/>
            </a:xfrm>
            <a:prstGeom prst="rect">
              <a:avLst/>
            </a:prstGeom>
            <a:noFill/>
            <a:ln>
              <a:noFill/>
            </a:ln>
          </p:spPr>
          <p:txBody>
            <a:bodyPr wrap="none" lIns="72000" tIns="72000" rIns="72000" bIns="72000" rtlCol="0" anchor="ctr">
              <a:noAutofit/>
            </a:bodyPr>
            <a:lstStyle/>
            <a:p>
              <a:pPr algn="ctr"/>
              <a:r>
                <a:rPr lang="en-US" sz="1000">
                  <a:solidFill>
                    <a:srgbClr val="008E40"/>
                  </a:solidFill>
                  <a:latin typeface="ABBvoice" panose="020D0603020503020204" pitchFamily="34" charset="0"/>
                  <a:ea typeface="ABBvoice" panose="020D0603020503020204" pitchFamily="34" charset="0"/>
                  <a:cs typeface="ABBvoice" panose="020D0603020503020204" pitchFamily="34" charset="0"/>
                </a:rPr>
                <a:t>InSite-Bus</a:t>
              </a:r>
            </a:p>
          </p:txBody>
        </p:sp>
        <p:sp>
          <p:nvSpPr>
            <p:cNvPr id="122" name="TextBox 121"/>
            <p:cNvSpPr txBox="1"/>
            <p:nvPr/>
          </p:nvSpPr>
          <p:spPr bwMode="gray">
            <a:xfrm>
              <a:off x="7489504" y="2935689"/>
              <a:ext cx="972821" cy="216000"/>
            </a:xfrm>
            <a:prstGeom prst="rect">
              <a:avLst/>
            </a:prstGeom>
            <a:noFill/>
            <a:ln>
              <a:noFill/>
            </a:ln>
          </p:spPr>
          <p:txBody>
            <a:bodyPr wrap="none" lIns="72000" tIns="72000" rIns="72000" bIns="72000" rtlCol="0" anchor="ctr">
              <a:noAutofit/>
            </a:bodyPr>
            <a:lstStyle/>
            <a:p>
              <a:pPr algn="ctr"/>
              <a:r>
                <a:rPr lang="en-US" sz="1000">
                  <a:solidFill>
                    <a:srgbClr val="008E40"/>
                  </a:solidFill>
                  <a:latin typeface="ABBvoice" panose="020D0603020503020204" pitchFamily="34" charset="0"/>
                  <a:ea typeface="ABBvoice" panose="020D0603020503020204" pitchFamily="34" charset="0"/>
                  <a:cs typeface="ABBvoice" panose="020D0603020503020204" pitchFamily="34" charset="0"/>
                </a:rPr>
                <a:t>InSite-Bus</a:t>
              </a:r>
            </a:p>
          </p:txBody>
        </p:sp>
        <p:pic>
          <p:nvPicPr>
            <p:cNvPr id="124" name="Picture 123"/>
            <p:cNvPicPr>
              <a:picLocks noChangeAspect="1"/>
            </p:cNvPicPr>
            <p:nvPr/>
          </p:nvPicPr>
          <p:blipFill>
            <a:blip r:embed="rId11"/>
            <a:stretch>
              <a:fillRect/>
            </a:stretch>
          </p:blipFill>
          <p:spPr>
            <a:xfrm>
              <a:off x="8275830" y="4905760"/>
              <a:ext cx="633170" cy="620153"/>
            </a:xfrm>
            <a:prstGeom prst="rect">
              <a:avLst/>
            </a:prstGeom>
          </p:spPr>
        </p:pic>
        <p:pic>
          <p:nvPicPr>
            <p:cNvPr id="123" name="Picture 122"/>
            <p:cNvPicPr>
              <a:picLocks noChangeAspect="1"/>
            </p:cNvPicPr>
            <p:nvPr/>
          </p:nvPicPr>
          <p:blipFill>
            <a:blip r:embed="rId12"/>
            <a:stretch>
              <a:fillRect/>
            </a:stretch>
          </p:blipFill>
          <p:spPr>
            <a:xfrm>
              <a:off x="7890416" y="4707169"/>
              <a:ext cx="487037" cy="593400"/>
            </a:xfrm>
            <a:prstGeom prst="rect">
              <a:avLst/>
            </a:prstGeom>
          </p:spPr>
        </p:pic>
        <p:pic>
          <p:nvPicPr>
            <p:cNvPr id="127" name="Picture 126"/>
            <p:cNvPicPr>
              <a:picLocks noChangeAspect="1"/>
            </p:cNvPicPr>
            <p:nvPr/>
          </p:nvPicPr>
          <p:blipFill>
            <a:blip r:embed="rId13"/>
            <a:stretch>
              <a:fillRect/>
            </a:stretch>
          </p:blipFill>
          <p:spPr>
            <a:xfrm>
              <a:off x="7130193" y="4728118"/>
              <a:ext cx="349361" cy="650492"/>
            </a:xfrm>
            <a:prstGeom prst="rect">
              <a:avLst/>
            </a:prstGeom>
          </p:spPr>
        </p:pic>
        <p:pic>
          <p:nvPicPr>
            <p:cNvPr id="129" name="Picture 128"/>
            <p:cNvPicPr>
              <a:picLocks noChangeAspect="1"/>
            </p:cNvPicPr>
            <p:nvPr/>
          </p:nvPicPr>
          <p:blipFill>
            <a:blip r:embed="rId14"/>
            <a:stretch>
              <a:fillRect/>
            </a:stretch>
          </p:blipFill>
          <p:spPr>
            <a:xfrm>
              <a:off x="7529738" y="4910184"/>
              <a:ext cx="294729" cy="555035"/>
            </a:xfrm>
            <a:prstGeom prst="rect">
              <a:avLst/>
            </a:prstGeom>
          </p:spPr>
        </p:pic>
        <p:pic>
          <p:nvPicPr>
            <p:cNvPr id="132" name="Picture 131"/>
            <p:cNvPicPr>
              <a:picLocks noChangeAspect="1"/>
            </p:cNvPicPr>
            <p:nvPr/>
          </p:nvPicPr>
          <p:blipFill>
            <a:blip r:embed="rId15"/>
            <a:stretch>
              <a:fillRect/>
            </a:stretch>
          </p:blipFill>
          <p:spPr>
            <a:xfrm>
              <a:off x="9378744" y="4907287"/>
              <a:ext cx="366729" cy="620756"/>
            </a:xfrm>
            <a:prstGeom prst="rect">
              <a:avLst/>
            </a:prstGeom>
          </p:spPr>
        </p:pic>
        <p:pic>
          <p:nvPicPr>
            <p:cNvPr id="131" name="Picture 130"/>
            <p:cNvPicPr>
              <a:picLocks noChangeAspect="1"/>
            </p:cNvPicPr>
            <p:nvPr/>
          </p:nvPicPr>
          <p:blipFill>
            <a:blip r:embed="rId16"/>
            <a:stretch>
              <a:fillRect/>
            </a:stretch>
          </p:blipFill>
          <p:spPr>
            <a:xfrm>
              <a:off x="9045897" y="4720339"/>
              <a:ext cx="361906" cy="565960"/>
            </a:xfrm>
            <a:prstGeom prst="rect">
              <a:avLst/>
            </a:prstGeom>
          </p:spPr>
        </p:pic>
        <p:sp>
          <p:nvSpPr>
            <p:cNvPr id="77" name="Rectangle 76">
              <a:extLst>
                <a:ext uri="{FF2B5EF4-FFF2-40B4-BE49-F238E27FC236}">
                  <a16:creationId xmlns:a16="http://schemas.microsoft.com/office/drawing/2014/main" id="{5F029956-550D-427F-8EB0-E3CB81AE66FE}"/>
                </a:ext>
              </a:extLst>
            </p:cNvPr>
            <p:cNvSpPr/>
            <p:nvPr/>
          </p:nvSpPr>
          <p:spPr bwMode="gray">
            <a:xfrm>
              <a:off x="4531992" y="4404094"/>
              <a:ext cx="1284481" cy="1404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latin typeface="ABBvoice" panose="020D0603020503020204" pitchFamily="34" charset="0"/>
                <a:ea typeface="ABBvoice" panose="020D0603020503020204" pitchFamily="34" charset="0"/>
                <a:cs typeface="ABBvoice" panose="020D0603020503020204" pitchFamily="34" charset="0"/>
              </a:endParaRPr>
            </a:p>
          </p:txBody>
        </p:sp>
        <p:pic>
          <p:nvPicPr>
            <p:cNvPr id="78" name="Picture 77">
              <a:extLst>
                <a:ext uri="{FF2B5EF4-FFF2-40B4-BE49-F238E27FC236}">
                  <a16:creationId xmlns:a16="http://schemas.microsoft.com/office/drawing/2014/main" id="{50A555F5-5847-4DA6-815F-3D959889B960}"/>
                </a:ext>
              </a:extLst>
            </p:cNvPr>
            <p:cNvPicPr>
              <a:picLocks noChangeAspect="1"/>
            </p:cNvPicPr>
            <p:nvPr/>
          </p:nvPicPr>
          <p:blipFill rotWithShape="1">
            <a:blip r:embed="rId17">
              <a:extLst>
                <a:ext uri="{28A0092B-C50C-407E-A947-70E740481C1C}">
                  <a14:useLocalDpi xmlns:a14="http://schemas.microsoft.com/office/drawing/2010/main"/>
                </a:ext>
              </a:extLst>
            </a:blip>
            <a:srcRect l="52771" t="27943" r="9839" b="23651"/>
            <a:stretch/>
          </p:blipFill>
          <p:spPr>
            <a:xfrm>
              <a:off x="4799971" y="4756752"/>
              <a:ext cx="773778" cy="751325"/>
            </a:xfrm>
            <a:prstGeom prst="rect">
              <a:avLst/>
            </a:prstGeom>
          </p:spPr>
        </p:pic>
        <p:sp>
          <p:nvSpPr>
            <p:cNvPr id="79" name="Rectangle 78">
              <a:extLst>
                <a:ext uri="{FF2B5EF4-FFF2-40B4-BE49-F238E27FC236}">
                  <a16:creationId xmlns:a16="http://schemas.microsoft.com/office/drawing/2014/main" id="{803D2205-060F-4645-BBE1-3DA1B37D5BC4}"/>
                </a:ext>
              </a:extLst>
            </p:cNvPr>
            <p:cNvSpPr/>
            <p:nvPr/>
          </p:nvSpPr>
          <p:spPr>
            <a:xfrm>
              <a:off x="4597985" y="4462689"/>
              <a:ext cx="1153014" cy="159462"/>
            </a:xfrm>
            <a:prstGeom prst="rect">
              <a:avLst/>
            </a:prstGeom>
            <a:solidFill>
              <a:schemeClr val="tx2">
                <a:lumMod val="20000"/>
                <a:lumOff val="80000"/>
              </a:schemeClr>
            </a:solidFill>
          </p:spPr>
          <p:txBody>
            <a:bodyPr wrap="square" tIns="18000" bIns="18000">
              <a:spAutoFit/>
            </a:bodyPr>
            <a:lstStyle/>
            <a:p>
              <a:pPr algn="ctr"/>
              <a:r>
                <a:rPr lang="en-US" sz="800" b="1" i="1">
                  <a:latin typeface="ABBvoice" panose="020D0603020503020204" pitchFamily="34" charset="0"/>
                  <a:ea typeface="ABBvoice" panose="020D0603020503020204" pitchFamily="34" charset="0"/>
                  <a:cs typeface="ABBvoice" panose="020D0603020503020204" pitchFamily="34" charset="0"/>
                </a:rPr>
                <a:t>Branch monitoring</a:t>
              </a:r>
            </a:p>
          </p:txBody>
        </p:sp>
        <p:cxnSp>
          <p:nvCxnSpPr>
            <p:cNvPr id="81" name="Straight Connector 80">
              <a:extLst>
                <a:ext uri="{FF2B5EF4-FFF2-40B4-BE49-F238E27FC236}">
                  <a16:creationId xmlns:a16="http://schemas.microsoft.com/office/drawing/2014/main" id="{82952ABA-DAF1-4ED7-861A-0AD7B3E065BB}"/>
                </a:ext>
              </a:extLst>
            </p:cNvPr>
            <p:cNvCxnSpPr/>
            <p:nvPr/>
          </p:nvCxnSpPr>
          <p:spPr bwMode="gray">
            <a:xfrm flipV="1">
              <a:off x="5728642" y="4009657"/>
              <a:ext cx="0" cy="396000"/>
            </a:xfrm>
            <a:prstGeom prst="line">
              <a:avLst/>
            </a:prstGeom>
            <a:ln w="12700">
              <a:solidFill>
                <a:srgbClr val="008E4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507A20FD-2D36-4022-A970-35AFD3AA3FE4}"/>
                </a:ext>
              </a:extLst>
            </p:cNvPr>
            <p:cNvSpPr txBox="1"/>
            <p:nvPr/>
          </p:nvSpPr>
          <p:spPr bwMode="gray">
            <a:xfrm>
              <a:off x="11272472" y="5462654"/>
              <a:ext cx="634840" cy="274891"/>
            </a:xfrm>
            <a:prstGeom prst="rect">
              <a:avLst/>
            </a:prstGeom>
            <a:noFill/>
          </p:spPr>
          <p:txBody>
            <a:bodyPr wrap="square" lIns="72000" tIns="72000" rIns="72000" bIns="72000" rtlCol="0">
              <a:noAutofit/>
            </a:bodyPr>
            <a:lstStyle/>
            <a:p>
              <a:pPr algn="ctr"/>
              <a:r>
                <a:rPr lang="en-US" sz="1000" spc="-60">
                  <a:latin typeface="ABBvoice" panose="020D0603020503020204" pitchFamily="34" charset="0"/>
                  <a:ea typeface="ABBvoice" panose="020D0603020503020204" pitchFamily="34" charset="0"/>
                  <a:cs typeface="ABBvoice" panose="020D0603020503020204" pitchFamily="34" charset="0"/>
                </a:rPr>
                <a:t>Others</a:t>
              </a:r>
              <a:endParaRPr lang="en-US" sz="1000">
                <a:latin typeface="ABBvoice" panose="020D0603020503020204" pitchFamily="34" charset="0"/>
                <a:ea typeface="ABBvoice" panose="020D0603020503020204" pitchFamily="34" charset="0"/>
                <a:cs typeface="ABBvoice" panose="020D0603020503020204" pitchFamily="34" charset="0"/>
              </a:endParaRPr>
            </a:p>
          </p:txBody>
        </p:sp>
        <p:pic>
          <p:nvPicPr>
            <p:cNvPr id="17" name="Picture 16">
              <a:extLst>
                <a:ext uri="{FF2B5EF4-FFF2-40B4-BE49-F238E27FC236}">
                  <a16:creationId xmlns:a16="http://schemas.microsoft.com/office/drawing/2014/main" id="{319A542C-2D9A-4BCE-8166-61077DDE001A}"/>
                </a:ext>
              </a:extLst>
            </p:cNvPr>
            <p:cNvPicPr>
              <a:picLocks noChangeAspect="1"/>
            </p:cNvPicPr>
            <p:nvPr/>
          </p:nvPicPr>
          <p:blipFill>
            <a:blip r:embed="rId18"/>
            <a:stretch>
              <a:fillRect/>
            </a:stretch>
          </p:blipFill>
          <p:spPr>
            <a:xfrm>
              <a:off x="11398121" y="4897958"/>
              <a:ext cx="451997" cy="575269"/>
            </a:xfrm>
            <a:prstGeom prst="rect">
              <a:avLst/>
            </a:prstGeom>
          </p:spPr>
        </p:pic>
        <p:grpSp>
          <p:nvGrpSpPr>
            <p:cNvPr id="76" name="Group 75">
              <a:extLst>
                <a:ext uri="{FF2B5EF4-FFF2-40B4-BE49-F238E27FC236}">
                  <a16:creationId xmlns:a16="http://schemas.microsoft.com/office/drawing/2014/main" id="{4AF52B71-B886-407E-B887-16D7E448FB64}"/>
                </a:ext>
              </a:extLst>
            </p:cNvPr>
            <p:cNvGrpSpPr/>
            <p:nvPr/>
          </p:nvGrpSpPr>
          <p:grpSpPr>
            <a:xfrm>
              <a:off x="8864992" y="3321008"/>
              <a:ext cx="403433" cy="670182"/>
              <a:chOff x="7208875" y="1633808"/>
              <a:chExt cx="2293016" cy="4117974"/>
            </a:xfrm>
          </p:grpSpPr>
          <p:pic>
            <p:nvPicPr>
              <p:cNvPr id="80" name="Picture 79">
                <a:extLst>
                  <a:ext uri="{FF2B5EF4-FFF2-40B4-BE49-F238E27FC236}">
                    <a16:creationId xmlns:a16="http://schemas.microsoft.com/office/drawing/2014/main" id="{CC8B7F26-AAC9-4E2A-ADCC-131B164177B7}"/>
                  </a:ext>
                </a:extLst>
              </p:cNvPr>
              <p:cNvPicPr>
                <a:picLocks noChangeAspect="1"/>
              </p:cNvPicPr>
              <p:nvPr/>
            </p:nvPicPr>
            <p:blipFill rotWithShape="1">
              <a:blip r:embed="rId19"/>
              <a:srcRect l="38765" t="7531" r="39060"/>
              <a:stretch/>
            </p:blipFill>
            <p:spPr>
              <a:xfrm>
                <a:off x="7208875" y="1633808"/>
                <a:ext cx="2293016" cy="4117974"/>
              </a:xfrm>
              <a:prstGeom prst="rect">
                <a:avLst/>
              </a:prstGeom>
            </p:spPr>
          </p:pic>
          <p:sp>
            <p:nvSpPr>
              <p:cNvPr id="82" name="TextBox 81">
                <a:extLst>
                  <a:ext uri="{FF2B5EF4-FFF2-40B4-BE49-F238E27FC236}">
                    <a16:creationId xmlns:a16="http://schemas.microsoft.com/office/drawing/2014/main" id="{99CD8872-418F-4B96-9EF6-CEC7979551D4}"/>
                  </a:ext>
                </a:extLst>
              </p:cNvPr>
              <p:cNvSpPr txBox="1"/>
              <p:nvPr/>
            </p:nvSpPr>
            <p:spPr bwMode="gray">
              <a:xfrm>
                <a:off x="7421526" y="3200400"/>
                <a:ext cx="574158" cy="372140"/>
              </a:xfrm>
              <a:prstGeom prst="rect">
                <a:avLst/>
              </a:prstGeom>
              <a:solidFill>
                <a:srgbClr val="FAFAFA"/>
              </a:solidFill>
            </p:spPr>
            <p:txBody>
              <a:bodyPr wrap="square" lIns="72000" tIns="72000" rIns="72000" bIns="72000" rtlCol="0">
                <a:noAutofit/>
              </a:bodyPr>
              <a:lstStyle/>
              <a:p>
                <a:endParaRPr lang="en-US" sz="1400" err="1"/>
              </a:p>
            </p:txBody>
          </p:sp>
        </p:grpSp>
        <p:grpSp>
          <p:nvGrpSpPr>
            <p:cNvPr id="88" name="Group 87">
              <a:extLst>
                <a:ext uri="{FF2B5EF4-FFF2-40B4-BE49-F238E27FC236}">
                  <a16:creationId xmlns:a16="http://schemas.microsoft.com/office/drawing/2014/main" id="{9DE533B4-2AD9-4B56-BF95-2D2548D2A1CC}"/>
                </a:ext>
              </a:extLst>
            </p:cNvPr>
            <p:cNvGrpSpPr/>
            <p:nvPr/>
          </p:nvGrpSpPr>
          <p:grpSpPr>
            <a:xfrm>
              <a:off x="9451146" y="3312940"/>
              <a:ext cx="403433" cy="670182"/>
              <a:chOff x="7208875" y="1633808"/>
              <a:chExt cx="2293016" cy="4117974"/>
            </a:xfrm>
          </p:grpSpPr>
          <p:pic>
            <p:nvPicPr>
              <p:cNvPr id="92" name="Picture 91">
                <a:extLst>
                  <a:ext uri="{FF2B5EF4-FFF2-40B4-BE49-F238E27FC236}">
                    <a16:creationId xmlns:a16="http://schemas.microsoft.com/office/drawing/2014/main" id="{18568ED7-0664-46CA-8956-5249F99C8036}"/>
                  </a:ext>
                </a:extLst>
              </p:cNvPr>
              <p:cNvPicPr>
                <a:picLocks noChangeAspect="1"/>
              </p:cNvPicPr>
              <p:nvPr/>
            </p:nvPicPr>
            <p:blipFill rotWithShape="1">
              <a:blip r:embed="rId19"/>
              <a:srcRect l="38765" t="7531" r="39060"/>
              <a:stretch/>
            </p:blipFill>
            <p:spPr>
              <a:xfrm>
                <a:off x="7208875" y="1633808"/>
                <a:ext cx="2293016" cy="4117974"/>
              </a:xfrm>
              <a:prstGeom prst="rect">
                <a:avLst/>
              </a:prstGeom>
            </p:spPr>
          </p:pic>
          <p:sp>
            <p:nvSpPr>
              <p:cNvPr id="103" name="TextBox 102">
                <a:extLst>
                  <a:ext uri="{FF2B5EF4-FFF2-40B4-BE49-F238E27FC236}">
                    <a16:creationId xmlns:a16="http://schemas.microsoft.com/office/drawing/2014/main" id="{E23A2C00-D03E-4A89-815D-1D3E054AFB51}"/>
                  </a:ext>
                </a:extLst>
              </p:cNvPr>
              <p:cNvSpPr txBox="1"/>
              <p:nvPr/>
            </p:nvSpPr>
            <p:spPr bwMode="gray">
              <a:xfrm>
                <a:off x="7421526" y="3200400"/>
                <a:ext cx="574158" cy="372140"/>
              </a:xfrm>
              <a:prstGeom prst="rect">
                <a:avLst/>
              </a:prstGeom>
              <a:solidFill>
                <a:srgbClr val="FAFAFA"/>
              </a:solidFill>
            </p:spPr>
            <p:txBody>
              <a:bodyPr wrap="square" lIns="72000" tIns="72000" rIns="72000" bIns="72000" rtlCol="0">
                <a:noAutofit/>
              </a:bodyPr>
              <a:lstStyle/>
              <a:p>
                <a:endParaRPr lang="en-US" sz="1400" err="1"/>
              </a:p>
            </p:txBody>
          </p:sp>
        </p:grpSp>
        <p:grpSp>
          <p:nvGrpSpPr>
            <p:cNvPr id="106" name="Group 105">
              <a:extLst>
                <a:ext uri="{FF2B5EF4-FFF2-40B4-BE49-F238E27FC236}">
                  <a16:creationId xmlns:a16="http://schemas.microsoft.com/office/drawing/2014/main" id="{EE47552B-A5AB-4E12-85F7-849DFF8F212B}"/>
                </a:ext>
              </a:extLst>
            </p:cNvPr>
            <p:cNvGrpSpPr/>
            <p:nvPr/>
          </p:nvGrpSpPr>
          <p:grpSpPr>
            <a:xfrm>
              <a:off x="10042783" y="3323152"/>
              <a:ext cx="403433" cy="670182"/>
              <a:chOff x="7208875" y="1633808"/>
              <a:chExt cx="2293016" cy="4117974"/>
            </a:xfrm>
          </p:grpSpPr>
          <p:pic>
            <p:nvPicPr>
              <p:cNvPr id="107" name="Picture 106">
                <a:extLst>
                  <a:ext uri="{FF2B5EF4-FFF2-40B4-BE49-F238E27FC236}">
                    <a16:creationId xmlns:a16="http://schemas.microsoft.com/office/drawing/2014/main" id="{C277A4CB-0615-4597-88B1-117E5802433E}"/>
                  </a:ext>
                </a:extLst>
              </p:cNvPr>
              <p:cNvPicPr>
                <a:picLocks noChangeAspect="1"/>
              </p:cNvPicPr>
              <p:nvPr/>
            </p:nvPicPr>
            <p:blipFill rotWithShape="1">
              <a:blip r:embed="rId19"/>
              <a:srcRect l="38765" t="7531" r="39060"/>
              <a:stretch/>
            </p:blipFill>
            <p:spPr>
              <a:xfrm>
                <a:off x="7208875" y="1633808"/>
                <a:ext cx="2293016" cy="4117974"/>
              </a:xfrm>
              <a:prstGeom prst="rect">
                <a:avLst/>
              </a:prstGeom>
            </p:spPr>
          </p:pic>
          <p:sp>
            <p:nvSpPr>
              <p:cNvPr id="108" name="TextBox 107">
                <a:extLst>
                  <a:ext uri="{FF2B5EF4-FFF2-40B4-BE49-F238E27FC236}">
                    <a16:creationId xmlns:a16="http://schemas.microsoft.com/office/drawing/2014/main" id="{D393491C-297C-428F-879B-52B27902A448}"/>
                  </a:ext>
                </a:extLst>
              </p:cNvPr>
              <p:cNvSpPr txBox="1"/>
              <p:nvPr/>
            </p:nvSpPr>
            <p:spPr bwMode="gray">
              <a:xfrm>
                <a:off x="7421526" y="3200400"/>
                <a:ext cx="574158" cy="372140"/>
              </a:xfrm>
              <a:prstGeom prst="rect">
                <a:avLst/>
              </a:prstGeom>
              <a:solidFill>
                <a:srgbClr val="FAFAFA"/>
              </a:solidFill>
            </p:spPr>
            <p:txBody>
              <a:bodyPr wrap="square" lIns="72000" tIns="72000" rIns="72000" bIns="72000" rtlCol="0">
                <a:noAutofit/>
              </a:bodyPr>
              <a:lstStyle/>
              <a:p>
                <a:endParaRPr lang="en-US" sz="1400" err="1"/>
              </a:p>
            </p:txBody>
          </p:sp>
        </p:grpSp>
        <p:sp>
          <p:nvSpPr>
            <p:cNvPr id="135" name="TextBox 134">
              <a:extLst>
                <a:ext uri="{FF2B5EF4-FFF2-40B4-BE49-F238E27FC236}">
                  <a16:creationId xmlns:a16="http://schemas.microsoft.com/office/drawing/2014/main" id="{FD71E4BE-1EE3-4769-9466-DC676F927916}"/>
                </a:ext>
              </a:extLst>
            </p:cNvPr>
            <p:cNvSpPr txBox="1"/>
            <p:nvPr/>
          </p:nvSpPr>
          <p:spPr bwMode="gray">
            <a:xfrm>
              <a:off x="5906574" y="5416099"/>
              <a:ext cx="982613" cy="219628"/>
            </a:xfrm>
            <a:prstGeom prst="rect">
              <a:avLst/>
            </a:prstGeom>
            <a:noFill/>
          </p:spPr>
          <p:txBody>
            <a:bodyPr wrap="square" lIns="72000" tIns="72000" rIns="72000" bIns="72000" rtlCol="0">
              <a:noAutofit/>
            </a:bodyPr>
            <a:lstStyle/>
            <a:p>
              <a:pPr algn="ctr"/>
              <a:r>
                <a:rPr lang="it-IT" sz="1000" spc="-60">
                  <a:latin typeface="ABBvoice" panose="020D0603020503020204" pitchFamily="34" charset="0"/>
                  <a:ea typeface="ABBvoice" panose="020D0603020503020204" pitchFamily="34" charset="0"/>
                  <a:cs typeface="ABBvoice" panose="020D0603020503020204" pitchFamily="34" charset="0"/>
                </a:rPr>
                <a:t>Main </a:t>
              </a:r>
              <a:r>
                <a:rPr lang="it-IT" sz="1000" spc="-60" err="1">
                  <a:latin typeface="ABBvoice" panose="020D0603020503020204" pitchFamily="34" charset="0"/>
                  <a:ea typeface="ABBvoice" panose="020D0603020503020204" pitchFamily="34" charset="0"/>
                  <a:cs typeface="ABBvoice" panose="020D0603020503020204" pitchFamily="34" charset="0"/>
                </a:rPr>
                <a:t>breakers</a:t>
              </a:r>
              <a:endParaRPr lang="en-US" sz="1000">
                <a:latin typeface="ABBvoice" panose="020D0603020503020204" pitchFamily="34" charset="0"/>
                <a:ea typeface="ABBvoice" panose="020D0603020503020204" pitchFamily="34" charset="0"/>
                <a:cs typeface="ABBvoice" panose="020D0603020503020204" pitchFamily="34" charset="0"/>
              </a:endParaRPr>
            </a:p>
          </p:txBody>
        </p:sp>
        <p:pic>
          <p:nvPicPr>
            <p:cNvPr id="8" name="Picture 7">
              <a:extLst>
                <a:ext uri="{FF2B5EF4-FFF2-40B4-BE49-F238E27FC236}">
                  <a16:creationId xmlns:a16="http://schemas.microsoft.com/office/drawing/2014/main" id="{2D77AD95-5E32-4773-87BE-560BF36C621D}"/>
                </a:ext>
              </a:extLst>
            </p:cNvPr>
            <p:cNvPicPr>
              <a:picLocks noChangeAspect="1"/>
            </p:cNvPicPr>
            <p:nvPr/>
          </p:nvPicPr>
          <p:blipFill>
            <a:blip r:embed="rId20"/>
            <a:stretch>
              <a:fillRect/>
            </a:stretch>
          </p:blipFill>
          <p:spPr>
            <a:xfrm>
              <a:off x="6199390" y="4774254"/>
              <a:ext cx="463954" cy="650492"/>
            </a:xfrm>
            <a:prstGeom prst="rect">
              <a:avLst/>
            </a:prstGeom>
          </p:spPr>
        </p:pic>
        <p:sp>
          <p:nvSpPr>
            <p:cNvPr id="22" name="Rectangle 21">
              <a:extLst>
                <a:ext uri="{FF2B5EF4-FFF2-40B4-BE49-F238E27FC236}">
                  <a16:creationId xmlns:a16="http://schemas.microsoft.com/office/drawing/2014/main" id="{29403BDF-5E30-4AFB-9754-2F23A2E3A5D0}"/>
                </a:ext>
              </a:extLst>
            </p:cNvPr>
            <p:cNvSpPr/>
            <p:nvPr/>
          </p:nvSpPr>
          <p:spPr bwMode="gray">
            <a:xfrm>
              <a:off x="2308159" y="2421050"/>
              <a:ext cx="9653084" cy="14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a:t>Integration to </a:t>
              </a:r>
              <a:r>
                <a:rPr lang="it-IT" sz="1050" err="1"/>
                <a:t>any</a:t>
              </a:r>
              <a:r>
                <a:rPr lang="it-IT" sz="1050"/>
                <a:t> target </a:t>
              </a:r>
              <a:r>
                <a:rPr lang="it-IT" sz="1050" err="1"/>
                <a:t>platform</a:t>
              </a:r>
              <a:r>
                <a:rPr lang="it-IT" sz="1050"/>
                <a:t> in the market</a:t>
              </a:r>
            </a:p>
          </p:txBody>
        </p:sp>
        <p:cxnSp>
          <p:nvCxnSpPr>
            <p:cNvPr id="25" name="Straight Arrow Connector 24">
              <a:extLst>
                <a:ext uri="{FF2B5EF4-FFF2-40B4-BE49-F238E27FC236}">
                  <a16:creationId xmlns:a16="http://schemas.microsoft.com/office/drawing/2014/main" id="{022D34D4-40F7-4581-9AC2-DAFEBD2B84DA}"/>
                </a:ext>
              </a:extLst>
            </p:cNvPr>
            <p:cNvCxnSpPr>
              <a:cxnSpLocks/>
            </p:cNvCxnSpPr>
            <p:nvPr/>
          </p:nvCxnSpPr>
          <p:spPr bwMode="gray">
            <a:xfrm flipV="1">
              <a:off x="5285142" y="2572443"/>
              <a:ext cx="663" cy="401569"/>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0E7E7BE3-B64F-4957-9C93-F24FE7090CE3}"/>
                </a:ext>
              </a:extLst>
            </p:cNvPr>
            <p:cNvSpPr txBox="1"/>
            <p:nvPr/>
          </p:nvSpPr>
          <p:spPr bwMode="gray">
            <a:xfrm>
              <a:off x="3827150" y="2669009"/>
              <a:ext cx="972821" cy="216000"/>
            </a:xfrm>
            <a:prstGeom prst="rect">
              <a:avLst/>
            </a:prstGeom>
            <a:noFill/>
            <a:ln>
              <a:noFill/>
            </a:ln>
          </p:spPr>
          <p:txBody>
            <a:bodyPr wrap="none" lIns="72000" tIns="72000" rIns="72000" bIns="72000" rtlCol="0" anchor="ctr">
              <a:noAutofit/>
            </a:bodyPr>
            <a:lstStyle/>
            <a:p>
              <a:pPr algn="ctr"/>
              <a:r>
                <a:rPr lang="en-US" sz="1000">
                  <a:solidFill>
                    <a:srgbClr val="FF0000"/>
                  </a:solidFill>
                  <a:latin typeface="ABBvoice" panose="020D0603020503020204" pitchFamily="34" charset="0"/>
                  <a:ea typeface="ABBvoice" panose="020D0603020503020204" pitchFamily="34" charset="0"/>
                  <a:cs typeface="ABBvoice" panose="020D0603020503020204" pitchFamily="34" charset="0"/>
                </a:rPr>
                <a:t>Modbus TCP &amp; RTU</a:t>
              </a:r>
            </a:p>
          </p:txBody>
        </p:sp>
        <p:grpSp>
          <p:nvGrpSpPr>
            <p:cNvPr id="150" name="Group 149">
              <a:extLst>
                <a:ext uri="{FF2B5EF4-FFF2-40B4-BE49-F238E27FC236}">
                  <a16:creationId xmlns:a16="http://schemas.microsoft.com/office/drawing/2014/main" id="{0E5FE4F7-6EAF-4B58-8B59-C4EA955476A9}"/>
                </a:ext>
              </a:extLst>
            </p:cNvPr>
            <p:cNvGrpSpPr/>
            <p:nvPr/>
          </p:nvGrpSpPr>
          <p:grpSpPr>
            <a:xfrm>
              <a:off x="7547099" y="1771074"/>
              <a:ext cx="622856" cy="384635"/>
              <a:chOff x="6425412" y="2271289"/>
              <a:chExt cx="2133583" cy="1230300"/>
            </a:xfrm>
          </p:grpSpPr>
          <p:grpSp>
            <p:nvGrpSpPr>
              <p:cNvPr id="151" name="Group 1157">
                <a:extLst>
                  <a:ext uri="{FF2B5EF4-FFF2-40B4-BE49-F238E27FC236}">
                    <a16:creationId xmlns:a16="http://schemas.microsoft.com/office/drawing/2014/main" id="{5A71F30E-DE24-4ABA-A2FE-BEC16B13632D}"/>
                  </a:ext>
                </a:extLst>
              </p:cNvPr>
              <p:cNvGrpSpPr/>
              <p:nvPr/>
            </p:nvGrpSpPr>
            <p:grpSpPr>
              <a:xfrm>
                <a:off x="6425412" y="2271289"/>
                <a:ext cx="2133583" cy="1230300"/>
                <a:chOff x="8936038" y="-671513"/>
                <a:chExt cx="7380288" cy="5100638"/>
              </a:xfrm>
              <a:solidFill>
                <a:schemeClr val="bg1"/>
              </a:solidFill>
            </p:grpSpPr>
            <p:sp>
              <p:nvSpPr>
                <p:cNvPr id="153" name="Rectangle 154">
                  <a:extLst>
                    <a:ext uri="{FF2B5EF4-FFF2-40B4-BE49-F238E27FC236}">
                      <a16:creationId xmlns:a16="http://schemas.microsoft.com/office/drawing/2014/main" id="{F2171A6A-2CB0-4E46-B30C-A07390FD28EB}"/>
                    </a:ext>
                  </a:extLst>
                </p:cNvPr>
                <p:cNvSpPr>
                  <a:spLocks noChangeArrowheads="1"/>
                </p:cNvSpPr>
                <p:nvPr/>
              </p:nvSpPr>
              <p:spPr bwMode="auto">
                <a:xfrm>
                  <a:off x="9742488" y="-300038"/>
                  <a:ext cx="5770563" cy="3738563"/>
                </a:xfrm>
                <a:prstGeom prst="rect">
                  <a:avLst/>
                </a:prstGeom>
                <a:solidFill>
                  <a:srgbClr val="FFFFFF"/>
                </a:solidFill>
                <a:ln w="6350" cap="flat">
                  <a:solidFill>
                    <a:schemeClr val="tx2"/>
                  </a:solidFill>
                  <a:prstDash val="solid"/>
                  <a:miter lim="800000"/>
                  <a:headEnd/>
                  <a:tailEnd/>
                </a:ln>
              </p:spPr>
              <p:txBody>
                <a:bodyPr/>
                <a:lstStyle/>
                <a:p>
                  <a:pPr>
                    <a:defRPr/>
                  </a:pPr>
                  <a:endParaRPr lang="de-DE"/>
                </a:p>
              </p:txBody>
            </p:sp>
            <p:sp>
              <p:nvSpPr>
                <p:cNvPr id="154" name="Freeform 150">
                  <a:extLst>
                    <a:ext uri="{FF2B5EF4-FFF2-40B4-BE49-F238E27FC236}">
                      <a16:creationId xmlns:a16="http://schemas.microsoft.com/office/drawing/2014/main" id="{FD0AD95A-1743-4192-98BE-803DB32A0F4E}"/>
                    </a:ext>
                  </a:extLst>
                </p:cNvPr>
                <p:cNvSpPr>
                  <a:spLocks/>
                </p:cNvSpPr>
                <p:nvPr/>
              </p:nvSpPr>
              <p:spPr bwMode="auto">
                <a:xfrm>
                  <a:off x="9367838" y="-671513"/>
                  <a:ext cx="6516688" cy="4627563"/>
                </a:xfrm>
                <a:custGeom>
                  <a:avLst/>
                  <a:gdLst>
                    <a:gd name="T0" fmla="*/ 4105 w 4105"/>
                    <a:gd name="T1" fmla="*/ 2915 h 2915"/>
                    <a:gd name="T2" fmla="*/ 0 w 4105"/>
                    <a:gd name="T3" fmla="*/ 2915 h 2915"/>
                    <a:gd name="T4" fmla="*/ 0 w 4105"/>
                    <a:gd name="T5" fmla="*/ 69 h 2915"/>
                    <a:gd name="T6" fmla="*/ 68 w 4105"/>
                    <a:gd name="T7" fmla="*/ 0 h 2915"/>
                    <a:gd name="T8" fmla="*/ 4036 w 4105"/>
                    <a:gd name="T9" fmla="*/ 0 h 2915"/>
                    <a:gd name="T10" fmla="*/ 4105 w 4105"/>
                    <a:gd name="T11" fmla="*/ 69 h 2915"/>
                    <a:gd name="T12" fmla="*/ 4105 w 4105"/>
                    <a:gd name="T13" fmla="*/ 2915 h 2915"/>
                  </a:gdLst>
                  <a:ahLst/>
                  <a:cxnLst>
                    <a:cxn ang="0">
                      <a:pos x="T0" y="T1"/>
                    </a:cxn>
                    <a:cxn ang="0">
                      <a:pos x="T2" y="T3"/>
                    </a:cxn>
                    <a:cxn ang="0">
                      <a:pos x="T4" y="T5"/>
                    </a:cxn>
                    <a:cxn ang="0">
                      <a:pos x="T6" y="T7"/>
                    </a:cxn>
                    <a:cxn ang="0">
                      <a:pos x="T8" y="T9"/>
                    </a:cxn>
                    <a:cxn ang="0">
                      <a:pos x="T10" y="T11"/>
                    </a:cxn>
                    <a:cxn ang="0">
                      <a:pos x="T12" y="T13"/>
                    </a:cxn>
                  </a:cxnLst>
                  <a:rect l="0" t="0" r="r" b="b"/>
                  <a:pathLst>
                    <a:path w="4105" h="2915">
                      <a:moveTo>
                        <a:pt x="4105" y="2915"/>
                      </a:moveTo>
                      <a:lnTo>
                        <a:pt x="0" y="2915"/>
                      </a:lnTo>
                      <a:lnTo>
                        <a:pt x="0" y="69"/>
                      </a:lnTo>
                      <a:lnTo>
                        <a:pt x="68" y="0"/>
                      </a:lnTo>
                      <a:lnTo>
                        <a:pt x="4036" y="0"/>
                      </a:lnTo>
                      <a:lnTo>
                        <a:pt x="4105" y="69"/>
                      </a:lnTo>
                      <a:lnTo>
                        <a:pt x="4105" y="2915"/>
                      </a:lnTo>
                      <a:close/>
                    </a:path>
                  </a:pathLst>
                </a:custGeom>
                <a:solidFill>
                  <a:schemeClr val="bg1"/>
                </a:solidFill>
                <a:ln w="12700" cap="flat">
                  <a:solidFill>
                    <a:schemeClr val="tx2"/>
                  </a:solidFill>
                  <a:prstDash val="solid"/>
                  <a:miter lim="800000"/>
                  <a:headEnd/>
                  <a:tailEnd/>
                </a:ln>
              </p:spPr>
              <p:txBody>
                <a:bodyPr/>
                <a:lstStyle/>
                <a:p>
                  <a:pPr>
                    <a:defRPr/>
                  </a:pPr>
                  <a:endParaRPr lang="de-DE"/>
                </a:p>
              </p:txBody>
            </p:sp>
            <p:sp>
              <p:nvSpPr>
                <p:cNvPr id="155" name="Freeform 152">
                  <a:extLst>
                    <a:ext uri="{FF2B5EF4-FFF2-40B4-BE49-F238E27FC236}">
                      <a16:creationId xmlns:a16="http://schemas.microsoft.com/office/drawing/2014/main" id="{1398DB6C-DFF5-4446-A6ED-C8F1E6D6296E}"/>
                    </a:ext>
                  </a:extLst>
                </p:cNvPr>
                <p:cNvSpPr>
                  <a:spLocks/>
                </p:cNvSpPr>
                <p:nvPr/>
              </p:nvSpPr>
              <p:spPr bwMode="auto">
                <a:xfrm>
                  <a:off x="8936038" y="3884612"/>
                  <a:ext cx="7380288" cy="544513"/>
                </a:xfrm>
                <a:custGeom>
                  <a:avLst/>
                  <a:gdLst>
                    <a:gd name="T0" fmla="*/ 4649 w 4649"/>
                    <a:gd name="T1" fmla="*/ 274 h 343"/>
                    <a:gd name="T2" fmla="*/ 4580 w 4649"/>
                    <a:gd name="T3" fmla="*/ 343 h 343"/>
                    <a:gd name="T4" fmla="*/ 68 w 4649"/>
                    <a:gd name="T5" fmla="*/ 343 h 343"/>
                    <a:gd name="T6" fmla="*/ 0 w 4649"/>
                    <a:gd name="T7" fmla="*/ 274 h 343"/>
                    <a:gd name="T8" fmla="*/ 0 w 4649"/>
                    <a:gd name="T9" fmla="*/ 0 h 343"/>
                    <a:gd name="T10" fmla="*/ 4649 w 4649"/>
                    <a:gd name="T11" fmla="*/ 0 h 343"/>
                    <a:gd name="T12" fmla="*/ 4649 w 4649"/>
                    <a:gd name="T13" fmla="*/ 274 h 343"/>
                  </a:gdLst>
                  <a:ahLst/>
                  <a:cxnLst>
                    <a:cxn ang="0">
                      <a:pos x="T0" y="T1"/>
                    </a:cxn>
                    <a:cxn ang="0">
                      <a:pos x="T2" y="T3"/>
                    </a:cxn>
                    <a:cxn ang="0">
                      <a:pos x="T4" y="T5"/>
                    </a:cxn>
                    <a:cxn ang="0">
                      <a:pos x="T6" y="T7"/>
                    </a:cxn>
                    <a:cxn ang="0">
                      <a:pos x="T8" y="T9"/>
                    </a:cxn>
                    <a:cxn ang="0">
                      <a:pos x="T10" y="T11"/>
                    </a:cxn>
                    <a:cxn ang="0">
                      <a:pos x="T12" y="T13"/>
                    </a:cxn>
                  </a:cxnLst>
                  <a:rect l="0" t="0" r="r" b="b"/>
                  <a:pathLst>
                    <a:path w="4649" h="343">
                      <a:moveTo>
                        <a:pt x="4649" y="274"/>
                      </a:moveTo>
                      <a:lnTo>
                        <a:pt x="4580" y="343"/>
                      </a:lnTo>
                      <a:lnTo>
                        <a:pt x="68" y="343"/>
                      </a:lnTo>
                      <a:lnTo>
                        <a:pt x="0" y="274"/>
                      </a:lnTo>
                      <a:lnTo>
                        <a:pt x="0" y="0"/>
                      </a:lnTo>
                      <a:lnTo>
                        <a:pt x="4649" y="0"/>
                      </a:lnTo>
                      <a:lnTo>
                        <a:pt x="4649" y="274"/>
                      </a:lnTo>
                      <a:close/>
                    </a:path>
                  </a:pathLst>
                </a:custGeom>
                <a:solidFill>
                  <a:schemeClr val="bg1"/>
                </a:solidFill>
                <a:ln w="12700" cap="flat">
                  <a:solidFill>
                    <a:schemeClr val="tx2"/>
                  </a:solidFill>
                  <a:prstDash val="solid"/>
                  <a:miter lim="800000"/>
                  <a:headEnd/>
                  <a:tailEnd/>
                </a:ln>
              </p:spPr>
              <p:txBody>
                <a:bodyPr/>
                <a:lstStyle/>
                <a:p>
                  <a:pPr>
                    <a:defRPr/>
                  </a:pPr>
                  <a:endParaRPr lang="de-DE"/>
                </a:p>
              </p:txBody>
            </p:sp>
          </p:grpSp>
          <p:pic>
            <p:nvPicPr>
              <p:cNvPr id="152" name="Picture 151">
                <a:extLst>
                  <a:ext uri="{FF2B5EF4-FFF2-40B4-BE49-F238E27FC236}">
                    <a16:creationId xmlns:a16="http://schemas.microsoft.com/office/drawing/2014/main" id="{7BE5DFD0-3DEF-4BB4-B073-199BDBBAA024}"/>
                  </a:ext>
                </a:extLst>
              </p:cNvPr>
              <p:cNvPicPr>
                <a:picLocks noChangeAspect="1"/>
              </p:cNvPicPr>
              <p:nvPr/>
            </p:nvPicPr>
            <p:blipFill>
              <a:blip r:embed="rId21"/>
              <a:stretch>
                <a:fillRect/>
              </a:stretch>
            </p:blipFill>
            <p:spPr>
              <a:xfrm>
                <a:off x="6672174" y="2395100"/>
                <a:ext cx="1662814" cy="842995"/>
              </a:xfrm>
              <a:prstGeom prst="rect">
                <a:avLst/>
              </a:prstGeom>
              <a:ln>
                <a:solidFill>
                  <a:schemeClr val="tx2"/>
                </a:solidFill>
              </a:ln>
            </p:spPr>
          </p:pic>
        </p:grpSp>
        <p:sp>
          <p:nvSpPr>
            <p:cNvPr id="156" name="TextBox 155">
              <a:extLst>
                <a:ext uri="{FF2B5EF4-FFF2-40B4-BE49-F238E27FC236}">
                  <a16:creationId xmlns:a16="http://schemas.microsoft.com/office/drawing/2014/main" id="{245465BC-7C88-4AE5-81AE-C1E196527F95}"/>
                </a:ext>
              </a:extLst>
            </p:cNvPr>
            <p:cNvSpPr txBox="1"/>
            <p:nvPr/>
          </p:nvSpPr>
          <p:spPr bwMode="gray">
            <a:xfrm>
              <a:off x="8206461" y="1656712"/>
              <a:ext cx="1479542" cy="683049"/>
            </a:xfrm>
            <a:prstGeom prst="rect">
              <a:avLst/>
            </a:prstGeom>
            <a:noFill/>
            <a:ln>
              <a:noFill/>
            </a:ln>
          </p:spPr>
          <p:txBody>
            <a:bodyPr wrap="none" lIns="72000" tIns="72000" rIns="72000" bIns="72000" rtlCol="0">
              <a:noAutofit/>
            </a:bodyPr>
            <a:lstStyle/>
            <a:p>
              <a:pPr algn="ctr"/>
              <a:r>
                <a:rPr lang="en-US" sz="1100" b="1"/>
                <a:t>Embedded </a:t>
              </a:r>
            </a:p>
            <a:p>
              <a:pPr algn="ctr"/>
              <a:r>
                <a:rPr lang="en-US" sz="1100" b="1"/>
                <a:t>local webserver</a:t>
              </a:r>
            </a:p>
          </p:txBody>
        </p:sp>
        <p:pic>
          <p:nvPicPr>
            <p:cNvPr id="157" name="Picture 156">
              <a:extLst>
                <a:ext uri="{FF2B5EF4-FFF2-40B4-BE49-F238E27FC236}">
                  <a16:creationId xmlns:a16="http://schemas.microsoft.com/office/drawing/2014/main" id="{6550BA1A-E11F-4348-BA97-B0996139F7C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835015" y="1768683"/>
              <a:ext cx="834527" cy="431422"/>
            </a:xfrm>
            <a:prstGeom prst="rect">
              <a:avLst/>
            </a:prstGeom>
          </p:spPr>
        </p:pic>
        <p:sp>
          <p:nvSpPr>
            <p:cNvPr id="158" name="TextBox 157">
              <a:extLst>
                <a:ext uri="{FF2B5EF4-FFF2-40B4-BE49-F238E27FC236}">
                  <a16:creationId xmlns:a16="http://schemas.microsoft.com/office/drawing/2014/main" id="{89072087-3AF4-4CBE-9A50-F8B9ADD7DDDA}"/>
                </a:ext>
              </a:extLst>
            </p:cNvPr>
            <p:cNvSpPr txBox="1"/>
            <p:nvPr/>
          </p:nvSpPr>
          <p:spPr bwMode="gray">
            <a:xfrm>
              <a:off x="5750999" y="1641289"/>
              <a:ext cx="1349438" cy="683049"/>
            </a:xfrm>
            <a:prstGeom prst="rect">
              <a:avLst/>
            </a:prstGeom>
            <a:noFill/>
            <a:ln>
              <a:noFill/>
            </a:ln>
          </p:spPr>
          <p:txBody>
            <a:bodyPr wrap="none" lIns="72000" tIns="72000" rIns="72000" bIns="72000" rtlCol="0">
              <a:noAutofit/>
            </a:bodyPr>
            <a:lstStyle/>
            <a:p>
              <a:pPr algn="ctr"/>
              <a:r>
                <a:rPr lang="en-US" sz="1100" b="1"/>
                <a:t>Rest API – Connection </a:t>
              </a:r>
            </a:p>
            <a:p>
              <a:pPr algn="ctr"/>
              <a:r>
                <a:rPr lang="en-US" sz="1100" b="1"/>
                <a:t>to 3</a:t>
              </a:r>
              <a:r>
                <a:rPr lang="en-US" sz="1100" b="1" baseline="30000"/>
                <a:t>rd</a:t>
              </a:r>
              <a:r>
                <a:rPr lang="en-US" sz="1100" b="1"/>
                <a:t> party cloud </a:t>
              </a:r>
            </a:p>
          </p:txBody>
        </p:sp>
        <p:pic>
          <p:nvPicPr>
            <p:cNvPr id="159" name="Picture 158">
              <a:extLst>
                <a:ext uri="{FF2B5EF4-FFF2-40B4-BE49-F238E27FC236}">
                  <a16:creationId xmlns:a16="http://schemas.microsoft.com/office/drawing/2014/main" id="{F26F9917-D19F-47B7-9182-FD6F6582573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451994" y="1685029"/>
              <a:ext cx="972039" cy="502511"/>
            </a:xfrm>
            <a:prstGeom prst="rect">
              <a:avLst/>
            </a:prstGeom>
          </p:spPr>
        </p:pic>
        <p:sp>
          <p:nvSpPr>
            <p:cNvPr id="160" name="Text Placeholder 7">
              <a:extLst>
                <a:ext uri="{FF2B5EF4-FFF2-40B4-BE49-F238E27FC236}">
                  <a16:creationId xmlns:a16="http://schemas.microsoft.com/office/drawing/2014/main" id="{9EA2E28A-3ECF-4119-B62E-B69CAD774CE0}"/>
                </a:ext>
              </a:extLst>
            </p:cNvPr>
            <p:cNvSpPr txBox="1">
              <a:spLocks/>
            </p:cNvSpPr>
            <p:nvPr/>
          </p:nvSpPr>
          <p:spPr bwMode="gray">
            <a:xfrm>
              <a:off x="2521406" y="1894824"/>
              <a:ext cx="851886" cy="323009"/>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ctr"/>
              <a:r>
                <a:rPr lang="it-IT" sz="1200">
                  <a:latin typeface="ABB Logo" panose="00000400000000000000" pitchFamily="2" charset="2"/>
                </a:rPr>
                <a:t>ABB</a:t>
              </a:r>
              <a:r>
                <a:rPr lang="it-IT" sz="1200"/>
                <a:t> </a:t>
              </a:r>
              <a:r>
                <a:rPr lang="it-IT" sz="1200" err="1">
                  <a:solidFill>
                    <a:schemeClr val="tx1"/>
                  </a:solidFill>
                  <a:latin typeface="ABBvoice" panose="020D0603020503020204" pitchFamily="34" charset="0"/>
                  <a:ea typeface="ABBvoice" panose="020D0603020503020204" pitchFamily="34" charset="0"/>
                  <a:cs typeface="ABBvoice" panose="020D0603020503020204" pitchFamily="34" charset="0"/>
                </a:rPr>
                <a:t>Ability</a:t>
              </a:r>
              <a:r>
                <a:rPr lang="it-IT" sz="1200">
                  <a:solidFill>
                    <a:schemeClr val="tx1"/>
                  </a:solidFill>
                  <a:latin typeface="ABBvoice" panose="020D0603020503020204" pitchFamily="34" charset="0"/>
                  <a:ea typeface="ABBvoice" panose="020D0603020503020204" pitchFamily="34" charset="0"/>
                  <a:cs typeface="ABBvoice" panose="020D0603020503020204" pitchFamily="34" charset="0"/>
                </a:rPr>
                <a:t>™</a:t>
              </a:r>
              <a:endParaRPr lang="en-US" sz="1200">
                <a:solidFill>
                  <a:schemeClr val="tx1"/>
                </a:solidFill>
                <a:latin typeface="ABBvoice" panose="020D0603020503020204" pitchFamily="34" charset="0"/>
                <a:ea typeface="ABBvoice" panose="020D0603020503020204" pitchFamily="34" charset="0"/>
                <a:cs typeface="ABBvoice" panose="020D0603020503020204" pitchFamily="34" charset="0"/>
              </a:endParaRPr>
            </a:p>
          </p:txBody>
        </p:sp>
        <p:sp>
          <p:nvSpPr>
            <p:cNvPr id="161" name="TextBox 160">
              <a:extLst>
                <a:ext uri="{FF2B5EF4-FFF2-40B4-BE49-F238E27FC236}">
                  <a16:creationId xmlns:a16="http://schemas.microsoft.com/office/drawing/2014/main" id="{733303B9-1C37-4812-A363-02CF279E12AF}"/>
                </a:ext>
              </a:extLst>
            </p:cNvPr>
            <p:cNvSpPr txBox="1"/>
            <p:nvPr/>
          </p:nvSpPr>
          <p:spPr bwMode="gray">
            <a:xfrm>
              <a:off x="3535371" y="1699960"/>
              <a:ext cx="1046741" cy="683049"/>
            </a:xfrm>
            <a:prstGeom prst="rect">
              <a:avLst/>
            </a:prstGeom>
            <a:noFill/>
            <a:ln>
              <a:noFill/>
            </a:ln>
          </p:spPr>
          <p:txBody>
            <a:bodyPr wrap="none" lIns="72000" tIns="72000" rIns="72000" bIns="72000" rtlCol="0">
              <a:noAutofit/>
            </a:bodyPr>
            <a:lstStyle/>
            <a:p>
              <a:pPr algn="ctr"/>
              <a:r>
                <a:rPr lang="en-US" sz="1100" b="1"/>
                <a:t>ABB Ability EDCS</a:t>
              </a:r>
            </a:p>
          </p:txBody>
        </p:sp>
        <p:sp>
          <p:nvSpPr>
            <p:cNvPr id="162" name="TextBox 161">
              <a:extLst>
                <a:ext uri="{FF2B5EF4-FFF2-40B4-BE49-F238E27FC236}">
                  <a16:creationId xmlns:a16="http://schemas.microsoft.com/office/drawing/2014/main" id="{C8EA2003-6803-41D3-B9F4-11044C6ABEAC}"/>
                </a:ext>
              </a:extLst>
            </p:cNvPr>
            <p:cNvSpPr txBox="1"/>
            <p:nvPr/>
          </p:nvSpPr>
          <p:spPr bwMode="gray">
            <a:xfrm>
              <a:off x="10244499" y="1629960"/>
              <a:ext cx="898310" cy="683049"/>
            </a:xfrm>
            <a:prstGeom prst="rect">
              <a:avLst/>
            </a:prstGeom>
            <a:noFill/>
            <a:ln>
              <a:noFill/>
            </a:ln>
          </p:spPr>
          <p:txBody>
            <a:bodyPr wrap="none" lIns="72000" tIns="72000" rIns="72000" bIns="72000" rtlCol="0">
              <a:noAutofit/>
            </a:bodyPr>
            <a:lstStyle/>
            <a:p>
              <a:pPr algn="ctr"/>
              <a:r>
                <a:rPr lang="en-US" sz="1100" b="1"/>
                <a:t>Integration in </a:t>
              </a:r>
            </a:p>
            <a:p>
              <a:pPr algn="ctr"/>
              <a:r>
                <a:rPr lang="en-US" sz="1100" b="1"/>
                <a:t>any BMS/Scada</a:t>
              </a:r>
            </a:p>
          </p:txBody>
        </p:sp>
        <p:pic>
          <p:nvPicPr>
            <p:cNvPr id="9" name="Picture 8">
              <a:extLst>
                <a:ext uri="{FF2B5EF4-FFF2-40B4-BE49-F238E27FC236}">
                  <a16:creationId xmlns:a16="http://schemas.microsoft.com/office/drawing/2014/main" id="{DEF42D7C-3BB5-482D-9136-829A4BC5C727}"/>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4061" b="95093" l="1790" r="97017">
                          <a14:foregroundMark x1="8353" y1="72250" x2="5728" y2="47039"/>
                          <a14:foregroundMark x1="5728" y1="47039" x2="5728" y2="47039"/>
                          <a14:foregroundMark x1="2267" y1="43655" x2="2267" y2="43655"/>
                          <a14:foregroundMark x1="2029" y1="36379" x2="2029" y2="36379"/>
                          <a14:foregroundMark x1="1909" y1="40609" x2="1790" y2="30795"/>
                          <a14:foregroundMark x1="8234" y1="27750" x2="34010" y2="11506"/>
                          <a14:foregroundMark x1="34010" y1="11506" x2="43198" y2="12352"/>
                          <a14:foregroundMark x1="43198" y1="12352" x2="55609" y2="30795"/>
                          <a14:foregroundMark x1="55609" y1="30795" x2="60024" y2="43824"/>
                          <a14:foregroundMark x1="60143" y1="87986" x2="81384" y2="90525"/>
                          <a14:foregroundMark x1="81384" y1="90525" x2="87351" y2="89340"/>
                          <a14:foregroundMark x1="87351" y1="89340" x2="93317" y2="85279"/>
                          <a14:foregroundMark x1="93317" y1="85279" x2="96301" y2="76650"/>
                          <a14:foregroundMark x1="96301" y1="76650" x2="94153" y2="48900"/>
                          <a14:foregroundMark x1="94153" y1="48900" x2="94630" y2="35871"/>
                          <a14:foregroundMark x1="94630" y1="35871" x2="96778" y2="27580"/>
                          <a14:foregroundMark x1="96778" y1="27580" x2="94869" y2="19120"/>
                          <a14:foregroundMark x1="94869" y1="19120" x2="76730" y2="13875"/>
                          <a14:foregroundMark x1="76730" y1="13875" x2="68854" y2="16074"/>
                          <a14:foregroundMark x1="68854" y1="16074" x2="90692" y2="22843"/>
                          <a14:foregroundMark x1="90692" y1="22843" x2="92363" y2="77327"/>
                          <a14:foregroundMark x1="92363" y1="77327" x2="78282" y2="88156"/>
                          <a14:foregroundMark x1="78282" y1="88156" x2="72196" y2="89171"/>
                          <a14:foregroundMark x1="72196" y1="89171" x2="69570" y2="70728"/>
                          <a14:foregroundMark x1="69570" y1="70728" x2="36874" y2="43655"/>
                          <a14:foregroundMark x1="36874" y1="43655" x2="25656" y2="40778"/>
                          <a14:foregroundMark x1="25656" y1="40778" x2="25895" y2="41624"/>
                          <a14:foregroundMark x1="8592" y1="11168" x2="9905" y2="9814"/>
                          <a14:foregroundMark x1="84368" y1="95431" x2="87470" y2="94416"/>
                          <a14:foregroundMark x1="97136" y1="83926" x2="96420" y2="70728"/>
                          <a14:foregroundMark x1="95823" y1="62775" x2="94988" y2="36887"/>
                          <a14:foregroundMark x1="95823" y1="50931" x2="95585" y2="38240"/>
                          <a14:foregroundMark x1="64797" y1="12352" x2="22792" y2="4061"/>
                          <a14:foregroundMark x1="22792" y1="4061" x2="10859" y2="8460"/>
                          <a14:foregroundMark x1="19570" y1="4061" x2="17422" y2="5753"/>
                          <a14:foregroundMark x1="2983" y1="28088" x2="1909" y2="28765"/>
                          <a14:foregroundMark x1="1790" y1="36041" x2="3103" y2="27242"/>
                        </a14:backgroundRemoval>
                      </a14:imgEffect>
                    </a14:imgLayer>
                  </a14:imgProps>
                </a:ext>
              </a:extLst>
            </a:blip>
            <a:stretch>
              <a:fillRect/>
            </a:stretch>
          </p:blipFill>
          <p:spPr>
            <a:xfrm>
              <a:off x="4299679" y="2890878"/>
              <a:ext cx="1749106" cy="1233558"/>
            </a:xfrm>
            <a:prstGeom prst="rect">
              <a:avLst/>
            </a:prstGeom>
          </p:spPr>
        </p:pic>
        <p:pic>
          <p:nvPicPr>
            <p:cNvPr id="10" name="Picture 9">
              <a:extLst>
                <a:ext uri="{FF2B5EF4-FFF2-40B4-BE49-F238E27FC236}">
                  <a16:creationId xmlns:a16="http://schemas.microsoft.com/office/drawing/2014/main" id="{952E518D-FD99-4F55-8DDA-C625F363AA8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380" b="93431" l="4317" r="91367">
                          <a14:foregroundMark x1="7194" y1="36496" x2="7194" y2="36496"/>
                          <a14:foregroundMark x1="5755" y1="48175" x2="5755" y2="48175"/>
                          <a14:foregroundMark x1="4317" y1="62774" x2="4317" y2="62774"/>
                          <a14:foregroundMark x1="47482" y1="4380" x2="47482" y2="4380"/>
                          <a14:foregroundMark x1="33094" y1="4380" x2="33094" y2="4380"/>
                          <a14:foregroundMark x1="61871" y1="5109" x2="61871" y2="5109"/>
                          <a14:foregroundMark x1="91367" y1="48905" x2="91367" y2="48905"/>
                          <a14:foregroundMark x1="92086" y1="34307" x2="92086" y2="34307"/>
                          <a14:foregroundMark x1="92086" y1="62044" x2="92086" y2="62044"/>
                          <a14:foregroundMark x1="47482" y1="88321" x2="47482" y2="88321"/>
                          <a14:foregroundMark x1="47482" y1="93431" x2="47482" y2="93431"/>
                          <a14:foregroundMark x1="33094" y1="93431" x2="33094" y2="93431"/>
                          <a14:foregroundMark x1="62590" y1="92701" x2="62590" y2="92701"/>
                        </a14:backgroundRemoval>
                      </a14:imgEffect>
                    </a14:imgLayer>
                  </a14:imgProps>
                </a:ext>
              </a:extLst>
            </a:blip>
            <a:stretch>
              <a:fillRect/>
            </a:stretch>
          </p:blipFill>
          <p:spPr>
            <a:xfrm>
              <a:off x="5833179" y="2823723"/>
              <a:ext cx="471569" cy="464784"/>
            </a:xfrm>
            <a:prstGeom prst="rect">
              <a:avLst/>
            </a:prstGeom>
          </p:spPr>
        </p:pic>
        <p:pic>
          <p:nvPicPr>
            <p:cNvPr id="101" name="Picture 100">
              <a:extLst>
                <a:ext uri="{FF2B5EF4-FFF2-40B4-BE49-F238E27FC236}">
                  <a16:creationId xmlns:a16="http://schemas.microsoft.com/office/drawing/2014/main" id="{EDDB4631-3C2F-4EEA-97D9-DFA15BAC31D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380" b="93431" l="4317" r="91367">
                          <a14:foregroundMark x1="7194" y1="36496" x2="7194" y2="36496"/>
                          <a14:foregroundMark x1="5755" y1="48175" x2="5755" y2="48175"/>
                          <a14:foregroundMark x1="4317" y1="62774" x2="4317" y2="62774"/>
                          <a14:foregroundMark x1="47482" y1="4380" x2="47482" y2="4380"/>
                          <a14:foregroundMark x1="33094" y1="4380" x2="33094" y2="4380"/>
                          <a14:foregroundMark x1="61871" y1="5109" x2="61871" y2="5109"/>
                          <a14:foregroundMark x1="91367" y1="48905" x2="91367" y2="48905"/>
                          <a14:foregroundMark x1="92086" y1="34307" x2="92086" y2="34307"/>
                          <a14:foregroundMark x1="92086" y1="62044" x2="92086" y2="62044"/>
                          <a14:foregroundMark x1="47482" y1="88321" x2="47482" y2="88321"/>
                          <a14:foregroundMark x1="47482" y1="93431" x2="47482" y2="93431"/>
                          <a14:foregroundMark x1="33094" y1="93431" x2="33094" y2="93431"/>
                          <a14:foregroundMark x1="62590" y1="92701" x2="62590" y2="92701"/>
                        </a14:backgroundRemoval>
                      </a14:imgEffect>
                    </a14:imgLayer>
                  </a14:imgProps>
                </a:ext>
              </a:extLst>
            </a:blip>
            <a:stretch>
              <a:fillRect/>
            </a:stretch>
          </p:blipFill>
          <p:spPr>
            <a:xfrm>
              <a:off x="10384925" y="2807166"/>
              <a:ext cx="471569" cy="464784"/>
            </a:xfrm>
            <a:prstGeom prst="rect">
              <a:avLst/>
            </a:prstGeom>
          </p:spPr>
        </p:pic>
        <p:pic>
          <p:nvPicPr>
            <p:cNvPr id="102" name="Picture 101">
              <a:extLst>
                <a:ext uri="{FF2B5EF4-FFF2-40B4-BE49-F238E27FC236}">
                  <a16:creationId xmlns:a16="http://schemas.microsoft.com/office/drawing/2014/main" id="{461E2343-DFB3-4A4E-87B0-202A6BFEF88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380" b="93431" l="4317" r="91367">
                          <a14:foregroundMark x1="7194" y1="36496" x2="7194" y2="36496"/>
                          <a14:foregroundMark x1="5755" y1="48175" x2="5755" y2="48175"/>
                          <a14:foregroundMark x1="4317" y1="62774" x2="4317" y2="62774"/>
                          <a14:foregroundMark x1="47482" y1="4380" x2="47482" y2="4380"/>
                          <a14:foregroundMark x1="33094" y1="4380" x2="33094" y2="4380"/>
                          <a14:foregroundMark x1="61871" y1="5109" x2="61871" y2="5109"/>
                          <a14:foregroundMark x1="91367" y1="48905" x2="91367" y2="48905"/>
                          <a14:foregroundMark x1="92086" y1="34307" x2="92086" y2="34307"/>
                          <a14:foregroundMark x1="92086" y1="62044" x2="92086" y2="62044"/>
                          <a14:foregroundMark x1="47482" y1="88321" x2="47482" y2="88321"/>
                          <a14:foregroundMark x1="47482" y1="93431" x2="47482" y2="93431"/>
                          <a14:foregroundMark x1="33094" y1="93431" x2="33094" y2="93431"/>
                          <a14:foregroundMark x1="62590" y1="92701" x2="62590" y2="92701"/>
                        </a14:backgroundRemoval>
                      </a14:imgEffect>
                    </a14:imgLayer>
                  </a14:imgProps>
                </a:ext>
              </a:extLst>
            </a:blip>
            <a:stretch>
              <a:fillRect/>
            </a:stretch>
          </p:blipFill>
          <p:spPr>
            <a:xfrm>
              <a:off x="11720431" y="4099494"/>
              <a:ext cx="471569" cy="464784"/>
            </a:xfrm>
            <a:prstGeom prst="rect">
              <a:avLst/>
            </a:prstGeom>
          </p:spPr>
        </p:pic>
        <p:pic>
          <p:nvPicPr>
            <p:cNvPr id="104" name="Picture 103">
              <a:extLst>
                <a:ext uri="{FF2B5EF4-FFF2-40B4-BE49-F238E27FC236}">
                  <a16:creationId xmlns:a16="http://schemas.microsoft.com/office/drawing/2014/main" id="{2CBEB0A7-C338-428D-AB7B-024A88EFC62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380" b="93431" l="4317" r="91367">
                          <a14:foregroundMark x1="7194" y1="36496" x2="7194" y2="36496"/>
                          <a14:foregroundMark x1="5755" y1="48175" x2="5755" y2="48175"/>
                          <a14:foregroundMark x1="4317" y1="62774" x2="4317" y2="62774"/>
                          <a14:foregroundMark x1="47482" y1="4380" x2="47482" y2="4380"/>
                          <a14:foregroundMark x1="33094" y1="4380" x2="33094" y2="4380"/>
                          <a14:foregroundMark x1="61871" y1="5109" x2="61871" y2="5109"/>
                          <a14:foregroundMark x1="91367" y1="48905" x2="91367" y2="48905"/>
                          <a14:foregroundMark x1="92086" y1="34307" x2="92086" y2="34307"/>
                          <a14:foregroundMark x1="92086" y1="62044" x2="92086" y2="62044"/>
                          <a14:foregroundMark x1="47482" y1="88321" x2="47482" y2="88321"/>
                          <a14:foregroundMark x1="47482" y1="93431" x2="47482" y2="93431"/>
                          <a14:foregroundMark x1="33094" y1="93431" x2="33094" y2="93431"/>
                          <a14:foregroundMark x1="62590" y1="92701" x2="62590" y2="92701"/>
                        </a14:backgroundRemoval>
                      </a14:imgEffect>
                    </a14:imgLayer>
                  </a14:imgProps>
                </a:ext>
              </a:extLst>
            </a:blip>
            <a:stretch>
              <a:fillRect/>
            </a:stretch>
          </p:blipFill>
          <p:spPr>
            <a:xfrm>
              <a:off x="9326323" y="1387271"/>
              <a:ext cx="471569" cy="464784"/>
            </a:xfrm>
            <a:prstGeom prst="rect">
              <a:avLst/>
            </a:prstGeom>
          </p:spPr>
        </p:pic>
        <p:pic>
          <p:nvPicPr>
            <p:cNvPr id="105" name="Picture 104">
              <a:extLst>
                <a:ext uri="{FF2B5EF4-FFF2-40B4-BE49-F238E27FC236}">
                  <a16:creationId xmlns:a16="http://schemas.microsoft.com/office/drawing/2014/main" id="{E812822F-E3A4-4B4D-A6A3-F7291C0E4878}"/>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380" b="93431" l="4317" r="91367">
                          <a14:foregroundMark x1="7194" y1="36496" x2="7194" y2="36496"/>
                          <a14:foregroundMark x1="5755" y1="48175" x2="5755" y2="48175"/>
                          <a14:foregroundMark x1="4317" y1="62774" x2="4317" y2="62774"/>
                          <a14:foregroundMark x1="47482" y1="4380" x2="47482" y2="4380"/>
                          <a14:foregroundMark x1="33094" y1="4380" x2="33094" y2="4380"/>
                          <a14:foregroundMark x1="61871" y1="5109" x2="61871" y2="5109"/>
                          <a14:foregroundMark x1="91367" y1="48905" x2="91367" y2="48905"/>
                          <a14:foregroundMark x1="92086" y1="34307" x2="92086" y2="34307"/>
                          <a14:foregroundMark x1="92086" y1="62044" x2="92086" y2="62044"/>
                          <a14:foregroundMark x1="47482" y1="88321" x2="47482" y2="88321"/>
                          <a14:foregroundMark x1="47482" y1="93431" x2="47482" y2="93431"/>
                          <a14:foregroundMark x1="33094" y1="93431" x2="33094" y2="93431"/>
                          <a14:foregroundMark x1="62590" y1="92701" x2="62590" y2="92701"/>
                        </a14:backgroundRemoval>
                      </a14:imgEffect>
                    </a14:imgLayer>
                  </a14:imgProps>
                </a:ext>
              </a:extLst>
            </a:blip>
            <a:stretch>
              <a:fillRect/>
            </a:stretch>
          </p:blipFill>
          <p:spPr>
            <a:xfrm>
              <a:off x="7058169" y="1395704"/>
              <a:ext cx="471569" cy="464784"/>
            </a:xfrm>
            <a:prstGeom prst="rect">
              <a:avLst/>
            </a:prstGeom>
          </p:spPr>
        </p:pic>
      </p:grpSp>
    </p:spTree>
    <p:extLst>
      <p:ext uri="{BB962C8B-B14F-4D97-AF65-F5344CB8AC3E}">
        <p14:creationId xmlns:p14="http://schemas.microsoft.com/office/powerpoint/2010/main" val="62687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a:xfrm>
            <a:off x="338736" y="5606642"/>
            <a:ext cx="8490250" cy="500072"/>
          </a:xfrm>
        </p:spPr>
        <p:txBody>
          <a:bodyPr/>
          <a:lstStyle/>
          <a:p>
            <a:pPr lvl="8"/>
            <a:r>
              <a:rPr lang="en-US">
                <a:solidFill>
                  <a:schemeClr val="tx1"/>
                </a:solidFill>
              </a:rPr>
              <a:t>*2K-1, 2K-2, 2K-3 available, 4K and 10K not available</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65</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7172" name="Picture 4" descr="TruONE Automatic Transfer Switch">
            <a:extLst>
              <a:ext uri="{FF2B5EF4-FFF2-40B4-BE49-F238E27FC236}">
                <a16:creationId xmlns:a16="http://schemas.microsoft.com/office/drawing/2014/main" id="{09142E07-D3AC-4187-A244-6DBD8D4DABB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255842" y="1793335"/>
            <a:ext cx="3522636" cy="32692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a:extLst>
              <a:ext uri="{FF2B5EF4-FFF2-40B4-BE49-F238E27FC236}">
                <a16:creationId xmlns:a16="http://schemas.microsoft.com/office/drawing/2014/main" id="{3BAA1C24-3396-4341-AC41-17FA41EF64AB}"/>
              </a:ext>
            </a:extLst>
          </p:cNvPr>
          <p:cNvGraphicFramePr>
            <a:graphicFrameLocks noGrp="1"/>
          </p:cNvGraphicFramePr>
          <p:nvPr/>
        </p:nvGraphicFramePr>
        <p:xfrm>
          <a:off x="-3353535" y="7059886"/>
          <a:ext cx="7151768" cy="1215483"/>
        </p:xfrm>
        <a:graphic>
          <a:graphicData uri="http://schemas.openxmlformats.org/drawingml/2006/table">
            <a:tbl>
              <a:tblPr firstRow="1" bandRow="1"/>
              <a:tblGrid>
                <a:gridCol w="5353291">
                  <a:extLst>
                    <a:ext uri="{9D8B030D-6E8A-4147-A177-3AD203B41FA5}">
                      <a16:colId xmlns:a16="http://schemas.microsoft.com/office/drawing/2014/main" val="356828352"/>
                    </a:ext>
                  </a:extLst>
                </a:gridCol>
                <a:gridCol w="1468548">
                  <a:extLst>
                    <a:ext uri="{9D8B030D-6E8A-4147-A177-3AD203B41FA5}">
                      <a16:colId xmlns:a16="http://schemas.microsoft.com/office/drawing/2014/main" val="549213710"/>
                    </a:ext>
                  </a:extLst>
                </a:gridCol>
                <a:gridCol w="329929">
                  <a:extLst>
                    <a:ext uri="{9D8B030D-6E8A-4147-A177-3AD203B41FA5}">
                      <a16:colId xmlns:a16="http://schemas.microsoft.com/office/drawing/2014/main" val="1636510363"/>
                    </a:ext>
                  </a:extLst>
                </a:gridCol>
              </a:tblGrid>
              <a:tr h="243379">
                <a:tc gridSpan="3">
                  <a:txBody>
                    <a:bodyPr/>
                    <a:lstStyle/>
                    <a:p>
                      <a:pPr algn="ctr"/>
                      <a:r>
                        <a:rPr lang="en-US" sz="1200"/>
                        <a:t>OTHER NOTES </a:t>
                      </a:r>
                    </a:p>
                  </a:txBody>
                  <a:tcPr anchor="ctr"/>
                </a:tc>
                <a:tc hMerge="1">
                  <a:txBody>
                    <a:bodyPr/>
                    <a:lstStyle/>
                    <a:p>
                      <a:pPr algn="ctr"/>
                      <a:endParaRPr lang="en-US" sz="1200"/>
                    </a:p>
                  </a:txBody>
                  <a:tcPr anchor="ctr"/>
                </a:tc>
                <a:tc hMerge="1">
                  <a:txBody>
                    <a:bodyPr/>
                    <a:lstStyle/>
                    <a:p>
                      <a:pPr algn="ctr"/>
                      <a:endParaRPr lang="en-US" sz="1200"/>
                    </a:p>
                  </a:txBody>
                  <a:tcPr anchor="ctr"/>
                </a:tc>
                <a:extLst>
                  <a:ext uri="{0D108BD9-81ED-4DB2-BD59-A6C34878D82A}">
                    <a16:rowId xmlns:a16="http://schemas.microsoft.com/office/drawing/2014/main" val="1226141537"/>
                  </a:ext>
                </a:extLst>
              </a:tr>
              <a:tr h="229858">
                <a:tc>
                  <a:txBody>
                    <a:bodyPr/>
                    <a:lstStyle/>
                    <a:p>
                      <a:r>
                        <a:rPr lang="en-US" sz="1100" u="none" strike="noStrike" kern="1200">
                          <a:solidFill>
                            <a:schemeClr val="dk1"/>
                          </a:solidFill>
                          <a:effectLst/>
                          <a:latin typeface="+mn-lt"/>
                          <a:ea typeface="+mn-ea"/>
                          <a:cs typeface="+mn-cs"/>
                        </a:rPr>
                        <a:t>Gateway to the cloud system EDCS  </a:t>
                      </a:r>
                    </a:p>
                  </a:txBody>
                  <a:tcPr/>
                </a:tc>
                <a:tc gridSpan="2">
                  <a:txBody>
                    <a:bodyPr/>
                    <a:lstStyle/>
                    <a:p>
                      <a:r>
                        <a:rPr lang="en-US" sz="1100" u="none" strike="noStrike" kern="1200">
                          <a:solidFill>
                            <a:schemeClr val="dk1"/>
                          </a:solidFill>
                          <a:effectLst/>
                          <a:latin typeface="+mn-lt"/>
                          <a:ea typeface="+mn-ea"/>
                          <a:cs typeface="+mn-cs"/>
                        </a:rPr>
                        <a:t>Yes </a:t>
                      </a:r>
                    </a:p>
                  </a:txBody>
                  <a:tcPr/>
                </a:tc>
                <a:tc hMerge="1">
                  <a:txBody>
                    <a:bodyPr/>
                    <a:lstStyle/>
                    <a:p>
                      <a:endParaRPr lang="en-US" sz="11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1646435746"/>
                  </a:ext>
                </a:extLst>
              </a:tr>
              <a:tr h="229858">
                <a:tc>
                  <a:txBody>
                    <a:bodyPr/>
                    <a:lstStyle/>
                    <a:p>
                      <a:pPr marL="0" algn="l" defTabSz="914400" rtl="0" eaLnBrk="1" latinLnBrk="0" hangingPunct="1"/>
                      <a:r>
                        <a:rPr lang="en-US" sz="1100" u="none" strike="noStrike" kern="1200">
                          <a:solidFill>
                            <a:schemeClr val="dk1"/>
                          </a:solidFill>
                          <a:effectLst/>
                          <a:latin typeface="+mn-lt"/>
                          <a:ea typeface="+mn-ea"/>
                          <a:cs typeface="+mn-cs"/>
                        </a:rPr>
                        <a:t>Internal memory </a:t>
                      </a:r>
                    </a:p>
                  </a:txBody>
                  <a:tcPr/>
                </a:tc>
                <a:tc gridSpan="2">
                  <a:txBody>
                    <a:bodyPr/>
                    <a:lstStyle/>
                    <a:p>
                      <a:pPr marL="0" algn="l" defTabSz="914400" rtl="0" eaLnBrk="1" latinLnBrk="0" hangingPunct="1"/>
                      <a:r>
                        <a:rPr lang="en-US" sz="1100" u="none" strike="noStrike" kern="1200">
                          <a:solidFill>
                            <a:schemeClr val="dk1"/>
                          </a:solidFill>
                          <a:effectLst/>
                          <a:latin typeface="+mn-lt"/>
                          <a:ea typeface="+mn-ea"/>
                          <a:cs typeface="+mn-cs"/>
                        </a:rPr>
                        <a:t>No</a:t>
                      </a:r>
                    </a:p>
                  </a:txBody>
                  <a:tcPr/>
                </a:tc>
                <a:tc hMerge="1">
                  <a:txBody>
                    <a:bodyPr/>
                    <a:lstStyle/>
                    <a:p>
                      <a:pPr marL="0" algn="l" defTabSz="914400" rtl="0" eaLnBrk="1" latinLnBrk="0" hangingPunct="1"/>
                      <a:endParaRPr lang="en-US" sz="11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4007877327"/>
                  </a:ext>
                </a:extLst>
              </a:tr>
              <a:tr h="154366">
                <a:tc gridSpan="3">
                  <a:txBody>
                    <a:bodyPr/>
                    <a:lstStyle/>
                    <a:p>
                      <a:pPr marL="0" algn="l" defTabSz="914400" rtl="0" eaLnBrk="1" fontAlgn="b" latinLnBrk="0" hangingPunct="1"/>
                      <a:r>
                        <a:rPr lang="en-US" sz="1100" u="none" strike="noStrike" kern="1200">
                          <a:solidFill>
                            <a:schemeClr val="tx1"/>
                          </a:solidFill>
                          <a:effectLst/>
                          <a:latin typeface="+mn-lt"/>
                          <a:ea typeface="+mn-ea"/>
                          <a:cs typeface="+mn-cs"/>
                        </a:rPr>
                        <a:t>  The lowest current value detected is 0,05 x In</a:t>
                      </a:r>
                    </a:p>
                  </a:txBody>
                  <a:tcPr marL="6350" marR="6350" marT="6350" marB="0" anchor="b"/>
                </a:tc>
                <a:tc hMerge="1">
                  <a:txBody>
                    <a:bodyPr/>
                    <a:lstStyle/>
                    <a:p>
                      <a:pPr algn="l" fontAlgn="b"/>
                      <a:endParaRPr lang="en-US" sz="1100" u="none" strike="noStrike" kern="1200">
                        <a:solidFill>
                          <a:schemeClr val="dk1"/>
                        </a:solidFill>
                        <a:effectLst/>
                        <a:latin typeface="+mn-lt"/>
                        <a:ea typeface="+mn-ea"/>
                        <a:cs typeface="+mn-cs"/>
                      </a:endParaRPr>
                    </a:p>
                  </a:txBody>
                  <a:tcPr marL="6350" marR="6350" marT="6350" marB="0" anchor="b"/>
                </a:tc>
                <a:tc hMerge="1">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3629388186"/>
                  </a:ext>
                </a:extLst>
              </a:tr>
              <a:tr h="249013">
                <a:tc gridSpan="2">
                  <a:txBody>
                    <a:bodyPr/>
                    <a:lstStyle/>
                    <a:p>
                      <a:pPr marL="0" algn="l" defTabSz="914400" rtl="0" eaLnBrk="1" fontAlgn="b" latinLnBrk="0" hangingPunct="1"/>
                      <a:r>
                        <a:rPr lang="en-US" sz="1100" u="none" strike="noStrike" kern="1200">
                          <a:solidFill>
                            <a:schemeClr val="dk1"/>
                          </a:solidFill>
                          <a:effectLst/>
                          <a:latin typeface="+mn-lt"/>
                          <a:ea typeface="+mn-ea"/>
                          <a:cs typeface="+mn-cs"/>
                        </a:rPr>
                        <a:t>  Temperature sensors embedded: on load side terminals, HMI display and device</a:t>
                      </a:r>
                    </a:p>
                  </a:txBody>
                  <a:tcPr marL="6350" marR="6350" marT="6350" marB="0" anchor="b"/>
                </a:tc>
                <a:tc hMerge="1">
                  <a:txBody>
                    <a:bodyPr/>
                    <a:lstStyle/>
                    <a:p>
                      <a:pPr marL="0" algn="l" defTabSz="914400" rtl="0" eaLnBrk="1" latinLnBrk="0" hangingPunct="1"/>
                      <a:endParaRPr lang="en-US" sz="1100" u="none" strike="noStrike" kern="1200">
                        <a:solidFill>
                          <a:schemeClr val="dk1"/>
                        </a:solidFill>
                        <a:effectLst/>
                        <a:latin typeface="+mn-lt"/>
                        <a:ea typeface="+mn-ea"/>
                        <a:cs typeface="+mn-cs"/>
                      </a:endParaRPr>
                    </a:p>
                  </a:txBody>
                  <a:tcPr marL="6350" marR="6350" marT="6350" marB="0" anchor="b"/>
                </a:tc>
                <a:tc>
                  <a:txBody>
                    <a:bodyPr/>
                    <a:lstStyle/>
                    <a:p>
                      <a:pPr marL="0" algn="l" defTabSz="914400" rtl="0" eaLnBrk="1" latinLnBrk="0" hangingPunct="1"/>
                      <a:endParaRPr lang="en-US" sz="11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840675213"/>
                  </a:ext>
                </a:extLst>
              </a:tr>
            </a:tbl>
          </a:graphicData>
        </a:graphic>
      </p:graphicFrame>
      <p:sp>
        <p:nvSpPr>
          <p:cNvPr id="9" name="Title 8">
            <a:extLst>
              <a:ext uri="{FF2B5EF4-FFF2-40B4-BE49-F238E27FC236}">
                <a16:creationId xmlns:a16="http://schemas.microsoft.com/office/drawing/2014/main" id="{AC8BCB70-821A-440E-86D2-8689702C7C6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91CAFDEF-6804-4C4A-BF0C-3B2CD11BC798}"/>
              </a:ext>
            </a:extLst>
          </p:cNvPr>
          <p:cNvSpPr>
            <a:spLocks noGrp="1"/>
          </p:cNvSpPr>
          <p:nvPr>
            <p:ph type="subTitle" idx="13"/>
          </p:nvPr>
        </p:nvSpPr>
        <p:spPr/>
        <p:txBody>
          <a:bodyPr/>
          <a:lstStyle/>
          <a:p>
            <a:r>
              <a:rPr lang="en-US" err="1">
                <a:latin typeface="ABBvoice Light" panose="020D0403020503020204" pitchFamily="34" charset="0"/>
                <a:ea typeface="ABBvoice Light" panose="020D0403020503020204" pitchFamily="34" charset="0"/>
                <a:cs typeface="ABBvoice Light" panose="020D0403020503020204" pitchFamily="34" charset="0"/>
              </a:rPr>
              <a:t>TruONE</a:t>
            </a:r>
            <a:r>
              <a:rPr lang="en-US">
                <a:latin typeface="ABBvoice Light" panose="020D0403020503020204" pitchFamily="34" charset="0"/>
                <a:ea typeface="ABBvoice Light" panose="020D0403020503020204" pitchFamily="34" charset="0"/>
                <a:cs typeface="ABBvoice Light" panose="020D0403020503020204" pitchFamily="34" charset="0"/>
              </a:rPr>
              <a:t> ATS – metering and monitoring features</a:t>
            </a:r>
          </a:p>
          <a:p>
            <a:endParaRPr lang="en-US">
              <a:latin typeface="ABBvoice Light" panose="020D0403020503020204" pitchFamily="34" charset="0"/>
              <a:ea typeface="ABBvoice Light" panose="020D0403020503020204" pitchFamily="34" charset="0"/>
              <a:cs typeface="ABBvoice Light" panose="020D0403020503020204" pitchFamily="34" charset="0"/>
            </a:endParaRPr>
          </a:p>
          <a:p>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4" name="Content Placeholder 7">
            <a:extLst>
              <a:ext uri="{FF2B5EF4-FFF2-40B4-BE49-F238E27FC236}">
                <a16:creationId xmlns:a16="http://schemas.microsoft.com/office/drawing/2014/main" id="{169CAD43-4A11-4151-923E-BC4461A927CD}"/>
              </a:ext>
            </a:extLst>
          </p:cNvPr>
          <p:cNvGraphicFramePr>
            <a:graphicFrameLocks/>
          </p:cNvGraphicFramePr>
          <p:nvPr/>
        </p:nvGraphicFramePr>
        <p:xfrm>
          <a:off x="6001966" y="1933576"/>
          <a:ext cx="5851298" cy="3981451"/>
        </p:xfrm>
        <a:graphic>
          <a:graphicData uri="http://schemas.openxmlformats.org/drawingml/2006/table">
            <a:tbl>
              <a:tblPr firstRow="1" bandRow="1">
                <a:noFill/>
              </a:tblPr>
              <a:tblGrid>
                <a:gridCol w="2948363">
                  <a:extLst>
                    <a:ext uri="{9D8B030D-6E8A-4147-A177-3AD203B41FA5}">
                      <a16:colId xmlns:a16="http://schemas.microsoft.com/office/drawing/2014/main" val="4194678181"/>
                    </a:ext>
                  </a:extLst>
                </a:gridCol>
                <a:gridCol w="1604543">
                  <a:extLst>
                    <a:ext uri="{9D8B030D-6E8A-4147-A177-3AD203B41FA5}">
                      <a16:colId xmlns:a16="http://schemas.microsoft.com/office/drawing/2014/main" val="2214251117"/>
                    </a:ext>
                  </a:extLst>
                </a:gridCol>
                <a:gridCol w="1298392">
                  <a:extLst>
                    <a:ext uri="{9D8B030D-6E8A-4147-A177-3AD203B41FA5}">
                      <a16:colId xmlns:a16="http://schemas.microsoft.com/office/drawing/2014/main" val="286448776"/>
                    </a:ext>
                  </a:extLst>
                </a:gridCol>
              </a:tblGrid>
              <a:tr h="393408">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81810" marR="81810" marT="81810" marB="81810" anchor="b">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b">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b">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extLst>
                  <a:ext uri="{0D108BD9-81ED-4DB2-BD59-A6C34878D82A}">
                    <a16:rowId xmlns:a16="http://schemas.microsoft.com/office/drawing/2014/main" val="977455615"/>
                  </a:ext>
                </a:extLst>
              </a:tr>
              <a:tr h="267698">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177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X </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95129">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71775">
                <a:tc>
                  <a:txBody>
                    <a:bodyPr/>
                    <a:lstStyle/>
                    <a:p>
                      <a:pPr algn="ctr" fontAlgn="b"/>
                      <a:r>
                        <a:rPr lang="nl-NL"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25907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7239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4238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8649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2948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factor,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PFtot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59501">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energy [kW] Ep total</a:t>
                      </a:r>
                      <a:endParaRPr lang="en-US" sz="1100" b="0" i="0" u="none" strike="sngStrike" baseline="0">
                        <a:solidFill>
                          <a:srgbClr val="FF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8243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Eq total</a:t>
                      </a:r>
                      <a:endParaRPr lang="en-US" sz="1100" b="0" i="0" u="none" strike="sngStrike" baseline="0">
                        <a:solidFill>
                          <a:srgbClr val="FF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274951">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274951">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Harmonics</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bl>
          </a:graphicData>
        </a:graphic>
      </p:graphicFrame>
    </p:spTree>
    <p:extLst>
      <p:ext uri="{BB962C8B-B14F-4D97-AF65-F5344CB8AC3E}">
        <p14:creationId xmlns:p14="http://schemas.microsoft.com/office/powerpoint/2010/main" val="57358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7">
            <a:extLst>
              <a:ext uri="{FF2B5EF4-FFF2-40B4-BE49-F238E27FC236}">
                <a16:creationId xmlns:a16="http://schemas.microsoft.com/office/drawing/2014/main" id="{652AED62-46D3-4B87-9C77-456E8B69C4B5}"/>
              </a:ext>
            </a:extLst>
          </p:cNvPr>
          <p:cNvGraphicFramePr>
            <a:graphicFrameLocks/>
          </p:cNvGraphicFramePr>
          <p:nvPr/>
        </p:nvGraphicFramePr>
        <p:xfrm>
          <a:off x="332367" y="1933575"/>
          <a:ext cx="5458833" cy="3991471"/>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92492">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Communication</a:t>
                      </a:r>
                    </a:p>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protocols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977455615"/>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7235">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7356">
                <a:tc>
                  <a:txBody>
                    <a:bodyPr/>
                    <a:lstStyle/>
                    <a:p>
                      <a:pPr algn="ctr" fontAlgn="b"/>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7235">
                <a:tc>
                  <a:txBody>
                    <a:bodyPr/>
                    <a:lstStyle/>
                    <a:p>
                      <a:pPr algn="ctr" fontAlgn="b"/>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40846">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9254">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2 digital I/O; By adding </a:t>
                      </a:r>
                      <a:r>
                        <a:rPr lang="en-US" sz="1100" u="none" strike="noStrike" kern="1200" err="1">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66</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Title 8">
            <a:extLst>
              <a:ext uri="{FF2B5EF4-FFF2-40B4-BE49-F238E27FC236}">
                <a16:creationId xmlns:a16="http://schemas.microsoft.com/office/drawing/2014/main" id="{AC8BCB70-821A-440E-86D2-8689702C7C6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91CAFDEF-6804-4C4A-BF0C-3B2CD11BC798}"/>
              </a:ext>
            </a:extLst>
          </p:cNvPr>
          <p:cNvSpPr>
            <a:spLocks noGrp="1"/>
          </p:cNvSpPr>
          <p:nvPr>
            <p:ph type="subTitle" idx="13"/>
          </p:nvPr>
        </p:nvSpPr>
        <p:spPr/>
        <p:txBody>
          <a:bodyPr/>
          <a:lstStyle/>
          <a:p>
            <a:r>
              <a:rPr lang="en-US" err="1">
                <a:latin typeface="ABBvoice Light" panose="020D0403020503020204" pitchFamily="34" charset="0"/>
                <a:ea typeface="ABBvoice Light" panose="020D0403020503020204" pitchFamily="34" charset="0"/>
                <a:cs typeface="ABBvoice Light" panose="020D0403020503020204" pitchFamily="34" charset="0"/>
              </a:rPr>
              <a:t>TruONE</a:t>
            </a:r>
            <a:r>
              <a:rPr lang="en-US">
                <a:latin typeface="ABBvoice Light" panose="020D0403020503020204" pitchFamily="34" charset="0"/>
                <a:ea typeface="ABBvoice Light" panose="020D0403020503020204" pitchFamily="34" charset="0"/>
                <a:cs typeface="ABBvoice Light" panose="020D0403020503020204" pitchFamily="34" charset="0"/>
              </a:rPr>
              <a:t> ATS – metering and monitoring features</a:t>
            </a:r>
          </a:p>
          <a:p>
            <a:endParaRPr lang="en-US">
              <a:latin typeface="ABBvoice Light" panose="020D0403020503020204" pitchFamily="34" charset="0"/>
              <a:ea typeface="ABBvoice Light" panose="020D0403020503020204" pitchFamily="34" charset="0"/>
              <a:cs typeface="ABBvoice Light" panose="020D0403020503020204" pitchFamily="34" charset="0"/>
            </a:endParaRPr>
          </a:p>
          <a:p>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8" name="Content Placeholder 7">
            <a:extLst>
              <a:ext uri="{FF2B5EF4-FFF2-40B4-BE49-F238E27FC236}">
                <a16:creationId xmlns:a16="http://schemas.microsoft.com/office/drawing/2014/main" id="{18119486-D85D-44DB-A91A-7F4A8027F222}"/>
              </a:ext>
            </a:extLst>
          </p:cNvPr>
          <p:cNvGraphicFramePr>
            <a:graphicFrameLocks/>
          </p:cNvGraphicFramePr>
          <p:nvPr/>
        </p:nvGraphicFramePr>
        <p:xfrm>
          <a:off x="6001141" y="3100826"/>
          <a:ext cx="5852123" cy="1685958"/>
        </p:xfrm>
        <a:graphic>
          <a:graphicData uri="http://schemas.openxmlformats.org/drawingml/2006/table">
            <a:tbl>
              <a:tblPr firstRow="1" bandRow="1">
                <a:noFill/>
              </a:tblPr>
              <a:tblGrid>
                <a:gridCol w="4434349">
                  <a:extLst>
                    <a:ext uri="{9D8B030D-6E8A-4147-A177-3AD203B41FA5}">
                      <a16:colId xmlns:a16="http://schemas.microsoft.com/office/drawing/2014/main" val="4194678181"/>
                    </a:ext>
                  </a:extLst>
                </a:gridCol>
                <a:gridCol w="168326">
                  <a:extLst>
                    <a:ext uri="{9D8B030D-6E8A-4147-A177-3AD203B41FA5}">
                      <a16:colId xmlns:a16="http://schemas.microsoft.com/office/drawing/2014/main" val="1189011872"/>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4">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hMerge="1">
                  <a:txBody>
                    <a:bodyPr/>
                    <a:lstStyle/>
                    <a:p>
                      <a:endParaRPr lang="it-IT"/>
                    </a:p>
                  </a:txBody>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gridSpan="2">
                  <a:txBody>
                    <a:bodyPr/>
                    <a:lstStyle/>
                    <a:p>
                      <a:pPr algn="l"/>
                      <a:r>
                        <a:rPr lang="en-US" sz="1100" u="none" strike="noStrike" kern="1200">
                          <a:solidFill>
                            <a:schemeClr val="dk1"/>
                          </a:solidFill>
                          <a:effectLst/>
                          <a:latin typeface="+mn-lt"/>
                          <a:ea typeface="+mn-ea"/>
                          <a:cs typeface="+mn-cs"/>
                        </a:rPr>
                        <a:t>Gateway to the cloud system EDCS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a:solidFill>
                            <a:schemeClr val="dk1"/>
                          </a:solidFill>
                          <a:effectLst/>
                          <a:latin typeface="+mn-lt"/>
                          <a:ea typeface="+mn-ea"/>
                          <a:cs typeface="+mn-cs"/>
                        </a:rPr>
                        <a:t>Yes </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gridSpan="2">
                  <a:txBody>
                    <a:bodyPr/>
                    <a:lstStyle/>
                    <a:p>
                      <a:pPr algn="l"/>
                      <a:r>
                        <a:rPr lang="en-US" sz="1100" u="none" strike="noStrike" kern="120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73540">
                <a:tc gridSpan="3">
                  <a:txBody>
                    <a:bodyPr/>
                    <a:lstStyle/>
                    <a:p>
                      <a:pPr marL="0" algn="l" defTabSz="914400" rtl="0" eaLnBrk="1" fontAlgn="b" latinLnBrk="0" hangingPunct="1"/>
                      <a:r>
                        <a:rPr lang="en-US" sz="1100" u="none" strike="noStrike" kern="1200">
                          <a:solidFill>
                            <a:schemeClr val="tx1"/>
                          </a:solidFill>
                          <a:effectLst/>
                          <a:latin typeface="+mn-lt"/>
                          <a:ea typeface="+mn-ea"/>
                          <a:cs typeface="+mn-cs"/>
                        </a:rPr>
                        <a:t> The lowest current value detected is 0,05 x In</a:t>
                      </a:r>
                      <a:endParaRPr lang="en-US" sz="1100" u="none" strike="noStrike" kern="1200">
                        <a:solidFill>
                          <a:schemeClr val="dk1"/>
                        </a:solidFill>
                        <a:effectLst/>
                        <a:latin typeface="+mn-lt"/>
                        <a:ea typeface="+mn-ea"/>
                        <a:cs typeface="+mn-cs"/>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endParaRPr lang="it-IT"/>
                    </a:p>
                  </a:txBody>
                  <a:tcPr/>
                </a:tc>
                <a:tc hMerge="1">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73540">
                <a:tc>
                  <a:txBody>
                    <a:bodyPr/>
                    <a:lstStyle/>
                    <a:p>
                      <a:pPr marL="0" algn="l" defTabSz="914400" rtl="0" eaLnBrk="1" fontAlgn="b" latinLnBrk="0" hangingPunct="1"/>
                      <a:r>
                        <a:rPr lang="en-US" sz="1100" u="none" strike="noStrike" kern="1200">
                          <a:solidFill>
                            <a:schemeClr val="dk1"/>
                          </a:solidFill>
                          <a:effectLst/>
                          <a:latin typeface="+mn-lt"/>
                          <a:ea typeface="+mn-ea"/>
                          <a:cs typeface="+mn-cs"/>
                        </a:rPr>
                        <a:t> Temperature sensors embedded: on load side terminals, HMI display and device</a:t>
                      </a:r>
                    </a:p>
                  </a:txBody>
                  <a:tcPr marL="6350" marR="6350" marT="6350" marB="0" anchor="ctr">
                    <a:lnL w="12700" cmpd="sng">
                      <a:noFill/>
                      <a:prstDash val="solid"/>
                    </a:lnL>
                    <a:lnR w="12700" cmpd="sng">
                      <a:noFill/>
                      <a:prstDash val="solid"/>
                    </a:lnR>
                    <a:lnT w="38100" cmpd="sng">
                      <a:noFill/>
                    </a:lnT>
                    <a:lnB w="12700" cmpd="sng">
                      <a:noFill/>
                      <a:prstDash val="solid"/>
                    </a:lnB>
                    <a:noFill/>
                  </a:tcPr>
                </a:tc>
                <a:tc gridSpan="2">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bl>
          </a:graphicData>
        </a:graphic>
      </p:graphicFrame>
    </p:spTree>
    <p:extLst>
      <p:ext uri="{BB962C8B-B14F-4D97-AF65-F5344CB8AC3E}">
        <p14:creationId xmlns:p14="http://schemas.microsoft.com/office/powerpoint/2010/main" val="242794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1C50E0-5DE6-48ED-BB84-3788F4FEC7E7}"/>
              </a:ext>
            </a:extLst>
          </p:cNvPr>
          <p:cNvSpPr/>
          <p:nvPr/>
        </p:nvSpPr>
        <p:spPr bwMode="gray">
          <a:xfrm>
            <a:off x="226142" y="2183195"/>
            <a:ext cx="2556387" cy="381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ECA2DF1D-CE8C-4C2B-B23D-01D5CEAEF941}"/>
              </a:ext>
            </a:extLst>
          </p:cNvPr>
          <p:cNvSpPr>
            <a:spLocks noGrp="1"/>
          </p:cNvSpPr>
          <p:nvPr>
            <p:ph type="title"/>
          </p:nvPr>
        </p:nvSpPr>
        <p:spPr>
          <a:xfrm>
            <a:off x="333264" y="682313"/>
            <a:ext cx="11520000" cy="396000"/>
          </a:xfrm>
        </p:spPr>
        <p:txBody>
          <a:bodyPr anchor="t">
            <a:normAutofit/>
          </a:bodyPr>
          <a:lstStyle/>
          <a:p>
            <a:r>
              <a:rPr lang="en-US"/>
              <a:t>Smart metering and monitoring</a:t>
            </a:r>
          </a:p>
        </p:txBody>
      </p:sp>
      <p:sp>
        <p:nvSpPr>
          <p:cNvPr id="13" name="Footer Placeholder 2">
            <a:extLst>
              <a:ext uri="{FF2B5EF4-FFF2-40B4-BE49-F238E27FC236}">
                <a16:creationId xmlns:a16="http://schemas.microsoft.com/office/drawing/2014/main" id="{D25E2041-8411-4B97-8CBD-37EAFB420B34}"/>
              </a:ext>
            </a:extLst>
          </p:cNvPr>
          <p:cNvSpPr>
            <a:spLocks noGrp="1"/>
          </p:cNvSpPr>
          <p:nvPr>
            <p:ph type="ftr" sz="quarter" idx="10"/>
          </p:nvPr>
        </p:nvSpPr>
        <p:spPr>
          <a:xfrm>
            <a:off x="2499782" y="6298397"/>
            <a:ext cx="8490250" cy="500072"/>
          </a:xfrm>
        </p:spPr>
        <p:txBody>
          <a:bodyPr/>
          <a:lstStyle/>
          <a:p>
            <a:pPr lvl="8"/>
            <a:endParaRPr lang="en-US"/>
          </a:p>
        </p:txBody>
      </p:sp>
      <p:sp>
        <p:nvSpPr>
          <p:cNvPr id="3" name="Date Placeholder 2">
            <a:extLst>
              <a:ext uri="{FF2B5EF4-FFF2-40B4-BE49-F238E27FC236}">
                <a16:creationId xmlns:a16="http://schemas.microsoft.com/office/drawing/2014/main" id="{DD846992-3E90-41BD-BC3D-C227D32D33F9}"/>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A1F808C0-290B-4263-8A52-B569B4875133}"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F48053A3-32DD-45CD-B37C-1842DA73AF69}"/>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67</a:t>
            </a:fld>
            <a:endParaRPr lang="en-US" sz="800"/>
          </a:p>
        </p:txBody>
      </p:sp>
      <p:pic>
        <p:nvPicPr>
          <p:cNvPr id="7" name="Picture 6">
            <a:extLst>
              <a:ext uri="{FF2B5EF4-FFF2-40B4-BE49-F238E27FC236}">
                <a16:creationId xmlns:a16="http://schemas.microsoft.com/office/drawing/2014/main" id="{04FA8DD2-D391-492D-9F52-F094D11F02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072" y="2018817"/>
            <a:ext cx="1824196" cy="3594475"/>
          </a:xfrm>
          <a:prstGeom prst="rect">
            <a:avLst/>
          </a:prstGeom>
          <a:noFill/>
        </p:spPr>
      </p:pic>
      <p:sp>
        <p:nvSpPr>
          <p:cNvPr id="6" name="Subtitle 5">
            <a:extLst>
              <a:ext uri="{FF2B5EF4-FFF2-40B4-BE49-F238E27FC236}">
                <a16:creationId xmlns:a16="http://schemas.microsoft.com/office/drawing/2014/main" id="{417E4CE2-FE4D-4083-BA6F-5AD06CAD1892}"/>
              </a:ext>
            </a:extLst>
          </p:cNvPr>
          <p:cNvSpPr>
            <a:spLocks noGrp="1"/>
          </p:cNvSpPr>
          <p:nvPr>
            <p:ph type="subTitle" idx="13"/>
          </p:nvPr>
        </p:nvSpPr>
        <p:spPr>
          <a:xfrm>
            <a:off x="332367" y="1085213"/>
            <a:ext cx="11520898" cy="504000"/>
          </a:xfrm>
        </p:spPr>
        <p:txBody>
          <a:bodyPr>
            <a:normAutofit/>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Environmental data – </a:t>
            </a:r>
            <a:r>
              <a:rPr lang="en-US" err="1">
                <a:latin typeface="ABBvoice Light" panose="020D0403020503020204" pitchFamily="34" charset="0"/>
                <a:ea typeface="ABBvoice Light" panose="020D0403020503020204" pitchFamily="34" charset="0"/>
                <a:cs typeface="ABBvoice Light" panose="020D0403020503020204" pitchFamily="34" charset="0"/>
              </a:rPr>
              <a:t>Ekip</a:t>
            </a:r>
            <a:r>
              <a:rPr lang="en-US">
                <a:latin typeface="ABBvoice Light" panose="020D0403020503020204" pitchFamily="34" charset="0"/>
                <a:ea typeface="ABBvoice Light" panose="020D0403020503020204" pitchFamily="34" charset="0"/>
                <a:cs typeface="ABBvoice Light" panose="020D0403020503020204" pitchFamily="34" charset="0"/>
              </a:rPr>
              <a:t> Signaling 3T</a:t>
            </a:r>
          </a:p>
        </p:txBody>
      </p:sp>
      <p:graphicFrame>
        <p:nvGraphicFramePr>
          <p:cNvPr id="8" name="Table 7">
            <a:extLst>
              <a:ext uri="{FF2B5EF4-FFF2-40B4-BE49-F238E27FC236}">
                <a16:creationId xmlns:a16="http://schemas.microsoft.com/office/drawing/2014/main" id="{9A6DAEAE-4B15-4A2E-BBE0-11175F1B1E1B}"/>
              </a:ext>
            </a:extLst>
          </p:cNvPr>
          <p:cNvGraphicFramePr>
            <a:graphicFrameLocks noGrp="1"/>
          </p:cNvGraphicFramePr>
          <p:nvPr/>
        </p:nvGraphicFramePr>
        <p:xfrm>
          <a:off x="3113845" y="1931195"/>
          <a:ext cx="8325865" cy="3980920"/>
        </p:xfrm>
        <a:graphic>
          <a:graphicData uri="http://schemas.openxmlformats.org/drawingml/2006/table">
            <a:tbl>
              <a:tblPr firstRow="1" bandRow="1">
                <a:noFill/>
              </a:tblPr>
              <a:tblGrid>
                <a:gridCol w="2023839">
                  <a:extLst>
                    <a:ext uri="{9D8B030D-6E8A-4147-A177-3AD203B41FA5}">
                      <a16:colId xmlns:a16="http://schemas.microsoft.com/office/drawing/2014/main" val="1392787345"/>
                    </a:ext>
                  </a:extLst>
                </a:gridCol>
                <a:gridCol w="1790306">
                  <a:extLst>
                    <a:ext uri="{9D8B030D-6E8A-4147-A177-3AD203B41FA5}">
                      <a16:colId xmlns:a16="http://schemas.microsoft.com/office/drawing/2014/main" val="112531493"/>
                    </a:ext>
                  </a:extLst>
                </a:gridCol>
                <a:gridCol w="4511720">
                  <a:extLst>
                    <a:ext uri="{9D8B030D-6E8A-4147-A177-3AD203B41FA5}">
                      <a16:colId xmlns:a16="http://schemas.microsoft.com/office/drawing/2014/main" val="2561047386"/>
                    </a:ext>
                  </a:extLst>
                </a:gridCol>
              </a:tblGrid>
              <a:tr h="581964">
                <a:tc>
                  <a:txBody>
                    <a:bodyPr/>
                    <a:lstStyle/>
                    <a:p>
                      <a: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Analog inputs</a:t>
                      </a:r>
                    </a:p>
                  </a:txBody>
                  <a:tcPr marL="0" marR="53555" marT="21422" marB="160665">
                    <a:lnL w="12700" cmpd="sng">
                      <a:noFill/>
                    </a:lnL>
                    <a:lnR w="12700" cmpd="sng">
                      <a:noFill/>
                    </a:lnR>
                    <a:lnT w="28575" cap="flat" cmpd="sng" algn="ctr">
                      <a:solidFill>
                        <a:schemeClr val="tx1"/>
                      </a:solidFill>
                      <a:prstDash val="solid"/>
                    </a:lnT>
                    <a:lnB w="38100" cmpd="sng">
                      <a:noFill/>
                    </a:lnB>
                    <a:solidFill>
                      <a:schemeClr val="accent5"/>
                    </a:solidFill>
                  </a:tcPr>
                </a:tc>
                <a:tc>
                  <a:txBody>
                    <a:bodyPr/>
                    <a:lstStyle/>
                    <a:p>
                      <a:r>
                        <a:rPr lang="en-US" sz="1200" b="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Temperature</a:t>
                      </a:r>
                      <a:r>
                        <a:rPr lang="ru-RU" sz="1200" b="0" cap="none" spc="0">
                          <a:solidFill>
                            <a:schemeClr val="tx1"/>
                          </a:solidFill>
                          <a:ea typeface="ABBvoiceOffice" panose="020D0603020503020204" pitchFamily="34" charset="0"/>
                          <a:cs typeface="ABBvoiceOffice" panose="020D0603020503020204" pitchFamily="34" charset="0"/>
                        </a:rPr>
                        <a:t> </a:t>
                      </a:r>
                      <a:br>
                        <a:rPr lang="en-US" sz="1200" b="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br>
                      <a:r>
                        <a:rPr lang="en-US" sz="1200" b="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Current</a:t>
                      </a:r>
                    </a:p>
                  </a:txBody>
                  <a:tcPr marL="0" marR="53555" marT="21422" marB="160665">
                    <a:lnL w="12700" cmpd="sng">
                      <a:noFill/>
                    </a:lnL>
                    <a:lnR w="12700" cmpd="sng">
                      <a:noFill/>
                    </a:lnR>
                    <a:lnT w="28575" cap="flat" cmpd="sng" algn="ctr">
                      <a:solidFill>
                        <a:schemeClr val="tx1"/>
                      </a:solidFill>
                      <a:prstDash val="solid"/>
                    </a:lnT>
                    <a:lnB w="38100" cmpd="sng">
                      <a:noFill/>
                    </a:lnB>
                    <a:solidFill>
                      <a:schemeClr val="accent5"/>
                    </a:solidFill>
                  </a:tcPr>
                </a:tc>
                <a:tc>
                  <a:txBody>
                    <a:bodyPr/>
                    <a:lstStyle/>
                    <a:p>
                      <a:r>
                        <a:rPr lang="en-US" sz="1200" b="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3 channels </a:t>
                      </a:r>
                      <a:r>
                        <a:rPr lang="en-US" sz="1200" b="0" cap="none" spc="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thermoresistance</a:t>
                      </a:r>
                      <a:r>
                        <a:rPr lang="en-US" sz="1200" b="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PT1000/PT100</a:t>
                      </a:r>
                      <a:r>
                        <a:rPr lang="ru-RU" sz="1200" b="0" cap="none" spc="0">
                          <a:solidFill>
                            <a:schemeClr val="tx1"/>
                          </a:solidFill>
                          <a:ea typeface="ABBvoiceOffice" panose="020D0603020503020204" pitchFamily="34" charset="0"/>
                          <a:cs typeface="ABBvoiceOffice" panose="020D0603020503020204" pitchFamily="34" charset="0"/>
                        </a:rPr>
                        <a:t> </a:t>
                      </a:r>
                      <a:br>
                        <a:rPr lang="ru-RU" sz="1200" b="0" cap="none" spc="0">
                          <a:solidFill>
                            <a:schemeClr val="tx1"/>
                          </a:solidFill>
                          <a:ea typeface="ABBvoiceOffice" panose="020D0603020503020204" pitchFamily="34" charset="0"/>
                          <a:cs typeface="ABBvoiceOffice" panose="020D0603020503020204" pitchFamily="34" charset="0"/>
                        </a:rPr>
                      </a:br>
                      <a:r>
                        <a:rPr lang="en-US" sz="1200" b="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1 channel 4-20mA</a:t>
                      </a:r>
                    </a:p>
                  </a:txBody>
                  <a:tcPr marL="0" marR="53555" marT="21422" marB="160665">
                    <a:lnL w="12700" cmpd="sng">
                      <a:noFill/>
                    </a:lnL>
                    <a:lnR w="12700" cmpd="sng">
                      <a:noFill/>
                    </a:lnR>
                    <a:lnT w="28575" cap="flat" cmpd="sng" algn="ctr">
                      <a:solidFill>
                        <a:schemeClr val="tx1"/>
                      </a:solidFill>
                      <a:prstDash val="solid"/>
                    </a:lnT>
                    <a:lnB w="38100" cmpd="sng">
                      <a:noFill/>
                    </a:lnB>
                    <a:solidFill>
                      <a:schemeClr val="accent5"/>
                    </a:solidFill>
                  </a:tcPr>
                </a:tc>
                <a:extLst>
                  <a:ext uri="{0D108BD9-81ED-4DB2-BD59-A6C34878D82A}">
                    <a16:rowId xmlns:a16="http://schemas.microsoft.com/office/drawing/2014/main" val="3398315230"/>
                  </a:ext>
                </a:extLst>
              </a:tr>
              <a:tr h="938997">
                <a:tc>
                  <a:txBody>
                    <a:bodyPr/>
                    <a:lstStyle/>
                    <a:p>
                      <a: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Type of sensors</a:t>
                      </a:r>
                      <a:b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br>
                      <a:endPar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0" marR="53555" marT="21422" marB="160665">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Temperature</a:t>
                      </a:r>
                    </a:p>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Current</a:t>
                      </a:r>
                      <a:endParaRPr lang="ru-RU" sz="1200" cap="none" spc="0">
                        <a:solidFill>
                          <a:schemeClr val="tx1"/>
                        </a:solidFill>
                        <a:ea typeface="ABBvoiceOffice" panose="020D0603020503020204" pitchFamily="34" charset="0"/>
                        <a:cs typeface="ABBvoiceOffice" panose="020D0603020503020204" pitchFamily="34" charset="0"/>
                      </a:endParaRPr>
                    </a:p>
                    <a:p>
                      <a:endPar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0" marR="53555" marT="21422" marB="160665">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PT1000 2 wires with maximum length 3mt</a:t>
                      </a:r>
                      <a:b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b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PT1000 2 wires ABB for bar mounting</a:t>
                      </a:r>
                    </a:p>
                    <a:p>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PT100</a:t>
                      </a:r>
                      <a:b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b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4÷20mA sensor with maximum length 3mt</a:t>
                      </a:r>
                    </a:p>
                  </a:txBody>
                  <a:tcPr marL="0" marR="53555" marT="21422" marB="160665">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911901227"/>
                  </a:ext>
                </a:extLst>
              </a:tr>
              <a:tr h="760481">
                <a:tc>
                  <a:txBody>
                    <a:bodyPr/>
                    <a:lstStyle/>
                    <a:p>
                      <a: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Measurement Range</a:t>
                      </a:r>
                    </a:p>
                    <a:p>
                      <a:b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br>
                      <a:endPar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0" marR="53555" marT="21422" marB="16066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Temperature</a:t>
                      </a:r>
                    </a:p>
                    <a:p>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Current</a:t>
                      </a:r>
                    </a:p>
                  </a:txBody>
                  <a:tcPr marL="0" marR="53555" marT="21422" marB="16066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-50÷+250°C</a:t>
                      </a:r>
                    </a:p>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4÷20mA</a:t>
                      </a:r>
                    </a:p>
                  </a:txBody>
                  <a:tcPr marL="0" marR="53555" marT="21422" marB="16066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864212252"/>
                  </a:ext>
                </a:extLst>
              </a:tr>
              <a:tr h="938997">
                <a:tc>
                  <a:txBody>
                    <a:bodyPr/>
                    <a:lstStyle/>
                    <a:p>
                      <a: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Channel Accuracy</a:t>
                      </a:r>
                    </a:p>
                  </a:txBody>
                  <a:tcPr marL="0" marR="53555" marT="21422" marB="160665">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Temperature</a:t>
                      </a:r>
                    </a:p>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Current</a:t>
                      </a:r>
                    </a:p>
                    <a:p>
                      <a:endPar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0" marR="53555" marT="21422" marB="160665">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±0.25°C (without sensor), range -25÷ +150°C</a:t>
                      </a:r>
                      <a:b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b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±0.5°C (without sensor), full range</a:t>
                      </a:r>
                    </a:p>
                    <a:p>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±1% fs ± 1 digit</a:t>
                      </a:r>
                    </a:p>
                    <a:p>
                      <a:endPar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0" marR="53555" marT="21422" marB="160665">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538397693"/>
                  </a:ext>
                </a:extLst>
              </a:tr>
              <a:tr h="760481">
                <a:tc>
                  <a:txBody>
                    <a:bodyPr/>
                    <a:lstStyle/>
                    <a:p>
                      <a:r>
                        <a:rPr lang="en-US" sz="1200" b="1"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Insulation Voltage</a:t>
                      </a:r>
                    </a:p>
                  </a:txBody>
                  <a:tcPr marL="0" marR="53555" marT="21422" marB="16066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gridSpan="2">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Module not insulate. Insulation must be guarantee using an adequate PT1000 or 4-20mA sensor</a:t>
                      </a:r>
                    </a:p>
                    <a:p>
                      <a:endParaRPr lang="en-US" sz="1200" cap="none" spc="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0" marR="53555" marT="21422" marB="16066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hMerge="1">
                  <a:txBody>
                    <a:bodyPr/>
                    <a:lstStyle/>
                    <a:p>
                      <a:endParaRPr lang="en-US" sz="1200"/>
                    </a:p>
                  </a:txBody>
                  <a:tcPr/>
                </a:tc>
                <a:extLst>
                  <a:ext uri="{0D108BD9-81ED-4DB2-BD59-A6C34878D82A}">
                    <a16:rowId xmlns:a16="http://schemas.microsoft.com/office/drawing/2014/main" val="401062789"/>
                  </a:ext>
                </a:extLst>
              </a:tr>
            </a:tbl>
          </a:graphicData>
        </a:graphic>
      </p:graphicFrame>
    </p:spTree>
    <p:extLst>
      <p:ext uri="{BB962C8B-B14F-4D97-AF65-F5344CB8AC3E}">
        <p14:creationId xmlns:p14="http://schemas.microsoft.com/office/powerpoint/2010/main" val="422747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a:xfrm>
            <a:off x="332367" y="5602409"/>
            <a:ext cx="8490250" cy="500072"/>
          </a:xfrm>
        </p:spPr>
        <p:txBody>
          <a:bodyPr/>
          <a:lstStyle/>
          <a:p>
            <a:pPr lvl="8"/>
            <a:r>
              <a:rPr lang="en-US" dirty="0">
                <a:solidFill>
                  <a:schemeClr val="tx1"/>
                </a:solidFill>
              </a:rPr>
              <a:t>*4K not available</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68</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Title 8">
            <a:extLst>
              <a:ext uri="{FF2B5EF4-FFF2-40B4-BE49-F238E27FC236}">
                <a16:creationId xmlns:a16="http://schemas.microsoft.com/office/drawing/2014/main" id="{DB0C168E-41C6-4A82-945A-6BCC3331FE7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2FED7202-DAD7-4472-A14B-2B653EC30745}"/>
              </a:ext>
            </a:extLst>
          </p:cNvPr>
          <p:cNvSpPr>
            <a:spLocks noGrp="1"/>
          </p:cNvSpPr>
          <p:nvPr>
            <p:ph type="subTitle" idx="13"/>
          </p:nvPr>
        </p:nvSpPr>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SlimLine</a:t>
            </a:r>
            <a:r>
              <a:rPr lang="en-US" dirty="0">
                <a:latin typeface="ABBvoice Light" panose="020D0403020503020204" pitchFamily="34" charset="0"/>
                <a:ea typeface="ABBvoice Light" panose="020D0403020503020204" pitchFamily="34" charset="0"/>
                <a:cs typeface="ABBvoice Light" panose="020D0403020503020204" pitchFamily="34" charset="0"/>
              </a:rPr>
              <a:t> XRG – metering and monitoring features</a:t>
            </a:r>
          </a:p>
        </p:txBody>
      </p:sp>
      <p:pic>
        <p:nvPicPr>
          <p:cNvPr id="6" name="Picture 5">
            <a:extLst>
              <a:ext uri="{FF2B5EF4-FFF2-40B4-BE49-F238E27FC236}">
                <a16:creationId xmlns:a16="http://schemas.microsoft.com/office/drawing/2014/main" id="{5DBD4398-DE3D-4013-840D-CA513A7EC998}"/>
              </a:ext>
            </a:extLst>
          </p:cNvPr>
          <p:cNvPicPr>
            <a:picLocks noChangeAspect="1"/>
          </p:cNvPicPr>
          <p:nvPr/>
        </p:nvPicPr>
        <p:blipFill>
          <a:blip r:embed="rId6"/>
          <a:stretch>
            <a:fillRect/>
          </a:stretch>
        </p:blipFill>
        <p:spPr>
          <a:xfrm>
            <a:off x="436620" y="2662250"/>
            <a:ext cx="4271567" cy="2402757"/>
          </a:xfrm>
          <a:prstGeom prst="rect">
            <a:avLst/>
          </a:prstGeom>
        </p:spPr>
      </p:pic>
      <p:graphicFrame>
        <p:nvGraphicFramePr>
          <p:cNvPr id="13" name="Content Placeholder 7">
            <a:extLst>
              <a:ext uri="{FF2B5EF4-FFF2-40B4-BE49-F238E27FC236}">
                <a16:creationId xmlns:a16="http://schemas.microsoft.com/office/drawing/2014/main" id="{02D8A0AA-4418-42FB-803D-527E15E4DB8E}"/>
              </a:ext>
            </a:extLst>
          </p:cNvPr>
          <p:cNvGraphicFramePr>
            <a:graphicFrameLocks/>
          </p:cNvGraphicFramePr>
          <p:nvPr/>
        </p:nvGraphicFramePr>
        <p:xfrm>
          <a:off x="5077838" y="1933575"/>
          <a:ext cx="6781795" cy="4004259"/>
        </p:xfrm>
        <a:graphic>
          <a:graphicData uri="http://schemas.openxmlformats.org/drawingml/2006/table">
            <a:tbl>
              <a:tblPr firstRow="1" bandRow="1">
                <a:noFill/>
              </a:tblPr>
              <a:tblGrid>
                <a:gridCol w="2718485">
                  <a:extLst>
                    <a:ext uri="{9D8B030D-6E8A-4147-A177-3AD203B41FA5}">
                      <a16:colId xmlns:a16="http://schemas.microsoft.com/office/drawing/2014/main" val="4194678181"/>
                    </a:ext>
                  </a:extLst>
                </a:gridCol>
                <a:gridCol w="1479439">
                  <a:extLst>
                    <a:ext uri="{9D8B030D-6E8A-4147-A177-3AD203B41FA5}">
                      <a16:colId xmlns:a16="http://schemas.microsoft.com/office/drawing/2014/main" val="2214251117"/>
                    </a:ext>
                  </a:extLst>
                </a:gridCol>
                <a:gridCol w="1197159">
                  <a:extLst>
                    <a:ext uri="{9D8B030D-6E8A-4147-A177-3AD203B41FA5}">
                      <a16:colId xmlns:a16="http://schemas.microsoft.com/office/drawing/2014/main" val="286448776"/>
                    </a:ext>
                  </a:extLst>
                </a:gridCol>
                <a:gridCol w="1386712">
                  <a:extLst>
                    <a:ext uri="{9D8B030D-6E8A-4147-A177-3AD203B41FA5}">
                      <a16:colId xmlns:a16="http://schemas.microsoft.com/office/drawing/2014/main" val="2118675173"/>
                    </a:ext>
                  </a:extLst>
                </a:gridCol>
              </a:tblGrid>
              <a:tr h="333653">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977455615"/>
                  </a:ext>
                </a:extLst>
              </a:tr>
              <a:tr h="227037">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 – 1,3 x In</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3049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335131">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10 – 900vac</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30495">
                <a:tc>
                  <a:txBody>
                    <a:bodyPr/>
                    <a:lstStyle/>
                    <a:p>
                      <a:pPr algn="ctr" fontAlgn="b"/>
                      <a:r>
                        <a:rPr lang="nl-NL"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21972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3102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05564">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7068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19463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35131">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35131">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23319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23319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r h="233190">
                <a:tc>
                  <a:txBody>
                    <a:bodyPr/>
                    <a:lstStyle/>
                    <a:p>
                      <a:pPr algn="ctr" fontAlgn="b"/>
                      <a:r>
                        <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Temperature(</a:t>
                      </a:r>
                      <a:r>
                        <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 – 127℃ on L2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1997998"/>
                  </a:ext>
                </a:extLst>
              </a:tr>
              <a:tr h="23319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73075634"/>
                  </a:ext>
                </a:extLst>
              </a:tr>
            </a:tbl>
          </a:graphicData>
        </a:graphic>
      </p:graphicFrame>
    </p:spTree>
    <p:extLst>
      <p:ext uri="{BB962C8B-B14F-4D97-AF65-F5344CB8AC3E}">
        <p14:creationId xmlns:p14="http://schemas.microsoft.com/office/powerpoint/2010/main" val="264270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7">
            <a:extLst>
              <a:ext uri="{FF2B5EF4-FFF2-40B4-BE49-F238E27FC236}">
                <a16:creationId xmlns:a16="http://schemas.microsoft.com/office/drawing/2014/main" id="{B14AAE33-9E89-4728-B33F-B32197347429}"/>
              </a:ext>
            </a:extLst>
          </p:cNvPr>
          <p:cNvGraphicFramePr>
            <a:graphicFrameLocks/>
          </p:cNvGraphicFramePr>
          <p:nvPr/>
        </p:nvGraphicFramePr>
        <p:xfrm>
          <a:off x="332367" y="1933575"/>
          <a:ext cx="5458833" cy="3991471"/>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92492">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Communication</a:t>
                      </a:r>
                    </a:p>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protocols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000" b="1" kern="1200" cap="all" spc="15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000" b="1" kern="1200" cap="all" spc="15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977455615"/>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7235">
                <a:tc>
                  <a:txBody>
                    <a:bodyPr/>
                    <a:lstStyle/>
                    <a:p>
                      <a:pPr marL="0" algn="ctr" defTabSz="914400" rtl="0" eaLnBrk="1" fontAlgn="b" latinLnBrk="0" hangingPunct="1"/>
                      <a:r>
                        <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7356">
                <a:tc>
                  <a:txBody>
                    <a:bodyPr/>
                    <a:lstStyle/>
                    <a:p>
                      <a:pPr algn="ctr" fontAlgn="b"/>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7235">
                <a:tc>
                  <a:txBody>
                    <a:bodyPr/>
                    <a:lstStyle/>
                    <a:p>
                      <a:pPr algn="ctr" fontAlgn="b"/>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Do not represent a gateway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40846">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9254">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69</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Title 8">
            <a:extLst>
              <a:ext uri="{FF2B5EF4-FFF2-40B4-BE49-F238E27FC236}">
                <a16:creationId xmlns:a16="http://schemas.microsoft.com/office/drawing/2014/main" id="{DB0C168E-41C6-4A82-945A-6BCC3331FE7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2FED7202-DAD7-4472-A14B-2B653EC30745}"/>
              </a:ext>
            </a:extLst>
          </p:cNvPr>
          <p:cNvSpPr>
            <a:spLocks noGrp="1"/>
          </p:cNvSpPr>
          <p:nvPr>
            <p:ph type="subTitle" idx="13"/>
          </p:nvPr>
        </p:nvSpPr>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SlimLine</a:t>
            </a:r>
            <a:r>
              <a:rPr lang="en-US" dirty="0">
                <a:latin typeface="ABBvoice Light" panose="020D0403020503020204" pitchFamily="34" charset="0"/>
                <a:ea typeface="ABBvoice Light" panose="020D0403020503020204" pitchFamily="34" charset="0"/>
                <a:cs typeface="ABBvoice Light" panose="020D0403020503020204" pitchFamily="34" charset="0"/>
              </a:rPr>
              <a:t> XRG – metering and monitoring features</a:t>
            </a:r>
          </a:p>
        </p:txBody>
      </p:sp>
      <p:graphicFrame>
        <p:nvGraphicFramePr>
          <p:cNvPr id="15" name="Content Placeholder 7">
            <a:extLst>
              <a:ext uri="{FF2B5EF4-FFF2-40B4-BE49-F238E27FC236}">
                <a16:creationId xmlns:a16="http://schemas.microsoft.com/office/drawing/2014/main" id="{795B4D7B-3EC1-4724-B830-963D8192D7BA}"/>
              </a:ext>
            </a:extLst>
          </p:cNvPr>
          <p:cNvGraphicFramePr>
            <a:graphicFrameLocks/>
          </p:cNvGraphicFramePr>
          <p:nvPr/>
        </p:nvGraphicFramePr>
        <p:xfrm>
          <a:off x="6001141" y="3100826"/>
          <a:ext cx="5852123" cy="1070788"/>
        </p:xfrm>
        <a:graphic>
          <a:graphicData uri="http://schemas.openxmlformats.org/drawingml/2006/table">
            <a:tbl>
              <a:tblPr firstRow="1" bandRow="1">
                <a:noFill/>
              </a:tblPr>
              <a:tblGrid>
                <a:gridCol w="4602675">
                  <a:extLst>
                    <a:ext uri="{9D8B030D-6E8A-4147-A177-3AD203B41FA5}">
                      <a16:colId xmlns:a16="http://schemas.microsoft.com/office/drawing/2014/main" val="4194678181"/>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3">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dirty="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a:txBody>
                    <a:bodyPr/>
                    <a:lstStyle/>
                    <a:p>
                      <a:pPr algn="l"/>
                      <a:r>
                        <a:rPr lang="en-US" sz="1100" u="none" strike="noStrike" kern="1200" dirty="0">
                          <a:solidFill>
                            <a:schemeClr val="dk1"/>
                          </a:solidFill>
                          <a:effectLst/>
                          <a:latin typeface="+mn-lt"/>
                          <a:ea typeface="+mn-ea"/>
                          <a:cs typeface="+mn-cs"/>
                        </a:rPr>
                        <a:t>Gateway to the cloud system EDCS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dirty="0">
                          <a:solidFill>
                            <a:schemeClr val="dk1"/>
                          </a:solidFill>
                          <a:effectLst/>
                          <a:latin typeface="+mn-lt"/>
                          <a:ea typeface="+mn-ea"/>
                          <a:cs typeface="+mn-cs"/>
                        </a:rPr>
                        <a:t>No </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a:txBody>
                    <a:bodyPr/>
                    <a:lstStyle/>
                    <a:p>
                      <a:pPr algn="l"/>
                      <a:r>
                        <a:rPr lang="en-US" sz="1100" u="none" strike="noStrike" kern="1200" dirty="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dirty="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bl>
          </a:graphicData>
        </a:graphic>
      </p:graphicFrame>
    </p:spTree>
    <p:extLst>
      <p:ext uri="{BB962C8B-B14F-4D97-AF65-F5344CB8AC3E}">
        <p14:creationId xmlns:p14="http://schemas.microsoft.com/office/powerpoint/2010/main" val="320576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olo 40">
            <a:extLst>
              <a:ext uri="{FF2B5EF4-FFF2-40B4-BE49-F238E27FC236}">
                <a16:creationId xmlns:a16="http://schemas.microsoft.com/office/drawing/2014/main" id="{F7D44BEF-36C1-F44E-8B35-5AF48A7D6080}"/>
              </a:ext>
            </a:extLst>
          </p:cNvPr>
          <p:cNvSpPr>
            <a:spLocks noGrp="1"/>
          </p:cNvSpPr>
          <p:nvPr>
            <p:ph type="title"/>
          </p:nvPr>
        </p:nvSpPr>
        <p:spPr>
          <a:xfrm>
            <a:off x="360000" y="720000"/>
            <a:ext cx="11520000" cy="396000"/>
          </a:xfrm>
        </p:spPr>
        <p:txBody>
          <a:bodyPr/>
          <a:lstStyle/>
          <a:p>
            <a:r>
              <a:rPr lang="en-US" dirty="0"/>
              <a:t>From smart and connected products to monitoring solutions</a:t>
            </a:r>
            <a:endParaRPr lang="it-IT" dirty="0"/>
          </a:p>
        </p:txBody>
      </p:sp>
      <p:sp>
        <p:nvSpPr>
          <p:cNvPr id="42" name="Sottotitolo 41">
            <a:extLst>
              <a:ext uri="{FF2B5EF4-FFF2-40B4-BE49-F238E27FC236}">
                <a16:creationId xmlns:a16="http://schemas.microsoft.com/office/drawing/2014/main" id="{BFA21973-9FB5-1041-BBBB-2FDF939BEA53}"/>
              </a:ext>
            </a:extLst>
          </p:cNvPr>
          <p:cNvSpPr>
            <a:spLocks noGrp="1"/>
          </p:cNvSpPr>
          <p:nvPr>
            <p:ph type="subTitle" idx="13"/>
          </p:nvPr>
        </p:nvSpPr>
        <p:spPr>
          <a:xfrm>
            <a:off x="360000" y="1080000"/>
            <a:ext cx="11520000" cy="504000"/>
          </a:xfrm>
        </p:spPr>
        <p:txBody>
          <a:bodyPr/>
          <a:lstStyle/>
          <a:p>
            <a:r>
              <a:rPr lang="it-IT" dirty="0" err="1">
                <a:latin typeface="ABBvoice Light" pitchFamily="2" charset="0"/>
              </a:rPr>
              <a:t>Key</a:t>
            </a:r>
            <a:r>
              <a:rPr lang="it-IT" dirty="0">
                <a:latin typeface="ABBvoice Light" pitchFamily="2" charset="0"/>
              </a:rPr>
              <a:t> </a:t>
            </a:r>
            <a:r>
              <a:rPr lang="it-IT" dirty="0" err="1">
                <a:latin typeface="ABBvoice Light" pitchFamily="2" charset="0"/>
              </a:rPr>
              <a:t>enabler</a:t>
            </a:r>
            <a:r>
              <a:rPr lang="it-IT" dirty="0">
                <a:latin typeface="ABBvoice Light" pitchFamily="2" charset="0"/>
              </a:rPr>
              <a:t> of new </a:t>
            </a:r>
            <a:r>
              <a:rPr lang="it-IT" dirty="0" err="1">
                <a:latin typeface="ABBvoice Light" pitchFamily="2" charset="0"/>
              </a:rPr>
              <a:t>technologies</a:t>
            </a:r>
            <a:r>
              <a:rPr lang="it-IT" dirty="0">
                <a:latin typeface="ABBvoice Light" pitchFamily="2" charset="0"/>
              </a:rPr>
              <a:t> for the </a:t>
            </a:r>
            <a:r>
              <a:rPr lang="it-IT" dirty="0" err="1">
                <a:latin typeface="ABBvoice Light" pitchFamily="2" charset="0"/>
              </a:rPr>
              <a:t>power</a:t>
            </a:r>
            <a:r>
              <a:rPr lang="it-IT" dirty="0">
                <a:latin typeface="ABBvoice Light" pitchFamily="2" charset="0"/>
              </a:rPr>
              <a:t> </a:t>
            </a:r>
            <a:r>
              <a:rPr lang="it-IT" dirty="0" err="1">
                <a:latin typeface="ABBvoice Light" pitchFamily="2" charset="0"/>
              </a:rPr>
              <a:t>systems</a:t>
            </a:r>
            <a:endParaRPr lang="it-IT" dirty="0">
              <a:latin typeface="ABBvoice Light" pitchFamily="2" charset="0"/>
            </a:endParaRPr>
          </a:p>
          <a:p>
            <a:endParaRPr lang="it-IT" dirty="0"/>
          </a:p>
        </p:txBody>
      </p:sp>
      <p:sp>
        <p:nvSpPr>
          <p:cNvPr id="44" name="Text Placeholder 21">
            <a:extLst>
              <a:ext uri="{FF2B5EF4-FFF2-40B4-BE49-F238E27FC236}">
                <a16:creationId xmlns:a16="http://schemas.microsoft.com/office/drawing/2014/main" id="{6F4A0114-3E4F-244B-9648-46F2ED530877}"/>
              </a:ext>
            </a:extLst>
          </p:cNvPr>
          <p:cNvSpPr txBox="1">
            <a:spLocks/>
          </p:cNvSpPr>
          <p:nvPr/>
        </p:nvSpPr>
        <p:spPr>
          <a:xfrm>
            <a:off x="258982" y="1779980"/>
            <a:ext cx="3643200"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i="0" dirty="0">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b="1" dirty="0">
                <a:latin typeface="ABBvoiceOffice" panose="020D0603020503020204" pitchFamily="34" charset="0"/>
                <a:ea typeface="ABBvoiceOffice" panose="020D0603020503020204" pitchFamily="34" charset="0"/>
                <a:cs typeface="ABBvoiceOffice" panose="020D0603020503020204" pitchFamily="34" charset="0"/>
              </a:rPr>
              <a:t>Smart components</a:t>
            </a:r>
          </a:p>
        </p:txBody>
      </p:sp>
      <p:sp>
        <p:nvSpPr>
          <p:cNvPr id="45" name="Text Placeholder 23">
            <a:extLst>
              <a:ext uri="{FF2B5EF4-FFF2-40B4-BE49-F238E27FC236}">
                <a16:creationId xmlns:a16="http://schemas.microsoft.com/office/drawing/2014/main" id="{C18405FE-530A-B74F-91EC-E5E3036B0450}"/>
              </a:ext>
            </a:extLst>
          </p:cNvPr>
          <p:cNvSpPr txBox="1">
            <a:spLocks/>
          </p:cNvSpPr>
          <p:nvPr/>
        </p:nvSpPr>
        <p:spPr>
          <a:xfrm>
            <a:off x="4247794" y="1779980"/>
            <a:ext cx="3643200" cy="703745"/>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i="0" dirty="0">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b="1" dirty="0">
                <a:latin typeface="ABBvoiceOffice" panose="020D0603020503020204" pitchFamily="34" charset="0"/>
                <a:ea typeface="ABBvoiceOffice" panose="020D0603020503020204" pitchFamily="34" charset="0"/>
                <a:cs typeface="ABBvoiceOffice" panose="020D0603020503020204" pitchFamily="34" charset="0"/>
              </a:rPr>
              <a:t>Smart and connected architectures</a:t>
            </a:r>
          </a:p>
        </p:txBody>
      </p:sp>
      <p:sp>
        <p:nvSpPr>
          <p:cNvPr id="46" name="Text Placeholder 25">
            <a:extLst>
              <a:ext uri="{FF2B5EF4-FFF2-40B4-BE49-F238E27FC236}">
                <a16:creationId xmlns:a16="http://schemas.microsoft.com/office/drawing/2014/main" id="{B2319426-16A1-8B4D-8473-B601F4872317}"/>
              </a:ext>
            </a:extLst>
          </p:cNvPr>
          <p:cNvSpPr txBox="1">
            <a:spLocks/>
          </p:cNvSpPr>
          <p:nvPr/>
        </p:nvSpPr>
        <p:spPr>
          <a:xfrm>
            <a:off x="8289818" y="1779980"/>
            <a:ext cx="3643200"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it-IT" b="1" i="0" dirty="0">
                <a:effectLst/>
                <a:latin typeface="ABBvoiceOffice" panose="020D0603020503020204" pitchFamily="34" charset="0"/>
                <a:ea typeface="ABBvoiceOffice" panose="020D0603020503020204" pitchFamily="34" charset="0"/>
                <a:cs typeface="ABBvoiceOffice" panose="020D0603020503020204" pitchFamily="34" charset="0"/>
              </a:rPr>
              <a:t>—</a:t>
            </a:r>
          </a:p>
          <a:p>
            <a:r>
              <a:rPr lang="en-US" b="1" dirty="0">
                <a:latin typeface="ABBvoiceOffice" panose="020D0603020503020204" pitchFamily="34" charset="0"/>
                <a:ea typeface="ABBvoiceOffice" panose="020D0603020503020204" pitchFamily="34" charset="0"/>
                <a:cs typeface="ABBvoiceOffice" panose="020D0603020503020204" pitchFamily="34" charset="0"/>
              </a:rPr>
              <a:t>Monitoring systems</a:t>
            </a:r>
          </a:p>
        </p:txBody>
      </p:sp>
      <p:grpSp>
        <p:nvGrpSpPr>
          <p:cNvPr id="3" name="Group 2">
            <a:extLst>
              <a:ext uri="{FF2B5EF4-FFF2-40B4-BE49-F238E27FC236}">
                <a16:creationId xmlns:a16="http://schemas.microsoft.com/office/drawing/2014/main" id="{7A0838D1-0EA0-462B-BE12-E91B260AC18E}"/>
              </a:ext>
            </a:extLst>
          </p:cNvPr>
          <p:cNvGrpSpPr/>
          <p:nvPr/>
        </p:nvGrpSpPr>
        <p:grpSpPr>
          <a:xfrm>
            <a:off x="345882" y="2429436"/>
            <a:ext cx="3405161" cy="3485589"/>
            <a:chOff x="336549" y="2778510"/>
            <a:chExt cx="3405161" cy="3485589"/>
          </a:xfrm>
        </p:grpSpPr>
        <p:sp>
          <p:nvSpPr>
            <p:cNvPr id="119" name="Rettangolo 118">
              <a:extLst>
                <a:ext uri="{FF2B5EF4-FFF2-40B4-BE49-F238E27FC236}">
                  <a16:creationId xmlns:a16="http://schemas.microsoft.com/office/drawing/2014/main" id="{4CE35F45-AC88-B149-AFD4-065FECD7FFB0}"/>
                </a:ext>
              </a:extLst>
            </p:cNvPr>
            <p:cNvSpPr/>
            <p:nvPr/>
          </p:nvSpPr>
          <p:spPr bwMode="gray">
            <a:xfrm>
              <a:off x="336549" y="2778510"/>
              <a:ext cx="3405161" cy="3485589"/>
            </a:xfrm>
            <a:prstGeom prst="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sz="1400" dirty="0" err="1"/>
            </a:p>
          </p:txBody>
        </p:sp>
        <p:grpSp>
          <p:nvGrpSpPr>
            <p:cNvPr id="117" name="Gruppo 116">
              <a:extLst>
                <a:ext uri="{FF2B5EF4-FFF2-40B4-BE49-F238E27FC236}">
                  <a16:creationId xmlns:a16="http://schemas.microsoft.com/office/drawing/2014/main" id="{2ACE2638-746F-D24F-BA30-2AD7F9FFF736}"/>
                </a:ext>
              </a:extLst>
            </p:cNvPr>
            <p:cNvGrpSpPr/>
            <p:nvPr/>
          </p:nvGrpSpPr>
          <p:grpSpPr>
            <a:xfrm>
              <a:off x="479068" y="2929567"/>
              <a:ext cx="2933805" cy="3249151"/>
              <a:chOff x="291444" y="2680681"/>
              <a:chExt cx="3158535" cy="3498037"/>
            </a:xfrm>
          </p:grpSpPr>
          <p:sp>
            <p:nvSpPr>
              <p:cNvPr id="48" name="Rectangle 37">
                <a:extLst>
                  <a:ext uri="{FF2B5EF4-FFF2-40B4-BE49-F238E27FC236}">
                    <a16:creationId xmlns:a16="http://schemas.microsoft.com/office/drawing/2014/main" id="{7A0C1889-4B4A-7345-8C11-7383C8AB4430}"/>
                  </a:ext>
                </a:extLst>
              </p:cNvPr>
              <p:cNvSpPr/>
              <p:nvPr/>
            </p:nvSpPr>
            <p:spPr bwMode="gray">
              <a:xfrm>
                <a:off x="2345609" y="2997012"/>
                <a:ext cx="1104370" cy="601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50" name="Picture 38" descr="A picture containing computer&#10;&#10;Description automatically generated">
                <a:extLst>
                  <a:ext uri="{FF2B5EF4-FFF2-40B4-BE49-F238E27FC236}">
                    <a16:creationId xmlns:a16="http://schemas.microsoft.com/office/drawing/2014/main" id="{6C89B354-7A54-5243-92ED-47255C3409F8}"/>
                  </a:ext>
                </a:extLst>
              </p:cNvPr>
              <p:cNvPicPr>
                <a:picLocks noChangeAspect="1"/>
              </p:cNvPicPr>
              <p:nvPr/>
            </p:nvPicPr>
            <p:blipFill rotWithShape="1">
              <a:blip r:embed="rId2"/>
              <a:srcRect l="14620" t="18367" r="15282" b="18813"/>
              <a:stretch/>
            </p:blipFill>
            <p:spPr>
              <a:xfrm>
                <a:off x="2780458" y="2810332"/>
                <a:ext cx="636421" cy="529915"/>
              </a:xfrm>
              <a:prstGeom prst="rect">
                <a:avLst/>
              </a:prstGeom>
            </p:spPr>
          </p:pic>
          <p:pic>
            <p:nvPicPr>
              <p:cNvPr id="51" name="Picture 39">
                <a:extLst>
                  <a:ext uri="{FF2B5EF4-FFF2-40B4-BE49-F238E27FC236}">
                    <a16:creationId xmlns:a16="http://schemas.microsoft.com/office/drawing/2014/main" id="{0590FBE8-B13B-CC4D-B7E2-140B66BF51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2675670" y="2680681"/>
                <a:ext cx="153023" cy="153023"/>
              </a:xfrm>
              <a:prstGeom prst="rect">
                <a:avLst/>
              </a:prstGeom>
            </p:spPr>
          </p:pic>
          <p:pic>
            <p:nvPicPr>
              <p:cNvPr id="53" name="Picture 29">
                <a:extLst>
                  <a:ext uri="{FF2B5EF4-FFF2-40B4-BE49-F238E27FC236}">
                    <a16:creationId xmlns:a16="http://schemas.microsoft.com/office/drawing/2014/main" id="{AF32B659-4B3E-7D46-BBDC-BC436933EB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840" y="4216650"/>
                <a:ext cx="518413" cy="928621"/>
              </a:xfrm>
              <a:prstGeom prst="rect">
                <a:avLst/>
              </a:prstGeom>
            </p:spPr>
          </p:pic>
          <p:pic>
            <p:nvPicPr>
              <p:cNvPr id="54" name="Picture 40">
                <a:extLst>
                  <a:ext uri="{FF2B5EF4-FFF2-40B4-BE49-F238E27FC236}">
                    <a16:creationId xmlns:a16="http://schemas.microsoft.com/office/drawing/2014/main" id="{585EB47E-5500-D642-B947-C1C17298E5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428889" y="4063236"/>
                <a:ext cx="153023" cy="153023"/>
              </a:xfrm>
              <a:prstGeom prst="rect">
                <a:avLst/>
              </a:prstGeom>
            </p:spPr>
          </p:pic>
          <p:pic>
            <p:nvPicPr>
              <p:cNvPr id="56" name="Content Placeholder 16" descr="A close up of electronics&#10;&#10;Description automatically generated">
                <a:extLst>
                  <a:ext uri="{FF2B5EF4-FFF2-40B4-BE49-F238E27FC236}">
                    <a16:creationId xmlns:a16="http://schemas.microsoft.com/office/drawing/2014/main" id="{EF2D485B-485E-9B48-A43D-E826B779A8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75588" y="4235175"/>
                <a:ext cx="237750" cy="369619"/>
              </a:xfrm>
              <a:prstGeom prst="rect">
                <a:avLst/>
              </a:prstGeom>
            </p:spPr>
          </p:pic>
          <p:pic>
            <p:nvPicPr>
              <p:cNvPr id="57" name="Picture 41">
                <a:extLst>
                  <a:ext uri="{FF2B5EF4-FFF2-40B4-BE49-F238E27FC236}">
                    <a16:creationId xmlns:a16="http://schemas.microsoft.com/office/drawing/2014/main" id="{C62A08D1-0A2C-9541-8F9E-FC12F325A0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1735739" y="4151521"/>
                <a:ext cx="153023" cy="153023"/>
              </a:xfrm>
              <a:prstGeom prst="rect">
                <a:avLst/>
              </a:prstGeom>
            </p:spPr>
          </p:pic>
          <p:pic>
            <p:nvPicPr>
              <p:cNvPr id="59" name="Picture 35" descr="A close up of a street&#10;&#10;Description automatically generated">
                <a:extLst>
                  <a:ext uri="{FF2B5EF4-FFF2-40B4-BE49-F238E27FC236}">
                    <a16:creationId xmlns:a16="http://schemas.microsoft.com/office/drawing/2014/main" id="{055739D6-F8CC-5A49-9A9B-928A6552BF4B}"/>
                  </a:ext>
                </a:extLst>
              </p:cNvPr>
              <p:cNvPicPr>
                <a:picLocks noChangeAspect="1"/>
              </p:cNvPicPr>
              <p:nvPr/>
            </p:nvPicPr>
            <p:blipFill>
              <a:blip r:embed="rId6"/>
              <a:stretch>
                <a:fillRect/>
              </a:stretch>
            </p:blipFill>
            <p:spPr>
              <a:xfrm>
                <a:off x="2387967" y="3873835"/>
                <a:ext cx="362488" cy="1218648"/>
              </a:xfrm>
              <a:prstGeom prst="rect">
                <a:avLst/>
              </a:prstGeom>
            </p:spPr>
          </p:pic>
          <p:pic>
            <p:nvPicPr>
              <p:cNvPr id="60" name="Picture 42">
                <a:extLst>
                  <a:ext uri="{FF2B5EF4-FFF2-40B4-BE49-F238E27FC236}">
                    <a16:creationId xmlns:a16="http://schemas.microsoft.com/office/drawing/2014/main" id="{05D83572-9368-F846-9E07-32467654F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2244577" y="3931062"/>
                <a:ext cx="153023" cy="153023"/>
              </a:xfrm>
              <a:prstGeom prst="rect">
                <a:avLst/>
              </a:prstGeom>
            </p:spPr>
          </p:pic>
          <p:pic>
            <p:nvPicPr>
              <p:cNvPr id="62" name="Picture 34">
                <a:extLst>
                  <a:ext uri="{FF2B5EF4-FFF2-40B4-BE49-F238E27FC236}">
                    <a16:creationId xmlns:a16="http://schemas.microsoft.com/office/drawing/2014/main" id="{EBE79F3F-85D2-354E-BC69-2429391716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1791" y="4662390"/>
                <a:ext cx="1246354" cy="701075"/>
              </a:xfrm>
              <a:prstGeom prst="rect">
                <a:avLst/>
              </a:prstGeom>
            </p:spPr>
          </p:pic>
          <p:pic>
            <p:nvPicPr>
              <p:cNvPr id="63" name="Picture 43">
                <a:extLst>
                  <a:ext uri="{FF2B5EF4-FFF2-40B4-BE49-F238E27FC236}">
                    <a16:creationId xmlns:a16="http://schemas.microsoft.com/office/drawing/2014/main" id="{6F66442C-8C9F-6844-92B9-B73FEB2CB6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1245837" y="4586700"/>
                <a:ext cx="153023" cy="153023"/>
              </a:xfrm>
              <a:prstGeom prst="rect">
                <a:avLst/>
              </a:prstGeom>
            </p:spPr>
          </p:pic>
          <p:pic>
            <p:nvPicPr>
              <p:cNvPr id="65" name="Picture 30">
                <a:extLst>
                  <a:ext uri="{FF2B5EF4-FFF2-40B4-BE49-F238E27FC236}">
                    <a16:creationId xmlns:a16="http://schemas.microsoft.com/office/drawing/2014/main" id="{AAFA2739-51AE-D247-BF8D-AD8D119E63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3599" y="4609870"/>
                <a:ext cx="441856" cy="448851"/>
              </a:xfrm>
              <a:prstGeom prst="rect">
                <a:avLst/>
              </a:prstGeom>
            </p:spPr>
          </p:pic>
          <p:pic>
            <p:nvPicPr>
              <p:cNvPr id="66" name="Picture 44">
                <a:extLst>
                  <a:ext uri="{FF2B5EF4-FFF2-40B4-BE49-F238E27FC236}">
                    <a16:creationId xmlns:a16="http://schemas.microsoft.com/office/drawing/2014/main" id="{8C6A3E83-2F68-4D4B-B464-F1A860FCC9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2840576" y="4533358"/>
                <a:ext cx="153023" cy="153023"/>
              </a:xfrm>
              <a:prstGeom prst="rect">
                <a:avLst/>
              </a:prstGeom>
            </p:spPr>
          </p:pic>
          <p:pic>
            <p:nvPicPr>
              <p:cNvPr id="68" name="Picture 31">
                <a:extLst>
                  <a:ext uri="{FF2B5EF4-FFF2-40B4-BE49-F238E27FC236}">
                    <a16:creationId xmlns:a16="http://schemas.microsoft.com/office/drawing/2014/main" id="{CA39DA61-E87C-6B41-8589-FE95F94533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0050" y="5702405"/>
                <a:ext cx="146770" cy="394282"/>
              </a:xfrm>
              <a:prstGeom prst="rect">
                <a:avLst/>
              </a:prstGeom>
            </p:spPr>
          </p:pic>
          <p:pic>
            <p:nvPicPr>
              <p:cNvPr id="69" name="Picture 45">
                <a:extLst>
                  <a:ext uri="{FF2B5EF4-FFF2-40B4-BE49-F238E27FC236}">
                    <a16:creationId xmlns:a16="http://schemas.microsoft.com/office/drawing/2014/main" id="{35B42B68-A11E-D94C-90B4-E733387A91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463422" y="5559788"/>
                <a:ext cx="153023" cy="153023"/>
              </a:xfrm>
              <a:prstGeom prst="rect">
                <a:avLst/>
              </a:prstGeom>
            </p:spPr>
          </p:pic>
          <p:pic>
            <p:nvPicPr>
              <p:cNvPr id="71" name="Picture 33">
                <a:extLst>
                  <a:ext uri="{FF2B5EF4-FFF2-40B4-BE49-F238E27FC236}">
                    <a16:creationId xmlns:a16="http://schemas.microsoft.com/office/drawing/2014/main" id="{4E886FF6-316F-0443-A4B8-6384566C9A4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7238" y="5744032"/>
                <a:ext cx="350632" cy="386411"/>
              </a:xfrm>
              <a:prstGeom prst="rect">
                <a:avLst/>
              </a:prstGeom>
            </p:spPr>
          </p:pic>
          <p:pic>
            <p:nvPicPr>
              <p:cNvPr id="72" name="Picture 46">
                <a:extLst>
                  <a:ext uri="{FF2B5EF4-FFF2-40B4-BE49-F238E27FC236}">
                    <a16:creationId xmlns:a16="http://schemas.microsoft.com/office/drawing/2014/main" id="{F6BAEA47-A460-8642-AE72-8D9C8B2721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935404" y="5636299"/>
                <a:ext cx="153023" cy="153023"/>
              </a:xfrm>
              <a:prstGeom prst="rect">
                <a:avLst/>
              </a:prstGeom>
            </p:spPr>
          </p:pic>
          <p:pic>
            <p:nvPicPr>
              <p:cNvPr id="74" name="Picture 32">
                <a:extLst>
                  <a:ext uri="{FF2B5EF4-FFF2-40B4-BE49-F238E27FC236}">
                    <a16:creationId xmlns:a16="http://schemas.microsoft.com/office/drawing/2014/main" id="{F40088A8-3BE1-114C-8FF4-63D3A0185B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13126" y="5756748"/>
                <a:ext cx="502157" cy="382833"/>
              </a:xfrm>
              <a:prstGeom prst="rect">
                <a:avLst/>
              </a:prstGeom>
            </p:spPr>
          </p:pic>
          <p:pic>
            <p:nvPicPr>
              <p:cNvPr id="75" name="Picture 47">
                <a:extLst>
                  <a:ext uri="{FF2B5EF4-FFF2-40B4-BE49-F238E27FC236}">
                    <a16:creationId xmlns:a16="http://schemas.microsoft.com/office/drawing/2014/main" id="{34F58142-0FA2-6E45-AB0B-1E963C2A2C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1530563" y="5610375"/>
                <a:ext cx="153023" cy="153023"/>
              </a:xfrm>
              <a:prstGeom prst="rect">
                <a:avLst/>
              </a:prstGeom>
            </p:spPr>
          </p:pic>
          <p:pic>
            <p:nvPicPr>
              <p:cNvPr id="77" name="Picture 28">
                <a:extLst>
                  <a:ext uri="{FF2B5EF4-FFF2-40B4-BE49-F238E27FC236}">
                    <a16:creationId xmlns:a16="http://schemas.microsoft.com/office/drawing/2014/main" id="{AE81D2EE-AD09-E946-A143-18B445357B7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446749" y="5550322"/>
                <a:ext cx="1003230" cy="628396"/>
              </a:xfrm>
              <a:prstGeom prst="rect">
                <a:avLst/>
              </a:prstGeom>
            </p:spPr>
          </p:pic>
          <p:pic>
            <p:nvPicPr>
              <p:cNvPr id="78" name="Picture 48">
                <a:extLst>
                  <a:ext uri="{FF2B5EF4-FFF2-40B4-BE49-F238E27FC236}">
                    <a16:creationId xmlns:a16="http://schemas.microsoft.com/office/drawing/2014/main" id="{D5D1A163-E38A-7941-B3DA-5AD595EF48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2278997" y="5550322"/>
                <a:ext cx="153023" cy="153023"/>
              </a:xfrm>
              <a:prstGeom prst="rect">
                <a:avLst/>
              </a:prstGeom>
            </p:spPr>
          </p:pic>
          <p:pic>
            <p:nvPicPr>
              <p:cNvPr id="80" name="Picture 27">
                <a:extLst>
                  <a:ext uri="{FF2B5EF4-FFF2-40B4-BE49-F238E27FC236}">
                    <a16:creationId xmlns:a16="http://schemas.microsoft.com/office/drawing/2014/main" id="{31494FBE-023F-EF4E-8DC8-A6DD968B572C}"/>
                  </a:ext>
                </a:extLst>
              </p:cNvPr>
              <p:cNvPicPr>
                <a:picLocks noChangeAspect="1"/>
              </p:cNvPicPr>
              <p:nvPr/>
            </p:nvPicPr>
            <p:blipFill>
              <a:blip r:embed="rId13"/>
              <a:stretch>
                <a:fillRect/>
              </a:stretch>
            </p:blipFill>
            <p:spPr>
              <a:xfrm>
                <a:off x="402431" y="2774099"/>
                <a:ext cx="2041458" cy="1218648"/>
              </a:xfrm>
              <a:prstGeom prst="rect">
                <a:avLst/>
              </a:prstGeom>
            </p:spPr>
          </p:pic>
          <p:pic>
            <p:nvPicPr>
              <p:cNvPr id="81" name="Picture 49">
                <a:extLst>
                  <a:ext uri="{FF2B5EF4-FFF2-40B4-BE49-F238E27FC236}">
                    <a16:creationId xmlns:a16="http://schemas.microsoft.com/office/drawing/2014/main" id="{EE10E21E-77AE-304A-B3EA-DEB061D002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735672" y="2786565"/>
                <a:ext cx="153023" cy="153023"/>
              </a:xfrm>
              <a:prstGeom prst="rect">
                <a:avLst/>
              </a:prstGeom>
            </p:spPr>
          </p:pic>
          <p:pic>
            <p:nvPicPr>
              <p:cNvPr id="82" name="Picture 50">
                <a:extLst>
                  <a:ext uri="{FF2B5EF4-FFF2-40B4-BE49-F238E27FC236}">
                    <a16:creationId xmlns:a16="http://schemas.microsoft.com/office/drawing/2014/main" id="{33943581-11CD-3841-90B7-F222EFE4C3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797224" y="3316480"/>
                <a:ext cx="153023" cy="153023"/>
              </a:xfrm>
              <a:prstGeom prst="rect">
                <a:avLst/>
              </a:prstGeom>
            </p:spPr>
          </p:pic>
          <p:pic>
            <p:nvPicPr>
              <p:cNvPr id="83" name="Picture 51">
                <a:extLst>
                  <a:ext uri="{FF2B5EF4-FFF2-40B4-BE49-F238E27FC236}">
                    <a16:creationId xmlns:a16="http://schemas.microsoft.com/office/drawing/2014/main" id="{47E41EA2-01C0-D34E-9A39-CCB915DD49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379" t="34595" r="34199" b="32983"/>
              <a:stretch/>
            </p:blipFill>
            <p:spPr>
              <a:xfrm flipH="1">
                <a:off x="291444" y="3350756"/>
                <a:ext cx="153023" cy="153023"/>
              </a:xfrm>
              <a:prstGeom prst="rect">
                <a:avLst/>
              </a:prstGeom>
            </p:spPr>
          </p:pic>
        </p:grpSp>
      </p:grpSp>
      <p:grpSp>
        <p:nvGrpSpPr>
          <p:cNvPr id="5" name="Group 4">
            <a:extLst>
              <a:ext uri="{FF2B5EF4-FFF2-40B4-BE49-F238E27FC236}">
                <a16:creationId xmlns:a16="http://schemas.microsoft.com/office/drawing/2014/main" id="{F7752FC2-D3F8-41F1-9947-8F7315ABB1D1}"/>
              </a:ext>
            </a:extLst>
          </p:cNvPr>
          <p:cNvGrpSpPr/>
          <p:nvPr/>
        </p:nvGrpSpPr>
        <p:grpSpPr>
          <a:xfrm>
            <a:off x="8398674" y="2418500"/>
            <a:ext cx="3447444" cy="3496524"/>
            <a:chOff x="8408007" y="2778511"/>
            <a:chExt cx="3447444" cy="3496524"/>
          </a:xfrm>
        </p:grpSpPr>
        <p:sp>
          <p:nvSpPr>
            <p:cNvPr id="118" name="Rettangolo 117">
              <a:extLst>
                <a:ext uri="{FF2B5EF4-FFF2-40B4-BE49-F238E27FC236}">
                  <a16:creationId xmlns:a16="http://schemas.microsoft.com/office/drawing/2014/main" id="{39A74955-FAF1-894F-BA8B-739CD8F0D2C0}"/>
                </a:ext>
              </a:extLst>
            </p:cNvPr>
            <p:cNvSpPr/>
            <p:nvPr/>
          </p:nvSpPr>
          <p:spPr bwMode="gray">
            <a:xfrm>
              <a:off x="8408007" y="2778511"/>
              <a:ext cx="3447444" cy="3496524"/>
            </a:xfrm>
            <a:prstGeom prst="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sz="1400" dirty="0" err="1"/>
            </a:p>
          </p:txBody>
        </p:sp>
        <p:pic>
          <p:nvPicPr>
            <p:cNvPr id="47" name="Content Placeholder 88">
              <a:extLst>
                <a:ext uri="{FF2B5EF4-FFF2-40B4-BE49-F238E27FC236}">
                  <a16:creationId xmlns:a16="http://schemas.microsoft.com/office/drawing/2014/main" id="{6ECC3EF1-C55F-4649-B83F-B09963736D13}"/>
                </a:ext>
              </a:extLst>
            </p:cNvPr>
            <p:cNvPicPr>
              <a:picLocks noChangeAspect="1"/>
            </p:cNvPicPr>
            <p:nvPr/>
          </p:nvPicPr>
          <p:blipFill>
            <a:blip r:embed="rId14"/>
            <a:stretch>
              <a:fillRect/>
            </a:stretch>
          </p:blipFill>
          <p:spPr>
            <a:xfrm>
              <a:off x="8504237" y="3049993"/>
              <a:ext cx="3184448" cy="1970376"/>
            </a:xfrm>
            <a:prstGeom prst="rect">
              <a:avLst/>
            </a:prstGeom>
          </p:spPr>
        </p:pic>
        <p:pic>
          <p:nvPicPr>
            <p:cNvPr id="116" name="Picture 87">
              <a:extLst>
                <a:ext uri="{FF2B5EF4-FFF2-40B4-BE49-F238E27FC236}">
                  <a16:creationId xmlns:a16="http://schemas.microsoft.com/office/drawing/2014/main" id="{09BFE01F-A6B9-D34F-A7CA-E3FABCE5E7F4}"/>
                </a:ext>
              </a:extLst>
            </p:cNvPr>
            <p:cNvPicPr>
              <a:picLocks noChangeAspect="1"/>
            </p:cNvPicPr>
            <p:nvPr/>
          </p:nvPicPr>
          <p:blipFill>
            <a:blip r:embed="rId15"/>
            <a:stretch>
              <a:fillRect/>
            </a:stretch>
          </p:blipFill>
          <p:spPr>
            <a:xfrm>
              <a:off x="8681074" y="5252941"/>
              <a:ext cx="2931036" cy="843901"/>
            </a:xfrm>
            <a:prstGeom prst="rect">
              <a:avLst/>
            </a:prstGeom>
          </p:spPr>
        </p:pic>
      </p:grpSp>
      <p:grpSp>
        <p:nvGrpSpPr>
          <p:cNvPr id="4" name="Group 3">
            <a:extLst>
              <a:ext uri="{FF2B5EF4-FFF2-40B4-BE49-F238E27FC236}">
                <a16:creationId xmlns:a16="http://schemas.microsoft.com/office/drawing/2014/main" id="{78927A35-84D6-4252-9BC2-240CE13E17B0}"/>
              </a:ext>
            </a:extLst>
          </p:cNvPr>
          <p:cNvGrpSpPr/>
          <p:nvPr/>
        </p:nvGrpSpPr>
        <p:grpSpPr>
          <a:xfrm>
            <a:off x="4345672" y="2429435"/>
            <a:ext cx="3447444" cy="3485589"/>
            <a:chOff x="4345672" y="2771464"/>
            <a:chExt cx="3447444" cy="3485589"/>
          </a:xfrm>
        </p:grpSpPr>
        <p:grpSp>
          <p:nvGrpSpPr>
            <p:cNvPr id="84" name="Group 85">
              <a:extLst>
                <a:ext uri="{FF2B5EF4-FFF2-40B4-BE49-F238E27FC236}">
                  <a16:creationId xmlns:a16="http://schemas.microsoft.com/office/drawing/2014/main" id="{7AE7F9D7-DC22-9A44-AAFB-2DD23EA7C060}"/>
                </a:ext>
              </a:extLst>
            </p:cNvPr>
            <p:cNvGrpSpPr/>
            <p:nvPr/>
          </p:nvGrpSpPr>
          <p:grpSpPr>
            <a:xfrm>
              <a:off x="4451437" y="3185136"/>
              <a:ext cx="3246287" cy="2746687"/>
              <a:chOff x="4278130" y="2525173"/>
              <a:chExt cx="4913161" cy="3872490"/>
            </a:xfrm>
          </p:grpSpPr>
          <p:pic>
            <p:nvPicPr>
              <p:cNvPr id="85" name="Picture 52">
                <a:extLst>
                  <a:ext uri="{FF2B5EF4-FFF2-40B4-BE49-F238E27FC236}">
                    <a16:creationId xmlns:a16="http://schemas.microsoft.com/office/drawing/2014/main" id="{DB3EBB53-4DAF-E643-BE56-826EFDA32DE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781677" y="4980729"/>
                <a:ext cx="347188" cy="621910"/>
              </a:xfrm>
              <a:prstGeom prst="rect">
                <a:avLst/>
              </a:prstGeom>
            </p:spPr>
          </p:pic>
          <p:pic>
            <p:nvPicPr>
              <p:cNvPr id="86" name="Picture 53">
                <a:extLst>
                  <a:ext uri="{FF2B5EF4-FFF2-40B4-BE49-F238E27FC236}">
                    <a16:creationId xmlns:a16="http://schemas.microsoft.com/office/drawing/2014/main" id="{1D7E96F8-7A62-5349-B82F-62B512592675}"/>
                  </a:ext>
                </a:extLst>
              </p:cNvPr>
              <p:cNvPicPr>
                <a:picLocks noChangeAspect="1"/>
              </p:cNvPicPr>
              <p:nvPr/>
            </p:nvPicPr>
            <p:blipFill>
              <a:blip r:embed="rId17"/>
              <a:stretch>
                <a:fillRect/>
              </a:stretch>
            </p:blipFill>
            <p:spPr>
              <a:xfrm>
                <a:off x="4278130" y="2525173"/>
                <a:ext cx="4436037" cy="3796527"/>
              </a:xfrm>
              <a:prstGeom prst="rect">
                <a:avLst/>
              </a:prstGeom>
            </p:spPr>
          </p:pic>
          <p:sp>
            <p:nvSpPr>
              <p:cNvPr id="87" name="Oval 54">
                <a:extLst>
                  <a:ext uri="{FF2B5EF4-FFF2-40B4-BE49-F238E27FC236}">
                    <a16:creationId xmlns:a16="http://schemas.microsoft.com/office/drawing/2014/main" id="{0A4C916F-FC2B-AA4A-9348-C6F6E2FD05E2}"/>
                  </a:ext>
                </a:extLst>
              </p:cNvPr>
              <p:cNvSpPr/>
              <p:nvPr/>
            </p:nvSpPr>
            <p:spPr bwMode="gray">
              <a:xfrm>
                <a:off x="7488612" y="6300061"/>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88" name="Oval 55">
                <a:extLst>
                  <a:ext uri="{FF2B5EF4-FFF2-40B4-BE49-F238E27FC236}">
                    <a16:creationId xmlns:a16="http://schemas.microsoft.com/office/drawing/2014/main" id="{D6375D47-E63D-8540-940C-76A07204D3AA}"/>
                  </a:ext>
                </a:extLst>
              </p:cNvPr>
              <p:cNvSpPr/>
              <p:nvPr/>
            </p:nvSpPr>
            <p:spPr bwMode="gray">
              <a:xfrm>
                <a:off x="7781677" y="6300266"/>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89" name="Oval 56">
                <a:extLst>
                  <a:ext uri="{FF2B5EF4-FFF2-40B4-BE49-F238E27FC236}">
                    <a16:creationId xmlns:a16="http://schemas.microsoft.com/office/drawing/2014/main" id="{92ECA826-17BD-BB40-A885-A00BC6EDA2AC}"/>
                  </a:ext>
                </a:extLst>
              </p:cNvPr>
              <p:cNvSpPr/>
              <p:nvPr/>
            </p:nvSpPr>
            <p:spPr bwMode="gray">
              <a:xfrm>
                <a:off x="8057810" y="6300061"/>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0" name="Oval 57">
                <a:extLst>
                  <a:ext uri="{FF2B5EF4-FFF2-40B4-BE49-F238E27FC236}">
                    <a16:creationId xmlns:a16="http://schemas.microsoft.com/office/drawing/2014/main" id="{9E147171-3DEF-884B-A428-2191E8CF97E5}"/>
                  </a:ext>
                </a:extLst>
              </p:cNvPr>
              <p:cNvSpPr/>
              <p:nvPr/>
            </p:nvSpPr>
            <p:spPr bwMode="gray">
              <a:xfrm>
                <a:off x="8276885" y="6300061"/>
                <a:ext cx="97397" cy="9739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91" name="Picture 58">
                <a:extLst>
                  <a:ext uri="{FF2B5EF4-FFF2-40B4-BE49-F238E27FC236}">
                    <a16:creationId xmlns:a16="http://schemas.microsoft.com/office/drawing/2014/main" id="{4AA22732-C979-314D-86C0-30AA93C7BA47}"/>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878503" y="3652965"/>
                <a:ext cx="243824" cy="280314"/>
              </a:xfrm>
              <a:prstGeom prst="rect">
                <a:avLst/>
              </a:prstGeom>
            </p:spPr>
          </p:pic>
          <p:pic>
            <p:nvPicPr>
              <p:cNvPr id="92" name="Picture 59">
                <a:extLst>
                  <a:ext uri="{FF2B5EF4-FFF2-40B4-BE49-F238E27FC236}">
                    <a16:creationId xmlns:a16="http://schemas.microsoft.com/office/drawing/2014/main" id="{87BFB544-DC8D-634A-B089-325D5463E45F}"/>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875924" y="4270174"/>
                <a:ext cx="243824" cy="280314"/>
              </a:xfrm>
              <a:prstGeom prst="rect">
                <a:avLst/>
              </a:prstGeom>
            </p:spPr>
          </p:pic>
          <p:pic>
            <p:nvPicPr>
              <p:cNvPr id="93" name="Picture 60">
                <a:extLst>
                  <a:ext uri="{FF2B5EF4-FFF2-40B4-BE49-F238E27FC236}">
                    <a16:creationId xmlns:a16="http://schemas.microsoft.com/office/drawing/2014/main" id="{75EA7315-AD82-EF4D-B48F-3A3D7C019B5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960409" y="4270174"/>
                <a:ext cx="243824" cy="280314"/>
              </a:xfrm>
              <a:prstGeom prst="rect">
                <a:avLst/>
              </a:prstGeom>
            </p:spPr>
          </p:pic>
          <p:pic>
            <p:nvPicPr>
              <p:cNvPr id="94" name="Picture 61">
                <a:extLst>
                  <a:ext uri="{FF2B5EF4-FFF2-40B4-BE49-F238E27FC236}">
                    <a16:creationId xmlns:a16="http://schemas.microsoft.com/office/drawing/2014/main" id="{4E8102ED-46B3-844A-88E6-DB748DB9478B}"/>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276885" y="3670380"/>
                <a:ext cx="224553" cy="288989"/>
              </a:xfrm>
              <a:prstGeom prst="rect">
                <a:avLst/>
              </a:prstGeom>
            </p:spPr>
          </p:pic>
          <p:pic>
            <p:nvPicPr>
              <p:cNvPr id="95" name="Picture 62">
                <a:extLst>
                  <a:ext uri="{FF2B5EF4-FFF2-40B4-BE49-F238E27FC236}">
                    <a16:creationId xmlns:a16="http://schemas.microsoft.com/office/drawing/2014/main" id="{3B6F6E3D-EFF5-0B4B-9EDC-A7B0CAAE74B7}"/>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851532" y="4265836"/>
                <a:ext cx="224553" cy="288989"/>
              </a:xfrm>
              <a:prstGeom prst="rect">
                <a:avLst/>
              </a:prstGeom>
            </p:spPr>
          </p:pic>
          <p:pic>
            <p:nvPicPr>
              <p:cNvPr id="96" name="Picture 63">
                <a:extLst>
                  <a:ext uri="{FF2B5EF4-FFF2-40B4-BE49-F238E27FC236}">
                    <a16:creationId xmlns:a16="http://schemas.microsoft.com/office/drawing/2014/main" id="{FDC8BF13-C7FB-D34C-847E-8E2B7174B8F7}"/>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859639" y="4669009"/>
                <a:ext cx="224553" cy="288989"/>
              </a:xfrm>
              <a:prstGeom prst="rect">
                <a:avLst/>
              </a:prstGeom>
            </p:spPr>
          </p:pic>
          <p:pic>
            <p:nvPicPr>
              <p:cNvPr id="97" name="Picture 64">
                <a:extLst>
                  <a:ext uri="{FF2B5EF4-FFF2-40B4-BE49-F238E27FC236}">
                    <a16:creationId xmlns:a16="http://schemas.microsoft.com/office/drawing/2014/main" id="{D0A58F34-1B7C-2E4C-8A18-45CE82541CCA}"/>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500115" y="4670252"/>
                <a:ext cx="224553" cy="288989"/>
              </a:xfrm>
              <a:prstGeom prst="rect">
                <a:avLst/>
              </a:prstGeom>
            </p:spPr>
          </p:pic>
          <p:pic>
            <p:nvPicPr>
              <p:cNvPr id="98" name="Picture 65">
                <a:extLst>
                  <a:ext uri="{FF2B5EF4-FFF2-40B4-BE49-F238E27FC236}">
                    <a16:creationId xmlns:a16="http://schemas.microsoft.com/office/drawing/2014/main" id="{C1EDB455-174E-EE42-A024-97AB3997A18B}"/>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122327" y="4656518"/>
                <a:ext cx="224553" cy="288989"/>
              </a:xfrm>
              <a:prstGeom prst="rect">
                <a:avLst/>
              </a:prstGeom>
            </p:spPr>
          </p:pic>
          <p:pic>
            <p:nvPicPr>
              <p:cNvPr id="99" name="Picture 66">
                <a:extLst>
                  <a:ext uri="{FF2B5EF4-FFF2-40B4-BE49-F238E27FC236}">
                    <a16:creationId xmlns:a16="http://schemas.microsoft.com/office/drawing/2014/main" id="{0B8B180A-97DF-4349-9067-DE1D4ECE6B7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753671" y="4656518"/>
                <a:ext cx="224553" cy="288989"/>
              </a:xfrm>
              <a:prstGeom prst="rect">
                <a:avLst/>
              </a:prstGeom>
            </p:spPr>
          </p:pic>
          <p:pic>
            <p:nvPicPr>
              <p:cNvPr id="100" name="Picture 67">
                <a:extLst>
                  <a:ext uri="{FF2B5EF4-FFF2-40B4-BE49-F238E27FC236}">
                    <a16:creationId xmlns:a16="http://schemas.microsoft.com/office/drawing/2014/main" id="{26D270BA-EC31-0B43-B801-3EA0408DD6FF}"/>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124921" y="4672002"/>
                <a:ext cx="224553" cy="288989"/>
              </a:xfrm>
              <a:prstGeom prst="rect">
                <a:avLst/>
              </a:prstGeom>
            </p:spPr>
          </p:pic>
          <p:pic>
            <p:nvPicPr>
              <p:cNvPr id="101" name="Picture 68">
                <a:extLst>
                  <a:ext uri="{FF2B5EF4-FFF2-40B4-BE49-F238E27FC236}">
                    <a16:creationId xmlns:a16="http://schemas.microsoft.com/office/drawing/2014/main" id="{50239C41-EFE1-BD4C-A5D8-950E9550A420}"/>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848132" y="4672002"/>
                <a:ext cx="224553" cy="288989"/>
              </a:xfrm>
              <a:prstGeom prst="rect">
                <a:avLst/>
              </a:prstGeom>
            </p:spPr>
          </p:pic>
          <p:pic>
            <p:nvPicPr>
              <p:cNvPr id="102" name="Picture 69">
                <a:extLst>
                  <a:ext uri="{FF2B5EF4-FFF2-40B4-BE49-F238E27FC236}">
                    <a16:creationId xmlns:a16="http://schemas.microsoft.com/office/drawing/2014/main" id="{A57F3EFC-1AA0-B649-887E-FE28208C204B}"/>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586375" y="4656517"/>
                <a:ext cx="224553" cy="288989"/>
              </a:xfrm>
              <a:prstGeom prst="rect">
                <a:avLst/>
              </a:prstGeom>
            </p:spPr>
          </p:pic>
          <p:cxnSp>
            <p:nvCxnSpPr>
              <p:cNvPr id="103" name="Straight Connector 70">
                <a:extLst>
                  <a:ext uri="{FF2B5EF4-FFF2-40B4-BE49-F238E27FC236}">
                    <a16:creationId xmlns:a16="http://schemas.microsoft.com/office/drawing/2014/main" id="{AD6714CC-B890-CE4A-AF56-DBCF05ECDD3C}"/>
                  </a:ext>
                </a:extLst>
              </p:cNvPr>
              <p:cNvCxnSpPr>
                <a:cxnSpLocks/>
              </p:cNvCxnSpPr>
              <p:nvPr/>
            </p:nvCxnSpPr>
            <p:spPr bwMode="gray">
              <a:xfrm>
                <a:off x="5113017" y="4801011"/>
                <a:ext cx="3857633"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104" name="Picture 71">
                <a:extLst>
                  <a:ext uri="{FF2B5EF4-FFF2-40B4-BE49-F238E27FC236}">
                    <a16:creationId xmlns:a16="http://schemas.microsoft.com/office/drawing/2014/main" id="{4E8DA13E-9FCC-8045-89CE-EF7C11D8ED8A}"/>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303679" y="4656517"/>
                <a:ext cx="224553" cy="288989"/>
              </a:xfrm>
              <a:prstGeom prst="rect">
                <a:avLst/>
              </a:prstGeom>
            </p:spPr>
          </p:pic>
          <p:pic>
            <p:nvPicPr>
              <p:cNvPr id="105" name="Picture 72">
                <a:extLst>
                  <a:ext uri="{FF2B5EF4-FFF2-40B4-BE49-F238E27FC236}">
                    <a16:creationId xmlns:a16="http://schemas.microsoft.com/office/drawing/2014/main" id="{6193E1FA-C1CE-974C-8980-841C78DC605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056431" y="4656517"/>
                <a:ext cx="224553" cy="288989"/>
              </a:xfrm>
              <a:prstGeom prst="rect">
                <a:avLst/>
              </a:prstGeom>
            </p:spPr>
          </p:pic>
          <p:cxnSp>
            <p:nvCxnSpPr>
              <p:cNvPr id="106" name="Straight Connector 73">
                <a:extLst>
                  <a:ext uri="{FF2B5EF4-FFF2-40B4-BE49-F238E27FC236}">
                    <a16:creationId xmlns:a16="http://schemas.microsoft.com/office/drawing/2014/main" id="{11BCF7C8-B955-BE40-94CC-4CF190B8A0E2}"/>
                  </a:ext>
                </a:extLst>
              </p:cNvPr>
              <p:cNvCxnSpPr>
                <a:cxnSpLocks/>
              </p:cNvCxnSpPr>
              <p:nvPr/>
            </p:nvCxnSpPr>
            <p:spPr bwMode="gray">
              <a:xfrm>
                <a:off x="6072685" y="4464031"/>
                <a:ext cx="289796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74">
                <a:extLst>
                  <a:ext uri="{FF2B5EF4-FFF2-40B4-BE49-F238E27FC236}">
                    <a16:creationId xmlns:a16="http://schemas.microsoft.com/office/drawing/2014/main" id="{E152EF3D-0863-2442-B907-01FD746268DA}"/>
                  </a:ext>
                </a:extLst>
              </p:cNvPr>
              <p:cNvCxnSpPr>
                <a:cxnSpLocks/>
              </p:cNvCxnSpPr>
              <p:nvPr/>
            </p:nvCxnSpPr>
            <p:spPr bwMode="gray">
              <a:xfrm>
                <a:off x="6978224" y="3793122"/>
                <a:ext cx="1992426"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75">
                <a:extLst>
                  <a:ext uri="{FF2B5EF4-FFF2-40B4-BE49-F238E27FC236}">
                    <a16:creationId xmlns:a16="http://schemas.microsoft.com/office/drawing/2014/main" id="{E889287C-C713-6A4A-8565-304C9315AF4D}"/>
                  </a:ext>
                </a:extLst>
              </p:cNvPr>
              <p:cNvCxnSpPr>
                <a:cxnSpLocks/>
              </p:cNvCxnSpPr>
              <p:nvPr/>
            </p:nvCxnSpPr>
            <p:spPr bwMode="gray">
              <a:xfrm flipV="1">
                <a:off x="8970650" y="3814873"/>
                <a:ext cx="0" cy="232517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76">
                <a:extLst>
                  <a:ext uri="{FF2B5EF4-FFF2-40B4-BE49-F238E27FC236}">
                    <a16:creationId xmlns:a16="http://schemas.microsoft.com/office/drawing/2014/main" id="{0C9844C8-41D7-844D-A676-F94D12A8865C}"/>
                  </a:ext>
                </a:extLst>
              </p:cNvPr>
              <p:cNvCxnSpPr>
                <a:cxnSpLocks/>
              </p:cNvCxnSpPr>
              <p:nvPr/>
            </p:nvCxnSpPr>
            <p:spPr bwMode="gray">
              <a:xfrm>
                <a:off x="8389161" y="6140042"/>
                <a:ext cx="581489"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77">
                <a:extLst>
                  <a:ext uri="{FF2B5EF4-FFF2-40B4-BE49-F238E27FC236}">
                    <a16:creationId xmlns:a16="http://schemas.microsoft.com/office/drawing/2014/main" id="{3588DAE3-9786-E045-95BD-9C0BE02FB223}"/>
                  </a:ext>
                </a:extLst>
              </p:cNvPr>
              <p:cNvCxnSpPr>
                <a:cxnSpLocks/>
              </p:cNvCxnSpPr>
              <p:nvPr/>
            </p:nvCxnSpPr>
            <p:spPr bwMode="gray">
              <a:xfrm flipV="1">
                <a:off x="6110575" y="5888706"/>
                <a:ext cx="2860075" cy="6056"/>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80">
                <a:extLst>
                  <a:ext uri="{FF2B5EF4-FFF2-40B4-BE49-F238E27FC236}">
                    <a16:creationId xmlns:a16="http://schemas.microsoft.com/office/drawing/2014/main" id="{C02B8530-6697-AD4E-BCB5-B67FA1F0C9AD}"/>
                  </a:ext>
                </a:extLst>
              </p:cNvPr>
              <p:cNvCxnSpPr>
                <a:cxnSpLocks/>
              </p:cNvCxnSpPr>
              <p:nvPr/>
            </p:nvCxnSpPr>
            <p:spPr bwMode="gray">
              <a:xfrm>
                <a:off x="7980478" y="5396419"/>
                <a:ext cx="99017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112" name="Picture 81">
                <a:extLst>
                  <a:ext uri="{FF2B5EF4-FFF2-40B4-BE49-F238E27FC236}">
                    <a16:creationId xmlns:a16="http://schemas.microsoft.com/office/drawing/2014/main" id="{080365BE-8691-4047-817D-19FD4FF57DC5}"/>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190369" y="5104448"/>
                <a:ext cx="443915" cy="245739"/>
              </a:xfrm>
              <a:prstGeom prst="rect">
                <a:avLst/>
              </a:prstGeom>
            </p:spPr>
          </p:pic>
          <p:sp>
            <p:nvSpPr>
              <p:cNvPr id="113" name="TextBox 82">
                <a:extLst>
                  <a:ext uri="{FF2B5EF4-FFF2-40B4-BE49-F238E27FC236}">
                    <a16:creationId xmlns:a16="http://schemas.microsoft.com/office/drawing/2014/main" id="{95F57ADC-133F-3A4E-B29E-34C51A5CA588}"/>
                  </a:ext>
                </a:extLst>
              </p:cNvPr>
              <p:cNvSpPr txBox="1"/>
              <p:nvPr/>
            </p:nvSpPr>
            <p:spPr bwMode="gray">
              <a:xfrm rot="16200000">
                <a:off x="8620576" y="4422167"/>
                <a:ext cx="957994" cy="183437"/>
              </a:xfrm>
              <a:prstGeom prst="rect">
                <a:avLst/>
              </a:prstGeom>
              <a:solidFill>
                <a:schemeClr val="bg1"/>
              </a:solidFill>
              <a:ln>
                <a:noFill/>
              </a:ln>
            </p:spPr>
            <p:txBody>
              <a:bodyPr wrap="none" lIns="72000" tIns="72000" rIns="72000" bIns="72000" rtlCol="0" anchor="ctr">
                <a:noAutofit/>
              </a:bodyPr>
              <a:lstStyle/>
              <a:p>
                <a:pPr algn="ctr"/>
                <a:r>
                  <a:rPr lang="en-US" sz="900" dirty="0"/>
                  <a:t>Modbus TCP</a:t>
                </a:r>
              </a:p>
            </p:txBody>
          </p:sp>
          <p:pic>
            <p:nvPicPr>
              <p:cNvPr id="114" name="Picture 83">
                <a:extLst>
                  <a:ext uri="{FF2B5EF4-FFF2-40B4-BE49-F238E27FC236}">
                    <a16:creationId xmlns:a16="http://schemas.microsoft.com/office/drawing/2014/main" id="{D9CD680B-C3BA-9C41-9FC3-1B387976190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692192" y="5928288"/>
                <a:ext cx="526157" cy="329571"/>
              </a:xfrm>
              <a:prstGeom prst="rect">
                <a:avLst/>
              </a:prstGeom>
            </p:spPr>
          </p:pic>
          <p:pic>
            <p:nvPicPr>
              <p:cNvPr id="115" name="Picture 84">
                <a:extLst>
                  <a:ext uri="{FF2B5EF4-FFF2-40B4-BE49-F238E27FC236}">
                    <a16:creationId xmlns:a16="http://schemas.microsoft.com/office/drawing/2014/main" id="{AF1D40B5-AD85-4240-A14D-C2E1852A6D8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434251" y="5763502"/>
                <a:ext cx="526157" cy="329571"/>
              </a:xfrm>
              <a:prstGeom prst="rect">
                <a:avLst/>
              </a:prstGeom>
            </p:spPr>
          </p:pic>
        </p:grpSp>
        <p:sp>
          <p:nvSpPr>
            <p:cNvPr id="120" name="Rettangolo 119">
              <a:extLst>
                <a:ext uri="{FF2B5EF4-FFF2-40B4-BE49-F238E27FC236}">
                  <a16:creationId xmlns:a16="http://schemas.microsoft.com/office/drawing/2014/main" id="{D4216928-46B0-F045-855E-CF5DAE97BEE5}"/>
                </a:ext>
              </a:extLst>
            </p:cNvPr>
            <p:cNvSpPr/>
            <p:nvPr/>
          </p:nvSpPr>
          <p:spPr bwMode="gray">
            <a:xfrm>
              <a:off x="4345672" y="2771464"/>
              <a:ext cx="3447444" cy="3485589"/>
            </a:xfrm>
            <a:prstGeom prst="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sz="1400" dirty="0" err="1"/>
            </a:p>
          </p:txBody>
        </p:sp>
      </p:grpSp>
      <p:sp>
        <p:nvSpPr>
          <p:cNvPr id="2" name="Triangolo 1">
            <a:extLst>
              <a:ext uri="{FF2B5EF4-FFF2-40B4-BE49-F238E27FC236}">
                <a16:creationId xmlns:a16="http://schemas.microsoft.com/office/drawing/2014/main" id="{B9D49985-BC32-534D-992D-9ECDF2D8DD3E}"/>
              </a:ext>
            </a:extLst>
          </p:cNvPr>
          <p:cNvSpPr/>
          <p:nvPr/>
        </p:nvSpPr>
        <p:spPr bwMode="gray">
          <a:xfrm rot="5400000">
            <a:off x="2289819" y="4078032"/>
            <a:ext cx="3514844" cy="2360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73" name="Triangolo 72">
            <a:extLst>
              <a:ext uri="{FF2B5EF4-FFF2-40B4-BE49-F238E27FC236}">
                <a16:creationId xmlns:a16="http://schemas.microsoft.com/office/drawing/2014/main" id="{C0FE7666-F8A0-A943-B866-389E7CE6E5FC}"/>
              </a:ext>
            </a:extLst>
          </p:cNvPr>
          <p:cNvSpPr/>
          <p:nvPr/>
        </p:nvSpPr>
        <p:spPr bwMode="gray">
          <a:xfrm rot="5400000">
            <a:off x="6300458" y="4068845"/>
            <a:ext cx="3514844" cy="2360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76" name="Date Placeholder 3">
            <a:extLst>
              <a:ext uri="{FF2B5EF4-FFF2-40B4-BE49-F238E27FC236}">
                <a16:creationId xmlns:a16="http://schemas.microsoft.com/office/drawing/2014/main" id="{2391ACE7-E5DA-4B9F-8C2D-3FCD06915B4A}"/>
              </a:ext>
            </a:extLst>
          </p:cNvPr>
          <p:cNvSpPr txBox="1">
            <a:spLocks/>
          </p:cNvSpPr>
          <p:nvPr/>
        </p:nvSpPr>
        <p:spPr>
          <a:xfrm>
            <a:off x="332367" y="6489341"/>
            <a:ext cx="1162951" cy="118192"/>
          </a:xfrm>
          <a:prstGeom prst="rect">
            <a:avLst/>
          </a:prstGeom>
        </p:spPr>
        <p:txBody>
          <a:bodyPr vert="horz" lIns="0" tIns="0" rIns="0" bIns="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604723B6-2C37-4C03-92C2-AA6C4A469955}" type="datetime4">
              <a:rPr lang="en-US" sz="800" smtClean="0">
                <a:solidFill>
                  <a:schemeClr val="accent3"/>
                </a:solidFill>
              </a:rPr>
              <a:pPr>
                <a:lnSpc>
                  <a:spcPct val="90000"/>
                </a:lnSpc>
                <a:spcAft>
                  <a:spcPts val="600"/>
                </a:spcAft>
              </a:pPr>
              <a:t>October 8, 2021</a:t>
            </a:fld>
            <a:endParaRPr lang="en-US" sz="800" dirty="0">
              <a:solidFill>
                <a:schemeClr val="accent3"/>
              </a:solidFill>
            </a:endParaRPr>
          </a:p>
        </p:txBody>
      </p:sp>
      <p:sp>
        <p:nvSpPr>
          <p:cNvPr id="79" name="Slide Number Placeholder 5">
            <a:extLst>
              <a:ext uri="{FF2B5EF4-FFF2-40B4-BE49-F238E27FC236}">
                <a16:creationId xmlns:a16="http://schemas.microsoft.com/office/drawing/2014/main" id="{5D151A46-7FE4-455A-8B76-D5F652590512}"/>
              </a:ext>
            </a:extLst>
          </p:cNvPr>
          <p:cNvSpPr txBox="1">
            <a:spLocks/>
          </p:cNvSpPr>
          <p:nvPr/>
        </p:nvSpPr>
        <p:spPr>
          <a:xfrm>
            <a:off x="1798114" y="6488733"/>
            <a:ext cx="676888" cy="118800"/>
          </a:xfrm>
          <a:prstGeom prst="rect">
            <a:avLst/>
          </a:prstGeom>
        </p:spPr>
        <p:txBody>
          <a:bodyPr vert="horz" lIns="0" tIns="0" rIns="0" bIns="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800">
                <a:solidFill>
                  <a:schemeClr val="accent3"/>
                </a:solidFill>
              </a:rPr>
              <a:t>Slide </a:t>
            </a:r>
            <a:fld id="{619F89D8-7AE3-494A-97F3-03D680869632}" type="slidenum">
              <a:rPr lang="en-US" sz="800" smtClean="0">
                <a:solidFill>
                  <a:schemeClr val="accent3"/>
                </a:solidFill>
              </a:rPr>
              <a:pPr>
                <a:lnSpc>
                  <a:spcPct val="90000"/>
                </a:lnSpc>
                <a:spcAft>
                  <a:spcPts val="600"/>
                </a:spcAft>
              </a:pPr>
              <a:t>7</a:t>
            </a:fld>
            <a:endParaRPr lang="en-US" sz="800" dirty="0">
              <a:solidFill>
                <a:schemeClr val="accent3"/>
              </a:solidFill>
            </a:endParaRPr>
          </a:p>
        </p:txBody>
      </p:sp>
    </p:spTree>
    <p:extLst>
      <p:ext uri="{BB962C8B-B14F-4D97-AF65-F5344CB8AC3E}">
        <p14:creationId xmlns:p14="http://schemas.microsoft.com/office/powerpoint/2010/main" val="324892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a:xfrm>
            <a:off x="332367" y="5602409"/>
            <a:ext cx="8490250" cy="500072"/>
          </a:xfrm>
        </p:spPr>
        <p:txBody>
          <a:bodyPr/>
          <a:lstStyle/>
          <a:p>
            <a:pPr lvl="8"/>
            <a:r>
              <a:rPr lang="en-US" dirty="0">
                <a:solidFill>
                  <a:schemeClr val="tx1"/>
                </a:solidFill>
              </a:rPr>
              <a:t>*4K not available</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70</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Title 8">
            <a:extLst>
              <a:ext uri="{FF2B5EF4-FFF2-40B4-BE49-F238E27FC236}">
                <a16:creationId xmlns:a16="http://schemas.microsoft.com/office/drawing/2014/main" id="{DB0C168E-41C6-4A82-945A-6BCC3331FE7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2FED7202-DAD7-4472-A14B-2B653EC30745}"/>
              </a:ext>
            </a:extLst>
          </p:cNvPr>
          <p:cNvSpPr>
            <a:spLocks noGrp="1"/>
          </p:cNvSpPr>
          <p:nvPr>
            <p:ph type="subTitle" idx="13"/>
          </p:nvPr>
        </p:nvSpPr>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InLineII</a:t>
            </a:r>
            <a:r>
              <a:rPr lang="en-US" dirty="0">
                <a:latin typeface="ABBvoice Light" panose="020D0403020503020204" pitchFamily="34" charset="0"/>
                <a:ea typeface="ABBvoice Light" panose="020D0403020503020204" pitchFamily="34" charset="0"/>
                <a:cs typeface="ABBvoice Light" panose="020D0403020503020204" pitchFamily="34" charset="0"/>
              </a:rPr>
              <a:t> – metering and monitoring features</a:t>
            </a:r>
          </a:p>
        </p:txBody>
      </p:sp>
      <p:graphicFrame>
        <p:nvGraphicFramePr>
          <p:cNvPr id="13" name="Content Placeholder 7">
            <a:extLst>
              <a:ext uri="{FF2B5EF4-FFF2-40B4-BE49-F238E27FC236}">
                <a16:creationId xmlns:a16="http://schemas.microsoft.com/office/drawing/2014/main" id="{02D8A0AA-4418-42FB-803D-527E15E4DB8E}"/>
              </a:ext>
            </a:extLst>
          </p:cNvPr>
          <p:cNvGraphicFramePr>
            <a:graphicFrameLocks/>
          </p:cNvGraphicFramePr>
          <p:nvPr/>
        </p:nvGraphicFramePr>
        <p:xfrm>
          <a:off x="4336895" y="1923201"/>
          <a:ext cx="7541808" cy="3989595"/>
        </p:xfrm>
        <a:graphic>
          <a:graphicData uri="http://schemas.openxmlformats.org/drawingml/2006/table">
            <a:tbl>
              <a:tblPr firstRow="1" bandRow="1">
                <a:noFill/>
              </a:tblPr>
              <a:tblGrid>
                <a:gridCol w="3023136">
                  <a:extLst>
                    <a:ext uri="{9D8B030D-6E8A-4147-A177-3AD203B41FA5}">
                      <a16:colId xmlns:a16="http://schemas.microsoft.com/office/drawing/2014/main" val="4194678181"/>
                    </a:ext>
                  </a:extLst>
                </a:gridCol>
                <a:gridCol w="1645235">
                  <a:extLst>
                    <a:ext uri="{9D8B030D-6E8A-4147-A177-3AD203B41FA5}">
                      <a16:colId xmlns:a16="http://schemas.microsoft.com/office/drawing/2014/main" val="2214251117"/>
                    </a:ext>
                  </a:extLst>
                </a:gridCol>
                <a:gridCol w="1331321">
                  <a:extLst>
                    <a:ext uri="{9D8B030D-6E8A-4147-A177-3AD203B41FA5}">
                      <a16:colId xmlns:a16="http://schemas.microsoft.com/office/drawing/2014/main" val="286448776"/>
                    </a:ext>
                  </a:extLst>
                </a:gridCol>
                <a:gridCol w="1542116">
                  <a:extLst>
                    <a:ext uri="{9D8B030D-6E8A-4147-A177-3AD203B41FA5}">
                      <a16:colId xmlns:a16="http://schemas.microsoft.com/office/drawing/2014/main" val="2118675173"/>
                    </a:ext>
                  </a:extLst>
                </a:gridCol>
              </a:tblGrid>
              <a:tr h="342024">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977455615"/>
                  </a:ext>
                </a:extLst>
              </a:tr>
              <a:tr h="232734">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 – 1,3 x In</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36278">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6582">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b="0" i="0" u="none" strike="noStrike" kern="120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10 – 900vac</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36278">
                <a:tc>
                  <a:txBody>
                    <a:bodyPr/>
                    <a:lstStyle/>
                    <a:p>
                      <a:pPr algn="ctr" fontAlgn="b"/>
                      <a:r>
                        <a:rPr lang="nl-NL"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225237">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36816">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10723">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72337">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199513">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38384">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38384">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23904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23904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r h="239040">
                <a:tc>
                  <a:txBody>
                    <a:bodyPr/>
                    <a:lstStyle/>
                    <a:p>
                      <a:pPr algn="ctr" fontAlgn="b"/>
                      <a:r>
                        <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Temperature(</a:t>
                      </a:r>
                      <a:r>
                        <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 – 127℃ on L2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1997998"/>
                  </a:ext>
                </a:extLst>
              </a:tr>
              <a:tr h="239040">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73075634"/>
                  </a:ext>
                </a:extLst>
              </a:tr>
            </a:tbl>
          </a:graphicData>
        </a:graphic>
      </p:graphicFrame>
      <p:pic>
        <p:nvPicPr>
          <p:cNvPr id="14" name="Content Placeholder 19" descr="A picture containing street, snow, white, sitting&#10;&#10;Description automatically generated">
            <a:extLst>
              <a:ext uri="{FF2B5EF4-FFF2-40B4-BE49-F238E27FC236}">
                <a16:creationId xmlns:a16="http://schemas.microsoft.com/office/drawing/2014/main" id="{1BF6930A-C51E-4FF1-B32E-8F5D987210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gray">
          <a:xfrm>
            <a:off x="1495319" y="1923201"/>
            <a:ext cx="1572108" cy="4028055"/>
          </a:xfrm>
          <a:prstGeom prst="rect">
            <a:avLst/>
          </a:prstGeom>
        </p:spPr>
      </p:pic>
    </p:spTree>
    <p:extLst>
      <p:ext uri="{BB962C8B-B14F-4D97-AF65-F5344CB8AC3E}">
        <p14:creationId xmlns:p14="http://schemas.microsoft.com/office/powerpoint/2010/main" val="277151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7">
            <a:extLst>
              <a:ext uri="{FF2B5EF4-FFF2-40B4-BE49-F238E27FC236}">
                <a16:creationId xmlns:a16="http://schemas.microsoft.com/office/drawing/2014/main" id="{B14AAE33-9E89-4728-B33F-B32197347429}"/>
              </a:ext>
            </a:extLst>
          </p:cNvPr>
          <p:cNvGraphicFramePr>
            <a:graphicFrameLocks/>
          </p:cNvGraphicFramePr>
          <p:nvPr/>
        </p:nvGraphicFramePr>
        <p:xfrm>
          <a:off x="332367" y="1933575"/>
          <a:ext cx="5458833" cy="3991471"/>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92492">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Communication</a:t>
                      </a:r>
                    </a:p>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protocols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0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0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977455615"/>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7235">
                <a:tc>
                  <a:txBody>
                    <a:bodyPr/>
                    <a:lstStyle/>
                    <a:p>
                      <a:pPr marL="0" algn="ctr" defTabSz="914400" rtl="0" eaLnBrk="1" fontAlgn="b" latinLnBrk="0" hangingPunct="1"/>
                      <a:r>
                        <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7356">
                <a:tc>
                  <a:txBody>
                    <a:bodyPr/>
                    <a:lstStyle/>
                    <a:p>
                      <a:pPr algn="ctr" fontAlgn="b"/>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7235">
                <a:tc>
                  <a:txBody>
                    <a:bodyPr/>
                    <a:lstStyle/>
                    <a:p>
                      <a:pPr algn="ctr" fontAlgn="b"/>
                      <a:r>
                        <a:rPr lang="en-US"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7235">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Do not represent a gateway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40846">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9254">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71</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Title 8">
            <a:extLst>
              <a:ext uri="{FF2B5EF4-FFF2-40B4-BE49-F238E27FC236}">
                <a16:creationId xmlns:a16="http://schemas.microsoft.com/office/drawing/2014/main" id="{DB0C168E-41C6-4A82-945A-6BCC3331FE7E}"/>
              </a:ext>
            </a:extLst>
          </p:cNvPr>
          <p:cNvSpPr>
            <a:spLocks noGrp="1"/>
          </p:cNvSpPr>
          <p:nvPr>
            <p:ph type="title"/>
          </p:nvPr>
        </p:nvSpPr>
        <p:spPr/>
        <p:txBody>
          <a:bodyPr/>
          <a:lstStyle/>
          <a:p>
            <a:r>
              <a:rPr lang="en-US"/>
              <a:t>Smart metering and monitoring	</a:t>
            </a:r>
          </a:p>
        </p:txBody>
      </p:sp>
      <p:graphicFrame>
        <p:nvGraphicFramePr>
          <p:cNvPr id="15" name="Content Placeholder 7">
            <a:extLst>
              <a:ext uri="{FF2B5EF4-FFF2-40B4-BE49-F238E27FC236}">
                <a16:creationId xmlns:a16="http://schemas.microsoft.com/office/drawing/2014/main" id="{795B4D7B-3EC1-4724-B830-963D8192D7BA}"/>
              </a:ext>
            </a:extLst>
          </p:cNvPr>
          <p:cNvGraphicFramePr>
            <a:graphicFrameLocks/>
          </p:cNvGraphicFramePr>
          <p:nvPr/>
        </p:nvGraphicFramePr>
        <p:xfrm>
          <a:off x="6001141" y="3100826"/>
          <a:ext cx="5852123" cy="1070788"/>
        </p:xfrm>
        <a:graphic>
          <a:graphicData uri="http://schemas.openxmlformats.org/drawingml/2006/table">
            <a:tbl>
              <a:tblPr firstRow="1" bandRow="1">
                <a:noFill/>
              </a:tblPr>
              <a:tblGrid>
                <a:gridCol w="4602675">
                  <a:extLst>
                    <a:ext uri="{9D8B030D-6E8A-4147-A177-3AD203B41FA5}">
                      <a16:colId xmlns:a16="http://schemas.microsoft.com/office/drawing/2014/main" val="4194678181"/>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3">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dirty="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dirty="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a:txBody>
                    <a:bodyPr/>
                    <a:lstStyle/>
                    <a:p>
                      <a:pPr algn="l"/>
                      <a:r>
                        <a:rPr lang="en-US" sz="1100" u="none" strike="noStrike" kern="1200" dirty="0">
                          <a:solidFill>
                            <a:schemeClr val="dk1"/>
                          </a:solidFill>
                          <a:effectLst/>
                          <a:latin typeface="+mn-lt"/>
                          <a:ea typeface="+mn-ea"/>
                          <a:cs typeface="+mn-cs"/>
                        </a:rPr>
                        <a:t>Gateway to the cloud system EDCS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dirty="0">
                          <a:solidFill>
                            <a:schemeClr val="dk1"/>
                          </a:solidFill>
                          <a:effectLst/>
                          <a:latin typeface="+mn-lt"/>
                          <a:ea typeface="+mn-ea"/>
                          <a:cs typeface="+mn-cs"/>
                        </a:rPr>
                        <a:t>No </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a:txBody>
                    <a:bodyPr/>
                    <a:lstStyle/>
                    <a:p>
                      <a:pPr algn="l"/>
                      <a:r>
                        <a:rPr lang="en-US" sz="1100" u="none" strike="noStrike" kern="1200" dirty="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dirty="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dirty="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bl>
          </a:graphicData>
        </a:graphic>
      </p:graphicFrame>
      <p:sp>
        <p:nvSpPr>
          <p:cNvPr id="16" name="Subtitle 10">
            <a:extLst>
              <a:ext uri="{FF2B5EF4-FFF2-40B4-BE49-F238E27FC236}">
                <a16:creationId xmlns:a16="http://schemas.microsoft.com/office/drawing/2014/main" id="{AE0CB178-5E3E-4D63-BE6A-CFF3559A4A3D}"/>
              </a:ext>
            </a:extLst>
          </p:cNvPr>
          <p:cNvSpPr>
            <a:spLocks noGrp="1"/>
          </p:cNvSpPr>
          <p:nvPr>
            <p:ph type="subTitle" idx="13"/>
          </p:nvPr>
        </p:nvSpPr>
        <p:spPr>
          <a:xfrm>
            <a:off x="332367" y="1085213"/>
            <a:ext cx="11520898" cy="504000"/>
          </a:xfrm>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InLineII</a:t>
            </a:r>
            <a:r>
              <a:rPr lang="en-US" dirty="0">
                <a:latin typeface="ABBvoice Light" panose="020D0403020503020204" pitchFamily="34" charset="0"/>
                <a:ea typeface="ABBvoice Light" panose="020D0403020503020204" pitchFamily="34" charset="0"/>
                <a:cs typeface="ABBvoice Light" panose="020D0403020503020204" pitchFamily="34" charset="0"/>
              </a:rPr>
              <a:t> – metering and monitoring features</a:t>
            </a:r>
          </a:p>
        </p:txBody>
      </p:sp>
    </p:spTree>
    <p:extLst>
      <p:ext uri="{BB962C8B-B14F-4D97-AF65-F5344CB8AC3E}">
        <p14:creationId xmlns:p14="http://schemas.microsoft.com/office/powerpoint/2010/main" val="86183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72</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graphicFrame>
        <p:nvGraphicFramePr>
          <p:cNvPr id="17" name="Table 16">
            <a:extLst>
              <a:ext uri="{FF2B5EF4-FFF2-40B4-BE49-F238E27FC236}">
                <a16:creationId xmlns:a16="http://schemas.microsoft.com/office/drawing/2014/main" id="{3BAA1C24-3396-4341-AC41-17FA41EF64AB}"/>
              </a:ext>
            </a:extLst>
          </p:cNvPr>
          <p:cNvGraphicFramePr>
            <a:graphicFrameLocks noGrp="1"/>
          </p:cNvGraphicFramePr>
          <p:nvPr/>
        </p:nvGraphicFramePr>
        <p:xfrm>
          <a:off x="-3353535" y="7059886"/>
          <a:ext cx="7151768" cy="1215483"/>
        </p:xfrm>
        <a:graphic>
          <a:graphicData uri="http://schemas.openxmlformats.org/drawingml/2006/table">
            <a:tbl>
              <a:tblPr firstRow="1" bandRow="1"/>
              <a:tblGrid>
                <a:gridCol w="5353291">
                  <a:extLst>
                    <a:ext uri="{9D8B030D-6E8A-4147-A177-3AD203B41FA5}">
                      <a16:colId xmlns:a16="http://schemas.microsoft.com/office/drawing/2014/main" val="356828352"/>
                    </a:ext>
                  </a:extLst>
                </a:gridCol>
                <a:gridCol w="1468548">
                  <a:extLst>
                    <a:ext uri="{9D8B030D-6E8A-4147-A177-3AD203B41FA5}">
                      <a16:colId xmlns:a16="http://schemas.microsoft.com/office/drawing/2014/main" val="549213710"/>
                    </a:ext>
                  </a:extLst>
                </a:gridCol>
                <a:gridCol w="329929">
                  <a:extLst>
                    <a:ext uri="{9D8B030D-6E8A-4147-A177-3AD203B41FA5}">
                      <a16:colId xmlns:a16="http://schemas.microsoft.com/office/drawing/2014/main" val="1636510363"/>
                    </a:ext>
                  </a:extLst>
                </a:gridCol>
              </a:tblGrid>
              <a:tr h="243379">
                <a:tc gridSpan="3">
                  <a:txBody>
                    <a:bodyPr/>
                    <a:lstStyle/>
                    <a:p>
                      <a:pPr algn="ctr"/>
                      <a:r>
                        <a:rPr lang="en-US" sz="1200"/>
                        <a:t>OTHER NOTES </a:t>
                      </a:r>
                    </a:p>
                  </a:txBody>
                  <a:tcPr anchor="ctr"/>
                </a:tc>
                <a:tc hMerge="1">
                  <a:txBody>
                    <a:bodyPr/>
                    <a:lstStyle/>
                    <a:p>
                      <a:pPr algn="ctr"/>
                      <a:endParaRPr lang="en-US" sz="1200"/>
                    </a:p>
                  </a:txBody>
                  <a:tcPr anchor="ctr"/>
                </a:tc>
                <a:tc hMerge="1">
                  <a:txBody>
                    <a:bodyPr/>
                    <a:lstStyle/>
                    <a:p>
                      <a:pPr algn="ctr"/>
                      <a:endParaRPr lang="en-US" sz="1200"/>
                    </a:p>
                  </a:txBody>
                  <a:tcPr anchor="ctr"/>
                </a:tc>
                <a:extLst>
                  <a:ext uri="{0D108BD9-81ED-4DB2-BD59-A6C34878D82A}">
                    <a16:rowId xmlns:a16="http://schemas.microsoft.com/office/drawing/2014/main" val="1226141537"/>
                  </a:ext>
                </a:extLst>
              </a:tr>
              <a:tr h="229858">
                <a:tc>
                  <a:txBody>
                    <a:bodyPr/>
                    <a:lstStyle/>
                    <a:p>
                      <a:r>
                        <a:rPr lang="en-US" sz="1100" u="none" strike="noStrike" kern="1200">
                          <a:solidFill>
                            <a:schemeClr val="dk1"/>
                          </a:solidFill>
                          <a:effectLst/>
                          <a:latin typeface="+mn-lt"/>
                          <a:ea typeface="+mn-ea"/>
                          <a:cs typeface="+mn-cs"/>
                        </a:rPr>
                        <a:t>Gateway to the cloud system EDCS  </a:t>
                      </a:r>
                    </a:p>
                  </a:txBody>
                  <a:tcPr/>
                </a:tc>
                <a:tc gridSpan="2">
                  <a:txBody>
                    <a:bodyPr/>
                    <a:lstStyle/>
                    <a:p>
                      <a:r>
                        <a:rPr lang="en-US" sz="1100" u="none" strike="noStrike" kern="1200">
                          <a:solidFill>
                            <a:schemeClr val="dk1"/>
                          </a:solidFill>
                          <a:effectLst/>
                          <a:latin typeface="+mn-lt"/>
                          <a:ea typeface="+mn-ea"/>
                          <a:cs typeface="+mn-cs"/>
                        </a:rPr>
                        <a:t>Yes </a:t>
                      </a:r>
                    </a:p>
                  </a:txBody>
                  <a:tcPr/>
                </a:tc>
                <a:tc hMerge="1">
                  <a:txBody>
                    <a:bodyPr/>
                    <a:lstStyle/>
                    <a:p>
                      <a:endParaRPr lang="en-US" sz="11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1646435746"/>
                  </a:ext>
                </a:extLst>
              </a:tr>
              <a:tr h="229858">
                <a:tc>
                  <a:txBody>
                    <a:bodyPr/>
                    <a:lstStyle/>
                    <a:p>
                      <a:pPr marL="0" algn="l" defTabSz="914400" rtl="0" eaLnBrk="1" latinLnBrk="0" hangingPunct="1"/>
                      <a:r>
                        <a:rPr lang="en-US" sz="1100" u="none" strike="noStrike" kern="1200">
                          <a:solidFill>
                            <a:schemeClr val="dk1"/>
                          </a:solidFill>
                          <a:effectLst/>
                          <a:latin typeface="+mn-lt"/>
                          <a:ea typeface="+mn-ea"/>
                          <a:cs typeface="+mn-cs"/>
                        </a:rPr>
                        <a:t>Internal memory </a:t>
                      </a:r>
                    </a:p>
                  </a:txBody>
                  <a:tcPr/>
                </a:tc>
                <a:tc gridSpan="2">
                  <a:txBody>
                    <a:bodyPr/>
                    <a:lstStyle/>
                    <a:p>
                      <a:pPr marL="0" algn="l" defTabSz="914400" rtl="0" eaLnBrk="1" latinLnBrk="0" hangingPunct="1"/>
                      <a:r>
                        <a:rPr lang="en-US" sz="1100" u="none" strike="noStrike" kern="1200">
                          <a:solidFill>
                            <a:schemeClr val="dk1"/>
                          </a:solidFill>
                          <a:effectLst/>
                          <a:latin typeface="+mn-lt"/>
                          <a:ea typeface="+mn-ea"/>
                          <a:cs typeface="+mn-cs"/>
                        </a:rPr>
                        <a:t>No</a:t>
                      </a:r>
                    </a:p>
                  </a:txBody>
                  <a:tcPr/>
                </a:tc>
                <a:tc hMerge="1">
                  <a:txBody>
                    <a:bodyPr/>
                    <a:lstStyle/>
                    <a:p>
                      <a:pPr marL="0" algn="l" defTabSz="914400" rtl="0" eaLnBrk="1" latinLnBrk="0" hangingPunct="1"/>
                      <a:endParaRPr lang="en-US" sz="11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4007877327"/>
                  </a:ext>
                </a:extLst>
              </a:tr>
              <a:tr h="154366">
                <a:tc gridSpan="3">
                  <a:txBody>
                    <a:bodyPr/>
                    <a:lstStyle/>
                    <a:p>
                      <a:pPr marL="0" algn="l" defTabSz="914400" rtl="0" eaLnBrk="1" fontAlgn="b" latinLnBrk="0" hangingPunct="1"/>
                      <a:r>
                        <a:rPr lang="en-US" sz="1100" u="none" strike="noStrike" kern="1200">
                          <a:solidFill>
                            <a:schemeClr val="tx1"/>
                          </a:solidFill>
                          <a:effectLst/>
                          <a:latin typeface="+mn-lt"/>
                          <a:ea typeface="+mn-ea"/>
                          <a:cs typeface="+mn-cs"/>
                        </a:rPr>
                        <a:t>  The lowest current value detected is 0,05 x In</a:t>
                      </a:r>
                    </a:p>
                  </a:txBody>
                  <a:tcPr marL="6350" marR="6350" marT="6350" marB="0" anchor="b"/>
                </a:tc>
                <a:tc hMerge="1">
                  <a:txBody>
                    <a:bodyPr/>
                    <a:lstStyle/>
                    <a:p>
                      <a:pPr algn="l" fontAlgn="b"/>
                      <a:endParaRPr lang="en-US" sz="1100" u="none" strike="noStrike" kern="1200">
                        <a:solidFill>
                          <a:schemeClr val="dk1"/>
                        </a:solidFill>
                        <a:effectLst/>
                        <a:latin typeface="+mn-lt"/>
                        <a:ea typeface="+mn-ea"/>
                        <a:cs typeface="+mn-cs"/>
                      </a:endParaRPr>
                    </a:p>
                  </a:txBody>
                  <a:tcPr marL="6350" marR="6350" marT="6350" marB="0" anchor="b"/>
                </a:tc>
                <a:tc hMerge="1">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3629388186"/>
                  </a:ext>
                </a:extLst>
              </a:tr>
              <a:tr h="249013">
                <a:tc gridSpan="2">
                  <a:txBody>
                    <a:bodyPr/>
                    <a:lstStyle/>
                    <a:p>
                      <a:pPr marL="0" algn="l" defTabSz="914400" rtl="0" eaLnBrk="1" fontAlgn="b" latinLnBrk="0" hangingPunct="1"/>
                      <a:r>
                        <a:rPr lang="en-US" sz="1100" u="none" strike="noStrike" kern="1200">
                          <a:solidFill>
                            <a:schemeClr val="dk1"/>
                          </a:solidFill>
                          <a:effectLst/>
                          <a:latin typeface="+mn-lt"/>
                          <a:ea typeface="+mn-ea"/>
                          <a:cs typeface="+mn-cs"/>
                        </a:rPr>
                        <a:t>  Temperature sensors embedded: on load side terminals, HMI display and device</a:t>
                      </a:r>
                    </a:p>
                  </a:txBody>
                  <a:tcPr marL="6350" marR="6350" marT="6350" marB="0" anchor="b"/>
                </a:tc>
                <a:tc hMerge="1">
                  <a:txBody>
                    <a:bodyPr/>
                    <a:lstStyle/>
                    <a:p>
                      <a:pPr marL="0" algn="l" defTabSz="914400" rtl="0" eaLnBrk="1" latinLnBrk="0" hangingPunct="1"/>
                      <a:endParaRPr lang="en-US" sz="1100" u="none" strike="noStrike" kern="1200">
                        <a:solidFill>
                          <a:schemeClr val="dk1"/>
                        </a:solidFill>
                        <a:effectLst/>
                        <a:latin typeface="+mn-lt"/>
                        <a:ea typeface="+mn-ea"/>
                        <a:cs typeface="+mn-cs"/>
                      </a:endParaRPr>
                    </a:p>
                  </a:txBody>
                  <a:tcPr marL="6350" marR="6350" marT="6350" marB="0" anchor="b"/>
                </a:tc>
                <a:tc>
                  <a:txBody>
                    <a:bodyPr/>
                    <a:lstStyle/>
                    <a:p>
                      <a:pPr marL="0" algn="l" defTabSz="914400" rtl="0" eaLnBrk="1" latinLnBrk="0" hangingPunct="1"/>
                      <a:endParaRPr lang="en-US" sz="11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840675213"/>
                  </a:ext>
                </a:extLst>
              </a:tr>
            </a:tbl>
          </a:graphicData>
        </a:graphic>
      </p:graphicFrame>
      <p:sp>
        <p:nvSpPr>
          <p:cNvPr id="9" name="Title 8">
            <a:extLst>
              <a:ext uri="{FF2B5EF4-FFF2-40B4-BE49-F238E27FC236}">
                <a16:creationId xmlns:a16="http://schemas.microsoft.com/office/drawing/2014/main" id="{AC8BCB70-821A-440E-86D2-8689702C7C6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91CAFDEF-6804-4C4A-BF0C-3B2CD11BC798}"/>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OT with ITS2 – metering and monitoring features</a:t>
            </a:r>
          </a:p>
          <a:p>
            <a:endParaRPr lang="en-US">
              <a:latin typeface="ABBvoice Light" panose="020D0403020503020204" pitchFamily="34" charset="0"/>
              <a:ea typeface="ABBvoice Light" panose="020D0403020503020204" pitchFamily="34" charset="0"/>
              <a:cs typeface="ABBvoice Light" panose="020D0403020503020204" pitchFamily="34" charset="0"/>
            </a:endParaRPr>
          </a:p>
          <a:p>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4" name="Content Placeholder 7">
            <a:extLst>
              <a:ext uri="{FF2B5EF4-FFF2-40B4-BE49-F238E27FC236}">
                <a16:creationId xmlns:a16="http://schemas.microsoft.com/office/drawing/2014/main" id="{169CAD43-4A11-4151-923E-BC4461A927CD}"/>
              </a:ext>
            </a:extLst>
          </p:cNvPr>
          <p:cNvGraphicFramePr>
            <a:graphicFrameLocks/>
          </p:cNvGraphicFramePr>
          <p:nvPr/>
        </p:nvGraphicFramePr>
        <p:xfrm>
          <a:off x="5994400" y="1383028"/>
          <a:ext cx="5954076" cy="4746959"/>
        </p:xfrm>
        <a:graphic>
          <a:graphicData uri="http://schemas.openxmlformats.org/drawingml/2006/table">
            <a:tbl>
              <a:tblPr firstRow="1" bandRow="1">
                <a:noFill/>
              </a:tblPr>
              <a:tblGrid>
                <a:gridCol w="2455320">
                  <a:extLst>
                    <a:ext uri="{9D8B030D-6E8A-4147-A177-3AD203B41FA5}">
                      <a16:colId xmlns:a16="http://schemas.microsoft.com/office/drawing/2014/main" val="4194678181"/>
                    </a:ext>
                  </a:extLst>
                </a:gridCol>
                <a:gridCol w="1336222">
                  <a:extLst>
                    <a:ext uri="{9D8B030D-6E8A-4147-A177-3AD203B41FA5}">
                      <a16:colId xmlns:a16="http://schemas.microsoft.com/office/drawing/2014/main" val="2214251117"/>
                    </a:ext>
                  </a:extLst>
                </a:gridCol>
                <a:gridCol w="1081267">
                  <a:extLst>
                    <a:ext uri="{9D8B030D-6E8A-4147-A177-3AD203B41FA5}">
                      <a16:colId xmlns:a16="http://schemas.microsoft.com/office/drawing/2014/main" val="286448776"/>
                    </a:ext>
                  </a:extLst>
                </a:gridCol>
                <a:gridCol w="1081267">
                  <a:extLst>
                    <a:ext uri="{9D8B030D-6E8A-4147-A177-3AD203B41FA5}">
                      <a16:colId xmlns:a16="http://schemas.microsoft.com/office/drawing/2014/main" val="2153369328"/>
                    </a:ext>
                  </a:extLst>
                </a:gridCol>
              </a:tblGrid>
              <a:tr h="393408">
                <a:tc>
                  <a:txBody>
                    <a:bodyPr/>
                    <a:lstStyle/>
                    <a:p>
                      <a:pPr marL="0" algn="l"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algn="ctr"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algn="ctr"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algn="ctr"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extLst>
                  <a:ext uri="{0D108BD9-81ED-4DB2-BD59-A6C34878D82A}">
                    <a16:rowId xmlns:a16="http://schemas.microsoft.com/office/drawing/2014/main" val="977455615"/>
                  </a:ext>
                </a:extLst>
              </a:tr>
              <a:tr h="267698">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 – 1,3 x In</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177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95129">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b="0" i="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10 – 900vac</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71775">
                <a:tc>
                  <a:txBody>
                    <a:bodyPr/>
                    <a:lstStyle/>
                    <a:p>
                      <a:pPr algn="l" fontAlgn="b"/>
                      <a:r>
                        <a:rPr lang="nl-NL" sz="1100"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25907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72394">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42380">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86490">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29487">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59501">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82437">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274951">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274951">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r h="274951">
                <a:tc>
                  <a:txBody>
                    <a:bodyPr/>
                    <a:lstStyle/>
                    <a:p>
                      <a:pPr algn="l" fontAlgn="b"/>
                      <a:r>
                        <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Temperature(</a:t>
                      </a:r>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 – 127℃ on L2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271785628"/>
                  </a:ext>
                </a:extLst>
              </a:tr>
              <a:tr h="274951">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1642434559"/>
                  </a:ext>
                </a:extLst>
              </a:tr>
            </a:tbl>
          </a:graphicData>
        </a:graphic>
      </p:graphicFrame>
      <p:pic>
        <p:nvPicPr>
          <p:cNvPr id="12" name="Content Placeholder 16" descr="A close up of electronics&#10;&#10;Description automatically generated">
            <a:extLst>
              <a:ext uri="{FF2B5EF4-FFF2-40B4-BE49-F238E27FC236}">
                <a16:creationId xmlns:a16="http://schemas.microsoft.com/office/drawing/2014/main" id="{20087B9B-4C7A-4DF2-A629-BA9CAD2F775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55011" y="1807836"/>
            <a:ext cx="2302878" cy="3580182"/>
          </a:xfrm>
          <a:prstGeom prst="rect">
            <a:avLst/>
          </a:prstGeom>
        </p:spPr>
      </p:pic>
    </p:spTree>
    <p:extLst>
      <p:ext uri="{BB962C8B-B14F-4D97-AF65-F5344CB8AC3E}">
        <p14:creationId xmlns:p14="http://schemas.microsoft.com/office/powerpoint/2010/main" val="33275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7">
            <a:extLst>
              <a:ext uri="{FF2B5EF4-FFF2-40B4-BE49-F238E27FC236}">
                <a16:creationId xmlns:a16="http://schemas.microsoft.com/office/drawing/2014/main" id="{652AED62-46D3-4B87-9C77-456E8B69C4B5}"/>
              </a:ext>
            </a:extLst>
          </p:cNvPr>
          <p:cNvGraphicFramePr>
            <a:graphicFrameLocks/>
          </p:cNvGraphicFramePr>
          <p:nvPr/>
        </p:nvGraphicFramePr>
        <p:xfrm>
          <a:off x="332367" y="1933575"/>
          <a:ext cx="5458833" cy="3985063"/>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92492">
                <a:tc>
                  <a:txBody>
                    <a:bodyPr/>
                    <a:lstStyle/>
                    <a:p>
                      <a:pPr marL="0" algn="l"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Communication protocols</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algn="ctr"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a:txBody>
                    <a:bodyPr/>
                    <a:lstStyle/>
                    <a:p>
                      <a:pPr marL="0" algn="ctr" defTabSz="914400" rtl="0" eaLnBrk="1" fontAlgn="b" latinLnBrk="0" hangingPunct="1"/>
                      <a:r>
                        <a:rPr lang="en-US" sz="1200" b="1" kern="12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6350" marR="6350" marT="6350" marB="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977455615"/>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Will be enabled in 2020</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7235">
                <a:tc>
                  <a:txBody>
                    <a:bodyPr/>
                    <a:lstStyle/>
                    <a:p>
                      <a:pPr marL="0" algn="l" defTabSz="914400" rtl="0" eaLnBrk="1" fontAlgn="b" latinLnBrk="0" hangingPunct="1"/>
                      <a:r>
                        <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7356">
                <a:tc>
                  <a:txBody>
                    <a:bodyPr/>
                    <a:lstStyle/>
                    <a:p>
                      <a:pPr algn="l" fontAlgn="b"/>
                      <a:r>
                        <a:rPr lang="en-US" sz="1100"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7235">
                <a:tc>
                  <a:txBody>
                    <a:bodyPr/>
                    <a:lstStyle/>
                    <a:p>
                      <a:pPr algn="l" fontAlgn="b"/>
                      <a:r>
                        <a:rPr lang="en-US" sz="1100"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Do not represent a gateway</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7235">
                <a:tc>
                  <a:txBody>
                    <a:bodyPr/>
                    <a:lstStyle/>
                    <a:p>
                      <a:pPr algn="l" fontAlgn="b"/>
                      <a:r>
                        <a:rPr lang="en-US"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40846">
                <a:tc>
                  <a:txBody>
                    <a:bodyPr/>
                    <a:lstStyle/>
                    <a:p>
                      <a:pPr marL="0" algn="l" defTabSz="914400" rtl="0" eaLnBrk="1" fontAlgn="b" latinLnBrk="0" hangingPunct="1"/>
                      <a:r>
                        <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9254">
                <a:tc>
                  <a:txBody>
                    <a:bodyPr/>
                    <a:lstStyle/>
                    <a:p>
                      <a:pPr marL="0" algn="l" defTabSz="914400" rtl="0" eaLnBrk="1" fontAlgn="b" latinLnBrk="0" hangingPunct="1"/>
                      <a:r>
                        <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73</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Title 8">
            <a:extLst>
              <a:ext uri="{FF2B5EF4-FFF2-40B4-BE49-F238E27FC236}">
                <a16:creationId xmlns:a16="http://schemas.microsoft.com/office/drawing/2014/main" id="{AC8BCB70-821A-440E-86D2-8689702C7C6E}"/>
              </a:ext>
            </a:extLst>
          </p:cNvPr>
          <p:cNvSpPr>
            <a:spLocks noGrp="1"/>
          </p:cNvSpPr>
          <p:nvPr>
            <p:ph type="title"/>
          </p:nvPr>
        </p:nvSpPr>
        <p:spPr/>
        <p:txBody>
          <a:bodyPr/>
          <a:lstStyle/>
          <a:p>
            <a:r>
              <a:rPr lang="en-US"/>
              <a:t>Smart metering and monitoring	</a:t>
            </a:r>
          </a:p>
        </p:txBody>
      </p:sp>
      <p:sp>
        <p:nvSpPr>
          <p:cNvPr id="11" name="Subtitle 10">
            <a:extLst>
              <a:ext uri="{FF2B5EF4-FFF2-40B4-BE49-F238E27FC236}">
                <a16:creationId xmlns:a16="http://schemas.microsoft.com/office/drawing/2014/main" id="{91CAFDEF-6804-4C4A-BF0C-3B2CD11BC798}"/>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OT with ITS2 – metering and monitoring features</a:t>
            </a:r>
          </a:p>
          <a:p>
            <a:endParaRPr lang="en-US">
              <a:latin typeface="ABBvoice Light" panose="020D0403020503020204" pitchFamily="34" charset="0"/>
              <a:ea typeface="ABBvoice Light" panose="020D0403020503020204" pitchFamily="34" charset="0"/>
              <a:cs typeface="ABBvoice Light" panose="020D0403020503020204" pitchFamily="34" charset="0"/>
            </a:endParaRPr>
          </a:p>
          <a:p>
            <a:endParaRPr lang="en-US">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8" name="Content Placeholder 7">
            <a:extLst>
              <a:ext uri="{FF2B5EF4-FFF2-40B4-BE49-F238E27FC236}">
                <a16:creationId xmlns:a16="http://schemas.microsoft.com/office/drawing/2014/main" id="{18119486-D85D-44DB-A91A-7F4A8027F222}"/>
              </a:ext>
            </a:extLst>
          </p:cNvPr>
          <p:cNvGraphicFramePr>
            <a:graphicFrameLocks/>
          </p:cNvGraphicFramePr>
          <p:nvPr/>
        </p:nvGraphicFramePr>
        <p:xfrm>
          <a:off x="6001141" y="3100826"/>
          <a:ext cx="5852123" cy="1223968"/>
        </p:xfrm>
        <a:graphic>
          <a:graphicData uri="http://schemas.openxmlformats.org/drawingml/2006/table">
            <a:tbl>
              <a:tblPr firstRow="1" bandRow="1">
                <a:noFill/>
              </a:tblPr>
              <a:tblGrid>
                <a:gridCol w="4602675">
                  <a:extLst>
                    <a:ext uri="{9D8B030D-6E8A-4147-A177-3AD203B41FA5}">
                      <a16:colId xmlns:a16="http://schemas.microsoft.com/office/drawing/2014/main" val="4194678181"/>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3">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bg1"/>
                    </a:solidFill>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a:txBody>
                    <a:bodyPr/>
                    <a:lstStyle/>
                    <a:p>
                      <a:r>
                        <a:rPr lang="en-US" sz="1100" u="none" strike="noStrike" kern="1200">
                          <a:solidFill>
                            <a:schemeClr val="dk1"/>
                          </a:solidFill>
                          <a:effectLst/>
                          <a:latin typeface="+mn-lt"/>
                          <a:ea typeface="+mn-ea"/>
                          <a:cs typeface="+mn-cs"/>
                        </a:rPr>
                        <a:t>Gateway to the cloud system ABB Ability Energy and Asset Manager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a:solidFill>
                            <a:schemeClr val="dk1"/>
                          </a:solidFill>
                          <a:effectLst/>
                          <a:latin typeface="+mn-lt"/>
                          <a:ea typeface="+mn-ea"/>
                          <a:cs typeface="+mn-cs"/>
                        </a:rPr>
                        <a:t>No</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a:txBody>
                    <a:bodyPr/>
                    <a:lstStyle/>
                    <a:p>
                      <a:pPr algn="l"/>
                      <a:r>
                        <a:rPr lang="en-US" sz="1100" u="none" strike="noStrike" kern="120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bl>
          </a:graphicData>
        </a:graphic>
      </p:graphicFrame>
    </p:spTree>
    <p:extLst>
      <p:ext uri="{BB962C8B-B14F-4D97-AF65-F5344CB8AC3E}">
        <p14:creationId xmlns:p14="http://schemas.microsoft.com/office/powerpoint/2010/main" val="24498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32BC57-E292-4405-B8F4-73C603553596}"/>
              </a:ext>
            </a:extLst>
          </p:cNvPr>
          <p:cNvSpPr/>
          <p:nvPr/>
        </p:nvSpPr>
        <p:spPr bwMode="gray">
          <a:xfrm>
            <a:off x="336550" y="1931192"/>
            <a:ext cx="5916988" cy="39838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AC206D86-0B06-4B64-AA95-F71D81AFE7DC}"/>
              </a:ext>
            </a:extLst>
          </p:cNvPr>
          <p:cNvSpPr>
            <a:spLocks noGrp="1"/>
          </p:cNvSpPr>
          <p:nvPr>
            <p:ph type="title"/>
          </p:nvPr>
        </p:nvSpPr>
        <p:spPr>
          <a:xfrm>
            <a:off x="333264" y="682313"/>
            <a:ext cx="11520000" cy="396000"/>
          </a:xfrm>
        </p:spPr>
        <p:txBody>
          <a:bodyPr anchor="t">
            <a:normAutofit/>
          </a:bodyPr>
          <a:lstStyle/>
          <a:p>
            <a:r>
              <a:rPr lang="en-US"/>
              <a:t>Smart metering and monitoring</a:t>
            </a:r>
            <a:endParaRPr lang="en-GB"/>
          </a:p>
        </p:txBody>
      </p:sp>
      <p:sp>
        <p:nvSpPr>
          <p:cNvPr id="14" name="Footer Placeholder 2">
            <a:extLst>
              <a:ext uri="{FF2B5EF4-FFF2-40B4-BE49-F238E27FC236}">
                <a16:creationId xmlns:a16="http://schemas.microsoft.com/office/drawing/2014/main" id="{D24BD034-643D-48BD-9CAD-3EEE279F2179}"/>
              </a:ext>
            </a:extLst>
          </p:cNvPr>
          <p:cNvSpPr>
            <a:spLocks noGrp="1"/>
          </p:cNvSpPr>
          <p:nvPr>
            <p:ph type="ftr" sz="quarter" idx="10"/>
          </p:nvPr>
        </p:nvSpPr>
        <p:spPr>
          <a:xfrm>
            <a:off x="2499782" y="6298397"/>
            <a:ext cx="8490250" cy="500072"/>
          </a:xfrm>
        </p:spPr>
        <p:txBody>
          <a:bodyPr/>
          <a:lstStyle/>
          <a:p>
            <a:pPr lvl="8"/>
            <a:endParaRPr lang="en-US"/>
          </a:p>
        </p:txBody>
      </p:sp>
      <p:sp>
        <p:nvSpPr>
          <p:cNvPr id="4" name="Date Placeholder 3">
            <a:extLst>
              <a:ext uri="{FF2B5EF4-FFF2-40B4-BE49-F238E27FC236}">
                <a16:creationId xmlns:a16="http://schemas.microsoft.com/office/drawing/2014/main" id="{AFB6E08B-FB94-40FD-9517-71AAC7E2A321}"/>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B0EFA936-28E9-42DC-A924-CB516818427B}"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D9A2F651-AF88-4A21-9B93-93D8FA47F876}"/>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74</a:t>
            </a:fld>
            <a:endParaRPr lang="en-US" sz="800"/>
          </a:p>
        </p:txBody>
      </p:sp>
      <p:sp>
        <p:nvSpPr>
          <p:cNvPr id="6" name="Text Placeholder 5">
            <a:extLst>
              <a:ext uri="{FF2B5EF4-FFF2-40B4-BE49-F238E27FC236}">
                <a16:creationId xmlns:a16="http://schemas.microsoft.com/office/drawing/2014/main" id="{8DAFCEB1-186D-49AB-B63D-C99D062A8120}"/>
              </a:ext>
            </a:extLst>
          </p:cNvPr>
          <p:cNvSpPr>
            <a:spLocks noGrp="1"/>
          </p:cNvSpPr>
          <p:nvPr>
            <p:ph type="body" sz="quarter" idx="16"/>
          </p:nvPr>
        </p:nvSpPr>
        <p:spPr>
          <a:xfrm>
            <a:off x="607379" y="2053318"/>
            <a:ext cx="5605200" cy="252000"/>
          </a:xfrm>
        </p:spPr>
        <p:txBody>
          <a:bodyPr anchor="t">
            <a:normAutofit/>
          </a:bodyPr>
          <a:lstStyle/>
          <a:p>
            <a:pPr>
              <a:spcAft>
                <a:spcPts val="600"/>
              </a:spcAft>
            </a:pPr>
            <a:r>
              <a:rPr lang="en-GB"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Ekip</a:t>
            </a:r>
            <a:r>
              <a:rPr lang="en-GB">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Signalling 10K</a:t>
            </a:r>
          </a:p>
        </p:txBody>
      </p:sp>
      <p:pic>
        <p:nvPicPr>
          <p:cNvPr id="7" name="Picture 6">
            <a:extLst>
              <a:ext uri="{FF2B5EF4-FFF2-40B4-BE49-F238E27FC236}">
                <a16:creationId xmlns:a16="http://schemas.microsoft.com/office/drawing/2014/main" id="{813B2F32-D63F-4127-8C04-F0E6FC882DB4}"/>
              </a:ext>
            </a:extLst>
          </p:cNvPr>
          <p:cNvPicPr>
            <a:picLocks noChangeAspect="1"/>
          </p:cNvPicPr>
          <p:nvPr/>
        </p:nvPicPr>
        <p:blipFill>
          <a:blip r:embed="rId2"/>
          <a:stretch>
            <a:fillRect/>
          </a:stretch>
        </p:blipFill>
        <p:spPr>
          <a:xfrm>
            <a:off x="7423445" y="1931195"/>
            <a:ext cx="3254400" cy="3980918"/>
          </a:xfrm>
          <a:prstGeom prst="rect">
            <a:avLst/>
          </a:prstGeom>
          <a:noFill/>
        </p:spPr>
      </p:pic>
      <p:sp>
        <p:nvSpPr>
          <p:cNvPr id="8" name="Content Placeholder 7">
            <a:extLst>
              <a:ext uri="{FF2B5EF4-FFF2-40B4-BE49-F238E27FC236}">
                <a16:creationId xmlns:a16="http://schemas.microsoft.com/office/drawing/2014/main" id="{F96264E7-E24E-43BE-9275-02108D496B62}"/>
              </a:ext>
            </a:extLst>
          </p:cNvPr>
          <p:cNvSpPr>
            <a:spLocks noGrp="1"/>
          </p:cNvSpPr>
          <p:nvPr>
            <p:ph sz="quarter" idx="19"/>
          </p:nvPr>
        </p:nvSpPr>
        <p:spPr>
          <a:xfrm>
            <a:off x="587265" y="2416764"/>
            <a:ext cx="5351199" cy="3594475"/>
          </a:xfrm>
        </p:spPr>
        <p:txBody>
          <a:bodyPr>
            <a:normAutofit/>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external signaling accessory module that can be installed on a DIN rail.</a:t>
            </a:r>
          </a:p>
          <a:p>
            <a:r>
              <a:rPr lang="en-US">
                <a:latin typeface="ABBvoiceOffice" panose="020D0603020503020204" pitchFamily="34" charset="0"/>
                <a:ea typeface="ABBvoiceOffice" panose="020D0603020503020204" pitchFamily="34" charset="0"/>
                <a:cs typeface="ABBvoiceOffice" panose="020D0603020503020204" pitchFamily="34" charset="0"/>
              </a:rPr>
              <a:t>It is provided with </a:t>
            </a:r>
          </a:p>
          <a:p>
            <a:r>
              <a:rPr lang="en-US">
                <a:latin typeface="ABBvoiceOffice" panose="020D0603020503020204" pitchFamily="34" charset="0"/>
                <a:ea typeface="ABBvoiceOffice" panose="020D0603020503020204" pitchFamily="34" charset="0"/>
                <a:cs typeface="ABBvoiceOffice" panose="020D0603020503020204" pitchFamily="34" charset="0"/>
              </a:rPr>
              <a:t>• 10 contacts for output signals.</a:t>
            </a:r>
          </a:p>
          <a:p>
            <a:r>
              <a:rPr lang="en-US">
                <a:latin typeface="ABBvoiceOffice" panose="020D0603020503020204" pitchFamily="34" charset="0"/>
                <a:ea typeface="ABBvoiceOffice" panose="020D0603020503020204" pitchFamily="34" charset="0"/>
                <a:cs typeface="ABBvoiceOffice" panose="020D0603020503020204" pitchFamily="34" charset="0"/>
              </a:rPr>
              <a:t>• 10 or 11 digital inputs.</a:t>
            </a:r>
          </a:p>
          <a:p>
            <a:endParaRPr lang="en-US">
              <a:latin typeface="ABBvoiceOffice" panose="020D0603020503020204" pitchFamily="34" charset="0"/>
              <a:ea typeface="ABBvoiceOffice" panose="020D0603020503020204" pitchFamily="34" charset="0"/>
              <a:cs typeface="ABBvoiceOffice" panose="020D0603020503020204" pitchFamily="34" charset="0"/>
            </a:endParaRPr>
          </a:p>
          <a:p>
            <a:r>
              <a:rPr lang="en-US">
                <a:latin typeface="ABBvoiceOffice" panose="020D0603020503020204" pitchFamily="34" charset="0"/>
                <a:ea typeface="ABBvoiceOffice" panose="020D0603020503020204" pitchFamily="34" charset="0"/>
                <a:cs typeface="ABBvoiceOffice" panose="020D0603020503020204" pitchFamily="34" charset="0"/>
              </a:rPr>
              <a:t>The module can communicate with the outside in two alternative ways:</a:t>
            </a:r>
          </a:p>
          <a:p>
            <a:r>
              <a:rPr lang="en-US">
                <a:latin typeface="ABBvoiceOffice" panose="020D0603020503020204" pitchFamily="34" charset="0"/>
                <a:ea typeface="ABBvoiceOffice" panose="020D0603020503020204" pitchFamily="34" charset="0"/>
                <a:cs typeface="ABBvoiceOffice" panose="020D0603020503020204" pitchFamily="34" charset="0"/>
              </a:rPr>
              <a:t>• Via Local Bus, with a single trip unit equipped with an </a:t>
            </a:r>
            <a:r>
              <a:rPr lang="en-US" err="1">
                <a:latin typeface="ABBvoiceOffice" panose="020D0603020503020204" pitchFamily="34" charset="0"/>
                <a:ea typeface="ABBvoiceOffice" panose="020D0603020503020204" pitchFamily="34" charset="0"/>
                <a:cs typeface="ABBvoiceOffice" panose="020D0603020503020204" pitchFamily="34" charset="0"/>
              </a:rPr>
              <a:t>Ekip</a:t>
            </a:r>
            <a:r>
              <a:rPr lang="en-US">
                <a:latin typeface="ABBvoiceOffice" panose="020D0603020503020204" pitchFamily="34" charset="0"/>
                <a:ea typeface="ABBvoiceOffice" panose="020D0603020503020204" pitchFamily="34" charset="0"/>
                <a:cs typeface="ABBvoiceOffice" panose="020D0603020503020204" pitchFamily="34" charset="0"/>
              </a:rPr>
              <a:t> Supply power supply module.</a:t>
            </a:r>
          </a:p>
          <a:p>
            <a:r>
              <a:rPr lang="en-US">
                <a:latin typeface="ABBvoiceOffice" panose="020D0603020503020204" pitchFamily="34" charset="0"/>
                <a:ea typeface="ABBvoiceOffice" panose="020D0603020503020204" pitchFamily="34" charset="0"/>
                <a:cs typeface="ABBvoiceOffice" panose="020D0603020503020204" pitchFamily="34" charset="0"/>
              </a:rPr>
              <a:t>• Via Link Bus, with a maximum of four trip units each equipped with an </a:t>
            </a:r>
            <a:r>
              <a:rPr lang="en-US" err="1">
                <a:latin typeface="ABBvoiceOffice" panose="020D0603020503020204" pitchFamily="34" charset="0"/>
                <a:ea typeface="ABBvoiceOffice" panose="020D0603020503020204" pitchFamily="34" charset="0"/>
                <a:cs typeface="ABBvoiceOffice" panose="020D0603020503020204" pitchFamily="34" charset="0"/>
              </a:rPr>
              <a:t>Ekip</a:t>
            </a:r>
            <a:r>
              <a:rPr lang="en-US">
                <a:latin typeface="ABBvoiceOffice" panose="020D0603020503020204" pitchFamily="34" charset="0"/>
                <a:ea typeface="ABBvoiceOffice" panose="020D0603020503020204" pitchFamily="34" charset="0"/>
                <a:cs typeface="ABBvoiceOffice" panose="020D0603020503020204" pitchFamily="34" charset="0"/>
              </a:rPr>
              <a:t> Link module.</a:t>
            </a:r>
          </a:p>
        </p:txBody>
      </p:sp>
      <p:sp>
        <p:nvSpPr>
          <p:cNvPr id="9" name="Subtitle 8">
            <a:extLst>
              <a:ext uri="{FF2B5EF4-FFF2-40B4-BE49-F238E27FC236}">
                <a16:creationId xmlns:a16="http://schemas.microsoft.com/office/drawing/2014/main" id="{FD62F163-63ED-42A5-8A68-40377DDA1CF5}"/>
              </a:ext>
            </a:extLst>
          </p:cNvPr>
          <p:cNvSpPr>
            <a:spLocks noGrp="1"/>
          </p:cNvSpPr>
          <p:nvPr>
            <p:ph type="subTitle" idx="13"/>
          </p:nvPr>
        </p:nvSpPr>
        <p:spPr>
          <a:xfrm>
            <a:off x="332367" y="1085213"/>
            <a:ext cx="11520898" cy="504000"/>
          </a:xfrm>
        </p:spPr>
        <p:txBody>
          <a:bodyPr>
            <a:normAutofit/>
          </a:bodyPr>
          <a:lstStyle/>
          <a:p>
            <a:r>
              <a:rPr lang="en-GB">
                <a:latin typeface="ABBvoice Light" panose="020D0403020503020204" pitchFamily="34" charset="0"/>
                <a:ea typeface="ABBvoice Light" panose="020D0403020503020204" pitchFamily="34" charset="0"/>
                <a:cs typeface="ABBvoice Light" panose="020D0403020503020204" pitchFamily="34" charset="0"/>
              </a:rPr>
              <a:t>Contacts monitoring</a:t>
            </a:r>
          </a:p>
        </p:txBody>
      </p:sp>
    </p:spTree>
    <p:extLst>
      <p:ext uri="{BB962C8B-B14F-4D97-AF65-F5344CB8AC3E}">
        <p14:creationId xmlns:p14="http://schemas.microsoft.com/office/powerpoint/2010/main" val="21726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A26A-8092-4BB3-B778-A9FAB7B20C42}"/>
              </a:ext>
            </a:extLst>
          </p:cNvPr>
          <p:cNvSpPr>
            <a:spLocks noGrp="1"/>
          </p:cNvSpPr>
          <p:nvPr>
            <p:ph type="title"/>
          </p:nvPr>
        </p:nvSpPr>
        <p:spPr/>
        <p:txBody>
          <a:bodyPr/>
          <a:lstStyle/>
          <a:p>
            <a:r>
              <a:rPr lang="pl-PL"/>
              <a:t>PowerWave 33 S3 60-120 kW</a:t>
            </a:r>
            <a:endParaRPr lang="en-US"/>
          </a:p>
        </p:txBody>
      </p:sp>
      <p:sp>
        <p:nvSpPr>
          <p:cNvPr id="3" name="Date Placeholder 2">
            <a:extLst>
              <a:ext uri="{FF2B5EF4-FFF2-40B4-BE49-F238E27FC236}">
                <a16:creationId xmlns:a16="http://schemas.microsoft.com/office/drawing/2014/main" id="{E70E53B1-2535-402A-A525-D01223FC3F8A}"/>
              </a:ext>
            </a:extLst>
          </p:cNvPr>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a:extLst>
              <a:ext uri="{FF2B5EF4-FFF2-40B4-BE49-F238E27FC236}">
                <a16:creationId xmlns:a16="http://schemas.microsoft.com/office/drawing/2014/main" id="{D9B001A0-BFBB-4278-A9E7-6198BC2EA303}"/>
              </a:ext>
            </a:extLst>
          </p:cNvPr>
          <p:cNvSpPr>
            <a:spLocks noGrp="1"/>
          </p:cNvSpPr>
          <p:nvPr>
            <p:ph type="ftr" sz="quarter" idx="15"/>
          </p:nvPr>
        </p:nvSpPr>
        <p:spPr/>
        <p:txBody>
          <a:bodyPr/>
          <a:lstStyle/>
          <a:p>
            <a:pPr lvl="8"/>
            <a:r>
              <a:rPr lang="en-US">
                <a:solidFill>
                  <a:schemeClr val="tx1"/>
                </a:solidFill>
              </a:rPr>
              <a:t>(*)Note: UPS certified EN 50170 with sizes 50-60-100 kW</a:t>
            </a:r>
          </a:p>
        </p:txBody>
      </p:sp>
      <p:sp>
        <p:nvSpPr>
          <p:cNvPr id="5" name="Slide Number Placeholder 4">
            <a:extLst>
              <a:ext uri="{FF2B5EF4-FFF2-40B4-BE49-F238E27FC236}">
                <a16:creationId xmlns:a16="http://schemas.microsoft.com/office/drawing/2014/main" id="{81208FBB-3F44-4409-8C51-476870715A8D}"/>
              </a:ext>
            </a:extLst>
          </p:cNvPr>
          <p:cNvSpPr>
            <a:spLocks noGrp="1"/>
          </p:cNvSpPr>
          <p:nvPr>
            <p:ph type="sldNum" sz="quarter" idx="16"/>
          </p:nvPr>
        </p:nvSpPr>
        <p:spPr/>
        <p:txBody>
          <a:bodyPr/>
          <a:lstStyle/>
          <a:p>
            <a:r>
              <a:rPr lang="en-US"/>
              <a:t>Slide </a:t>
            </a:r>
            <a:fld id="{619F89D8-7AE3-494A-97F3-03D680869632}" type="slidenum">
              <a:rPr lang="en-US" smtClean="0"/>
              <a:pPr/>
              <a:t>75</a:t>
            </a:fld>
            <a:endParaRPr lang="en-US"/>
          </a:p>
        </p:txBody>
      </p:sp>
      <p:sp>
        <p:nvSpPr>
          <p:cNvPr id="6" name="Subtitle 5">
            <a:extLst>
              <a:ext uri="{FF2B5EF4-FFF2-40B4-BE49-F238E27FC236}">
                <a16:creationId xmlns:a16="http://schemas.microsoft.com/office/drawing/2014/main" id="{CCA40F44-375F-47E8-B9F8-6BCAB3014CB8}"/>
              </a:ext>
            </a:extLst>
          </p:cNvPr>
          <p:cNvSpPr>
            <a:spLocks noGrp="1"/>
          </p:cNvSpPr>
          <p:nvPr>
            <p:ph type="subTitle" idx="13"/>
          </p:nvPr>
        </p:nvSpPr>
        <p:spPr/>
        <p:txBody>
          <a:bodyPr/>
          <a:lstStyle/>
          <a:p>
            <a:r>
              <a:rPr lang="en-US">
                <a:latin typeface="ABBvoice Light" panose="020D0403020503020204" pitchFamily="34" charset="0"/>
                <a:ea typeface="ABBvoice Light" panose="020D0403020503020204" pitchFamily="34" charset="0"/>
                <a:cs typeface="ABBvoice Light" panose="020D0403020503020204" pitchFamily="34" charset="0"/>
              </a:rPr>
              <a:t>Specifications – brief overview</a:t>
            </a:r>
          </a:p>
        </p:txBody>
      </p:sp>
      <p:graphicFrame>
        <p:nvGraphicFramePr>
          <p:cNvPr id="7" name="Table 6">
            <a:extLst>
              <a:ext uri="{FF2B5EF4-FFF2-40B4-BE49-F238E27FC236}">
                <a16:creationId xmlns:a16="http://schemas.microsoft.com/office/drawing/2014/main" id="{5D039BED-12B9-41A0-B084-50ECC8BD5F41}"/>
              </a:ext>
            </a:extLst>
          </p:cNvPr>
          <p:cNvGraphicFramePr>
            <a:graphicFrameLocks noGrp="1"/>
          </p:cNvGraphicFramePr>
          <p:nvPr>
            <p:extLst>
              <p:ext uri="{D42A27DB-BD31-4B8C-83A1-F6EECF244321}">
                <p14:modId xmlns:p14="http://schemas.microsoft.com/office/powerpoint/2010/main" val="4245441229"/>
              </p:ext>
            </p:extLst>
          </p:nvPr>
        </p:nvGraphicFramePr>
        <p:xfrm>
          <a:off x="341995" y="2093504"/>
          <a:ext cx="6700894" cy="3483774"/>
        </p:xfrm>
        <a:graphic>
          <a:graphicData uri="http://schemas.openxmlformats.org/drawingml/2006/table">
            <a:tbl>
              <a:tblPr firstRow="1" bandRow="1"/>
              <a:tblGrid>
                <a:gridCol w="3099488">
                  <a:extLst>
                    <a:ext uri="{9D8B030D-6E8A-4147-A177-3AD203B41FA5}">
                      <a16:colId xmlns:a16="http://schemas.microsoft.com/office/drawing/2014/main" val="2113762123"/>
                    </a:ext>
                  </a:extLst>
                </a:gridCol>
                <a:gridCol w="3601406">
                  <a:extLst>
                    <a:ext uri="{9D8B030D-6E8A-4147-A177-3AD203B41FA5}">
                      <a16:colId xmlns:a16="http://schemas.microsoft.com/office/drawing/2014/main" val="32388264"/>
                    </a:ext>
                  </a:extLst>
                </a:gridCol>
              </a:tblGrid>
              <a:tr h="248841">
                <a:tc>
                  <a:txBody>
                    <a:bodyPr/>
                    <a:lstStyle/>
                    <a:p>
                      <a:r>
                        <a:rPr lang="en-US" sz="1100" b="1"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Technical Highlights</a:t>
                      </a:r>
                    </a:p>
                  </a:txBody>
                  <a:tcPr marT="36000" marB="36000">
                    <a:lnL>
                      <a:noFill/>
                    </a:lnL>
                    <a:lnR>
                      <a:noFill/>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T="36000" marB="36000">
                    <a:lnL>
                      <a:noFill/>
                    </a:lnL>
                    <a:lnR>
                      <a:noFill/>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861873"/>
                  </a:ext>
                </a:extLst>
              </a:tr>
              <a:tr h="248841">
                <a:tc>
                  <a:txBody>
                    <a:bodyPr/>
                    <a:lstStyle/>
                    <a:p>
                      <a:r>
                        <a:rPr lang="en-US"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Perfomance</a:t>
                      </a:r>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classification IEC/EN 62040-3</a:t>
                      </a:r>
                    </a:p>
                  </a:txBody>
                  <a:tcPr marT="36000" marB="36000">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VFI-SS-111</a:t>
                      </a:r>
                    </a:p>
                  </a:txBody>
                  <a:tcPr marT="36000" marB="36000">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103760937"/>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UPS topology</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on-line double conversion, transformer</a:t>
                      </a:r>
                      <a:r>
                        <a:rPr lang="en-US" sz="1100" baseline="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free</a:t>
                      </a:r>
                      <a:endPar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14973"/>
                  </a:ext>
                </a:extLst>
              </a:tr>
              <a:tr h="248841">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Power rating</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pl-PL"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60, 80, 100, 120 kW</a:t>
                      </a:r>
                      <a:r>
                        <a:rPr lang="it-IT"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endParaRPr lang="pl-PL"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813815461"/>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Paralleling</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10 UPS in parallel</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7053316"/>
                  </a:ext>
                </a:extLst>
              </a:tr>
              <a:tr h="248841">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System Power Range</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60 kW –  1200 kW</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05766919"/>
                  </a:ext>
                </a:extLst>
              </a:tr>
              <a:tr h="248841">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Output power factor</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1.0</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5815730"/>
                  </a:ext>
                </a:extLst>
              </a:tr>
              <a:tr h="248841">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Efficiency in double conversion</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100" b="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up to 96 %</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25423104"/>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Efficiency in eco-mode</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&gt;99 %</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770974"/>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Input current distortion </a:t>
                      </a:r>
                      <a:r>
                        <a:rPr lang="en-US" sz="110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THDi</a:t>
                      </a:r>
                      <a:endPar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&lt; 3.5%</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37452603"/>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Input power factor (PF)</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0.99</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3472734"/>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Fault clearing capability  (inverter)</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2.0 x In</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41071167"/>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Fault clearing</a:t>
                      </a:r>
                      <a:r>
                        <a:rPr lang="en-US" sz="1100" baseline="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capability (bypass)</a:t>
                      </a:r>
                      <a:endPar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10 x In</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48841">
                <a:tc>
                  <a:txBody>
                    <a:bodyPr/>
                    <a:lstStyle/>
                    <a:p>
                      <a:r>
                        <a:rPr lang="en-US" sz="110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Integrated maintenance bypass</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10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Yes</a:t>
                      </a:r>
                    </a:p>
                  </a:txBody>
                  <a:tcPr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492025971"/>
                  </a:ext>
                </a:extLst>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631" y="1625590"/>
            <a:ext cx="2946401" cy="4419601"/>
          </a:xfrm>
          <a:prstGeom prst="rect">
            <a:avLst/>
          </a:prstGeom>
        </p:spPr>
      </p:pic>
    </p:spTree>
    <p:extLst>
      <p:ext uri="{BB962C8B-B14F-4D97-AF65-F5344CB8AC3E}">
        <p14:creationId xmlns:p14="http://schemas.microsoft.com/office/powerpoint/2010/main" val="21028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9CBB20-4C28-40D0-9F49-9F09AA9995CE}"/>
              </a:ext>
            </a:extLst>
          </p:cNvPr>
          <p:cNvSpPr>
            <a:spLocks noGrp="1"/>
          </p:cNvSpPr>
          <p:nvPr>
            <p:ph type="dt" sz="half" idx="18"/>
          </p:nvPr>
        </p:nvSpPr>
        <p:spPr/>
        <p:txBody>
          <a:bodyPr/>
          <a:lstStyle/>
          <a:p>
            <a:fld id="{FFAB2352-921F-4DD8-A99A-A1474F6943FF}" type="datetime4">
              <a:rPr lang="en-US" smtClean="0"/>
              <a:t>October 8, 2021</a:t>
            </a:fld>
            <a:endParaRPr lang="en-US"/>
          </a:p>
        </p:txBody>
      </p:sp>
      <p:sp>
        <p:nvSpPr>
          <p:cNvPr id="4" name="Footer Placeholder 3">
            <a:extLst>
              <a:ext uri="{FF2B5EF4-FFF2-40B4-BE49-F238E27FC236}">
                <a16:creationId xmlns:a16="http://schemas.microsoft.com/office/drawing/2014/main" id="{BEA4FDD5-FE7C-43E1-BC85-F3D7DA97FEA8}"/>
              </a:ext>
            </a:extLst>
          </p:cNvPr>
          <p:cNvSpPr>
            <a:spLocks noGrp="1"/>
          </p:cNvSpPr>
          <p:nvPr>
            <p:ph type="ftr" sz="quarter" idx="19"/>
          </p:nvPr>
        </p:nvSpPr>
        <p:spPr/>
        <p:txBody>
          <a:bodyPr/>
          <a:lstStyle/>
          <a:p>
            <a:pPr lvl="8"/>
            <a:r>
              <a:rPr lang="en-US">
                <a:solidFill>
                  <a:schemeClr val="tx1"/>
                </a:solidFill>
              </a:rPr>
              <a:t>(*) Note: USP certified EN 50170 only 8-20kW</a:t>
            </a:r>
          </a:p>
        </p:txBody>
      </p:sp>
      <p:sp>
        <p:nvSpPr>
          <p:cNvPr id="5" name="Slide Number Placeholder 4">
            <a:extLst>
              <a:ext uri="{FF2B5EF4-FFF2-40B4-BE49-F238E27FC236}">
                <a16:creationId xmlns:a16="http://schemas.microsoft.com/office/drawing/2014/main" id="{12EA24D3-8188-46E0-AD0E-F9E6D88E3590}"/>
              </a:ext>
            </a:extLst>
          </p:cNvPr>
          <p:cNvSpPr>
            <a:spLocks noGrp="1"/>
          </p:cNvSpPr>
          <p:nvPr>
            <p:ph type="sldNum" sz="quarter" idx="20"/>
          </p:nvPr>
        </p:nvSpPr>
        <p:spPr/>
        <p:txBody>
          <a:bodyPr/>
          <a:lstStyle/>
          <a:p>
            <a:r>
              <a:rPr lang="en-US"/>
              <a:t>Slide </a:t>
            </a:r>
            <a:fld id="{619F89D8-7AE3-494A-97F3-03D680869632}" type="slidenum">
              <a:rPr lang="en-US" smtClean="0"/>
              <a:pPr/>
              <a:t>76</a:t>
            </a:fld>
            <a:endParaRPr lang="en-US"/>
          </a:p>
        </p:txBody>
      </p:sp>
      <p:sp>
        <p:nvSpPr>
          <p:cNvPr id="6" name="Subtitle 5">
            <a:extLst>
              <a:ext uri="{FF2B5EF4-FFF2-40B4-BE49-F238E27FC236}">
                <a16:creationId xmlns:a16="http://schemas.microsoft.com/office/drawing/2014/main" id="{84C15135-4D40-4967-A677-AA002839A97A}"/>
              </a:ext>
            </a:extLst>
          </p:cNvPr>
          <p:cNvSpPr>
            <a:spLocks noGrp="1"/>
          </p:cNvSpPr>
          <p:nvPr>
            <p:ph type="subTitle" idx="13"/>
          </p:nvPr>
        </p:nvSpPr>
        <p:spPr>
          <a:xfrm>
            <a:off x="350639" y="1082969"/>
            <a:ext cx="8643600" cy="504000"/>
          </a:xfrm>
        </p:spPr>
        <p:txBody>
          <a:bodyPr/>
          <a:lstStyle/>
          <a:p>
            <a:r>
              <a:rPr lang="pl-PL">
                <a:latin typeface="ABBvoice Light" panose="020D0403020503020204" pitchFamily="34" charset="0"/>
                <a:ea typeface="ABBvoice Light" panose="020D0403020503020204" pitchFamily="34" charset="0"/>
                <a:cs typeface="ABBvoice Light" panose="020D0403020503020204" pitchFamily="34" charset="0"/>
              </a:rPr>
              <a:t>Feature highlights</a:t>
            </a:r>
          </a:p>
        </p:txBody>
      </p:sp>
      <p:sp>
        <p:nvSpPr>
          <p:cNvPr id="7" name="Title 6">
            <a:extLst>
              <a:ext uri="{FF2B5EF4-FFF2-40B4-BE49-F238E27FC236}">
                <a16:creationId xmlns:a16="http://schemas.microsoft.com/office/drawing/2014/main" id="{4A132BC2-07F6-4285-83D3-6521A8FDC868}"/>
              </a:ext>
            </a:extLst>
          </p:cNvPr>
          <p:cNvSpPr>
            <a:spLocks noGrp="1"/>
          </p:cNvSpPr>
          <p:nvPr>
            <p:ph type="title"/>
          </p:nvPr>
        </p:nvSpPr>
        <p:spPr/>
        <p:txBody>
          <a:bodyPr/>
          <a:lstStyle/>
          <a:p>
            <a:r>
              <a:rPr lang="en-US"/>
              <a:t>PowerScale 10-50 kVA standalone 3ph UPS(*)</a:t>
            </a:r>
            <a:endParaRPr lang="pl-PL"/>
          </a:p>
        </p:txBody>
      </p:sp>
      <p:sp>
        <p:nvSpPr>
          <p:cNvPr id="23" name="Content Placeholder 15">
            <a:extLst>
              <a:ext uri="{FF2B5EF4-FFF2-40B4-BE49-F238E27FC236}">
                <a16:creationId xmlns:a16="http://schemas.microsoft.com/office/drawing/2014/main" id="{34F91293-2CB7-46A4-91B1-B0663C38A5FF}"/>
              </a:ext>
            </a:extLst>
          </p:cNvPr>
          <p:cNvSpPr txBox="1">
            <a:spLocks/>
          </p:cNvSpPr>
          <p:nvPr/>
        </p:nvSpPr>
        <p:spPr bwMode="gray">
          <a:xfrm>
            <a:off x="1780900" y="1938762"/>
            <a:ext cx="6287961" cy="455057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lvl="1">
              <a:spcBef>
                <a:spcPts val="500"/>
              </a:spcBef>
            </a:pPr>
            <a:endParaRPr lang="en-US" sz="1150" b="1"/>
          </a:p>
        </p:txBody>
      </p:sp>
      <p:grpSp>
        <p:nvGrpSpPr>
          <p:cNvPr id="8" name="Group 7">
            <a:extLst>
              <a:ext uri="{FF2B5EF4-FFF2-40B4-BE49-F238E27FC236}">
                <a16:creationId xmlns:a16="http://schemas.microsoft.com/office/drawing/2014/main" id="{F60707CE-3A5E-40D0-A70D-AADB89711341}"/>
              </a:ext>
            </a:extLst>
          </p:cNvPr>
          <p:cNvGrpSpPr/>
          <p:nvPr/>
        </p:nvGrpSpPr>
        <p:grpSpPr>
          <a:xfrm>
            <a:off x="7007843" y="2185865"/>
            <a:ext cx="3377923" cy="3465375"/>
            <a:chOff x="4719092" y="2222733"/>
            <a:chExt cx="4137231" cy="4244341"/>
          </a:xfrm>
        </p:grpSpPr>
        <p:sp>
          <p:nvSpPr>
            <p:cNvPr id="30" name="Content Placeholder 15">
              <a:extLst>
                <a:ext uri="{FF2B5EF4-FFF2-40B4-BE49-F238E27FC236}">
                  <a16:creationId xmlns:a16="http://schemas.microsoft.com/office/drawing/2014/main" id="{B2BD06BE-C872-4B59-8E58-0D5E08A83B3C}"/>
                </a:ext>
              </a:extLst>
            </p:cNvPr>
            <p:cNvSpPr txBox="1">
              <a:spLocks/>
            </p:cNvSpPr>
            <p:nvPr/>
          </p:nvSpPr>
          <p:spPr bwMode="gray">
            <a:xfrm>
              <a:off x="4719092" y="6089600"/>
              <a:ext cx="1181593" cy="377474"/>
            </a:xfrm>
            <a:prstGeom prst="rect">
              <a:avLst/>
            </a:prstGeom>
          </p:spPr>
          <p:txBody>
            <a:bodyPr vert="horz" lIns="0" tIns="0" rIns="0" bIns="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lvl="1" indent="0" algn="ctr">
                <a:spcBef>
                  <a:spcPts val="0"/>
                </a:spcBef>
                <a:buNone/>
              </a:pPr>
              <a:r>
                <a:rPr lang="pl-PL" sz="1200" b="1">
                  <a:latin typeface="ABBvoiceOffice" panose="020D0603020503020204" pitchFamily="34" charset="0"/>
                  <a:ea typeface="ABBvoiceOffice" panose="020D0603020503020204" pitchFamily="34" charset="0"/>
                  <a:cs typeface="ABBvoiceOffice" panose="020D0603020503020204" pitchFamily="34" charset="0"/>
                </a:rPr>
                <a:t>Cabinet A</a:t>
              </a:r>
            </a:p>
            <a:p>
              <a:pPr marL="0" lvl="1" indent="0" algn="ctr">
                <a:spcBef>
                  <a:spcPts val="0"/>
                </a:spcBef>
                <a:buNone/>
              </a:pPr>
              <a:r>
                <a:rPr lang="pl-PL" sz="1200">
                  <a:latin typeface="ABBvoiceOffice" panose="020D0603020503020204" pitchFamily="34" charset="0"/>
                  <a:ea typeface="ABBvoiceOffice" panose="020D0603020503020204" pitchFamily="34" charset="0"/>
                  <a:cs typeface="ABBvoiceOffice" panose="020D0603020503020204" pitchFamily="34" charset="0"/>
                </a:rPr>
                <a:t>10–20 kVA</a:t>
              </a:r>
            </a:p>
          </p:txBody>
        </p:sp>
        <p:pic>
          <p:nvPicPr>
            <p:cNvPr id="14" name="Picture 13">
              <a:extLst>
                <a:ext uri="{FF2B5EF4-FFF2-40B4-BE49-F238E27FC236}">
                  <a16:creationId xmlns:a16="http://schemas.microsoft.com/office/drawing/2014/main" id="{9CDC8DF3-7559-4D73-8B7C-D4266188AA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73207" y="3982843"/>
              <a:ext cx="824660" cy="1701724"/>
            </a:xfrm>
            <a:prstGeom prst="rect">
              <a:avLst/>
            </a:prstGeom>
          </p:spPr>
        </p:pic>
        <p:pic>
          <p:nvPicPr>
            <p:cNvPr id="15" name="Picture 14">
              <a:extLst>
                <a:ext uri="{FF2B5EF4-FFF2-40B4-BE49-F238E27FC236}">
                  <a16:creationId xmlns:a16="http://schemas.microsoft.com/office/drawing/2014/main" id="{32D63D6F-FCB9-4854-A0B8-F7323C3D43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37897" y="3154181"/>
              <a:ext cx="850918" cy="2560273"/>
            </a:xfrm>
            <a:prstGeom prst="rect">
              <a:avLst/>
            </a:prstGeom>
          </p:spPr>
        </p:pic>
        <p:pic>
          <p:nvPicPr>
            <p:cNvPr id="16" name="Picture 15">
              <a:extLst>
                <a:ext uri="{FF2B5EF4-FFF2-40B4-BE49-F238E27FC236}">
                  <a16:creationId xmlns:a16="http://schemas.microsoft.com/office/drawing/2014/main" id="{E1B568F2-D407-4E54-869E-F4F95D1062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4358" y="2222733"/>
              <a:ext cx="1113635" cy="3446169"/>
            </a:xfrm>
            <a:prstGeom prst="rect">
              <a:avLst/>
            </a:prstGeom>
          </p:spPr>
        </p:pic>
        <p:sp>
          <p:nvSpPr>
            <p:cNvPr id="20" name="Content Placeholder 15">
              <a:extLst>
                <a:ext uri="{FF2B5EF4-FFF2-40B4-BE49-F238E27FC236}">
                  <a16:creationId xmlns:a16="http://schemas.microsoft.com/office/drawing/2014/main" id="{B2C7691D-73C2-4A81-BA0F-8E9E0EFE828B}"/>
                </a:ext>
              </a:extLst>
            </p:cNvPr>
            <p:cNvSpPr txBox="1">
              <a:spLocks/>
            </p:cNvSpPr>
            <p:nvPr/>
          </p:nvSpPr>
          <p:spPr bwMode="gray">
            <a:xfrm>
              <a:off x="6196911" y="6089600"/>
              <a:ext cx="1181593" cy="377474"/>
            </a:xfrm>
            <a:prstGeom prst="rect">
              <a:avLst/>
            </a:prstGeom>
          </p:spPr>
          <p:txBody>
            <a:bodyPr vert="horz" lIns="0" tIns="0" rIns="0" bIns="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lvl="1" indent="0" algn="ctr">
                <a:spcBef>
                  <a:spcPts val="0"/>
                </a:spcBef>
                <a:buNone/>
              </a:pPr>
              <a:r>
                <a:rPr lang="pl-PL" sz="1200" b="1">
                  <a:latin typeface="ABBvoiceOffice" panose="020D0603020503020204" pitchFamily="34" charset="0"/>
                  <a:ea typeface="ABBvoiceOffice" panose="020D0603020503020204" pitchFamily="34" charset="0"/>
                  <a:cs typeface="ABBvoiceOffice" panose="020D0603020503020204" pitchFamily="34" charset="0"/>
                </a:rPr>
                <a:t>Cabinet B</a:t>
              </a:r>
            </a:p>
            <a:p>
              <a:pPr marL="0" lvl="1" indent="0" algn="ctr">
                <a:spcBef>
                  <a:spcPts val="0"/>
                </a:spcBef>
                <a:buNone/>
              </a:pPr>
              <a:r>
                <a:rPr lang="pl-PL" sz="1200">
                  <a:latin typeface="ABBvoiceOffice" panose="020D0603020503020204" pitchFamily="34" charset="0"/>
                  <a:ea typeface="ABBvoiceOffice" panose="020D0603020503020204" pitchFamily="34" charset="0"/>
                  <a:cs typeface="ABBvoiceOffice" panose="020D0603020503020204" pitchFamily="34" charset="0"/>
                </a:rPr>
                <a:t>10–25 kVA</a:t>
              </a:r>
            </a:p>
          </p:txBody>
        </p:sp>
        <p:sp>
          <p:nvSpPr>
            <p:cNvPr id="21" name="Content Placeholder 15">
              <a:extLst>
                <a:ext uri="{FF2B5EF4-FFF2-40B4-BE49-F238E27FC236}">
                  <a16:creationId xmlns:a16="http://schemas.microsoft.com/office/drawing/2014/main" id="{5C4034D0-A89D-4C36-B9CF-CFC3D46EF6AB}"/>
                </a:ext>
              </a:extLst>
            </p:cNvPr>
            <p:cNvSpPr txBox="1">
              <a:spLocks/>
            </p:cNvSpPr>
            <p:nvPr/>
          </p:nvSpPr>
          <p:spPr bwMode="gray">
            <a:xfrm>
              <a:off x="7674730" y="6089600"/>
              <a:ext cx="1181593" cy="377474"/>
            </a:xfrm>
            <a:prstGeom prst="rect">
              <a:avLst/>
            </a:prstGeom>
          </p:spPr>
          <p:txBody>
            <a:bodyPr vert="horz" lIns="0" tIns="0" rIns="0" bIns="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lvl="1" indent="0" algn="ctr">
                <a:spcBef>
                  <a:spcPts val="0"/>
                </a:spcBef>
                <a:buNone/>
              </a:pPr>
              <a:r>
                <a:rPr lang="pl-PL" sz="1200" b="1">
                  <a:latin typeface="ABBvoiceOffice" panose="020D0603020503020204" pitchFamily="34" charset="0"/>
                  <a:ea typeface="ABBvoiceOffice" panose="020D0603020503020204" pitchFamily="34" charset="0"/>
                  <a:cs typeface="ABBvoiceOffice" panose="020D0603020503020204" pitchFamily="34" charset="0"/>
                </a:rPr>
                <a:t>Cabinet C</a:t>
              </a:r>
            </a:p>
            <a:p>
              <a:pPr marL="0" lvl="1" indent="0" algn="ctr">
                <a:spcBef>
                  <a:spcPts val="0"/>
                </a:spcBef>
                <a:buNone/>
              </a:pPr>
              <a:r>
                <a:rPr lang="pl-PL" sz="1200">
                  <a:latin typeface="ABBvoiceOffice" panose="020D0603020503020204" pitchFamily="34" charset="0"/>
                  <a:ea typeface="ABBvoiceOffice" panose="020D0603020503020204" pitchFamily="34" charset="0"/>
                  <a:cs typeface="ABBvoiceOffice" panose="020D0603020503020204" pitchFamily="34" charset="0"/>
                </a:rPr>
                <a:t>25–50 kVA</a:t>
              </a:r>
            </a:p>
          </p:txBody>
        </p:sp>
      </p:grpSp>
      <p:graphicFrame>
        <p:nvGraphicFramePr>
          <p:cNvPr id="10" name="Table 9"/>
          <p:cNvGraphicFramePr>
            <a:graphicFrameLocks noGrp="1"/>
          </p:cNvGraphicFramePr>
          <p:nvPr>
            <p:extLst>
              <p:ext uri="{D42A27DB-BD31-4B8C-83A1-F6EECF244321}">
                <p14:modId xmlns:p14="http://schemas.microsoft.com/office/powerpoint/2010/main" val="2995596790"/>
              </p:ext>
            </p:extLst>
          </p:nvPr>
        </p:nvGraphicFramePr>
        <p:xfrm>
          <a:off x="428730" y="1840606"/>
          <a:ext cx="5407735" cy="4093873"/>
        </p:xfrm>
        <a:graphic>
          <a:graphicData uri="http://schemas.openxmlformats.org/drawingml/2006/table">
            <a:tbl>
              <a:tblPr firstRow="1" bandRow="1"/>
              <a:tblGrid>
                <a:gridCol w="5407735">
                  <a:extLst>
                    <a:ext uri="{9D8B030D-6E8A-4147-A177-3AD203B41FA5}">
                      <a16:colId xmlns:a16="http://schemas.microsoft.com/office/drawing/2014/main" val="20000"/>
                    </a:ext>
                  </a:extLst>
                </a:gridCol>
              </a:tblGrid>
              <a:tr h="310072">
                <a:tc>
                  <a:txBody>
                    <a:bodyPr/>
                    <a:lstStyle/>
                    <a:p>
                      <a:pPr algn="l"/>
                      <a:r>
                        <a:rPr lang="en-US" sz="1200" b="1" noProof="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Product</a:t>
                      </a:r>
                      <a:r>
                        <a:rPr lang="en-US" sz="1200" b="1" baseline="0" noProof="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features</a:t>
                      </a:r>
                      <a:endParaRPr lang="en-US" sz="1200" b="1" noProof="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b">
                    <a:lnL w="12700" cmpd="sng">
                      <a:noFill/>
                      <a:prstDash val="solid"/>
                    </a:lnL>
                    <a:lnR w="12700" cmpd="sng">
                      <a:noFill/>
                      <a:prstDash val="solid"/>
                    </a:lnR>
                    <a:lnT w="12700" cmpd="sng">
                      <a:noFill/>
                      <a:prstDash val="soli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94318">
                <a:tc>
                  <a:txBody>
                    <a:bodyPr/>
                    <a:lstStyle/>
                    <a:p>
                      <a:pPr marL="0" marR="0" lvl="0" indent="-46" algn="l" defTabSz="914400" rtl="0" eaLnBrk="1" fontAlgn="auto" latinLnBrk="0" hangingPunct="1">
                        <a:lnSpc>
                          <a:spcPct val="100000"/>
                        </a:lnSpc>
                        <a:spcBef>
                          <a:spcPts val="500"/>
                        </a:spcBef>
                        <a:spcAft>
                          <a:spcPts val="0"/>
                        </a:spcAft>
                        <a:buClrTx/>
                        <a:buSzTx/>
                        <a:buFontTx/>
                        <a:buNone/>
                        <a:tabLst/>
                        <a:defRPr/>
                      </a:pPr>
                      <a:r>
                        <a:rPr kumimoji="0" lang="en-US" sz="1200" b="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Highest reliability and increased availability with True on-line double conversion (VFI) UPS – 3ph input / 3ph output</a:t>
                      </a:r>
                      <a:endParaRPr kumimoji="0" lang="en-US" sz="1200" b="0" i="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28575" cap="flat" cmpd="sng" algn="ctr">
                      <a:solidFill>
                        <a:schemeClr val="tx1"/>
                      </a:solidFill>
                      <a:prstDash val="solid"/>
                      <a:round/>
                      <a:headEnd type="none" w="med" len="med"/>
                      <a:tailEnd type="none" w="med" len="med"/>
                    </a:lnT>
                    <a:lnB w="75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1"/>
                  </a:ext>
                </a:extLst>
              </a:tr>
              <a:tr h="394318">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Minimizes energy losses with industry top-level double conversion efficiency up to 95.5%</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6591">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Optimized for modern IT loads with rated output power factor 0.9</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3"/>
                  </a:ext>
                </a:extLst>
              </a:tr>
              <a:tr h="309081">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Low input line disturbances; input PF 0.99 @ 100% load –  THDI≤ 3%</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94318">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Up to 20 units can be connected in parallel for redundancy and/or to increase system capacity</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5"/>
                  </a:ext>
                </a:extLst>
              </a:tr>
              <a:tr h="236591">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Integrated manual bypass switch</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27959">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Ease of servicing and short MTTR ensure cost for downtime –  scheduled and unscheduled – is minimized</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7"/>
                  </a:ext>
                </a:extLst>
              </a:tr>
              <a:tr h="552046">
                <a:tc>
                  <a:txBody>
                    <a:bodyPr/>
                    <a:lstStyle/>
                    <a:p>
                      <a:pPr marL="0" algn="l" defTabSz="914491" rtl="0" eaLnBrk="1" latinLnBrk="0" hangingPunct="1"/>
                      <a:r>
                        <a:rPr kumimoji="0" lang="en-US" sz="1200" u="none" strike="noStrike" kern="1200" cap="none" spc="0" normalizeH="0" baseline="0" noProof="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High variety of runtimes can be supported by using cabinet internal batteries only. This makes the system compact and saves installation space</a:t>
                      </a:r>
                      <a:endParaRPr lang="en-US" sz="1200" kern="1200" noProof="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0">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Fit for different installation environments by having both, single </a:t>
                      </a:r>
                      <a:br>
                        <a:rPr kumimoji="0" lang="pl-PL" sz="1200" u="none" strike="noStrike" kern="1200" cap="none" spc="0" normalizeH="0" baseline="0" noProof="0" dirty="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br>
                      <a:r>
                        <a:rPr kumimoji="0" lang="en-US" sz="1200" u="none" strike="noStrike" kern="1200" cap="none" spc="0" normalizeH="0" baseline="0" noProof="0" dirty="0">
                          <a:ln>
                            <a:noFill/>
                          </a:ln>
                          <a:solidFill>
                            <a:schemeClr val="tx1"/>
                          </a:solidFill>
                          <a:effectLst/>
                          <a:uLnTx/>
                          <a:uFillTx/>
                          <a:latin typeface="ABBvoiceOffice" panose="020D0603020503020204" pitchFamily="34" charset="0"/>
                          <a:ea typeface="ABBvoiceOffice" panose="020D0603020503020204" pitchFamily="34" charset="0"/>
                          <a:cs typeface="ABBvoiceOffice" panose="020D0603020503020204" pitchFamily="34" charset="0"/>
                        </a:rPr>
                        <a:t>or dual input feed, supported </a:t>
                      </a:r>
                      <a:endParaRPr lang="en-US" sz="1200" kern="1200" noProof="0"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a:txBody>
                  <a:tcPr marL="45720" marR="45720" anchor="ctr">
                    <a:lnL>
                      <a:noFill/>
                    </a:lnL>
                    <a:lnR>
                      <a:noFill/>
                    </a:lnR>
                    <a:lnT w="7500" cmpd="sng">
                      <a:noFill/>
                    </a:lnT>
                    <a:lnB w="75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245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a:xfrm>
            <a:off x="325681" y="1130529"/>
            <a:ext cx="11649905"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Metering and monitoring features</a:t>
            </a:r>
          </a:p>
          <a:p>
            <a:endParaRPr lang="en-US" dirty="0"/>
          </a:p>
        </p:txBody>
      </p:sp>
      <p:sp>
        <p:nvSpPr>
          <p:cNvPr id="6" name="Title 5"/>
          <p:cNvSpPr>
            <a:spLocks noGrp="1"/>
          </p:cNvSpPr>
          <p:nvPr>
            <p:ph type="title"/>
          </p:nvPr>
        </p:nvSpPr>
        <p:spPr>
          <a:xfrm>
            <a:off x="342943" y="730250"/>
            <a:ext cx="11649905" cy="317725"/>
          </a:xfrm>
        </p:spPr>
        <p:txBody>
          <a:bodyPr/>
          <a:lstStyle/>
          <a:p>
            <a:r>
              <a:rPr lang="en-US"/>
              <a:t>System pro M compact® InSite SCU100</a:t>
            </a:r>
            <a:endParaRPr lang="de-DE"/>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October 8, 2021</a:t>
            </a:fld>
            <a:endParaRPr lang="en-US">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77</a:t>
            </a:fld>
            <a:endParaRPr lang="en-US">
              <a:solidFill>
                <a:srgbClr val="A0A0A0"/>
              </a:solidFill>
            </a:endParaRPr>
          </a:p>
        </p:txBody>
      </p:sp>
      <p:graphicFrame>
        <p:nvGraphicFramePr>
          <p:cNvPr id="8" name="Table 7">
            <a:extLst>
              <a:ext uri="{FF2B5EF4-FFF2-40B4-BE49-F238E27FC236}">
                <a16:creationId xmlns:a16="http://schemas.microsoft.com/office/drawing/2014/main" id="{9FCE8A25-0864-4683-83E0-B8FC63BEB926}"/>
              </a:ext>
            </a:extLst>
          </p:cNvPr>
          <p:cNvGraphicFramePr>
            <a:graphicFrameLocks noGrp="1"/>
          </p:cNvGraphicFramePr>
          <p:nvPr>
            <p:extLst>
              <p:ext uri="{D42A27DB-BD31-4B8C-83A1-F6EECF244321}">
                <p14:modId xmlns:p14="http://schemas.microsoft.com/office/powerpoint/2010/main" val="449093828"/>
              </p:ext>
            </p:extLst>
          </p:nvPr>
        </p:nvGraphicFramePr>
        <p:xfrm>
          <a:off x="4118264" y="1469701"/>
          <a:ext cx="8073736" cy="4660632"/>
        </p:xfrm>
        <a:graphic>
          <a:graphicData uri="http://schemas.openxmlformats.org/drawingml/2006/table">
            <a:tbl>
              <a:tblPr/>
              <a:tblGrid>
                <a:gridCol w="2425271">
                  <a:extLst>
                    <a:ext uri="{9D8B030D-6E8A-4147-A177-3AD203B41FA5}">
                      <a16:colId xmlns:a16="http://schemas.microsoft.com/office/drawing/2014/main" val="4216257199"/>
                    </a:ext>
                  </a:extLst>
                </a:gridCol>
                <a:gridCol w="577701">
                  <a:extLst>
                    <a:ext uri="{9D8B030D-6E8A-4147-A177-3AD203B41FA5}">
                      <a16:colId xmlns:a16="http://schemas.microsoft.com/office/drawing/2014/main" val="1190134590"/>
                    </a:ext>
                  </a:extLst>
                </a:gridCol>
                <a:gridCol w="5070764">
                  <a:extLst>
                    <a:ext uri="{9D8B030D-6E8A-4147-A177-3AD203B41FA5}">
                      <a16:colId xmlns:a16="http://schemas.microsoft.com/office/drawing/2014/main" val="682216063"/>
                    </a:ext>
                  </a:extLst>
                </a:gridCol>
              </a:tblGrid>
              <a:tr h="176750">
                <a:tc>
                  <a:txBody>
                    <a:bodyPr/>
                    <a:lstStyle/>
                    <a:p>
                      <a:pPr algn="l" fontAlgn="t"/>
                      <a:r>
                        <a:rPr lang="it-IT" sz="12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Technical feature</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Unit</a:t>
                      </a:r>
                      <a:endParaRPr lang="it-IT" sz="12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9969688"/>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Supply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voltage</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[VAC]</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80-277 (L1-N, +5%)</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26240359"/>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Frequency</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[Hz]</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50/60</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62099953"/>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input (L1-N)</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[W]</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5...45 depending on number of sensors and I/O modules</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04011006"/>
                  </a:ext>
                </a:extLst>
              </a:tr>
              <a:tr h="319612">
                <a:tc>
                  <a:txBody>
                    <a:bodyPr/>
                    <a:lstStyle/>
                    <a:p>
                      <a:pPr algn="l" fontAlgn="t"/>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input , current transformer, secondary side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[VA]</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Current</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circuit</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&lt;2 (per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phase</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524932510"/>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Voltage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measurement</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range</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[VAC]</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80-277 (L1, L2, L3-N)</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9830218"/>
                  </a:ext>
                </a:extLst>
              </a:tr>
              <a:tr h="319612">
                <a:tc>
                  <a:txBody>
                    <a:bodyPr/>
                    <a:lstStyle/>
                    <a:p>
                      <a:pPr algn="l" fontAlgn="t"/>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Measurement</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range,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current</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transformer,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secondary</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side</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nominal</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5</a:t>
                      </a:r>
                      <a:b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b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max: 6</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56168211"/>
                  </a:ext>
                </a:extLst>
              </a:tr>
              <a:tr h="162464">
                <a:tc>
                  <a:txBody>
                    <a:bodyPr/>
                    <a:lstStyle/>
                    <a:p>
                      <a:pPr algn="l" fontAlgn="t"/>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Hramonic</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component</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[Hz]</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up to 2000</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66063283"/>
                  </a:ext>
                </a:extLst>
              </a:tr>
              <a:tr h="162464">
                <a:tc>
                  <a:txBody>
                    <a:bodyPr/>
                    <a:lstStyle/>
                    <a:p>
                      <a:pPr algn="l" fontAlgn="t"/>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Data rate of Modbus RTU</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[Baud]</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RS485 2-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wire</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2400...115200</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89772845"/>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Refresh time</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[Mbit/s]</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1sec / 30 sec (depending on type of data)</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86509841"/>
                  </a:ext>
                </a:extLst>
              </a:tr>
              <a:tr h="319612">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Data storage and export</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Integrated 1-year data storage</a:t>
                      </a:r>
                      <a:b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b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Automatic CSV data export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0699078"/>
                  </a:ext>
                </a:extLst>
              </a:tr>
              <a:tr h="476759">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Communication</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LAN: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TCP/IP,</a:t>
                      </a:r>
                      <a:b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b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SNMP v1, v2,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encrypted</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v3</a:t>
                      </a:r>
                      <a:b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b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RS485: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RTU</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23153262"/>
                  </a:ext>
                </a:extLst>
              </a:tr>
              <a:tr h="319612">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Connected devices</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Up to 96 sensors/digital channels</a:t>
                      </a:r>
                      <a:b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b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Up to 16 meters</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977027288"/>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LAN</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[Mbit/s]</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100</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3070372"/>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Conductor cross-section</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[mm2]</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0.5...2.5</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9888688"/>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Mounting method</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35mm DIN </a:t>
                      </a:r>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rail</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(DIN 5022)</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66227196"/>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Degree of protection</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IP20</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949570088"/>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Dimensions</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[mm]</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161.5x87.0x64.9 (9WM)</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70377730"/>
                  </a:ext>
                </a:extLst>
              </a:tr>
              <a:tr h="162464">
                <a:tc>
                  <a:txBody>
                    <a:bodyPr/>
                    <a:lstStyle/>
                    <a:p>
                      <a:pPr algn="l" fontAlgn="t"/>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Oparating</a:t>
                      </a:r>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temperature</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-25... +60</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01743808"/>
                  </a:ext>
                </a:extLst>
              </a:tr>
              <a:tr h="162464">
                <a:tc>
                  <a:txBody>
                    <a:bodyPr/>
                    <a:lstStyle/>
                    <a:p>
                      <a:pPr algn="l" fontAlgn="t"/>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Stirage temperature</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-40... +85</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62558001"/>
                  </a:ext>
                </a:extLst>
              </a:tr>
              <a:tr h="162464">
                <a:tc>
                  <a:txBody>
                    <a:bodyPr/>
                    <a:lstStyle/>
                    <a:p>
                      <a:pPr algn="l" fontAlgn="t"/>
                      <a:r>
                        <a:rPr lang="it-IT"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Standards</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IEC61010-1</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5672" marR="5672" marT="567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89453897"/>
                  </a:ext>
                </a:extLst>
              </a:tr>
            </a:tbl>
          </a:graphicData>
        </a:graphic>
      </p:graphicFrame>
      <p:pic>
        <p:nvPicPr>
          <p:cNvPr id="11" name="Picture 10">
            <a:extLst>
              <a:ext uri="{FF2B5EF4-FFF2-40B4-BE49-F238E27FC236}">
                <a16:creationId xmlns:a16="http://schemas.microsoft.com/office/drawing/2014/main" id="{1349125E-C866-41FE-A2E5-5A1893765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61" b="95093" l="1790" r="97017">
                        <a14:foregroundMark x1="8353" y1="72250" x2="5728" y2="47039"/>
                        <a14:foregroundMark x1="5728" y1="47039" x2="5728" y2="47039"/>
                        <a14:foregroundMark x1="2267" y1="43655" x2="2267" y2="43655"/>
                        <a14:foregroundMark x1="2029" y1="36379" x2="2029" y2="36379"/>
                        <a14:foregroundMark x1="1909" y1="40609" x2="1790" y2="30795"/>
                        <a14:foregroundMark x1="8234" y1="27750" x2="34010" y2="11506"/>
                        <a14:foregroundMark x1="34010" y1="11506" x2="43198" y2="12352"/>
                        <a14:foregroundMark x1="43198" y1="12352" x2="55609" y2="30795"/>
                        <a14:foregroundMark x1="55609" y1="30795" x2="60024" y2="43824"/>
                        <a14:foregroundMark x1="60143" y1="87986" x2="81384" y2="90525"/>
                        <a14:foregroundMark x1="81384" y1="90525" x2="87351" y2="89340"/>
                        <a14:foregroundMark x1="87351" y1="89340" x2="93317" y2="85279"/>
                        <a14:foregroundMark x1="93317" y1="85279" x2="96301" y2="76650"/>
                        <a14:foregroundMark x1="96301" y1="76650" x2="94153" y2="48900"/>
                        <a14:foregroundMark x1="94153" y1="48900" x2="94630" y2="35871"/>
                        <a14:foregroundMark x1="94630" y1="35871" x2="96778" y2="27580"/>
                        <a14:foregroundMark x1="96778" y1="27580" x2="94869" y2="19120"/>
                        <a14:foregroundMark x1="94869" y1="19120" x2="76730" y2="13875"/>
                        <a14:foregroundMark x1="76730" y1="13875" x2="68854" y2="16074"/>
                        <a14:foregroundMark x1="68854" y1="16074" x2="90692" y2="22843"/>
                        <a14:foregroundMark x1="90692" y1="22843" x2="92363" y2="77327"/>
                        <a14:foregroundMark x1="92363" y1="77327" x2="78282" y2="88156"/>
                        <a14:foregroundMark x1="78282" y1="88156" x2="72196" y2="89171"/>
                        <a14:foregroundMark x1="72196" y1="89171" x2="69570" y2="70728"/>
                        <a14:foregroundMark x1="69570" y1="70728" x2="36874" y2="43655"/>
                        <a14:foregroundMark x1="36874" y1="43655" x2="25656" y2="40778"/>
                        <a14:foregroundMark x1="25656" y1="40778" x2="25895" y2="41624"/>
                        <a14:foregroundMark x1="8592" y1="11168" x2="9905" y2="9814"/>
                        <a14:foregroundMark x1="84368" y1="95431" x2="87470" y2="94416"/>
                        <a14:foregroundMark x1="97136" y1="83926" x2="96420" y2="70728"/>
                        <a14:foregroundMark x1="95823" y1="62775" x2="94988" y2="36887"/>
                        <a14:foregroundMark x1="95823" y1="50931" x2="95585" y2="38240"/>
                        <a14:foregroundMark x1="64797" y1="12352" x2="22792" y2="4061"/>
                        <a14:foregroundMark x1="22792" y1="4061" x2="10859" y2="8460"/>
                        <a14:foregroundMark x1="19570" y1="4061" x2="17422" y2="5753"/>
                        <a14:foregroundMark x1="2983" y1="28088" x2="1909" y2="28765"/>
                        <a14:foregroundMark x1="1790" y1="36041" x2="3103" y2="27242"/>
                      </a14:backgroundRemoval>
                    </a14:imgEffect>
                  </a14:imgLayer>
                </a14:imgProps>
              </a:ext>
            </a:extLst>
          </a:blip>
          <a:stretch>
            <a:fillRect/>
          </a:stretch>
        </p:blipFill>
        <p:spPr>
          <a:xfrm>
            <a:off x="798517" y="2334558"/>
            <a:ext cx="2907229" cy="2050325"/>
          </a:xfrm>
          <a:prstGeom prst="rect">
            <a:avLst/>
          </a:prstGeom>
        </p:spPr>
      </p:pic>
      <p:sp>
        <p:nvSpPr>
          <p:cNvPr id="2" name="Rectangle 1">
            <a:extLst>
              <a:ext uri="{FF2B5EF4-FFF2-40B4-BE49-F238E27FC236}">
                <a16:creationId xmlns:a16="http://schemas.microsoft.com/office/drawing/2014/main" id="{DB328A04-6248-4170-8392-0DB8390ACE87}"/>
              </a:ext>
            </a:extLst>
          </p:cNvPr>
          <p:cNvSpPr/>
          <p:nvPr/>
        </p:nvSpPr>
        <p:spPr>
          <a:xfrm>
            <a:off x="2894254" y="6350233"/>
            <a:ext cx="6096000" cy="253916"/>
          </a:xfrm>
          <a:prstGeom prst="rect">
            <a:avLst/>
          </a:prstGeom>
        </p:spPr>
        <p:txBody>
          <a:bodyPr>
            <a:spAutoFit/>
          </a:bodyPr>
          <a:lstStyle/>
          <a:p>
            <a:r>
              <a:rPr lang="it-IT" sz="1050" dirty="0">
                <a:hlinkClick r:id="rId5">
                  <a:extLst>
                    <a:ext uri="{A12FA001-AC4F-418D-AE19-62706E023703}">
                      <ahyp:hlinkClr xmlns:ahyp="http://schemas.microsoft.com/office/drawing/2018/hyperlinkcolor" val="tx"/>
                    </a:ext>
                  </a:extLst>
                </a:hlinkClick>
              </a:rPr>
              <a:t>Note: user </a:t>
            </a:r>
            <a:r>
              <a:rPr lang="it-IT" sz="1050" dirty="0" err="1">
                <a:hlinkClick r:id="rId5">
                  <a:extLst>
                    <a:ext uri="{A12FA001-AC4F-418D-AE19-62706E023703}">
                      <ahyp:hlinkClr xmlns:ahyp="http://schemas.microsoft.com/office/drawing/2018/hyperlinkcolor" val="tx"/>
                    </a:ext>
                  </a:extLst>
                </a:hlinkClick>
              </a:rPr>
              <a:t>manual</a:t>
            </a:r>
            <a:endParaRPr lang="it-IT" sz="1050" dirty="0"/>
          </a:p>
        </p:txBody>
      </p:sp>
    </p:spTree>
    <p:extLst>
      <p:ext uri="{BB962C8B-B14F-4D97-AF65-F5344CB8AC3E}">
        <p14:creationId xmlns:p14="http://schemas.microsoft.com/office/powerpoint/2010/main" val="15128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a:xfrm>
            <a:off x="325681" y="1130529"/>
            <a:ext cx="11649905" cy="504000"/>
          </a:xfrm>
        </p:spPr>
        <p:txBody>
          <a:bodyPr/>
          <a:lstStyle/>
          <a:p>
            <a:r>
              <a:rPr lang="en-US"/>
              <a:t>metering and monitoring features</a:t>
            </a:r>
          </a:p>
          <a:p>
            <a:endParaRPr lang="en-US"/>
          </a:p>
        </p:txBody>
      </p:sp>
      <p:sp>
        <p:nvSpPr>
          <p:cNvPr id="6" name="Title 5"/>
          <p:cNvSpPr>
            <a:spLocks noGrp="1"/>
          </p:cNvSpPr>
          <p:nvPr>
            <p:ph type="title"/>
          </p:nvPr>
        </p:nvSpPr>
        <p:spPr>
          <a:xfrm>
            <a:off x="342943" y="730250"/>
            <a:ext cx="11649905" cy="317725"/>
          </a:xfrm>
        </p:spPr>
        <p:txBody>
          <a:bodyPr/>
          <a:lstStyle/>
          <a:p>
            <a:r>
              <a:rPr lang="en-US"/>
              <a:t>System pro M compact® InSite SCU100</a:t>
            </a:r>
            <a:endParaRPr lang="de-DE"/>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October 8, 2021</a:t>
            </a:fld>
            <a:endParaRPr lang="en-US">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78</a:t>
            </a:fld>
            <a:endParaRPr lang="en-US">
              <a:solidFill>
                <a:srgbClr val="A0A0A0"/>
              </a:solidFill>
            </a:endParaRPr>
          </a:p>
        </p:txBody>
      </p:sp>
      <p:graphicFrame>
        <p:nvGraphicFramePr>
          <p:cNvPr id="9" name="Table 8">
            <a:extLst>
              <a:ext uri="{FF2B5EF4-FFF2-40B4-BE49-F238E27FC236}">
                <a16:creationId xmlns:a16="http://schemas.microsoft.com/office/drawing/2014/main" id="{3C71D580-236B-4812-ABCA-439CD5F08446}"/>
              </a:ext>
            </a:extLst>
          </p:cNvPr>
          <p:cNvGraphicFramePr>
            <a:graphicFrameLocks noGrp="1"/>
          </p:cNvGraphicFramePr>
          <p:nvPr>
            <p:extLst>
              <p:ext uri="{D42A27DB-BD31-4B8C-83A1-F6EECF244321}">
                <p14:modId xmlns:p14="http://schemas.microsoft.com/office/powerpoint/2010/main" val="1337957245"/>
              </p:ext>
            </p:extLst>
          </p:nvPr>
        </p:nvGraphicFramePr>
        <p:xfrm>
          <a:off x="5798127" y="2317133"/>
          <a:ext cx="5372486" cy="3106922"/>
        </p:xfrm>
        <a:graphic>
          <a:graphicData uri="http://schemas.openxmlformats.org/drawingml/2006/table">
            <a:tbl>
              <a:tblPr/>
              <a:tblGrid>
                <a:gridCol w="3891037">
                  <a:extLst>
                    <a:ext uri="{9D8B030D-6E8A-4147-A177-3AD203B41FA5}">
                      <a16:colId xmlns:a16="http://schemas.microsoft.com/office/drawing/2014/main" val="2779183827"/>
                    </a:ext>
                  </a:extLst>
                </a:gridCol>
                <a:gridCol w="1481449">
                  <a:extLst>
                    <a:ext uri="{9D8B030D-6E8A-4147-A177-3AD203B41FA5}">
                      <a16:colId xmlns:a16="http://schemas.microsoft.com/office/drawing/2014/main" val="3817359929"/>
                    </a:ext>
                  </a:extLst>
                </a:gridCol>
              </a:tblGrid>
              <a:tr h="402451">
                <a:tc>
                  <a:txBody>
                    <a:bodyPr/>
                    <a:lstStyle/>
                    <a:p>
                      <a:pPr algn="ctr" fontAlgn="b"/>
                      <a:r>
                        <a:rPr lang="it-IT" sz="1200" b="1"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Main</a:t>
                      </a:r>
                      <a:r>
                        <a:rPr lang="it-IT" sz="12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200" b="1"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circuit</a:t>
                      </a:r>
                      <a:r>
                        <a:rPr lang="it-IT" sz="12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200" b="1"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endParaRPr lang="it-IT" sz="12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Description</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954026"/>
                  </a:ext>
                </a:extLst>
              </a:tr>
              <a:tr h="386353">
                <a:tc>
                  <a:txBody>
                    <a:bodyPr/>
                    <a:lstStyle/>
                    <a:p>
                      <a:pPr algn="l" fontAlgn="b"/>
                      <a:r>
                        <a:rPr lang="it-IT"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Voltage</a:t>
                      </a:r>
                      <a:endParaRPr lang="it-IT"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1%</a:t>
                      </a:r>
                      <a:endParaRPr lang="it-IT" sz="11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94712626"/>
                  </a:ext>
                </a:extLst>
              </a:tr>
              <a:tr h="386353">
                <a:tc>
                  <a:txBody>
                    <a:bodyPr/>
                    <a:lstStyle/>
                    <a:p>
                      <a:pPr algn="l" fontAlgn="b"/>
                      <a:r>
                        <a:rPr lang="it-IT"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Current</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1%</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22222051"/>
                  </a:ext>
                </a:extLst>
              </a:tr>
              <a:tr h="386353">
                <a:tc>
                  <a:txBody>
                    <a:bodyPr/>
                    <a:lstStyle/>
                    <a:p>
                      <a:pPr algn="l"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Harmonic component (up to 2500Hz)</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1%</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33219723"/>
                  </a:ext>
                </a:extLst>
              </a:tr>
              <a:tr h="386353">
                <a:tc>
                  <a:txBody>
                    <a:bodyPr/>
                    <a:lstStyle/>
                    <a:p>
                      <a:pPr algn="l"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power</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2%</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887133634"/>
                  </a:ext>
                </a:extLst>
              </a:tr>
              <a:tr h="386353">
                <a:tc>
                  <a:txBody>
                    <a:bodyPr/>
                    <a:lstStyle/>
                    <a:p>
                      <a:pPr algn="l"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power</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2%</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0697631"/>
                  </a:ext>
                </a:extLst>
              </a:tr>
              <a:tr h="386353">
                <a:tc>
                  <a:txBody>
                    <a:bodyPr/>
                    <a:lstStyle/>
                    <a:p>
                      <a:pPr algn="l"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power</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2%</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90896732"/>
                  </a:ext>
                </a:extLst>
              </a:tr>
              <a:tr h="386353">
                <a:tc>
                  <a:txBody>
                    <a:bodyPr/>
                    <a:lstStyle/>
                    <a:p>
                      <a:pPr algn="l"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factor</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2%</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7620" marR="7620" marT="762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7217236"/>
                  </a:ext>
                </a:extLst>
              </a:tr>
            </a:tbl>
          </a:graphicData>
        </a:graphic>
      </p:graphicFrame>
      <p:pic>
        <p:nvPicPr>
          <p:cNvPr id="11" name="Picture 10">
            <a:extLst>
              <a:ext uri="{FF2B5EF4-FFF2-40B4-BE49-F238E27FC236}">
                <a16:creationId xmlns:a16="http://schemas.microsoft.com/office/drawing/2014/main" id="{1349125E-C866-41FE-A2E5-5A1893765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61" b="95093" l="1790" r="97017">
                        <a14:foregroundMark x1="8353" y1="72250" x2="5728" y2="47039"/>
                        <a14:foregroundMark x1="5728" y1="47039" x2="5728" y2="47039"/>
                        <a14:foregroundMark x1="2267" y1="43655" x2="2267" y2="43655"/>
                        <a14:foregroundMark x1="2029" y1="36379" x2="2029" y2="36379"/>
                        <a14:foregroundMark x1="1909" y1="40609" x2="1790" y2="30795"/>
                        <a14:foregroundMark x1="8234" y1="27750" x2="34010" y2="11506"/>
                        <a14:foregroundMark x1="34010" y1="11506" x2="43198" y2="12352"/>
                        <a14:foregroundMark x1="43198" y1="12352" x2="55609" y2="30795"/>
                        <a14:foregroundMark x1="55609" y1="30795" x2="60024" y2="43824"/>
                        <a14:foregroundMark x1="60143" y1="87986" x2="81384" y2="90525"/>
                        <a14:foregroundMark x1="81384" y1="90525" x2="87351" y2="89340"/>
                        <a14:foregroundMark x1="87351" y1="89340" x2="93317" y2="85279"/>
                        <a14:foregroundMark x1="93317" y1="85279" x2="96301" y2="76650"/>
                        <a14:foregroundMark x1="96301" y1="76650" x2="94153" y2="48900"/>
                        <a14:foregroundMark x1="94153" y1="48900" x2="94630" y2="35871"/>
                        <a14:foregroundMark x1="94630" y1="35871" x2="96778" y2="27580"/>
                        <a14:foregroundMark x1="96778" y1="27580" x2="94869" y2="19120"/>
                        <a14:foregroundMark x1="94869" y1="19120" x2="76730" y2="13875"/>
                        <a14:foregroundMark x1="76730" y1="13875" x2="68854" y2="16074"/>
                        <a14:foregroundMark x1="68854" y1="16074" x2="90692" y2="22843"/>
                        <a14:foregroundMark x1="90692" y1="22843" x2="92363" y2="77327"/>
                        <a14:foregroundMark x1="92363" y1="77327" x2="78282" y2="88156"/>
                        <a14:foregroundMark x1="78282" y1="88156" x2="72196" y2="89171"/>
                        <a14:foregroundMark x1="72196" y1="89171" x2="69570" y2="70728"/>
                        <a14:foregroundMark x1="69570" y1="70728" x2="36874" y2="43655"/>
                        <a14:foregroundMark x1="36874" y1="43655" x2="25656" y2="40778"/>
                        <a14:foregroundMark x1="25656" y1="40778" x2="25895" y2="41624"/>
                        <a14:foregroundMark x1="8592" y1="11168" x2="9905" y2="9814"/>
                        <a14:foregroundMark x1="84368" y1="95431" x2="87470" y2="94416"/>
                        <a14:foregroundMark x1="97136" y1="83926" x2="96420" y2="70728"/>
                        <a14:foregroundMark x1="95823" y1="62775" x2="94988" y2="36887"/>
                        <a14:foregroundMark x1="95823" y1="50931" x2="95585" y2="38240"/>
                        <a14:foregroundMark x1="64797" y1="12352" x2="22792" y2="4061"/>
                        <a14:foregroundMark x1="22792" y1="4061" x2="10859" y2="8460"/>
                        <a14:foregroundMark x1="19570" y1="4061" x2="17422" y2="5753"/>
                        <a14:foregroundMark x1="2983" y1="28088" x2="1909" y2="28765"/>
                        <a14:foregroundMark x1="1790" y1="36041" x2="3103" y2="27242"/>
                      </a14:backgroundRemoval>
                    </a14:imgEffect>
                  </a14:imgLayer>
                </a14:imgProps>
              </a:ext>
            </a:extLst>
          </a:blip>
          <a:stretch>
            <a:fillRect/>
          </a:stretch>
        </p:blipFill>
        <p:spPr>
          <a:xfrm>
            <a:off x="1021387" y="2633436"/>
            <a:ext cx="2907229" cy="2050325"/>
          </a:xfrm>
          <a:prstGeom prst="rect">
            <a:avLst/>
          </a:prstGeom>
        </p:spPr>
      </p:pic>
      <p:sp>
        <p:nvSpPr>
          <p:cNvPr id="2" name="Rectangle 1">
            <a:extLst>
              <a:ext uri="{FF2B5EF4-FFF2-40B4-BE49-F238E27FC236}">
                <a16:creationId xmlns:a16="http://schemas.microsoft.com/office/drawing/2014/main" id="{DB328A04-6248-4170-8392-0DB8390ACE87}"/>
              </a:ext>
            </a:extLst>
          </p:cNvPr>
          <p:cNvSpPr/>
          <p:nvPr/>
        </p:nvSpPr>
        <p:spPr>
          <a:xfrm>
            <a:off x="2888193" y="6271134"/>
            <a:ext cx="6096000" cy="276999"/>
          </a:xfrm>
          <a:prstGeom prst="rect">
            <a:avLst/>
          </a:prstGeom>
        </p:spPr>
        <p:txBody>
          <a:bodyPr>
            <a:spAutoFit/>
          </a:bodyPr>
          <a:lstStyle/>
          <a:p>
            <a:r>
              <a:rPr lang="it-IT" sz="1200">
                <a:hlinkClick r:id="rId5">
                  <a:extLst>
                    <a:ext uri="{A12FA001-AC4F-418D-AE19-62706E023703}">
                      <ahyp:hlinkClr xmlns:ahyp="http://schemas.microsoft.com/office/drawing/2018/hyperlinkcolor" val="tx"/>
                    </a:ext>
                  </a:extLst>
                </a:hlinkClick>
              </a:rPr>
              <a:t>user </a:t>
            </a:r>
            <a:r>
              <a:rPr lang="it-IT" sz="1200" err="1">
                <a:hlinkClick r:id="rId5">
                  <a:extLst>
                    <a:ext uri="{A12FA001-AC4F-418D-AE19-62706E023703}">
                      <ahyp:hlinkClr xmlns:ahyp="http://schemas.microsoft.com/office/drawing/2018/hyperlinkcolor" val="tx"/>
                    </a:ext>
                  </a:extLst>
                </a:hlinkClick>
              </a:rPr>
              <a:t>manual</a:t>
            </a:r>
            <a:endParaRPr lang="it-IT" sz="1200"/>
          </a:p>
        </p:txBody>
      </p:sp>
    </p:spTree>
    <p:extLst>
      <p:ext uri="{BB962C8B-B14F-4D97-AF65-F5344CB8AC3E}">
        <p14:creationId xmlns:p14="http://schemas.microsoft.com/office/powerpoint/2010/main" val="394633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79</a:t>
            </a:fld>
            <a:endParaRPr lang="en-US"/>
          </a:p>
        </p:txBody>
      </p:sp>
      <p:sp>
        <p:nvSpPr>
          <p:cNvPr id="36" name="Rectangle 35">
            <a:extLst>
              <a:ext uri="{FF2B5EF4-FFF2-40B4-BE49-F238E27FC236}">
                <a16:creationId xmlns:a16="http://schemas.microsoft.com/office/drawing/2014/main" id="{0E8DCC9F-EA1B-4F4C-A983-D07CB6BDA491}"/>
              </a:ext>
            </a:extLst>
          </p:cNvPr>
          <p:cNvSpPr/>
          <p:nvPr/>
        </p:nvSpPr>
        <p:spPr bwMode="gray">
          <a:xfrm>
            <a:off x="7381328" y="4013264"/>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a:latin typeface="ABBvoice-Regular"/>
              </a:rPr>
              <a:t>Ekip UP</a:t>
            </a:r>
            <a:r>
              <a:rPr lang="en-US">
                <a:latin typeface="ABBvoice Light" panose="020D0403020503020204" pitchFamily="34" charset="0"/>
                <a:ea typeface="ABBvoice Light" panose="020D0403020503020204" pitchFamily="34" charset="0"/>
                <a:cs typeface="ABBvoice Light" panose="020D0403020503020204" pitchFamily="34" charset="0"/>
              </a:rPr>
              <a:t>– metering and monitoring features</a:t>
            </a:r>
          </a:p>
          <a:p>
            <a:endParaRPr lang="en-US"/>
          </a:p>
          <a:p>
            <a:endParaRPr lang="en-US"/>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a:xfrm>
            <a:off x="336000" y="668060"/>
            <a:ext cx="11520000" cy="396000"/>
          </a:xfrm>
        </p:spPr>
        <p:txBody>
          <a:bodyPr/>
          <a:lstStyle/>
          <a:p>
            <a:r>
              <a:rPr lang="en-US"/>
              <a:t>Smart metering and monitoring	</a:t>
            </a:r>
          </a:p>
        </p:txBody>
      </p:sp>
      <p:graphicFrame>
        <p:nvGraphicFramePr>
          <p:cNvPr id="13" name="Content Placeholder 7">
            <a:extLst>
              <a:ext uri="{FF2B5EF4-FFF2-40B4-BE49-F238E27FC236}">
                <a16:creationId xmlns:a16="http://schemas.microsoft.com/office/drawing/2014/main" id="{FAE0AC64-0562-4C61-AFEF-CB0017D568BA}"/>
              </a:ext>
            </a:extLst>
          </p:cNvPr>
          <p:cNvGraphicFramePr>
            <a:graphicFrameLocks/>
          </p:cNvGraphicFramePr>
          <p:nvPr/>
        </p:nvGraphicFramePr>
        <p:xfrm>
          <a:off x="5467121" y="1660210"/>
          <a:ext cx="5915832" cy="3996276"/>
        </p:xfrm>
        <a:graphic>
          <a:graphicData uri="http://schemas.openxmlformats.org/drawingml/2006/table">
            <a:tbl>
              <a:tblPr firstRow="1" bandRow="1">
                <a:noFill/>
              </a:tblPr>
              <a:tblGrid>
                <a:gridCol w="2879704">
                  <a:extLst>
                    <a:ext uri="{9D8B030D-6E8A-4147-A177-3AD203B41FA5}">
                      <a16:colId xmlns:a16="http://schemas.microsoft.com/office/drawing/2014/main" val="4194678181"/>
                    </a:ext>
                  </a:extLst>
                </a:gridCol>
                <a:gridCol w="1567177">
                  <a:extLst>
                    <a:ext uri="{9D8B030D-6E8A-4147-A177-3AD203B41FA5}">
                      <a16:colId xmlns:a16="http://schemas.microsoft.com/office/drawing/2014/main" val="2214251117"/>
                    </a:ext>
                  </a:extLst>
                </a:gridCol>
                <a:gridCol w="1468951">
                  <a:extLst>
                    <a:ext uri="{9D8B030D-6E8A-4147-A177-3AD203B41FA5}">
                      <a16:colId xmlns:a16="http://schemas.microsoft.com/office/drawing/2014/main" val="2118675173"/>
                    </a:ext>
                  </a:extLst>
                </a:gridCol>
              </a:tblGrid>
              <a:tr h="328645">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Measurements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Accuracy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77455615"/>
                  </a:ext>
                </a:extLst>
              </a:tr>
              <a:tr h="181899">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Currents (RMS) [A] L1, L2, L3, Ne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18467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rPr>
                        <a:t>X </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338934">
                <a:tc>
                  <a:txBody>
                    <a:bodyPr/>
                    <a:lstStyle/>
                    <a:p>
                      <a:pPr algn="ctr" fontAlgn="b"/>
                      <a:r>
                        <a:rPr lang="nl-NL"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176040">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rPr>
                        <a:t>0.2</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185089">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17261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17261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172617">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BBvoiceOffice"/>
                          <a:ea typeface="ABBvoiceOffice"/>
                          <a:cs typeface="ABBvoiceOffice"/>
                        </a:rPr>
                        <a:t>2</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ABBvoiceOffice"/>
                        <a:cs typeface="ABBvoiceOffice"/>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BBvoiceOffice"/>
                          <a:ea typeface="ABBvoiceOffice"/>
                          <a:cs typeface="ABBvoiceOffice"/>
                        </a:rPr>
                        <a:t>2</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ABBvoiceOffice"/>
                        <a:cs typeface="ABBvoiceOffice"/>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BBvoiceOffice"/>
                          <a:ea typeface="ABBvoiceOffice"/>
                          <a:cs typeface="ABBvoiceOffice"/>
                        </a:rPr>
                        <a:t>2</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ABBvoiceOffice"/>
                        <a:cs typeface="ABBvoiceOffice"/>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186828">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BBvoiceOffice"/>
                          <a:ea typeface="ABBvoiceOffice"/>
                          <a:cs typeface="ABBvoiceOffice"/>
                        </a:rPr>
                        <a:t>2</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ABBvoiceOffice"/>
                        <a:cs typeface="ABBvoiceOffice"/>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en-US" sz="1100" u="none" strike="noStrike">
                          <a:effectLst/>
                        </a:rPr>
                        <a:t> Up to 50th harmonic</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48397106"/>
                  </a:ext>
                </a:extLst>
              </a:tr>
              <a:tr h="186828">
                <a:tc>
                  <a:txBody>
                    <a:bodyPr/>
                    <a:lstStyle/>
                    <a:p>
                      <a:pPr algn="ctr" fontAlgn="b"/>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Data Logger</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Calibri" panose="020F0502020204030204" pitchFamily="34" charset="0"/>
                        </a:rPr>
                        <a:t>X</a:t>
                      </a: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1997998"/>
                  </a:ext>
                </a:extLst>
              </a:tr>
              <a:tr h="338934">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r>
                        <a:rPr lang="en-US" sz="1100" u="none" strike="noStrike">
                          <a:effectLst/>
                        </a:rPr>
                        <a:t>1200-2400-4800-9600 Hz</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chemeClr val="accent5"/>
                    </a:solidFill>
                  </a:tcPr>
                </a:tc>
                <a:extLst>
                  <a:ext uri="{0D108BD9-81ED-4DB2-BD59-A6C34878D82A}">
                    <a16:rowId xmlns:a16="http://schemas.microsoft.com/office/drawing/2014/main" val="3273075634"/>
                  </a:ext>
                </a:extLst>
              </a:tr>
            </a:tbl>
          </a:graphicData>
        </a:graphic>
      </p:graphicFrame>
      <p:pic>
        <p:nvPicPr>
          <p:cNvPr id="2" name="Picture 1">
            <a:extLst>
              <a:ext uri="{FF2B5EF4-FFF2-40B4-BE49-F238E27FC236}">
                <a16:creationId xmlns:a16="http://schemas.microsoft.com/office/drawing/2014/main" id="{0BFF64E6-DBD5-4B26-878D-DF081F38C261}"/>
              </a:ext>
            </a:extLst>
          </p:cNvPr>
          <p:cNvPicPr>
            <a:picLocks noChangeAspect="1"/>
          </p:cNvPicPr>
          <p:nvPr/>
        </p:nvPicPr>
        <p:blipFill>
          <a:blip r:embed="rId6"/>
          <a:stretch>
            <a:fillRect/>
          </a:stretch>
        </p:blipFill>
        <p:spPr>
          <a:xfrm>
            <a:off x="374923" y="2583647"/>
            <a:ext cx="4057650" cy="1962150"/>
          </a:xfrm>
          <a:prstGeom prst="rect">
            <a:avLst/>
          </a:prstGeom>
        </p:spPr>
      </p:pic>
    </p:spTree>
    <p:extLst>
      <p:ext uri="{BB962C8B-B14F-4D97-AF65-F5344CB8AC3E}">
        <p14:creationId xmlns:p14="http://schemas.microsoft.com/office/powerpoint/2010/main" val="40135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way&#10;&#10;Description automatically generated">
            <a:extLst>
              <a:ext uri="{FF2B5EF4-FFF2-40B4-BE49-F238E27FC236}">
                <a16:creationId xmlns:a16="http://schemas.microsoft.com/office/drawing/2014/main" id="{371945EA-05F3-44AC-B0F9-5BF07946514D}"/>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a:solidFill>
                  <a:srgbClr val="000000"/>
                </a:solidFill>
                <a:latin typeface="+mj-lt"/>
                <a:ea typeface="ABBvoice Light" panose="020D0403020503020204" pitchFamily="34" charset="0"/>
                <a:cs typeface="ABBvoice Light" panose="020D0403020503020204" pitchFamily="34" charset="0"/>
              </a:rPr>
              <a:t>Electric Power Components</a:t>
            </a:r>
          </a:p>
        </p:txBody>
      </p:sp>
    </p:spTree>
    <p:extLst>
      <p:ext uri="{BB962C8B-B14F-4D97-AF65-F5344CB8AC3E}">
        <p14:creationId xmlns:p14="http://schemas.microsoft.com/office/powerpoint/2010/main" val="20837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5D52-A368-48BC-BAA1-8B20424742E8}"/>
              </a:ext>
            </a:extLst>
          </p:cNvPr>
          <p:cNvSpPr>
            <a:spLocks noGrp="1"/>
          </p:cNvSpPr>
          <p:nvPr>
            <p:ph type="title"/>
          </p:nvPr>
        </p:nvSpPr>
        <p:spPr/>
        <p:txBody>
          <a:bodyPr/>
          <a:lstStyle/>
          <a:p>
            <a:r>
              <a:rPr lang="en-US"/>
              <a:t>Smart metering and monitoring	</a:t>
            </a:r>
            <a:endParaRPr lang="it-IT"/>
          </a:p>
        </p:txBody>
      </p:sp>
      <p:sp>
        <p:nvSpPr>
          <p:cNvPr id="3" name="Date Placeholder 2">
            <a:extLst>
              <a:ext uri="{FF2B5EF4-FFF2-40B4-BE49-F238E27FC236}">
                <a16:creationId xmlns:a16="http://schemas.microsoft.com/office/drawing/2014/main" id="{7AB57C42-E8A8-4789-A511-6953E2BE9485}"/>
              </a:ext>
            </a:extLst>
          </p:cNvPr>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a:extLst>
              <a:ext uri="{FF2B5EF4-FFF2-40B4-BE49-F238E27FC236}">
                <a16:creationId xmlns:a16="http://schemas.microsoft.com/office/drawing/2014/main" id="{59300F72-BDA5-4454-BAE6-A65239E4CC56}"/>
              </a:ext>
            </a:extLst>
          </p:cNvPr>
          <p:cNvSpPr>
            <a:spLocks noGrp="1"/>
          </p:cNvSpPr>
          <p:nvPr>
            <p:ph type="ftr" sz="quarter" idx="15"/>
          </p:nvPr>
        </p:nvSpPr>
        <p:spPr/>
        <p:txBody>
          <a:bodyPr/>
          <a:lstStyle/>
          <a:p>
            <a:pPr lvl="8"/>
            <a:endParaRPr lang="en-US"/>
          </a:p>
        </p:txBody>
      </p:sp>
      <p:sp>
        <p:nvSpPr>
          <p:cNvPr id="5" name="Slide Number Placeholder 4">
            <a:extLst>
              <a:ext uri="{FF2B5EF4-FFF2-40B4-BE49-F238E27FC236}">
                <a16:creationId xmlns:a16="http://schemas.microsoft.com/office/drawing/2014/main" id="{C7638AA0-858F-428A-9F70-F16D5D5A66B1}"/>
              </a:ext>
            </a:extLst>
          </p:cNvPr>
          <p:cNvSpPr>
            <a:spLocks noGrp="1"/>
          </p:cNvSpPr>
          <p:nvPr>
            <p:ph type="sldNum" sz="quarter" idx="16"/>
          </p:nvPr>
        </p:nvSpPr>
        <p:spPr/>
        <p:txBody>
          <a:bodyPr/>
          <a:lstStyle/>
          <a:p>
            <a:r>
              <a:rPr lang="en-US"/>
              <a:t>Slide </a:t>
            </a:r>
            <a:fld id="{619F89D8-7AE3-494A-97F3-03D680869632}" type="slidenum">
              <a:rPr lang="en-US" smtClean="0"/>
              <a:pPr/>
              <a:t>80</a:t>
            </a:fld>
            <a:endParaRPr lang="en-US"/>
          </a:p>
        </p:txBody>
      </p:sp>
      <p:sp>
        <p:nvSpPr>
          <p:cNvPr id="6" name="Subtitle 5">
            <a:extLst>
              <a:ext uri="{FF2B5EF4-FFF2-40B4-BE49-F238E27FC236}">
                <a16:creationId xmlns:a16="http://schemas.microsoft.com/office/drawing/2014/main" id="{01463819-4B20-4C0F-BC44-775D352005D6}"/>
              </a:ext>
            </a:extLst>
          </p:cNvPr>
          <p:cNvSpPr>
            <a:spLocks noGrp="1"/>
          </p:cNvSpPr>
          <p:nvPr>
            <p:ph type="subTitle" idx="13"/>
          </p:nvPr>
        </p:nvSpPr>
        <p:spPr/>
        <p:txBody>
          <a:bodyPr/>
          <a:lstStyle/>
          <a:p>
            <a:r>
              <a:rPr lang="en-US">
                <a:latin typeface="ABBvoice-Regular"/>
              </a:rPr>
              <a:t>Ekip UP</a:t>
            </a:r>
            <a:r>
              <a:rPr lang="en-US">
                <a:latin typeface="ABBvoice Light" panose="020D0403020503020204" pitchFamily="34" charset="0"/>
                <a:ea typeface="ABBvoice Light" panose="020D0403020503020204" pitchFamily="34" charset="0"/>
                <a:cs typeface="ABBvoice Light" panose="020D0403020503020204" pitchFamily="34" charset="0"/>
              </a:rPr>
              <a:t>– metering and monitoring features</a:t>
            </a:r>
          </a:p>
        </p:txBody>
      </p:sp>
      <p:graphicFrame>
        <p:nvGraphicFramePr>
          <p:cNvPr id="7" name="Content Placeholder 7">
            <a:extLst>
              <a:ext uri="{FF2B5EF4-FFF2-40B4-BE49-F238E27FC236}">
                <a16:creationId xmlns:a16="http://schemas.microsoft.com/office/drawing/2014/main" id="{DE6E642E-A1D8-4CA3-BD0F-DC70631C781A}"/>
              </a:ext>
            </a:extLst>
          </p:cNvPr>
          <p:cNvGraphicFramePr>
            <a:graphicFrameLocks/>
          </p:cNvGraphicFramePr>
          <p:nvPr/>
        </p:nvGraphicFramePr>
        <p:xfrm>
          <a:off x="332367" y="1933575"/>
          <a:ext cx="5458833" cy="3991471"/>
        </p:xfrm>
        <a:graphic>
          <a:graphicData uri="http://schemas.openxmlformats.org/drawingml/2006/table">
            <a:tbl>
              <a:tblPr firstRow="1" bandRow="1">
                <a:noFill/>
              </a:tblPr>
              <a:tblGrid>
                <a:gridCol w="1924449">
                  <a:extLst>
                    <a:ext uri="{9D8B030D-6E8A-4147-A177-3AD203B41FA5}">
                      <a16:colId xmlns:a16="http://schemas.microsoft.com/office/drawing/2014/main" val="4194678181"/>
                    </a:ext>
                  </a:extLst>
                </a:gridCol>
                <a:gridCol w="1435081">
                  <a:extLst>
                    <a:ext uri="{9D8B030D-6E8A-4147-A177-3AD203B41FA5}">
                      <a16:colId xmlns:a16="http://schemas.microsoft.com/office/drawing/2014/main" val="2214251117"/>
                    </a:ext>
                  </a:extLst>
                </a:gridCol>
                <a:gridCol w="2099303">
                  <a:extLst>
                    <a:ext uri="{9D8B030D-6E8A-4147-A177-3AD203B41FA5}">
                      <a16:colId xmlns:a16="http://schemas.microsoft.com/office/drawing/2014/main" val="286448776"/>
                    </a:ext>
                  </a:extLst>
                </a:gridCol>
              </a:tblGrid>
              <a:tr h="492492">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Communication</a:t>
                      </a:r>
                    </a:p>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protocols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Note</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extLst>
                  <a:ext uri="{0D108BD9-81ED-4DB2-BD59-A6C34878D82A}">
                    <a16:rowId xmlns:a16="http://schemas.microsoft.com/office/drawing/2014/main" val="977455615"/>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RTU</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algn="ctr" fontAlgn="ctr"/>
                      <a:r>
                        <a:rPr lang="en-US" sz="1100" u="none" strike="noStrike">
                          <a:effectLst/>
                        </a:rPr>
                        <a:t>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Modbus TCP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kern="1200">
                          <a:solidFill>
                            <a:schemeClr val="dk1"/>
                          </a:solidFill>
                          <a:effectLst/>
                          <a:latin typeface="+mn-lt"/>
                          <a:ea typeface="+mn-ea"/>
                          <a:cs typeface="+mn-cs"/>
                        </a:rPr>
                        <a:t>X</a:t>
                      </a:r>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kern="1200">
                          <a:solidFill>
                            <a:schemeClr val="dk1"/>
                          </a:solidFill>
                          <a:effectLst/>
                          <a:latin typeface="+mn-lt"/>
                          <a:ea typeface="+mn-ea"/>
                          <a:cs typeface="+mn-cs"/>
                        </a:rPr>
                        <a:t>By adding Ekip module</a:t>
                      </a: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57235">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X</a:t>
                      </a: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By adding Ekip module</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Profibus-DP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r>
                        <a:rPr lang="en-US" sz="1100" u="none" strike="noStrike">
                          <a:effectLst/>
                        </a:rPr>
                        <a:t>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r h="357356">
                <a:tc>
                  <a:txBody>
                    <a:bodyPr/>
                    <a:lstStyle/>
                    <a:p>
                      <a:pPr algn="ctr" fontAlgn="b"/>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rPr>
                        <a:t>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4442627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rPr>
                        <a:t>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44911211"/>
                  </a:ext>
                </a:extLst>
              </a:tr>
              <a:tr h="257235">
                <a:tc>
                  <a:txBody>
                    <a:bodyPr/>
                    <a:lstStyle/>
                    <a:p>
                      <a:pPr algn="ctr" fontAlgn="b"/>
                      <a:r>
                        <a:rPr lang="en-US" sz="110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rPr>
                        <a:t>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17626231"/>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1113563"/>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Cloud connectivity</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u="none" strike="noStrike">
                          <a:effectLst/>
                        </a:rPr>
                        <a:t>X</a:t>
                      </a:r>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ctr"/>
                      <a:r>
                        <a:rPr lang="en-US" sz="1100" u="none" strike="noStrike">
                          <a:effectLst/>
                        </a:rPr>
                        <a:t>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68196292"/>
                  </a:ext>
                </a:extLst>
              </a:tr>
              <a:tr h="257235">
                <a:tc>
                  <a:txBody>
                    <a:bodyPr/>
                    <a:lstStyle/>
                    <a:p>
                      <a:pPr algn="ctr" fontAlgn="b"/>
                      <a:r>
                        <a:rPr lang="en-US"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6350" marR="6350" marT="635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64201355"/>
                  </a:ext>
                </a:extLst>
              </a:tr>
              <a:tr h="440846">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fontAlgn="b"/>
                      <a:r>
                        <a:rPr lang="en-US" sz="1100" b="0" i="0" u="none" strike="noStrike">
                          <a:solidFill>
                            <a:srgbClr val="000000"/>
                          </a:solidFill>
                          <a:effectLst/>
                          <a:latin typeface="Calibri" panose="020F050202020403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ABB Proprietary protocol; By adding Ekip module</a:t>
                      </a:r>
                      <a:endParaRPr lang="en-US" sz="1100" b="0" i="0" u="none" strike="noStrike">
                        <a:solidFill>
                          <a:srgbClr val="000000"/>
                        </a:solidFill>
                        <a:effectLst/>
                        <a:latin typeface="Calibri" panose="020F0502020204030204" pitchFamily="34"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1893718"/>
                  </a:ext>
                </a:extLst>
              </a:tr>
              <a:tr h="379254">
                <a:tc>
                  <a:txBody>
                    <a:bodyPr/>
                    <a:lstStyle/>
                    <a:p>
                      <a:pPr marL="0" algn="ctr" defTabSz="914400" rtl="0" eaLnBrk="1" fontAlgn="b" latinLnBrk="0" hangingPunct="1"/>
                      <a:r>
                        <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100" b="0" i="0" u="none" strike="noStrike">
                          <a:solidFill>
                            <a:srgbClr val="000000"/>
                          </a:solidFill>
                          <a:effectLst/>
                          <a:latin typeface="Calibri" panose="020F0502020204030204" pitchFamily="34" charset="0"/>
                        </a:rPr>
                        <a:t>X</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 </a:t>
                      </a:r>
                      <a:r>
                        <a:rPr lang="en-US" sz="1100" u="none" strike="noStrike" kern="1200">
                          <a:solidFill>
                            <a:schemeClr val="dk1"/>
                          </a:solidFill>
                          <a:effectLst/>
                          <a:latin typeface="+mn-lt"/>
                          <a:ea typeface="+mn-ea"/>
                          <a:cs typeface="+mn-cs"/>
                        </a:rPr>
                        <a:t>Up to 10 digital I/O; By adding Ekip module</a:t>
                      </a:r>
                    </a:p>
                  </a:txBody>
                  <a:tcPr marL="6350" marR="6350" marT="6350"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042014"/>
                  </a:ext>
                </a:extLst>
              </a:tr>
            </a:tbl>
          </a:graphicData>
        </a:graphic>
      </p:graphicFrame>
      <p:graphicFrame>
        <p:nvGraphicFramePr>
          <p:cNvPr id="8" name="Content Placeholder 7">
            <a:extLst>
              <a:ext uri="{FF2B5EF4-FFF2-40B4-BE49-F238E27FC236}">
                <a16:creationId xmlns:a16="http://schemas.microsoft.com/office/drawing/2014/main" id="{3C20700D-E6BA-4427-A609-22BBA3391A27}"/>
              </a:ext>
            </a:extLst>
          </p:cNvPr>
          <p:cNvGraphicFramePr>
            <a:graphicFrameLocks/>
          </p:cNvGraphicFramePr>
          <p:nvPr/>
        </p:nvGraphicFramePr>
        <p:xfrm>
          <a:off x="6001141" y="3100826"/>
          <a:ext cx="5852123" cy="1685958"/>
        </p:xfrm>
        <a:graphic>
          <a:graphicData uri="http://schemas.openxmlformats.org/drawingml/2006/table">
            <a:tbl>
              <a:tblPr firstRow="1" bandRow="1">
                <a:noFill/>
              </a:tblPr>
              <a:tblGrid>
                <a:gridCol w="4434349">
                  <a:extLst>
                    <a:ext uri="{9D8B030D-6E8A-4147-A177-3AD203B41FA5}">
                      <a16:colId xmlns:a16="http://schemas.microsoft.com/office/drawing/2014/main" val="4194678181"/>
                    </a:ext>
                  </a:extLst>
                </a:gridCol>
                <a:gridCol w="168326">
                  <a:extLst>
                    <a:ext uri="{9D8B030D-6E8A-4147-A177-3AD203B41FA5}">
                      <a16:colId xmlns:a16="http://schemas.microsoft.com/office/drawing/2014/main" val="1189011872"/>
                    </a:ext>
                  </a:extLst>
                </a:gridCol>
                <a:gridCol w="480558">
                  <a:extLst>
                    <a:ext uri="{9D8B030D-6E8A-4147-A177-3AD203B41FA5}">
                      <a16:colId xmlns:a16="http://schemas.microsoft.com/office/drawing/2014/main" val="3337043171"/>
                    </a:ext>
                  </a:extLst>
                </a:gridCol>
                <a:gridCol w="768890">
                  <a:extLst>
                    <a:ext uri="{9D8B030D-6E8A-4147-A177-3AD203B41FA5}">
                      <a16:colId xmlns:a16="http://schemas.microsoft.com/office/drawing/2014/main" val="286448776"/>
                    </a:ext>
                  </a:extLst>
                </a:gridCol>
              </a:tblGrid>
              <a:tr h="523708">
                <a:tc gridSpan="4">
                  <a:txBody>
                    <a:bodyPr/>
                    <a:lstStyle/>
                    <a:p>
                      <a:pPr marL="0" indent="0" algn="ctr" defTabSz="914400" rtl="0" eaLnBrk="1" fontAlgn="b" latinLnBrk="0" hangingPunct="1">
                        <a:spcBef>
                          <a:spcPts val="0"/>
                        </a:spcBef>
                        <a:buFont typeface="Arial" panose="020B0604020202020204" pitchFamily="34" charset="0"/>
                        <a:buNone/>
                      </a:pPr>
                      <a:r>
                        <a:rPr lang="en-US" sz="1100" b="1" kern="1200" cap="all" spc="150">
                          <a:solidFill>
                            <a:sysClr val="windowText" lastClr="000000"/>
                          </a:solidFill>
                          <a:latin typeface="ABBvoiceOffice" panose="020D0603020503020204" pitchFamily="34" charset="0"/>
                          <a:ea typeface="ABBvoiceOffice" panose="020D0603020503020204" pitchFamily="34" charset="0"/>
                          <a:cs typeface="ABBvoiceOffice" panose="020D0603020503020204" pitchFamily="34" charset="0"/>
                        </a:rPr>
                        <a:t>Other notes</a:t>
                      </a:r>
                    </a:p>
                  </a:txBody>
                  <a:tcPr marL="81810" marR="81810" marT="81810" marB="81810" anchor="ctr">
                    <a:lnL w="12700" cmpd="sng">
                      <a:noFill/>
                    </a:lnL>
                    <a:lnR w="12700" cmpd="sng">
                      <a:noFill/>
                    </a:lnR>
                    <a:lnT w="38100" cap="flat" cmpd="sng" algn="ctr">
                      <a:solidFill>
                        <a:schemeClr val="tx1"/>
                      </a:solidFill>
                      <a:prstDash val="solid"/>
                      <a:round/>
                      <a:headEnd type="none" w="med" len="med"/>
                      <a:tailEnd type="none" w="med" len="med"/>
                    </a:lnT>
                    <a:lnB w="38100" cmpd="sng">
                      <a:noFill/>
                    </a:lnB>
                    <a:solidFill>
                      <a:schemeClr val="accent6"/>
                    </a:solidFill>
                  </a:tcPr>
                </a:tc>
                <a:tc hMerge="1">
                  <a:txBody>
                    <a:bodyPr/>
                    <a:lstStyle/>
                    <a:p>
                      <a:endParaRPr lang="it-IT"/>
                    </a:p>
                  </a:txBody>
                  <a:tcPr/>
                </a:tc>
                <a:tc hMerge="1">
                  <a:txBody>
                    <a:bodyPr/>
                    <a:lstStyle/>
                    <a:p>
                      <a:endParaRPr lang="it-IT"/>
                    </a:p>
                  </a:txBody>
                  <a:tcPr>
                    <a:lnL w="12700" cmpd="sng">
                      <a:noFill/>
                      <a:prstDash val="solid"/>
                    </a:lnL>
                  </a:tcPr>
                </a:tc>
                <a:tc hMerge="1">
                  <a:txBody>
                    <a:bodyPr/>
                    <a:lstStyle/>
                    <a:p>
                      <a:pPr marL="0" indent="0" algn="ctr" defTabSz="914400" rtl="0" eaLnBrk="1" fontAlgn="b" latinLnBrk="0" hangingPunct="1">
                        <a:spcBef>
                          <a:spcPts val="0"/>
                        </a:spcBef>
                        <a:buFont typeface="Arial" panose="020B0604020202020204" pitchFamily="34" charset="0"/>
                        <a:buNone/>
                      </a:pPr>
                      <a:endParaRPr lang="en-US" sz="1000" b="0" kern="1200" cap="all" spc="150">
                        <a:solidFill>
                          <a:schemeClr val="lt1"/>
                        </a:solidFill>
                        <a:latin typeface="+mn-lt"/>
                        <a:ea typeface="+mn-ea"/>
                        <a:cs typeface="+mn-cs"/>
                      </a:endParaRPr>
                    </a:p>
                  </a:txBody>
                  <a:tcPr marL="81810" marR="81810" marT="81810" marB="81810" anchor="b">
                    <a:lnL w="12700" cmpd="sng">
                      <a:noFill/>
                    </a:lnL>
                    <a:lnR w="12700" cmpd="sng">
                      <a:noFill/>
                    </a:lnR>
                    <a:lnT w="12700" cmpd="sng">
                      <a:noFill/>
                    </a:lnT>
                    <a:lnB w="38100" cmpd="sng">
                      <a:noFill/>
                    </a:lnB>
                    <a:solidFill>
                      <a:schemeClr val="accent2"/>
                    </a:solidFill>
                  </a:tcPr>
                </a:tc>
                <a:extLst>
                  <a:ext uri="{0D108BD9-81ED-4DB2-BD59-A6C34878D82A}">
                    <a16:rowId xmlns:a16="http://schemas.microsoft.com/office/drawing/2014/main" val="977455615"/>
                  </a:ext>
                </a:extLst>
              </a:tr>
              <a:tr h="273540">
                <a:tc gridSpan="2">
                  <a:txBody>
                    <a:bodyPr/>
                    <a:lstStyle/>
                    <a:p>
                      <a:pPr algn="l"/>
                      <a:r>
                        <a:rPr lang="en-US" sz="1100" u="none" strike="noStrike" kern="1200">
                          <a:solidFill>
                            <a:schemeClr val="dk1"/>
                          </a:solidFill>
                          <a:effectLst/>
                          <a:latin typeface="+mn-lt"/>
                          <a:ea typeface="+mn-ea"/>
                          <a:cs typeface="+mn-cs"/>
                        </a:rPr>
                        <a:t>Gateway to the cloud system EDCS  </a:t>
                      </a:r>
                    </a:p>
                  </a:txBody>
                  <a:tcPr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solidFill>
                      <a:schemeClr val="accent5"/>
                    </a:solidFill>
                  </a:tcPr>
                </a:tc>
                <a:tc>
                  <a:txBody>
                    <a:bodyPr/>
                    <a:lstStyle/>
                    <a:p>
                      <a:r>
                        <a:rPr lang="en-US" sz="1100" u="none" strike="noStrike" kern="1200">
                          <a:solidFill>
                            <a:schemeClr val="dk1"/>
                          </a:solidFill>
                          <a:effectLst/>
                          <a:latin typeface="+mn-lt"/>
                          <a:ea typeface="+mn-ea"/>
                          <a:cs typeface="+mn-cs"/>
                        </a:rPr>
                        <a:t>Yes </a:t>
                      </a:r>
                    </a:p>
                  </a:txBody>
                  <a:tcPr>
                    <a:lnL w="12700" cmpd="sng">
                      <a:noFill/>
                      <a:prstDash val="solid"/>
                    </a:lnL>
                    <a:lnR w="12700" cmpd="sng">
                      <a:noFill/>
                      <a:prstDash val="solid"/>
                    </a:lnR>
                    <a:lnT w="12700" cmpd="sng">
                      <a:noFill/>
                      <a:prstDash val="solid"/>
                    </a:lnT>
                    <a:lnB w="12700" cmpd="sng">
                      <a:noFill/>
                      <a:prstDash val="solid"/>
                    </a:lnB>
                    <a:solidFill>
                      <a:schemeClr val="accent5"/>
                    </a:solid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1076531440"/>
                  </a:ext>
                </a:extLst>
              </a:tr>
              <a:tr h="273540">
                <a:tc gridSpan="2">
                  <a:txBody>
                    <a:bodyPr/>
                    <a:lstStyle/>
                    <a:p>
                      <a:pPr algn="l"/>
                      <a:r>
                        <a:rPr lang="en-US" sz="1100" u="none" strike="noStrike" kern="1200">
                          <a:solidFill>
                            <a:schemeClr val="dk1"/>
                          </a:solidFill>
                          <a:effectLst/>
                          <a:latin typeface="+mn-lt"/>
                          <a:ea typeface="+mn-ea"/>
                          <a:cs typeface="+mn-cs"/>
                        </a:rPr>
                        <a:t>Internal memory </a:t>
                      </a:r>
                    </a:p>
                  </a:txBody>
                  <a:tcPr anchor="ctr">
                    <a:lnL w="12700" cmpd="sng">
                      <a:noFill/>
                      <a:prstDash val="solid"/>
                    </a:lnL>
                    <a:lnR w="12700" cmpd="sng">
                      <a:noFill/>
                      <a:prstDash val="solid"/>
                    </a:lnR>
                    <a:lnT w="38100" cmpd="sng">
                      <a:noFill/>
                    </a:lnT>
                    <a:lnB w="12700" cmpd="sng">
                      <a:noFill/>
                      <a:prstDash val="solid"/>
                    </a:lnB>
                    <a:noFill/>
                  </a:tcPr>
                </a:tc>
                <a:tc hMerge="1">
                  <a:txBody>
                    <a:bodyPr/>
                    <a:lstStyle/>
                    <a:p>
                      <a:pPr algn="l"/>
                      <a:endParaRPr lang="en-US" sz="1100" u="none" strike="noStrike" kern="1200">
                        <a:solidFill>
                          <a:schemeClr val="dk1"/>
                        </a:solidFill>
                        <a:effectLst/>
                        <a:latin typeface="+mn-lt"/>
                        <a:ea typeface="+mn-ea"/>
                        <a:cs typeface="+mn-cs"/>
                      </a:endParaRPr>
                    </a:p>
                  </a:txBody>
                  <a:tcPr anchor="ctr">
                    <a:lnL w="12700" cmpd="sng">
                      <a:noFill/>
                      <a:prstDash val="solid"/>
                    </a:lnL>
                    <a:lnR w="12700" cmpd="sng">
                      <a:noFill/>
                      <a:prstDash val="solid"/>
                    </a:lnR>
                    <a:lnT w="38100" cmpd="sng">
                      <a:noFill/>
                    </a:lnT>
                    <a:lnB w="12700" cmpd="sng">
                      <a:noFill/>
                      <a:prstDash val="solid"/>
                    </a:lnB>
                    <a:noFill/>
                  </a:tcPr>
                </a:tc>
                <a:tc>
                  <a:txBody>
                    <a:bodyPr/>
                    <a:lstStyle/>
                    <a:p>
                      <a:r>
                        <a:rPr lang="en-US" sz="1100" u="none" strike="noStrike" kern="1200">
                          <a:solidFill>
                            <a:schemeClr val="dk1"/>
                          </a:solidFill>
                          <a:effectLst/>
                          <a:latin typeface="+mn-lt"/>
                          <a:ea typeface="+mn-ea"/>
                          <a:cs typeface="+mn-cs"/>
                        </a:rPr>
                        <a:t>No</a:t>
                      </a:r>
                    </a:p>
                  </a:txBody>
                  <a:tcPr>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898398538"/>
                  </a:ext>
                </a:extLst>
              </a:tr>
              <a:tr h="273540">
                <a:tc gridSpan="3">
                  <a:txBody>
                    <a:bodyPr/>
                    <a:lstStyle/>
                    <a:p>
                      <a:pPr marL="0" algn="l" defTabSz="914400" rtl="0" eaLnBrk="1" fontAlgn="b" latinLnBrk="0" hangingPunct="1"/>
                      <a:r>
                        <a:rPr lang="en-US" sz="1100" u="none" strike="noStrike" kern="1200">
                          <a:solidFill>
                            <a:schemeClr val="dk1"/>
                          </a:solidFill>
                          <a:effectLst/>
                          <a:latin typeface="+mn-lt"/>
                          <a:ea typeface="+mn-ea"/>
                          <a:cs typeface="+mn-cs"/>
                        </a:rPr>
                        <a:t>  The lowest current value detected is 0,003 x In  </a:t>
                      </a: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tc hMerge="1">
                  <a:txBody>
                    <a:bodyPr/>
                    <a:lstStyle/>
                    <a:p>
                      <a:endParaRPr lang="it-IT"/>
                    </a:p>
                  </a:txBody>
                  <a:tcPr/>
                </a:tc>
                <a:tc hMerge="1">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solidFill>
                      <a:schemeClr val="accent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u="none" strike="noStrike" kern="1200">
                        <a:solidFill>
                          <a:schemeClr val="dk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solidFill>
                      <a:schemeClr val="accent5"/>
                    </a:solidFill>
                  </a:tcPr>
                </a:tc>
                <a:extLst>
                  <a:ext uri="{0D108BD9-81ED-4DB2-BD59-A6C34878D82A}">
                    <a16:rowId xmlns:a16="http://schemas.microsoft.com/office/drawing/2014/main" val="3127347173"/>
                  </a:ext>
                </a:extLst>
              </a:tr>
              <a:tr h="273540">
                <a:tc>
                  <a:txBody>
                    <a:bodyPr/>
                    <a:lstStyle/>
                    <a:p>
                      <a:pPr marL="0" algn="l" defTabSz="914400" rtl="0" eaLnBrk="1" fontAlgn="b" latinLnBrk="0" hangingPunct="1"/>
                      <a:r>
                        <a:rPr lang="en-US" sz="1100" u="none" strike="noStrike" kern="1200">
                          <a:solidFill>
                            <a:schemeClr val="dk1"/>
                          </a:solidFill>
                          <a:effectLst/>
                          <a:latin typeface="+mn-lt"/>
                          <a:ea typeface="+mn-ea"/>
                          <a:cs typeface="+mn-cs"/>
                        </a:rPr>
                        <a:t>  3 inputs for PT1000 for temperature monitoring and 1 channel for 4-20mA Input</a:t>
                      </a:r>
                    </a:p>
                  </a:txBody>
                  <a:tcPr marL="6350" marR="6350" marT="6350" marB="0" anchor="ctr">
                    <a:lnL w="12700" cmpd="sng">
                      <a:noFill/>
                      <a:prstDash val="solid"/>
                    </a:lnL>
                    <a:lnR w="12700" cmpd="sng">
                      <a:noFill/>
                      <a:prstDash val="solid"/>
                    </a:lnR>
                    <a:lnT w="38100" cmpd="sng">
                      <a:noFill/>
                    </a:lnT>
                    <a:lnB w="12700" cmpd="sng">
                      <a:noFill/>
                      <a:prstDash val="solid"/>
                    </a:lnB>
                    <a:noFill/>
                  </a:tcPr>
                </a:tc>
                <a:tc gridSpan="2">
                  <a:txBody>
                    <a:bodyPr/>
                    <a:lstStyle/>
                    <a:p>
                      <a:pPr marL="0" algn="l" defTabSz="914400" rtl="0" eaLnBrk="1" fontAlgn="b" latinLnBrk="0" hangingPunct="1"/>
                      <a:endParaRPr lang="en-US" sz="1100" u="none" strike="noStrike" kern="1200">
                        <a:solidFill>
                          <a:schemeClr val="dk1"/>
                        </a:solidFill>
                        <a:effectLst/>
                        <a:latin typeface="+mn-lt"/>
                        <a:ea typeface="+mn-ea"/>
                        <a:cs typeface="+mn-cs"/>
                      </a:endParaRPr>
                    </a:p>
                  </a:txBody>
                  <a:tcPr marL="6350" marR="6350" marT="6350" marB="0" anchor="b">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marL="6350" marR="6350" marT="6350" marB="0" anchor="b">
                    <a:lnL w="12700" cmpd="sng">
                      <a:noFill/>
                      <a:prstDash val="solid"/>
                    </a:lnL>
                    <a:lnR w="12700" cmpd="sng">
                      <a:noFill/>
                      <a:prstDash val="solid"/>
                    </a:lnR>
                    <a:lnT w="38100" cmpd="sng">
                      <a:noFill/>
                    </a:lnT>
                    <a:lnB w="12700" cmpd="sng">
                      <a:noFill/>
                      <a:prstDash val="solid"/>
                    </a:lnB>
                    <a:noFill/>
                  </a:tcPr>
                </a:tc>
                <a:tc>
                  <a:txBody>
                    <a:bodyPr/>
                    <a:lstStyle/>
                    <a:p>
                      <a:pPr algn="ctr" fontAlgn="ctr"/>
                      <a:endParaRPr lang="en-US"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50" marR="6350" marT="6350" marB="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661017"/>
                  </a:ext>
                </a:extLst>
              </a:tr>
            </a:tbl>
          </a:graphicData>
        </a:graphic>
      </p:graphicFrame>
    </p:spTree>
    <p:extLst>
      <p:ext uri="{BB962C8B-B14F-4D97-AF65-F5344CB8AC3E}">
        <p14:creationId xmlns:p14="http://schemas.microsoft.com/office/powerpoint/2010/main" val="352047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08E1A-5D32-4DD1-A3BC-7DE313D5183F}"/>
              </a:ext>
            </a:extLst>
          </p:cNvPr>
          <p:cNvSpPr/>
          <p:nvPr/>
        </p:nvSpPr>
        <p:spPr bwMode="gray">
          <a:xfrm>
            <a:off x="332367" y="1875466"/>
            <a:ext cx="5966834" cy="41457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3" name="Untertitel 2"/>
          <p:cNvSpPr>
            <a:spLocks noGrp="1"/>
          </p:cNvSpPr>
          <p:nvPr>
            <p:ph type="subTitle" idx="13"/>
          </p:nvPr>
        </p:nvSpPr>
        <p:spPr>
          <a:xfrm>
            <a:off x="332367" y="1118888"/>
            <a:ext cx="11649905"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Metering and monitoring features</a:t>
            </a:r>
          </a:p>
        </p:txBody>
      </p:sp>
      <p:sp>
        <p:nvSpPr>
          <p:cNvPr id="4" name="Titel 3"/>
          <p:cNvSpPr>
            <a:spLocks noGrp="1"/>
          </p:cNvSpPr>
          <p:nvPr>
            <p:ph type="title"/>
          </p:nvPr>
        </p:nvSpPr>
        <p:spPr>
          <a:xfrm>
            <a:off x="336550" y="664940"/>
            <a:ext cx="11649905" cy="410899"/>
          </a:xfrm>
        </p:spPr>
        <p:txBody>
          <a:bodyPr/>
          <a:lstStyle/>
          <a:p>
            <a:r>
              <a:rPr lang="en-US" dirty="0"/>
              <a:t>CM-UFD.*M – Grid feeding monitoring relay with Modbus RTU</a:t>
            </a:r>
          </a:p>
        </p:txBody>
      </p:sp>
      <p:sp>
        <p:nvSpPr>
          <p:cNvPr id="5" name="Datumsplatzhalter 4"/>
          <p:cNvSpPr>
            <a:spLocks noGrp="1"/>
          </p:cNvSpPr>
          <p:nvPr>
            <p:ph type="dt" sz="half" idx="14"/>
          </p:nvPr>
        </p:nvSpPr>
        <p:spPr/>
        <p:txBody>
          <a:bodyPr/>
          <a:lstStyle/>
          <a:p>
            <a:fld id="{F0F7C878-2F48-47C1-A60E-F6C764D931DE}" type="datetime4">
              <a:rPr lang="en-US" smtClean="0"/>
              <a:t>October 8, 2021</a:t>
            </a:fld>
            <a:endParaRPr lang="en-US"/>
          </a:p>
        </p:txBody>
      </p:sp>
      <p:sp>
        <p:nvSpPr>
          <p:cNvPr id="6" name="Fußzeilenplatzhalter 5"/>
          <p:cNvSpPr>
            <a:spLocks noGrp="1"/>
          </p:cNvSpPr>
          <p:nvPr>
            <p:ph type="ftr" sz="quarter" idx="15"/>
          </p:nvPr>
        </p:nvSpPr>
        <p:spPr/>
        <p:txBody>
          <a:bodyPr/>
          <a:lstStyle/>
          <a:p>
            <a:endParaRPr lang="en-US"/>
          </a:p>
        </p:txBody>
      </p:sp>
      <p:sp>
        <p:nvSpPr>
          <p:cNvPr id="7" name="Foliennummernplatzhalter 6"/>
          <p:cNvSpPr>
            <a:spLocks noGrp="1"/>
          </p:cNvSpPr>
          <p:nvPr>
            <p:ph type="sldNum" sz="quarter" idx="16"/>
          </p:nvPr>
        </p:nvSpPr>
        <p:spPr/>
        <p:txBody>
          <a:bodyPr/>
          <a:lstStyle/>
          <a:p>
            <a:r>
              <a:rPr lang="en-US"/>
              <a:t>Slide </a:t>
            </a:r>
            <a:fld id="{619F89D8-7AE3-494A-97F3-03D680869632}" type="slidenum">
              <a:rPr lang="en-US" smtClean="0"/>
              <a:pPr/>
              <a:t>81</a:t>
            </a:fld>
            <a:endParaRPr lang="en-US"/>
          </a:p>
        </p:txBody>
      </p:sp>
      <p:pic>
        <p:nvPicPr>
          <p:cNvPr id="8" name="Picture 7">
            <a:extLst>
              <a:ext uri="{FF2B5EF4-FFF2-40B4-BE49-F238E27FC236}">
                <a16:creationId xmlns:a16="http://schemas.microsoft.com/office/drawing/2014/main" id="{7CB3B60F-8E93-4944-AD58-6694EF9E66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05" b="98596" l="0" r="99377">
                        <a14:foregroundMark x1="14642" y1="5965" x2="41121" y2="6667"/>
                        <a14:foregroundMark x1="41121" y1="6667" x2="82555" y2="351"/>
                        <a14:foregroundMark x1="82555" y1="351" x2="99065" y2="41053"/>
                        <a14:foregroundMark x1="99065" y1="41053" x2="96885" y2="70526"/>
                        <a14:foregroundMark x1="96885" y1="70526" x2="38941" y2="99298"/>
                        <a14:foregroundMark x1="38941" y1="99298" x2="0" y2="95088"/>
                        <a14:foregroundMark x1="0" y1="95088" x2="312" y2="21754"/>
                        <a14:foregroundMark x1="312" y1="21754" x2="15576" y2="3509"/>
                        <a14:foregroundMark x1="94081" y1="4561" x2="98442" y2="77544"/>
                        <a14:foregroundMark x1="98442" y1="77544" x2="56698" y2="96491"/>
                        <a14:foregroundMark x1="56698" y1="96491" x2="2181" y2="88772"/>
                        <a14:foregroundMark x1="2181" y1="88772" x2="28972" y2="81053"/>
                        <a14:foregroundMark x1="28972" y1="81053" x2="99377" y2="81754"/>
                        <a14:foregroundMark x1="19315" y1="9474" x2="86916" y2="18246"/>
                        <a14:foregroundMark x1="86916" y1="18246" x2="96573" y2="98947"/>
                        <a14:foregroundMark x1="96573" y1="98947" x2="1246" y2="2807"/>
                        <a14:foregroundMark x1="1246" y1="2807" x2="20249" y2="9474"/>
                        <a14:foregroundMark x1="8411" y1="30175" x2="71963" y2="41053"/>
                        <a14:foregroundMark x1="71963" y1="41053" x2="88474" y2="69825"/>
                        <a14:foregroundMark x1="88474" y1="69825" x2="60748" y2="76140"/>
                        <a14:foregroundMark x1="60748" y1="76140" x2="33645" y2="70175"/>
                        <a14:foregroundMark x1="33645" y1="70175" x2="8723" y2="47719"/>
                        <a14:foregroundMark x1="8723" y1="47719" x2="4673" y2="28421"/>
                        <a14:foregroundMark x1="10280" y1="40702" x2="51090" y2="38596"/>
                        <a14:foregroundMark x1="51090" y1="38596" x2="84112" y2="41404"/>
                        <a14:foregroundMark x1="84112" y1="41404" x2="82243" y2="71228"/>
                        <a14:foregroundMark x1="82243" y1="71228" x2="49221" y2="80702"/>
                        <a14:foregroundMark x1="49221" y1="80702" x2="18069" y2="77544"/>
                        <a14:foregroundMark x1="18069" y1="77544" x2="3738" y2="51579"/>
                        <a14:foregroundMark x1="3738" y1="51579" x2="7165" y2="36842"/>
                        <a14:foregroundMark x1="37383" y1="54386" x2="38318" y2="46667"/>
                        <a14:foregroundMark x1="32087" y1="51930" x2="33022" y2="49474"/>
                        <a14:foregroundMark x1="37695" y1="50175" x2="45483" y2="61754"/>
                        <a14:foregroundMark x1="32710" y1="55439" x2="45171" y2="61053"/>
                        <a14:foregroundMark x1="65109" y1="47719" x2="63551" y2="47719"/>
                        <a14:foregroundMark x1="62617" y1="47368" x2="64174" y2="46667"/>
                        <a14:foregroundMark x1="61994" y1="46667" x2="66667" y2="44211"/>
                        <a14:foregroundMark x1="57009" y1="46667" x2="66355" y2="44211"/>
                        <a14:foregroundMark x1="64174" y1="52632" x2="55452" y2="50877"/>
                        <a14:foregroundMark x1="65109" y1="52632" x2="65109" y2="49123"/>
                        <a14:foregroundMark x1="65109" y1="57193" x2="65732" y2="57193"/>
                        <a14:foregroundMark x1="63551" y1="56491" x2="56386" y2="58947"/>
                        <a14:foregroundMark x1="4673" y1="93684" x2="75389" y2="86316"/>
                        <a14:foregroundMark x1="75389" y1="86316" x2="99377" y2="94386"/>
                        <a14:foregroundMark x1="97196" y1="98947" x2="38006" y2="92982"/>
                        <a14:foregroundMark x1="38006" y1="92982" x2="0" y2="98596"/>
                        <a14:backgroundMark x1="18069" y1="1754" x2="18069" y2="1754"/>
                      </a14:backgroundRemoval>
                    </a14:imgEffect>
                  </a14:imgLayer>
                </a14:imgProps>
              </a:ext>
            </a:extLst>
          </a:blip>
          <a:stretch>
            <a:fillRect/>
          </a:stretch>
        </p:blipFill>
        <p:spPr>
          <a:xfrm>
            <a:off x="7721196" y="2533333"/>
            <a:ext cx="3268836" cy="2902238"/>
          </a:xfrm>
          <a:prstGeom prst="rect">
            <a:avLst/>
          </a:prstGeom>
        </p:spPr>
      </p:pic>
      <p:sp>
        <p:nvSpPr>
          <p:cNvPr id="2" name="Rectangle 1">
            <a:extLst>
              <a:ext uri="{FF2B5EF4-FFF2-40B4-BE49-F238E27FC236}">
                <a16:creationId xmlns:a16="http://schemas.microsoft.com/office/drawing/2014/main" id="{6BB918ED-3E36-4C50-B08F-AC99B8D00193}"/>
              </a:ext>
            </a:extLst>
          </p:cNvPr>
          <p:cNvSpPr/>
          <p:nvPr/>
        </p:nvSpPr>
        <p:spPr>
          <a:xfrm>
            <a:off x="257879" y="1841143"/>
            <a:ext cx="6041322" cy="4292238"/>
          </a:xfrm>
          <a:prstGeom prst="rect">
            <a:avLst/>
          </a:prstGeom>
        </p:spPr>
        <p:txBody>
          <a:bodyPr wrap="square">
            <a:spAutoFit/>
          </a:bodyPr>
          <a:lstStyle/>
          <a:p>
            <a:pPr defTabSz="914491">
              <a:spcBef>
                <a:spcPts val="600"/>
              </a:spcBef>
            </a:pPr>
            <a:r>
              <a:rPr lang="it-IT" sz="1400" b="1" dirty="0">
                <a:latin typeface="ABBvoiceOffice" panose="020D0603020503020204" pitchFamily="34" charset="0"/>
                <a:ea typeface="ABBvoiceOffice" panose="020D0603020503020204" pitchFamily="34" charset="0"/>
                <a:cs typeface="ABBvoiceOffice" panose="020D0603020503020204" pitchFamily="34" charset="0"/>
              </a:rPr>
              <a:t>Countries with a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dedicated</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local</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standard:</a:t>
            </a:r>
            <a:br>
              <a:rPr lang="it-IT" sz="1400" b="1" dirty="0">
                <a:latin typeface="ABBvoiceOffice" panose="020D0603020503020204" pitchFamily="34" charset="0"/>
                <a:ea typeface="ABBvoiceOffice" panose="020D0603020503020204" pitchFamily="34" charset="0"/>
                <a:cs typeface="ABBvoiceOffice" panose="020D0603020503020204" pitchFamily="34" charset="0"/>
              </a:rPr>
            </a:br>
            <a:endParaRPr lang="it-IT" sz="1400" b="1" dirty="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buFont typeface="Arial" panose="020B0604020202020204" pitchFamily="34" charset="0"/>
              <a:buChar char="•"/>
            </a:pPr>
            <a:r>
              <a:rPr lang="it-IT" sz="1200" dirty="0">
                <a:latin typeface="ABBvoiceOffice" panose="020D0603020503020204" pitchFamily="34" charset="0"/>
                <a:ea typeface="ABBvoiceOffice" panose="020D0603020503020204" pitchFamily="34" charset="0"/>
                <a:cs typeface="ABBvoiceOffice" panose="020D0603020503020204" pitchFamily="34" charset="0"/>
              </a:rPr>
              <a:t> Great Britain: CM-UFD.M33M</a:t>
            </a:r>
          </a:p>
          <a:p>
            <a:pPr defTabSz="914491">
              <a:spcBef>
                <a:spcPts val="600"/>
              </a:spcBef>
              <a:buFont typeface="Arial" panose="020B0604020202020204" pitchFamily="34" charset="0"/>
              <a:buChar char="•"/>
            </a:pPr>
            <a:r>
              <a:rPr lang="it-IT" sz="1200" dirty="0">
                <a:latin typeface="ABBvoiceOffice" panose="020D0603020503020204" pitchFamily="34" charset="0"/>
                <a:ea typeface="ABBvoiceOffice" panose="020D0603020503020204" pitchFamily="34" charset="0"/>
                <a:cs typeface="ABBvoiceOffice" panose="020D0603020503020204" pitchFamily="34" charset="0"/>
              </a:rPr>
              <a:t> Austria: CM-UFD.M31M</a:t>
            </a:r>
          </a:p>
          <a:p>
            <a:pPr defTabSz="914491">
              <a:spcBef>
                <a:spcPts val="600"/>
              </a:spcBef>
              <a:buFont typeface="Arial" panose="020B0604020202020204" pitchFamily="34" charset="0"/>
              <a:buChar char="•"/>
            </a:pPr>
            <a:r>
              <a:rPr lang="it-IT" sz="1200" dirty="0">
                <a:latin typeface="ABBvoiceOffice" panose="020D0603020503020204" pitchFamily="34" charset="0"/>
                <a:ea typeface="ABBvoiceOffice" panose="020D0603020503020204" pitchFamily="34" charset="0"/>
                <a:cs typeface="ABBvoiceOffice" panose="020D0603020503020204" pitchFamily="34" charset="0"/>
              </a:rPr>
              <a:t> United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Arabic</a:t>
            </a:r>
            <a:r>
              <a:rPr lang="it-IT" sz="1200" dirty="0">
                <a:latin typeface="ABBvoiceOffice" panose="020D0603020503020204" pitchFamily="34" charset="0"/>
                <a:ea typeface="ABBvoiceOffice" panose="020D0603020503020204" pitchFamily="34" charset="0"/>
                <a:cs typeface="ABBvoiceOffice" panose="020D0603020503020204" pitchFamily="34" charset="0"/>
              </a:rPr>
              <a:t> Emirates: CM-UFD.M34M</a:t>
            </a:r>
          </a:p>
          <a:p>
            <a:pPr defTabSz="914491">
              <a:spcBef>
                <a:spcPts val="600"/>
              </a:spcBef>
              <a:buFont typeface="Arial" panose="020B0604020202020204" pitchFamily="34" charset="0"/>
              <a:buChar char="•"/>
            </a:pPr>
            <a:r>
              <a:rPr lang="it-IT" sz="1200" dirty="0">
                <a:latin typeface="ABBvoiceOffice" panose="020D0603020503020204" pitchFamily="34" charset="0"/>
                <a:ea typeface="ABBvoiceOffice" panose="020D0603020503020204" pitchFamily="34" charset="0"/>
                <a:cs typeface="ABBvoiceOffice" panose="020D0603020503020204" pitchFamily="34" charset="0"/>
              </a:rPr>
              <a:t> Germany: CM-UFD.M31M </a:t>
            </a:r>
          </a:p>
          <a:p>
            <a:pPr defTabSz="914491">
              <a:spcBef>
                <a:spcPts val="600"/>
              </a:spcBef>
              <a:buFont typeface="Arial" panose="020B0604020202020204" pitchFamily="34" charset="0"/>
              <a:buChar char="•"/>
            </a:pPr>
            <a:r>
              <a:rPr lang="it-IT" sz="1200" dirty="0">
                <a:latin typeface="ABBvoiceOffice" panose="020D0603020503020204" pitchFamily="34" charset="0"/>
                <a:ea typeface="ABBvoiceOffice" panose="020D0603020503020204" pitchFamily="34" charset="0"/>
                <a:cs typeface="ABBvoiceOffice" panose="020D0603020503020204" pitchFamily="34" charset="0"/>
              </a:rPr>
              <a:t>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Italy</a:t>
            </a:r>
            <a:r>
              <a:rPr lang="it-IT" sz="1200" dirty="0">
                <a:latin typeface="ABBvoiceOffice" panose="020D0603020503020204" pitchFamily="34" charset="0"/>
                <a:ea typeface="ABBvoiceOffice" panose="020D0603020503020204" pitchFamily="34" charset="0"/>
                <a:cs typeface="ABBvoiceOffice" panose="020D0603020503020204" pitchFamily="34" charset="0"/>
              </a:rPr>
              <a:t>: CM-UFD.M22M</a:t>
            </a:r>
          </a:p>
          <a:p>
            <a:pPr defTabSz="914491">
              <a:spcBef>
                <a:spcPts val="600"/>
              </a:spcBef>
              <a:buFont typeface="Arial" panose="020B0604020202020204" pitchFamily="34" charset="0"/>
              <a:buChar char="•"/>
            </a:pPr>
            <a:endParaRPr lang="it-IT" sz="1400" dirty="0">
              <a:latin typeface="ABBvoiceOffice" panose="020D0603020503020204" pitchFamily="34" charset="0"/>
              <a:ea typeface="ABBvoiceOffice" panose="020D0603020503020204" pitchFamily="34" charset="0"/>
              <a:cs typeface="ABBvoiceOffice" panose="020D0603020503020204" pitchFamily="34" charset="0"/>
            </a:endParaRPr>
          </a:p>
          <a:p>
            <a:pPr defTabSz="914491">
              <a:spcBef>
                <a:spcPts val="600"/>
              </a:spcBef>
            </a:pPr>
            <a:r>
              <a:rPr lang="it-IT" sz="1400" b="1" dirty="0">
                <a:latin typeface="ABBvoiceOffice" panose="020D0603020503020204" pitchFamily="34" charset="0"/>
                <a:ea typeface="ABBvoiceOffice" panose="020D0603020503020204" pitchFamily="34" charset="0"/>
                <a:cs typeface="ABBvoiceOffice" panose="020D0603020503020204" pitchFamily="34" charset="0"/>
              </a:rPr>
              <a:t>Countries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referring</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to an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existing</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local</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standard or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using</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a product with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reference</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to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another</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a:t>
            </a:r>
            <a:r>
              <a:rPr lang="it-IT" sz="1400" b="1" dirty="0" err="1">
                <a:latin typeface="ABBvoiceOffice" panose="020D0603020503020204" pitchFamily="34" charset="0"/>
                <a:ea typeface="ABBvoiceOffice" panose="020D0603020503020204" pitchFamily="34" charset="0"/>
                <a:cs typeface="ABBvoiceOffice" panose="020D0603020503020204" pitchFamily="34" charset="0"/>
              </a:rPr>
              <a:t>dedicated</a:t>
            </a:r>
            <a:r>
              <a:rPr lang="it-IT" sz="1400" b="1" dirty="0">
                <a:latin typeface="ABBvoiceOffice" panose="020D0603020503020204" pitchFamily="34" charset="0"/>
                <a:ea typeface="ABBvoiceOffice" panose="020D0603020503020204" pitchFamily="34" charset="0"/>
                <a:cs typeface="ABBvoiceOffice" panose="020D0603020503020204" pitchFamily="34" charset="0"/>
              </a:rPr>
              <a:t> standard:</a:t>
            </a:r>
          </a:p>
          <a:p>
            <a:endParaRPr lang="it-IT" sz="1200" dirty="0">
              <a:solidFill>
                <a:srgbClr val="262626"/>
              </a:solidFill>
              <a:latin typeface="ABBvoice" panose="020D0603020503020204" pitchFamily="34" charset="0"/>
            </a:endParaRPr>
          </a:p>
          <a:p>
            <a:pPr defTabSz="914491">
              <a:spcBef>
                <a:spcPts val="600"/>
              </a:spcBef>
            </a:pPr>
            <a:r>
              <a:rPr lang="it-IT" sz="1400" dirty="0">
                <a:latin typeface="ABBvoiceOffice" panose="020D0603020503020204" pitchFamily="34" charset="0"/>
                <a:ea typeface="ABBvoiceOffice" panose="020D0603020503020204" pitchFamily="34" charset="0"/>
                <a:cs typeface="ABBvoiceOffice" panose="020D0603020503020204" pitchFamily="34" charset="0"/>
              </a:rPr>
              <a:t> </a:t>
            </a:r>
            <a:r>
              <a:rPr lang="it-IT" sz="1200" dirty="0">
                <a:latin typeface="ABBvoiceOffice" panose="020D0603020503020204" pitchFamily="34" charset="0"/>
                <a:ea typeface="ABBvoiceOffice" panose="020D0603020503020204" pitchFamily="34" charset="0"/>
                <a:cs typeface="ABBvoiceOffice" panose="020D0603020503020204" pitchFamily="34" charset="0"/>
              </a:rPr>
              <a:t>Australia: CM-UFD.M33M</a:t>
            </a:r>
          </a:p>
          <a:p>
            <a:pPr defTabSz="914491">
              <a:spcBef>
                <a:spcPts val="600"/>
              </a:spcBef>
            </a:pPr>
            <a:r>
              <a:rPr lang="it-IT" sz="1200" dirty="0">
                <a:latin typeface="ABBvoiceOffice" panose="020D0603020503020204" pitchFamily="34" charset="0"/>
                <a:ea typeface="ABBvoiceOffice" panose="020D0603020503020204" pitchFamily="34" charset="0"/>
                <a:cs typeface="ABBvoiceOffice" panose="020D0603020503020204" pitchFamily="34" charset="0"/>
              </a:rPr>
              <a:t> Jordan: CM-UFD.M33M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refers</a:t>
            </a:r>
            <a:r>
              <a:rPr lang="it-IT" sz="1200" dirty="0">
                <a:latin typeface="ABBvoiceOffice" panose="020D0603020503020204" pitchFamily="34" charset="0"/>
                <a:ea typeface="ABBvoiceOffice" panose="020D0603020503020204" pitchFamily="34" charset="0"/>
                <a:cs typeface="ABBvoiceOffice" panose="020D0603020503020204" pitchFamily="34" charset="0"/>
              </a:rPr>
              <a:t> to GB standard)</a:t>
            </a:r>
          </a:p>
          <a:p>
            <a:pPr defTabSz="914491">
              <a:spcBef>
                <a:spcPts val="600"/>
              </a:spcBef>
            </a:pPr>
            <a:r>
              <a:rPr lang="it-IT" sz="1200" dirty="0">
                <a:latin typeface="ABBvoiceOffice" panose="020D0603020503020204" pitchFamily="34" charset="0"/>
                <a:ea typeface="ABBvoiceOffice" panose="020D0603020503020204" pitchFamily="34" charset="0"/>
                <a:cs typeface="ABBvoiceOffice" panose="020D0603020503020204" pitchFamily="34" charset="0"/>
              </a:rPr>
              <a:t> South Africa: CM-UFD.M31M, CM-UFD.M22M</a:t>
            </a:r>
          </a:p>
          <a:p>
            <a:pPr defTabSz="914491">
              <a:spcBef>
                <a:spcPts val="600"/>
              </a:spcBef>
            </a:pPr>
            <a:r>
              <a:rPr lang="it-IT" sz="1200" dirty="0">
                <a:latin typeface="ABBvoiceOffice" panose="020D0603020503020204" pitchFamily="34" charset="0"/>
                <a:ea typeface="ABBvoiceOffice" panose="020D0603020503020204" pitchFamily="34" charset="0"/>
                <a:cs typeface="ABBvoiceOffice" panose="020D0603020503020204" pitchFamily="34" charset="0"/>
              </a:rPr>
              <a:t>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Switzerland</a:t>
            </a:r>
            <a:r>
              <a:rPr lang="it-IT" sz="1200" dirty="0">
                <a:latin typeface="ABBvoiceOffice" panose="020D0603020503020204" pitchFamily="34" charset="0"/>
                <a:ea typeface="ABBvoiceOffice" panose="020D0603020503020204" pitchFamily="34" charset="0"/>
                <a:cs typeface="ABBvoiceOffice" panose="020D0603020503020204" pitchFamily="34" charset="0"/>
              </a:rPr>
              <a:t>: CM-UFD.M31M</a:t>
            </a:r>
          </a:p>
          <a:p>
            <a:pPr defTabSz="914491">
              <a:spcBef>
                <a:spcPts val="600"/>
              </a:spcBef>
            </a:pPr>
            <a:r>
              <a:rPr lang="it-IT" sz="1200" dirty="0">
                <a:latin typeface="ABBvoiceOffice" panose="020D0603020503020204" pitchFamily="34" charset="0"/>
                <a:ea typeface="ABBvoiceOffice" panose="020D0603020503020204" pitchFamily="34" charset="0"/>
                <a:cs typeface="ABBvoiceOffice" panose="020D0603020503020204" pitchFamily="34" charset="0"/>
              </a:rPr>
              <a:t>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Turkey</a:t>
            </a:r>
            <a:r>
              <a:rPr lang="it-IT" sz="1200" dirty="0">
                <a:latin typeface="ABBvoiceOffice" panose="020D0603020503020204" pitchFamily="34" charset="0"/>
                <a:ea typeface="ABBvoiceOffice" panose="020D0603020503020204" pitchFamily="34" charset="0"/>
                <a:cs typeface="ABBvoiceOffice" panose="020D0603020503020204" pitchFamily="34" charset="0"/>
              </a:rPr>
              <a:t>: CM-UFD.M31M (</a:t>
            </a:r>
            <a:r>
              <a:rPr lang="it-IT" sz="1200" dirty="0" err="1">
                <a:latin typeface="ABBvoiceOffice" panose="020D0603020503020204" pitchFamily="34" charset="0"/>
                <a:ea typeface="ABBvoiceOffice" panose="020D0603020503020204" pitchFamily="34" charset="0"/>
                <a:cs typeface="ABBvoiceOffice" panose="020D0603020503020204" pitchFamily="34" charset="0"/>
              </a:rPr>
              <a:t>refers</a:t>
            </a:r>
            <a:r>
              <a:rPr lang="it-IT" sz="1200" dirty="0">
                <a:latin typeface="ABBvoiceOffice" panose="020D0603020503020204" pitchFamily="34" charset="0"/>
                <a:ea typeface="ABBvoiceOffice" panose="020D0603020503020204" pitchFamily="34" charset="0"/>
                <a:cs typeface="ABBvoiceOffice" panose="020D0603020503020204" pitchFamily="34" charset="0"/>
              </a:rPr>
              <a:t> to DE standard)</a:t>
            </a:r>
            <a:endParaRPr lang="it-IT" sz="1400" dirty="0">
              <a:latin typeface="ABBvoiceOffice" panose="020D0603020503020204" pitchFamily="34" charset="0"/>
              <a:ea typeface="ABBvoiceOffice" panose="020D0603020503020204" pitchFamily="34" charset="0"/>
              <a:cs typeface="ABBvoiceOffice" panose="020D0603020503020204" pitchFamily="34" charset="0"/>
            </a:endParaRPr>
          </a:p>
        </p:txBody>
      </p:sp>
    </p:spTree>
    <p:extLst>
      <p:ext uri="{BB962C8B-B14F-4D97-AF65-F5344CB8AC3E}">
        <p14:creationId xmlns:p14="http://schemas.microsoft.com/office/powerpoint/2010/main" val="136751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3"/>
          </p:nvPr>
        </p:nvSpPr>
        <p:spPr>
          <a:xfrm>
            <a:off x="309834" y="1120928"/>
            <a:ext cx="11649905"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Metering and monitoring features</a:t>
            </a:r>
          </a:p>
        </p:txBody>
      </p:sp>
      <p:sp>
        <p:nvSpPr>
          <p:cNvPr id="4" name="Titel 3"/>
          <p:cNvSpPr>
            <a:spLocks noGrp="1"/>
          </p:cNvSpPr>
          <p:nvPr>
            <p:ph type="title"/>
          </p:nvPr>
        </p:nvSpPr>
        <p:spPr>
          <a:xfrm>
            <a:off x="309834" y="637076"/>
            <a:ext cx="11649905" cy="410899"/>
          </a:xfrm>
        </p:spPr>
        <p:txBody>
          <a:bodyPr/>
          <a:lstStyle/>
          <a:p>
            <a:r>
              <a:rPr lang="en-US" dirty="0"/>
              <a:t>CM-UFD.*M – Grid feeding monitoring relay with Modbus RTU</a:t>
            </a:r>
          </a:p>
        </p:txBody>
      </p:sp>
      <p:sp>
        <p:nvSpPr>
          <p:cNvPr id="5" name="Datumsplatzhalter 4"/>
          <p:cNvSpPr>
            <a:spLocks noGrp="1"/>
          </p:cNvSpPr>
          <p:nvPr>
            <p:ph type="dt" sz="half" idx="14"/>
          </p:nvPr>
        </p:nvSpPr>
        <p:spPr/>
        <p:txBody>
          <a:bodyPr/>
          <a:lstStyle/>
          <a:p>
            <a:fld id="{F0F7C878-2F48-47C1-A60E-F6C764D931DE}" type="datetime4">
              <a:rPr lang="en-US" smtClean="0"/>
              <a:t>October 8, 2021</a:t>
            </a:fld>
            <a:endParaRPr lang="en-US"/>
          </a:p>
        </p:txBody>
      </p:sp>
      <p:sp>
        <p:nvSpPr>
          <p:cNvPr id="6" name="Fußzeilenplatzhalter 5"/>
          <p:cNvSpPr>
            <a:spLocks noGrp="1"/>
          </p:cNvSpPr>
          <p:nvPr>
            <p:ph type="ftr" sz="quarter" idx="15"/>
          </p:nvPr>
        </p:nvSpPr>
        <p:spPr/>
        <p:txBody>
          <a:bodyPr/>
          <a:lstStyle/>
          <a:p>
            <a:endParaRPr lang="en-US"/>
          </a:p>
        </p:txBody>
      </p:sp>
      <p:sp>
        <p:nvSpPr>
          <p:cNvPr id="7" name="Foliennummernplatzhalter 6"/>
          <p:cNvSpPr>
            <a:spLocks noGrp="1"/>
          </p:cNvSpPr>
          <p:nvPr>
            <p:ph type="sldNum" sz="quarter" idx="16"/>
          </p:nvPr>
        </p:nvSpPr>
        <p:spPr/>
        <p:txBody>
          <a:bodyPr/>
          <a:lstStyle/>
          <a:p>
            <a:r>
              <a:rPr lang="en-US"/>
              <a:t>Slide </a:t>
            </a:r>
            <a:fld id="{619F89D8-7AE3-494A-97F3-03D680869632}" type="slidenum">
              <a:rPr lang="en-US" smtClean="0"/>
              <a:pPr/>
              <a:t>82</a:t>
            </a:fld>
            <a:endParaRPr lang="en-US"/>
          </a:p>
        </p:txBody>
      </p:sp>
      <p:graphicFrame>
        <p:nvGraphicFramePr>
          <p:cNvPr id="11" name="Table 10">
            <a:extLst>
              <a:ext uri="{FF2B5EF4-FFF2-40B4-BE49-F238E27FC236}">
                <a16:creationId xmlns:a16="http://schemas.microsoft.com/office/drawing/2014/main" id="{F317B9F5-5489-4FBE-9DC5-2F1FF0E87ABC}"/>
              </a:ext>
            </a:extLst>
          </p:cNvPr>
          <p:cNvGraphicFramePr>
            <a:graphicFrameLocks noGrp="1"/>
          </p:cNvGraphicFramePr>
          <p:nvPr>
            <p:extLst>
              <p:ext uri="{D42A27DB-BD31-4B8C-83A1-F6EECF244321}">
                <p14:modId xmlns:p14="http://schemas.microsoft.com/office/powerpoint/2010/main" val="2063012134"/>
              </p:ext>
            </p:extLst>
          </p:nvPr>
        </p:nvGraphicFramePr>
        <p:xfrm>
          <a:off x="5044425" y="1624928"/>
          <a:ext cx="6723576" cy="4342780"/>
        </p:xfrm>
        <a:graphic>
          <a:graphicData uri="http://schemas.openxmlformats.org/drawingml/2006/table">
            <a:tbl>
              <a:tblPr/>
              <a:tblGrid>
                <a:gridCol w="3135395">
                  <a:extLst>
                    <a:ext uri="{9D8B030D-6E8A-4147-A177-3AD203B41FA5}">
                      <a16:colId xmlns:a16="http://schemas.microsoft.com/office/drawing/2014/main" val="3799135594"/>
                    </a:ext>
                  </a:extLst>
                </a:gridCol>
                <a:gridCol w="604066">
                  <a:extLst>
                    <a:ext uri="{9D8B030D-6E8A-4147-A177-3AD203B41FA5}">
                      <a16:colId xmlns:a16="http://schemas.microsoft.com/office/drawing/2014/main" val="1067908685"/>
                    </a:ext>
                  </a:extLst>
                </a:gridCol>
                <a:gridCol w="604066">
                  <a:extLst>
                    <a:ext uri="{9D8B030D-6E8A-4147-A177-3AD203B41FA5}">
                      <a16:colId xmlns:a16="http://schemas.microsoft.com/office/drawing/2014/main" val="3879150268"/>
                    </a:ext>
                  </a:extLst>
                </a:gridCol>
                <a:gridCol w="604066">
                  <a:extLst>
                    <a:ext uri="{9D8B030D-6E8A-4147-A177-3AD203B41FA5}">
                      <a16:colId xmlns:a16="http://schemas.microsoft.com/office/drawing/2014/main" val="1769853551"/>
                    </a:ext>
                  </a:extLst>
                </a:gridCol>
                <a:gridCol w="604066">
                  <a:extLst>
                    <a:ext uri="{9D8B030D-6E8A-4147-A177-3AD203B41FA5}">
                      <a16:colId xmlns:a16="http://schemas.microsoft.com/office/drawing/2014/main" val="1827281253"/>
                    </a:ext>
                  </a:extLst>
                </a:gridCol>
                <a:gridCol w="604066">
                  <a:extLst>
                    <a:ext uri="{9D8B030D-6E8A-4147-A177-3AD203B41FA5}">
                      <a16:colId xmlns:a16="http://schemas.microsoft.com/office/drawing/2014/main" val="599186711"/>
                    </a:ext>
                  </a:extLst>
                </a:gridCol>
                <a:gridCol w="567851">
                  <a:extLst>
                    <a:ext uri="{9D8B030D-6E8A-4147-A177-3AD203B41FA5}">
                      <a16:colId xmlns:a16="http://schemas.microsoft.com/office/drawing/2014/main" val="671081061"/>
                    </a:ext>
                  </a:extLst>
                </a:gridCol>
              </a:tblGrid>
              <a:tr h="697240">
                <a:tc>
                  <a:txBody>
                    <a:bodyPr/>
                    <a:lstStyle/>
                    <a:p>
                      <a:pPr algn="ctr" fontAlgn="ctr"/>
                      <a:r>
                        <a:rPr lang="it-IT" sz="1100" b="1" u="none" strike="noStrike"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Type</a:t>
                      </a:r>
                      <a:endParaRPr lang="it-IT" sz="11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ctr">
                    <a:lnL w="12700" cmpd="sng">
                      <a:noFill/>
                      <a:prstDash val="soli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tc>
                  <a:txBody>
                    <a:bodyPr/>
                    <a:lstStyle/>
                    <a:p>
                      <a:pPr algn="ctr" fontAlgn="b"/>
                      <a:r>
                        <a:rPr lang="it-IT" sz="11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CM-UFD.M22M</a:t>
                      </a:r>
                      <a:endParaRPr lang="it-IT" sz="11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vert="vert27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tc>
                  <a:txBody>
                    <a:bodyPr/>
                    <a:lstStyle/>
                    <a:p>
                      <a:pPr algn="ctr" fontAlgn="b"/>
                      <a:r>
                        <a:rPr lang="it-IT" sz="11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CM-UFD.M31</a:t>
                      </a:r>
                      <a:endParaRPr lang="it-IT" sz="11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vert="vert27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tc>
                  <a:txBody>
                    <a:bodyPr/>
                    <a:lstStyle/>
                    <a:p>
                      <a:pPr algn="ctr" fontAlgn="b"/>
                      <a:r>
                        <a:rPr lang="it-IT" sz="11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CM-UFD.M31M</a:t>
                      </a:r>
                      <a:endParaRPr lang="it-IT" sz="11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vert="vert27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tc>
                  <a:txBody>
                    <a:bodyPr/>
                    <a:lstStyle/>
                    <a:p>
                      <a:pPr algn="ctr" fontAlgn="b"/>
                      <a:r>
                        <a:rPr lang="it-IT" sz="11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CM-UFD.M33</a:t>
                      </a:r>
                      <a:endParaRPr lang="it-IT" sz="11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vert="vert27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tc>
                  <a:txBody>
                    <a:bodyPr/>
                    <a:lstStyle/>
                    <a:p>
                      <a:pPr algn="ctr" fontAlgn="b"/>
                      <a:r>
                        <a:rPr lang="it-IT" sz="11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CM-UFD.M33M</a:t>
                      </a:r>
                      <a:endParaRPr lang="it-IT" sz="11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vert="vert27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tc>
                  <a:txBody>
                    <a:bodyPr/>
                    <a:lstStyle/>
                    <a:p>
                      <a:pPr algn="ctr" fontAlgn="b"/>
                      <a:r>
                        <a:rPr lang="it-IT" sz="11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CM-UFD.M34M</a:t>
                      </a:r>
                      <a:endParaRPr lang="it-IT" sz="11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vert="vert27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645256793"/>
                  </a:ext>
                </a:extLst>
              </a:tr>
              <a:tr h="155819">
                <a:tc>
                  <a:txBody>
                    <a:bodyPr/>
                    <a:lstStyle/>
                    <a:p>
                      <a:pPr algn="l" fontAlgn="b"/>
                      <a:r>
                        <a:rPr lang="en-US" sz="1050" b="1" u="none" strike="noStrike">
                          <a:effectLst/>
                          <a:latin typeface="ABBvoiceOffice" panose="020D0603020503020204" pitchFamily="34" charset="0"/>
                          <a:ea typeface="ABBvoiceOffice" panose="020D0603020503020204" pitchFamily="34" charset="0"/>
                          <a:cs typeface="ABBvoiceOffice" panose="020D0603020503020204" pitchFamily="34" charset="0"/>
                        </a:rPr>
                        <a:t>Rated control supply voltage Us</a:t>
                      </a:r>
                      <a:endParaRPr lang="en-US" sz="1050" b="1"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39751566"/>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24-240 V AC/DC</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812815215"/>
                  </a:ext>
                </a:extLst>
              </a:tr>
              <a:tr h="155819">
                <a:tc>
                  <a:txBody>
                    <a:bodyPr/>
                    <a:lstStyle/>
                    <a:p>
                      <a:pPr algn="l" fontAlgn="b"/>
                      <a:r>
                        <a:rPr lang="it-IT" sz="1050" b="1" u="none" strike="noStrike">
                          <a:effectLst/>
                          <a:latin typeface="ABBvoiceOffice" panose="020D0603020503020204" pitchFamily="34" charset="0"/>
                          <a:ea typeface="ABBvoiceOffice" panose="020D0603020503020204" pitchFamily="34" charset="0"/>
                          <a:cs typeface="ABBvoiceOffice" panose="020D0603020503020204" pitchFamily="34" charset="0"/>
                        </a:rPr>
                        <a:t>Standard</a:t>
                      </a:r>
                      <a:endParaRPr lang="it-IT" sz="1050" b="1"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75323515"/>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CEI 0-21</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141752592"/>
                  </a:ext>
                </a:extLst>
              </a:tr>
              <a:tr h="155819">
                <a:tc>
                  <a:txBody>
                    <a:bodyPr/>
                    <a:lstStyle/>
                    <a:p>
                      <a:pPr algn="l" fontAlgn="b"/>
                      <a:r>
                        <a:rPr lang="pt-BR"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VDE AR-N 4105, VDE AR-N 4110</a:t>
                      </a:r>
                      <a:endParaRPr lang="pt-BR"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74239409"/>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ENA G98, G99</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883552006"/>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DRRG standard of DEWA</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01994491"/>
                  </a:ext>
                </a:extLst>
              </a:tr>
              <a:tr h="155819">
                <a:tc>
                  <a:txBody>
                    <a:bodyPr/>
                    <a:lstStyle/>
                    <a:p>
                      <a:pPr algn="l" fontAlgn="b"/>
                      <a:r>
                        <a:rPr lang="it-IT" sz="1050" b="1" u="none" strike="noStrike" err="1">
                          <a:effectLst/>
                          <a:latin typeface="ABBvoiceOffice" panose="020D0603020503020204" pitchFamily="34" charset="0"/>
                          <a:ea typeface="ABBvoiceOffice" panose="020D0603020503020204" pitchFamily="34" charset="0"/>
                          <a:cs typeface="ABBvoiceOffice" panose="020D0603020503020204" pitchFamily="34" charset="0"/>
                        </a:rPr>
                        <a:t>Rated</a:t>
                      </a:r>
                      <a:r>
                        <a:rPr lang="it-IT" sz="1050" b="1" u="none" strike="noStrike">
                          <a:effectLst/>
                          <a:latin typeface="ABBvoiceOffice" panose="020D0603020503020204" pitchFamily="34" charset="0"/>
                          <a:ea typeface="ABBvoiceOffice" panose="020D0603020503020204" pitchFamily="34" charset="0"/>
                          <a:cs typeface="ABBvoiceOffice" panose="020D0603020503020204" pitchFamily="34" charset="0"/>
                        </a:rPr>
                        <a:t> frequency</a:t>
                      </a:r>
                      <a:endParaRPr lang="it-IT" sz="1050" b="1"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4774355"/>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DC or 50 Hz</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5434297"/>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DC or 50/60 Hz</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812168551"/>
                  </a:ext>
                </a:extLst>
              </a:tr>
              <a:tr h="155819">
                <a:tc>
                  <a:txBody>
                    <a:bodyPr/>
                    <a:lstStyle/>
                    <a:p>
                      <a:pPr algn="l" fontAlgn="b"/>
                      <a:r>
                        <a:rPr lang="it-IT" sz="1050" b="1" u="none" strike="noStrike"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1050" b="1" u="none" strike="noStrike">
                          <a:effectLst/>
                          <a:latin typeface="ABBvoiceOffice" panose="020D0603020503020204" pitchFamily="34" charset="0"/>
                          <a:ea typeface="ABBvoiceOffice" panose="020D0603020503020204" pitchFamily="34" charset="0"/>
                          <a:cs typeface="ABBvoiceOffice" panose="020D0603020503020204" pitchFamily="34" charset="0"/>
                        </a:rPr>
                        <a:t> RTU</a:t>
                      </a:r>
                      <a:endParaRPr lang="it-IT" sz="1050" b="1"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21776167"/>
                  </a:ext>
                </a:extLst>
              </a:tr>
              <a:tr h="155819">
                <a:tc>
                  <a:txBody>
                    <a:bodyPr/>
                    <a:lstStyle/>
                    <a:p>
                      <a:pPr algn="l" fontAlgn="b"/>
                      <a:r>
                        <a:rPr lang="it-IT" sz="1050" b="1" u="none" strike="noStrike" err="1">
                          <a:effectLst/>
                          <a:latin typeface="ABBvoiceOffice" panose="020D0603020503020204" pitchFamily="34" charset="0"/>
                          <a:ea typeface="ABBvoiceOffice" panose="020D0603020503020204" pitchFamily="34" charset="0"/>
                          <a:cs typeface="ABBvoiceOffice" panose="020D0603020503020204" pitchFamily="34" charset="0"/>
                        </a:rPr>
                        <a:t>Suitable</a:t>
                      </a:r>
                      <a:r>
                        <a:rPr lang="it-IT" sz="1050" b="1" u="none" strike="noStrike">
                          <a:effectLst/>
                          <a:latin typeface="ABBvoiceOffice" panose="020D0603020503020204" pitchFamily="34" charset="0"/>
                          <a:ea typeface="ABBvoiceOffice" panose="020D0603020503020204" pitchFamily="34" charset="0"/>
                          <a:cs typeface="ABBvoiceOffice" panose="020D0603020503020204" pitchFamily="34" charset="0"/>
                        </a:rPr>
                        <a:t> for monitoring</a:t>
                      </a:r>
                      <a:endParaRPr lang="it-IT" sz="1050" b="1"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901396714"/>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Single-phase mains</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66586393"/>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Three-phase mains</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386910073"/>
                  </a:ext>
                </a:extLst>
              </a:tr>
              <a:tr h="155819">
                <a:tc>
                  <a:txBody>
                    <a:bodyPr/>
                    <a:lstStyle/>
                    <a:p>
                      <a:pPr algn="l" fontAlgn="b"/>
                      <a:r>
                        <a:rPr lang="it-IT" sz="1050" b="1" u="none" strike="noStrike">
                          <a:effectLst/>
                          <a:latin typeface="ABBvoiceOffice" panose="020D0603020503020204" pitchFamily="34" charset="0"/>
                          <a:ea typeface="ABBvoiceOffice" panose="020D0603020503020204" pitchFamily="34" charset="0"/>
                          <a:cs typeface="ABBvoiceOffice" panose="020D0603020503020204" pitchFamily="34" charset="0"/>
                        </a:rPr>
                        <a:t>Monitoring </a:t>
                      </a:r>
                      <a:r>
                        <a:rPr lang="it-IT" sz="1050" b="1" u="none" strike="noStrike" err="1">
                          <a:effectLst/>
                          <a:latin typeface="ABBvoiceOffice" panose="020D0603020503020204" pitchFamily="34" charset="0"/>
                          <a:ea typeface="ABBvoiceOffice" panose="020D0603020503020204" pitchFamily="34" charset="0"/>
                          <a:cs typeface="ABBvoiceOffice" panose="020D0603020503020204" pitchFamily="34" charset="0"/>
                        </a:rPr>
                        <a:t>function</a:t>
                      </a:r>
                      <a:endParaRPr lang="it-IT" sz="1050" b="1"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93163057"/>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Over-/</a:t>
                      </a:r>
                      <a:r>
                        <a:rPr lang="it-IT" sz="105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undervoltage</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319504516"/>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Over-/</a:t>
                      </a:r>
                      <a:r>
                        <a:rPr lang="it-IT" sz="105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underfrequency</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37099188"/>
                  </a:ext>
                </a:extLst>
              </a:tr>
              <a:tr h="155819">
                <a:tc>
                  <a:txBody>
                    <a:bodyPr/>
                    <a:lstStyle/>
                    <a:p>
                      <a:pPr algn="l" fontAlgn="b"/>
                      <a:r>
                        <a:rPr lang="en-US"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ROCOF (rate of change of frequency)</a:t>
                      </a:r>
                      <a:endParaRPr lang="en-US"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76914978"/>
                  </a:ext>
                </a:extLst>
              </a:tr>
              <a:tr h="155819">
                <a:tc>
                  <a:txBody>
                    <a:bodyPr/>
                    <a:lstStyle/>
                    <a:p>
                      <a:pPr algn="l" fontAlgn="b"/>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10 minutes </a:t>
                      </a:r>
                      <a:r>
                        <a:rPr lang="it-IT" sz="105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average</a:t>
                      </a:r>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05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value</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89385451"/>
                  </a:ext>
                </a:extLst>
              </a:tr>
              <a:tr h="155819">
                <a:tc>
                  <a:txBody>
                    <a:bodyPr/>
                    <a:lstStyle/>
                    <a:p>
                      <a:pPr algn="l" fontAlgn="b"/>
                      <a:r>
                        <a:rPr lang="it-IT" sz="1050" u="none" strike="noStrike" err="1">
                          <a:effectLst/>
                          <a:latin typeface="ABBvoiceOffice" panose="020D0603020503020204" pitchFamily="34" charset="0"/>
                          <a:ea typeface="ABBvoiceOffice" panose="020D0603020503020204" pitchFamily="34" charset="0"/>
                          <a:cs typeface="ABBvoiceOffice" panose="020D0603020503020204" pitchFamily="34" charset="0"/>
                        </a:rPr>
                        <a:t>Vector</a:t>
                      </a:r>
                      <a:r>
                        <a:rPr lang="it-IT" sz="1050" u="none" strike="noStrike">
                          <a:effectLst/>
                          <a:latin typeface="ABBvoiceOffice" panose="020D0603020503020204" pitchFamily="34" charset="0"/>
                          <a:ea typeface="ABBvoiceOffice" panose="020D0603020503020204" pitchFamily="34" charset="0"/>
                          <a:cs typeface="ABBvoiceOffice" panose="020D0603020503020204" pitchFamily="34" charset="0"/>
                        </a:rPr>
                        <a:t> shift</a:t>
                      </a:r>
                      <a:endParaRPr lang="it-IT" sz="105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r>
                        <a:rPr lang="it-IT" sz="1100" u="none" strike="noStrike">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11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072066166"/>
                  </a:ext>
                </a:extLst>
              </a:tr>
              <a:tr h="155819">
                <a:tc>
                  <a:txBody>
                    <a:bodyPr/>
                    <a:lstStyle/>
                    <a:p>
                      <a:pPr algn="l" fontAlgn="b"/>
                      <a:r>
                        <a:rPr lang="it-IT" sz="105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Thresholds</a:t>
                      </a:r>
                      <a:endParaRPr lang="it-IT" sz="1050" b="1"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2700" cmpd="sng">
                      <a:noFill/>
                      <a:prstDash val="soli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adj</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adj</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adj</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adj</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adj</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it-IT" sz="11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adj</a:t>
                      </a:r>
                      <a:endParaRPr lang="it-IT" sz="11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6320" marR="6320" marT="632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70969731"/>
                  </a:ext>
                </a:extLst>
              </a:tr>
            </a:tbl>
          </a:graphicData>
        </a:graphic>
      </p:graphicFrame>
      <p:pic>
        <p:nvPicPr>
          <p:cNvPr id="12" name="Picture 11">
            <a:extLst>
              <a:ext uri="{FF2B5EF4-FFF2-40B4-BE49-F238E27FC236}">
                <a16:creationId xmlns:a16="http://schemas.microsoft.com/office/drawing/2014/main" id="{787A09B4-5D1B-47F2-80A8-811C499F30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05" b="98596" l="0" r="99377">
                        <a14:foregroundMark x1="14642" y1="5965" x2="41121" y2="6667"/>
                        <a14:foregroundMark x1="41121" y1="6667" x2="82555" y2="351"/>
                        <a14:foregroundMark x1="82555" y1="351" x2="99065" y2="41053"/>
                        <a14:foregroundMark x1="99065" y1="41053" x2="96885" y2="70526"/>
                        <a14:foregroundMark x1="96885" y1="70526" x2="38941" y2="99298"/>
                        <a14:foregroundMark x1="38941" y1="99298" x2="0" y2="95088"/>
                        <a14:foregroundMark x1="0" y1="95088" x2="312" y2="21754"/>
                        <a14:foregroundMark x1="312" y1="21754" x2="15576" y2="3509"/>
                        <a14:foregroundMark x1="94081" y1="4561" x2="98442" y2="77544"/>
                        <a14:foregroundMark x1="98442" y1="77544" x2="56698" y2="96491"/>
                        <a14:foregroundMark x1="56698" y1="96491" x2="2181" y2="88772"/>
                        <a14:foregroundMark x1="2181" y1="88772" x2="28972" y2="81053"/>
                        <a14:foregroundMark x1="28972" y1="81053" x2="99377" y2="81754"/>
                        <a14:foregroundMark x1="19315" y1="9474" x2="86916" y2="18246"/>
                        <a14:foregroundMark x1="86916" y1="18246" x2="96573" y2="98947"/>
                        <a14:foregroundMark x1="96573" y1="98947" x2="1246" y2="2807"/>
                        <a14:foregroundMark x1="1246" y1="2807" x2="20249" y2="9474"/>
                        <a14:foregroundMark x1="8411" y1="30175" x2="71963" y2="41053"/>
                        <a14:foregroundMark x1="71963" y1="41053" x2="88474" y2="69825"/>
                        <a14:foregroundMark x1="88474" y1="69825" x2="60748" y2="76140"/>
                        <a14:foregroundMark x1="60748" y1="76140" x2="33645" y2="70175"/>
                        <a14:foregroundMark x1="33645" y1="70175" x2="8723" y2="47719"/>
                        <a14:foregroundMark x1="8723" y1="47719" x2="4673" y2="28421"/>
                        <a14:foregroundMark x1="10280" y1="40702" x2="51090" y2="38596"/>
                        <a14:foregroundMark x1="51090" y1="38596" x2="84112" y2="41404"/>
                        <a14:foregroundMark x1="84112" y1="41404" x2="82243" y2="71228"/>
                        <a14:foregroundMark x1="82243" y1="71228" x2="49221" y2="80702"/>
                        <a14:foregroundMark x1="49221" y1="80702" x2="18069" y2="77544"/>
                        <a14:foregroundMark x1="18069" y1="77544" x2="3738" y2="51579"/>
                        <a14:foregroundMark x1="3738" y1="51579" x2="7165" y2="36842"/>
                        <a14:foregroundMark x1="37383" y1="54386" x2="38318" y2="46667"/>
                        <a14:foregroundMark x1="32087" y1="51930" x2="33022" y2="49474"/>
                        <a14:foregroundMark x1="37695" y1="50175" x2="45483" y2="61754"/>
                        <a14:foregroundMark x1="32710" y1="55439" x2="45171" y2="61053"/>
                        <a14:foregroundMark x1="65109" y1="47719" x2="63551" y2="47719"/>
                        <a14:foregroundMark x1="62617" y1="47368" x2="64174" y2="46667"/>
                        <a14:foregroundMark x1="61994" y1="46667" x2="66667" y2="44211"/>
                        <a14:foregroundMark x1="57009" y1="46667" x2="66355" y2="44211"/>
                        <a14:foregroundMark x1="64174" y1="52632" x2="55452" y2="50877"/>
                        <a14:foregroundMark x1="65109" y1="52632" x2="65109" y2="49123"/>
                        <a14:foregroundMark x1="65109" y1="57193" x2="65732" y2="57193"/>
                        <a14:foregroundMark x1="63551" y1="56491" x2="56386" y2="58947"/>
                        <a14:foregroundMark x1="4673" y1="93684" x2="75389" y2="86316"/>
                        <a14:foregroundMark x1="75389" y1="86316" x2="99377" y2="94386"/>
                        <a14:foregroundMark x1="97196" y1="98947" x2="38006" y2="92982"/>
                        <a14:foregroundMark x1="38006" y1="92982" x2="0" y2="98596"/>
                        <a14:backgroundMark x1="18069" y1="1754" x2="18069" y2="1754"/>
                      </a14:backgroundRemoval>
                    </a14:imgEffect>
                  </a14:imgLayer>
                </a14:imgProps>
              </a:ext>
            </a:extLst>
          </a:blip>
          <a:stretch>
            <a:fillRect/>
          </a:stretch>
        </p:blipFill>
        <p:spPr>
          <a:xfrm>
            <a:off x="516953" y="2605408"/>
            <a:ext cx="3268836" cy="2902238"/>
          </a:xfrm>
          <a:prstGeom prst="rect">
            <a:avLst/>
          </a:prstGeom>
        </p:spPr>
      </p:pic>
    </p:spTree>
    <p:extLst>
      <p:ext uri="{BB962C8B-B14F-4D97-AF65-F5344CB8AC3E}">
        <p14:creationId xmlns:p14="http://schemas.microsoft.com/office/powerpoint/2010/main" val="118543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2249D1-A6BD-4224-9222-B3C85D88595B}"/>
              </a:ext>
            </a:extLst>
          </p:cNvPr>
          <p:cNvSpPr/>
          <p:nvPr/>
        </p:nvSpPr>
        <p:spPr bwMode="gray">
          <a:xfrm>
            <a:off x="332367" y="1933576"/>
            <a:ext cx="5966833" cy="39814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err="1"/>
          </a:p>
        </p:txBody>
      </p:sp>
      <p:sp>
        <p:nvSpPr>
          <p:cNvPr id="2" name="Title 1">
            <a:extLst>
              <a:ext uri="{FF2B5EF4-FFF2-40B4-BE49-F238E27FC236}">
                <a16:creationId xmlns:a16="http://schemas.microsoft.com/office/drawing/2014/main" id="{AC206D86-0B06-4B64-AA95-F71D81AFE7DC}"/>
              </a:ext>
            </a:extLst>
          </p:cNvPr>
          <p:cNvSpPr>
            <a:spLocks noGrp="1"/>
          </p:cNvSpPr>
          <p:nvPr>
            <p:ph type="title"/>
          </p:nvPr>
        </p:nvSpPr>
        <p:spPr/>
        <p:txBody>
          <a:bodyPr/>
          <a:lstStyle/>
          <a:p>
            <a:r>
              <a:rPr lang="en-GB"/>
              <a:t>Other components</a:t>
            </a:r>
          </a:p>
        </p:txBody>
      </p:sp>
      <p:sp>
        <p:nvSpPr>
          <p:cNvPr id="3" name="Footer Placeholder 2">
            <a:extLst>
              <a:ext uri="{FF2B5EF4-FFF2-40B4-BE49-F238E27FC236}">
                <a16:creationId xmlns:a16="http://schemas.microsoft.com/office/drawing/2014/main" id="{587F83A7-17C2-48D4-9FFD-ED1AB07224B9}"/>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AFB6E08B-FB94-40FD-9517-71AAC7E2A321}"/>
              </a:ext>
            </a:extLst>
          </p:cNvPr>
          <p:cNvSpPr>
            <a:spLocks noGrp="1"/>
          </p:cNvSpPr>
          <p:nvPr>
            <p:ph type="dt" sz="half" idx="11"/>
          </p:nvPr>
        </p:nvSpPr>
        <p:spPr/>
        <p:txBody>
          <a:bodyPr/>
          <a:lstStyle/>
          <a:p>
            <a:fld id="{B0EFA936-28E9-42DC-A924-CB516818427B}" type="datetime4">
              <a:rPr lang="en-US" smtClean="0"/>
              <a:t>October 8, 2021</a:t>
            </a:fld>
            <a:endParaRPr lang="en-US"/>
          </a:p>
        </p:txBody>
      </p:sp>
      <p:sp>
        <p:nvSpPr>
          <p:cNvPr id="5" name="Slide Number Placeholder 4">
            <a:extLst>
              <a:ext uri="{FF2B5EF4-FFF2-40B4-BE49-F238E27FC236}">
                <a16:creationId xmlns:a16="http://schemas.microsoft.com/office/drawing/2014/main" id="{D9A2F651-AF88-4A21-9B93-93D8FA47F876}"/>
              </a:ext>
            </a:extLst>
          </p:cNvPr>
          <p:cNvSpPr>
            <a:spLocks noGrp="1"/>
          </p:cNvSpPr>
          <p:nvPr>
            <p:ph type="sldNum" sz="quarter" idx="12"/>
          </p:nvPr>
        </p:nvSpPr>
        <p:spPr/>
        <p:txBody>
          <a:bodyPr/>
          <a:lstStyle/>
          <a:p>
            <a:r>
              <a:rPr lang="en-US"/>
              <a:t>Slide </a:t>
            </a:r>
            <a:fld id="{619F89D8-7AE3-494A-97F3-03D680869632}" type="slidenum">
              <a:rPr lang="en-US" smtClean="0"/>
              <a:pPr/>
              <a:t>83</a:t>
            </a:fld>
            <a:endParaRPr lang="en-US"/>
          </a:p>
        </p:txBody>
      </p:sp>
      <p:sp>
        <p:nvSpPr>
          <p:cNvPr id="6" name="Text Placeholder 5">
            <a:extLst>
              <a:ext uri="{FF2B5EF4-FFF2-40B4-BE49-F238E27FC236}">
                <a16:creationId xmlns:a16="http://schemas.microsoft.com/office/drawing/2014/main" id="{8DAFCEB1-186D-49AB-B63D-C99D062A8120}"/>
              </a:ext>
            </a:extLst>
          </p:cNvPr>
          <p:cNvSpPr>
            <a:spLocks noGrp="1"/>
          </p:cNvSpPr>
          <p:nvPr>
            <p:ph type="body" sz="quarter" idx="16"/>
          </p:nvPr>
        </p:nvSpPr>
        <p:spPr>
          <a:xfrm>
            <a:off x="538210" y="2225884"/>
            <a:ext cx="5605200" cy="252000"/>
          </a:xfrm>
        </p:spPr>
        <p:txBody>
          <a:bodyPr/>
          <a:lstStyle/>
          <a:p>
            <a:r>
              <a:rPr lang="en-GB">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ESB…N contactors</a:t>
            </a:r>
          </a:p>
        </p:txBody>
      </p:sp>
      <p:sp>
        <p:nvSpPr>
          <p:cNvPr id="8" name="Content Placeholder 7">
            <a:extLst>
              <a:ext uri="{FF2B5EF4-FFF2-40B4-BE49-F238E27FC236}">
                <a16:creationId xmlns:a16="http://schemas.microsoft.com/office/drawing/2014/main" id="{F96264E7-E24E-43BE-9275-02108D496B62}"/>
              </a:ext>
            </a:extLst>
          </p:cNvPr>
          <p:cNvSpPr>
            <a:spLocks noGrp="1"/>
          </p:cNvSpPr>
          <p:nvPr>
            <p:ph sz="quarter" idx="19"/>
          </p:nvPr>
        </p:nvSpPr>
        <p:spPr>
          <a:xfrm>
            <a:off x="513183" y="2715242"/>
            <a:ext cx="5605200" cy="3594475"/>
          </a:xfrm>
        </p:spPr>
        <p:txBody>
          <a:bodyPr/>
          <a:lstStyle/>
          <a:p>
            <a:r>
              <a:rPr lang="en-US">
                <a:latin typeface="ABBvoiceOffice" panose="020D0603020503020204" pitchFamily="34" charset="0"/>
                <a:ea typeface="ABBvoiceOffice" panose="020D0603020503020204" pitchFamily="34" charset="0"/>
                <a:cs typeface="ABBvoiceOffice" panose="020D0603020503020204" pitchFamily="34" charset="0"/>
              </a:rPr>
              <a:t>The ESB100..N installation contactors are used to control single and three-phase loads up to 100 A and can be operated by AC or DC.</a:t>
            </a:r>
          </a:p>
          <a:p>
            <a:r>
              <a:rPr lang="en-US">
                <a:latin typeface="ABBvoiceOffice" panose="020D0603020503020204" pitchFamily="34" charset="0"/>
                <a:ea typeface="ABBvoiceOffice" panose="020D0603020503020204" pitchFamily="34" charset="0"/>
                <a:cs typeface="ABBvoiceOffice" panose="020D0603020503020204" pitchFamily="34" charset="0"/>
              </a:rPr>
              <a:t>These contactors are made for use in household applications as well as in industrial environments.</a:t>
            </a:r>
          </a:p>
          <a:p>
            <a:r>
              <a:rPr lang="en-US">
                <a:latin typeface="ABBvoiceOffice" panose="020D0603020503020204" pitchFamily="34" charset="0"/>
                <a:ea typeface="ABBvoiceOffice" panose="020D0603020503020204" pitchFamily="34" charset="0"/>
                <a:cs typeface="ABBvoiceOffice" panose="020D0603020503020204" pitchFamily="34" charset="0"/>
              </a:rPr>
              <a:t>The following benefits are provided:</a:t>
            </a:r>
          </a:p>
          <a:p>
            <a:r>
              <a:rPr lang="en-US">
                <a:latin typeface="ABBvoiceOffice" panose="020D0603020503020204" pitchFamily="34" charset="0"/>
                <a:ea typeface="ABBvoiceOffice" panose="020D0603020503020204" pitchFamily="34" charset="0"/>
                <a:cs typeface="ABBvoiceOffice" panose="020D0603020503020204" pitchFamily="34" charset="0"/>
              </a:rPr>
              <a:t>Hum-free operation, low power consumption and integrated overvoltage protection.</a:t>
            </a:r>
          </a:p>
          <a:p>
            <a:r>
              <a:rPr lang="en-US">
                <a:latin typeface="ABBvoiceOffice" panose="020D0603020503020204" pitchFamily="34" charset="0"/>
                <a:ea typeface="ABBvoiceOffice" panose="020D0603020503020204" pitchFamily="34" charset="0"/>
                <a:cs typeface="ABBvoiceOffice" panose="020D0603020503020204" pitchFamily="34" charset="0"/>
              </a:rPr>
              <a:t>Various contact combinations and accessories are available.</a:t>
            </a:r>
          </a:p>
        </p:txBody>
      </p:sp>
      <p:sp>
        <p:nvSpPr>
          <p:cNvPr id="9" name="Subtitle 8">
            <a:extLst>
              <a:ext uri="{FF2B5EF4-FFF2-40B4-BE49-F238E27FC236}">
                <a16:creationId xmlns:a16="http://schemas.microsoft.com/office/drawing/2014/main" id="{FD62F163-63ED-42A5-8A68-40377DDA1CF5}"/>
              </a:ext>
            </a:extLst>
          </p:cNvPr>
          <p:cNvSpPr>
            <a:spLocks noGrp="1"/>
          </p:cNvSpPr>
          <p:nvPr>
            <p:ph type="subTitle" idx="13"/>
          </p:nvPr>
        </p:nvSpPr>
        <p:spPr/>
        <p:txBody>
          <a:bodyPr/>
          <a:lstStyle/>
          <a:p>
            <a:r>
              <a:rPr lang="en-GB">
                <a:latin typeface="ABBvoice Light" panose="020D0403020503020204" pitchFamily="34" charset="0"/>
                <a:ea typeface="ABBvoice Light" panose="020D0403020503020204" pitchFamily="34" charset="0"/>
                <a:cs typeface="ABBvoice Light" panose="020D0403020503020204" pitchFamily="34" charset="0"/>
              </a:rPr>
              <a:t>Installation contactors</a:t>
            </a:r>
          </a:p>
        </p:txBody>
      </p:sp>
      <p:grpSp>
        <p:nvGrpSpPr>
          <p:cNvPr id="11" name="Gruppieren 18">
            <a:extLst>
              <a:ext uri="{FF2B5EF4-FFF2-40B4-BE49-F238E27FC236}">
                <a16:creationId xmlns:a16="http://schemas.microsoft.com/office/drawing/2014/main" id="{1E476696-4ED1-45E4-9986-37379A48350B}"/>
              </a:ext>
            </a:extLst>
          </p:cNvPr>
          <p:cNvGrpSpPr/>
          <p:nvPr/>
        </p:nvGrpSpPr>
        <p:grpSpPr>
          <a:xfrm>
            <a:off x="6582386" y="2204571"/>
            <a:ext cx="4760528" cy="3499847"/>
            <a:chOff x="2829197" y="1624928"/>
            <a:chExt cx="6505684" cy="4842058"/>
          </a:xfrm>
        </p:grpSpPr>
        <p:pic>
          <p:nvPicPr>
            <p:cNvPr id="12" name="Grafik 20">
              <a:extLst>
                <a:ext uri="{FF2B5EF4-FFF2-40B4-BE49-F238E27FC236}">
                  <a16:creationId xmlns:a16="http://schemas.microsoft.com/office/drawing/2014/main" id="{770DBE31-A94F-4896-806B-183F0C2083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9197" y="1624928"/>
              <a:ext cx="6505684" cy="4129602"/>
            </a:xfrm>
            <a:prstGeom prst="rect">
              <a:avLst/>
            </a:prstGeom>
          </p:spPr>
        </p:pic>
        <p:pic>
          <p:nvPicPr>
            <p:cNvPr id="13" name="Grafik 21">
              <a:extLst>
                <a:ext uri="{FF2B5EF4-FFF2-40B4-BE49-F238E27FC236}">
                  <a16:creationId xmlns:a16="http://schemas.microsoft.com/office/drawing/2014/main" id="{0088FC92-A5D4-4DCC-B7C5-B7E553062240}"/>
                </a:ext>
              </a:extLst>
            </p:cNvPr>
            <p:cNvPicPr>
              <a:picLocks noChangeAspect="1"/>
            </p:cNvPicPr>
            <p:nvPr/>
          </p:nvPicPr>
          <p:blipFill>
            <a:blip r:embed="rId3" cstate="print">
              <a:lum bright="-3000" contrast="-3000"/>
              <a:extLst>
                <a:ext uri="{28A0092B-C50C-407E-A947-70E740481C1C}">
                  <a14:useLocalDpi xmlns:a14="http://schemas.microsoft.com/office/drawing/2010/main"/>
                </a:ext>
              </a:extLst>
            </a:blip>
            <a:stretch>
              <a:fillRect/>
            </a:stretch>
          </p:blipFill>
          <p:spPr>
            <a:xfrm>
              <a:off x="4428174" y="4058750"/>
              <a:ext cx="824080" cy="2408236"/>
            </a:xfrm>
            <a:prstGeom prst="rect">
              <a:avLst/>
            </a:prstGeom>
          </p:spPr>
        </p:pic>
      </p:grpSp>
    </p:spTree>
    <p:extLst>
      <p:ext uri="{BB962C8B-B14F-4D97-AF65-F5344CB8AC3E}">
        <p14:creationId xmlns:p14="http://schemas.microsoft.com/office/powerpoint/2010/main" val="32466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3AB2C3-8324-4651-A4EA-2C1DB2C847B1}"/>
              </a:ext>
            </a:extLst>
          </p:cNvPr>
          <p:cNvSpPr/>
          <p:nvPr/>
        </p:nvSpPr>
        <p:spPr bwMode="gray">
          <a:xfrm>
            <a:off x="196645" y="2183193"/>
            <a:ext cx="11769213" cy="376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3" name="Title 2">
            <a:extLst>
              <a:ext uri="{FF2B5EF4-FFF2-40B4-BE49-F238E27FC236}">
                <a16:creationId xmlns:a16="http://schemas.microsoft.com/office/drawing/2014/main" id="{9797384C-C360-4046-B20F-59AF7668C2AF}"/>
              </a:ext>
            </a:extLst>
          </p:cNvPr>
          <p:cNvSpPr>
            <a:spLocks noGrp="1"/>
          </p:cNvSpPr>
          <p:nvPr>
            <p:ph type="title"/>
          </p:nvPr>
        </p:nvSpPr>
        <p:spPr/>
        <p:txBody>
          <a:bodyPr/>
          <a:lstStyle/>
          <a:p>
            <a:r>
              <a:rPr lang="en-US" dirty="0"/>
              <a:t>Digital Solutions - Components</a:t>
            </a:r>
          </a:p>
        </p:txBody>
      </p:sp>
      <p:sp>
        <p:nvSpPr>
          <p:cNvPr id="5" name="Footer Placeholder 4">
            <a:extLst>
              <a:ext uri="{FF2B5EF4-FFF2-40B4-BE49-F238E27FC236}">
                <a16:creationId xmlns:a16="http://schemas.microsoft.com/office/drawing/2014/main" id="{790391F5-2563-438F-90CC-20D355DB1B20}"/>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85607421-ED0B-4522-B44E-0BDD3E3835A5}"/>
              </a:ext>
            </a:extLst>
          </p:cNvPr>
          <p:cNvSpPr>
            <a:spLocks noGrp="1"/>
          </p:cNvSpPr>
          <p:nvPr>
            <p:ph type="dt" sz="half" idx="11"/>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FE5C5AA6-181E-498F-9ED3-D275D16862F2}"/>
              </a:ext>
            </a:extLst>
          </p:cNvPr>
          <p:cNvSpPr>
            <a:spLocks noGrp="1"/>
          </p:cNvSpPr>
          <p:nvPr>
            <p:ph type="sldNum" sz="quarter" idx="12"/>
          </p:nvPr>
        </p:nvSpPr>
        <p:spPr/>
        <p:txBody>
          <a:bodyPr/>
          <a:lstStyle/>
          <a:p>
            <a:r>
              <a:rPr lang="en-US"/>
              <a:t>Slide </a:t>
            </a:r>
            <a:fld id="{619F89D8-7AE3-494A-97F3-03D680869632}" type="slidenum">
              <a:rPr lang="en-US" smtClean="0"/>
              <a:pPr/>
              <a:t>84</a:t>
            </a:fld>
            <a:endParaRPr lang="en-US"/>
          </a:p>
        </p:txBody>
      </p:sp>
      <p:sp>
        <p:nvSpPr>
          <p:cNvPr id="7" name="Subtitle 6">
            <a:extLst>
              <a:ext uri="{FF2B5EF4-FFF2-40B4-BE49-F238E27FC236}">
                <a16:creationId xmlns:a16="http://schemas.microsoft.com/office/drawing/2014/main" id="{F5AD9599-9DE7-414C-8413-9502D3ED9A36}"/>
              </a:ext>
            </a:extLst>
          </p:cNvPr>
          <p:cNvSpPr>
            <a:spLocks noGrp="1"/>
          </p:cNvSpPr>
          <p:nvPr>
            <p:ph type="subTitle" idx="13"/>
          </p:nvPr>
        </p:nvSpPr>
        <p:spPr/>
        <p:txBody>
          <a:bodyPr/>
          <a:lstStyle/>
          <a:p>
            <a:r>
              <a:rPr lang="it-IT" dirty="0">
                <a:latin typeface="ABBvoice Light" panose="020D0403020503020204" pitchFamily="34" charset="0"/>
                <a:ea typeface="ABBvoice Light" panose="020D0403020503020204" pitchFamily="34" charset="0"/>
                <a:cs typeface="ABBvoice Light" panose="020D0403020503020204" pitchFamily="34" charset="0"/>
              </a:rPr>
              <a:t>Embedded ATS Bill of </a:t>
            </a:r>
            <a:r>
              <a:rPr lang="it-IT" dirty="0" err="1">
                <a:latin typeface="ABBvoice Light" panose="020D0403020503020204" pitchFamily="34" charset="0"/>
                <a:ea typeface="ABBvoice Light" panose="020D0403020503020204" pitchFamily="34" charset="0"/>
                <a:cs typeface="ABBvoice Light" panose="020D0403020503020204" pitchFamily="34" charset="0"/>
              </a:rPr>
              <a:t>Materials</a:t>
            </a:r>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4" name="Rectangle: Rounded Corners 13">
            <a:extLst>
              <a:ext uri="{FF2B5EF4-FFF2-40B4-BE49-F238E27FC236}">
                <a16:creationId xmlns:a16="http://schemas.microsoft.com/office/drawing/2014/main" id="{B37FB7DF-EF7A-4AB0-B644-0B51904497A3}"/>
              </a:ext>
            </a:extLst>
          </p:cNvPr>
          <p:cNvSpPr/>
          <p:nvPr/>
        </p:nvSpPr>
        <p:spPr bwMode="gray">
          <a:xfrm>
            <a:off x="1028178" y="2764654"/>
            <a:ext cx="3931391" cy="2931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pic>
        <p:nvPicPr>
          <p:cNvPr id="10" name="Picture 9">
            <a:extLst>
              <a:ext uri="{FF2B5EF4-FFF2-40B4-BE49-F238E27FC236}">
                <a16:creationId xmlns:a16="http://schemas.microsoft.com/office/drawing/2014/main" id="{FF0A10BC-0DD8-43E9-8D0A-3AE47080D146}"/>
              </a:ext>
            </a:extLst>
          </p:cNvPr>
          <p:cNvPicPr>
            <a:picLocks noChangeAspect="1"/>
          </p:cNvPicPr>
          <p:nvPr/>
        </p:nvPicPr>
        <p:blipFill>
          <a:blip r:embed="rId3"/>
          <a:stretch>
            <a:fillRect/>
          </a:stretch>
        </p:blipFill>
        <p:spPr>
          <a:xfrm>
            <a:off x="1427108" y="3186036"/>
            <a:ext cx="3332207" cy="1908356"/>
          </a:xfrm>
          <a:prstGeom prst="rect">
            <a:avLst/>
          </a:prstGeom>
        </p:spPr>
      </p:pic>
      <p:sp>
        <p:nvSpPr>
          <p:cNvPr id="13" name="Content Placeholder 12">
            <a:extLst>
              <a:ext uri="{FF2B5EF4-FFF2-40B4-BE49-F238E27FC236}">
                <a16:creationId xmlns:a16="http://schemas.microsoft.com/office/drawing/2014/main" id="{12E1E269-D45F-4864-A9AF-21373E390A25}"/>
              </a:ext>
            </a:extLst>
          </p:cNvPr>
          <p:cNvSpPr>
            <a:spLocks noGrp="1"/>
          </p:cNvSpPr>
          <p:nvPr>
            <p:ph sz="quarter" idx="19"/>
          </p:nvPr>
        </p:nvSpPr>
        <p:spPr>
          <a:xfrm>
            <a:off x="6249830" y="2641685"/>
            <a:ext cx="5603434" cy="3594474"/>
          </a:xfrm>
        </p:spPr>
        <p:txBody>
          <a:bodyPr/>
          <a:lstStyle/>
          <a:p>
            <a:pPr marL="285750" indent="-285750">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2 Emax 2 </a:t>
            </a:r>
            <a:r>
              <a:rPr lang="it-IT" dirty="0" err="1">
                <a:latin typeface="ABBvoiceOffice" panose="020D0603020503020204" pitchFamily="34" charset="0"/>
                <a:ea typeface="ABBvoiceOffice" panose="020D0603020503020204" pitchFamily="34" charset="0"/>
                <a:cs typeface="ABBvoiceOffice" panose="020D0603020503020204" pitchFamily="34" charset="0"/>
              </a:rPr>
              <a:t>circuit</a:t>
            </a:r>
            <a:r>
              <a:rPr lang="it-IT" dirty="0">
                <a:latin typeface="ABBvoiceOffice" panose="020D0603020503020204" pitchFamily="34" charset="0"/>
                <a:ea typeface="ABBvoiceOffice" panose="020D0603020503020204" pitchFamily="34" charset="0"/>
                <a:cs typeface="ABBvoiceOffice" panose="020D0603020503020204" pitchFamily="34" charset="0"/>
              </a:rPr>
              <a:t> </a:t>
            </a:r>
            <a:r>
              <a:rPr lang="it-IT" dirty="0" err="1">
                <a:latin typeface="ABBvoiceOffice" panose="020D0603020503020204" pitchFamily="34" charset="0"/>
                <a:ea typeface="ABBvoiceOffice" panose="020D0603020503020204" pitchFamily="34" charset="0"/>
                <a:cs typeface="ABBvoiceOffice" panose="020D0603020503020204" pitchFamily="34" charset="0"/>
              </a:rPr>
              <a:t>breakers</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Hi – touch trip </a:t>
            </a:r>
            <a:r>
              <a:rPr lang="it-IT" dirty="0" err="1">
                <a:latin typeface="ABBvoiceOffice" panose="020D0603020503020204" pitchFamily="34" charset="0"/>
                <a:ea typeface="ABBvoiceOffice" panose="020D0603020503020204" pitchFamily="34" charset="0"/>
                <a:cs typeface="ABBvoiceOffice" panose="020D0603020503020204" pitchFamily="34" charset="0"/>
              </a:rPr>
              <a:t>unit</a:t>
            </a:r>
            <a:r>
              <a:rPr lang="it-IT" dirty="0">
                <a:latin typeface="ABBvoiceOffice" panose="020D0603020503020204" pitchFamily="34" charset="0"/>
                <a:ea typeface="ABBvoiceOffice" panose="020D0603020503020204" pitchFamily="34" charset="0"/>
                <a:cs typeface="ABBvoiceOffice" panose="020D0603020503020204" pitchFamily="34" charset="0"/>
              </a:rPr>
              <a:t> or Touch trip </a:t>
            </a:r>
            <a:r>
              <a:rPr lang="it-IT" dirty="0" err="1">
                <a:latin typeface="ABBvoiceOffice" panose="020D0603020503020204" pitchFamily="34" charset="0"/>
                <a:ea typeface="ABBvoiceOffice" panose="020D0603020503020204" pitchFamily="34" charset="0"/>
                <a:cs typeface="ABBvoiceOffice" panose="020D0603020503020204" pitchFamily="34" charset="0"/>
              </a:rPr>
              <a:t>unit</a:t>
            </a:r>
            <a:r>
              <a:rPr lang="it-IT" dirty="0">
                <a:latin typeface="ABBvoiceOffice" panose="020D0603020503020204" pitchFamily="34" charset="0"/>
                <a:ea typeface="ABBvoiceOffice" panose="020D0603020503020204" pitchFamily="34" charset="0"/>
                <a:cs typeface="ABBvoiceOffice" panose="020D0603020503020204" pitchFamily="34" charset="0"/>
              </a:rPr>
              <a:t> + </a:t>
            </a:r>
            <a:r>
              <a:rPr lang="it-IT" dirty="0" err="1">
                <a:latin typeface="ABBvoiceOffice" panose="020D0603020503020204" pitchFamily="34" charset="0"/>
                <a:ea typeface="ABBvoiceOffice" panose="020D0603020503020204" pitchFamily="34" charset="0"/>
                <a:cs typeface="ABBvoiceOffice" panose="020D0603020503020204" pitchFamily="34" charset="0"/>
              </a:rPr>
              <a:t>measuring</a:t>
            </a:r>
            <a:r>
              <a:rPr lang="it-IT" dirty="0">
                <a:latin typeface="ABBvoiceOffice" panose="020D0603020503020204" pitchFamily="34" charset="0"/>
                <a:ea typeface="ABBvoiceOffice" panose="020D0603020503020204" pitchFamily="34" charset="0"/>
                <a:cs typeface="ABBvoiceOffice" panose="020D0603020503020204" pitchFamily="34" charset="0"/>
              </a:rPr>
              <a:t> Pro </a:t>
            </a:r>
          </a:p>
          <a:p>
            <a:pPr marL="285750" indent="-285750">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ATS </a:t>
            </a:r>
            <a:r>
              <a:rPr lang="it-IT" dirty="0" err="1">
                <a:latin typeface="ABBvoiceOffice" panose="020D0603020503020204" pitchFamily="34" charset="0"/>
                <a:ea typeface="ABBvoiceOffice" panose="020D0603020503020204" pitchFamily="34" charset="0"/>
                <a:cs typeface="ABBvoiceOffice" panose="020D0603020503020204" pitchFamily="34" charset="0"/>
              </a:rPr>
              <a:t>license</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2 </a:t>
            </a:r>
            <a:r>
              <a:rPr lang="it-IT" dirty="0" err="1">
                <a:latin typeface="ABBvoiceOffice" panose="020D0603020503020204" pitchFamily="34" charset="0"/>
                <a:ea typeface="ABBvoiceOffice" panose="020D0603020503020204" pitchFamily="34" charset="0"/>
                <a:cs typeface="ABBvoiceOffice" panose="020D0603020503020204" pitchFamily="34" charset="0"/>
              </a:rPr>
              <a:t>Ekip</a:t>
            </a:r>
            <a:r>
              <a:rPr lang="it-IT" dirty="0">
                <a:latin typeface="ABBvoiceOffice" panose="020D0603020503020204" pitchFamily="34" charset="0"/>
                <a:ea typeface="ABBvoiceOffice" panose="020D0603020503020204" pitchFamily="34" charset="0"/>
                <a:cs typeface="ABBvoiceOffice" panose="020D0603020503020204" pitchFamily="34" charset="0"/>
              </a:rPr>
              <a:t> Link </a:t>
            </a:r>
            <a:r>
              <a:rPr lang="it-IT" dirty="0" err="1">
                <a:latin typeface="ABBvoiceOffice" panose="020D0603020503020204" pitchFamily="34" charset="0"/>
                <a:ea typeface="ABBvoiceOffice" panose="020D0603020503020204" pitchFamily="34" charset="0"/>
                <a:cs typeface="ABBvoiceOffice" panose="020D0603020503020204" pitchFamily="34" charset="0"/>
              </a:rPr>
              <a:t>communication</a:t>
            </a:r>
            <a:r>
              <a:rPr lang="it-IT" dirty="0">
                <a:latin typeface="ABBvoiceOffice" panose="020D0603020503020204" pitchFamily="34" charset="0"/>
                <a:ea typeface="ABBvoiceOffice" panose="020D0603020503020204" pitchFamily="34" charset="0"/>
                <a:cs typeface="ABBvoiceOffice" panose="020D0603020503020204" pitchFamily="34" charset="0"/>
              </a:rPr>
              <a:t> </a:t>
            </a:r>
            <a:r>
              <a:rPr lang="it-IT" dirty="0" err="1">
                <a:latin typeface="ABBvoiceOffice" panose="020D0603020503020204" pitchFamily="34" charset="0"/>
                <a:ea typeface="ABBvoiceOffice" panose="020D0603020503020204" pitchFamily="34" charset="0"/>
                <a:cs typeface="ABBvoiceOffice" panose="020D0603020503020204" pitchFamily="34" charset="0"/>
              </a:rPr>
              <a:t>modules</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fontAlgn="b">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Shunt Opening Release (YO) </a:t>
            </a:r>
          </a:p>
          <a:p>
            <a:pPr marL="285750" indent="-285750" fontAlgn="b">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Shunt Closing Release (YC) </a:t>
            </a:r>
          </a:p>
          <a:p>
            <a:pPr marL="285750" indent="-285750" fontAlgn="b">
              <a:buFont typeface="Arial" panose="020B0604020202020204" pitchFamily="34" charset="0"/>
              <a:buChar char="•"/>
            </a:pPr>
            <a:r>
              <a:rPr lang="it-IT" dirty="0">
                <a:latin typeface="ABBvoiceOffice" panose="020D0603020503020204" pitchFamily="34" charset="0"/>
                <a:ea typeface="ABBvoiceOffice" panose="020D0603020503020204" pitchFamily="34" charset="0"/>
                <a:cs typeface="ABBvoiceOffice" panose="020D0603020503020204" pitchFamily="34" charset="0"/>
              </a:rPr>
              <a:t>Motor (M)</a:t>
            </a:r>
          </a:p>
          <a:p>
            <a:pPr marL="285750" indent="-285750" fontAlgn="b">
              <a:buFont typeface="Arial" panose="020B0604020202020204" pitchFamily="34" charset="0"/>
              <a:buChar char="•"/>
            </a:pPr>
            <a:r>
              <a:rPr lang="it-IT" dirty="0" err="1">
                <a:latin typeface="ABBvoiceOffice" panose="020D0603020503020204" pitchFamily="34" charset="0"/>
                <a:ea typeface="ABBvoiceOffice" panose="020D0603020503020204" pitchFamily="34" charset="0"/>
                <a:cs typeface="ABBvoiceOffice" panose="020D0603020503020204" pitchFamily="34" charset="0"/>
              </a:rPr>
              <a:t>Ekip</a:t>
            </a:r>
            <a:r>
              <a:rPr lang="it-IT" dirty="0">
                <a:latin typeface="ABBvoiceOffice" panose="020D0603020503020204" pitchFamily="34" charset="0"/>
                <a:ea typeface="ABBvoiceOffice" panose="020D0603020503020204" pitchFamily="34" charset="0"/>
                <a:cs typeface="ABBvoiceOffice" panose="020D0603020503020204" pitchFamily="34" charset="0"/>
              </a:rPr>
              <a:t> </a:t>
            </a:r>
            <a:r>
              <a:rPr lang="it-IT" dirty="0" err="1">
                <a:latin typeface="ABBvoiceOffice" panose="020D0603020503020204" pitchFamily="34" charset="0"/>
                <a:ea typeface="ABBvoiceOffice" panose="020D0603020503020204" pitchFamily="34" charset="0"/>
                <a:cs typeface="ABBvoiceOffice" panose="020D0603020503020204" pitchFamily="34" charset="0"/>
              </a:rPr>
              <a:t>Com</a:t>
            </a:r>
            <a:r>
              <a:rPr lang="it-IT" dirty="0">
                <a:latin typeface="ABBvoiceOffice" panose="020D0603020503020204" pitchFamily="34" charset="0"/>
                <a:ea typeface="ABBvoiceOffice" panose="020D0603020503020204" pitchFamily="34" charset="0"/>
                <a:cs typeface="ABBvoiceOffice" panose="020D0603020503020204" pitchFamily="34" charset="0"/>
              </a:rPr>
              <a:t> </a:t>
            </a:r>
            <a:r>
              <a:rPr lang="it-IT" dirty="0" err="1">
                <a:latin typeface="ABBvoiceOffice" panose="020D0603020503020204" pitchFamily="34" charset="0"/>
                <a:ea typeface="ABBvoiceOffice" panose="020D0603020503020204" pitchFamily="34" charset="0"/>
                <a:cs typeface="ABBvoiceOffice" panose="020D0603020503020204" pitchFamily="34" charset="0"/>
              </a:rPr>
              <a:t>Actuator</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endParaRPr lang="it-IT" dirty="0"/>
          </a:p>
          <a:p>
            <a:pPr marL="285750" indent="-285750">
              <a:buFontTx/>
              <a:buChar char="-"/>
            </a:pPr>
            <a:endParaRPr lang="it-IT" dirty="0"/>
          </a:p>
        </p:txBody>
      </p:sp>
      <p:sp>
        <p:nvSpPr>
          <p:cNvPr id="15" name="Text Placeholder 5">
            <a:extLst>
              <a:ext uri="{FF2B5EF4-FFF2-40B4-BE49-F238E27FC236}">
                <a16:creationId xmlns:a16="http://schemas.microsoft.com/office/drawing/2014/main" id="{9F2AEDBC-7A1E-41F1-A73E-A98624E20861}"/>
              </a:ext>
            </a:extLst>
          </p:cNvPr>
          <p:cNvSpPr txBox="1">
            <a:spLocks/>
          </p:cNvSpPr>
          <p:nvPr/>
        </p:nvSpPr>
        <p:spPr bwMode="gray">
          <a:xfrm>
            <a:off x="6249830" y="2014043"/>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pPr>
              <a:lnSpc>
                <a:spcPct val="90000"/>
              </a:lnSpc>
              <a:spcAft>
                <a:spcPts val="600"/>
              </a:spcAft>
            </a:pPr>
            <a:r>
              <a:rPr lang="en-US"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BOM</a:t>
            </a:r>
          </a:p>
        </p:txBody>
      </p:sp>
      <p:sp>
        <p:nvSpPr>
          <p:cNvPr id="16" name="Text Placeholder 5">
            <a:extLst>
              <a:ext uri="{FF2B5EF4-FFF2-40B4-BE49-F238E27FC236}">
                <a16:creationId xmlns:a16="http://schemas.microsoft.com/office/drawing/2014/main" id="{D3FD66C8-FAC6-40D0-B95F-D108EADF3C5A}"/>
              </a:ext>
            </a:extLst>
          </p:cNvPr>
          <p:cNvSpPr txBox="1">
            <a:spLocks/>
          </p:cNvSpPr>
          <p:nvPr/>
        </p:nvSpPr>
        <p:spPr bwMode="gray">
          <a:xfrm>
            <a:off x="332367" y="1988134"/>
            <a:ext cx="4180220" cy="40503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rPr>
              <a:t>Main</a:t>
            </a:r>
            <a:r>
              <a:rPr lang="it-IT" dirty="0">
                <a:solidFill>
                  <a:schemeClr val="tx1"/>
                </a:solidFill>
              </a:rPr>
              <a:t> – </a:t>
            </a:r>
            <a:r>
              <a:rPr lang="it-IT" dirty="0" err="1">
                <a:solidFill>
                  <a:schemeClr val="tx1"/>
                </a:solidFill>
              </a:rPr>
              <a:t>Gen</a:t>
            </a:r>
            <a:r>
              <a:rPr lang="it-IT" dirty="0">
                <a:solidFill>
                  <a:schemeClr val="tx1"/>
                </a:solidFill>
              </a:rPr>
              <a:t> Application</a:t>
            </a:r>
          </a:p>
        </p:txBody>
      </p:sp>
    </p:spTree>
    <p:extLst>
      <p:ext uri="{BB962C8B-B14F-4D97-AF65-F5344CB8AC3E}">
        <p14:creationId xmlns:p14="http://schemas.microsoft.com/office/powerpoint/2010/main" val="496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sky, outdoor, way&#10;&#10;Description automatically generated">
            <a:extLst>
              <a:ext uri="{FF2B5EF4-FFF2-40B4-BE49-F238E27FC236}">
                <a16:creationId xmlns:a16="http://schemas.microsoft.com/office/drawing/2014/main" id="{EC75B154-7134-4FE3-8BB5-CFCA4E17C96E}"/>
              </a:ext>
            </a:extLst>
          </p:cNvPr>
          <p:cNvPicPr>
            <a:picLocks noChangeAspect="1"/>
          </p:cNvPicPr>
          <p:nvPr/>
        </p:nvPicPr>
        <p:blipFill rotWithShape="1">
          <a:blip r:embed="rId3">
            <a:extLst>
              <a:ext uri="{28A0092B-C50C-407E-A947-70E740481C1C}">
                <a14:useLocalDpi xmlns:a14="http://schemas.microsoft.com/office/drawing/2010/main" val="0"/>
              </a:ext>
            </a:extLst>
          </a:blip>
          <a:srcRect t="1" b="24697"/>
          <a:stretch/>
        </p:blipFill>
        <p:spPr>
          <a:xfrm>
            <a:off x="0" y="0"/>
            <a:ext cx="12192000" cy="6858000"/>
          </a:xfrm>
          <a:prstGeom prst="rect">
            <a:avLst/>
          </a:prstGeom>
        </p:spPr>
      </p:pic>
      <p:sp>
        <p:nvSpPr>
          <p:cNvPr id="13" name="Title 8">
            <a:extLst>
              <a:ext uri="{FF2B5EF4-FFF2-40B4-BE49-F238E27FC236}">
                <a16:creationId xmlns:a16="http://schemas.microsoft.com/office/drawing/2014/main" id="{F30CF084-4F32-4D2C-9A8A-37DD0AAB3341}"/>
              </a:ext>
            </a:extLst>
          </p:cNvPr>
          <p:cNvSpPr txBox="1">
            <a:spLocks/>
          </p:cNvSpPr>
          <p:nvPr/>
        </p:nvSpPr>
        <p:spPr bwMode="gray">
          <a:xfrm>
            <a:off x="336750" y="801309"/>
            <a:ext cx="11518500" cy="395948"/>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tx1"/>
                </a:solidFill>
                <a:latin typeface="+mj-lt"/>
                <a:ea typeface="+mj-ea"/>
                <a:cs typeface="+mj-cs"/>
              </a:defRPr>
            </a:lvl1pPr>
          </a:lstStyle>
          <a:p>
            <a:endParaRPr lang="en-US" dirty="0"/>
          </a:p>
          <a:p>
            <a:r>
              <a:rPr lang="it-IT" i="0" dirty="0">
                <a:solidFill>
                  <a:srgbClr val="FF0000"/>
                </a:solidFill>
                <a:effectLst/>
                <a:latin typeface="arial" panose="020B0604020202020204" pitchFamily="34" charset="0"/>
              </a:rPr>
              <a:t>—</a:t>
            </a:r>
          </a:p>
          <a:p>
            <a:r>
              <a:rPr lang="it-IT" sz="3200" dirty="0">
                <a:solidFill>
                  <a:srgbClr val="000000"/>
                </a:solidFill>
                <a:latin typeface="+mj-lt"/>
                <a:ea typeface="ABBvoice Light" panose="020D0403020503020204" pitchFamily="34" charset="0"/>
                <a:cs typeface="ABBvoice Light" panose="020D0403020503020204" pitchFamily="34" charset="0"/>
              </a:rPr>
              <a:t>Competitive Analysis</a:t>
            </a:r>
          </a:p>
        </p:txBody>
      </p:sp>
      <p:sp>
        <p:nvSpPr>
          <p:cNvPr id="4" name="Rectangle 3">
            <a:extLst>
              <a:ext uri="{FF2B5EF4-FFF2-40B4-BE49-F238E27FC236}">
                <a16:creationId xmlns:a16="http://schemas.microsoft.com/office/drawing/2014/main" id="{C3F42A2C-AAF3-496B-BF7D-04A29EDE306A}"/>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57958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DE717-2EE0-455D-A9E5-145102E365E5}"/>
              </a:ext>
            </a:extLst>
          </p:cNvPr>
          <p:cNvSpPr/>
          <p:nvPr/>
        </p:nvSpPr>
        <p:spPr bwMode="gray">
          <a:xfrm>
            <a:off x="247650" y="2183193"/>
            <a:ext cx="11744325" cy="377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6" name="Rectangle 5">
            <a:extLst>
              <a:ext uri="{FF2B5EF4-FFF2-40B4-BE49-F238E27FC236}">
                <a16:creationId xmlns:a16="http://schemas.microsoft.com/office/drawing/2014/main" id="{AD5BCCE0-D7C3-4210-AF1D-08ADB3434CBB}"/>
              </a:ext>
            </a:extLst>
          </p:cNvPr>
          <p:cNvSpPr/>
          <p:nvPr/>
        </p:nvSpPr>
        <p:spPr bwMode="gray">
          <a:xfrm>
            <a:off x="6244479" y="276226"/>
            <a:ext cx="5608785" cy="5638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7" name="Title 6">
            <a:extLst>
              <a:ext uri="{FF2B5EF4-FFF2-40B4-BE49-F238E27FC236}">
                <a16:creationId xmlns:a16="http://schemas.microsoft.com/office/drawing/2014/main" id="{2F3575B0-2AF6-41DE-BFA3-10C62CDD13C5}"/>
              </a:ext>
            </a:extLst>
          </p:cNvPr>
          <p:cNvSpPr>
            <a:spLocks noGrp="1"/>
          </p:cNvSpPr>
          <p:nvPr>
            <p:ph type="title"/>
          </p:nvPr>
        </p:nvSpPr>
        <p:spPr/>
        <p:txBody>
          <a:bodyPr/>
          <a:lstStyle/>
          <a:p>
            <a:r>
              <a:rPr lang="en-US" dirty="0"/>
              <a:t>Smart metering and monitoring</a:t>
            </a:r>
            <a:endParaRPr lang="it-IT" dirty="0"/>
          </a:p>
        </p:txBody>
      </p:sp>
      <p:sp>
        <p:nvSpPr>
          <p:cNvPr id="4" name="Footer Placeholder 3">
            <a:extLst>
              <a:ext uri="{FF2B5EF4-FFF2-40B4-BE49-F238E27FC236}">
                <a16:creationId xmlns:a16="http://schemas.microsoft.com/office/drawing/2014/main" id="{D8A484F4-E5BB-4467-8883-35B501841422}"/>
              </a:ext>
            </a:extLst>
          </p:cNvPr>
          <p:cNvSpPr>
            <a:spLocks noGrp="1"/>
          </p:cNvSpPr>
          <p:nvPr>
            <p:ph type="ftr" sz="quarter" idx="10"/>
          </p:nvPr>
        </p:nvSpPr>
        <p:spPr/>
        <p:txBody>
          <a:bodyPr/>
          <a:lstStyle/>
          <a:p>
            <a:pPr lvl="8"/>
            <a:endParaRPr lang="en-US" dirty="0"/>
          </a:p>
        </p:txBody>
      </p:sp>
      <p:sp>
        <p:nvSpPr>
          <p:cNvPr id="3" name="Date Placeholder 2">
            <a:extLst>
              <a:ext uri="{FF2B5EF4-FFF2-40B4-BE49-F238E27FC236}">
                <a16:creationId xmlns:a16="http://schemas.microsoft.com/office/drawing/2014/main" id="{F2911A40-5D16-4232-96F0-BC47FF8B7217}"/>
              </a:ext>
            </a:extLst>
          </p:cNvPr>
          <p:cNvSpPr>
            <a:spLocks noGrp="1"/>
          </p:cNvSpPr>
          <p:nvPr>
            <p:ph type="dt" sz="half" idx="11"/>
          </p:nvPr>
        </p:nvSpPr>
        <p:spPr/>
        <p:txBody>
          <a:bodyPr/>
          <a:lstStyle/>
          <a:p>
            <a:fld id="{88CF2583-54A7-46B8-A74C-6028C6CABEF8}" type="datetime4">
              <a:rPr lang="en-US" smtClean="0"/>
              <a:t>October 8, 2021</a:t>
            </a:fld>
            <a:endParaRPr lang="en-US" dirty="0"/>
          </a:p>
        </p:txBody>
      </p:sp>
      <p:sp>
        <p:nvSpPr>
          <p:cNvPr id="5" name="Slide Number Placeholder 4">
            <a:extLst>
              <a:ext uri="{FF2B5EF4-FFF2-40B4-BE49-F238E27FC236}">
                <a16:creationId xmlns:a16="http://schemas.microsoft.com/office/drawing/2014/main" id="{ED2F97CF-7483-41C9-A638-27D15F1F7581}"/>
              </a:ext>
            </a:extLst>
          </p:cNvPr>
          <p:cNvSpPr>
            <a:spLocks noGrp="1"/>
          </p:cNvSpPr>
          <p:nvPr>
            <p:ph type="sldNum" sz="quarter" idx="12"/>
          </p:nvPr>
        </p:nvSpPr>
        <p:spPr/>
        <p:txBody>
          <a:bodyPr/>
          <a:lstStyle/>
          <a:p>
            <a:r>
              <a:rPr lang="en-US"/>
              <a:t>Slide </a:t>
            </a:r>
            <a:fld id="{619F89D8-7AE3-494A-97F3-03D680869632}" type="slidenum">
              <a:rPr lang="en-US" smtClean="0"/>
              <a:pPr/>
              <a:t>86</a:t>
            </a:fld>
            <a:endParaRPr lang="en-US" dirty="0"/>
          </a:p>
        </p:txBody>
      </p:sp>
      <p:sp>
        <p:nvSpPr>
          <p:cNvPr id="9" name="Text Placeholder 8">
            <a:extLst>
              <a:ext uri="{FF2B5EF4-FFF2-40B4-BE49-F238E27FC236}">
                <a16:creationId xmlns:a16="http://schemas.microsoft.com/office/drawing/2014/main" id="{A669EE79-FE87-4796-BBDA-6304AD3334A5}"/>
              </a:ext>
            </a:extLst>
          </p:cNvPr>
          <p:cNvSpPr>
            <a:spLocks noGrp="1"/>
          </p:cNvSpPr>
          <p:nvPr>
            <p:ph type="body" sz="quarter" idx="16"/>
          </p:nvPr>
        </p:nvSpPr>
        <p:spPr>
          <a:xfrm>
            <a:off x="342322" y="1978331"/>
            <a:ext cx="5605200" cy="252000"/>
          </a:xfrm>
        </p:spPr>
        <p:txBody>
          <a:bodyPr/>
          <a:lstStyle/>
          <a:p>
            <a:r>
              <a:rPr lang="it-IT" dirty="0">
                <a:solidFill>
                  <a:schemeClr val="tx1"/>
                </a:solidFill>
              </a:rPr>
              <a:t>—</a:t>
            </a:r>
          </a:p>
          <a:p>
            <a:r>
              <a:rPr lang="it-IT" dirty="0">
                <a:solidFill>
                  <a:schemeClr val="tx1"/>
                </a:solidFill>
              </a:rPr>
              <a:t>ABB </a:t>
            </a:r>
            <a:r>
              <a:rPr lang="it-IT" dirty="0" err="1">
                <a:solidFill>
                  <a:schemeClr val="tx1"/>
                </a:solidFill>
              </a:rPr>
              <a:t>Ability</a:t>
            </a:r>
            <a:r>
              <a:rPr lang="it-IT" dirty="0">
                <a:solidFill>
                  <a:schemeClr val="tx1"/>
                </a:solidFill>
              </a:rPr>
              <a:t> Energy Manager</a:t>
            </a:r>
          </a:p>
        </p:txBody>
      </p:sp>
      <p:sp>
        <p:nvSpPr>
          <p:cNvPr id="10" name="Text Placeholder 9">
            <a:extLst>
              <a:ext uri="{FF2B5EF4-FFF2-40B4-BE49-F238E27FC236}">
                <a16:creationId xmlns:a16="http://schemas.microsoft.com/office/drawing/2014/main" id="{B56F8078-823B-463C-9875-514F8AB974FE}"/>
              </a:ext>
            </a:extLst>
          </p:cNvPr>
          <p:cNvSpPr>
            <a:spLocks noGrp="1"/>
          </p:cNvSpPr>
          <p:nvPr>
            <p:ph type="body" sz="quarter" idx="17"/>
          </p:nvPr>
        </p:nvSpPr>
        <p:spPr>
          <a:xfrm>
            <a:off x="6338199" y="1978331"/>
            <a:ext cx="5605200" cy="252000"/>
          </a:xfrm>
        </p:spPr>
        <p:txBody>
          <a:bodyPr/>
          <a:lstStyle/>
          <a:p>
            <a:r>
              <a:rPr lang="it-IT" dirty="0">
                <a:solidFill>
                  <a:schemeClr val="tx1"/>
                </a:solidFill>
              </a:rPr>
              <a:t>—</a:t>
            </a:r>
          </a:p>
          <a:p>
            <a:r>
              <a:rPr lang="it-IT" dirty="0" err="1">
                <a:solidFill>
                  <a:schemeClr val="tx1"/>
                </a:solidFill>
              </a:rPr>
              <a:t>MindSphere</a:t>
            </a:r>
            <a:endParaRPr lang="it-IT" dirty="0">
              <a:solidFill>
                <a:schemeClr val="tx1"/>
              </a:solidFill>
            </a:endParaRPr>
          </a:p>
        </p:txBody>
      </p:sp>
      <p:pic>
        <p:nvPicPr>
          <p:cNvPr id="14" name="Content Placeholder 13">
            <a:extLst>
              <a:ext uri="{FF2B5EF4-FFF2-40B4-BE49-F238E27FC236}">
                <a16:creationId xmlns:a16="http://schemas.microsoft.com/office/drawing/2014/main" id="{C13D6A0F-30E6-4963-9BC2-840657A9DD5F}"/>
              </a:ext>
            </a:extLst>
          </p:cNvPr>
          <p:cNvPicPr>
            <a:picLocks noGrp="1" noChangeAspect="1"/>
          </p:cNvPicPr>
          <p:nvPr>
            <p:ph sz="quarter" idx="20"/>
          </p:nvPr>
        </p:nvPicPr>
        <p:blipFill>
          <a:blip r:embed="rId2"/>
          <a:stretch>
            <a:fillRect/>
          </a:stretch>
        </p:blipFill>
        <p:spPr>
          <a:xfrm>
            <a:off x="6338199" y="2589235"/>
            <a:ext cx="5443208" cy="3183552"/>
          </a:xfrm>
          <a:prstGeom prst="rect">
            <a:avLst/>
          </a:prstGeom>
        </p:spPr>
      </p:pic>
      <p:sp>
        <p:nvSpPr>
          <p:cNvPr id="8" name="Subtitle 7">
            <a:extLst>
              <a:ext uri="{FF2B5EF4-FFF2-40B4-BE49-F238E27FC236}">
                <a16:creationId xmlns:a16="http://schemas.microsoft.com/office/drawing/2014/main" id="{B507B004-13A2-4485-8539-085F923B5C82}"/>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Supervision system – Cloud monitoring</a:t>
            </a:r>
          </a:p>
          <a:p>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13" name="Content Placeholder 12">
            <a:extLst>
              <a:ext uri="{FF2B5EF4-FFF2-40B4-BE49-F238E27FC236}">
                <a16:creationId xmlns:a16="http://schemas.microsoft.com/office/drawing/2014/main" id="{54A33D04-EDBA-40C3-8AD4-D07361A1F20D}"/>
              </a:ext>
            </a:extLst>
          </p:cNvPr>
          <p:cNvPicPr>
            <a:picLocks noGrp="1" noChangeAspect="1"/>
          </p:cNvPicPr>
          <p:nvPr>
            <p:ph sz="quarter" idx="19"/>
          </p:nvPr>
        </p:nvPicPr>
        <p:blipFill>
          <a:blip r:embed="rId3"/>
          <a:stretch>
            <a:fillRect/>
          </a:stretch>
        </p:blipFill>
        <p:spPr>
          <a:xfrm>
            <a:off x="332367" y="2905584"/>
            <a:ext cx="5603875" cy="2833279"/>
          </a:xfrm>
          <a:prstGeom prst="rect">
            <a:avLst/>
          </a:prstGeom>
        </p:spPr>
      </p:pic>
      <p:sp>
        <p:nvSpPr>
          <p:cNvPr id="15" name="Rectangle 14">
            <a:extLst>
              <a:ext uri="{FF2B5EF4-FFF2-40B4-BE49-F238E27FC236}">
                <a16:creationId xmlns:a16="http://schemas.microsoft.com/office/drawing/2014/main" id="{1A11BE4E-4406-4CBF-B972-59C8825B12DF}"/>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19179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EBE48C-F54C-4B76-A052-DE46C21973D3}"/>
              </a:ext>
            </a:extLst>
          </p:cNvPr>
          <p:cNvSpPr/>
          <p:nvPr/>
        </p:nvSpPr>
        <p:spPr bwMode="gray">
          <a:xfrm>
            <a:off x="5972175" y="1857375"/>
            <a:ext cx="276225" cy="41243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2" name="Title 1">
            <a:extLst>
              <a:ext uri="{FF2B5EF4-FFF2-40B4-BE49-F238E27FC236}">
                <a16:creationId xmlns:a16="http://schemas.microsoft.com/office/drawing/2014/main" id="{894F2C52-BB82-4D65-9CB6-64C80C2F9DC2}"/>
              </a:ext>
            </a:extLst>
          </p:cNvPr>
          <p:cNvSpPr>
            <a:spLocks noGrp="1"/>
          </p:cNvSpPr>
          <p:nvPr>
            <p:ph type="title"/>
          </p:nvPr>
        </p:nvSpPr>
        <p:spPr>
          <a:xfrm>
            <a:off x="332367" y="653326"/>
            <a:ext cx="11520000" cy="396000"/>
          </a:xfrm>
        </p:spPr>
        <p:txBody>
          <a:bodyPr anchor="t">
            <a:normAutofit/>
          </a:bodyPr>
          <a:lstStyle/>
          <a:p>
            <a:r>
              <a:rPr lang="en-US" dirty="0"/>
              <a:t>Smart metering and monitoring</a:t>
            </a:r>
            <a:endParaRPr lang="it-IT" dirty="0"/>
          </a:p>
        </p:txBody>
      </p:sp>
      <p:sp>
        <p:nvSpPr>
          <p:cNvPr id="22" name="Footer Placeholder 2">
            <a:extLst>
              <a:ext uri="{FF2B5EF4-FFF2-40B4-BE49-F238E27FC236}">
                <a16:creationId xmlns:a16="http://schemas.microsoft.com/office/drawing/2014/main" id="{E6838543-33F8-4EF7-962C-8225BBF8423E}"/>
              </a:ext>
            </a:extLst>
          </p:cNvPr>
          <p:cNvSpPr>
            <a:spLocks noGrp="1"/>
          </p:cNvSpPr>
          <p:nvPr>
            <p:ph type="ftr" sz="quarter" idx="10"/>
          </p:nvPr>
        </p:nvSpPr>
        <p:spPr>
          <a:xfrm>
            <a:off x="2499782" y="6298397"/>
            <a:ext cx="8490250" cy="500072"/>
          </a:xfrm>
        </p:spPr>
        <p:txBody>
          <a:bodyPr/>
          <a:lstStyle/>
          <a:p>
            <a:pPr lvl="8"/>
            <a:endParaRPr lang="en-US"/>
          </a:p>
        </p:txBody>
      </p:sp>
      <p:sp>
        <p:nvSpPr>
          <p:cNvPr id="3" name="Date Placeholder 2">
            <a:extLst>
              <a:ext uri="{FF2B5EF4-FFF2-40B4-BE49-F238E27FC236}">
                <a16:creationId xmlns:a16="http://schemas.microsoft.com/office/drawing/2014/main" id="{5AE307F6-0A19-4F7A-BC06-8238573A3F4C}"/>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88CF2583-54A7-46B8-A74C-6028C6CABEF8}"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667EEA81-E495-4689-945A-BCCE5BAABFAE}"/>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87</a:t>
            </a:fld>
            <a:endParaRPr lang="en-US" sz="800"/>
          </a:p>
        </p:txBody>
      </p:sp>
      <p:pic>
        <p:nvPicPr>
          <p:cNvPr id="9" name="Picture 8">
            <a:extLst>
              <a:ext uri="{FF2B5EF4-FFF2-40B4-BE49-F238E27FC236}">
                <a16:creationId xmlns:a16="http://schemas.microsoft.com/office/drawing/2014/main" id="{4E2B0F23-0B01-4C75-A80C-3E5048F6AF43}"/>
              </a:ext>
            </a:extLst>
          </p:cNvPr>
          <p:cNvPicPr>
            <a:picLocks noChangeAspect="1"/>
          </p:cNvPicPr>
          <p:nvPr/>
        </p:nvPicPr>
        <p:blipFill>
          <a:blip r:embed="rId2"/>
          <a:stretch>
            <a:fillRect/>
          </a:stretch>
        </p:blipFill>
        <p:spPr>
          <a:xfrm>
            <a:off x="9212930" y="2083805"/>
            <a:ext cx="1559846" cy="1825021"/>
          </a:xfrm>
          <a:prstGeom prst="rect">
            <a:avLst/>
          </a:prstGeom>
          <a:noFill/>
        </p:spPr>
      </p:pic>
      <p:sp>
        <p:nvSpPr>
          <p:cNvPr id="6" name="Subtitle 5">
            <a:extLst>
              <a:ext uri="{FF2B5EF4-FFF2-40B4-BE49-F238E27FC236}">
                <a16:creationId xmlns:a16="http://schemas.microsoft.com/office/drawing/2014/main" id="{397E16EE-7EE0-452E-AEA6-B0F82B277EA3}"/>
              </a:ext>
            </a:extLst>
          </p:cNvPr>
          <p:cNvSpPr>
            <a:spLocks noGrp="1"/>
          </p:cNvSpPr>
          <p:nvPr>
            <p:ph type="subTitle" idx="13"/>
          </p:nvPr>
        </p:nvSpPr>
        <p:spPr>
          <a:xfrm>
            <a:off x="332368" y="1085213"/>
            <a:ext cx="11520896" cy="504000"/>
          </a:xfrm>
        </p:spPr>
        <p:txBody>
          <a:bodyPr>
            <a:normAutofit/>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Emax 2 – Metering and monitoring features</a:t>
            </a:r>
          </a:p>
          <a:p>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7C6BD171-B0DB-49EB-AF58-86E132C5E14E}"/>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9003379" y="4067175"/>
            <a:ext cx="2182289" cy="1914525"/>
          </a:xfrm>
          <a:prstGeom prst="rect">
            <a:avLst/>
          </a:prstGeom>
          <a:noFill/>
        </p:spPr>
      </p:pic>
      <p:graphicFrame>
        <p:nvGraphicFramePr>
          <p:cNvPr id="7" name="Table 6">
            <a:extLst>
              <a:ext uri="{FF2B5EF4-FFF2-40B4-BE49-F238E27FC236}">
                <a16:creationId xmlns:a16="http://schemas.microsoft.com/office/drawing/2014/main" id="{AC523246-D0A7-4A5F-8F3B-3A17EA58E926}"/>
              </a:ext>
            </a:extLst>
          </p:cNvPr>
          <p:cNvGraphicFramePr>
            <a:graphicFrameLocks noGrp="1"/>
          </p:cNvGraphicFramePr>
          <p:nvPr/>
        </p:nvGraphicFramePr>
        <p:xfrm>
          <a:off x="332366" y="1933574"/>
          <a:ext cx="7906759" cy="4069797"/>
        </p:xfrm>
        <a:graphic>
          <a:graphicData uri="http://schemas.openxmlformats.org/drawingml/2006/table">
            <a:tbl>
              <a:tblPr firstRow="1" bandRow="1">
                <a:tableStyleId>{9D7B26C5-4107-4FEC-AEDC-1716B250A1EF}</a:tableStyleId>
              </a:tblPr>
              <a:tblGrid>
                <a:gridCol w="1792382">
                  <a:extLst>
                    <a:ext uri="{9D8B030D-6E8A-4147-A177-3AD203B41FA5}">
                      <a16:colId xmlns:a16="http://schemas.microsoft.com/office/drawing/2014/main" val="49502467"/>
                    </a:ext>
                  </a:extLst>
                </a:gridCol>
                <a:gridCol w="813642">
                  <a:extLst>
                    <a:ext uri="{9D8B030D-6E8A-4147-A177-3AD203B41FA5}">
                      <a16:colId xmlns:a16="http://schemas.microsoft.com/office/drawing/2014/main" val="2428765091"/>
                    </a:ext>
                  </a:extLst>
                </a:gridCol>
                <a:gridCol w="758758">
                  <a:extLst>
                    <a:ext uri="{9D8B030D-6E8A-4147-A177-3AD203B41FA5}">
                      <a16:colId xmlns:a16="http://schemas.microsoft.com/office/drawing/2014/main" val="2130223548"/>
                    </a:ext>
                  </a:extLst>
                </a:gridCol>
                <a:gridCol w="811024">
                  <a:extLst>
                    <a:ext uri="{9D8B030D-6E8A-4147-A177-3AD203B41FA5}">
                      <a16:colId xmlns:a16="http://schemas.microsoft.com/office/drawing/2014/main" val="3059099579"/>
                    </a:ext>
                  </a:extLst>
                </a:gridCol>
                <a:gridCol w="396791">
                  <a:extLst>
                    <a:ext uri="{9D8B030D-6E8A-4147-A177-3AD203B41FA5}">
                      <a16:colId xmlns:a16="http://schemas.microsoft.com/office/drawing/2014/main" val="1217693388"/>
                    </a:ext>
                  </a:extLst>
                </a:gridCol>
                <a:gridCol w="936190">
                  <a:extLst>
                    <a:ext uri="{9D8B030D-6E8A-4147-A177-3AD203B41FA5}">
                      <a16:colId xmlns:a16="http://schemas.microsoft.com/office/drawing/2014/main" val="1523296816"/>
                    </a:ext>
                  </a:extLst>
                </a:gridCol>
                <a:gridCol w="829039">
                  <a:extLst>
                    <a:ext uri="{9D8B030D-6E8A-4147-A177-3AD203B41FA5}">
                      <a16:colId xmlns:a16="http://schemas.microsoft.com/office/drawing/2014/main" val="3009445521"/>
                    </a:ext>
                  </a:extLst>
                </a:gridCol>
                <a:gridCol w="774100">
                  <a:extLst>
                    <a:ext uri="{9D8B030D-6E8A-4147-A177-3AD203B41FA5}">
                      <a16:colId xmlns:a16="http://schemas.microsoft.com/office/drawing/2014/main" val="90621560"/>
                    </a:ext>
                  </a:extLst>
                </a:gridCol>
                <a:gridCol w="794833">
                  <a:extLst>
                    <a:ext uri="{9D8B030D-6E8A-4147-A177-3AD203B41FA5}">
                      <a16:colId xmlns:a16="http://schemas.microsoft.com/office/drawing/2014/main" val="1502972452"/>
                    </a:ext>
                  </a:extLst>
                </a:gridCol>
              </a:tblGrid>
              <a:tr h="182232">
                <a:tc>
                  <a:txBody>
                    <a:bodyPr/>
                    <a:lstStyle/>
                    <a:p>
                      <a:pPr algn="ctr" fontAlgn="b"/>
                      <a:endParaRPr lang="it-IT" sz="5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fontAlgn="ctr"/>
                      <a:r>
                        <a:rPr lang="it-IT" sz="12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Emax 2 with </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it-IT"/>
                    </a:p>
                  </a:txBody>
                  <a:tcPr/>
                </a:tc>
                <a:tc hMerge="1">
                  <a:txBody>
                    <a:bodyPr/>
                    <a:lstStyle/>
                    <a:p>
                      <a:endParaRPr lang="it-IT"/>
                    </a:p>
                  </a:txBody>
                  <a:tcPr/>
                </a:tc>
                <a:tc>
                  <a:txBody>
                    <a:bodyPr/>
                    <a:lstStyle/>
                    <a:p>
                      <a:pPr algn="ctr" fontAlgn="ct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fontAlgn="ctr"/>
                      <a:r>
                        <a:rPr lang="it-IT" sz="12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3WA ACB s Family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it-IT"/>
                    </a:p>
                  </a:txBody>
                  <a:tcPr/>
                </a:tc>
                <a:tc hMerge="1">
                  <a:txBody>
                    <a:bodyPr/>
                    <a:lstStyle/>
                    <a:p>
                      <a:endParaRPr lang="it-IT"/>
                    </a:p>
                  </a:txBody>
                  <a:tcPr/>
                </a:tc>
                <a:tc>
                  <a:txBody>
                    <a:bodyPr/>
                    <a:lstStyle/>
                    <a:p>
                      <a:pPr algn="ctr" fontAlgn="b"/>
                      <a:endParaRPr lang="it-IT" sz="5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349037"/>
                  </a:ext>
                </a:extLst>
              </a:tr>
              <a:tr h="154707">
                <a:tc>
                  <a:txBody>
                    <a:bodyPr/>
                    <a:lstStyle/>
                    <a:p>
                      <a:pPr algn="ctr" rtl="0" fontAlgn="b"/>
                      <a:r>
                        <a:rPr lang="it-IT" sz="10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Measurements</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0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0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rtl="0" fontAlgn="b"/>
                      <a:r>
                        <a:rPr lang="it-IT" sz="10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0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pPr algn="ctr" rtl="0" fontAlgn="b"/>
                      <a:endParaRPr lang="it-IT" sz="900" b="1" i="0" u="none" strike="noStrike">
                        <a:solidFill>
                          <a:srgbClr val="D90000"/>
                        </a:solidFill>
                        <a:effectLst/>
                        <a:latin typeface="ABBvoice" panose="020D0603020503020204" pitchFamily="34" charset="0"/>
                      </a:endParaRPr>
                    </a:p>
                  </a:txBody>
                  <a:tcPr marL="3532" marR="3532" marT="353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998349"/>
                  </a:ext>
                </a:extLst>
              </a:tr>
              <a:tr h="272399">
                <a:tc>
                  <a:txBody>
                    <a:bodyPr/>
                    <a:lstStyle/>
                    <a:p>
                      <a:pPr algn="l" rtl="0" fontAlgn="b"/>
                      <a:r>
                        <a:rPr lang="it-IT"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Currents</a:t>
                      </a: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(RMS) [A] L1, L2, L3, Ne***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lnT w="12700" cap="flat" cmpd="sng" algn="ctr">
                      <a:noFill/>
                      <a:prstDash val="solid"/>
                      <a:round/>
                      <a:headEnd type="none" w="med" len="med"/>
                      <a:tailEnd type="none" w="med" len="med"/>
                    </a:lnT>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30952598"/>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2938965067"/>
                  </a:ext>
                </a:extLst>
              </a:tr>
              <a:tr h="272399">
                <a:tc>
                  <a:txBody>
                    <a:bodyPr/>
                    <a:lstStyle/>
                    <a:p>
                      <a:pPr algn="l" rtl="0" fontAlgn="b"/>
                      <a:r>
                        <a:rPr lang="it-IT"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Phase-phase</a:t>
                      </a: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voltage</a:t>
                      </a: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(RMS) [V] U12,U23,U31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1489799176"/>
                  </a:ext>
                </a:extLst>
              </a:tr>
              <a:tr h="272399">
                <a:tc>
                  <a:txBody>
                    <a:bodyPr/>
                    <a:lstStyle/>
                    <a:p>
                      <a:pPr algn="l" rtl="0" fontAlgn="b"/>
                      <a:r>
                        <a:rPr lang="nl-NL"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121363326"/>
                  </a:ext>
                </a:extLst>
              </a:tr>
              <a:tr h="272399">
                <a:tc>
                  <a:txBody>
                    <a:bodyPr/>
                    <a:lstStyle/>
                    <a:p>
                      <a:pPr algn="l"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0.2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2770087616"/>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3607848335"/>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2823165345"/>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1760300304"/>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2471755506"/>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4045745724"/>
                  </a:ext>
                </a:extLst>
              </a:tr>
              <a:tr h="272399">
                <a:tc>
                  <a:txBody>
                    <a:bodyPr/>
                    <a:lstStyle/>
                    <a:p>
                      <a:pPr algn="l" rtl="0"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1251607393"/>
                  </a:ext>
                </a:extLst>
              </a:tr>
              <a:tr h="272399">
                <a:tc>
                  <a:txBody>
                    <a:bodyPr/>
                    <a:lstStyle/>
                    <a:p>
                      <a:pPr algn="l" rtl="0" fontAlgn="b"/>
                      <a:r>
                        <a:rPr lang="it-IT"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Apparent</a:t>
                      </a: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energy [KVA] Es </a:t>
                      </a:r>
                      <a:r>
                        <a:rPr lang="it-IT"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total</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at least PMF 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alpha val="20000"/>
                      </a:schemeClr>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a:noFill/>
                    </a:lnB>
                  </a:tcPr>
                </a:tc>
                <a:extLst>
                  <a:ext uri="{0D108BD9-81ED-4DB2-BD59-A6C34878D82A}">
                    <a16:rowId xmlns:a16="http://schemas.microsoft.com/office/drawing/2014/main" val="994159860"/>
                  </a:ext>
                </a:extLst>
              </a:tr>
              <a:tr h="272399">
                <a:tc>
                  <a:txBody>
                    <a:bodyPr/>
                    <a:lstStyle/>
                    <a:p>
                      <a:pPr algn="l"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rtl="0"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Up to 50th harmonic</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gridSpan="2">
                  <a:txBody>
                    <a:bodyPr/>
                    <a:lstStyle/>
                    <a:p>
                      <a:pPr algn="ctr" fontAlgn="b"/>
                      <a:r>
                        <a:rPr lang="en-US"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With ETU600 With PMF III</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accent5"/>
                    </a:solidFill>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3532" marR="3532" marT="353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521549"/>
                  </a:ext>
                </a:extLst>
              </a:tr>
              <a:tr h="137149">
                <a:tc>
                  <a:txBody>
                    <a:bodyPr/>
                    <a:lstStyle/>
                    <a:p>
                      <a:pPr algn="l" rtl="0" fontAlgn="b"/>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Data </a:t>
                      </a:r>
                      <a:r>
                        <a:rPr lang="it-IT" sz="900" b="0" u="none" strike="noStrike" dirty="0" err="1">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Logger</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rtl="0" fontAlgn="b"/>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fontAlgn="ctr"/>
                      <a:r>
                        <a:rPr lang="it-IT" sz="900" b="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fontAlgn="ct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tc>
                  <a:txBody>
                    <a:bodyPr/>
                    <a:lstStyle/>
                    <a:p>
                      <a:pPr algn="ctr" fontAlgn="ctr"/>
                      <a:r>
                        <a:rPr lang="it-IT" sz="900" b="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1926" marR="1926" marT="1926" marB="0" anchor="ctr">
                    <a:solidFill>
                      <a:schemeClr val="bg1"/>
                    </a:solidFill>
                  </a:tcPr>
                </a:tc>
                <a:extLst>
                  <a:ext uri="{0D108BD9-81ED-4DB2-BD59-A6C34878D82A}">
                    <a16:rowId xmlns:a16="http://schemas.microsoft.com/office/drawing/2014/main" val="2957404023"/>
                  </a:ext>
                </a:extLst>
              </a:tr>
            </a:tbl>
          </a:graphicData>
        </a:graphic>
      </p:graphicFrame>
      <p:sp>
        <p:nvSpPr>
          <p:cNvPr id="11" name="Rectangle 10">
            <a:extLst>
              <a:ext uri="{FF2B5EF4-FFF2-40B4-BE49-F238E27FC236}">
                <a16:creationId xmlns:a16="http://schemas.microsoft.com/office/drawing/2014/main" id="{4B1B350C-8F49-4F67-9C5C-9E90D1AFE040}"/>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49103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67B2-3117-430A-BAAB-0D9EEC3A7BC5}"/>
              </a:ext>
            </a:extLst>
          </p:cNvPr>
          <p:cNvSpPr>
            <a:spLocks noGrp="1"/>
          </p:cNvSpPr>
          <p:nvPr>
            <p:ph type="title"/>
          </p:nvPr>
        </p:nvSpPr>
        <p:spPr/>
        <p:txBody>
          <a:bodyPr/>
          <a:lstStyle/>
          <a:p>
            <a:r>
              <a:rPr lang="en-US" dirty="0"/>
              <a:t>Smart metering and monitoring</a:t>
            </a:r>
            <a:endParaRPr lang="it-IT" dirty="0"/>
          </a:p>
        </p:txBody>
      </p:sp>
      <p:sp>
        <p:nvSpPr>
          <p:cNvPr id="3" name="Date Placeholder 2">
            <a:extLst>
              <a:ext uri="{FF2B5EF4-FFF2-40B4-BE49-F238E27FC236}">
                <a16:creationId xmlns:a16="http://schemas.microsoft.com/office/drawing/2014/main" id="{F9693C75-F21D-4C6F-A230-A95DA0BCAE09}"/>
              </a:ext>
            </a:extLst>
          </p:cNvPr>
          <p:cNvSpPr>
            <a:spLocks noGrp="1"/>
          </p:cNvSpPr>
          <p:nvPr>
            <p:ph type="dt" sz="half" idx="14"/>
          </p:nvPr>
        </p:nvSpPr>
        <p:spPr/>
        <p:txBody>
          <a:bodyPr/>
          <a:lstStyle/>
          <a:p>
            <a:fld id="{88CF2583-54A7-46B8-A74C-6028C6CABEF8}" type="datetime4">
              <a:rPr lang="en-US" smtClean="0"/>
              <a:t>October 8, 2021</a:t>
            </a:fld>
            <a:endParaRPr lang="en-US" dirty="0"/>
          </a:p>
        </p:txBody>
      </p:sp>
      <p:sp>
        <p:nvSpPr>
          <p:cNvPr id="4" name="Footer Placeholder 3">
            <a:extLst>
              <a:ext uri="{FF2B5EF4-FFF2-40B4-BE49-F238E27FC236}">
                <a16:creationId xmlns:a16="http://schemas.microsoft.com/office/drawing/2014/main" id="{BEBD0828-3782-47A3-9957-DE4F812A8A82}"/>
              </a:ext>
            </a:extLst>
          </p:cNvPr>
          <p:cNvSpPr>
            <a:spLocks noGrp="1"/>
          </p:cNvSpPr>
          <p:nvPr>
            <p:ph type="ftr" sz="quarter" idx="15"/>
          </p:nvPr>
        </p:nvSpPr>
        <p:spPr/>
        <p:txBody>
          <a:bodyPr/>
          <a:lstStyle/>
          <a:p>
            <a:pPr lvl="8"/>
            <a:endParaRPr lang="en-US" dirty="0"/>
          </a:p>
        </p:txBody>
      </p:sp>
      <p:sp>
        <p:nvSpPr>
          <p:cNvPr id="5" name="Slide Number Placeholder 4">
            <a:extLst>
              <a:ext uri="{FF2B5EF4-FFF2-40B4-BE49-F238E27FC236}">
                <a16:creationId xmlns:a16="http://schemas.microsoft.com/office/drawing/2014/main" id="{E6D846E5-894C-4C9F-8AAE-8BBEA1BA15A7}"/>
              </a:ext>
            </a:extLst>
          </p:cNvPr>
          <p:cNvSpPr>
            <a:spLocks noGrp="1"/>
          </p:cNvSpPr>
          <p:nvPr>
            <p:ph type="sldNum" sz="quarter" idx="16"/>
          </p:nvPr>
        </p:nvSpPr>
        <p:spPr/>
        <p:txBody>
          <a:bodyPr/>
          <a:lstStyle/>
          <a:p>
            <a:r>
              <a:rPr lang="en-US"/>
              <a:t>Slide </a:t>
            </a:r>
            <a:fld id="{619F89D8-7AE3-494A-97F3-03D680869632}" type="slidenum">
              <a:rPr lang="en-US" smtClean="0"/>
              <a:pPr/>
              <a:t>88</a:t>
            </a:fld>
            <a:endParaRPr lang="en-US" dirty="0"/>
          </a:p>
        </p:txBody>
      </p:sp>
      <p:sp>
        <p:nvSpPr>
          <p:cNvPr id="6" name="Subtitle 5">
            <a:extLst>
              <a:ext uri="{FF2B5EF4-FFF2-40B4-BE49-F238E27FC236}">
                <a16:creationId xmlns:a16="http://schemas.microsoft.com/office/drawing/2014/main" id="{7F19CA54-01BC-466F-81E2-AD25FC88149E}"/>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Emax 2 – metering and monitoring features</a:t>
            </a:r>
          </a:p>
          <a:p>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0" name="Table 9">
            <a:extLst>
              <a:ext uri="{FF2B5EF4-FFF2-40B4-BE49-F238E27FC236}">
                <a16:creationId xmlns:a16="http://schemas.microsoft.com/office/drawing/2014/main" id="{758436AF-BAB6-44BD-8165-87205640B958}"/>
              </a:ext>
            </a:extLst>
          </p:cNvPr>
          <p:cNvGraphicFramePr>
            <a:graphicFrameLocks noGrp="1"/>
          </p:cNvGraphicFramePr>
          <p:nvPr/>
        </p:nvGraphicFramePr>
        <p:xfrm>
          <a:off x="332367" y="1905910"/>
          <a:ext cx="7554333" cy="4009115"/>
        </p:xfrm>
        <a:graphic>
          <a:graphicData uri="http://schemas.openxmlformats.org/drawingml/2006/table">
            <a:tbl>
              <a:tblPr firstRow="1" bandRow="1">
                <a:tableStyleId>{9D7B26C5-4107-4FEC-AEDC-1716B250A1EF}</a:tableStyleId>
              </a:tblPr>
              <a:tblGrid>
                <a:gridCol w="2066121">
                  <a:extLst>
                    <a:ext uri="{9D8B030D-6E8A-4147-A177-3AD203B41FA5}">
                      <a16:colId xmlns:a16="http://schemas.microsoft.com/office/drawing/2014/main" val="49502467"/>
                    </a:ext>
                  </a:extLst>
                </a:gridCol>
                <a:gridCol w="40044">
                  <a:extLst>
                    <a:ext uri="{9D8B030D-6E8A-4147-A177-3AD203B41FA5}">
                      <a16:colId xmlns:a16="http://schemas.microsoft.com/office/drawing/2014/main" val="3210170878"/>
                    </a:ext>
                  </a:extLst>
                </a:gridCol>
                <a:gridCol w="1685793">
                  <a:extLst>
                    <a:ext uri="{9D8B030D-6E8A-4147-A177-3AD203B41FA5}">
                      <a16:colId xmlns:a16="http://schemas.microsoft.com/office/drawing/2014/main" val="2428765091"/>
                    </a:ext>
                  </a:extLst>
                </a:gridCol>
                <a:gridCol w="1419654">
                  <a:extLst>
                    <a:ext uri="{9D8B030D-6E8A-4147-A177-3AD203B41FA5}">
                      <a16:colId xmlns:a16="http://schemas.microsoft.com/office/drawing/2014/main" val="2130223548"/>
                    </a:ext>
                  </a:extLst>
                </a:gridCol>
                <a:gridCol w="515663">
                  <a:extLst>
                    <a:ext uri="{9D8B030D-6E8A-4147-A177-3AD203B41FA5}">
                      <a16:colId xmlns:a16="http://schemas.microsoft.com/office/drawing/2014/main" val="3059099579"/>
                    </a:ext>
                  </a:extLst>
                </a:gridCol>
                <a:gridCol w="911185">
                  <a:extLst>
                    <a:ext uri="{9D8B030D-6E8A-4147-A177-3AD203B41FA5}">
                      <a16:colId xmlns:a16="http://schemas.microsoft.com/office/drawing/2014/main" val="1217693388"/>
                    </a:ext>
                  </a:extLst>
                </a:gridCol>
                <a:gridCol w="915873">
                  <a:extLst>
                    <a:ext uri="{9D8B030D-6E8A-4147-A177-3AD203B41FA5}">
                      <a16:colId xmlns:a16="http://schemas.microsoft.com/office/drawing/2014/main" val="1523296816"/>
                    </a:ext>
                  </a:extLst>
                </a:gridCol>
              </a:tblGrid>
              <a:tr h="273755">
                <a:tc>
                  <a:txBody>
                    <a:bodyPr/>
                    <a:lstStyle/>
                    <a:p>
                      <a:pPr algn="l" rtl="0" fontAlgn="b"/>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a:t>
                      </a: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pPr algn="ctr" rtl="0" fontAlgn="b"/>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SIEMENS</a:t>
                      </a: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pPr algn="ctr" rtl="0" fontAlgn="b"/>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b">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56533692"/>
                  </a:ext>
                </a:extLst>
              </a:tr>
              <a:tr h="273755">
                <a:tc>
                  <a:txBody>
                    <a:bodyPr/>
                    <a:lstStyle/>
                    <a:p>
                      <a:pPr algn="l"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protocols</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459998349"/>
                  </a:ext>
                </a:extLst>
              </a:tr>
              <a:tr h="259172">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RTU</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COM 190</a:t>
                      </a:r>
                    </a:p>
                  </a:txBody>
                  <a:tcPr marL="4242" marR="4242" marT="4242" marB="0" anchor="ctr">
                    <a:lnT w="12700" cap="flat" cmpd="sng" algn="ctr">
                      <a:noFill/>
                      <a:prstDash val="solid"/>
                      <a:round/>
                      <a:headEnd type="none" w="med" len="med"/>
                      <a:tailEnd type="none" w="med" len="med"/>
                    </a:lnT>
                    <a:solidFill>
                      <a:schemeClr val="accent5"/>
                    </a:solidFill>
                  </a:tcPr>
                </a:tc>
                <a:extLst>
                  <a:ext uri="{0D108BD9-81ED-4DB2-BD59-A6C34878D82A}">
                    <a16:rowId xmlns:a16="http://schemas.microsoft.com/office/drawing/2014/main" val="4230952598"/>
                  </a:ext>
                </a:extLst>
              </a:tr>
              <a:tr h="259172">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TCP</a:t>
                      </a:r>
                    </a:p>
                  </a:txBody>
                  <a:tcPr marL="4242" marR="4242" marT="4242" marB="0" anchor="ctr">
                    <a:solidFill>
                      <a:schemeClr val="bg1">
                        <a:alpha val="20000"/>
                      </a:schemeClr>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COM 19O</a:t>
                      </a:r>
                    </a:p>
                  </a:txBody>
                  <a:tcPr marL="4242" marR="4242" marT="4242" marB="0" anchor="ctr">
                    <a:solidFill>
                      <a:schemeClr val="bg1">
                        <a:alpha val="20000"/>
                      </a:schemeClr>
                    </a:solidFill>
                  </a:tcPr>
                </a:tc>
                <a:extLst>
                  <a:ext uri="{0D108BD9-81ED-4DB2-BD59-A6C34878D82A}">
                    <a16:rowId xmlns:a16="http://schemas.microsoft.com/office/drawing/2014/main" val="2938965067"/>
                  </a:ext>
                </a:extLst>
              </a:tr>
              <a:tr h="259172">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4242" marR="4242" marT="4242" marB="0" anchor="ctr">
                    <a:solidFill>
                      <a:schemeClr val="accent5"/>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extLst>
                  <a:ext uri="{0D108BD9-81ED-4DB2-BD59-A6C34878D82A}">
                    <a16:rowId xmlns:a16="http://schemas.microsoft.com/office/drawing/2014/main" val="1489799176"/>
                  </a:ext>
                </a:extLst>
              </a:tr>
              <a:tr h="259172">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-DP</a:t>
                      </a:r>
                    </a:p>
                  </a:txBody>
                  <a:tcPr marL="4242" marR="4242" marT="4242" marB="0" anchor="ctr">
                    <a:solidFill>
                      <a:schemeClr val="bg1">
                        <a:alpha val="20000"/>
                      </a:schemeClr>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COM 19O</a:t>
                      </a:r>
                    </a:p>
                  </a:txBody>
                  <a:tcPr marL="4242" marR="4242" marT="4242" marB="0" anchor="ctr">
                    <a:solidFill>
                      <a:schemeClr val="bg1">
                        <a:alpha val="20000"/>
                      </a:schemeClr>
                    </a:solidFill>
                  </a:tcPr>
                </a:tc>
                <a:extLst>
                  <a:ext uri="{0D108BD9-81ED-4DB2-BD59-A6C34878D82A}">
                    <a16:rowId xmlns:a16="http://schemas.microsoft.com/office/drawing/2014/main" val="121363326"/>
                  </a:ext>
                </a:extLst>
              </a:tr>
              <a:tr h="259172">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COM 19O</a:t>
                      </a:r>
                    </a:p>
                  </a:txBody>
                  <a:tcPr marL="4242" marR="4242" marT="4242" marB="0" anchor="ctr">
                    <a:solidFill>
                      <a:schemeClr val="accent5"/>
                    </a:solidFill>
                  </a:tcPr>
                </a:tc>
                <a:extLst>
                  <a:ext uri="{0D108BD9-81ED-4DB2-BD59-A6C34878D82A}">
                    <a16:rowId xmlns:a16="http://schemas.microsoft.com/office/drawing/2014/main" val="2770087616"/>
                  </a:ext>
                </a:extLst>
              </a:tr>
              <a:tr h="259172">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Ethernet / IP</a:t>
                      </a:r>
                    </a:p>
                  </a:txBody>
                  <a:tcPr marL="4242" marR="4242" marT="4242" marB="0" anchor="ctr">
                    <a:solidFill>
                      <a:schemeClr val="bg1">
                        <a:alpha val="20000"/>
                      </a:schemeClr>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extLst>
                  <a:ext uri="{0D108BD9-81ED-4DB2-BD59-A6C34878D82A}">
                    <a16:rowId xmlns:a16="http://schemas.microsoft.com/office/drawing/2014/main" val="3607848335"/>
                  </a:ext>
                </a:extLst>
              </a:tr>
              <a:tr h="259172">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extLst>
                  <a:ext uri="{0D108BD9-81ED-4DB2-BD59-A6C34878D82A}">
                    <a16:rowId xmlns:a16="http://schemas.microsoft.com/office/drawing/2014/main" val="2823165345"/>
                  </a:ext>
                </a:extLst>
              </a:tr>
              <a:tr h="227875">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BACnet</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/IP</a:t>
                      </a:r>
                    </a:p>
                  </a:txBody>
                  <a:tcPr marL="4242" marR="4242" marT="4242" marB="0" anchor="ctr">
                    <a:solidFill>
                      <a:schemeClr val="bg1">
                        <a:alpha val="20000"/>
                      </a:schemeClr>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extLst>
                  <a:ext uri="{0D108BD9-81ED-4DB2-BD59-A6C34878D82A}">
                    <a16:rowId xmlns:a16="http://schemas.microsoft.com/office/drawing/2014/main" val="1760300304"/>
                  </a:ext>
                </a:extLst>
              </a:tr>
              <a:tr h="25917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Cloud connectivity</a:t>
                      </a:r>
                    </a:p>
                  </a:txBody>
                  <a:tcPr marL="4242" marR="4242" marT="4242" marB="0" anchor="ctr">
                    <a:solidFill>
                      <a:schemeClr val="accent5"/>
                    </a:solidFill>
                  </a:tcPr>
                </a:tc>
                <a:tc>
                  <a:txBody>
                    <a:bodyPr/>
                    <a:lstStyle/>
                    <a:p>
                      <a:pPr algn="l" rtl="0"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extLst>
                  <a:ext uri="{0D108BD9-81ED-4DB2-BD59-A6C34878D82A}">
                    <a16:rowId xmlns:a16="http://schemas.microsoft.com/office/drawing/2014/main" val="2471755506"/>
                  </a:ext>
                </a:extLst>
              </a:tr>
              <a:tr h="25917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Bluetooth</a:t>
                      </a:r>
                    </a:p>
                  </a:txBody>
                  <a:tcPr marL="4242" marR="4242" marT="4242" marB="0" anchor="ctr">
                    <a:solidFill>
                      <a:schemeClr val="bg1">
                        <a:alpha val="20000"/>
                      </a:schemeClr>
                    </a:solidFill>
                  </a:tcPr>
                </a:tc>
                <a:tc>
                  <a:txBody>
                    <a:bodyPr/>
                    <a:lstStyle/>
                    <a:p>
                      <a:pPr algn="l" rtl="0"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Available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on the product</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extLst>
                  <a:ext uri="{0D108BD9-81ED-4DB2-BD59-A6C34878D82A}">
                    <a16:rowId xmlns:a16="http://schemas.microsoft.com/office/drawing/2014/main" val="4045745724"/>
                  </a:ext>
                </a:extLst>
              </a:tr>
              <a:tr h="514397">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4242" marR="4242" marT="4242" marB="0" anchor="ctr">
                    <a:solidFill>
                      <a:schemeClr val="accent5"/>
                    </a:solidFill>
                  </a:tcPr>
                </a:tc>
                <a:tc>
                  <a:txBody>
                    <a:bodyPr/>
                    <a:lstStyle/>
                    <a:p>
                      <a:pPr algn="l" rtl="0"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Ekip module</a:t>
                      </a:r>
                    </a:p>
                  </a:txBody>
                  <a:tcPr marL="4242" marR="4242" marT="4242" marB="0" anchor="ctr">
                    <a:solidFill>
                      <a:schemeClr val="accent5"/>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extLst>
                  <a:ext uri="{0D108BD9-81ED-4DB2-BD59-A6C34878D82A}">
                    <a16:rowId xmlns:a16="http://schemas.microsoft.com/office/drawing/2014/main" val="1251607393"/>
                  </a:ext>
                </a:extLst>
              </a:tr>
              <a:tr h="386785">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4242" marR="4242" marT="4242" marB="0" anchor="ctr">
                    <a:solidFill>
                      <a:schemeClr val="bg1">
                        <a:alpha val="20000"/>
                      </a:schemeClr>
                    </a:solidFill>
                  </a:tcPr>
                </a:tc>
                <a:tc>
                  <a:txBody>
                    <a:bodyPr/>
                    <a:lstStyle/>
                    <a:p>
                      <a:pPr algn="l"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Up to 10 digital I/O; By adding </a:t>
                      </a:r>
                      <a:r>
                        <a:rPr lang="en-US"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extLst>
                  <a:ext uri="{0D108BD9-81ED-4DB2-BD59-A6C34878D82A}">
                    <a16:rowId xmlns:a16="http://schemas.microsoft.com/office/drawing/2014/main" val="994159860"/>
                  </a:ext>
                </a:extLst>
              </a:tr>
            </a:tbl>
          </a:graphicData>
        </a:graphic>
      </p:graphicFrame>
      <p:pic>
        <p:nvPicPr>
          <p:cNvPr id="12" name="Picture 11">
            <a:extLst>
              <a:ext uri="{FF2B5EF4-FFF2-40B4-BE49-F238E27FC236}">
                <a16:creationId xmlns:a16="http://schemas.microsoft.com/office/drawing/2014/main" id="{E85137EA-400B-4A69-845D-335908296EC0}"/>
              </a:ext>
            </a:extLst>
          </p:cNvPr>
          <p:cNvPicPr>
            <a:picLocks noChangeAspect="1"/>
          </p:cNvPicPr>
          <p:nvPr/>
        </p:nvPicPr>
        <p:blipFill>
          <a:blip r:embed="rId2"/>
          <a:stretch>
            <a:fillRect/>
          </a:stretch>
        </p:blipFill>
        <p:spPr>
          <a:xfrm>
            <a:off x="9089105" y="2030490"/>
            <a:ext cx="1578896" cy="1847309"/>
          </a:xfrm>
          <a:prstGeom prst="rect">
            <a:avLst/>
          </a:prstGeom>
          <a:noFill/>
        </p:spPr>
      </p:pic>
      <p:pic>
        <p:nvPicPr>
          <p:cNvPr id="13" name="Picture 12" descr="Graphical user interface, application&#10;&#10;Description automatically generated">
            <a:extLst>
              <a:ext uri="{FF2B5EF4-FFF2-40B4-BE49-F238E27FC236}">
                <a16:creationId xmlns:a16="http://schemas.microsoft.com/office/drawing/2014/main" id="{1174AD51-E4F2-4FDB-83C2-B9371340DCFF}"/>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8908129" y="4036148"/>
            <a:ext cx="2217655" cy="1945552"/>
          </a:xfrm>
          <a:prstGeom prst="rect">
            <a:avLst/>
          </a:prstGeom>
          <a:noFill/>
        </p:spPr>
      </p:pic>
      <p:sp>
        <p:nvSpPr>
          <p:cNvPr id="11" name="Rectangle 10">
            <a:extLst>
              <a:ext uri="{FF2B5EF4-FFF2-40B4-BE49-F238E27FC236}">
                <a16:creationId xmlns:a16="http://schemas.microsoft.com/office/drawing/2014/main" id="{0AB14EC9-5900-4A59-B59B-105BE7430729}"/>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85322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42F1-4A5F-43C6-9E50-0036BE88D1CF}"/>
              </a:ext>
            </a:extLst>
          </p:cNvPr>
          <p:cNvSpPr>
            <a:spLocks noGrp="1"/>
          </p:cNvSpPr>
          <p:nvPr>
            <p:ph type="title"/>
          </p:nvPr>
        </p:nvSpPr>
        <p:spPr/>
        <p:txBody>
          <a:bodyPr/>
          <a:lstStyle/>
          <a:p>
            <a:r>
              <a:rPr lang="en-US" dirty="0"/>
              <a:t>Smart metering and monitoring</a:t>
            </a:r>
            <a:endParaRPr lang="it-IT" dirty="0"/>
          </a:p>
        </p:txBody>
      </p:sp>
      <p:sp>
        <p:nvSpPr>
          <p:cNvPr id="3" name="Date Placeholder 2">
            <a:extLst>
              <a:ext uri="{FF2B5EF4-FFF2-40B4-BE49-F238E27FC236}">
                <a16:creationId xmlns:a16="http://schemas.microsoft.com/office/drawing/2014/main" id="{A8BB4143-9F5C-48AC-9755-7CD4C3F4CAA8}"/>
              </a:ext>
            </a:extLst>
          </p:cNvPr>
          <p:cNvSpPr>
            <a:spLocks noGrp="1"/>
          </p:cNvSpPr>
          <p:nvPr>
            <p:ph type="dt" sz="half" idx="18"/>
          </p:nvPr>
        </p:nvSpPr>
        <p:spPr/>
        <p:txBody>
          <a:bodyPr/>
          <a:lstStyle/>
          <a:p>
            <a:fld id="{88CF2583-54A7-46B8-A74C-6028C6CABEF8}" type="datetime4">
              <a:rPr lang="en-US" smtClean="0"/>
              <a:t>October 8, 2021</a:t>
            </a:fld>
            <a:endParaRPr lang="en-US" dirty="0"/>
          </a:p>
        </p:txBody>
      </p:sp>
      <p:sp>
        <p:nvSpPr>
          <p:cNvPr id="4" name="Footer Placeholder 3">
            <a:extLst>
              <a:ext uri="{FF2B5EF4-FFF2-40B4-BE49-F238E27FC236}">
                <a16:creationId xmlns:a16="http://schemas.microsoft.com/office/drawing/2014/main" id="{73AAB6EF-832D-4375-83C2-EBA5916BF8EB}"/>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1E49A02D-F145-4F79-A503-18328C6CE25B}"/>
              </a:ext>
            </a:extLst>
          </p:cNvPr>
          <p:cNvSpPr>
            <a:spLocks noGrp="1"/>
          </p:cNvSpPr>
          <p:nvPr>
            <p:ph type="sldNum" sz="quarter" idx="20"/>
          </p:nvPr>
        </p:nvSpPr>
        <p:spPr/>
        <p:txBody>
          <a:bodyPr/>
          <a:lstStyle/>
          <a:p>
            <a:r>
              <a:rPr lang="en-US"/>
              <a:t>Slide </a:t>
            </a:r>
            <a:fld id="{619F89D8-7AE3-494A-97F3-03D680869632}" type="slidenum">
              <a:rPr lang="en-US" smtClean="0"/>
              <a:pPr/>
              <a:t>89</a:t>
            </a:fld>
            <a:endParaRPr lang="en-US" dirty="0"/>
          </a:p>
        </p:txBody>
      </p:sp>
      <p:sp>
        <p:nvSpPr>
          <p:cNvPr id="6" name="Subtitle 5">
            <a:extLst>
              <a:ext uri="{FF2B5EF4-FFF2-40B4-BE49-F238E27FC236}">
                <a16:creationId xmlns:a16="http://schemas.microsoft.com/office/drawing/2014/main" id="{33B5F18C-C06A-47D3-B9FF-44B67EDBE701}"/>
              </a:ext>
            </a:extLst>
          </p:cNvPr>
          <p:cNvSpPr>
            <a:spLocks noGrp="1"/>
          </p:cNvSpPr>
          <p:nvPr>
            <p:ph type="subTitle" idx="13"/>
          </p:nvPr>
        </p:nvSpPr>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Tmax</a:t>
            </a:r>
            <a:r>
              <a:rPr lang="en-US" dirty="0">
                <a:latin typeface="ABBvoice Light" panose="020D0403020503020204" pitchFamily="34" charset="0"/>
                <a:ea typeface="ABBvoice Light" panose="020D0403020503020204" pitchFamily="34" charset="0"/>
                <a:cs typeface="ABBvoice Light" panose="020D0403020503020204" pitchFamily="34" charset="0"/>
              </a:rPr>
              <a:t> XT– Metering and monitoring features</a:t>
            </a:r>
          </a:p>
          <a:p>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0" name="Text Placeholder 9">
            <a:extLst>
              <a:ext uri="{FF2B5EF4-FFF2-40B4-BE49-F238E27FC236}">
                <a16:creationId xmlns:a16="http://schemas.microsoft.com/office/drawing/2014/main" id="{3A6F6432-088B-485C-9A44-40FD10288782}"/>
              </a:ext>
            </a:extLst>
          </p:cNvPr>
          <p:cNvSpPr>
            <a:spLocks noGrp="1"/>
          </p:cNvSpPr>
          <p:nvPr>
            <p:ph type="body" sz="quarter" idx="29"/>
          </p:nvPr>
        </p:nvSpPr>
        <p:spPr>
          <a:xfrm>
            <a:off x="332362" y="5572752"/>
            <a:ext cx="11520000" cy="342273"/>
          </a:xfrm>
        </p:spPr>
        <p:txBody>
          <a:bodyPr/>
          <a:lstStyle/>
          <a:p>
            <a:r>
              <a:rPr lang="it-IT" dirty="0"/>
              <a:t>3VA27 </a:t>
            </a:r>
            <a:r>
              <a:rPr lang="it-IT" dirty="0" err="1"/>
              <a:t>is</a:t>
            </a:r>
            <a:r>
              <a:rPr lang="it-IT" dirty="0"/>
              <a:t> out of </a:t>
            </a:r>
            <a:r>
              <a:rPr lang="it-IT" dirty="0" err="1"/>
              <a:t>this</a:t>
            </a:r>
            <a:r>
              <a:rPr lang="it-IT" dirty="0"/>
              <a:t> </a:t>
            </a:r>
            <a:r>
              <a:rPr lang="it-IT" dirty="0" err="1"/>
              <a:t>analysis</a:t>
            </a:r>
            <a:r>
              <a:rPr lang="it-IT" dirty="0"/>
              <a:t>, </a:t>
            </a:r>
            <a:r>
              <a:rPr lang="it-IT" dirty="0" err="1"/>
              <a:t>since</a:t>
            </a:r>
            <a:r>
              <a:rPr lang="it-IT" dirty="0"/>
              <a:t> it </a:t>
            </a:r>
            <a:r>
              <a:rPr lang="it-IT" dirty="0" err="1"/>
              <a:t>is</a:t>
            </a:r>
            <a:r>
              <a:rPr lang="it-IT" dirty="0"/>
              <a:t> </a:t>
            </a:r>
            <a:r>
              <a:rPr lang="it-IT" dirty="0" err="1"/>
              <a:t>our</a:t>
            </a:r>
            <a:r>
              <a:rPr lang="it-IT" dirty="0"/>
              <a:t> XT7 in brand </a:t>
            </a:r>
            <a:r>
              <a:rPr lang="it-IT" dirty="0" err="1"/>
              <a:t>labeling</a:t>
            </a:r>
            <a:endParaRPr lang="it-IT" dirty="0"/>
          </a:p>
        </p:txBody>
      </p:sp>
      <p:pic>
        <p:nvPicPr>
          <p:cNvPr id="7" name="Picture 6">
            <a:extLst>
              <a:ext uri="{FF2B5EF4-FFF2-40B4-BE49-F238E27FC236}">
                <a16:creationId xmlns:a16="http://schemas.microsoft.com/office/drawing/2014/main" id="{EA3FCF1D-C982-4C3E-9E56-D7688606C082}"/>
              </a:ext>
            </a:extLst>
          </p:cNvPr>
          <p:cNvPicPr>
            <a:picLocks noChangeAspect="1"/>
          </p:cNvPicPr>
          <p:nvPr/>
        </p:nvPicPr>
        <p:blipFill>
          <a:blip r:embed="rId2"/>
          <a:stretch>
            <a:fillRect/>
          </a:stretch>
        </p:blipFill>
        <p:spPr>
          <a:xfrm>
            <a:off x="8235892" y="2810774"/>
            <a:ext cx="1747670" cy="2687651"/>
          </a:xfrm>
          <a:prstGeom prst="rect">
            <a:avLst/>
          </a:prstGeom>
        </p:spPr>
      </p:pic>
      <p:pic>
        <p:nvPicPr>
          <p:cNvPr id="8" name="Picture 7">
            <a:extLst>
              <a:ext uri="{FF2B5EF4-FFF2-40B4-BE49-F238E27FC236}">
                <a16:creationId xmlns:a16="http://schemas.microsoft.com/office/drawing/2014/main" id="{96334F31-AFA9-414B-A4EE-24A0E34ECB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11616" y="1910408"/>
            <a:ext cx="1604432" cy="2375244"/>
          </a:xfrm>
          <a:prstGeom prst="rect">
            <a:avLst/>
          </a:prstGeom>
        </p:spPr>
      </p:pic>
      <p:graphicFrame>
        <p:nvGraphicFramePr>
          <p:cNvPr id="13" name="Table 12">
            <a:extLst>
              <a:ext uri="{FF2B5EF4-FFF2-40B4-BE49-F238E27FC236}">
                <a16:creationId xmlns:a16="http://schemas.microsoft.com/office/drawing/2014/main" id="{0B8C5BFC-B12B-4644-A153-E1B4BB2E6B4C}"/>
              </a:ext>
            </a:extLst>
          </p:cNvPr>
          <p:cNvGraphicFramePr>
            <a:graphicFrameLocks noGrp="1"/>
          </p:cNvGraphicFramePr>
          <p:nvPr/>
        </p:nvGraphicFramePr>
        <p:xfrm>
          <a:off x="332367" y="1933575"/>
          <a:ext cx="7554333" cy="3584562"/>
        </p:xfrm>
        <a:graphic>
          <a:graphicData uri="http://schemas.openxmlformats.org/drawingml/2006/table">
            <a:tbl>
              <a:tblPr firstRow="1" bandRow="1">
                <a:tableStyleId>{9D7B26C5-4107-4FEC-AEDC-1716B250A1EF}</a:tableStyleId>
              </a:tblPr>
              <a:tblGrid>
                <a:gridCol w="2066121">
                  <a:extLst>
                    <a:ext uri="{9D8B030D-6E8A-4147-A177-3AD203B41FA5}">
                      <a16:colId xmlns:a16="http://schemas.microsoft.com/office/drawing/2014/main" val="49502467"/>
                    </a:ext>
                  </a:extLst>
                </a:gridCol>
                <a:gridCol w="763812">
                  <a:extLst>
                    <a:ext uri="{9D8B030D-6E8A-4147-A177-3AD203B41FA5}">
                      <a16:colId xmlns:a16="http://schemas.microsoft.com/office/drawing/2014/main" val="3210170878"/>
                    </a:ext>
                  </a:extLst>
                </a:gridCol>
                <a:gridCol w="1390926">
                  <a:extLst>
                    <a:ext uri="{9D8B030D-6E8A-4147-A177-3AD203B41FA5}">
                      <a16:colId xmlns:a16="http://schemas.microsoft.com/office/drawing/2014/main" val="2428765091"/>
                    </a:ext>
                  </a:extLst>
                </a:gridCol>
                <a:gridCol w="990753">
                  <a:extLst>
                    <a:ext uri="{9D8B030D-6E8A-4147-A177-3AD203B41FA5}">
                      <a16:colId xmlns:a16="http://schemas.microsoft.com/office/drawing/2014/main" val="2130223548"/>
                    </a:ext>
                  </a:extLst>
                </a:gridCol>
                <a:gridCol w="515663">
                  <a:extLst>
                    <a:ext uri="{9D8B030D-6E8A-4147-A177-3AD203B41FA5}">
                      <a16:colId xmlns:a16="http://schemas.microsoft.com/office/drawing/2014/main" val="3059099579"/>
                    </a:ext>
                  </a:extLst>
                </a:gridCol>
                <a:gridCol w="911185">
                  <a:extLst>
                    <a:ext uri="{9D8B030D-6E8A-4147-A177-3AD203B41FA5}">
                      <a16:colId xmlns:a16="http://schemas.microsoft.com/office/drawing/2014/main" val="1217693388"/>
                    </a:ext>
                  </a:extLst>
                </a:gridCol>
                <a:gridCol w="915873">
                  <a:extLst>
                    <a:ext uri="{9D8B030D-6E8A-4147-A177-3AD203B41FA5}">
                      <a16:colId xmlns:a16="http://schemas.microsoft.com/office/drawing/2014/main" val="1523296816"/>
                    </a:ext>
                  </a:extLst>
                </a:gridCol>
              </a:tblGrid>
              <a:tr h="282239">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797" marR="3797" marT="3797"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3">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Touch </a:t>
                      </a:r>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Measuring</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797" marR="3797" marT="3797"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797" marR="3797" marT="3797" marB="0" anchor="ctr">
                    <a:lnL>
                      <a:noFill/>
                    </a:lnL>
                    <a:lnR>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Siemens 3VA</a:t>
                      </a:r>
                    </a:p>
                  </a:txBody>
                  <a:tcPr marL="3797" marR="3797" marT="3797"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56533692"/>
                  </a:ext>
                </a:extLst>
              </a:tr>
              <a:tr h="282239">
                <a:tc>
                  <a:txBody>
                    <a:bodyPr/>
                    <a:lstStyle/>
                    <a:p>
                      <a:pPr algn="l"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Measurements</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797" marR="3797" marT="3797"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459998349"/>
                  </a:ext>
                </a:extLst>
              </a:tr>
              <a:tr h="234936">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Currents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[A] L1, L2, L3, Ne***</a:t>
                      </a:r>
                    </a:p>
                  </a:txBody>
                  <a:tcPr marL="3797" marR="3797" marT="3797"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797" marR="3797" marT="3797"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lnT w="12700" cap="flat" cmpd="sng" algn="ctr">
                      <a:noFill/>
                      <a:prstDash val="solid"/>
                      <a:round/>
                      <a:headEnd type="none" w="med" len="med"/>
                      <a:tailEnd type="none" w="med" len="med"/>
                    </a:lnT>
                    <a:solidFill>
                      <a:schemeClr val="accent5"/>
                    </a:solidFill>
                  </a:tcPr>
                </a:tc>
                <a:extLst>
                  <a:ext uri="{0D108BD9-81ED-4DB2-BD59-A6C34878D82A}">
                    <a16:rowId xmlns:a16="http://schemas.microsoft.com/office/drawing/2014/main" val="4230952598"/>
                  </a:ext>
                </a:extLst>
              </a:tr>
              <a:tr h="234936">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 </a:t>
                      </a:r>
                    </a:p>
                  </a:txBody>
                  <a:tcPr marL="3797" marR="3797" marT="3797"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797" marR="3797" marT="3797"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bg1">
                        <a:alpha val="20000"/>
                      </a:schemeClr>
                    </a:solidFill>
                  </a:tcPr>
                </a:tc>
                <a:extLst>
                  <a:ext uri="{0D108BD9-81ED-4DB2-BD59-A6C34878D82A}">
                    <a16:rowId xmlns:a16="http://schemas.microsoft.com/office/drawing/2014/main" val="2938965067"/>
                  </a:ext>
                </a:extLst>
              </a:tr>
              <a:tr h="271546">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Phase-phase voltage (RMS) [V] U12,U23,U31</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797" marR="3797" marT="3797"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accent5"/>
                    </a:solidFill>
                  </a:tcPr>
                </a:tc>
                <a:extLst>
                  <a:ext uri="{0D108BD9-81ED-4DB2-BD59-A6C34878D82A}">
                    <a16:rowId xmlns:a16="http://schemas.microsoft.com/office/drawing/2014/main" val="1489799176"/>
                  </a:ext>
                </a:extLst>
              </a:tr>
              <a:tr h="271546">
                <a:tc>
                  <a:txBody>
                    <a:bodyPr/>
                    <a:lstStyle/>
                    <a:p>
                      <a:pPr algn="l" rtl="0" fontAlgn="b"/>
                      <a:r>
                        <a:rPr lang="nl-NL"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bg1">
                        <a:alpha val="20000"/>
                      </a:schemeClr>
                    </a:solidFill>
                  </a:tcPr>
                </a:tc>
                <a:extLst>
                  <a:ext uri="{0D108BD9-81ED-4DB2-BD59-A6C34878D82A}">
                    <a16:rowId xmlns:a16="http://schemas.microsoft.com/office/drawing/2014/main" val="121363326"/>
                  </a:ext>
                </a:extLst>
              </a:tr>
              <a:tr h="234936">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Frequency [Hz] f</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3797" marR="3797" marT="3797"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extLst>
                  <a:ext uri="{0D108BD9-81ED-4DB2-BD59-A6C34878D82A}">
                    <a16:rowId xmlns:a16="http://schemas.microsoft.com/office/drawing/2014/main" val="2770087616"/>
                  </a:ext>
                </a:extLst>
              </a:tr>
              <a:tr h="234936">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extLst>
                  <a:ext uri="{0D108BD9-81ED-4DB2-BD59-A6C34878D82A}">
                    <a16:rowId xmlns:a16="http://schemas.microsoft.com/office/drawing/2014/main" val="3607848335"/>
                  </a:ext>
                </a:extLst>
              </a:tr>
              <a:tr h="234936">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power [kVAR] Q1,Q2,Q3,Qtot</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extLst>
                  <a:ext uri="{0D108BD9-81ED-4DB2-BD59-A6C34878D82A}">
                    <a16:rowId xmlns:a16="http://schemas.microsoft.com/office/drawing/2014/main" val="2823165345"/>
                  </a:ext>
                </a:extLst>
              </a:tr>
              <a:tr h="234936">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extLst>
                  <a:ext uri="{0D108BD9-81ED-4DB2-BD59-A6C34878D82A}">
                    <a16:rowId xmlns:a16="http://schemas.microsoft.com/office/drawing/2014/main" val="1760300304"/>
                  </a:ext>
                </a:extLst>
              </a:tr>
              <a:tr h="234936">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extLst>
                  <a:ext uri="{0D108BD9-81ED-4DB2-BD59-A6C34878D82A}">
                    <a16:rowId xmlns:a16="http://schemas.microsoft.com/office/drawing/2014/main" val="2471755506"/>
                  </a:ext>
                </a:extLst>
              </a:tr>
              <a:tr h="271546">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p>
                  </a:txBody>
                  <a:tcPr marL="3797" marR="3797" marT="3797"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extLst>
                  <a:ext uri="{0D108BD9-81ED-4DB2-BD59-A6C34878D82A}">
                    <a16:rowId xmlns:a16="http://schemas.microsoft.com/office/drawing/2014/main" val="4045745724"/>
                  </a:ext>
                </a:extLst>
              </a:tr>
              <a:tr h="306245">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energy [kVAR] Eq total, Ep positive, Ep negative </a:t>
                      </a:r>
                    </a:p>
                  </a:txBody>
                  <a:tcPr marL="3797" marR="3797" marT="3797"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accent5"/>
                    </a:solidFill>
                  </a:tcPr>
                </a:tc>
                <a:extLst>
                  <a:ext uri="{0D108BD9-81ED-4DB2-BD59-A6C34878D82A}">
                    <a16:rowId xmlns:a16="http://schemas.microsoft.com/office/drawing/2014/main" val="1251607393"/>
                  </a:ext>
                </a:extLst>
              </a:tr>
              <a:tr h="234936">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797" marR="3797" marT="3797"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797" marR="3797" marT="3797"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797" marR="3797" marT="3797"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797" marR="3797" marT="3797" marB="0" anchor="ctr">
                    <a:solidFill>
                      <a:schemeClr val="bg1">
                        <a:alpha val="20000"/>
                      </a:schemeClr>
                    </a:solidFill>
                  </a:tcPr>
                </a:tc>
                <a:extLst>
                  <a:ext uri="{0D108BD9-81ED-4DB2-BD59-A6C34878D82A}">
                    <a16:rowId xmlns:a16="http://schemas.microsoft.com/office/drawing/2014/main" val="994159860"/>
                  </a:ext>
                </a:extLst>
              </a:tr>
            </a:tbl>
          </a:graphicData>
        </a:graphic>
      </p:graphicFrame>
      <p:sp>
        <p:nvSpPr>
          <p:cNvPr id="11" name="Rectangle 10">
            <a:extLst>
              <a:ext uri="{FF2B5EF4-FFF2-40B4-BE49-F238E27FC236}">
                <a16:creationId xmlns:a16="http://schemas.microsoft.com/office/drawing/2014/main" id="{C45A537E-1FB5-4F47-B45B-E5C5AD203278}"/>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383232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B4E546-9D4B-492F-BDC1-9218E7F32AE1}"/>
              </a:ext>
            </a:extLst>
          </p:cNvPr>
          <p:cNvSpPr/>
          <p:nvPr/>
        </p:nvSpPr>
        <p:spPr bwMode="gray">
          <a:xfrm>
            <a:off x="221673" y="2178943"/>
            <a:ext cx="11631591" cy="373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47" name="Title 46">
            <a:extLst>
              <a:ext uri="{FF2B5EF4-FFF2-40B4-BE49-F238E27FC236}">
                <a16:creationId xmlns:a16="http://schemas.microsoft.com/office/drawing/2014/main" id="{52B83125-90C3-4208-82A5-75B6FCC0C7C6}"/>
              </a:ext>
            </a:extLst>
          </p:cNvPr>
          <p:cNvSpPr>
            <a:spLocks noGrp="1"/>
          </p:cNvSpPr>
          <p:nvPr>
            <p:ph type="title"/>
          </p:nvPr>
        </p:nvSpPr>
        <p:spPr/>
        <p:txBody>
          <a:bodyPr/>
          <a:lstStyle/>
          <a:p>
            <a:r>
              <a:rPr lang="it-IT" spc="-35" dirty="0">
                <a:latin typeface="Tahoma"/>
                <a:cs typeface="Tahoma"/>
              </a:rPr>
              <a:t>Electric Power</a:t>
            </a:r>
            <a:endParaRPr lang="it-IT" dirty="0"/>
          </a:p>
        </p:txBody>
      </p:sp>
      <p:sp>
        <p:nvSpPr>
          <p:cNvPr id="5" name="Footer Placeholder 4">
            <a:extLst>
              <a:ext uri="{FF2B5EF4-FFF2-40B4-BE49-F238E27FC236}">
                <a16:creationId xmlns:a16="http://schemas.microsoft.com/office/drawing/2014/main" id="{F1EA1352-FAA8-403F-BA28-6820AFEB5A3A}"/>
              </a:ext>
            </a:extLst>
          </p:cNvPr>
          <p:cNvSpPr>
            <a:spLocks noGrp="1"/>
          </p:cNvSpPr>
          <p:nvPr>
            <p:ph type="ftr" sz="quarter" idx="10"/>
          </p:nvPr>
        </p:nvSpPr>
        <p:spPr/>
        <p:txBody>
          <a:bodyPr/>
          <a:lstStyle/>
          <a:p>
            <a:pPr lvl="8"/>
            <a:endParaRPr lang="en-US" dirty="0"/>
          </a:p>
        </p:txBody>
      </p:sp>
      <p:sp>
        <p:nvSpPr>
          <p:cNvPr id="4" name="Date Placeholder 3">
            <a:extLst>
              <a:ext uri="{FF2B5EF4-FFF2-40B4-BE49-F238E27FC236}">
                <a16:creationId xmlns:a16="http://schemas.microsoft.com/office/drawing/2014/main" id="{DA3B6445-7413-4579-8DF5-3E24E5FCCB04}"/>
              </a:ext>
            </a:extLst>
          </p:cNvPr>
          <p:cNvSpPr>
            <a:spLocks noGrp="1"/>
          </p:cNvSpPr>
          <p:nvPr>
            <p:ph type="dt" sz="half" idx="11"/>
          </p:nvPr>
        </p:nvSpPr>
        <p:spPr/>
        <p:txBody>
          <a:bodyPr/>
          <a:lstStyle/>
          <a:p>
            <a:fld id="{FFAB2352-921F-4DD8-A99A-A1474F6943FF}" type="datetime4">
              <a:rPr lang="en-US" smtClean="0"/>
              <a:t>October 8, 2021</a:t>
            </a:fld>
            <a:endParaRPr lang="en-US"/>
          </a:p>
        </p:txBody>
      </p:sp>
      <p:sp>
        <p:nvSpPr>
          <p:cNvPr id="6" name="Slide Number Placeholder 5">
            <a:extLst>
              <a:ext uri="{FF2B5EF4-FFF2-40B4-BE49-F238E27FC236}">
                <a16:creationId xmlns:a16="http://schemas.microsoft.com/office/drawing/2014/main" id="{BC6A1422-5BD4-4A88-9E85-FEDF69FA26AD}"/>
              </a:ext>
            </a:extLst>
          </p:cNvPr>
          <p:cNvSpPr>
            <a:spLocks noGrp="1"/>
          </p:cNvSpPr>
          <p:nvPr>
            <p:ph type="sldNum" sz="quarter" idx="12"/>
          </p:nvPr>
        </p:nvSpPr>
        <p:spPr/>
        <p:txBody>
          <a:bodyPr/>
          <a:lstStyle/>
          <a:p>
            <a:r>
              <a:rPr lang="en-US"/>
              <a:t>Slide </a:t>
            </a:r>
            <a:fld id="{619F89D8-7AE3-494A-97F3-03D680869632}" type="slidenum">
              <a:rPr lang="en-US" smtClean="0"/>
              <a:pPr/>
              <a:t>9</a:t>
            </a:fld>
            <a:endParaRPr lang="en-US"/>
          </a:p>
        </p:txBody>
      </p:sp>
      <p:sp>
        <p:nvSpPr>
          <p:cNvPr id="49" name="Text Placeholder 48">
            <a:extLst>
              <a:ext uri="{FF2B5EF4-FFF2-40B4-BE49-F238E27FC236}">
                <a16:creationId xmlns:a16="http://schemas.microsoft.com/office/drawing/2014/main" id="{6BF26FCE-785A-4997-8230-14BFAE06273C}"/>
              </a:ext>
            </a:extLst>
          </p:cNvPr>
          <p:cNvSpPr>
            <a:spLocks noGrp="1"/>
          </p:cNvSpPr>
          <p:nvPr>
            <p:ph type="body" sz="quarter" idx="16"/>
          </p:nvPr>
        </p:nvSpPr>
        <p:spPr>
          <a:xfrm>
            <a:off x="338474" y="1791440"/>
            <a:ext cx="5605200" cy="252000"/>
          </a:xfrm>
        </p:spPr>
        <p:txBody>
          <a:bodyPr/>
          <a:lstStyle/>
          <a:p>
            <a:r>
              <a:rPr lang="it-IT" i="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p>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Main</a:t>
            </a:r>
            <a:r>
              <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 </a:t>
            </a:r>
            <a:r>
              <a:rPr lang="it-IT" dirty="0" err="1">
                <a:solidFill>
                  <a:schemeClr val="tx1"/>
                </a:solidFill>
                <a:latin typeface="ABBvoiceOffice" panose="020D0603020503020204" pitchFamily="34" charset="0"/>
                <a:ea typeface="ABBvoiceOffice" panose="020D0603020503020204" pitchFamily="34" charset="0"/>
                <a:cs typeface="ABBvoiceOffice" panose="020D0603020503020204" pitchFamily="34" charset="0"/>
              </a:rPr>
              <a:t>components</a:t>
            </a:r>
            <a:endParaRPr lang="it-IT" dirty="0">
              <a:solidFill>
                <a:schemeClr val="tx1"/>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48" name="Subtitle 47">
            <a:extLst>
              <a:ext uri="{FF2B5EF4-FFF2-40B4-BE49-F238E27FC236}">
                <a16:creationId xmlns:a16="http://schemas.microsoft.com/office/drawing/2014/main" id="{96B58E32-F624-491C-8128-E173464D306B}"/>
              </a:ext>
            </a:extLst>
          </p:cNvPr>
          <p:cNvSpPr>
            <a:spLocks noGrp="1"/>
          </p:cNvSpPr>
          <p:nvPr>
            <p:ph type="subTitle" idx="13"/>
          </p:nvPr>
        </p:nvSpPr>
        <p:spPr/>
        <p:txBody>
          <a:bodyPr/>
          <a:lstStyle/>
          <a:p>
            <a:r>
              <a:rPr lang="it-IT" spc="-35" dirty="0">
                <a:latin typeface="ABBvoice Light" panose="020D0403020503020204" pitchFamily="34" charset="0"/>
                <a:ea typeface="ABBvoice Light" panose="020D0403020503020204" pitchFamily="34" charset="0"/>
                <a:cs typeface="ABBvoice Light" panose="020D0403020503020204" pitchFamily="34" charset="0"/>
              </a:rPr>
              <a:t>Components</a:t>
            </a:r>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54" name="Content Placeholder 53">
            <a:extLst>
              <a:ext uri="{FF2B5EF4-FFF2-40B4-BE49-F238E27FC236}">
                <a16:creationId xmlns:a16="http://schemas.microsoft.com/office/drawing/2014/main" id="{0774C1D5-4D6B-45AD-85C6-F4F4F2D2080C}"/>
              </a:ext>
            </a:extLst>
          </p:cNvPr>
          <p:cNvSpPr>
            <a:spLocks noGrp="1"/>
          </p:cNvSpPr>
          <p:nvPr>
            <p:ph sz="quarter" idx="19"/>
          </p:nvPr>
        </p:nvSpPr>
        <p:spPr>
          <a:xfrm>
            <a:off x="332367" y="2467214"/>
            <a:ext cx="5603434" cy="3594474"/>
          </a:xfrm>
        </p:spPr>
        <p:txBody>
          <a:bodyPr/>
          <a:lstStyle/>
          <a:p>
            <a:pPr marL="285750" indent="-285750">
              <a:buFont typeface="Arial" panose="020B0604020202020204" pitchFamily="34" charset="0"/>
              <a:buChar char="•"/>
            </a:pPr>
            <a:r>
              <a:rPr lang="it-IT" sz="1200" b="1" dirty="0">
                <a:latin typeface="ABBvoiceOffice" panose="020D0603020503020204" pitchFamily="34" charset="0"/>
                <a:ea typeface="ABBvoiceOffice" panose="020D0603020503020204" pitchFamily="34" charset="0"/>
                <a:cs typeface="ABBvoiceOffice" panose="020D0603020503020204" pitchFamily="34" charset="0"/>
              </a:rPr>
              <a:t>Utility feed: </a:t>
            </a:r>
            <a:r>
              <a:rPr lang="it-IT" sz="1100"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transformer</a:t>
            </a:r>
            <a:r>
              <a:rPr lang="it-IT" sz="1100" dirty="0">
                <a:latin typeface="ABBvoiceOffice" panose="020D0603020503020204" pitchFamily="34" charset="0"/>
                <a:ea typeface="ABBvoiceOffice" panose="020D0603020503020204" pitchFamily="34" charset="0"/>
                <a:cs typeface="ABBvoiceOffice" panose="020D0603020503020204" pitchFamily="34" charset="0"/>
              </a:rPr>
              <a:t>. It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is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highly</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recommended</a:t>
            </a:r>
            <a:r>
              <a:rPr lang="it-IT" sz="1100" dirty="0">
                <a:latin typeface="ABBvoiceOffice" panose="020D0603020503020204" pitchFamily="34" charset="0"/>
                <a:ea typeface="ABBvoiceOffice" panose="020D0603020503020204" pitchFamily="34" charset="0"/>
                <a:cs typeface="ABBvoiceOffice" panose="020D0603020503020204" pitchFamily="34" charset="0"/>
              </a:rPr>
              <a:t> to use dry-</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type</a:t>
            </a:r>
            <a:r>
              <a:rPr lang="it-IT" sz="1100" dirty="0">
                <a:latin typeface="ABBvoiceOffice" panose="020D0603020503020204" pitchFamily="34" charset="0"/>
                <a:ea typeface="ABBvoiceOffice" panose="020D0603020503020204" pitchFamily="34" charset="0"/>
                <a:cs typeface="ABBvoiceOffice" panose="020D0603020503020204" pitchFamily="34" charset="0"/>
              </a:rPr>
              <a:t> transformers</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200" b="1" dirty="0" err="1">
                <a:latin typeface="ABBvoiceOffice" panose="020D0603020503020204" pitchFamily="34" charset="0"/>
                <a:ea typeface="ABBvoiceOffice" panose="020D0603020503020204" pitchFamily="34" charset="0"/>
                <a:cs typeface="ABBvoiceOffice" panose="020D0603020503020204" pitchFamily="34" charset="0"/>
              </a:rPr>
              <a:t>Generators</a:t>
            </a:r>
            <a:r>
              <a:rPr lang="it-IT" sz="1200" b="1"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a:latin typeface="ABBvoiceOffice" panose="020D0603020503020204" pitchFamily="34" charset="0"/>
                <a:ea typeface="ABBvoiceOffice" panose="020D0603020503020204" pitchFamily="34" charset="0"/>
                <a:cs typeface="ABBvoiceOffice" panose="020D0603020503020204" pitchFamily="34" charset="0"/>
              </a:rPr>
              <a:t>back up </a:t>
            </a:r>
            <a:r>
              <a:rPr lang="it-IT" sz="1100" dirty="0" err="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generators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able</a:t>
            </a:r>
            <a:r>
              <a:rPr lang="it-IT" sz="1100" dirty="0">
                <a:latin typeface="ABBvoiceOffice" panose="020D0603020503020204" pitchFamily="34" charset="0"/>
                <a:ea typeface="ABBvoiceOffice" panose="020D0603020503020204" pitchFamily="34" charset="0"/>
                <a:cs typeface="ABBvoiceOffice" panose="020D0603020503020204" pitchFamily="34" charset="0"/>
              </a:rPr>
              <a:t> to supply the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critical</a:t>
            </a:r>
            <a:r>
              <a:rPr lang="it-IT" sz="1100" dirty="0">
                <a:latin typeface="ABBvoiceOffice" panose="020D0603020503020204" pitchFamily="34" charset="0"/>
                <a:ea typeface="ABBvoiceOffice" panose="020D0603020503020204" pitchFamily="34" charset="0"/>
                <a:cs typeface="ABBvoiceOffice" panose="020D0603020503020204" pitchFamily="34" charset="0"/>
              </a:rPr>
              <a:t> load in case of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failures</a:t>
            </a:r>
            <a:r>
              <a:rPr lang="it-IT" dirty="0">
                <a:latin typeface="ABBvoiceOffice" panose="020D0603020503020204" pitchFamily="34" charset="0"/>
                <a:ea typeface="ABBvoiceOffice" panose="020D0603020503020204" pitchFamily="34" charset="0"/>
                <a:cs typeface="ABBvoiceOffice" panose="020D0603020503020204" pitchFamily="34" charset="0"/>
              </a:rPr>
              <a:t>.</a:t>
            </a:r>
          </a:p>
          <a:p>
            <a:pPr marL="285750" indent="-285750">
              <a:buFont typeface="Arial" panose="020B0604020202020204" pitchFamily="34" charset="0"/>
              <a:buChar char="•"/>
            </a:pPr>
            <a:r>
              <a:rPr lang="it-IT" sz="1200" b="1" dirty="0" err="1">
                <a:latin typeface="ABBvoiceOffice" panose="020D0603020503020204" pitchFamily="34" charset="0"/>
                <a:ea typeface="ABBvoiceOffice" panose="020D0603020503020204" pitchFamily="34" charset="0"/>
                <a:cs typeface="ABBvoiceOffice" panose="020D0603020503020204" pitchFamily="34" charset="0"/>
              </a:rPr>
              <a:t>Main</a:t>
            </a:r>
            <a:r>
              <a:rPr lang="it-IT" sz="1200" b="1" dirty="0">
                <a:latin typeface="ABBvoiceOffice" panose="020D0603020503020204" pitchFamily="34" charset="0"/>
                <a:ea typeface="ABBvoiceOffice" panose="020D0603020503020204" pitchFamily="34" charset="0"/>
                <a:cs typeface="ABBvoiceOffice" panose="020D0603020503020204" pitchFamily="34" charset="0"/>
              </a:rPr>
              <a:t> Distribution board</a:t>
            </a:r>
            <a:r>
              <a:rPr lang="it-IT" sz="12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connects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 transformer and generator to the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electrical</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distribution</a:t>
            </a:r>
            <a:r>
              <a:rPr lang="it-IT" sz="1100" dirty="0">
                <a:latin typeface="ABBvoiceOffice" panose="020D0603020503020204" pitchFamily="34" charset="0"/>
                <a:ea typeface="ABBvoiceOffice" panose="020D0603020503020204" pitchFamily="34" charset="0"/>
                <a:cs typeface="ABBvoiceOffice" panose="020D0603020503020204" pitchFamily="34" charset="0"/>
              </a:rPr>
              <a:t> system. </a:t>
            </a:r>
            <a:r>
              <a:rPr lang="it-IT" sz="1100" dirty="0" err="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Automatic</a:t>
            </a:r>
            <a:r>
              <a:rPr lang="it-IT" sz="1100"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Transfer Switching</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(ATS)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is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needed</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between</a:t>
            </a:r>
            <a:r>
              <a:rPr lang="it-IT" sz="1100" dirty="0">
                <a:latin typeface="ABBvoiceOffice" panose="020D0603020503020204" pitchFamily="34" charset="0"/>
                <a:ea typeface="ABBvoiceOffice" panose="020D0603020503020204" pitchFamily="34" charset="0"/>
                <a:cs typeface="ABBvoiceOffice" panose="020D0603020503020204" pitchFamily="34" charset="0"/>
              </a:rPr>
              <a:t> the generator and transformer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circuit-breakers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The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outgoing</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circuit</a:t>
            </a:r>
            <a:r>
              <a:rPr lang="it-IT" sz="1100"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breakers</a:t>
            </a:r>
            <a:r>
              <a:rPr lang="it-IT" sz="1100" dirty="0">
                <a:solidFill>
                  <a:schemeClr val="tx2"/>
                </a:solidFill>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provide</a:t>
            </a:r>
            <a:r>
              <a:rPr lang="it-IT" sz="1100" dirty="0">
                <a:latin typeface="ABBvoiceOffice" panose="020D0603020503020204" pitchFamily="34" charset="0"/>
                <a:ea typeface="ABBvoiceOffice" panose="020D0603020503020204" pitchFamily="34" charset="0"/>
                <a:cs typeface="ABBvoiceOffice" panose="020D0603020503020204" pitchFamily="34" charset="0"/>
              </a:rPr>
              <a:t> power supply to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UPSs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cooling</a:t>
            </a:r>
            <a:r>
              <a:rPr lang="it-IT" sz="1100" dirty="0">
                <a:latin typeface="ABBvoiceOffice" panose="020D0603020503020204" pitchFamily="34" charset="0"/>
                <a:ea typeface="ABBvoiceOffice" panose="020D0603020503020204" pitchFamily="34" charset="0"/>
                <a:cs typeface="ABBvoiceOffice" panose="020D0603020503020204" pitchFamily="34" charset="0"/>
              </a:rPr>
              <a:t> systems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critical</a:t>
            </a:r>
            <a:r>
              <a:rPr lang="it-IT" sz="1100" dirty="0">
                <a:latin typeface="ABBvoiceOffice" panose="020D0603020503020204" pitchFamily="34" charset="0"/>
                <a:ea typeface="ABBvoiceOffice" panose="020D0603020503020204" pitchFamily="34" charset="0"/>
                <a:cs typeface="ABBvoiceOffice" panose="020D0603020503020204" pitchFamily="34" charset="0"/>
              </a:rPr>
              <a:t>, non-</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critical</a:t>
            </a:r>
            <a:r>
              <a:rPr lang="it-IT" sz="1100" dirty="0">
                <a:latin typeface="ABBvoiceOffice" panose="020D0603020503020204" pitchFamily="34" charset="0"/>
                <a:ea typeface="ABBvoiceOffice" panose="020D0603020503020204" pitchFamily="34" charset="0"/>
                <a:cs typeface="ABBvoiceOffice" panose="020D0603020503020204" pitchFamily="34" charset="0"/>
              </a:rPr>
              <a:t> loads.</a:t>
            </a:r>
          </a:p>
          <a:p>
            <a:pPr marL="285750" indent="-285750">
              <a:buFont typeface="Arial" panose="020B0604020202020204" pitchFamily="34" charset="0"/>
              <a:buChar char="•"/>
            </a:pPr>
            <a:r>
              <a:rPr lang="it-IT" sz="1200" b="1" dirty="0">
                <a:latin typeface="ABBvoiceOffice" panose="020D0603020503020204" pitchFamily="34" charset="0"/>
                <a:ea typeface="ABBvoiceOffice" panose="020D0603020503020204" pitchFamily="34" charset="0"/>
                <a:cs typeface="ABBvoiceOffice" panose="020D0603020503020204" pitchFamily="34" charset="0"/>
              </a:rPr>
              <a:t>UPS (</a:t>
            </a:r>
            <a:r>
              <a:rPr lang="it-IT" sz="1200" b="1" dirty="0" err="1">
                <a:latin typeface="ABBvoiceOffice" panose="020D0603020503020204" pitchFamily="34" charset="0"/>
                <a:ea typeface="ABBvoiceOffice" panose="020D0603020503020204" pitchFamily="34" charset="0"/>
                <a:cs typeface="ABBvoiceOffice" panose="020D0603020503020204" pitchFamily="34" charset="0"/>
              </a:rPr>
              <a:t>Uninterruptable</a:t>
            </a:r>
            <a:r>
              <a:rPr lang="it-IT" sz="1200" b="1" dirty="0">
                <a:latin typeface="ABBvoiceOffice" panose="020D0603020503020204" pitchFamily="34" charset="0"/>
                <a:ea typeface="ABBvoiceOffice" panose="020D0603020503020204" pitchFamily="34" charset="0"/>
                <a:cs typeface="ABBvoiceOffice" panose="020D0603020503020204" pitchFamily="34" charset="0"/>
              </a:rPr>
              <a:t> Power Supply): </a:t>
            </a:r>
            <a:r>
              <a:rPr lang="en-US" sz="1100" dirty="0">
                <a:latin typeface="ABBvoiceOffice" panose="020D0603020503020204" pitchFamily="34" charset="0"/>
                <a:ea typeface="ABBvoiceOffice" panose="020D0603020503020204" pitchFamily="34" charset="0"/>
                <a:cs typeface="ABBvoiceOffice" panose="020D0603020503020204" pitchFamily="34" charset="0"/>
              </a:rPr>
              <a:t>provides emergency power to the critical load when the input power source or mains power fails.</a:t>
            </a:r>
            <a:endParaRPr lang="it-IT" dirty="0">
              <a:latin typeface="ABBvoiceOffice" panose="020D0603020503020204" pitchFamily="34" charset="0"/>
              <a:ea typeface="ABBvoiceOffice" panose="020D0603020503020204" pitchFamily="34" charset="0"/>
              <a:cs typeface="ABBvoiceOffice" panose="020D0603020503020204" pitchFamily="34" charset="0"/>
            </a:endParaRPr>
          </a:p>
          <a:p>
            <a:pPr marL="285750" indent="-285750">
              <a:buFont typeface="Arial" panose="020B0604020202020204" pitchFamily="34" charset="0"/>
              <a:buChar char="•"/>
            </a:pPr>
            <a:r>
              <a:rPr lang="it-IT" sz="1200" b="1" dirty="0">
                <a:latin typeface="ABBvoiceOffice" panose="020D0603020503020204" pitchFamily="34" charset="0"/>
                <a:ea typeface="ABBvoiceOffice" panose="020D0603020503020204" pitchFamily="34" charset="0"/>
                <a:cs typeface="ABBvoiceOffice" panose="020D0603020503020204" pitchFamily="34" charset="0"/>
              </a:rPr>
              <a:t>Secondary Distribution Board: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serves</a:t>
            </a:r>
            <a:r>
              <a:rPr lang="it-IT" sz="1100" dirty="0">
                <a:latin typeface="ABBvoiceOffice" panose="020D0603020503020204" pitchFamily="34" charset="0"/>
                <a:ea typeface="ABBvoiceOffice" panose="020D0603020503020204" pitchFamily="34" charset="0"/>
                <a:cs typeface="ABBvoiceOffice" panose="020D0603020503020204" pitchFamily="34" charset="0"/>
              </a:rPr>
              <a:t> to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connect</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ligthing</a:t>
            </a:r>
            <a:r>
              <a:rPr lang="it-IT" sz="1100" dirty="0">
                <a:latin typeface="ABBvoiceOffice" panose="020D0603020503020204" pitchFamily="34" charset="0"/>
                <a:ea typeface="ABBvoiceOffice" panose="020D0603020503020204" pitchFamily="34" charset="0"/>
                <a:cs typeface="ABBvoiceOffice" panose="020D0603020503020204" pitchFamily="34" charset="0"/>
              </a:rPr>
              <a:t> and </a:t>
            </a:r>
            <a:r>
              <a:rPr lang="it-IT" sz="1100" dirty="0" err="1">
                <a:latin typeface="ABBvoiceOffice" panose="020D0603020503020204" pitchFamily="34" charset="0"/>
                <a:ea typeface="ABBvoiceOffice" panose="020D0603020503020204" pitchFamily="34" charset="0"/>
                <a:cs typeface="ABBvoiceOffice" panose="020D0603020503020204" pitchFamily="34" charset="0"/>
              </a:rPr>
              <a:t>other</a:t>
            </a:r>
            <a:r>
              <a:rPr lang="it-IT" sz="1100" dirty="0">
                <a:latin typeface="ABBvoiceOffice" panose="020D0603020503020204" pitchFamily="34" charset="0"/>
                <a:ea typeface="ABBvoiceOffice" panose="020D0603020503020204" pitchFamily="34" charset="0"/>
                <a:cs typeface="ABBvoiceOffice" panose="020D0603020503020204" pitchFamily="34" charset="0"/>
              </a:rPr>
              <a:t> loads</a:t>
            </a:r>
            <a:endParaRPr lang="it-IT" b="1" dirty="0">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9" name="Picture 8">
            <a:extLst>
              <a:ext uri="{FF2B5EF4-FFF2-40B4-BE49-F238E27FC236}">
                <a16:creationId xmlns:a16="http://schemas.microsoft.com/office/drawing/2014/main" id="{B4C17FDE-EC1B-4E96-9438-68467A3B5325}"/>
              </a:ext>
            </a:extLst>
          </p:cNvPr>
          <p:cNvPicPr>
            <a:picLocks noChangeAspect="1"/>
          </p:cNvPicPr>
          <p:nvPr/>
        </p:nvPicPr>
        <p:blipFill>
          <a:blip r:embed="rId2"/>
          <a:stretch>
            <a:fillRect/>
          </a:stretch>
        </p:blipFill>
        <p:spPr>
          <a:xfrm>
            <a:off x="6211381" y="1972585"/>
            <a:ext cx="5603435" cy="3529723"/>
          </a:xfrm>
          <a:prstGeom prst="rect">
            <a:avLst/>
          </a:prstGeom>
        </p:spPr>
      </p:pic>
    </p:spTree>
    <p:extLst>
      <p:ext uri="{BB962C8B-B14F-4D97-AF65-F5344CB8AC3E}">
        <p14:creationId xmlns:p14="http://schemas.microsoft.com/office/powerpoint/2010/main" val="22310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D9EB2-0E9C-4FF0-B64B-C20941C83E98}"/>
              </a:ext>
            </a:extLst>
          </p:cNvPr>
          <p:cNvSpPr>
            <a:spLocks noGrp="1"/>
          </p:cNvSpPr>
          <p:nvPr>
            <p:ph type="title"/>
          </p:nvPr>
        </p:nvSpPr>
        <p:spPr/>
        <p:txBody>
          <a:bodyPr/>
          <a:lstStyle/>
          <a:p>
            <a:r>
              <a:rPr lang="en-US" dirty="0"/>
              <a:t>Smart metering and monitoring</a:t>
            </a:r>
            <a:endParaRPr lang="it-IT" dirty="0"/>
          </a:p>
        </p:txBody>
      </p:sp>
      <p:sp>
        <p:nvSpPr>
          <p:cNvPr id="4" name="Date Placeholder 3">
            <a:extLst>
              <a:ext uri="{FF2B5EF4-FFF2-40B4-BE49-F238E27FC236}">
                <a16:creationId xmlns:a16="http://schemas.microsoft.com/office/drawing/2014/main" id="{B0F852D1-9E2F-49BA-BB4E-53584136B209}"/>
              </a:ext>
            </a:extLst>
          </p:cNvPr>
          <p:cNvSpPr>
            <a:spLocks noGrp="1"/>
          </p:cNvSpPr>
          <p:nvPr>
            <p:ph type="dt" sz="half" idx="18"/>
          </p:nvPr>
        </p:nvSpPr>
        <p:spPr/>
        <p:txBody>
          <a:bodyPr/>
          <a:lstStyle/>
          <a:p>
            <a:fld id="{BCB2B921-614D-48F2-9546-B278025F17EE}" type="datetime4">
              <a:rPr lang="en-US" smtClean="0"/>
              <a:t>October 8, 2021</a:t>
            </a:fld>
            <a:endParaRPr lang="en-US" dirty="0"/>
          </a:p>
        </p:txBody>
      </p:sp>
      <p:sp>
        <p:nvSpPr>
          <p:cNvPr id="6" name="Slide Number Placeholder 5">
            <a:extLst>
              <a:ext uri="{FF2B5EF4-FFF2-40B4-BE49-F238E27FC236}">
                <a16:creationId xmlns:a16="http://schemas.microsoft.com/office/drawing/2014/main" id="{62616A79-FACE-4D45-986D-3AFBCF6A6C00}"/>
              </a:ext>
            </a:extLst>
          </p:cNvPr>
          <p:cNvSpPr>
            <a:spLocks noGrp="1"/>
          </p:cNvSpPr>
          <p:nvPr>
            <p:ph type="sldNum" sz="quarter" idx="20"/>
          </p:nvPr>
        </p:nvSpPr>
        <p:spPr/>
        <p:txBody>
          <a:bodyPr/>
          <a:lstStyle/>
          <a:p>
            <a:r>
              <a:rPr lang="en-US"/>
              <a:t>Slide </a:t>
            </a:r>
            <a:fld id="{619F89D8-7AE3-494A-97F3-03D680869632}" type="slidenum">
              <a:rPr lang="en-US" smtClean="0"/>
              <a:pPr/>
              <a:t>90</a:t>
            </a:fld>
            <a:endParaRPr lang="en-US" dirty="0"/>
          </a:p>
        </p:txBody>
      </p:sp>
      <p:sp>
        <p:nvSpPr>
          <p:cNvPr id="9" name="Subtitle 8">
            <a:extLst>
              <a:ext uri="{FF2B5EF4-FFF2-40B4-BE49-F238E27FC236}">
                <a16:creationId xmlns:a16="http://schemas.microsoft.com/office/drawing/2014/main" id="{FA09271B-C842-4492-9D16-7FDD838F0880}"/>
              </a:ext>
            </a:extLst>
          </p:cNvPr>
          <p:cNvSpPr>
            <a:spLocks noGrp="1"/>
          </p:cNvSpPr>
          <p:nvPr>
            <p:ph type="subTitle" idx="13"/>
          </p:nvPr>
        </p:nvSpPr>
        <p:spPr/>
        <p:txBody>
          <a:bodyPr/>
          <a:lstStyle/>
          <a:p>
            <a:r>
              <a:rPr lang="en-US" dirty="0" err="1">
                <a:latin typeface="ABBvoice Light" panose="020D0403020503020204" pitchFamily="34" charset="0"/>
                <a:ea typeface="ABBvoice Light" panose="020D0403020503020204" pitchFamily="34" charset="0"/>
                <a:cs typeface="ABBvoice Light" panose="020D0403020503020204" pitchFamily="34" charset="0"/>
              </a:rPr>
              <a:t>Tmax</a:t>
            </a:r>
            <a:r>
              <a:rPr lang="en-US" dirty="0">
                <a:latin typeface="ABBvoice Light" panose="020D0403020503020204" pitchFamily="34" charset="0"/>
                <a:ea typeface="ABBvoice Light" panose="020D0403020503020204" pitchFamily="34" charset="0"/>
                <a:cs typeface="ABBvoice Light" panose="020D0403020503020204" pitchFamily="34" charset="0"/>
              </a:rPr>
              <a:t> XT– Metering and monitoring features</a:t>
            </a:r>
          </a:p>
          <a:p>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graphicFrame>
        <p:nvGraphicFramePr>
          <p:cNvPr id="13" name="Table 12">
            <a:extLst>
              <a:ext uri="{FF2B5EF4-FFF2-40B4-BE49-F238E27FC236}">
                <a16:creationId xmlns:a16="http://schemas.microsoft.com/office/drawing/2014/main" id="{0DD2E371-4B0C-4D83-BC1B-A0141E4E777D}"/>
              </a:ext>
            </a:extLst>
          </p:cNvPr>
          <p:cNvGraphicFramePr>
            <a:graphicFrameLocks noGrp="1"/>
          </p:cNvGraphicFramePr>
          <p:nvPr/>
        </p:nvGraphicFramePr>
        <p:xfrm>
          <a:off x="332367" y="1933575"/>
          <a:ext cx="7440033" cy="3987491"/>
        </p:xfrm>
        <a:graphic>
          <a:graphicData uri="http://schemas.openxmlformats.org/drawingml/2006/table">
            <a:tbl>
              <a:tblPr firstRow="1" bandRow="1">
                <a:tableStyleId>{9D7B26C5-4107-4FEC-AEDC-1716B250A1EF}</a:tableStyleId>
              </a:tblPr>
              <a:tblGrid>
                <a:gridCol w="2569887">
                  <a:extLst>
                    <a:ext uri="{9D8B030D-6E8A-4147-A177-3AD203B41FA5}">
                      <a16:colId xmlns:a16="http://schemas.microsoft.com/office/drawing/2014/main" val="49502467"/>
                    </a:ext>
                  </a:extLst>
                </a:gridCol>
                <a:gridCol w="950046">
                  <a:extLst>
                    <a:ext uri="{9D8B030D-6E8A-4147-A177-3AD203B41FA5}">
                      <a16:colId xmlns:a16="http://schemas.microsoft.com/office/drawing/2014/main" val="3210170878"/>
                    </a:ext>
                  </a:extLst>
                </a:gridCol>
                <a:gridCol w="1300725">
                  <a:extLst>
                    <a:ext uri="{9D8B030D-6E8A-4147-A177-3AD203B41FA5}">
                      <a16:colId xmlns:a16="http://schemas.microsoft.com/office/drawing/2014/main" val="2428765091"/>
                    </a:ext>
                  </a:extLst>
                </a:gridCol>
                <a:gridCol w="346840">
                  <a:extLst>
                    <a:ext uri="{9D8B030D-6E8A-4147-A177-3AD203B41FA5}">
                      <a16:colId xmlns:a16="http://schemas.microsoft.com/office/drawing/2014/main" val="3059099579"/>
                    </a:ext>
                  </a:extLst>
                </a:gridCol>
                <a:gridCol w="1133352">
                  <a:extLst>
                    <a:ext uri="{9D8B030D-6E8A-4147-A177-3AD203B41FA5}">
                      <a16:colId xmlns:a16="http://schemas.microsoft.com/office/drawing/2014/main" val="1217693388"/>
                    </a:ext>
                  </a:extLst>
                </a:gridCol>
                <a:gridCol w="1139183">
                  <a:extLst>
                    <a:ext uri="{9D8B030D-6E8A-4147-A177-3AD203B41FA5}">
                      <a16:colId xmlns:a16="http://schemas.microsoft.com/office/drawing/2014/main" val="1523296816"/>
                    </a:ext>
                  </a:extLst>
                </a:gridCol>
              </a:tblGrid>
              <a:tr h="283801">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a:t>
                      </a: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gridSpan="2">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Competitor</a:t>
                      </a:r>
                    </a:p>
                  </a:txBody>
                  <a:tcPr marL="4242" marR="4242" marT="4242"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hMerge="1">
                  <a:txBody>
                    <a:bodyPr/>
                    <a:lstStyle/>
                    <a:p>
                      <a:endParaRPr lang="it-IT"/>
                    </a:p>
                  </a:txBody>
                  <a:tcP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56533692"/>
                  </a:ext>
                </a:extLst>
              </a:tr>
              <a:tr h="283801">
                <a:tc>
                  <a:txBody>
                    <a:bodyPr/>
                    <a:lstStyle/>
                    <a:p>
                      <a:pPr algn="l"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protocols</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rtl="0" fontAlgn="b"/>
                      <a:r>
                        <a:rPr lang="it-IT" sz="105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42" marR="4242" marT="4242"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459998349"/>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RTU</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lnT w="12700" cap="flat" cmpd="sng" algn="ctr">
                      <a:noFill/>
                      <a:prstDash val="solid"/>
                      <a:round/>
                      <a:headEnd type="none" w="med" len="med"/>
                      <a:tailEnd type="none" w="med" len="med"/>
                    </a:lnT>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lnT w="12700" cap="flat" cmpd="sng" algn="ctr">
                      <a:noFill/>
                      <a:prstDash val="solid"/>
                      <a:round/>
                      <a:headEnd type="none" w="med" len="med"/>
                      <a:tailEnd type="none" w="med" len="med"/>
                    </a:lnT>
                    <a:solidFill>
                      <a:schemeClr val="accent5"/>
                    </a:solidFill>
                  </a:tcPr>
                </a:tc>
                <a:tc rowSpan="11">
                  <a:txBody>
                    <a:bodyPr/>
                    <a:lstStyle/>
                    <a:p>
                      <a:pPr algn="ctr" fontAlgn="ctr"/>
                      <a:r>
                        <a:rPr lang="en-US" sz="10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from 3VA </a:t>
                      </a:r>
                      <a:r>
                        <a:rPr lang="en-US" sz="10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MCCBthere</a:t>
                      </a:r>
                      <a:r>
                        <a:rPr lang="en-US" sz="10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is a so called 3VA line communication that goes inside the external device COM800 For protocol conversion</a:t>
                      </a:r>
                    </a:p>
                  </a:txBody>
                  <a:tcPr marL="4242" marR="4242" marT="4242" marB="0" anchor="ctr">
                    <a:lnT w="12700" cap="flat" cmpd="sng" algn="ctr">
                      <a:noFill/>
                      <a:prstDash val="solid"/>
                      <a:round/>
                      <a:headEnd type="none" w="med" len="med"/>
                      <a:tailEnd type="none" w="med" len="med"/>
                    </a:lnT>
                    <a:solidFill>
                      <a:schemeClr val="accent5"/>
                    </a:solidFill>
                  </a:tcPr>
                </a:tc>
                <a:extLst>
                  <a:ext uri="{0D108BD9-81ED-4DB2-BD59-A6C34878D82A}">
                    <a16:rowId xmlns:a16="http://schemas.microsoft.com/office/drawing/2014/main" val="4230952598"/>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TCP</a:t>
                      </a: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2938965067"/>
                  </a:ext>
                </a:extLst>
              </a:tr>
              <a:tr h="262249">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1489799176"/>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-DP</a:t>
                      </a: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121363326"/>
                  </a:ext>
                </a:extLst>
              </a:tr>
              <a:tr h="262249">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2770087616"/>
                  </a:ext>
                </a:extLst>
              </a:tr>
              <a:tr h="262249">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Ethernet / IP</a:t>
                      </a:r>
                    </a:p>
                  </a:txBody>
                  <a:tcPr marL="4242" marR="4242" marT="4242" marB="0" anchor="ctr">
                    <a:solidFill>
                      <a:schemeClr val="bg1">
                        <a:alpha val="20000"/>
                      </a:schemeClr>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3607848335"/>
                  </a:ext>
                </a:extLst>
              </a:tr>
              <a:tr h="262249">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DeviceNet</a:t>
                      </a:r>
                    </a:p>
                  </a:txBody>
                  <a:tcPr marL="4242" marR="4242" marT="4242" marB="0" anchor="c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2823165345"/>
                  </a:ext>
                </a:extLst>
              </a:tr>
              <a:tr h="236237">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BACnet/IP</a:t>
                      </a:r>
                    </a:p>
                  </a:txBody>
                  <a:tcPr marL="4242" marR="4242" marT="4242" marB="0" anchor="ctr">
                    <a:solidFill>
                      <a:schemeClr val="bg1">
                        <a:alpha val="20000"/>
                      </a:schemeClr>
                    </a:solidFill>
                  </a:tcPr>
                </a:tc>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1760300304"/>
                  </a:ext>
                </a:extLst>
              </a:tr>
              <a:tr h="262249">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Cloud connectivity</a:t>
                      </a: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2471755506"/>
                  </a:ext>
                </a:extLst>
              </a:tr>
              <a:tr h="276140">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Bluetooth</a:t>
                      </a:r>
                    </a:p>
                  </a:txBody>
                  <a:tcPr marL="4242" marR="4242" marT="4242"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Available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on the product</a:t>
                      </a:r>
                    </a:p>
                  </a:txBody>
                  <a:tcPr marL="4242" marR="4242" marT="4242" marB="0" anchor="ctr">
                    <a:solidFill>
                      <a:schemeClr val="bg1">
                        <a:alpha val="20000"/>
                      </a:schemeClr>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vMerge="1">
                  <a:txBody>
                    <a:bodyPr/>
                    <a:lstStyle/>
                    <a:p>
                      <a:endParaRPr lang="it-IT"/>
                    </a:p>
                  </a:txBody>
                  <a:tcPr>
                    <a:solidFill>
                      <a:schemeClr val="bg1">
                        <a:alpha val="20000"/>
                      </a:schemeClr>
                    </a:solidFill>
                  </a:tcPr>
                </a:tc>
                <a:extLst>
                  <a:ext uri="{0D108BD9-81ED-4DB2-BD59-A6C34878D82A}">
                    <a16:rowId xmlns:a16="http://schemas.microsoft.com/office/drawing/2014/main" val="4045745724"/>
                  </a:ext>
                </a:extLst>
              </a:tr>
              <a:tr h="412107">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4242" marR="4242" marT="4242" marB="0" anchor="c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accent5"/>
                    </a:solidFill>
                  </a:tcPr>
                </a:tc>
                <a:tc>
                  <a:txBody>
                    <a:bodyPr/>
                    <a:lstStyle/>
                    <a:p>
                      <a:pPr algn="ctr" rtl="0" fontAlgn="ctr"/>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Ekip module</a:t>
                      </a:r>
                    </a:p>
                  </a:txBody>
                  <a:tcPr marL="4242" marR="4242" marT="4242" marB="0" anchor="c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42" marR="4242" marT="4242" marB="0" anchor="c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accent5"/>
                    </a:solidFill>
                  </a:tcPr>
                </a:tc>
                <a:tc vMerge="1">
                  <a:txBody>
                    <a:bodyPr/>
                    <a:lstStyle/>
                    <a:p>
                      <a:endParaRPr lang="it-IT"/>
                    </a:p>
                  </a:txBody>
                  <a:tcPr>
                    <a:solidFill>
                      <a:schemeClr val="accent5"/>
                    </a:solidFill>
                  </a:tcPr>
                </a:tc>
                <a:extLst>
                  <a:ext uri="{0D108BD9-81ED-4DB2-BD59-A6C34878D82A}">
                    <a16:rowId xmlns:a16="http://schemas.microsoft.com/office/drawing/2014/main" val="1251607393"/>
                  </a:ext>
                </a:extLst>
              </a:tr>
              <a:tr h="391376">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4242" marR="4242" marT="4242" marB="0" anchor="ctr">
                    <a:solidFill>
                      <a:schemeClr val="bg1">
                        <a:alpha val="20000"/>
                      </a:schemeClr>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42" marR="4242" marT="4242" marB="0" anchor="ctr">
                    <a:solidFill>
                      <a:schemeClr val="bg1">
                        <a:alpha val="20000"/>
                      </a:schemeClr>
                    </a:solidFill>
                  </a:tcPr>
                </a:tc>
                <a:tc>
                  <a:txBody>
                    <a:bodyPr/>
                    <a:lstStyle/>
                    <a:p>
                      <a:pPr algn="ctr" rtl="0" fontAlgn="ct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Up to 10 digital I/O; By adding </a:t>
                      </a:r>
                      <a:r>
                        <a:rPr lang="en-US"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module</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42" marR="4242" marT="4242" marB="0" anchor="ctr">
                    <a:solidFill>
                      <a:schemeClr val="bg1">
                        <a:alpha val="20000"/>
                      </a:schemeClr>
                    </a:solidFill>
                  </a:tcPr>
                </a:tc>
                <a:extLst>
                  <a:ext uri="{0D108BD9-81ED-4DB2-BD59-A6C34878D82A}">
                    <a16:rowId xmlns:a16="http://schemas.microsoft.com/office/drawing/2014/main" val="994159860"/>
                  </a:ext>
                </a:extLst>
              </a:tr>
            </a:tbl>
          </a:graphicData>
        </a:graphic>
      </p:graphicFrame>
      <p:pic>
        <p:nvPicPr>
          <p:cNvPr id="14" name="Picture 13">
            <a:extLst>
              <a:ext uri="{FF2B5EF4-FFF2-40B4-BE49-F238E27FC236}">
                <a16:creationId xmlns:a16="http://schemas.microsoft.com/office/drawing/2014/main" id="{3709E38F-005E-4A54-9FD6-6E6D5ABB9838}"/>
              </a:ext>
            </a:extLst>
          </p:cNvPr>
          <p:cNvPicPr>
            <a:picLocks noChangeAspect="1"/>
          </p:cNvPicPr>
          <p:nvPr/>
        </p:nvPicPr>
        <p:blipFill>
          <a:blip r:embed="rId2"/>
          <a:stretch>
            <a:fillRect/>
          </a:stretch>
        </p:blipFill>
        <p:spPr>
          <a:xfrm>
            <a:off x="8106273" y="3227374"/>
            <a:ext cx="1747670" cy="2687651"/>
          </a:xfrm>
          <a:prstGeom prst="rect">
            <a:avLst/>
          </a:prstGeom>
        </p:spPr>
      </p:pic>
      <p:pic>
        <p:nvPicPr>
          <p:cNvPr id="15" name="Picture 14">
            <a:extLst>
              <a:ext uri="{FF2B5EF4-FFF2-40B4-BE49-F238E27FC236}">
                <a16:creationId xmlns:a16="http://schemas.microsoft.com/office/drawing/2014/main" id="{8F9A640F-3F1D-4574-A1BE-656781C71B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06841" y="1933575"/>
            <a:ext cx="1604432" cy="2375244"/>
          </a:xfrm>
          <a:prstGeom prst="rect">
            <a:avLst/>
          </a:prstGeom>
        </p:spPr>
      </p:pic>
      <p:sp>
        <p:nvSpPr>
          <p:cNvPr id="10" name="Rectangle 9">
            <a:extLst>
              <a:ext uri="{FF2B5EF4-FFF2-40B4-BE49-F238E27FC236}">
                <a16:creationId xmlns:a16="http://schemas.microsoft.com/office/drawing/2014/main" id="{24DC918E-BBB7-4A4B-B8BB-8659E32B2FD6}"/>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402680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120781-404D-436B-AD49-9B0B01A0DF24}"/>
              </a:ext>
            </a:extLst>
          </p:cNvPr>
          <p:cNvSpPr/>
          <p:nvPr/>
        </p:nvSpPr>
        <p:spPr bwMode="gray">
          <a:xfrm>
            <a:off x="332367" y="1933574"/>
            <a:ext cx="11520000" cy="39798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sp>
        <p:nvSpPr>
          <p:cNvPr id="3" name="Title 2">
            <a:extLst>
              <a:ext uri="{FF2B5EF4-FFF2-40B4-BE49-F238E27FC236}">
                <a16:creationId xmlns:a16="http://schemas.microsoft.com/office/drawing/2014/main" id="{09B24728-99BF-41DF-8E47-104B4F1E2D77}"/>
              </a:ext>
            </a:extLst>
          </p:cNvPr>
          <p:cNvSpPr>
            <a:spLocks noGrp="1"/>
          </p:cNvSpPr>
          <p:nvPr>
            <p:ph type="title"/>
          </p:nvPr>
        </p:nvSpPr>
        <p:spPr/>
        <p:txBody>
          <a:bodyPr/>
          <a:lstStyle/>
          <a:p>
            <a:r>
              <a:rPr lang="en-US" dirty="0"/>
              <a:t>Smart metering and monitoring</a:t>
            </a:r>
            <a:endParaRPr lang="it-IT" dirty="0"/>
          </a:p>
        </p:txBody>
      </p:sp>
      <p:sp>
        <p:nvSpPr>
          <p:cNvPr id="4" name="Date Placeholder 3">
            <a:extLst>
              <a:ext uri="{FF2B5EF4-FFF2-40B4-BE49-F238E27FC236}">
                <a16:creationId xmlns:a16="http://schemas.microsoft.com/office/drawing/2014/main" id="{CBEE2400-A5A2-4119-8DCE-F31F629540F0}"/>
              </a:ext>
            </a:extLst>
          </p:cNvPr>
          <p:cNvSpPr>
            <a:spLocks noGrp="1"/>
          </p:cNvSpPr>
          <p:nvPr>
            <p:ph type="dt" sz="half" idx="18"/>
          </p:nvPr>
        </p:nvSpPr>
        <p:spPr/>
        <p:txBody>
          <a:bodyPr/>
          <a:lstStyle/>
          <a:p>
            <a:fld id="{DED11F41-F59E-4148-82B4-D5604C9DFCBD}" type="datetime4">
              <a:rPr lang="en-US" smtClean="0"/>
              <a:t>October 8, 2021</a:t>
            </a:fld>
            <a:endParaRPr lang="en-US" dirty="0"/>
          </a:p>
        </p:txBody>
      </p:sp>
      <p:sp>
        <p:nvSpPr>
          <p:cNvPr id="5" name="Footer Placeholder 4">
            <a:extLst>
              <a:ext uri="{FF2B5EF4-FFF2-40B4-BE49-F238E27FC236}">
                <a16:creationId xmlns:a16="http://schemas.microsoft.com/office/drawing/2014/main" id="{7A5DFECF-1912-49C5-BC1D-0821D5476BAB}"/>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086B5DD7-AFA2-44C7-BC99-B036DBEED854}"/>
              </a:ext>
            </a:extLst>
          </p:cNvPr>
          <p:cNvSpPr>
            <a:spLocks noGrp="1"/>
          </p:cNvSpPr>
          <p:nvPr>
            <p:ph type="sldNum" sz="quarter" idx="20"/>
          </p:nvPr>
        </p:nvSpPr>
        <p:spPr/>
        <p:txBody>
          <a:bodyPr/>
          <a:lstStyle/>
          <a:p>
            <a:r>
              <a:rPr lang="en-US"/>
              <a:t>Slide </a:t>
            </a:r>
            <a:fld id="{619F89D8-7AE3-494A-97F3-03D680869632}" type="slidenum">
              <a:rPr lang="en-US" smtClean="0"/>
              <a:pPr/>
              <a:t>91</a:t>
            </a:fld>
            <a:endParaRPr lang="en-US" dirty="0"/>
          </a:p>
        </p:txBody>
      </p:sp>
      <p:sp>
        <p:nvSpPr>
          <p:cNvPr id="7" name="Subtitle 6">
            <a:extLst>
              <a:ext uri="{FF2B5EF4-FFF2-40B4-BE49-F238E27FC236}">
                <a16:creationId xmlns:a16="http://schemas.microsoft.com/office/drawing/2014/main" id="{5180D323-ED4E-4F1A-ABC1-7054A957C1A4}"/>
              </a:ext>
            </a:extLst>
          </p:cNvPr>
          <p:cNvSpPr>
            <a:spLocks noGrp="1"/>
          </p:cNvSpPr>
          <p:nvPr>
            <p:ph type="subTitle" idx="13"/>
          </p:nvPr>
        </p:nvSpPr>
        <p:spPr/>
        <p:txBody>
          <a:bodyPr/>
          <a:lstStyle/>
          <a:p>
            <a:r>
              <a:rPr lang="it-IT" dirty="0">
                <a:latin typeface="ABBvoice Light" panose="020D0403020503020204" pitchFamily="34" charset="0"/>
                <a:ea typeface="ABBvoice Light" panose="020D0403020503020204" pitchFamily="34" charset="0"/>
                <a:cs typeface="ABBvoice Light" panose="020D0403020503020204" pitchFamily="34" charset="0"/>
              </a:rPr>
              <a:t>Siemens 3VA MCCB  </a:t>
            </a:r>
            <a:r>
              <a:rPr lang="it-IT" dirty="0" err="1">
                <a:latin typeface="ABBvoice Light" panose="020D0403020503020204" pitchFamily="34" charset="0"/>
                <a:ea typeface="ABBvoice Light" panose="020D0403020503020204" pitchFamily="34" charset="0"/>
                <a:cs typeface="ABBvoice Light" panose="020D0403020503020204" pitchFamily="34" charset="0"/>
              </a:rPr>
              <a:t>architecture</a:t>
            </a:r>
            <a:endParaRPr lang="it-IT"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9" name="Picture 8">
            <a:extLst>
              <a:ext uri="{FF2B5EF4-FFF2-40B4-BE49-F238E27FC236}">
                <a16:creationId xmlns:a16="http://schemas.microsoft.com/office/drawing/2014/main" id="{B57ADDBE-61E8-4602-8DE2-81C2D48F1E1B}"/>
              </a:ext>
            </a:extLst>
          </p:cNvPr>
          <p:cNvPicPr>
            <a:picLocks noChangeAspect="1"/>
          </p:cNvPicPr>
          <p:nvPr/>
        </p:nvPicPr>
        <p:blipFill>
          <a:blip r:embed="rId2"/>
          <a:stretch>
            <a:fillRect/>
          </a:stretch>
        </p:blipFill>
        <p:spPr>
          <a:xfrm>
            <a:off x="498862" y="2164504"/>
            <a:ext cx="5435294" cy="3608283"/>
          </a:xfrm>
          <a:prstGeom prst="rect">
            <a:avLst/>
          </a:prstGeom>
        </p:spPr>
      </p:pic>
      <p:sp>
        <p:nvSpPr>
          <p:cNvPr id="10" name="Subtitle 6">
            <a:extLst>
              <a:ext uri="{FF2B5EF4-FFF2-40B4-BE49-F238E27FC236}">
                <a16:creationId xmlns:a16="http://schemas.microsoft.com/office/drawing/2014/main" id="{DBC72DF4-0B8E-4BC2-BEE5-73469795298F}"/>
              </a:ext>
            </a:extLst>
          </p:cNvPr>
          <p:cNvSpPr txBox="1">
            <a:spLocks/>
          </p:cNvSpPr>
          <p:nvPr/>
        </p:nvSpPr>
        <p:spPr bwMode="gray">
          <a:xfrm>
            <a:off x="6100651" y="2119208"/>
            <a:ext cx="4009143" cy="504000"/>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800" kern="1200">
                <a:solidFill>
                  <a:schemeClr val="tx1"/>
                </a:solidFill>
                <a:latin typeface="+mn-lt"/>
                <a:ea typeface="+mn-ea"/>
                <a:cs typeface="+mn-cs"/>
              </a:defRPr>
            </a:lvl1pPr>
            <a:lvl2pPr marL="0" indent="0" algn="l" defTabSz="914491"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91"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it-IT" sz="1600" b="1" dirty="0">
                <a:latin typeface="ABBvoiceOffice" panose="020D0603020503020204" pitchFamily="34" charset="0"/>
                <a:ea typeface="ABBvoiceOffice" panose="020D0603020503020204" pitchFamily="34" charset="0"/>
                <a:cs typeface="ABBvoiceOffice" panose="020D0603020503020204" pitchFamily="34" charset="0"/>
              </a:rPr>
              <a:t>—</a:t>
            </a:r>
          </a:p>
          <a:p>
            <a:r>
              <a:rPr lang="it-IT" sz="1600" b="1" dirty="0">
                <a:latin typeface="ABBvoiceOffice" panose="020D0603020503020204" pitchFamily="34" charset="0"/>
                <a:ea typeface="ABBvoiceOffice" panose="020D0603020503020204" pitchFamily="34" charset="0"/>
                <a:cs typeface="ABBvoiceOffice" panose="020D0603020503020204" pitchFamily="34" charset="0"/>
              </a:rPr>
              <a:t>Siemens 3VA MCCB  </a:t>
            </a:r>
            <a:r>
              <a:rPr lang="it-IT" sz="1600" b="1" dirty="0" err="1">
                <a:latin typeface="ABBvoiceOffice" panose="020D0603020503020204" pitchFamily="34" charset="0"/>
                <a:ea typeface="ABBvoiceOffice" panose="020D0603020503020204" pitchFamily="34" charset="0"/>
                <a:cs typeface="ABBvoiceOffice" panose="020D0603020503020204" pitchFamily="34" charset="0"/>
              </a:rPr>
              <a:t>architecture</a:t>
            </a:r>
            <a:endParaRPr lang="it-IT" sz="1600" b="1"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1" name="Rectangle 10">
            <a:extLst>
              <a:ext uri="{FF2B5EF4-FFF2-40B4-BE49-F238E27FC236}">
                <a16:creationId xmlns:a16="http://schemas.microsoft.com/office/drawing/2014/main" id="{D4E804C3-49C2-4216-BBA3-F51361B5F434}"/>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37614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928FDC-91F5-451D-8A24-7D68BE7E6693}"/>
              </a:ext>
            </a:extLst>
          </p:cNvPr>
          <p:cNvSpPr/>
          <p:nvPr/>
        </p:nvSpPr>
        <p:spPr bwMode="gray">
          <a:xfrm>
            <a:off x="224580" y="2205571"/>
            <a:ext cx="11742840" cy="374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err="1"/>
          </a:p>
        </p:txBody>
      </p:sp>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3" name="Date Placeholder 2"/>
          <p:cNvSpPr>
            <a:spLocks noGrp="1"/>
          </p:cNvSpPr>
          <p:nvPr>
            <p:ph type="dt" sz="half" idx="11"/>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92</a:t>
            </a:fld>
            <a:endParaRPr lang="en-US"/>
          </a:p>
        </p:txBody>
      </p:sp>
      <p:sp>
        <p:nvSpPr>
          <p:cNvPr id="25" name="Text Placeholder 24">
            <a:extLst>
              <a:ext uri="{FF2B5EF4-FFF2-40B4-BE49-F238E27FC236}">
                <a16:creationId xmlns:a16="http://schemas.microsoft.com/office/drawing/2014/main" id="{0EA452DF-4C68-4D35-B0D9-BF020F34C349}"/>
              </a:ext>
            </a:extLst>
          </p:cNvPr>
          <p:cNvSpPr>
            <a:spLocks noGrp="1"/>
          </p:cNvSpPr>
          <p:nvPr>
            <p:ph type="body" sz="quarter" idx="17"/>
          </p:nvPr>
        </p:nvSpPr>
        <p:spPr>
          <a:xfrm>
            <a:off x="6107112" y="1869748"/>
            <a:ext cx="5605200" cy="252000"/>
          </a:xfrm>
        </p:spPr>
        <p:txBody>
          <a:bodyPr/>
          <a:lstStyle/>
          <a:p>
            <a:r>
              <a:rPr lang="it-IT" dirty="0">
                <a:solidFill>
                  <a:schemeClr val="tx1"/>
                </a:solidFill>
              </a:rPr>
              <a:t>—</a:t>
            </a:r>
          </a:p>
          <a:p>
            <a:r>
              <a:rPr lang="it-IT" dirty="0">
                <a:solidFill>
                  <a:schemeClr val="tx1"/>
                </a:solidFill>
              </a:rPr>
              <a:t>EATON – </a:t>
            </a:r>
            <a:r>
              <a:rPr lang="it-IT" dirty="0" err="1">
                <a:solidFill>
                  <a:schemeClr val="tx1"/>
                </a:solidFill>
              </a:rPr>
              <a:t>Brightlayer</a:t>
            </a:r>
            <a:endParaRPr lang="it-IT" dirty="0">
              <a:solidFill>
                <a:schemeClr val="tx1"/>
              </a:solidFill>
            </a:endParaRPr>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Supervision system – cloud monitoring</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8" name="Picture 7">
            <a:extLst>
              <a:ext uri="{FF2B5EF4-FFF2-40B4-BE49-F238E27FC236}">
                <a16:creationId xmlns:a16="http://schemas.microsoft.com/office/drawing/2014/main" id="{67FDD350-2FB6-4C2A-9D9F-4202052E9A02}"/>
              </a:ext>
            </a:extLst>
          </p:cNvPr>
          <p:cNvPicPr>
            <a:picLocks noChangeAspect="1"/>
          </p:cNvPicPr>
          <p:nvPr/>
        </p:nvPicPr>
        <p:blipFill>
          <a:blip r:embed="rId6"/>
          <a:stretch>
            <a:fillRect/>
          </a:stretch>
        </p:blipFill>
        <p:spPr>
          <a:xfrm>
            <a:off x="8960567" y="2781751"/>
            <a:ext cx="2618018" cy="2770192"/>
          </a:xfrm>
          <a:prstGeom prst="rect">
            <a:avLst/>
          </a:prstGeom>
        </p:spPr>
      </p:pic>
      <p:pic>
        <p:nvPicPr>
          <p:cNvPr id="12" name="Picture 11">
            <a:extLst>
              <a:ext uri="{FF2B5EF4-FFF2-40B4-BE49-F238E27FC236}">
                <a16:creationId xmlns:a16="http://schemas.microsoft.com/office/drawing/2014/main" id="{6DC25353-1D75-45EB-BF84-97DF049D1C16}"/>
              </a:ext>
            </a:extLst>
          </p:cNvPr>
          <p:cNvPicPr>
            <a:picLocks noChangeAspect="1"/>
          </p:cNvPicPr>
          <p:nvPr/>
        </p:nvPicPr>
        <p:blipFill>
          <a:blip r:embed="rId7"/>
          <a:stretch>
            <a:fillRect/>
          </a:stretch>
        </p:blipFill>
        <p:spPr>
          <a:xfrm>
            <a:off x="332367" y="2863283"/>
            <a:ext cx="5898894" cy="2982439"/>
          </a:xfrm>
          <a:prstGeom prst="rect">
            <a:avLst/>
          </a:prstGeom>
        </p:spPr>
      </p:pic>
      <p:pic>
        <p:nvPicPr>
          <p:cNvPr id="14" name="Picture 13">
            <a:extLst>
              <a:ext uri="{FF2B5EF4-FFF2-40B4-BE49-F238E27FC236}">
                <a16:creationId xmlns:a16="http://schemas.microsoft.com/office/drawing/2014/main" id="{27645264-EE6B-428B-B77B-E464CCEF95BB}"/>
              </a:ext>
            </a:extLst>
          </p:cNvPr>
          <p:cNvPicPr>
            <a:picLocks noChangeAspect="1"/>
          </p:cNvPicPr>
          <p:nvPr/>
        </p:nvPicPr>
        <p:blipFill>
          <a:blip r:embed="rId8"/>
          <a:stretch>
            <a:fillRect/>
          </a:stretch>
        </p:blipFill>
        <p:spPr>
          <a:xfrm>
            <a:off x="6592320" y="2630812"/>
            <a:ext cx="2317392" cy="3002355"/>
          </a:xfrm>
          <a:prstGeom prst="rect">
            <a:avLst/>
          </a:prstGeom>
        </p:spPr>
      </p:pic>
      <p:sp>
        <p:nvSpPr>
          <p:cNvPr id="28" name="Rectangle 27">
            <a:extLst>
              <a:ext uri="{FF2B5EF4-FFF2-40B4-BE49-F238E27FC236}">
                <a16:creationId xmlns:a16="http://schemas.microsoft.com/office/drawing/2014/main" id="{C7A57439-AB70-4A4C-BA2A-EE6133DEDA9A}"/>
              </a:ext>
            </a:extLst>
          </p:cNvPr>
          <p:cNvSpPr/>
          <p:nvPr/>
        </p:nvSpPr>
        <p:spPr>
          <a:xfrm>
            <a:off x="6254960" y="5694161"/>
            <a:ext cx="5411215" cy="646331"/>
          </a:xfrm>
          <a:prstGeom prst="rect">
            <a:avLst/>
          </a:prstGeom>
        </p:spPr>
        <p:txBody>
          <a:bodyPr wrap="square">
            <a:spAutoFit/>
          </a:bodyPr>
          <a:lstStyle/>
          <a:p>
            <a:r>
              <a:rPr lang="it-IT" sz="1200" dirty="0">
                <a:hlinkClick r:id="rId9"/>
              </a:rPr>
              <a:t>https://www.eaton.com/us/en-us/company/digital-innovation/brightlayer.html?wtredirect=www.eaton.com/brightlayer</a:t>
            </a:r>
            <a:endParaRPr lang="it-IT" sz="1200" dirty="0"/>
          </a:p>
          <a:p>
            <a:endParaRPr lang="it-IT" sz="1200" dirty="0"/>
          </a:p>
        </p:txBody>
      </p:sp>
      <p:sp>
        <p:nvSpPr>
          <p:cNvPr id="16" name="Text Placeholder 8">
            <a:extLst>
              <a:ext uri="{FF2B5EF4-FFF2-40B4-BE49-F238E27FC236}">
                <a16:creationId xmlns:a16="http://schemas.microsoft.com/office/drawing/2014/main" id="{E45DB98F-D0E3-4410-8DCE-32545B0C6B81}"/>
              </a:ext>
            </a:extLst>
          </p:cNvPr>
          <p:cNvSpPr txBox="1">
            <a:spLocks/>
          </p:cNvSpPr>
          <p:nvPr/>
        </p:nvSpPr>
        <p:spPr bwMode="gray">
          <a:xfrm>
            <a:off x="336550" y="1876080"/>
            <a:ext cx="5605200"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it-IT" dirty="0">
                <a:solidFill>
                  <a:schemeClr val="tx1"/>
                </a:solidFill>
              </a:rPr>
              <a:t>—</a:t>
            </a:r>
          </a:p>
          <a:p>
            <a:r>
              <a:rPr lang="it-IT" dirty="0">
                <a:solidFill>
                  <a:schemeClr val="tx1"/>
                </a:solidFill>
              </a:rPr>
              <a:t>ABB </a:t>
            </a:r>
            <a:r>
              <a:rPr lang="it-IT" dirty="0" err="1">
                <a:solidFill>
                  <a:schemeClr val="tx1"/>
                </a:solidFill>
              </a:rPr>
              <a:t>Ability</a:t>
            </a:r>
            <a:r>
              <a:rPr lang="it-IT" dirty="0">
                <a:solidFill>
                  <a:schemeClr val="tx1"/>
                </a:solidFill>
              </a:rPr>
              <a:t> - Energy &amp; Asset Manager</a:t>
            </a:r>
          </a:p>
        </p:txBody>
      </p:sp>
      <p:sp>
        <p:nvSpPr>
          <p:cNvPr id="15" name="Rectangle 14">
            <a:extLst>
              <a:ext uri="{FF2B5EF4-FFF2-40B4-BE49-F238E27FC236}">
                <a16:creationId xmlns:a16="http://schemas.microsoft.com/office/drawing/2014/main" id="{9F2607FC-9ABE-43DE-8F98-1458E86B0F23}"/>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12665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F61C3E77-598A-4604-8A6E-D291E631880D}"/>
              </a:ext>
            </a:extLst>
          </p:cNvPr>
          <p:cNvSpPr>
            <a:spLocks noGrp="1"/>
          </p:cNvSpPr>
          <p:nvPr>
            <p:ph type="title"/>
          </p:nvPr>
        </p:nvSpPr>
        <p:spPr>
          <a:xfrm>
            <a:off x="333264" y="682313"/>
            <a:ext cx="11520000" cy="396000"/>
          </a:xfrm>
        </p:spPr>
        <p:txBody>
          <a:bodyPr/>
          <a:lstStyle/>
          <a:p>
            <a:r>
              <a:rPr lang="en-US" dirty="0"/>
              <a:t>Smart metering and monitoring</a:t>
            </a:r>
          </a:p>
        </p:txBody>
      </p:sp>
      <p:sp>
        <p:nvSpPr>
          <p:cNvPr id="29" name="Footer Placeholder 2">
            <a:extLst>
              <a:ext uri="{FF2B5EF4-FFF2-40B4-BE49-F238E27FC236}">
                <a16:creationId xmlns:a16="http://schemas.microsoft.com/office/drawing/2014/main" id="{E2491DC6-74F2-4F02-B533-B1CAAA669E92}"/>
              </a:ext>
            </a:extLst>
          </p:cNvPr>
          <p:cNvSpPr>
            <a:spLocks noGrp="1"/>
          </p:cNvSpPr>
          <p:nvPr>
            <p:ph type="ftr" sz="quarter" idx="10"/>
          </p:nvPr>
        </p:nvSpPr>
        <p:spPr>
          <a:xfrm>
            <a:off x="2499782" y="6298397"/>
            <a:ext cx="8490250" cy="500072"/>
          </a:xfrm>
        </p:spPr>
        <p:txBody>
          <a:bodyPr/>
          <a:lstStyle/>
          <a:p>
            <a:pPr lvl="8"/>
            <a:endParaRPr lang="en-US"/>
          </a:p>
        </p:txBody>
      </p:sp>
      <p:sp>
        <p:nvSpPr>
          <p:cNvPr id="4" name="Date Placeholder 3">
            <a:extLst>
              <a:ext uri="{FF2B5EF4-FFF2-40B4-BE49-F238E27FC236}">
                <a16:creationId xmlns:a16="http://schemas.microsoft.com/office/drawing/2014/main" id="{0DD4A3B1-C25E-4AC7-BA2B-75B26B23A52F}"/>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F4064434-E0DB-45C0-856F-3A928AC17331}"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A0B65540-C0F0-46F8-B585-34B7B5A57A49}"/>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93</a:t>
            </a:fld>
            <a:endParaRPr lang="en-US" sz="800"/>
          </a:p>
        </p:txBody>
      </p:sp>
      <p:sp>
        <p:nvSpPr>
          <p:cNvPr id="16" name="Text Placeholder 15">
            <a:extLst>
              <a:ext uri="{FF2B5EF4-FFF2-40B4-BE49-F238E27FC236}">
                <a16:creationId xmlns:a16="http://schemas.microsoft.com/office/drawing/2014/main" id="{BDA8AD50-2228-442B-8355-93B3F1FEB115}"/>
              </a:ext>
            </a:extLst>
          </p:cNvPr>
          <p:cNvSpPr>
            <a:spLocks noGrp="1"/>
          </p:cNvSpPr>
          <p:nvPr>
            <p:ph type="body" sz="quarter" idx="16"/>
          </p:nvPr>
        </p:nvSpPr>
        <p:spPr>
          <a:xfrm>
            <a:off x="333435" y="1931193"/>
            <a:ext cx="5605200" cy="252000"/>
          </a:xfrm>
        </p:spPr>
        <p:txBody>
          <a:bodyPr anchor="t">
            <a:normAutofit/>
          </a:bodyPr>
          <a:lstStyle/>
          <a:p>
            <a:r>
              <a:rPr lang="it-IT" dirty="0">
                <a:solidFill>
                  <a:schemeClr val="tx1"/>
                </a:solidFill>
              </a:rPr>
              <a:t>ABB </a:t>
            </a:r>
            <a:r>
              <a:rPr lang="it-IT" dirty="0" err="1">
                <a:solidFill>
                  <a:schemeClr val="tx1"/>
                </a:solidFill>
              </a:rPr>
              <a:t>Ability</a:t>
            </a:r>
            <a:r>
              <a:rPr lang="it-IT" dirty="0">
                <a:solidFill>
                  <a:schemeClr val="tx1"/>
                </a:solidFill>
              </a:rPr>
              <a:t> – Energy &amp; Asset Manager</a:t>
            </a:r>
          </a:p>
        </p:txBody>
      </p:sp>
      <p:sp>
        <p:nvSpPr>
          <p:cNvPr id="17" name="Text Placeholder 16">
            <a:extLst>
              <a:ext uri="{FF2B5EF4-FFF2-40B4-BE49-F238E27FC236}">
                <a16:creationId xmlns:a16="http://schemas.microsoft.com/office/drawing/2014/main" id="{5798BA0B-41BB-4D84-8F5B-464F6DEEBE7B}"/>
              </a:ext>
            </a:extLst>
          </p:cNvPr>
          <p:cNvSpPr>
            <a:spLocks noGrp="1"/>
          </p:cNvSpPr>
          <p:nvPr>
            <p:ph type="body" sz="quarter" idx="17"/>
          </p:nvPr>
        </p:nvSpPr>
        <p:spPr>
          <a:xfrm>
            <a:off x="6248327" y="1931193"/>
            <a:ext cx="5605200" cy="252000"/>
          </a:xfrm>
        </p:spPr>
        <p:txBody>
          <a:bodyPr anchor="t">
            <a:normAutofit/>
          </a:bodyPr>
          <a:lstStyle/>
          <a:p>
            <a:pPr>
              <a:spcAft>
                <a:spcPts val="600"/>
              </a:spcAft>
            </a:pPr>
            <a:r>
              <a:rPr lang="it-IT" dirty="0">
                <a:solidFill>
                  <a:schemeClr val="tx1"/>
                </a:solidFill>
              </a:rPr>
              <a:t>EATON - EATON – </a:t>
            </a:r>
            <a:r>
              <a:rPr lang="it-IT" dirty="0" err="1">
                <a:solidFill>
                  <a:schemeClr val="tx1"/>
                </a:solidFill>
              </a:rPr>
              <a:t>Brightlayer</a:t>
            </a:r>
            <a:endParaRPr lang="it-IT" dirty="0">
              <a:solidFill>
                <a:schemeClr val="tx1"/>
              </a:solidFill>
            </a:endParaRPr>
          </a:p>
        </p:txBody>
      </p:sp>
      <p:sp>
        <p:nvSpPr>
          <p:cNvPr id="18" name="Content Placeholder 17">
            <a:extLst>
              <a:ext uri="{FF2B5EF4-FFF2-40B4-BE49-F238E27FC236}">
                <a16:creationId xmlns:a16="http://schemas.microsoft.com/office/drawing/2014/main" id="{9C2860F8-78C1-497A-B001-87B45F1E0318}"/>
              </a:ext>
            </a:extLst>
          </p:cNvPr>
          <p:cNvSpPr>
            <a:spLocks noGrp="1"/>
          </p:cNvSpPr>
          <p:nvPr>
            <p:ph sz="quarter" idx="20"/>
          </p:nvPr>
        </p:nvSpPr>
        <p:spPr>
          <a:xfrm>
            <a:off x="6249107" y="2317638"/>
            <a:ext cx="5604420" cy="3594474"/>
          </a:xfrm>
        </p:spPr>
        <p:txBody>
          <a:bodyPr>
            <a:normAutofit/>
          </a:bodyPr>
          <a:lstStyle/>
          <a:p>
            <a:endParaRPr lang="it-IT" dirty="0">
              <a:hlinkClick r:id="rId2"/>
            </a:endParaRPr>
          </a:p>
          <a:p>
            <a:r>
              <a:rPr lang="it-IT" dirty="0" err="1">
                <a:hlinkClick r:id="rId2"/>
              </a:rPr>
              <a:t>Brightlayer</a:t>
            </a:r>
            <a:r>
              <a:rPr lang="it-IT" dirty="0">
                <a:hlinkClick r:id="rId2"/>
              </a:rPr>
              <a:t> Industrial suite (eaton.com)</a:t>
            </a:r>
            <a:endParaRPr lang="it-IT" dirty="0"/>
          </a:p>
          <a:p>
            <a:endParaRPr lang="it-IT" dirty="0"/>
          </a:p>
          <a:p>
            <a:r>
              <a:rPr lang="en-US" dirty="0">
                <a:hlinkClick r:id="rId3"/>
              </a:rPr>
              <a:t>Power management software |Eaton </a:t>
            </a:r>
            <a:r>
              <a:rPr lang="en-US" dirty="0" err="1">
                <a:hlinkClick r:id="rId3"/>
              </a:rPr>
              <a:t>Brightlayer</a:t>
            </a:r>
            <a:r>
              <a:rPr lang="en-US" dirty="0">
                <a:hlinkClick r:id="rId3"/>
              </a:rPr>
              <a:t> Data Center suite</a:t>
            </a:r>
            <a:endParaRPr lang="en-US" dirty="0"/>
          </a:p>
          <a:p>
            <a:endParaRPr lang="it-IT" dirty="0"/>
          </a:p>
          <a:p>
            <a:r>
              <a:rPr lang="it-IT" dirty="0"/>
              <a:t>Not </a:t>
            </a:r>
            <a:r>
              <a:rPr lang="it-IT" dirty="0" err="1"/>
              <a:t>yet</a:t>
            </a:r>
            <a:r>
              <a:rPr lang="it-IT" dirty="0"/>
              <a:t> </a:t>
            </a:r>
            <a:r>
              <a:rPr lang="it-IT" dirty="0" err="1"/>
              <a:t>available</a:t>
            </a:r>
            <a:r>
              <a:rPr lang="it-IT" dirty="0"/>
              <a:t> </a:t>
            </a:r>
            <a:r>
              <a:rPr lang="it-IT" dirty="0" err="1"/>
              <a:t>dedicated</a:t>
            </a:r>
            <a:r>
              <a:rPr lang="it-IT" dirty="0"/>
              <a:t> link for Building</a:t>
            </a:r>
          </a:p>
          <a:p>
            <a:endParaRPr lang="it-IT" dirty="0"/>
          </a:p>
          <a:p>
            <a:r>
              <a:rPr lang="it-IT" dirty="0"/>
              <a:t>Not </a:t>
            </a:r>
            <a:r>
              <a:rPr lang="it-IT" dirty="0" err="1"/>
              <a:t>yet</a:t>
            </a:r>
            <a:r>
              <a:rPr lang="it-IT" dirty="0"/>
              <a:t> </a:t>
            </a:r>
            <a:r>
              <a:rPr lang="it-IT" dirty="0" err="1"/>
              <a:t>available</a:t>
            </a:r>
            <a:r>
              <a:rPr lang="it-IT" dirty="0"/>
              <a:t> </a:t>
            </a:r>
            <a:r>
              <a:rPr lang="it-IT" dirty="0" err="1"/>
              <a:t>dedicated</a:t>
            </a:r>
            <a:r>
              <a:rPr lang="it-IT" dirty="0"/>
              <a:t> link for Utility</a:t>
            </a:r>
          </a:p>
          <a:p>
            <a:endParaRPr lang="it-IT" dirty="0"/>
          </a:p>
        </p:txBody>
      </p:sp>
      <p:sp>
        <p:nvSpPr>
          <p:cNvPr id="31" name="Content Placeholder 8">
            <a:extLst>
              <a:ext uri="{FF2B5EF4-FFF2-40B4-BE49-F238E27FC236}">
                <a16:creationId xmlns:a16="http://schemas.microsoft.com/office/drawing/2014/main" id="{0BCD841B-7C2B-4B21-BAD4-F0E5944B1D42}"/>
              </a:ext>
            </a:extLst>
          </p:cNvPr>
          <p:cNvSpPr>
            <a:spLocks noGrp="1"/>
          </p:cNvSpPr>
          <p:nvPr>
            <p:ph sz="quarter" idx="19"/>
          </p:nvPr>
        </p:nvSpPr>
        <p:spPr>
          <a:xfrm>
            <a:off x="332367" y="2317638"/>
            <a:ext cx="5603434" cy="3594474"/>
          </a:xfrm>
        </p:spPr>
        <p:txBody>
          <a:bodyPr/>
          <a:lstStyle/>
          <a:p>
            <a:endParaRPr lang="en-US" dirty="0"/>
          </a:p>
          <a:p>
            <a:r>
              <a:rPr lang="en-US" dirty="0">
                <a:hlinkClick r:id="rId4"/>
              </a:rPr>
              <a:t>abb-ability-energy-and-asset-manager-for-chemicals-oil-and-gas</a:t>
            </a:r>
            <a:endParaRPr lang="en-US" dirty="0"/>
          </a:p>
          <a:p>
            <a:endParaRPr lang="en-US" dirty="0">
              <a:hlinkClick r:id="" action="ppaction://noaction"/>
            </a:endParaRPr>
          </a:p>
          <a:p>
            <a:r>
              <a:rPr lang="en-US" dirty="0">
                <a:hlinkClick r:id="" action="ppaction://noaction"/>
              </a:rPr>
              <a:t>abb-ability-energy-and-asset-manager-for-data-centers</a:t>
            </a:r>
            <a:endParaRPr lang="en-US" dirty="0"/>
          </a:p>
          <a:p>
            <a:endParaRPr lang="en-US" dirty="0"/>
          </a:p>
          <a:p>
            <a:r>
              <a:rPr lang="en-US" dirty="0">
                <a:hlinkClick r:id="rId5"/>
              </a:rPr>
              <a:t>abb-ability-energy-and-asset-manager-for-buildings</a:t>
            </a:r>
            <a:endParaRPr lang="en-US" dirty="0"/>
          </a:p>
          <a:p>
            <a:endParaRPr lang="en-US" dirty="0"/>
          </a:p>
          <a:p>
            <a:r>
              <a:rPr lang="en-US" dirty="0">
                <a:hlinkClick r:id="rId6"/>
              </a:rPr>
              <a:t>abb-ability-energy-and-asset-manager-for-manufacturing / Manufacturing / Food &amp; Beverage</a:t>
            </a:r>
            <a:endParaRPr lang="en-US" dirty="0"/>
          </a:p>
          <a:p>
            <a:endParaRPr lang="en-US" dirty="0"/>
          </a:p>
          <a:p>
            <a:endParaRPr lang="en-US" dirty="0"/>
          </a:p>
        </p:txBody>
      </p:sp>
      <p:sp>
        <p:nvSpPr>
          <p:cNvPr id="33" name="Subtitle 9">
            <a:extLst>
              <a:ext uri="{FF2B5EF4-FFF2-40B4-BE49-F238E27FC236}">
                <a16:creationId xmlns:a16="http://schemas.microsoft.com/office/drawing/2014/main" id="{7F5CD9D3-7248-44C4-88AB-98E96114DD46}"/>
              </a:ext>
            </a:extLst>
          </p:cNvPr>
          <p:cNvSpPr>
            <a:spLocks noGrp="1"/>
          </p:cNvSpPr>
          <p:nvPr>
            <p:ph type="subTitle" idx="13"/>
          </p:nvPr>
        </p:nvSpPr>
        <p:spPr>
          <a:xfrm>
            <a:off x="332367" y="1085213"/>
            <a:ext cx="11520897"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Supervision system – cloud monitoring</a:t>
            </a:r>
          </a:p>
          <a:p>
            <a:endParaRPr lang="en-US"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1" name="Rectangle 10">
            <a:extLst>
              <a:ext uri="{FF2B5EF4-FFF2-40B4-BE49-F238E27FC236}">
                <a16:creationId xmlns:a16="http://schemas.microsoft.com/office/drawing/2014/main" id="{CC299FF2-15DC-4F8E-A144-CBD9CF5038EB}"/>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85257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94</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a:t>Emax 2 –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8" name="Picture 17">
            <a:extLst>
              <a:ext uri="{FF2B5EF4-FFF2-40B4-BE49-F238E27FC236}">
                <a16:creationId xmlns:a16="http://schemas.microsoft.com/office/drawing/2014/main" id="{617FD351-FAA1-4790-9189-9D74662129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02387" y="465421"/>
            <a:ext cx="1374587" cy="1205075"/>
          </a:xfrm>
          <a:prstGeom prst="rect">
            <a:avLst/>
          </a:prstGeom>
        </p:spPr>
      </p:pic>
      <p:graphicFrame>
        <p:nvGraphicFramePr>
          <p:cNvPr id="2" name="Table 1">
            <a:extLst>
              <a:ext uri="{FF2B5EF4-FFF2-40B4-BE49-F238E27FC236}">
                <a16:creationId xmlns:a16="http://schemas.microsoft.com/office/drawing/2014/main" id="{E30D48B6-87E8-4E06-AC68-BE0267008C71}"/>
              </a:ext>
            </a:extLst>
          </p:cNvPr>
          <p:cNvGraphicFramePr>
            <a:graphicFrameLocks noGrp="1"/>
          </p:cNvGraphicFramePr>
          <p:nvPr/>
        </p:nvGraphicFramePr>
        <p:xfrm>
          <a:off x="336550" y="1933574"/>
          <a:ext cx="11303000" cy="4101745"/>
        </p:xfrm>
        <a:graphic>
          <a:graphicData uri="http://schemas.openxmlformats.org/drawingml/2006/table">
            <a:tbl>
              <a:tblPr/>
              <a:tblGrid>
                <a:gridCol w="2549713">
                  <a:extLst>
                    <a:ext uri="{9D8B030D-6E8A-4147-A177-3AD203B41FA5}">
                      <a16:colId xmlns:a16="http://schemas.microsoft.com/office/drawing/2014/main" val="373838052"/>
                    </a:ext>
                  </a:extLst>
                </a:gridCol>
                <a:gridCol w="1060564">
                  <a:extLst>
                    <a:ext uri="{9D8B030D-6E8A-4147-A177-3AD203B41FA5}">
                      <a16:colId xmlns:a16="http://schemas.microsoft.com/office/drawing/2014/main" val="337681542"/>
                    </a:ext>
                  </a:extLst>
                </a:gridCol>
                <a:gridCol w="1060564">
                  <a:extLst>
                    <a:ext uri="{9D8B030D-6E8A-4147-A177-3AD203B41FA5}">
                      <a16:colId xmlns:a16="http://schemas.microsoft.com/office/drawing/2014/main" val="1100752633"/>
                    </a:ext>
                  </a:extLst>
                </a:gridCol>
                <a:gridCol w="835376">
                  <a:extLst>
                    <a:ext uri="{9D8B030D-6E8A-4147-A177-3AD203B41FA5}">
                      <a16:colId xmlns:a16="http://schemas.microsoft.com/office/drawing/2014/main" val="4199127346"/>
                    </a:ext>
                  </a:extLst>
                </a:gridCol>
                <a:gridCol w="1590847">
                  <a:extLst>
                    <a:ext uri="{9D8B030D-6E8A-4147-A177-3AD203B41FA5}">
                      <a16:colId xmlns:a16="http://schemas.microsoft.com/office/drawing/2014/main" val="1470447689"/>
                    </a:ext>
                  </a:extLst>
                </a:gridCol>
                <a:gridCol w="1046036">
                  <a:extLst>
                    <a:ext uri="{9D8B030D-6E8A-4147-A177-3AD203B41FA5}">
                      <a16:colId xmlns:a16="http://schemas.microsoft.com/office/drawing/2014/main" val="3012567478"/>
                    </a:ext>
                  </a:extLst>
                </a:gridCol>
                <a:gridCol w="842640">
                  <a:extLst>
                    <a:ext uri="{9D8B030D-6E8A-4147-A177-3AD203B41FA5}">
                      <a16:colId xmlns:a16="http://schemas.microsoft.com/office/drawing/2014/main" val="2568026759"/>
                    </a:ext>
                  </a:extLst>
                </a:gridCol>
                <a:gridCol w="2317260">
                  <a:extLst>
                    <a:ext uri="{9D8B030D-6E8A-4147-A177-3AD203B41FA5}">
                      <a16:colId xmlns:a16="http://schemas.microsoft.com/office/drawing/2014/main" val="2791603598"/>
                    </a:ext>
                  </a:extLst>
                </a:gridCol>
              </a:tblGrid>
              <a:tr h="283797">
                <a:tc>
                  <a:txBody>
                    <a:bodyPr/>
                    <a:lstStyle/>
                    <a:p>
                      <a:pPr algn="ctr" fontAlgn="b"/>
                      <a:endParaRPr lang="it-IT" sz="6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4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 TOUCH - MEASURING</a:t>
                      </a:r>
                      <a:endParaRPr lang="it-IT" sz="14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pPr algn="ctr" fontAlgn="ctr"/>
                      <a:endParaRPr lang="it-IT" sz="1400" b="0" i="0" u="none" strike="noStrike">
                        <a:solidFill>
                          <a:srgbClr val="000000"/>
                        </a:solidFill>
                        <a:effectLst/>
                        <a:latin typeface="Calibri" panose="020F0502020204030204" pitchFamily="34" charset="0"/>
                      </a:endParaRPr>
                    </a:p>
                  </a:txBody>
                  <a:tcPr marL="4187" marR="4187" marT="4187" marB="0" anchor="ctr"/>
                </a:tc>
                <a:tc hMerge="1">
                  <a:txBody>
                    <a:bodyPr/>
                    <a:lstStyle/>
                    <a:p>
                      <a:pPr algn="ctr" fontAlgn="ctr"/>
                      <a:endParaRPr lang="it-IT" sz="1400" b="0" i="0" u="none" strike="noStrike">
                        <a:solidFill>
                          <a:srgbClr val="000000"/>
                        </a:solidFill>
                        <a:effectLst/>
                        <a:latin typeface="Calibri" panose="020F0502020204030204" pitchFamily="34" charset="0"/>
                      </a:endParaRPr>
                    </a:p>
                  </a:txBody>
                  <a:tcPr marL="4187" marR="4187" marT="4187" marB="0" anchor="ctr"/>
                </a:tc>
                <a:tc>
                  <a:txBody>
                    <a:bodyPr/>
                    <a:lstStyle/>
                    <a:p>
                      <a:pPr algn="ctr" fontAlgn="ctr"/>
                      <a:endParaRPr lang="it-IT" sz="14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4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EATON - PXR25</a:t>
                      </a:r>
                      <a:endParaRPr lang="it-IT" sz="14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pPr algn="ctr" fontAlgn="ctr"/>
                      <a:endParaRPr lang="it-IT" sz="1400" b="0" i="0" u="none" strike="noStrike">
                        <a:solidFill>
                          <a:srgbClr val="000000"/>
                        </a:solidFill>
                        <a:effectLst/>
                        <a:latin typeface="Calibri" panose="020F0502020204030204" pitchFamily="34" charset="0"/>
                      </a:endParaRPr>
                    </a:p>
                  </a:txBody>
                  <a:tcPr marL="4187" marR="4187" marT="4187" marB="0" anchor="ctr"/>
                </a:tc>
                <a:tc hMerge="1">
                  <a:txBody>
                    <a:bodyPr/>
                    <a:lstStyle/>
                    <a:p>
                      <a:pPr algn="l" fontAlgn="b"/>
                      <a:endParaRPr lang="it-IT" sz="600" b="0" i="0" u="none" strike="noStrike" dirty="0">
                        <a:solidFill>
                          <a:srgbClr val="000000"/>
                        </a:solidFill>
                        <a:effectLst/>
                        <a:latin typeface="Calibri" panose="020F0502020204030204" pitchFamily="34" charset="0"/>
                      </a:endParaRPr>
                    </a:p>
                  </a:txBody>
                  <a:tcPr marL="4187" marR="4187" marT="4187" marB="0" anchor="b"/>
                </a:tc>
                <a:extLst>
                  <a:ext uri="{0D108BD9-81ED-4DB2-BD59-A6C34878D82A}">
                    <a16:rowId xmlns:a16="http://schemas.microsoft.com/office/drawing/2014/main" val="308524234"/>
                  </a:ext>
                </a:extLst>
              </a:tr>
              <a:tr h="180743">
                <a:tc>
                  <a:txBody>
                    <a:bodyPr/>
                    <a:lstStyle/>
                    <a:p>
                      <a:pPr algn="ctr" rtl="0"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Measurements</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2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endParaRPr lang="it-IT" sz="12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72900240"/>
                  </a:ext>
                </a:extLst>
              </a:tr>
              <a:tr h="136569">
                <a:tc>
                  <a:txBody>
                    <a:bodyPr/>
                    <a:lstStyle/>
                    <a:p>
                      <a:pPr algn="ctr" rtl="0" fontAlgn="b"/>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Currents</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[A] L1, L2, L3, Ne***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6648"/>
                  </a:ext>
                </a:extLst>
              </a:tr>
              <a:tr h="136569">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4167678"/>
                  </a:ext>
                </a:extLst>
              </a:tr>
              <a:tr h="136569">
                <a:tc>
                  <a:txBody>
                    <a:bodyPr/>
                    <a:lstStyle/>
                    <a:p>
                      <a:pPr algn="ctr" rtl="0" fontAlgn="b"/>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Phase-phase</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voltage</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[V] U12,U23,U31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0515623"/>
                  </a:ext>
                </a:extLst>
              </a:tr>
              <a:tr h="136569">
                <a:tc>
                  <a:txBody>
                    <a:bodyPr/>
                    <a:lstStyle/>
                    <a:p>
                      <a:pPr algn="ctr" rtl="0" fontAlgn="b"/>
                      <a:r>
                        <a:rPr lang="nl-NL"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endParaRPr lang="nl-NL"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08287053"/>
                  </a:ext>
                </a:extLst>
              </a:tr>
              <a:tr h="136569">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Frequency [Hz] f</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790543"/>
                  </a:ext>
                </a:extLst>
              </a:tr>
              <a:tr h="136569">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6004149"/>
                  </a:ext>
                </a:extLst>
              </a:tr>
              <a:tr h="136569">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Q1,Q2,Q3,Qtot</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80731"/>
                  </a:ext>
                </a:extLst>
              </a:tr>
              <a:tr h="136569">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22043949"/>
                  </a:ext>
                </a:extLst>
              </a:tr>
              <a:tr h="136569">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262560"/>
                  </a:ext>
                </a:extLst>
              </a:tr>
              <a:tr h="269092">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30541993"/>
                  </a:ext>
                </a:extLst>
              </a:tr>
              <a:tr h="269092">
                <a:tc>
                  <a:txBody>
                    <a:bodyPr/>
                    <a:lstStyle/>
                    <a:p>
                      <a:pPr algn="ctr" rtl="0" fontAlgn="b"/>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energy [</a:t>
                      </a:r>
                      <a:r>
                        <a:rPr lang="en-US"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Eq total, Ep positive, Ep negative </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927730"/>
                  </a:ext>
                </a:extLst>
              </a:tr>
              <a:tr h="136569">
                <a:tc>
                  <a:txBody>
                    <a:bodyPr/>
                    <a:lstStyle/>
                    <a:p>
                      <a:pPr algn="ctr" rtl="0" fontAlgn="b"/>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energy [KVA] Es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total</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571239"/>
                  </a:ext>
                </a:extLst>
              </a:tr>
              <a:tr h="269092">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Quality</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Up to 50th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harmonic</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0167624"/>
                  </a:ext>
                </a:extLst>
              </a:tr>
              <a:tr h="136569">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Data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Logger</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85643162"/>
                  </a:ext>
                </a:extLst>
              </a:tr>
              <a:tr h="269092">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Sampling frequency</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1200-2400-4800-9600 Hz</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224178"/>
                  </a:ext>
                </a:extLst>
              </a:tr>
              <a:tr h="269092">
                <a:tc>
                  <a:txBody>
                    <a:bodyPr/>
                    <a:lstStyle/>
                    <a:p>
                      <a:pPr algn="ctr" rtl="0" fontAlgn="b"/>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upradability</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Measuring and protection upgradable from </a:t>
                      </a:r>
                      <a:r>
                        <a:rPr lang="en-US"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Marke</a:t>
                      </a:r>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place</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0527555"/>
                  </a:ext>
                </a:extLst>
              </a:tr>
              <a:tr h="136569">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Temperature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3T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223954"/>
                  </a:ext>
                </a:extLst>
              </a:tr>
              <a:tr h="136569">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4-20mA input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3T module</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14459147"/>
                  </a:ext>
                </a:extLst>
              </a:tr>
              <a:tr h="136569">
                <a:tc>
                  <a:txBody>
                    <a:bodyPr/>
                    <a:lstStyle/>
                    <a:p>
                      <a:pPr algn="ctr" rtl="0" fontAlgn="b"/>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Other</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parameters</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234515"/>
                  </a:ext>
                </a:extLst>
              </a:tr>
              <a:tr h="259488">
                <a:tc>
                  <a:txBody>
                    <a:bodyPr/>
                    <a:lstStyle/>
                    <a:p>
                      <a:pPr algn="ctr" fontAlgn="b"/>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Breaker</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health</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monitor</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ABB </a:t>
                      </a:r>
                      <a:r>
                        <a:rPr lang="it-IT" sz="90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ability</a:t>
                      </a:r>
                      <a:r>
                        <a:rPr lang="it-IT"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EAM</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en-US" sz="90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present as standard function</a:t>
                      </a:r>
                      <a:endPar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87" marR="4187" marT="4187"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22570757"/>
                  </a:ext>
                </a:extLst>
              </a:tr>
            </a:tbl>
          </a:graphicData>
        </a:graphic>
      </p:graphicFrame>
      <p:pic>
        <p:nvPicPr>
          <p:cNvPr id="6" name="Picture 5">
            <a:extLst>
              <a:ext uri="{FF2B5EF4-FFF2-40B4-BE49-F238E27FC236}">
                <a16:creationId xmlns:a16="http://schemas.microsoft.com/office/drawing/2014/main" id="{1930CD39-85E1-4130-A98D-44CDA97FBCB3}"/>
              </a:ext>
            </a:extLst>
          </p:cNvPr>
          <p:cNvPicPr>
            <a:picLocks noChangeAspect="1"/>
          </p:cNvPicPr>
          <p:nvPr/>
        </p:nvPicPr>
        <p:blipFill>
          <a:blip r:embed="rId7"/>
          <a:stretch>
            <a:fillRect/>
          </a:stretch>
        </p:blipFill>
        <p:spPr>
          <a:xfrm>
            <a:off x="9557245" y="261465"/>
            <a:ext cx="2152650" cy="1485900"/>
          </a:xfrm>
          <a:prstGeom prst="rect">
            <a:avLst/>
          </a:prstGeom>
        </p:spPr>
      </p:pic>
      <p:sp>
        <p:nvSpPr>
          <p:cNvPr id="12" name="Rectangle 11">
            <a:extLst>
              <a:ext uri="{FF2B5EF4-FFF2-40B4-BE49-F238E27FC236}">
                <a16:creationId xmlns:a16="http://schemas.microsoft.com/office/drawing/2014/main" id="{9D3E3145-F278-4D70-BC50-AF827861B6A2}"/>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07805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95</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a:t>Emax 2 –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8" name="Picture 17">
            <a:extLst>
              <a:ext uri="{FF2B5EF4-FFF2-40B4-BE49-F238E27FC236}">
                <a16:creationId xmlns:a16="http://schemas.microsoft.com/office/drawing/2014/main" id="{617FD351-FAA1-4790-9189-9D74662129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24242" y="609569"/>
            <a:ext cx="1102273" cy="966342"/>
          </a:xfrm>
          <a:prstGeom prst="rect">
            <a:avLst/>
          </a:prstGeom>
        </p:spPr>
      </p:pic>
      <p:pic>
        <p:nvPicPr>
          <p:cNvPr id="12" name="Picture 11">
            <a:extLst>
              <a:ext uri="{FF2B5EF4-FFF2-40B4-BE49-F238E27FC236}">
                <a16:creationId xmlns:a16="http://schemas.microsoft.com/office/drawing/2014/main" id="{24352DB9-D998-4B41-8F58-14EEF287E106}"/>
              </a:ext>
            </a:extLst>
          </p:cNvPr>
          <p:cNvPicPr>
            <a:picLocks noChangeAspect="1"/>
          </p:cNvPicPr>
          <p:nvPr/>
        </p:nvPicPr>
        <p:blipFill>
          <a:blip r:embed="rId7"/>
          <a:stretch>
            <a:fillRect/>
          </a:stretch>
        </p:blipFill>
        <p:spPr>
          <a:xfrm>
            <a:off x="9782525" y="387089"/>
            <a:ext cx="1699907" cy="1173387"/>
          </a:xfrm>
          <a:prstGeom prst="rect">
            <a:avLst/>
          </a:prstGeom>
        </p:spPr>
      </p:pic>
      <p:graphicFrame>
        <p:nvGraphicFramePr>
          <p:cNvPr id="14" name="Table 13">
            <a:extLst>
              <a:ext uri="{FF2B5EF4-FFF2-40B4-BE49-F238E27FC236}">
                <a16:creationId xmlns:a16="http://schemas.microsoft.com/office/drawing/2014/main" id="{B4778CB2-CF52-4DE9-B63C-9125D124673F}"/>
              </a:ext>
            </a:extLst>
          </p:cNvPr>
          <p:cNvGraphicFramePr>
            <a:graphicFrameLocks noGrp="1"/>
          </p:cNvGraphicFramePr>
          <p:nvPr/>
        </p:nvGraphicFramePr>
        <p:xfrm>
          <a:off x="336549" y="1933574"/>
          <a:ext cx="11523083" cy="4043146"/>
        </p:xfrm>
        <a:graphic>
          <a:graphicData uri="http://schemas.openxmlformats.org/drawingml/2006/table">
            <a:tbl>
              <a:tblPr/>
              <a:tblGrid>
                <a:gridCol w="3269687">
                  <a:extLst>
                    <a:ext uri="{9D8B030D-6E8A-4147-A177-3AD203B41FA5}">
                      <a16:colId xmlns:a16="http://schemas.microsoft.com/office/drawing/2014/main" val="373838052"/>
                    </a:ext>
                  </a:extLst>
                </a:gridCol>
                <a:gridCol w="1360040">
                  <a:extLst>
                    <a:ext uri="{9D8B030D-6E8A-4147-A177-3AD203B41FA5}">
                      <a16:colId xmlns:a16="http://schemas.microsoft.com/office/drawing/2014/main" val="337681542"/>
                    </a:ext>
                  </a:extLst>
                </a:gridCol>
                <a:gridCol w="1360040">
                  <a:extLst>
                    <a:ext uri="{9D8B030D-6E8A-4147-A177-3AD203B41FA5}">
                      <a16:colId xmlns:a16="http://schemas.microsoft.com/office/drawing/2014/main" val="1100752633"/>
                    </a:ext>
                  </a:extLst>
                </a:gridCol>
                <a:gridCol w="522159">
                  <a:extLst>
                    <a:ext uri="{9D8B030D-6E8A-4147-A177-3AD203B41FA5}">
                      <a16:colId xmlns:a16="http://schemas.microsoft.com/office/drawing/2014/main" val="4199127346"/>
                    </a:ext>
                  </a:extLst>
                </a:gridCol>
                <a:gridCol w="1905000">
                  <a:extLst>
                    <a:ext uri="{9D8B030D-6E8A-4147-A177-3AD203B41FA5}">
                      <a16:colId xmlns:a16="http://schemas.microsoft.com/office/drawing/2014/main" val="1470447689"/>
                    </a:ext>
                  </a:extLst>
                </a:gridCol>
                <a:gridCol w="2025577">
                  <a:extLst>
                    <a:ext uri="{9D8B030D-6E8A-4147-A177-3AD203B41FA5}">
                      <a16:colId xmlns:a16="http://schemas.microsoft.com/office/drawing/2014/main" val="3012567478"/>
                    </a:ext>
                  </a:extLst>
                </a:gridCol>
                <a:gridCol w="1080580">
                  <a:extLst>
                    <a:ext uri="{9D8B030D-6E8A-4147-A177-3AD203B41FA5}">
                      <a16:colId xmlns:a16="http://schemas.microsoft.com/office/drawing/2014/main" val="2568026759"/>
                    </a:ext>
                  </a:extLst>
                </a:gridCol>
              </a:tblGrid>
              <a:tr h="213454">
                <a:tc>
                  <a:txBody>
                    <a:bodyPr/>
                    <a:lstStyle/>
                    <a:p>
                      <a:pPr algn="l" fontAlgn="b"/>
                      <a:endParaRPr lang="it-IT" sz="6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4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ABB</a:t>
                      </a:r>
                      <a:endParaRPr lang="it-IT" sz="1400" b="1"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tc hMerge="1">
                  <a:txBody>
                    <a:bodyPr/>
                    <a:lstStyle/>
                    <a:p>
                      <a:endParaRPr lang="it-IT"/>
                    </a:p>
                  </a:txBody>
                  <a:tcPr/>
                </a:tc>
                <a:tc gridSpan="3">
                  <a:txBody>
                    <a:bodyPr/>
                    <a:lstStyle/>
                    <a:p>
                      <a:pPr algn="ctr" fontAlgn="ctr"/>
                      <a:r>
                        <a:rPr lang="it-IT" sz="14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EATON - PXR25</a:t>
                      </a:r>
                      <a:endParaRPr lang="it-IT" sz="1400" b="1"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extLst>
                  <a:ext uri="{0D108BD9-81ED-4DB2-BD59-A6C34878D82A}">
                    <a16:rowId xmlns:a16="http://schemas.microsoft.com/office/drawing/2014/main" val="308524234"/>
                  </a:ext>
                </a:extLst>
              </a:tr>
              <a:tr h="168581">
                <a:tc>
                  <a:txBody>
                    <a:bodyPr/>
                    <a:lstStyle/>
                    <a:p>
                      <a:pPr algn="l" rtl="0" fontAlgn="b"/>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protocols</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Note</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11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72900240"/>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RTU</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onboard</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P Type (PXR25)</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6648"/>
                  </a:ext>
                </a:extLst>
              </a:tr>
              <a:tr h="27328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TCP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Ekip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TCP, http(s), SMTP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webserver</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function</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on board</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4167678"/>
                  </a:ext>
                </a:extLst>
              </a:tr>
              <a:tr h="138666">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IEC61850</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0515623"/>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Profibus</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-DP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08287053"/>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790543"/>
                  </a:ext>
                </a:extLst>
              </a:tr>
              <a:tr h="138666">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Ethernet / IP</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6004149"/>
                  </a:ext>
                </a:extLst>
              </a:tr>
              <a:tr h="13866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80731"/>
                  </a:ext>
                </a:extLst>
              </a:tr>
              <a:tr h="138666">
                <a:tc>
                  <a:txBody>
                    <a:bodyPr/>
                    <a:lstStyle/>
                    <a:p>
                      <a:pPr algn="l" rtl="0" fontAlgn="b"/>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BACnet/IP</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22043949"/>
                  </a:ext>
                </a:extLst>
              </a:tr>
              <a:tr h="138666">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Cloud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connectivity</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262560"/>
                  </a:ext>
                </a:extLst>
              </a:tr>
              <a:tr h="177928">
                <a:tc>
                  <a:txBody>
                    <a:bodyPr/>
                    <a:lstStyle/>
                    <a:p>
                      <a:pPr algn="l"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Bluetooth</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Available</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on the product</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30541993"/>
                  </a:ext>
                </a:extLst>
              </a:tr>
              <a:tr h="407906">
                <a:tc>
                  <a:txBody>
                    <a:bodyPr/>
                    <a:lstStyle/>
                    <a:p>
                      <a:pPr algn="l" rtl="0" fontAlgn="b"/>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Link</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a:t>
                      </a:r>
                      <a:r>
                        <a:rPr lang="en-US"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927730"/>
                  </a:ext>
                </a:extLst>
              </a:tr>
              <a:tr h="273286">
                <a:tc>
                  <a:txBody>
                    <a:bodyPr/>
                    <a:lstStyle/>
                    <a:p>
                      <a:pPr algn="l" rtl="0" fontAlgn="b"/>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Digital I/O</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Up to 10 digital I/O; By adding </a:t>
                      </a:r>
                      <a:r>
                        <a:rPr lang="en-US"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Ekip</a:t>
                      </a:r>
                      <a:r>
                        <a:rPr lang="en-US"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module</a:t>
                      </a:r>
                      <a:endParaRPr lang="en-US"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571239"/>
                  </a:ext>
                </a:extLst>
              </a:tr>
              <a:tr h="177928">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0167624"/>
                  </a:ext>
                </a:extLst>
              </a:tr>
              <a:tr h="138666">
                <a:tc gridSpan="2">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OTHER NOTES </a:t>
                      </a:r>
                      <a:endParaRPr lang="it-IT" sz="900" b="1" i="0" u="none" strike="noStrike" dirty="0">
                        <a:solidFill>
                          <a:srgbClr val="D9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hMerge="1">
                  <a:txBody>
                    <a:bodyPr/>
                    <a:lstStyle/>
                    <a:p>
                      <a:endParaRPr lang="it-IT"/>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85643162"/>
                  </a:ext>
                </a:extLst>
              </a:tr>
              <a:tr h="177928">
                <a:tc>
                  <a:txBody>
                    <a:bodyPr/>
                    <a:lstStyle/>
                    <a:p>
                      <a:pPr algn="l" rtl="0" fontAlgn="ctr"/>
                      <a:r>
                        <a:rPr lang="en-US"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Gateway to the cloud system EAM</a:t>
                      </a:r>
                      <a:endParaRPr lang="en-US"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Yes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yes</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with VISIOBREAK</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224178"/>
                  </a:ext>
                </a:extLst>
              </a:tr>
              <a:tr h="177928">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Internal memory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No</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0527555"/>
                  </a:ext>
                </a:extLst>
              </a:tr>
              <a:tr h="138666">
                <a:tc>
                  <a:txBody>
                    <a:bodyPr/>
                    <a:lstStyle/>
                    <a:p>
                      <a:pPr algn="l" rtl="0" fontAlgn="ctr"/>
                      <a:r>
                        <a:rPr lang="en-US"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The lowest current value detected is 0,004 x In </a:t>
                      </a:r>
                      <a:endParaRPr lang="en-US"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223954"/>
                  </a:ext>
                </a:extLst>
              </a:tr>
              <a:tr h="273286">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3 inputs for PT1000 for temperature monitoring and 1 channel for 4-20mA input</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14459147"/>
                  </a:ext>
                </a:extLst>
              </a:tr>
              <a:tr h="273286">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Test and Programming Software</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Ekip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connect</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 EPIC</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b"/>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x</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Power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Xpert</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u="none" strike="noStrike" dirty="0" err="1">
                          <a:effectLst/>
                          <a:latin typeface="ABBvoiceOffice" panose="020D0603020503020204" pitchFamily="34" charset="0"/>
                          <a:ea typeface="ABBvoiceOffice" panose="020D0603020503020204" pitchFamily="34" charset="0"/>
                          <a:cs typeface="ABBvoiceOffice" panose="020D0603020503020204" pitchFamily="34" charset="0"/>
                        </a:rPr>
                        <a:t>Protection</a:t>
                      </a:r>
                      <a:r>
                        <a:rPr lang="it-IT" sz="900" u="none" strike="noStrike" dirty="0">
                          <a:effectLst/>
                          <a:latin typeface="ABBvoiceOffice" panose="020D0603020503020204" pitchFamily="34" charset="0"/>
                          <a:ea typeface="ABBvoiceOffice" panose="020D0603020503020204" pitchFamily="34" charset="0"/>
                          <a:cs typeface="ABBvoiceOffice" panose="020D0603020503020204" pitchFamily="34" charset="0"/>
                        </a:rPr>
                        <a:t> Management (PXPM)</a:t>
                      </a:r>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rgbClr val="000000"/>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122" marR="4122" marT="41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234515"/>
                  </a:ext>
                </a:extLst>
              </a:tr>
            </a:tbl>
          </a:graphicData>
        </a:graphic>
      </p:graphicFrame>
      <p:sp>
        <p:nvSpPr>
          <p:cNvPr id="15" name="Rectangle 14">
            <a:extLst>
              <a:ext uri="{FF2B5EF4-FFF2-40B4-BE49-F238E27FC236}">
                <a16:creationId xmlns:a16="http://schemas.microsoft.com/office/drawing/2014/main" id="{B981926F-5EB3-4AF8-BE72-0818A5A0BDC2}"/>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276976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96</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err="1"/>
              <a:t>Tmax</a:t>
            </a:r>
            <a:r>
              <a:rPr lang="en-US" dirty="0"/>
              <a:t> XT–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2" name="Picture 11">
            <a:extLst>
              <a:ext uri="{FF2B5EF4-FFF2-40B4-BE49-F238E27FC236}">
                <a16:creationId xmlns:a16="http://schemas.microsoft.com/office/drawing/2014/main" id="{EC1C7163-07BC-4F0F-AC97-253DAFD55F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41702" y="488648"/>
            <a:ext cx="796615" cy="1179330"/>
          </a:xfrm>
          <a:prstGeom prst="rect">
            <a:avLst/>
          </a:prstGeom>
        </p:spPr>
      </p:pic>
      <p:pic>
        <p:nvPicPr>
          <p:cNvPr id="2" name="Picture 1">
            <a:extLst>
              <a:ext uri="{FF2B5EF4-FFF2-40B4-BE49-F238E27FC236}">
                <a16:creationId xmlns:a16="http://schemas.microsoft.com/office/drawing/2014/main" id="{BFF5DF23-BC6F-4FCC-9C13-4692620CD86D}"/>
              </a:ext>
            </a:extLst>
          </p:cNvPr>
          <p:cNvPicPr>
            <a:picLocks noChangeAspect="1"/>
          </p:cNvPicPr>
          <p:nvPr/>
        </p:nvPicPr>
        <p:blipFill>
          <a:blip r:embed="rId7"/>
          <a:stretch>
            <a:fillRect/>
          </a:stretch>
        </p:blipFill>
        <p:spPr>
          <a:xfrm>
            <a:off x="10254499" y="277563"/>
            <a:ext cx="1084555" cy="1548619"/>
          </a:xfrm>
          <a:prstGeom prst="rect">
            <a:avLst/>
          </a:prstGeom>
        </p:spPr>
      </p:pic>
      <p:graphicFrame>
        <p:nvGraphicFramePr>
          <p:cNvPr id="14" name="Table 13">
            <a:extLst>
              <a:ext uri="{FF2B5EF4-FFF2-40B4-BE49-F238E27FC236}">
                <a16:creationId xmlns:a16="http://schemas.microsoft.com/office/drawing/2014/main" id="{98F556AD-5DEB-46BD-84B1-9F32270D7ED2}"/>
              </a:ext>
            </a:extLst>
          </p:cNvPr>
          <p:cNvGraphicFramePr>
            <a:graphicFrameLocks noGrp="1"/>
          </p:cNvGraphicFramePr>
          <p:nvPr/>
        </p:nvGraphicFramePr>
        <p:xfrm>
          <a:off x="336549" y="1933574"/>
          <a:ext cx="11523083" cy="4107866"/>
        </p:xfrm>
        <a:graphic>
          <a:graphicData uri="http://schemas.openxmlformats.org/drawingml/2006/table">
            <a:tbl>
              <a:tblPr/>
              <a:tblGrid>
                <a:gridCol w="2989359">
                  <a:extLst>
                    <a:ext uri="{9D8B030D-6E8A-4147-A177-3AD203B41FA5}">
                      <a16:colId xmlns:a16="http://schemas.microsoft.com/office/drawing/2014/main" val="373838052"/>
                    </a:ext>
                  </a:extLst>
                </a:gridCol>
                <a:gridCol w="1243436">
                  <a:extLst>
                    <a:ext uri="{9D8B030D-6E8A-4147-A177-3AD203B41FA5}">
                      <a16:colId xmlns:a16="http://schemas.microsoft.com/office/drawing/2014/main" val="337681542"/>
                    </a:ext>
                  </a:extLst>
                </a:gridCol>
                <a:gridCol w="1243436">
                  <a:extLst>
                    <a:ext uri="{9D8B030D-6E8A-4147-A177-3AD203B41FA5}">
                      <a16:colId xmlns:a16="http://schemas.microsoft.com/office/drawing/2014/main" val="1100752633"/>
                    </a:ext>
                  </a:extLst>
                </a:gridCol>
                <a:gridCol w="979420">
                  <a:extLst>
                    <a:ext uri="{9D8B030D-6E8A-4147-A177-3AD203B41FA5}">
                      <a16:colId xmlns:a16="http://schemas.microsoft.com/office/drawing/2014/main" val="4199127346"/>
                    </a:ext>
                  </a:extLst>
                </a:gridCol>
                <a:gridCol w="1865156">
                  <a:extLst>
                    <a:ext uri="{9D8B030D-6E8A-4147-A177-3AD203B41FA5}">
                      <a16:colId xmlns:a16="http://schemas.microsoft.com/office/drawing/2014/main" val="1470447689"/>
                    </a:ext>
                  </a:extLst>
                </a:gridCol>
                <a:gridCol w="1226404">
                  <a:extLst>
                    <a:ext uri="{9D8B030D-6E8A-4147-A177-3AD203B41FA5}">
                      <a16:colId xmlns:a16="http://schemas.microsoft.com/office/drawing/2014/main" val="3012567478"/>
                    </a:ext>
                  </a:extLst>
                </a:gridCol>
                <a:gridCol w="987936">
                  <a:extLst>
                    <a:ext uri="{9D8B030D-6E8A-4147-A177-3AD203B41FA5}">
                      <a16:colId xmlns:a16="http://schemas.microsoft.com/office/drawing/2014/main" val="2568026759"/>
                    </a:ext>
                  </a:extLst>
                </a:gridCol>
                <a:gridCol w="987936">
                  <a:extLst>
                    <a:ext uri="{9D8B030D-6E8A-4147-A177-3AD203B41FA5}">
                      <a16:colId xmlns:a16="http://schemas.microsoft.com/office/drawing/2014/main" val="1393039929"/>
                    </a:ext>
                  </a:extLst>
                </a:gridCol>
              </a:tblGrid>
              <a:tr h="391554">
                <a:tc>
                  <a:txBody>
                    <a:bodyPr/>
                    <a:lstStyle/>
                    <a:p>
                      <a:pPr algn="l" fontAlgn="b"/>
                      <a:endParaRPr lang="it-IT" sz="5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3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 HI-TOUCH M</a:t>
                      </a: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pPr algn="ctr" fontAlgn="ctr"/>
                      <a:endParaRPr lang="it-IT" sz="1300" b="0" i="0" u="none" strike="noStrike" dirty="0">
                        <a:solidFill>
                          <a:srgbClr val="000000"/>
                        </a:solidFill>
                        <a:effectLst/>
                        <a:latin typeface="Calibri" panose="020F0502020204030204" pitchFamily="34" charset="0"/>
                      </a:endParaRPr>
                    </a:p>
                  </a:txBody>
                  <a:tcPr marL="3806" marR="3806" marT="3806" marB="0" anchor="ctr"/>
                </a:tc>
                <a:tc hMerge="1">
                  <a:txBody>
                    <a:bodyPr/>
                    <a:lstStyle/>
                    <a:p>
                      <a:pPr algn="ctr" fontAlgn="ctr"/>
                      <a:endParaRPr lang="it-IT" sz="1300" b="0" i="0" u="none" strike="noStrike" dirty="0">
                        <a:solidFill>
                          <a:srgbClr val="000000"/>
                        </a:solidFill>
                        <a:effectLst/>
                        <a:latin typeface="Calibri" panose="020F0502020204030204" pitchFamily="34" charset="0"/>
                      </a:endParaRPr>
                    </a:p>
                  </a:txBody>
                  <a:tcPr marL="3806" marR="3806" marT="3806" marB="0" anchor="ctr"/>
                </a:tc>
                <a:tc>
                  <a:txBody>
                    <a:bodyPr/>
                    <a:lstStyle/>
                    <a:p>
                      <a:pPr algn="ctr" fontAlgn="ctr"/>
                      <a:endParaRPr lang="it-IT" sz="13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2">
                  <a:txBody>
                    <a:bodyPr/>
                    <a:lstStyle/>
                    <a:p>
                      <a:pPr algn="ctr" fontAlgn="ctr"/>
                      <a:r>
                        <a:rPr lang="en-US" sz="13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EATON NZM- TRIP UNIT PXR25</a:t>
                      </a: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pPr algn="ctr" fontAlgn="ctr"/>
                      <a:endParaRPr lang="it-IT" sz="1300" b="0" i="0" u="none" strike="noStrike" dirty="0">
                        <a:solidFill>
                          <a:srgbClr val="000000"/>
                        </a:solidFill>
                        <a:effectLst/>
                        <a:latin typeface="Calibri" panose="020F0502020204030204" pitchFamily="34" charset="0"/>
                      </a:endParaRPr>
                    </a:p>
                  </a:txBody>
                  <a:tcPr marL="3806" marR="3806" marT="3806" marB="0" anchor="ctr"/>
                </a:tc>
                <a:tc>
                  <a:txBody>
                    <a:bodyPr/>
                    <a:lstStyle/>
                    <a:p>
                      <a:pPr algn="ctr" fontAlgn="ctr"/>
                      <a:endParaRPr lang="en-US" sz="13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24234"/>
                  </a:ext>
                </a:extLst>
              </a:tr>
              <a:tr h="182723">
                <a:tc>
                  <a:txBody>
                    <a:bodyPr/>
                    <a:lstStyle/>
                    <a:p>
                      <a:pPr algn="l"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Measurements</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Accuracy</a:t>
                      </a: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1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72900240"/>
                  </a:ext>
                </a:extLst>
              </a:tr>
              <a:tr h="13797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Currents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[A] L1, L2, L3, Ne***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6648"/>
                  </a:ext>
                </a:extLst>
              </a:tr>
              <a:tr h="184741">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Ground fault current (RMS) [A] Ig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4167678"/>
                  </a:ext>
                </a:extLst>
              </a:tr>
              <a:tr h="13797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Phase-phase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voltage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(RMS) [V] U12,U23,U31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0515623"/>
                  </a:ext>
                </a:extLst>
              </a:tr>
              <a:tr h="137974">
                <a:tc>
                  <a:txBody>
                    <a:bodyPr/>
                    <a:lstStyle/>
                    <a:p>
                      <a:pPr algn="l" rtl="0" fontAlgn="b"/>
                      <a:r>
                        <a:rPr lang="nl-NL"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Phase-neutral</a:t>
                      </a:r>
                      <a:r>
                        <a:rPr lang="nl-NL"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voltage (RMS) [V] U1,U2,U3</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0,5</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08287053"/>
                  </a:ext>
                </a:extLst>
              </a:tr>
              <a:tr h="137974">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Frequency [Hz] f</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0.2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790543"/>
                  </a:ext>
                </a:extLst>
              </a:tr>
              <a:tr h="137974">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power [kW] P1,P2,P3,Ptot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6004149"/>
                  </a:ext>
                </a:extLst>
              </a:tr>
              <a:tr h="137974">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power [</a:t>
                      </a:r>
                      <a:r>
                        <a:rPr lang="en-US"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kVAR</a:t>
                      </a: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Q1,Q2,Q3,Qtot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80731"/>
                  </a:ext>
                </a:extLst>
              </a:tr>
              <a:tr h="137974">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power [KVA] S1,S2,S3,Stot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22043949"/>
                  </a:ext>
                </a:extLst>
              </a:tr>
              <a:tr h="137974">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factor PF1,PF2,PF3,PFtot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262560"/>
                  </a:ext>
                </a:extLst>
              </a:tr>
              <a:tr h="200486">
                <a:tc>
                  <a:txBody>
                    <a:bodyPr/>
                    <a:lstStyle/>
                    <a:p>
                      <a:pPr algn="l" rtl="0" fontAlgn="b"/>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Active energy [kW] Ep total, Ep positive, Ep negative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30541993"/>
                  </a:ext>
                </a:extLst>
              </a:tr>
              <a:tr h="272222">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Reactive energy [kVAR] Eq total, Ep positive, Ep negative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927730"/>
                  </a:ext>
                </a:extLst>
              </a:tr>
              <a:tr h="184741">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Apparent energy [KVA] Es total</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2</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571239"/>
                  </a:ext>
                </a:extLst>
              </a:tr>
              <a:tr h="27222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Quality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Up to 50th harmonic</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seems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0167624"/>
                  </a:ext>
                </a:extLst>
              </a:tr>
              <a:tr h="137974">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Data Logger</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85643162"/>
                  </a:ext>
                </a:extLst>
              </a:tr>
              <a:tr h="27222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Sampling frequency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1200-2400-4800-9600 Hz</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224178"/>
                  </a:ext>
                </a:extLst>
              </a:tr>
              <a:tr h="200486">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up gradability</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Via Market place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0527555"/>
                  </a:ext>
                </a:extLst>
              </a:tr>
              <a:tr h="272222">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Temperature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3T module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internal</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temperature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223954"/>
                  </a:ext>
                </a:extLst>
              </a:tr>
              <a:tr h="184741">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4-20mA input</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with 3T module</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14459147"/>
                  </a:ext>
                </a:extLst>
              </a:tr>
              <a:tr h="184741">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Other parameters</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3806" marR="3806" marT="3806"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234515"/>
                  </a:ext>
                </a:extLst>
              </a:tr>
            </a:tbl>
          </a:graphicData>
        </a:graphic>
      </p:graphicFrame>
      <p:sp>
        <p:nvSpPr>
          <p:cNvPr id="15" name="Rectangle 14">
            <a:extLst>
              <a:ext uri="{FF2B5EF4-FFF2-40B4-BE49-F238E27FC236}">
                <a16:creationId xmlns:a16="http://schemas.microsoft.com/office/drawing/2014/main" id="{7C28A3F2-10A2-409D-98EE-AFA1BCF2C98E}"/>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58499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Date Placeholder 2"/>
          <p:cNvSpPr>
            <a:spLocks noGrp="1"/>
          </p:cNvSpPr>
          <p:nvPr>
            <p:ph type="dt" sz="half" idx="14"/>
          </p:nvPr>
        </p:nvSpPr>
        <p:spPr/>
        <p:txBody>
          <a:bodyPr/>
          <a:lstStyle/>
          <a:p>
            <a:fld id="{A1F808C0-290B-4263-8A52-B569B4875133}" type="datetime4">
              <a:rPr lang="en-US" smtClean="0"/>
              <a:t>October 8, 2021</a:t>
            </a:fld>
            <a:endParaRPr lang="en-US"/>
          </a:p>
        </p:txBody>
      </p:sp>
      <p:sp>
        <p:nvSpPr>
          <p:cNvPr id="4" name="Footer Placeholder 3"/>
          <p:cNvSpPr>
            <a:spLocks noGrp="1"/>
          </p:cNvSpPr>
          <p:nvPr>
            <p:ph type="ftr" sz="quarter" idx="15"/>
          </p:nvPr>
        </p:nvSpPr>
        <p:spPr/>
        <p:txBody>
          <a:bodyPr/>
          <a:lstStyle/>
          <a:p>
            <a:pPr lvl="8"/>
            <a:r>
              <a:rPr lang="en-US" dirty="0"/>
              <a:t>*Performance class IEC61557-12; Available as high precision; With Ekip Hi-Touch or Touch with </a:t>
            </a:r>
            <a:r>
              <a:rPr lang="en-US" dirty="0" err="1"/>
              <a:t>Extracode</a:t>
            </a:r>
            <a:endParaRPr lang="en-US" dirty="0"/>
          </a:p>
          <a:p>
            <a:pPr lvl="8"/>
            <a:r>
              <a:rPr lang="en-US" dirty="0"/>
              <a:t>** Performance class IEC61557-12; Available as standard; With Touch trip unit</a:t>
            </a:r>
          </a:p>
          <a:p>
            <a:pPr lvl="8"/>
            <a:r>
              <a:rPr lang="en-US" dirty="0"/>
              <a:t>*** Dip trip unit has only current measurement capabilities </a:t>
            </a:r>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97</a:t>
            </a:fld>
            <a:endParaRPr lang="en-US"/>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err="1"/>
              <a:t>Tmax</a:t>
            </a:r>
            <a:r>
              <a:rPr lang="en-US" dirty="0"/>
              <a:t> XT– metering and monitoring features</a:t>
            </a:r>
          </a:p>
        </p:txBody>
      </p:sp>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2" name="Picture 11">
            <a:extLst>
              <a:ext uri="{FF2B5EF4-FFF2-40B4-BE49-F238E27FC236}">
                <a16:creationId xmlns:a16="http://schemas.microsoft.com/office/drawing/2014/main" id="{EC1C7163-07BC-4F0F-AC97-253DAFD55F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201150" y="246951"/>
            <a:ext cx="925648" cy="1370354"/>
          </a:xfrm>
          <a:prstGeom prst="rect">
            <a:avLst/>
          </a:prstGeom>
        </p:spPr>
      </p:pic>
      <p:pic>
        <p:nvPicPr>
          <p:cNvPr id="2" name="Picture 1">
            <a:extLst>
              <a:ext uri="{FF2B5EF4-FFF2-40B4-BE49-F238E27FC236}">
                <a16:creationId xmlns:a16="http://schemas.microsoft.com/office/drawing/2014/main" id="{BFF5DF23-BC6F-4FCC-9C13-4692620CD86D}"/>
              </a:ext>
            </a:extLst>
          </p:cNvPr>
          <p:cNvPicPr>
            <a:picLocks noChangeAspect="1"/>
          </p:cNvPicPr>
          <p:nvPr/>
        </p:nvPicPr>
        <p:blipFill>
          <a:blip r:embed="rId7"/>
          <a:stretch>
            <a:fillRect/>
          </a:stretch>
        </p:blipFill>
        <p:spPr>
          <a:xfrm>
            <a:off x="10447754" y="157819"/>
            <a:ext cx="1084555" cy="1548619"/>
          </a:xfrm>
          <a:prstGeom prst="rect">
            <a:avLst/>
          </a:prstGeom>
        </p:spPr>
      </p:pic>
      <p:graphicFrame>
        <p:nvGraphicFramePr>
          <p:cNvPr id="14" name="Table 13">
            <a:extLst>
              <a:ext uri="{FF2B5EF4-FFF2-40B4-BE49-F238E27FC236}">
                <a16:creationId xmlns:a16="http://schemas.microsoft.com/office/drawing/2014/main" id="{11A632C9-826D-46A9-8604-CD1E4BB2C935}"/>
              </a:ext>
            </a:extLst>
          </p:cNvPr>
          <p:cNvGraphicFramePr>
            <a:graphicFrameLocks noGrp="1"/>
          </p:cNvGraphicFramePr>
          <p:nvPr/>
        </p:nvGraphicFramePr>
        <p:xfrm>
          <a:off x="336549" y="1933574"/>
          <a:ext cx="11516715" cy="4039778"/>
        </p:xfrm>
        <a:graphic>
          <a:graphicData uri="http://schemas.openxmlformats.org/drawingml/2006/table">
            <a:tbl>
              <a:tblPr/>
              <a:tblGrid>
                <a:gridCol w="3267880">
                  <a:extLst>
                    <a:ext uri="{9D8B030D-6E8A-4147-A177-3AD203B41FA5}">
                      <a16:colId xmlns:a16="http://schemas.microsoft.com/office/drawing/2014/main" val="373838052"/>
                    </a:ext>
                  </a:extLst>
                </a:gridCol>
                <a:gridCol w="1359288">
                  <a:extLst>
                    <a:ext uri="{9D8B030D-6E8A-4147-A177-3AD203B41FA5}">
                      <a16:colId xmlns:a16="http://schemas.microsoft.com/office/drawing/2014/main" val="337681542"/>
                    </a:ext>
                  </a:extLst>
                </a:gridCol>
                <a:gridCol w="1359288">
                  <a:extLst>
                    <a:ext uri="{9D8B030D-6E8A-4147-A177-3AD203B41FA5}">
                      <a16:colId xmlns:a16="http://schemas.microsoft.com/office/drawing/2014/main" val="1100752633"/>
                    </a:ext>
                  </a:extLst>
                </a:gridCol>
                <a:gridCol w="1070673">
                  <a:extLst>
                    <a:ext uri="{9D8B030D-6E8A-4147-A177-3AD203B41FA5}">
                      <a16:colId xmlns:a16="http://schemas.microsoft.com/office/drawing/2014/main" val="4199127346"/>
                    </a:ext>
                  </a:extLst>
                </a:gridCol>
                <a:gridCol w="2038934">
                  <a:extLst>
                    <a:ext uri="{9D8B030D-6E8A-4147-A177-3AD203B41FA5}">
                      <a16:colId xmlns:a16="http://schemas.microsoft.com/office/drawing/2014/main" val="1470447689"/>
                    </a:ext>
                  </a:extLst>
                </a:gridCol>
                <a:gridCol w="1340669">
                  <a:extLst>
                    <a:ext uri="{9D8B030D-6E8A-4147-A177-3AD203B41FA5}">
                      <a16:colId xmlns:a16="http://schemas.microsoft.com/office/drawing/2014/main" val="3012567478"/>
                    </a:ext>
                  </a:extLst>
                </a:gridCol>
                <a:gridCol w="1079983">
                  <a:extLst>
                    <a:ext uri="{9D8B030D-6E8A-4147-A177-3AD203B41FA5}">
                      <a16:colId xmlns:a16="http://schemas.microsoft.com/office/drawing/2014/main" val="2568026759"/>
                    </a:ext>
                  </a:extLst>
                </a:gridCol>
              </a:tblGrid>
              <a:tr h="204086">
                <a:tc>
                  <a:txBody>
                    <a:bodyPr/>
                    <a:lstStyle/>
                    <a:p>
                      <a:pPr algn="l" fontAlgn="b"/>
                      <a:endParaRPr lang="it-IT" sz="6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3">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 HI TOUCH</a:t>
                      </a:r>
                    </a:p>
                  </a:txBody>
                  <a:tcPr marL="4263" marR="4263" marT="4263"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tc hMerge="1">
                  <a:txBody>
                    <a:bodyPr/>
                    <a:lstStyle/>
                    <a:p>
                      <a:endParaRPr lang="it-IT"/>
                    </a:p>
                  </a:txBody>
                  <a:tcPr/>
                </a:tc>
                <a:tc>
                  <a:txBody>
                    <a:bodyPr/>
                    <a:lstStyle/>
                    <a:p>
                      <a:pPr algn="ctr" fontAlgn="ct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gridSpan="2">
                  <a:txBody>
                    <a:bodyPr/>
                    <a:lstStyle/>
                    <a:p>
                      <a:pPr algn="ctr" fontAlgn="ct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NZM- PXR25</a:t>
                      </a:r>
                    </a:p>
                  </a:txBody>
                  <a:tcPr marL="4263" marR="4263" marT="4263" marB="0" anchor="ctr">
                    <a:lnL w="12700" cmpd="sng">
                      <a:noFill/>
                      <a:prstDash val="solid"/>
                    </a:lnL>
                    <a:lnR w="12700" cmpd="sng">
                      <a:noFill/>
                      <a:prstDash val="solid"/>
                    </a:lnR>
                    <a:lnT w="285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hMerge="1">
                  <a:txBody>
                    <a:bodyPr/>
                    <a:lstStyle/>
                    <a:p>
                      <a:endParaRPr lang="it-IT"/>
                    </a:p>
                  </a:txBody>
                  <a:tcPr/>
                </a:tc>
                <a:extLst>
                  <a:ext uri="{0D108BD9-81ED-4DB2-BD59-A6C34878D82A}">
                    <a16:rowId xmlns:a16="http://schemas.microsoft.com/office/drawing/2014/main" val="308524234"/>
                  </a:ext>
                </a:extLst>
              </a:tr>
              <a:tr h="183942">
                <a:tc>
                  <a:txBody>
                    <a:bodyPr/>
                    <a:lstStyle/>
                    <a:p>
                      <a:pPr algn="l"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Communication</a:t>
                      </a:r>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protocols</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Availability</a:t>
                      </a:r>
                      <a:endPar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12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Note</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72900240"/>
                  </a:ext>
                </a:extLst>
              </a:tr>
              <a:tr h="13900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RTU</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internal</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6648"/>
                  </a:ext>
                </a:extLst>
              </a:tr>
              <a:tr h="13900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TCP</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external modules</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4167678"/>
                  </a:ext>
                </a:extLst>
              </a:tr>
              <a:tr h="139004">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IEC61850</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Ekip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0515623"/>
                  </a:ext>
                </a:extLst>
              </a:tr>
              <a:tr h="13900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Profibus</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-DP</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Ekip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external modules</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08287053"/>
                  </a:ext>
                </a:extLst>
              </a:tr>
              <a:tr h="13900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Profinet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790543"/>
                  </a:ext>
                </a:extLst>
              </a:tr>
              <a:tr h="139004">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Ethernet / IP</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external modules</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6004149"/>
                  </a:ext>
                </a:extLst>
              </a:tr>
              <a:tr h="13900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DeviceNet</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80731"/>
                  </a:ext>
                </a:extLst>
              </a:tr>
              <a:tr h="139004">
                <a:tc>
                  <a:txBody>
                    <a:bodyPr/>
                    <a:lstStyle/>
                    <a:p>
                      <a:pPr algn="l" rtl="0" fontAlgn="b"/>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BACnet</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/IP</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22043949"/>
                  </a:ext>
                </a:extLst>
              </a:tr>
              <a:tr h="139004">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Cloud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connectivity</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By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adding</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module</a:t>
                      </a:r>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262560"/>
                  </a:ext>
                </a:extLst>
              </a:tr>
              <a:tr h="139004">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Bluetooth</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Available</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on the product</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30541993"/>
                  </a:ext>
                </a:extLst>
              </a:tr>
              <a:tr h="408632">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 Link</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en-US"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ABB Proprietary protocol; 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927730"/>
                  </a:ext>
                </a:extLst>
              </a:tr>
              <a:tr h="273818">
                <a:tc>
                  <a:txBody>
                    <a:bodyPr/>
                    <a:lstStyle/>
                    <a:p>
                      <a:pPr marL="0" algn="l"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Digital I/O</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ctr" defTabSz="914491" rtl="0" eaLnBrk="1" fontAlgn="b" latinLnBrk="0" hangingPunct="1"/>
                      <a:r>
                        <a:rPr lang="en-US"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Up to 10 digital I/O; By adding Ekip module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l"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l"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l"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marL="0" algn="l" defTabSz="914491" rtl="0" eaLnBrk="1" fontAlgn="b" latinLnBrk="0" hangingPunct="1"/>
                      <a:r>
                        <a:rPr lang="it-IT" sz="900" b="0" i="0" u="none" strike="noStrike" kern="1200"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571239"/>
                  </a:ext>
                </a:extLst>
              </a:tr>
              <a:tr h="141887">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0167624"/>
                  </a:ext>
                </a:extLst>
              </a:tr>
              <a:tr h="139004">
                <a:tc>
                  <a:txBody>
                    <a:bodyPr/>
                    <a:lstStyle/>
                    <a:p>
                      <a:pPr algn="ctr" rtl="0" fontAlgn="ctr"/>
                      <a:r>
                        <a:rPr lang="it-IT" sz="900" b="1"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OTHER NOTES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ctr" rtl="0" fontAlgn="ctr"/>
                      <a:r>
                        <a:rPr lang="it-IT" sz="900" b="1"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85643162"/>
                  </a:ext>
                </a:extLst>
              </a:tr>
              <a:tr h="141887">
                <a:tc>
                  <a:txBody>
                    <a:bodyPr/>
                    <a:lstStyle/>
                    <a:p>
                      <a:pPr algn="l" rtl="0" fontAlgn="ctr"/>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Gateway to the cloud system  EAM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Yes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224178"/>
                  </a:ext>
                </a:extLst>
              </a:tr>
              <a:tr h="139004">
                <a:tc>
                  <a:txBody>
                    <a:bodyPr/>
                    <a:lstStyle/>
                    <a:p>
                      <a:pPr algn="l"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Internal memory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rtl="0" fontAlgn="ctr"/>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No</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30527555"/>
                  </a:ext>
                </a:extLst>
              </a:tr>
              <a:tr h="141887">
                <a:tc>
                  <a:txBody>
                    <a:bodyPr/>
                    <a:lstStyle/>
                    <a:p>
                      <a:pPr algn="l" rtl="0" fontAlgn="b"/>
                      <a:r>
                        <a:rPr lang="en-US"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The lowest current value detected is 0,004 x In </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7223954"/>
                  </a:ext>
                </a:extLst>
              </a:tr>
              <a:tr h="273818">
                <a:tc>
                  <a:txBody>
                    <a:bodyPr/>
                    <a:lstStyle/>
                    <a:p>
                      <a:pPr algn="l" rtl="0"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3 inputs for PT1000 for temperature monitoring and 1 channel for 4-20mA input</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r>
                        <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tc>
                  <a:txBody>
                    <a:bodyPr/>
                    <a:lstStyle/>
                    <a:p>
                      <a:pPr algn="l" fontAlgn="b"/>
                      <a:endPar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endParaRPr>
                    </a:p>
                  </a:txBody>
                  <a:tcPr marL="4263" marR="4263" marT="426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14459147"/>
                  </a:ext>
                </a:extLst>
              </a:tr>
              <a:tr h="543446">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Test and Programming Software</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l" rtl="0" fontAlgn="b"/>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Ekip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connect</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 EPIC</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fontAlgn="ct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Power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Xpert</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a:t>
                      </a:r>
                      <a:r>
                        <a:rPr lang="it-IT" sz="900" b="0" i="0" u="none" strike="noStrike" dirty="0" err="1">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Protection</a:t>
                      </a:r>
                      <a:r>
                        <a:rPr lang="it-IT" sz="900" b="0" i="0" u="none" strike="noStrike" dirty="0">
                          <a:solidFill>
                            <a:schemeClr val="tx1"/>
                          </a:solidFill>
                          <a:effectLst/>
                          <a:latin typeface="ABBvoiceOffice" panose="020D0603020503020204" pitchFamily="34" charset="0"/>
                          <a:ea typeface="ABBvoiceOffice" panose="020D0603020503020204" pitchFamily="34" charset="0"/>
                          <a:cs typeface="ABBvoiceOffice" panose="020D0603020503020204" pitchFamily="34" charset="0"/>
                        </a:rPr>
                        <a:t> Management (PXPM)</a:t>
                      </a:r>
                    </a:p>
                  </a:txBody>
                  <a:tcPr marL="4263" marR="4263" marT="4263"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234515"/>
                  </a:ext>
                </a:extLst>
              </a:tr>
            </a:tbl>
          </a:graphicData>
        </a:graphic>
      </p:graphicFrame>
      <p:sp>
        <p:nvSpPr>
          <p:cNvPr id="15" name="Rectangle 14">
            <a:extLst>
              <a:ext uri="{FF2B5EF4-FFF2-40B4-BE49-F238E27FC236}">
                <a16:creationId xmlns:a16="http://schemas.microsoft.com/office/drawing/2014/main" id="{7C0D6FCD-8843-4DF4-8F48-794C1B74AECD}"/>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159200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4A53BC76-AFFD-452D-8D1F-95905C0005C8}"/>
              </a:ext>
            </a:extLst>
          </p:cNvPr>
          <p:cNvSpPr>
            <a:spLocks noGrp="1"/>
          </p:cNvSpPr>
          <p:nvPr>
            <p:ph type="title"/>
          </p:nvPr>
        </p:nvSpPr>
        <p:spPr/>
        <p:txBody>
          <a:bodyPr/>
          <a:lstStyle/>
          <a:p>
            <a:r>
              <a:rPr lang="en-US" dirty="0"/>
              <a:t>Smart metering and monitoring	</a:t>
            </a:r>
          </a:p>
        </p:txBody>
      </p:sp>
      <p:sp>
        <p:nvSpPr>
          <p:cNvPr id="3" name="Date Placeholder 2"/>
          <p:cNvSpPr>
            <a:spLocks noGrp="1"/>
          </p:cNvSpPr>
          <p:nvPr>
            <p:ph type="dt" sz="half" idx="11"/>
          </p:nvPr>
        </p:nvSpPr>
        <p:spPr/>
        <p:txBody>
          <a:bodyPr/>
          <a:lstStyle/>
          <a:p>
            <a:fld id="{A1F808C0-290B-4263-8A52-B569B4875133}" type="datetime4">
              <a:rPr lang="en-US" smtClean="0"/>
              <a:t>October 8, 2021</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98</a:t>
            </a:fld>
            <a:endParaRPr lang="en-US"/>
          </a:p>
        </p:txBody>
      </p:sp>
      <p:sp>
        <p:nvSpPr>
          <p:cNvPr id="24" name="Text Placeholder 23">
            <a:extLst>
              <a:ext uri="{FF2B5EF4-FFF2-40B4-BE49-F238E27FC236}">
                <a16:creationId xmlns:a16="http://schemas.microsoft.com/office/drawing/2014/main" id="{D1B8FD39-D6FD-4A99-B9F7-FE9ED537FD33}"/>
              </a:ext>
            </a:extLst>
          </p:cNvPr>
          <p:cNvSpPr>
            <a:spLocks noGrp="1"/>
          </p:cNvSpPr>
          <p:nvPr>
            <p:ph type="body" sz="quarter" idx="16"/>
          </p:nvPr>
        </p:nvSpPr>
        <p:spPr/>
        <p:txBody>
          <a:bodyPr/>
          <a:lstStyle/>
          <a:p>
            <a:r>
              <a:rPr lang="it-IT" dirty="0"/>
              <a:t>ABB </a:t>
            </a:r>
            <a:r>
              <a:rPr lang="it-IT" dirty="0" err="1"/>
              <a:t>Ability</a:t>
            </a:r>
            <a:r>
              <a:rPr lang="it-IT" dirty="0"/>
              <a:t> – Energy &amp; Asset Manager</a:t>
            </a:r>
          </a:p>
        </p:txBody>
      </p:sp>
      <p:sp>
        <p:nvSpPr>
          <p:cNvPr id="25" name="Text Placeholder 24">
            <a:extLst>
              <a:ext uri="{FF2B5EF4-FFF2-40B4-BE49-F238E27FC236}">
                <a16:creationId xmlns:a16="http://schemas.microsoft.com/office/drawing/2014/main" id="{0EA452DF-4C68-4D35-B0D9-BF020F34C349}"/>
              </a:ext>
            </a:extLst>
          </p:cNvPr>
          <p:cNvSpPr>
            <a:spLocks noGrp="1"/>
          </p:cNvSpPr>
          <p:nvPr>
            <p:ph type="body" sz="quarter" idx="17"/>
          </p:nvPr>
        </p:nvSpPr>
        <p:spPr/>
        <p:txBody>
          <a:bodyPr/>
          <a:lstStyle/>
          <a:p>
            <a:r>
              <a:rPr lang="it-IT" dirty="0"/>
              <a:t>Schneider– </a:t>
            </a:r>
            <a:r>
              <a:rPr lang="it-IT" dirty="0" err="1"/>
              <a:t>Ecostruxture</a:t>
            </a:r>
            <a:endParaRPr lang="it-IT" dirty="0"/>
          </a:p>
        </p:txBody>
      </p:sp>
      <p:sp>
        <p:nvSpPr>
          <p:cNvPr id="9" name="Subtitle 8">
            <a:extLst>
              <a:ext uri="{FF2B5EF4-FFF2-40B4-BE49-F238E27FC236}">
                <a16:creationId xmlns:a16="http://schemas.microsoft.com/office/drawing/2014/main" id="{644DC4DB-D0FE-48CE-B9F3-9D2B9F18B990}"/>
              </a:ext>
            </a:extLst>
          </p:cNvPr>
          <p:cNvSpPr>
            <a:spLocks noGrp="1"/>
          </p:cNvSpPr>
          <p:nvPr>
            <p:ph type="subTitle" idx="13"/>
          </p:nvPr>
        </p:nvSpPr>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Supervision system – cloud monitoring</a:t>
            </a:r>
          </a:p>
        </p:txBody>
      </p:sp>
      <p:sp>
        <p:nvSpPr>
          <p:cNvPr id="13" name="Rectangle 12">
            <a:extLst>
              <a:ext uri="{FF2B5EF4-FFF2-40B4-BE49-F238E27FC236}">
                <a16:creationId xmlns:a16="http://schemas.microsoft.com/office/drawing/2014/main" id="{7EDD67BF-6AF4-4A21-BAAF-4415BA9E71AE}"/>
              </a:ext>
            </a:extLst>
          </p:cNvPr>
          <p:cNvSpPr/>
          <p:nvPr/>
        </p:nvSpPr>
        <p:spPr bwMode="gray">
          <a:xfrm>
            <a:off x="7380533" y="4013263"/>
            <a:ext cx="1043709" cy="59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pic>
        <p:nvPicPr>
          <p:cNvPr id="1028" name="Picture 4" descr="Schneider Electric announces significant enhancements">
            <a:extLst>
              <a:ext uri="{FF2B5EF4-FFF2-40B4-BE49-F238E27FC236}">
                <a16:creationId xmlns:a16="http://schemas.microsoft.com/office/drawing/2014/main" id="{EDD3E59A-DC84-4FF6-A34F-BB4743BD94E8}"/>
              </a:ext>
            </a:extLst>
          </p:cNvPr>
          <p:cNvPicPr>
            <a:picLocks noGrp="1" noChangeAspect="1" noChangeArrowheads="1"/>
          </p:cNvPicPr>
          <p:nvPr>
            <p:ph sz="quarter" idx="20"/>
          </p:nvPr>
        </p:nvPicPr>
        <p:blipFill>
          <a:blip r:embed="rId6">
            <a:extLst>
              <a:ext uri="{28A0092B-C50C-407E-A947-70E740481C1C}">
                <a14:useLocalDpi xmlns:a14="http://schemas.microsoft.com/office/drawing/2010/main" val="0"/>
              </a:ext>
            </a:extLst>
          </a:blip>
          <a:srcRect/>
          <a:stretch>
            <a:fillRect/>
          </a:stretch>
        </p:blipFill>
        <p:spPr bwMode="auto">
          <a:xfrm>
            <a:off x="6374606" y="2595562"/>
            <a:ext cx="5353050" cy="3038475"/>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16">
            <a:extLst>
              <a:ext uri="{FF2B5EF4-FFF2-40B4-BE49-F238E27FC236}">
                <a16:creationId xmlns:a16="http://schemas.microsoft.com/office/drawing/2014/main" id="{168F7C53-7802-42D7-AFF9-83A35AC6B8F8}"/>
              </a:ext>
            </a:extLst>
          </p:cNvPr>
          <p:cNvPicPr>
            <a:picLocks noGrp="1" noChangeAspect="1"/>
          </p:cNvPicPr>
          <p:nvPr>
            <p:ph sz="quarter" idx="19"/>
          </p:nvPr>
        </p:nvPicPr>
        <p:blipFill>
          <a:blip r:embed="rId7"/>
          <a:stretch>
            <a:fillRect/>
          </a:stretch>
        </p:blipFill>
        <p:spPr>
          <a:xfrm>
            <a:off x="331788" y="2698160"/>
            <a:ext cx="5603875" cy="2833279"/>
          </a:xfrm>
          <a:prstGeom prst="rect">
            <a:avLst/>
          </a:prstGeom>
        </p:spPr>
      </p:pic>
      <p:sp>
        <p:nvSpPr>
          <p:cNvPr id="12" name="Rectangle 11">
            <a:extLst>
              <a:ext uri="{FF2B5EF4-FFF2-40B4-BE49-F238E27FC236}">
                <a16:creationId xmlns:a16="http://schemas.microsoft.com/office/drawing/2014/main" id="{B573A0F9-3AF9-42D4-B5CF-FFE2CEAF4AB0}"/>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40616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F61C3E77-598A-4604-8A6E-D291E631880D}"/>
              </a:ext>
            </a:extLst>
          </p:cNvPr>
          <p:cNvSpPr>
            <a:spLocks noGrp="1"/>
          </p:cNvSpPr>
          <p:nvPr>
            <p:ph type="title"/>
          </p:nvPr>
        </p:nvSpPr>
        <p:spPr>
          <a:xfrm>
            <a:off x="333264" y="682313"/>
            <a:ext cx="11520000" cy="396000"/>
          </a:xfrm>
        </p:spPr>
        <p:txBody>
          <a:bodyPr/>
          <a:lstStyle/>
          <a:p>
            <a:r>
              <a:rPr lang="en-US" dirty="0"/>
              <a:t>Smart metering and monitoring</a:t>
            </a:r>
          </a:p>
        </p:txBody>
      </p:sp>
      <p:sp>
        <p:nvSpPr>
          <p:cNvPr id="29" name="Footer Placeholder 2">
            <a:extLst>
              <a:ext uri="{FF2B5EF4-FFF2-40B4-BE49-F238E27FC236}">
                <a16:creationId xmlns:a16="http://schemas.microsoft.com/office/drawing/2014/main" id="{E2491DC6-74F2-4F02-B533-B1CAAA669E92}"/>
              </a:ext>
            </a:extLst>
          </p:cNvPr>
          <p:cNvSpPr>
            <a:spLocks noGrp="1"/>
          </p:cNvSpPr>
          <p:nvPr>
            <p:ph type="ftr" sz="quarter" idx="10"/>
          </p:nvPr>
        </p:nvSpPr>
        <p:spPr>
          <a:xfrm>
            <a:off x="2499782" y="6298397"/>
            <a:ext cx="8490250" cy="500072"/>
          </a:xfrm>
        </p:spPr>
        <p:txBody>
          <a:bodyPr/>
          <a:lstStyle/>
          <a:p>
            <a:pPr lvl="8"/>
            <a:endParaRPr lang="en-US"/>
          </a:p>
        </p:txBody>
      </p:sp>
      <p:sp>
        <p:nvSpPr>
          <p:cNvPr id="4" name="Date Placeholder 3">
            <a:extLst>
              <a:ext uri="{FF2B5EF4-FFF2-40B4-BE49-F238E27FC236}">
                <a16:creationId xmlns:a16="http://schemas.microsoft.com/office/drawing/2014/main" id="{0DD4A3B1-C25E-4AC7-BA2B-75B26B23A52F}"/>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F4064434-E0DB-45C0-856F-3A928AC17331}" type="datetime4">
              <a:rPr lang="en-US" sz="800" smtClean="0"/>
              <a:pPr>
                <a:lnSpc>
                  <a:spcPct val="90000"/>
                </a:lnSpc>
                <a:spcAft>
                  <a:spcPts val="600"/>
                </a:spcAft>
              </a:pPr>
              <a:t>October 8, 2021</a:t>
            </a:fld>
            <a:endParaRPr lang="en-US" sz="800"/>
          </a:p>
        </p:txBody>
      </p:sp>
      <p:sp>
        <p:nvSpPr>
          <p:cNvPr id="5" name="Slide Number Placeholder 4">
            <a:extLst>
              <a:ext uri="{FF2B5EF4-FFF2-40B4-BE49-F238E27FC236}">
                <a16:creationId xmlns:a16="http://schemas.microsoft.com/office/drawing/2014/main" id="{A0B65540-C0F0-46F8-B585-34B7B5A57A49}"/>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99</a:t>
            </a:fld>
            <a:endParaRPr lang="en-US" sz="800"/>
          </a:p>
        </p:txBody>
      </p:sp>
      <p:sp>
        <p:nvSpPr>
          <p:cNvPr id="16" name="Text Placeholder 15">
            <a:extLst>
              <a:ext uri="{FF2B5EF4-FFF2-40B4-BE49-F238E27FC236}">
                <a16:creationId xmlns:a16="http://schemas.microsoft.com/office/drawing/2014/main" id="{BDA8AD50-2228-442B-8355-93B3F1FEB115}"/>
              </a:ext>
            </a:extLst>
          </p:cNvPr>
          <p:cNvSpPr>
            <a:spLocks noGrp="1"/>
          </p:cNvSpPr>
          <p:nvPr>
            <p:ph type="body" sz="quarter" idx="16"/>
          </p:nvPr>
        </p:nvSpPr>
        <p:spPr>
          <a:xfrm>
            <a:off x="333435" y="1931193"/>
            <a:ext cx="5605200" cy="252000"/>
          </a:xfrm>
        </p:spPr>
        <p:txBody>
          <a:bodyPr anchor="t">
            <a:normAutofit/>
          </a:bodyPr>
          <a:lstStyle/>
          <a:p>
            <a:r>
              <a:rPr lang="it-IT" dirty="0"/>
              <a:t>ABB </a:t>
            </a:r>
            <a:r>
              <a:rPr lang="it-IT" dirty="0" err="1"/>
              <a:t>Ability</a:t>
            </a:r>
            <a:r>
              <a:rPr lang="it-IT" dirty="0"/>
              <a:t> – Energy &amp; Asset Manager</a:t>
            </a:r>
          </a:p>
        </p:txBody>
      </p:sp>
      <p:sp>
        <p:nvSpPr>
          <p:cNvPr id="17" name="Text Placeholder 16">
            <a:extLst>
              <a:ext uri="{FF2B5EF4-FFF2-40B4-BE49-F238E27FC236}">
                <a16:creationId xmlns:a16="http://schemas.microsoft.com/office/drawing/2014/main" id="{5798BA0B-41BB-4D84-8F5B-464F6DEEBE7B}"/>
              </a:ext>
            </a:extLst>
          </p:cNvPr>
          <p:cNvSpPr>
            <a:spLocks noGrp="1"/>
          </p:cNvSpPr>
          <p:nvPr>
            <p:ph type="body" sz="quarter" idx="17"/>
          </p:nvPr>
        </p:nvSpPr>
        <p:spPr>
          <a:xfrm>
            <a:off x="6248327" y="1931193"/>
            <a:ext cx="5605200" cy="252000"/>
          </a:xfrm>
        </p:spPr>
        <p:txBody>
          <a:bodyPr anchor="t">
            <a:normAutofit/>
          </a:bodyPr>
          <a:lstStyle/>
          <a:p>
            <a:pPr>
              <a:spcAft>
                <a:spcPts val="600"/>
              </a:spcAft>
            </a:pPr>
            <a:r>
              <a:rPr lang="it-IT" dirty="0"/>
              <a:t>Schneider - </a:t>
            </a:r>
            <a:r>
              <a:rPr lang="it-IT" dirty="0" err="1"/>
              <a:t>EcoStuxture</a:t>
            </a:r>
            <a:endParaRPr lang="it-IT" dirty="0"/>
          </a:p>
        </p:txBody>
      </p:sp>
      <p:sp>
        <p:nvSpPr>
          <p:cNvPr id="18" name="Content Placeholder 17">
            <a:extLst>
              <a:ext uri="{FF2B5EF4-FFF2-40B4-BE49-F238E27FC236}">
                <a16:creationId xmlns:a16="http://schemas.microsoft.com/office/drawing/2014/main" id="{9C2860F8-78C1-497A-B001-87B45F1E0318}"/>
              </a:ext>
            </a:extLst>
          </p:cNvPr>
          <p:cNvSpPr>
            <a:spLocks noGrp="1"/>
          </p:cNvSpPr>
          <p:nvPr>
            <p:ph sz="quarter" idx="20"/>
          </p:nvPr>
        </p:nvSpPr>
        <p:spPr>
          <a:xfrm>
            <a:off x="6249107" y="2317638"/>
            <a:ext cx="5604420" cy="3594474"/>
          </a:xfrm>
        </p:spPr>
        <p:txBody>
          <a:bodyPr>
            <a:normAutofit/>
          </a:bodyPr>
          <a:lstStyle/>
          <a:p>
            <a:endParaRPr lang="it-IT" dirty="0">
              <a:hlinkClick r:id="rId2"/>
            </a:endParaRPr>
          </a:p>
          <a:p>
            <a:r>
              <a:rPr lang="it-IT" dirty="0">
                <a:hlinkClick r:id="rId2"/>
              </a:rPr>
              <a:t>EcoStruxure for Building</a:t>
            </a:r>
            <a:endParaRPr lang="it-IT" dirty="0"/>
          </a:p>
          <a:p>
            <a:endParaRPr lang="it-IT" dirty="0"/>
          </a:p>
          <a:p>
            <a:r>
              <a:rPr lang="it-IT" dirty="0">
                <a:hlinkClick r:id="rId3"/>
              </a:rPr>
              <a:t>EcoStruxure for </a:t>
            </a:r>
            <a:r>
              <a:rPr lang="it-IT" dirty="0" err="1">
                <a:hlinkClick r:id="rId3"/>
              </a:rPr>
              <a:t>plant</a:t>
            </a:r>
            <a:r>
              <a:rPr lang="it-IT" dirty="0">
                <a:hlinkClick r:id="rId3"/>
              </a:rPr>
              <a:t> &amp; machines</a:t>
            </a:r>
            <a:endParaRPr lang="it-IT" dirty="0"/>
          </a:p>
          <a:p>
            <a:endParaRPr lang="it-IT" dirty="0"/>
          </a:p>
          <a:p>
            <a:r>
              <a:rPr lang="it-IT" dirty="0">
                <a:hlinkClick r:id="rId4"/>
              </a:rPr>
              <a:t>EcoStruxure for </a:t>
            </a:r>
            <a:r>
              <a:rPr lang="it-IT" dirty="0" err="1">
                <a:hlinkClick r:id="rId4"/>
              </a:rPr>
              <a:t>Grid</a:t>
            </a:r>
            <a:endParaRPr lang="it-IT" dirty="0"/>
          </a:p>
          <a:p>
            <a:endParaRPr lang="it-IT" dirty="0"/>
          </a:p>
          <a:p>
            <a:r>
              <a:rPr lang="it-IT" dirty="0">
                <a:hlinkClick r:id="rId5"/>
              </a:rPr>
              <a:t>EcoStruxure for data centers</a:t>
            </a:r>
            <a:endParaRPr lang="it-IT" dirty="0"/>
          </a:p>
        </p:txBody>
      </p:sp>
      <p:sp>
        <p:nvSpPr>
          <p:cNvPr id="31" name="Content Placeholder 8">
            <a:extLst>
              <a:ext uri="{FF2B5EF4-FFF2-40B4-BE49-F238E27FC236}">
                <a16:creationId xmlns:a16="http://schemas.microsoft.com/office/drawing/2014/main" id="{0BCD841B-7C2B-4B21-BAD4-F0E5944B1D42}"/>
              </a:ext>
            </a:extLst>
          </p:cNvPr>
          <p:cNvSpPr>
            <a:spLocks noGrp="1"/>
          </p:cNvSpPr>
          <p:nvPr>
            <p:ph sz="quarter" idx="19"/>
          </p:nvPr>
        </p:nvSpPr>
        <p:spPr>
          <a:xfrm>
            <a:off x="332367" y="2317638"/>
            <a:ext cx="5603434" cy="3594474"/>
          </a:xfrm>
        </p:spPr>
        <p:txBody>
          <a:bodyPr/>
          <a:lstStyle/>
          <a:p>
            <a:endParaRPr lang="en-US" dirty="0"/>
          </a:p>
          <a:p>
            <a:r>
              <a:rPr lang="en-US" dirty="0">
                <a:hlinkClick r:id="rId6"/>
              </a:rPr>
              <a:t>abb-ability-energy-and-asset-manager-for-buildings</a:t>
            </a:r>
            <a:endParaRPr lang="en-US" dirty="0"/>
          </a:p>
          <a:p>
            <a:endParaRPr lang="en-US" dirty="0">
              <a:hlinkClick r:id="rId7"/>
            </a:endParaRPr>
          </a:p>
          <a:p>
            <a:r>
              <a:rPr lang="en-US" dirty="0">
                <a:hlinkClick r:id="rId7"/>
              </a:rPr>
              <a:t>abb-ability-energy-and-asset-manager-for-data-centers</a:t>
            </a:r>
            <a:endParaRPr lang="en-US" dirty="0"/>
          </a:p>
          <a:p>
            <a:endParaRPr lang="en-US" dirty="0"/>
          </a:p>
          <a:p>
            <a:r>
              <a:rPr lang="en-US" dirty="0">
                <a:hlinkClick r:id="rId7"/>
              </a:rPr>
              <a:t>abb-ability-energy-and-asset-manager-for-chemicals-oil-and-gas</a:t>
            </a:r>
            <a:endParaRPr lang="en-US" dirty="0"/>
          </a:p>
          <a:p>
            <a:endParaRPr lang="en-US" dirty="0"/>
          </a:p>
          <a:p>
            <a:r>
              <a:rPr lang="en-US" dirty="0">
                <a:hlinkClick r:id="rId8"/>
              </a:rPr>
              <a:t>abb-ability-energy-and-asset-manager-for-manufacturing / Manufacturing / Food &amp; Beverage</a:t>
            </a:r>
            <a:endParaRPr lang="en-US" dirty="0"/>
          </a:p>
          <a:p>
            <a:endParaRPr lang="en-US" dirty="0"/>
          </a:p>
          <a:p>
            <a:endParaRPr lang="en-US" dirty="0"/>
          </a:p>
        </p:txBody>
      </p:sp>
      <p:sp>
        <p:nvSpPr>
          <p:cNvPr id="33" name="Subtitle 9">
            <a:extLst>
              <a:ext uri="{FF2B5EF4-FFF2-40B4-BE49-F238E27FC236}">
                <a16:creationId xmlns:a16="http://schemas.microsoft.com/office/drawing/2014/main" id="{7F5CD9D3-7248-44C4-88AB-98E96114DD46}"/>
              </a:ext>
            </a:extLst>
          </p:cNvPr>
          <p:cNvSpPr>
            <a:spLocks noGrp="1"/>
          </p:cNvSpPr>
          <p:nvPr>
            <p:ph type="subTitle" idx="13"/>
          </p:nvPr>
        </p:nvSpPr>
        <p:spPr>
          <a:xfrm>
            <a:off x="332367" y="1085213"/>
            <a:ext cx="11520897" cy="504000"/>
          </a:xfrm>
        </p:spPr>
        <p:txBody>
          <a:bodyPr/>
          <a:lstStyle/>
          <a:p>
            <a:r>
              <a:rPr lang="en-US" dirty="0">
                <a:latin typeface="ABBvoice Light" panose="020D0403020503020204" pitchFamily="34" charset="0"/>
                <a:ea typeface="ABBvoice Light" panose="020D0403020503020204" pitchFamily="34" charset="0"/>
                <a:cs typeface="ABBvoice Light" panose="020D0403020503020204" pitchFamily="34" charset="0"/>
              </a:rPr>
              <a:t>Supervision system – cloud monitoring</a:t>
            </a:r>
          </a:p>
          <a:p>
            <a:endParaRPr lang="en-US"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1" name="Rectangle 10">
            <a:extLst>
              <a:ext uri="{FF2B5EF4-FFF2-40B4-BE49-F238E27FC236}">
                <a16:creationId xmlns:a16="http://schemas.microsoft.com/office/drawing/2014/main" id="{46485445-B4A2-49BD-93E7-3D6554AFE246}"/>
              </a:ext>
            </a:extLst>
          </p:cNvPr>
          <p:cNvSpPr/>
          <p:nvPr/>
        </p:nvSpPr>
        <p:spPr bwMode="gray">
          <a:xfrm>
            <a:off x="10429875" y="-28128"/>
            <a:ext cx="1762125" cy="456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INTERNAL ONLY</a:t>
            </a:r>
          </a:p>
        </p:txBody>
      </p:sp>
    </p:spTree>
    <p:extLst>
      <p:ext uri="{BB962C8B-B14F-4D97-AF65-F5344CB8AC3E}">
        <p14:creationId xmlns:p14="http://schemas.microsoft.com/office/powerpoint/2010/main" val="325720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Application xmlns="http://www.sap.com/cof/powerpoint/application">
  <Version>2</Version>
  <Revision>2.4.4.72368</Revision>
</Application>
</file>

<file path=customXml/item4.xml><?xml version="1.0" encoding="utf-8"?>
<ct:contentTypeSchema xmlns:ct="http://schemas.microsoft.com/office/2006/metadata/contentType" xmlns:ma="http://schemas.microsoft.com/office/2006/metadata/properties/metaAttributes" ct:_="" ma:_="" ma:contentTypeName="Document" ma:contentTypeID="0x010100CDDD8440EE7F974FAC9F0102B2F8CB98" ma:contentTypeVersion="6" ma:contentTypeDescription="Create a new document." ma:contentTypeScope="" ma:versionID="287ca45638c89454021a8e8e3ff48da4">
  <xsd:schema xmlns:xsd="http://www.w3.org/2001/XMLSchema" xmlns:xs="http://www.w3.org/2001/XMLSchema" xmlns:p="http://schemas.microsoft.com/office/2006/metadata/properties" xmlns:ns2="09becbef-e730-455f-a8ad-9e144af41ad1" xmlns:ns3="c3a23252-27a7-4de4-b8f5-e953e3c0e8e9" targetNamespace="http://schemas.microsoft.com/office/2006/metadata/properties" ma:root="true" ma:fieldsID="d6166960a71a6bf86c975949eb5eb1d5" ns2:_="" ns3:_="">
    <xsd:import namespace="09becbef-e730-455f-a8ad-9e144af41ad1"/>
    <xsd:import namespace="c3a23252-27a7-4de4-b8f5-e953e3c0e8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becbef-e730-455f-a8ad-9e144af41a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a23252-27a7-4de4-b8f5-e953e3c0e8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Application xmlns="http://www.sap.com/cof/ao/powerpoint/application">
  <com.sap.ip.bi.pioneer>
    <Version>4</Version>
    <AAO_Revision>2.4.4.72368</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Props1.xml><?xml version="1.0" encoding="utf-8"?>
<ds:datastoreItem xmlns:ds="http://schemas.openxmlformats.org/officeDocument/2006/customXml" ds:itemID="{4CE36ED2-18B9-470D-A913-0DDCCEB13CEF}">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09becbef-e730-455f-a8ad-9e144af41ad1"/>
    <ds:schemaRef ds:uri="http://purl.org/dc/terms/"/>
    <ds:schemaRef ds:uri="http://schemas.microsoft.com/office/infopath/2007/PartnerControls"/>
    <ds:schemaRef ds:uri="c3a23252-27a7-4de4-b8f5-e953e3c0e8e9"/>
    <ds:schemaRef ds:uri="http://www.w3.org/XML/1998/namespace"/>
  </ds:schemaRefs>
</ds:datastoreItem>
</file>

<file path=customXml/itemProps2.xml><?xml version="1.0" encoding="utf-8"?>
<ds:datastoreItem xmlns:ds="http://schemas.openxmlformats.org/officeDocument/2006/customXml" ds:itemID="{A9153440-4A35-4804-8F51-1A5E083553DF}">
  <ds:schemaRefs>
    <ds:schemaRef ds:uri="http://schemas.microsoft.com/sharepoint/v3/contenttype/forms"/>
  </ds:schemaRefs>
</ds:datastoreItem>
</file>

<file path=customXml/itemProps3.xml><?xml version="1.0" encoding="utf-8"?>
<ds:datastoreItem xmlns:ds="http://schemas.openxmlformats.org/officeDocument/2006/customXml" ds:itemID="{F9516748-70EA-4007-B1E9-950B2691C6AE}">
  <ds:schemaRefs>
    <ds:schemaRef ds:uri="http://www.sap.com/cof/powerpoint/application"/>
  </ds:schemaRefs>
</ds:datastoreItem>
</file>

<file path=customXml/itemProps4.xml><?xml version="1.0" encoding="utf-8"?>
<ds:datastoreItem xmlns:ds="http://schemas.openxmlformats.org/officeDocument/2006/customXml" ds:itemID="{D8603554-A2C4-47DF-8878-01F3B3ED9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becbef-e730-455f-a8ad-9e144af41ad1"/>
    <ds:schemaRef ds:uri="c3a23252-27a7-4de4-b8f5-e953e3c0e8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9C0E751A-1B2B-4DD9-8E99-85DF029FD820}">
  <ds:schemaRefs>
    <ds:schemaRef ds:uri="http://www.sap.com/cof/ao/powerpoint/application"/>
  </ds:schemaRefs>
</ds:datastoreItem>
</file>

<file path=docProps/app.xml><?xml version="1.0" encoding="utf-8"?>
<Properties xmlns="http://schemas.openxmlformats.org/officeDocument/2006/extended-properties" xmlns:vt="http://schemas.openxmlformats.org/officeDocument/2006/docPropsVTypes">
  <TotalTime>0</TotalTime>
  <Words>14006</Words>
  <Application>Microsoft Office PowerPoint</Application>
  <PresentationFormat>Widescreen</PresentationFormat>
  <Paragraphs>4106</Paragraphs>
  <Slides>104</Slides>
  <Notes>47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8" baseType="lpstr">
      <vt:lpstr>ABB Logo</vt:lpstr>
      <vt:lpstr>ABBvoice</vt:lpstr>
      <vt:lpstr>ABBvoice Light</vt:lpstr>
      <vt:lpstr>ABBvoiceOffice</vt:lpstr>
      <vt:lpstr>ABBvoice-Regular</vt:lpstr>
      <vt:lpstr>arial</vt:lpstr>
      <vt:lpstr>arial</vt:lpstr>
      <vt:lpstr>Calibri</vt:lpstr>
      <vt:lpstr>Courier New</vt:lpstr>
      <vt:lpstr>Symbol</vt:lpstr>
      <vt:lpstr>Tahoma</vt:lpstr>
      <vt:lpstr>Wingdings</vt:lpstr>
      <vt:lpstr>ABB Master</vt:lpstr>
      <vt:lpstr>think-cell Slide</vt:lpstr>
      <vt:lpstr>Intelligent Distribution for Electric Power in Building</vt:lpstr>
      <vt:lpstr>PowerPoint Presentation</vt:lpstr>
      <vt:lpstr>PowerPoint Presentation</vt:lpstr>
      <vt:lpstr>Global construction trend</vt:lpstr>
      <vt:lpstr>New Trends</vt:lpstr>
      <vt:lpstr>The journey towards digital transformation</vt:lpstr>
      <vt:lpstr>From smart and connected products to monitoring solutions</vt:lpstr>
      <vt:lpstr>PowerPoint Presentation</vt:lpstr>
      <vt:lpstr>Electric Power</vt:lpstr>
      <vt:lpstr>PowerPoint Presentation</vt:lpstr>
      <vt:lpstr>Energy Efficiency in Electrical System</vt:lpstr>
      <vt:lpstr>What is  ISO 50001</vt:lpstr>
      <vt:lpstr>ISO 50001</vt:lpstr>
      <vt:lpstr>Intelligent Distribution for Electric Power in Building</vt:lpstr>
      <vt:lpstr>Intelligent Distribution for Electric Power in Building</vt:lpstr>
      <vt:lpstr>Intelligent Distribution for Electric Power in Building</vt:lpstr>
      <vt:lpstr>Recommendation from IEC 60364-8-1</vt:lpstr>
      <vt:lpstr>Smart metering devices</vt:lpstr>
      <vt:lpstr>PowerPoint Presentation</vt:lpstr>
      <vt:lpstr>Intelligent distribution for Building  SLD – High level </vt:lpstr>
      <vt:lpstr>Intelligent Distribution for AC Power Distribution in Building</vt:lpstr>
      <vt:lpstr>Intelligent Distribution for Building Cooling</vt:lpstr>
      <vt:lpstr>Intelligent Distribution for Building Cooling</vt:lpstr>
      <vt:lpstr>Intelligent Distribution for Building Cooling</vt:lpstr>
      <vt:lpstr>Intelligent Distribution for Server Room in Buildings</vt:lpstr>
      <vt:lpstr>Intelligent distribution for Building – Emergency Power System</vt:lpstr>
      <vt:lpstr>Intelligent distribution for Building – lighting system</vt:lpstr>
      <vt:lpstr>Intelligent distribution for Building – lighting system</vt:lpstr>
      <vt:lpstr>PowerPoint Presentation</vt:lpstr>
      <vt:lpstr>Intelligent Distribution for Building – Electric power</vt:lpstr>
      <vt:lpstr>Intelligent Distribution for Building</vt:lpstr>
      <vt:lpstr>Intelligent Distribution for Building – Electric power</vt:lpstr>
      <vt:lpstr>Intelligent Distribution for Building – Electric power</vt:lpstr>
      <vt:lpstr>Intelligent distribution for Building</vt:lpstr>
      <vt:lpstr>Intelligent distribution for Building</vt:lpstr>
      <vt:lpstr>Intelligent distribution for Building</vt:lpstr>
      <vt:lpstr>Intelligent Distribution for Building – Electric power</vt:lpstr>
      <vt:lpstr>Intelligent Distribution for Building – Electric power</vt:lpstr>
      <vt:lpstr>Intelligent Distribution for Building – Electric power</vt:lpstr>
      <vt:lpstr>Intelligent Distribution for Building – Electric power</vt:lpstr>
      <vt:lpstr>Intelligent Distribution for Building – Electric power</vt:lpstr>
      <vt:lpstr>Intelligent Distribution for Building – Electric power</vt:lpstr>
      <vt:lpstr>Intelligent Distribution for Building – Electric power</vt:lpstr>
      <vt:lpstr>Intelligent Distribution for Building – Electric power</vt:lpstr>
      <vt:lpstr>Intelligent Distribution for Building – Emergency Line</vt:lpstr>
      <vt:lpstr>Intelligent Distribution for Building – Emergency Line</vt:lpstr>
      <vt:lpstr>PowerPoint Presentation</vt:lpstr>
      <vt:lpstr>Intelligent Distribution for Electric Power in Building</vt:lpstr>
      <vt:lpstr>Intelligent Distribution for Electric Power in Building</vt:lpstr>
      <vt:lpstr>PowerPoint Presentation</vt:lpstr>
      <vt:lpstr>ABB AbilityTM Edge Industrial Gateway</vt:lpstr>
      <vt:lpstr>ABB AbilityTM Edge Industrial Gateway Local View</vt:lpstr>
      <vt:lpstr>Lite Panel</vt:lpstr>
      <vt:lpstr>Lite Panel</vt:lpstr>
      <vt:lpstr>Digital Solutions - Components</vt:lpstr>
      <vt:lpstr>Smart metering and monitoring </vt:lpstr>
      <vt:lpstr>Smart metering and monitoring </vt:lpstr>
      <vt:lpstr>Digital Solutions - Components</vt:lpstr>
      <vt:lpstr>Smart metering and monitoring </vt:lpstr>
      <vt:lpstr>Smart metering and monitoring </vt:lpstr>
      <vt:lpstr>Smart metering and monitoring</vt:lpstr>
      <vt:lpstr>Digital Solutions - Components</vt:lpstr>
      <vt:lpstr>System pro M compact® InSite</vt:lpstr>
      <vt:lpstr>System pro M compact® InSite</vt:lpstr>
      <vt:lpstr>Smart metering and monitoring </vt:lpstr>
      <vt:lpstr>Smart metering and monitoring </vt:lpstr>
      <vt:lpstr>Smart metering and monitoring</vt:lpstr>
      <vt:lpstr>Smart metering and monitoring </vt:lpstr>
      <vt:lpstr>Smart metering and monitoring </vt:lpstr>
      <vt:lpstr>Smart metering and monitoring </vt:lpstr>
      <vt:lpstr>Smart metering and monitoring </vt:lpstr>
      <vt:lpstr>Smart metering and monitoring </vt:lpstr>
      <vt:lpstr>Smart metering and monitoring </vt:lpstr>
      <vt:lpstr>Smart metering and monitoring</vt:lpstr>
      <vt:lpstr>PowerWave 33 S3 60-120 kW</vt:lpstr>
      <vt:lpstr>PowerScale 10-50 kVA standalone 3ph UPS(*)</vt:lpstr>
      <vt:lpstr>System pro M compact® InSite SCU100</vt:lpstr>
      <vt:lpstr>System pro M compact® InSite SCU100</vt:lpstr>
      <vt:lpstr>Smart metering and monitoring </vt:lpstr>
      <vt:lpstr>Smart metering and monitoring </vt:lpstr>
      <vt:lpstr>CM-UFD.*M – Grid feeding monitoring relay with Modbus RTU</vt:lpstr>
      <vt:lpstr>CM-UFD.*M – Grid feeding monitoring relay with Modbus RTU</vt:lpstr>
      <vt:lpstr>Other components</vt:lpstr>
      <vt:lpstr>Digital Solutions - Components</vt:lpstr>
      <vt:lpstr>PowerPoint Presentation</vt:lpstr>
      <vt:lpstr>Smart metering and monitoring</vt:lpstr>
      <vt:lpstr>Smart metering and monitoring</vt:lpstr>
      <vt:lpstr>Smart metering and monitoring</vt:lpstr>
      <vt:lpstr>Smart metering and monitoring</vt:lpstr>
      <vt:lpstr>Smart metering and monitoring</vt:lpstr>
      <vt:lpstr>Smart metering and monitoring</vt:lpstr>
      <vt:lpstr>Smart metering and monitoring </vt:lpstr>
      <vt:lpstr>Smart metering and monitoring</vt:lpstr>
      <vt:lpstr>Smart metering and monitoring </vt:lpstr>
      <vt:lpstr>Smart metering and monitoring </vt:lpstr>
      <vt:lpstr>Smart metering and monitoring </vt:lpstr>
      <vt:lpstr>Smart metering and monitoring </vt:lpstr>
      <vt:lpstr>Smart metering and monitoring </vt:lpstr>
      <vt:lpstr>Smart metering and monitoring</vt:lpstr>
      <vt:lpstr>Smart metering and monitoring </vt:lpstr>
      <vt:lpstr>Smart metering and monitoring </vt:lpstr>
      <vt:lpstr>Smart metering and monitoring </vt:lpstr>
      <vt:lpstr>Smart metering and monitoring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de Carlos Villellas;Chandra.Shekar@ae.abb.com</dc:creator>
  <cp:lastModifiedBy>AGNESE LAGALLA</cp:lastModifiedBy>
  <cp:revision>110</cp:revision>
  <dcterms:created xsi:type="dcterms:W3CDTF">2021-06-05T18:13:38Z</dcterms:created>
  <dcterms:modified xsi:type="dcterms:W3CDTF">2021-10-08T15:07:22Z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0x010100CDDD8440EE7F974FAC9F0102B2F8CB98</vt:lpwstr>
  </property>
</Properties>
</file>