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41" r:id="rId1"/>
    <p:sldMasterId id="2147484190" r:id="rId2"/>
  </p:sldMasterIdLst>
  <p:notesMasterIdLst>
    <p:notesMasterId r:id="rId17"/>
  </p:notesMasterIdLst>
  <p:handoutMasterIdLst>
    <p:handoutMasterId r:id="rId18"/>
  </p:handoutMasterIdLst>
  <p:sldIdLst>
    <p:sldId id="397" r:id="rId3"/>
    <p:sldId id="398" r:id="rId4"/>
    <p:sldId id="399" r:id="rId5"/>
    <p:sldId id="416" r:id="rId6"/>
    <p:sldId id="415" r:id="rId7"/>
    <p:sldId id="402" r:id="rId8"/>
    <p:sldId id="410" r:id="rId9"/>
    <p:sldId id="411" r:id="rId10"/>
    <p:sldId id="412" r:id="rId11"/>
    <p:sldId id="413" r:id="rId12"/>
    <p:sldId id="414" r:id="rId13"/>
    <p:sldId id="407" r:id="rId14"/>
    <p:sldId id="409" r:id="rId15"/>
    <p:sldId id="384" r:id="rId16"/>
  </p:sldIdLst>
  <p:sldSz cx="9144000" cy="6858000" type="screen4x3"/>
  <p:notesSz cx="6797675" cy="9926638"/>
  <p:custDataLst>
    <p:tags r:id="rId1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>
          <p15:clr>
            <a:srgbClr val="A4A3A4"/>
          </p15:clr>
        </p15:guide>
        <p15:guide id="2" orient="horz" pos="232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orient="horz" pos="2387" userDrawn="1">
          <p15:clr>
            <a:srgbClr val="A4A3A4"/>
          </p15:clr>
        </p15:guide>
        <p15:guide id="5" orient="horz" pos="2523" userDrawn="1">
          <p15:clr>
            <a:srgbClr val="A4A3A4"/>
          </p15:clr>
        </p15:guide>
        <p15:guide id="6" orient="horz" pos="3906">
          <p15:clr>
            <a:srgbClr val="A4A3A4"/>
          </p15:clr>
        </p15:guide>
        <p15:guide id="7" pos="136">
          <p15:clr>
            <a:srgbClr val="A4A3A4"/>
          </p15:clr>
        </p15:guide>
        <p15:guide id="8" pos="839">
          <p15:clr>
            <a:srgbClr val="A4A3A4"/>
          </p15:clr>
        </p15:guide>
        <p15:guide id="9" pos="930">
          <p15:clr>
            <a:srgbClr val="A4A3A4"/>
          </p15:clr>
        </p15:guide>
        <p15:guide id="10" pos="2812" userDrawn="1">
          <p15:clr>
            <a:srgbClr val="A4A3A4"/>
          </p15:clr>
        </p15:guide>
        <p15:guide id="11" pos="2925">
          <p15:clr>
            <a:srgbClr val="A4A3A4"/>
          </p15:clr>
        </p15:guide>
        <p15:guide id="12" pos="4830">
          <p15:clr>
            <a:srgbClr val="A4A3A4"/>
          </p15:clr>
        </p15:guide>
        <p15:guide id="13" pos="5624">
          <p15:clr>
            <a:srgbClr val="A4A3A4"/>
          </p15:clr>
        </p15:guide>
        <p15:guide id="14" orient="horz" pos="2311">
          <p15:clr>
            <a:srgbClr val="A4A3A4"/>
          </p15:clr>
        </p15:guide>
        <p15:guide id="15" orient="horz" pos="2469">
          <p15:clr>
            <a:srgbClr val="A4A3A4"/>
          </p15:clr>
        </p15:guide>
        <p15:guide id="16" pos="2820">
          <p15:clr>
            <a:srgbClr val="A4A3A4"/>
          </p15:clr>
        </p15:guide>
        <p15:guide id="17" pos="36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orient="horz" pos="172" userDrawn="1">
          <p15:clr>
            <a:srgbClr val="A4A3A4"/>
          </p15:clr>
        </p15:guide>
        <p15:guide id="3" orient="horz" pos="6081" userDrawn="1">
          <p15:clr>
            <a:srgbClr val="A4A3A4"/>
          </p15:clr>
        </p15:guide>
        <p15:guide id="4" orient="horz" pos="344" userDrawn="1">
          <p15:clr>
            <a:srgbClr val="A4A3A4"/>
          </p15:clr>
        </p15:guide>
        <p15:guide id="5" orient="horz" pos="3323" userDrawn="1">
          <p15:clr>
            <a:srgbClr val="A4A3A4"/>
          </p15:clr>
        </p15:guide>
        <p15:guide id="6" orient="horz" pos="5958" userDrawn="1">
          <p15:clr>
            <a:srgbClr val="A4A3A4"/>
          </p15:clr>
        </p15:guide>
        <p15:guide id="7" pos="2141" userDrawn="1">
          <p15:clr>
            <a:srgbClr val="A4A3A4"/>
          </p15:clr>
        </p15:guide>
        <p15:guide id="8" pos="478" userDrawn="1">
          <p15:clr>
            <a:srgbClr val="A4A3A4"/>
          </p15:clr>
        </p15:guide>
        <p15:guide id="9" pos="40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9" autoAdjust="0"/>
    <p:restoredTop sz="94434" autoAdjust="0"/>
  </p:normalViewPr>
  <p:slideViewPr>
    <p:cSldViewPr snapToGrid="0" snapToObjects="1" showGuides="1">
      <p:cViewPr varScale="1">
        <p:scale>
          <a:sx n="74" d="100"/>
          <a:sy n="74" d="100"/>
        </p:scale>
        <p:origin x="1146" y="72"/>
      </p:cViewPr>
      <p:guideLst>
        <p:guide orient="horz" pos="142"/>
        <p:guide orient="horz" pos="232"/>
        <p:guide orient="horz" pos="981"/>
        <p:guide orient="horz" pos="2387"/>
        <p:guide orient="horz" pos="2523"/>
        <p:guide orient="horz" pos="3906"/>
        <p:guide pos="136"/>
        <p:guide pos="839"/>
        <p:guide pos="930"/>
        <p:guide pos="2812"/>
        <p:guide pos="2925"/>
        <p:guide pos="4830"/>
        <p:guide pos="5624"/>
        <p:guide orient="horz" pos="2311"/>
        <p:guide orient="horz" pos="2469"/>
        <p:guide pos="2820"/>
        <p:guide pos="36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0"/>
    </p:cViewPr>
  </p:sorterViewPr>
  <p:notesViewPr>
    <p:cSldViewPr snapToGrid="0" snapToObjects="1" showGuides="1">
      <p:cViewPr varScale="1">
        <p:scale>
          <a:sx n="65" d="100"/>
          <a:sy n="65" d="100"/>
        </p:scale>
        <p:origin x="-3324" y="-108"/>
      </p:cViewPr>
      <p:guideLst>
        <p:guide orient="horz" pos="3127"/>
        <p:guide orient="horz" pos="172"/>
        <p:guide orient="horz" pos="6081"/>
        <p:guide orient="horz" pos="344"/>
        <p:guide orient="horz" pos="3323"/>
        <p:guide orient="horz" pos="5958"/>
        <p:guide pos="2141"/>
        <p:guide pos="478"/>
        <p:guide pos="40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3B4F8-66DA-4759-BBCF-21143B03512C}" type="datetimeFigureOut">
              <a:rPr lang="de-DE" smtClean="0"/>
              <a:pPr/>
              <a:t>19.10.2016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F87EB-03CB-4160-AE11-2ACD444D5857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167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58445" y="272292"/>
            <a:ext cx="3074695" cy="251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33140" y="272292"/>
            <a:ext cx="2563284" cy="251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01B32B9-094B-402B-98EB-989925ADEEAB}" type="datetimeFigureOut">
              <a:rPr lang="de-DE" smtClean="0"/>
              <a:pPr/>
              <a:t>19.10.2016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523875"/>
            <a:ext cx="6173787" cy="4630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8444" y="5280424"/>
            <a:ext cx="5637980" cy="4162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758443" y="9428583"/>
            <a:ext cx="2640394" cy="22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398839" y="9428583"/>
            <a:ext cx="2997586" cy="22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20CE3404-78B9-4819-95A6-F9D07B45CDE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01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1800" y="538163"/>
            <a:ext cx="6215063" cy="46624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23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61975" y="1193800"/>
            <a:ext cx="14022388" cy="105171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847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5263" y="568325"/>
            <a:ext cx="6700837" cy="502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46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87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526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5263" y="568325"/>
            <a:ext cx="6700837" cy="502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21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5263" y="568325"/>
            <a:ext cx="6700837" cy="502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981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3713" y="555625"/>
            <a:ext cx="6407150" cy="4806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8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40" y="225425"/>
            <a:ext cx="8712000" cy="3564867"/>
          </a:xfrm>
          <a:prstGeom prst="rect">
            <a:avLst/>
          </a:prstGeom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BA8428A4-B213-42D5-B440-C3235B982FBB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783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>
          <a:xfrm>
            <a:off x="207942" y="6568154"/>
            <a:ext cx="1008799" cy="108871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1A392A30-3873-45E2-84A7-A1368DE86556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D9837B13-8D25-4700-B235-904CD6D1C76A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B9DB8A22-22B4-4E7D-9932-5F3A463FDEA5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B7E6082B-75DF-4900-9F0E-F744E985E6FE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065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>
          <a:xfrm>
            <a:off x="207943" y="6568154"/>
            <a:ext cx="921610" cy="108871"/>
          </a:xfrm>
          <a:prstGeom prst="rect">
            <a:avLst/>
          </a:prstGeom>
        </p:spPr>
        <p:txBody>
          <a:bodyPr/>
          <a:lstStyle/>
          <a:p>
            <a:fld id="{E3FFBE7D-BCF2-4BFA-8234-C5A6FFD2BD87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1A7E5F09-5255-4AF5-8D66-209346C14A5D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584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64804637-0721-4590-8669-EEB7179C0AE4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0938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208757" y="6567488"/>
            <a:ext cx="913112" cy="969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02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2" y="4185092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4" y="3968750"/>
            <a:ext cx="8712199" cy="21600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11268" r="5882" b="60163"/>
          <a:stretch/>
        </p:blipFill>
        <p:spPr>
          <a:xfrm>
            <a:off x="220980" y="220980"/>
            <a:ext cx="8703946" cy="37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4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6"/>
          <p:cNvSpPr/>
          <p:nvPr userDrawn="1"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7" name="Rechteck 6"/>
          <p:cNvSpPr/>
          <p:nvPr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2" y="4185092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4" y="3968750"/>
            <a:ext cx="8712199" cy="21600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2" y="225425"/>
            <a:ext cx="8712200" cy="3598863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 t="20624" r="10612" b="47172"/>
          <a:stretch/>
        </p:blipFill>
        <p:spPr>
          <a:xfrm>
            <a:off x="220980" y="228600"/>
            <a:ext cx="871728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6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6"/>
          <p:cNvSpPr/>
          <p:nvPr userDrawn="1"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7" name="Rechteck 6"/>
          <p:cNvSpPr/>
          <p:nvPr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2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4" y="5256000"/>
            <a:ext cx="8712199" cy="216000"/>
          </a:xfrm>
          <a:prstGeom prst="rect">
            <a:avLst/>
          </a:prstGeo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02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6"/>
          <p:cNvSpPr/>
          <p:nvPr userDrawn="1"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7" name="Rechteck 6"/>
          <p:cNvSpPr/>
          <p:nvPr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2" y="4185092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2" y="225425"/>
            <a:ext cx="8712200" cy="3598863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26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6"/>
          <p:cNvSpPr/>
          <p:nvPr userDrawn="1"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7" name="Rechteck 6"/>
          <p:cNvSpPr/>
          <p:nvPr/>
        </p:nvSpPr>
        <p:spPr bwMode="gray">
          <a:xfrm>
            <a:off x="215902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2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88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27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3024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43438" y="1592262"/>
            <a:ext cx="3024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505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2" y="1592263"/>
            <a:ext cx="1122363" cy="460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190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3024000" cy="460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323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3968774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093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5" y="1592263"/>
            <a:ext cx="42840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144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176263"/>
            <a:ext cx="3024000" cy="144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4760263"/>
            <a:ext cx="3024000" cy="144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205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1062" cy="223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6191062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04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73"/>
            <a:ext cx="6192000" cy="223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3437" y="1592262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13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2000" cy="223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582375" y="1592262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688375" y="1592263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020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4344" y="1592263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43438" y="3968750"/>
            <a:ext cx="3024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2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82000" y="1592263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582000" y="3968750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87625" y="1592263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687625" y="3968750"/>
            <a:ext cx="1980000" cy="223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249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8712000" cy="460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529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887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97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809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377"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pic>
          <p:nvPicPr>
            <p:cNvPr id="7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2"/>
          <p:cNvGrpSpPr>
            <a:grpSpLocks/>
          </p:cNvGrpSpPr>
          <p:nvPr userDrawn="1"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377"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33979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761" y="6567488"/>
            <a:ext cx="727243" cy="96986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sv-SE" sz="1900" smtClean="0">
                <a:solidFill>
                  <a:srgbClr val="002897"/>
                </a:solidFill>
              </a:rPr>
              <a:t>Month, DD, YYYY</a:t>
            </a:r>
            <a:endParaRPr lang="en-US" sz="1900" dirty="0">
              <a:solidFill>
                <a:srgbClr val="002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6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208761" y="6567488"/>
            <a:ext cx="727243" cy="96986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sv-SE" sz="1900" smtClean="0">
                <a:solidFill>
                  <a:srgbClr val="002897"/>
                </a:solidFill>
              </a:rPr>
              <a:t>Month, DD, YYYY</a:t>
            </a:r>
            <a:endParaRPr lang="en-US" sz="1900" dirty="0">
              <a:solidFill>
                <a:srgbClr val="002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208761" y="6567488"/>
            <a:ext cx="727243" cy="96986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sv-SE" sz="1900" smtClean="0">
                <a:solidFill>
                  <a:srgbClr val="002897"/>
                </a:solidFill>
              </a:rPr>
              <a:t>Month, DD, YYYY</a:t>
            </a:r>
            <a:endParaRPr lang="en-US" sz="1900" dirty="0">
              <a:solidFill>
                <a:srgbClr val="002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6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208761" y="6567488"/>
            <a:ext cx="727243" cy="96986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sv-SE" sz="1900" smtClean="0">
                <a:solidFill>
                  <a:srgbClr val="002897"/>
                </a:solidFill>
              </a:rPr>
              <a:t>Month, DD, YYYY</a:t>
            </a:r>
            <a:endParaRPr lang="en-US" sz="1900" dirty="0">
              <a:solidFill>
                <a:srgbClr val="002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0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2" name="Untertitel 2"/>
          <p:cNvSpPr>
            <a:spLocks noGrp="1"/>
          </p:cNvSpPr>
          <p:nvPr>
            <p:ph type="subTitle" idx="10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November 1, 2012</a:t>
            </a:r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© ABB Group </a:t>
            </a:r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Slide </a:t>
            </a:r>
            <a:fld id="{A5442E15-1262-4664-BCC9-695187A237FF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49512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>
          <a:xfrm>
            <a:off x="207942" y="6541477"/>
            <a:ext cx="997859" cy="1526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>
          <a:xfrm>
            <a:off x="215900" y="6200776"/>
            <a:ext cx="1260474" cy="50612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46340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8442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045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927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>
          <a:xfrm>
            <a:off x="207942" y="6541477"/>
            <a:ext cx="997859" cy="1526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>
          <a:xfrm>
            <a:off x="215900" y="6200776"/>
            <a:ext cx="1260474" cy="50612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1498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000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1960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3112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9FA29A16-C922-4EE8-81A9-9E9743B1E86F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944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/>
          <a:lstStyle/>
          <a:p>
            <a:fld id="{14A9EEF3-1D25-43F3-BDEA-C84B220B9EEF}" type="datetime4">
              <a:rPr lang="en-US" smtClean="0"/>
              <a:t>October 19,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220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5.tiff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136693" y="6413868"/>
            <a:ext cx="1366244" cy="282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 fontAlgn="base">
              <a:spcBef>
                <a:spcPct val="50000"/>
              </a:spcBef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600" dirty="0" smtClean="0">
                <a:solidFill>
                  <a:srgbClr val="000000"/>
                </a:solidFill>
                <a:cs typeface="Arial" pitchFamily="34" charset="0"/>
              </a:rPr>
              <a:t>© ABB</a:t>
            </a:r>
            <a:endParaRPr lang="de-DE" sz="600" dirty="0" smtClean="0">
              <a:solidFill>
                <a:srgbClr val="000000"/>
              </a:solidFill>
              <a:cs typeface="Arial" pitchFamily="34" charset="0"/>
            </a:endParaRPr>
          </a:p>
          <a:p>
            <a:pPr defTabSz="914377" fontAlgn="base">
              <a:lnSpc>
                <a:spcPts val="400"/>
              </a:lnSpc>
              <a:spcBef>
                <a:spcPct val="50000"/>
              </a:spcBef>
              <a:buClr>
                <a:srgbClr val="002897"/>
              </a:buClr>
              <a:buSzPct val="70000"/>
              <a:buFont typeface="Wingdings" pitchFamily="2" charset="2"/>
              <a:buNone/>
            </a:pPr>
            <a:fld id="{CFB884F6-5C41-4F29-A188-5B766EEA4B94}" type="datetime4">
              <a:rPr lang="en-US" sz="600" smtClean="0">
                <a:solidFill>
                  <a:srgbClr val="000000"/>
                </a:solidFill>
                <a:cs typeface="Arial" pitchFamily="34" charset="0"/>
              </a:rPr>
              <a:pPr defTabSz="914377" fontAlgn="base">
                <a:lnSpc>
                  <a:spcPts val="400"/>
                </a:lnSpc>
                <a:spcBef>
                  <a:spcPct val="50000"/>
                </a:spcBef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October 19, 2016</a:t>
            </a:fld>
            <a:r>
              <a:rPr lang="de-DE" sz="6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600" dirty="0" smtClean="0">
                <a:solidFill>
                  <a:srgbClr val="000000"/>
                </a:solidFill>
                <a:cs typeface="Arial" pitchFamily="34" charset="0"/>
              </a:rPr>
              <a:t>| Slide </a:t>
            </a:r>
            <a:fld id="{034DB2BE-7F3D-443E-9208-5F2182A8E656}" type="slidenum">
              <a:rPr lang="de-DE" sz="600" smtClean="0">
                <a:solidFill>
                  <a:srgbClr val="000000"/>
                </a:solidFill>
                <a:cs typeface="Arial" pitchFamily="34" charset="0"/>
              </a:rPr>
              <a:pPr defTabSz="914377" fontAlgn="base">
                <a:lnSpc>
                  <a:spcPts val="400"/>
                </a:lnSpc>
                <a:spcBef>
                  <a:spcPct val="50000"/>
                </a:spcBef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‹#›</a:t>
            </a:fld>
            <a:endParaRPr lang="de-DE" sz="60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4" r:id="rId2"/>
    <p:sldLayoutId id="2147483846" r:id="rId3"/>
    <p:sldLayoutId id="2147483959" r:id="rId4"/>
    <p:sldLayoutId id="2147483847" r:id="rId5"/>
    <p:sldLayoutId id="2147483960" r:id="rId6"/>
    <p:sldLayoutId id="2147483851" r:id="rId7"/>
    <p:sldLayoutId id="2147483961" r:id="rId8"/>
    <p:sldLayoutId id="2147483962" r:id="rId9"/>
    <p:sldLayoutId id="2147483963" r:id="rId10"/>
    <p:sldLayoutId id="2147483848" r:id="rId11"/>
    <p:sldLayoutId id="2147483849" r:id="rId12"/>
    <p:sldLayoutId id="2147483850" r:id="rId13"/>
    <p:sldLayoutId id="2147483853" r:id="rId14"/>
    <p:sldLayoutId id="2147483965" r:id="rId15"/>
    <p:sldLayoutId id="2147483855" r:id="rId16"/>
    <p:sldLayoutId id="2147483964" r:id="rId17"/>
    <p:sldLayoutId id="2147483957" r:id="rId18"/>
    <p:sldLayoutId id="2147483859" r:id="rId19"/>
    <p:sldLayoutId id="2147484169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-1"/>
            <a:ext cx="9144000" cy="1592263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grpSp>
        <p:nvGrpSpPr>
          <p:cNvPr id="6" name="Group 275"/>
          <p:cNvGrpSpPr>
            <a:grpSpLocks/>
          </p:cNvGrpSpPr>
          <p:nvPr/>
        </p:nvGrpSpPr>
        <p:grpSpPr bwMode="gray">
          <a:xfrm>
            <a:off x="-47429" y="225433"/>
            <a:ext cx="25200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13" name="Group 282"/>
          <p:cNvGrpSpPr>
            <a:grpSpLocks/>
          </p:cNvGrpSpPr>
          <p:nvPr/>
        </p:nvGrpSpPr>
        <p:grpSpPr bwMode="gray">
          <a:xfrm>
            <a:off x="215904" y="6888048"/>
            <a:ext cx="8709025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1" name="Group 290"/>
          <p:cNvGrpSpPr>
            <a:grpSpLocks/>
          </p:cNvGrpSpPr>
          <p:nvPr/>
        </p:nvGrpSpPr>
        <p:grpSpPr bwMode="gray">
          <a:xfrm>
            <a:off x="215904" y="-43061"/>
            <a:ext cx="8709025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9" name="Group 298"/>
          <p:cNvGrpSpPr>
            <a:grpSpLocks/>
          </p:cNvGrpSpPr>
          <p:nvPr/>
        </p:nvGrpSpPr>
        <p:grpSpPr bwMode="gray">
          <a:xfrm>
            <a:off x="9166226" y="225433"/>
            <a:ext cx="25200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sp>
        <p:nvSpPr>
          <p:cNvPr id="4" name="ABB.PPFooterfield"/>
          <p:cNvSpPr txBox="1"/>
          <p:nvPr/>
        </p:nvSpPr>
        <p:spPr bwMode="gray">
          <a:xfrm>
            <a:off x="1476000" y="6540875"/>
            <a:ext cx="1054258" cy="10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377" fontAlgn="base">
              <a:spcAft>
                <a:spcPct val="0"/>
              </a:spcAft>
              <a:buClr>
                <a:srgbClr val="002897"/>
              </a:buClr>
              <a:buSzPct val="70000"/>
              <a:buFont typeface="Arial" pitchFamily="34" charset="0"/>
              <a:buNone/>
            </a:pPr>
            <a:r>
              <a:rPr lang="it-IT" sz="600" smtClean="0">
                <a:solidFill>
                  <a:srgbClr val="666666"/>
                </a:solidFill>
                <a:cs typeface="Arial" pitchFamily="34" charset="0"/>
              </a:rPr>
              <a:t>    </a:t>
            </a:r>
            <a:endParaRPr lang="en-US" sz="600" dirty="0" smtClean="0">
              <a:solidFill>
                <a:srgbClr val="666666"/>
              </a:solidFill>
              <a:cs typeface="Arial" pitchFamily="34" charset="0"/>
            </a:endParaRPr>
          </a:p>
        </p:txBody>
      </p:sp>
      <p:grpSp>
        <p:nvGrpSpPr>
          <p:cNvPr id="40" name="Group 275"/>
          <p:cNvGrpSpPr>
            <a:grpSpLocks/>
          </p:cNvGrpSpPr>
          <p:nvPr userDrawn="1"/>
        </p:nvGrpSpPr>
        <p:grpSpPr bwMode="gray">
          <a:xfrm>
            <a:off x="-47429" y="225433"/>
            <a:ext cx="25200" cy="5972175"/>
            <a:chOff x="-152" y="142"/>
            <a:chExt cx="113" cy="3762"/>
          </a:xfrm>
        </p:grpSpPr>
        <p:sp>
          <p:nvSpPr>
            <p:cNvPr id="41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3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4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5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6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7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48" name="Group 282"/>
          <p:cNvGrpSpPr>
            <a:grpSpLocks/>
          </p:cNvGrpSpPr>
          <p:nvPr userDrawn="1"/>
        </p:nvGrpSpPr>
        <p:grpSpPr bwMode="gray">
          <a:xfrm>
            <a:off x="215904" y="6888048"/>
            <a:ext cx="8709025" cy="25200"/>
            <a:chOff x="136" y="4346"/>
            <a:chExt cx="5486" cy="113"/>
          </a:xfrm>
        </p:grpSpPr>
        <p:sp>
          <p:nvSpPr>
            <p:cNvPr id="49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0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1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2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3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4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5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56" name="Group 290"/>
          <p:cNvGrpSpPr>
            <a:grpSpLocks/>
          </p:cNvGrpSpPr>
          <p:nvPr userDrawn="1"/>
        </p:nvGrpSpPr>
        <p:grpSpPr bwMode="gray">
          <a:xfrm>
            <a:off x="215904" y="-43061"/>
            <a:ext cx="8709025" cy="25200"/>
            <a:chOff x="136" y="4346"/>
            <a:chExt cx="5486" cy="113"/>
          </a:xfrm>
        </p:grpSpPr>
        <p:sp>
          <p:nvSpPr>
            <p:cNvPr id="57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8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9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0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1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2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3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64" name="Group 298"/>
          <p:cNvGrpSpPr>
            <a:grpSpLocks/>
          </p:cNvGrpSpPr>
          <p:nvPr userDrawn="1"/>
        </p:nvGrpSpPr>
        <p:grpSpPr bwMode="gray">
          <a:xfrm>
            <a:off x="9166226" y="225433"/>
            <a:ext cx="25200" cy="5972175"/>
            <a:chOff x="-152" y="142"/>
            <a:chExt cx="113" cy="3762"/>
          </a:xfrm>
        </p:grpSpPr>
        <p:sp>
          <p:nvSpPr>
            <p:cNvPr id="65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6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7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8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9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70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377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876" y="6392291"/>
            <a:ext cx="649224" cy="252984"/>
          </a:xfrm>
          <a:prstGeom prst="rect">
            <a:avLst/>
          </a:prstGeom>
        </p:spPr>
      </p:pic>
      <p:sp>
        <p:nvSpPr>
          <p:cNvPr id="71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/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72" name="Rectangle 71"/>
          <p:cNvSpPr/>
          <p:nvPr userDrawn="1"/>
        </p:nvSpPr>
        <p:spPr>
          <a:xfrm>
            <a:off x="136693" y="6413868"/>
            <a:ext cx="1366244" cy="282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 fontAlgn="base">
              <a:spcBef>
                <a:spcPct val="50000"/>
              </a:spcBef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600" dirty="0" smtClean="0">
                <a:solidFill>
                  <a:srgbClr val="000000"/>
                </a:solidFill>
                <a:cs typeface="Arial" pitchFamily="34" charset="0"/>
              </a:rPr>
              <a:t>© ABB</a:t>
            </a:r>
            <a:endParaRPr lang="de-DE" sz="600" dirty="0" smtClean="0">
              <a:solidFill>
                <a:srgbClr val="000000"/>
              </a:solidFill>
              <a:cs typeface="Arial" pitchFamily="34" charset="0"/>
            </a:endParaRPr>
          </a:p>
          <a:p>
            <a:pPr defTabSz="914377" fontAlgn="base">
              <a:lnSpc>
                <a:spcPts val="400"/>
              </a:lnSpc>
              <a:spcBef>
                <a:spcPct val="50000"/>
              </a:spcBef>
              <a:buClr>
                <a:srgbClr val="002897"/>
              </a:buClr>
              <a:buSzPct val="70000"/>
              <a:buFont typeface="Wingdings" pitchFamily="2" charset="2"/>
              <a:buNone/>
            </a:pPr>
            <a:fld id="{CFB884F6-5C41-4F29-A188-5B766EEA4B94}" type="datetime4">
              <a:rPr lang="en-US" sz="600" smtClean="0">
                <a:solidFill>
                  <a:srgbClr val="000000"/>
                </a:solidFill>
                <a:cs typeface="Arial" pitchFamily="34" charset="0"/>
              </a:rPr>
              <a:pPr defTabSz="914377" fontAlgn="base">
                <a:lnSpc>
                  <a:spcPts val="400"/>
                </a:lnSpc>
                <a:spcBef>
                  <a:spcPct val="50000"/>
                </a:spcBef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October 19, 2016</a:t>
            </a:fld>
            <a:r>
              <a:rPr lang="de-DE" sz="6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600" dirty="0" smtClean="0">
                <a:solidFill>
                  <a:srgbClr val="000000"/>
                </a:solidFill>
                <a:cs typeface="Arial" pitchFamily="34" charset="0"/>
              </a:rPr>
              <a:t>| Slide </a:t>
            </a:r>
            <a:fld id="{034DB2BE-7F3D-443E-9208-5F2182A8E656}" type="slidenum">
              <a:rPr lang="de-DE" sz="600" smtClean="0">
                <a:solidFill>
                  <a:srgbClr val="000000"/>
                </a:solidFill>
                <a:cs typeface="Arial" pitchFamily="34" charset="0"/>
              </a:rPr>
              <a:pPr defTabSz="914377" fontAlgn="base">
                <a:lnSpc>
                  <a:spcPts val="400"/>
                </a:lnSpc>
                <a:spcBef>
                  <a:spcPct val="50000"/>
                </a:spcBef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‹#›</a:t>
            </a:fld>
            <a:endParaRPr lang="de-DE" sz="60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99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  <p:sldLayoutId id="2147484203" r:id="rId13"/>
    <p:sldLayoutId id="2147484204" r:id="rId14"/>
    <p:sldLayoutId id="2147484205" r:id="rId15"/>
    <p:sldLayoutId id="2147484206" r:id="rId16"/>
    <p:sldLayoutId id="2147484207" r:id="rId17"/>
    <p:sldLayoutId id="2147484208" r:id="rId18"/>
    <p:sldLayoutId id="2147484209" r:id="rId19"/>
    <p:sldLayoutId id="2147484210" r:id="rId20"/>
    <p:sldLayoutId id="2147484211" r:id="rId21"/>
    <p:sldLayoutId id="2147484212" r:id="rId22"/>
    <p:sldLayoutId id="2147484213" r:id="rId23"/>
    <p:sldLayoutId id="2147484214" r:id="rId24"/>
    <p:sldLayoutId id="2147484215" r:id="rId25"/>
    <p:sldLayoutId id="2147484216" r:id="rId26"/>
    <p:sldLayoutId id="2147484218" r:id="rId27"/>
    <p:sldLayoutId id="2147484219" r:id="rId28"/>
    <p:sldLayoutId id="2147484220" r:id="rId29"/>
    <p:sldLayoutId id="2147484221" r:id="rId30"/>
    <p:sldLayoutId id="2147484222" r:id="rId31"/>
    <p:sldLayoutId id="2147484223" r:id="rId3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0" indent="-180970" algn="l" defTabSz="914377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180970" algn="l" defTabSz="914377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9978" indent="-179996" algn="l" defTabSz="914377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7.png"/><Relationship Id="rId11" Type="http://schemas.openxmlformats.org/officeDocument/2006/relationships/image" Target="../media/image62.jpe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18" Type="http://schemas.openxmlformats.org/officeDocument/2006/relationships/image" Target="../media/image79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12" Type="http://schemas.openxmlformats.org/officeDocument/2006/relationships/image" Target="../media/image73.png"/><Relationship Id="rId17" Type="http://schemas.openxmlformats.org/officeDocument/2006/relationships/image" Target="../media/image78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7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5" Type="http://schemas.openxmlformats.org/officeDocument/2006/relationships/image" Target="../media/image76.jpeg"/><Relationship Id="rId10" Type="http://schemas.openxmlformats.org/officeDocument/2006/relationships/image" Target="../media/image71.jpeg"/><Relationship Id="rId19" Type="http://schemas.openxmlformats.org/officeDocument/2006/relationships/image" Target="../media/image80.jpe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9.jpeg"/><Relationship Id="rId5" Type="http://schemas.openxmlformats.org/officeDocument/2006/relationships/image" Target="../media/image10.png"/><Relationship Id="rId4" Type="http://schemas.openxmlformats.org/officeDocument/2006/relationships/image" Target="../media/image18.jpe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1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ABB Robotics Czech Republic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3"/>
                </a:solidFill>
              </a:rPr>
              <a:t>Organization Structure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3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Robotics, </a:t>
            </a:r>
            <a:r>
              <a:rPr lang="cs-CZ" dirty="0" smtClean="0"/>
              <a:t>Customer Service, System Service </a:t>
            </a:r>
            <a:endParaRPr lang="cs-CZ" dirty="0"/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/>
          <p:cNvCxnSpPr/>
          <p:nvPr/>
        </p:nvCxnSpPr>
        <p:spPr>
          <a:xfrm flipH="1" flipV="1">
            <a:off x="6341536" y="3573921"/>
            <a:ext cx="1" cy="136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608723" y="3578612"/>
            <a:ext cx="3732813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630146" y="2943889"/>
            <a:ext cx="2" cy="6347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68"/>
          <p:cNvSpPr>
            <a:spLocks noChangeArrowheads="1"/>
          </p:cNvSpPr>
          <p:nvPr/>
        </p:nvSpPr>
        <p:spPr bwMode="auto">
          <a:xfrm>
            <a:off x="3660143" y="2444935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Service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Execution</a:t>
            </a:r>
            <a:r>
              <a:rPr lang="cs-CZ" sz="900" b="1" kern="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Ondřej Novák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28524" y="3710721"/>
            <a:ext cx="17964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Šindler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60895" y="3710721"/>
            <a:ext cx="17964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Zakoucký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2608724" y="3578611"/>
            <a:ext cx="0" cy="1321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010" y="3712032"/>
            <a:ext cx="374400" cy="46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85" y="2444390"/>
            <a:ext cx="399600" cy="499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231" y="3710721"/>
            <a:ext cx="37444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Robotics, </a:t>
            </a:r>
            <a:r>
              <a:rPr lang="cs-CZ" dirty="0" smtClean="0"/>
              <a:t>Customer Service, System Service </a:t>
            </a:r>
            <a:endParaRPr lang="cs-CZ" dirty="0"/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Rectangle 68"/>
          <p:cNvSpPr>
            <a:spLocks noChangeArrowheads="1"/>
          </p:cNvSpPr>
          <p:nvPr/>
        </p:nvSpPr>
        <p:spPr bwMode="auto">
          <a:xfrm>
            <a:off x="3660143" y="2444935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coordinator</a:t>
            </a: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Chvojková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28524" y="3710721"/>
            <a:ext cx="17604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Trainer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Viktor Červený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6745396" y="3573921"/>
            <a:ext cx="1" cy="136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608722" y="3578612"/>
            <a:ext cx="4140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608724" y="3578611"/>
            <a:ext cx="0" cy="1321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630146" y="2943889"/>
            <a:ext cx="2" cy="6347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832943" y="3705949"/>
            <a:ext cx="17604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Trainer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Kožoušek</a:t>
            </a:r>
            <a:endParaRPr lang="en-US" sz="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14143" y="3705949"/>
            <a:ext cx="17604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Trainer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648" y="2444935"/>
            <a:ext cx="403200" cy="50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10" y="3709759"/>
            <a:ext cx="3744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29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</a:t>
            </a:r>
            <a:r>
              <a:rPr lang="en-US" dirty="0" smtClean="0"/>
              <a:t>Motion</a:t>
            </a:r>
            <a:r>
              <a:rPr lang="en-US" dirty="0"/>
              <a:t>, Czech Republic</a:t>
            </a: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166857" y="690206"/>
            <a:ext cx="9144000" cy="4670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90000"/>
              </a:lnSpc>
              <a:spcBef>
                <a:spcPct val="0"/>
              </a:spcBef>
              <a:buClr>
                <a:srgbClr val="002897"/>
              </a:buClr>
              <a:buNone/>
            </a:pPr>
            <a:r>
              <a:rPr lang="cs-CZ" sz="2800" dirty="0">
                <a:solidFill>
                  <a:srgbClr val="005ADE"/>
                </a:solidFill>
                <a:ea typeface="+mj-ea"/>
              </a:rPr>
              <a:t>Robotics, </a:t>
            </a:r>
            <a:r>
              <a:rPr lang="cs-CZ" sz="2800" dirty="0" smtClean="0">
                <a:solidFill>
                  <a:srgbClr val="005ADE"/>
                </a:solidFill>
                <a:ea typeface="+mj-ea"/>
              </a:rPr>
              <a:t>Global Repair </a:t>
            </a:r>
            <a:r>
              <a:rPr lang="en-US" sz="2800" dirty="0" smtClean="0">
                <a:solidFill>
                  <a:srgbClr val="005ADE"/>
                </a:solidFill>
                <a:ea typeface="+mj-ea"/>
              </a:rPr>
              <a:t>&amp;</a:t>
            </a:r>
            <a:r>
              <a:rPr lang="cs-CZ" sz="2800" dirty="0" smtClean="0">
                <a:solidFill>
                  <a:srgbClr val="005ADE"/>
                </a:solidFill>
                <a:ea typeface="+mj-ea"/>
              </a:rPr>
              <a:t> Reconditioning Center</a:t>
            </a:r>
            <a:endParaRPr lang="cs-CZ" sz="2800" dirty="0">
              <a:solidFill>
                <a:srgbClr val="005ADE"/>
              </a:solidFill>
              <a:ea typeface="+mj-ea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3673850" y="1359269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GRRC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Radom</a:t>
            </a: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Nov</a:t>
            </a: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áč</a:t>
            </a: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51076" y="3098393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Borský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244123" y="2428537"/>
            <a:ext cx="1890000" cy="46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Production Manager 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Daniel Čermák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573947" y="3103588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00050">
              <a:lnSpc>
                <a:spcPct val="90000"/>
              </a:lnSpc>
              <a:buNone/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CS Specialista</a:t>
            </a:r>
          </a:p>
          <a:p>
            <a:pPr lvl="0" defTabSz="400050">
              <a:lnSpc>
                <a:spcPct val="90000"/>
              </a:lnSpc>
              <a:buNone/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Hana Hanusková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485323" y="3764638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Team Coordinator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Lukaš Bujok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972" y="1359269"/>
            <a:ext cx="405658" cy="5040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6247739" y="2428538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Sales 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Michal Rudorfer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579944" y="3764638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00050">
              <a:lnSpc>
                <a:spcPct val="90000"/>
              </a:lnSpc>
              <a:buNone/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CS Specialista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  <a:buNone/>
            </a:pPr>
            <a:r>
              <a:rPr lang="cs-CZ" sz="800" noProof="1">
                <a:latin typeface="Arial" panose="020B0604020202020204" pitchFamily="34" charset="0"/>
                <a:cs typeface="Arial" panose="020B0604020202020204" pitchFamily="34" charset="0"/>
              </a:rPr>
              <a:t>Marie </a:t>
            </a: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Kozubíková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8553" y="3101685"/>
            <a:ext cx="381203" cy="4680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864" y="2428538"/>
            <a:ext cx="377985" cy="4680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576" y="3764108"/>
            <a:ext cx="375718" cy="468000"/>
          </a:xfrm>
          <a:prstGeom prst="rect">
            <a:avLst/>
          </a:prstGeom>
        </p:spPr>
      </p:pic>
      <p:cxnSp>
        <p:nvCxnSpPr>
          <p:cNvPr id="76" name="Straight Connector 75"/>
          <p:cNvCxnSpPr>
            <a:stCxn id="41" idx="2"/>
          </p:cNvCxnSpPr>
          <p:nvPr/>
        </p:nvCxnSpPr>
        <p:spPr>
          <a:xfrm>
            <a:off x="4640450" y="1863269"/>
            <a:ext cx="0" cy="3459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1485127" y="5030731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Production Team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Internal/External Employees</a:t>
            </a:r>
          </a:p>
          <a:p>
            <a:pPr defTabSz="400050">
              <a:lnSpc>
                <a:spcPct val="90000"/>
              </a:lnSpc>
            </a:pP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2183299" y="2209208"/>
            <a:ext cx="587308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1485127" y="3131531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Production Planner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Kukliš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Connector 79"/>
          <p:cNvCxnSpPr/>
          <p:nvPr/>
        </p:nvCxnSpPr>
        <p:spPr bwMode="gray">
          <a:xfrm>
            <a:off x="1284893" y="2896537"/>
            <a:ext cx="0" cy="2368194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 bwMode="gray">
          <a:xfrm flipV="1">
            <a:off x="2186211" y="2209208"/>
            <a:ext cx="0" cy="21933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 bwMode="gray">
          <a:xfrm flipV="1">
            <a:off x="1284893" y="4000108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 bwMode="gray">
          <a:xfrm flipV="1">
            <a:off x="1281785" y="4660140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 bwMode="gray">
          <a:xfrm flipV="1">
            <a:off x="1281785" y="5264731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45" idx="3"/>
          </p:cNvCxnSpPr>
          <p:nvPr/>
        </p:nvCxnSpPr>
        <p:spPr bwMode="gray">
          <a:xfrm>
            <a:off x="3134123" y="2662537"/>
            <a:ext cx="238089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 bwMode="gray">
          <a:xfrm>
            <a:off x="3373517" y="2662537"/>
            <a:ext cx="0" cy="199760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 bwMode="gray">
          <a:xfrm flipV="1">
            <a:off x="3373517" y="3331251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 bwMode="gray">
          <a:xfrm flipV="1">
            <a:off x="3372212" y="4005499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 bwMode="gray">
          <a:xfrm>
            <a:off x="8056382" y="2205731"/>
            <a:ext cx="0" cy="112552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 bwMode="gray">
          <a:xfrm>
            <a:off x="7896539" y="2659200"/>
            <a:ext cx="15984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 bwMode="gray">
          <a:xfrm>
            <a:off x="7899876" y="3329056"/>
            <a:ext cx="15984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3579944" y="4426860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00050">
              <a:lnSpc>
                <a:spcPct val="90000"/>
              </a:lnSpc>
              <a:buNone/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CS Specialista </a:t>
            </a:r>
          </a:p>
          <a:p>
            <a:pPr lvl="0" defTabSz="400050">
              <a:lnSpc>
                <a:spcPct val="90000"/>
              </a:lnSpc>
              <a:buNone/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Marta Pytlíková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85" y="4426861"/>
            <a:ext cx="351000" cy="46800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11" y="3131531"/>
            <a:ext cx="385219" cy="468000"/>
          </a:xfrm>
          <a:prstGeom prst="rect">
            <a:avLst/>
          </a:prstGeom>
        </p:spPr>
      </p:pic>
      <p:cxnSp>
        <p:nvCxnSpPr>
          <p:cNvPr id="95" name="Straight Connector 94"/>
          <p:cNvCxnSpPr/>
          <p:nvPr/>
        </p:nvCxnSpPr>
        <p:spPr bwMode="gray">
          <a:xfrm flipV="1">
            <a:off x="3372212" y="4651424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1489517" y="4385837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>
            <a:defPPr>
              <a:defRPr lang="en-US"/>
            </a:defPPr>
            <a:lvl1pPr marL="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9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8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7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36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45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54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629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720" algn="l" defTabSz="91418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Warehouse Supervisor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Mareček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Straight Connector 97"/>
          <p:cNvCxnSpPr/>
          <p:nvPr/>
        </p:nvCxnSpPr>
        <p:spPr bwMode="gray">
          <a:xfrm flipV="1">
            <a:off x="1289087" y="3362145"/>
            <a:ext cx="20043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9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039" y="4380650"/>
            <a:ext cx="370800" cy="47318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8172" y="2422406"/>
            <a:ext cx="385200" cy="476272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576" y="3098393"/>
            <a:ext cx="351000" cy="468000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424" y="3758684"/>
            <a:ext cx="351000" cy="47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>
          <a:xfrm>
            <a:off x="4685022" y="2589756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René Hellebrand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5422" y="3783478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Operational Excellence</a:t>
            </a: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Ladislav Hájek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599850" y="2594747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Finance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Controlling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Aleš Rychetský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itle 29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</a:t>
            </a:r>
            <a:r>
              <a:rPr lang="en-US" dirty="0" smtClean="0"/>
              <a:t>Motion</a:t>
            </a:r>
            <a:r>
              <a:rPr lang="en-US" dirty="0"/>
              <a:t>, Czech Republic</a:t>
            </a: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166857" y="690206"/>
            <a:ext cx="9144000" cy="4670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ct val="0"/>
              </a:spcBef>
              <a:buClr>
                <a:srgbClr val="002897"/>
              </a:buClr>
              <a:buFont typeface="Wingdings" pitchFamily="2" charset="2"/>
              <a:buNone/>
            </a:pPr>
            <a:r>
              <a:rPr lang="cs-CZ" sz="2800" dirty="0" smtClean="0">
                <a:solidFill>
                  <a:srgbClr val="005ADE"/>
                </a:solidFill>
                <a:ea typeface="+mj-ea"/>
              </a:rPr>
              <a:t>Robotics, Support Functions</a:t>
            </a:r>
            <a:endParaRPr lang="cs-CZ" sz="2800" dirty="0">
              <a:solidFill>
                <a:srgbClr val="005ADE"/>
              </a:solidFill>
              <a:ea typeface="+mj-ea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3544281" y="2451759"/>
            <a:ext cx="0" cy="13732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795128" y="2592046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Marketing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Anna Vondráčková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7737046" y="2449348"/>
            <a:ext cx="0" cy="13732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818" y="2589047"/>
            <a:ext cx="392724" cy="478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836" y="3785318"/>
            <a:ext cx="373349" cy="46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597" y="2592224"/>
            <a:ext cx="425455" cy="468000"/>
          </a:xfrm>
          <a:prstGeom prst="rect">
            <a:avLst/>
          </a:prstGeom>
          <a:ln>
            <a:noFill/>
          </a:ln>
        </p:spPr>
      </p:pic>
      <p:sp>
        <p:nvSpPr>
          <p:cNvPr id="41" name="Rectangle 40"/>
          <p:cNvSpPr/>
          <p:nvPr/>
        </p:nvSpPr>
        <p:spPr>
          <a:xfrm>
            <a:off x="2812628" y="3782873"/>
            <a:ext cx="1677222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LPG Controlling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Tereza Průchová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938104" y="4403565"/>
            <a:ext cx="1539587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Administrat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endParaRPr lang="cs-CZ" sz="8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Lucie Bicanová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940169" y="5023973"/>
            <a:ext cx="1540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Kateřina Mertová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13906" y="3193056"/>
            <a:ext cx="1658156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Human Resources 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Ostrava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Jiří Musil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005098" y="3184522"/>
            <a:ext cx="1668831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Marketing Assistance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Cecília Buntová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881" y="3195595"/>
            <a:ext cx="374456" cy="46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699" y="5023668"/>
            <a:ext cx="374400" cy="46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50" y="4403374"/>
            <a:ext cx="374372" cy="468000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557404" y="2589756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Systems</a:t>
            </a: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Ladislav Hájek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55422" y="3189121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Occupational 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Health &amp; Safety</a:t>
            </a:r>
          </a:p>
          <a:p>
            <a:pPr lvl="0" defTabSz="400050">
              <a:lnSpc>
                <a:spcPct val="90000"/>
              </a:lnSpc>
            </a:pPr>
            <a:r>
              <a:rPr lang="en-US" sz="800" dirty="0" smtClean="0"/>
              <a:t>Piotr </a:t>
            </a:r>
            <a:r>
              <a:rPr lang="en-US" sz="800" dirty="0"/>
              <a:t>Waleciak</a:t>
            </a:r>
            <a:endParaRPr lang="en-US" sz="8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7753" y="2588834"/>
            <a:ext cx="377985" cy="469433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387626" y="2822788"/>
            <a:ext cx="1712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82762" y="3423617"/>
            <a:ext cx="17127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80971" y="4045576"/>
            <a:ext cx="1712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84752" y="2447319"/>
            <a:ext cx="0" cy="15984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1222" y="2446554"/>
            <a:ext cx="7358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810592" y="4251239"/>
            <a:ext cx="0" cy="2181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H="1">
            <a:off x="4613975" y="1673658"/>
            <a:ext cx="1" cy="76679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916866" y="3785247"/>
            <a:ext cx="1658156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Human Resources 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Kateřina Šeberová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769894" y="3052735"/>
            <a:ext cx="0" cy="9732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772866" y="3429148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773028" y="4020862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861098" y="3425578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861098" y="3061983"/>
            <a:ext cx="0" cy="95887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790334" y="4377835"/>
            <a:ext cx="1658156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Operational Excellence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Martina Raizerová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644372" y="4620932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44372" y="4250873"/>
            <a:ext cx="0" cy="37005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102" y="4375995"/>
            <a:ext cx="374372" cy="468000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2938104" y="5614370"/>
            <a:ext cx="1540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Support 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Specialist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Pavlína Němcová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 bwMode="gray">
          <a:xfrm>
            <a:off x="5605216" y="2451759"/>
            <a:ext cx="572" cy="142988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gray">
          <a:xfrm>
            <a:off x="2674659" y="3057883"/>
            <a:ext cx="0" cy="968109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gray">
          <a:xfrm flipH="1">
            <a:off x="2671182" y="3423617"/>
            <a:ext cx="12581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 bwMode="gray">
          <a:xfrm flipH="1">
            <a:off x="2810592" y="4640203"/>
            <a:ext cx="123501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 bwMode="gray">
          <a:xfrm flipH="1">
            <a:off x="2815522" y="5261648"/>
            <a:ext cx="1224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 bwMode="gray">
          <a:xfrm flipH="1">
            <a:off x="2812260" y="5855200"/>
            <a:ext cx="1224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7005098" y="3811719"/>
            <a:ext cx="1668831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Marketing Assistance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Tereza Vojtíšková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6861098" y="4020862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2812628" y="3193056"/>
            <a:ext cx="1677222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/>
              <a:t>GRRC Controlling </a:t>
            </a:r>
            <a:endParaRPr lang="cs-CZ" sz="800" b="1" dirty="0" smtClean="0"/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Jana Kutáčová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 bwMode="gray">
          <a:xfrm flipH="1">
            <a:off x="2681370" y="4020862"/>
            <a:ext cx="12581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329" y="3195148"/>
            <a:ext cx="374400" cy="468000"/>
          </a:xfrm>
          <a:prstGeom prst="rect">
            <a:avLst/>
          </a:prstGeom>
        </p:spPr>
      </p:pic>
      <p:sp>
        <p:nvSpPr>
          <p:cNvPr id="75" name="Rectangle 68"/>
          <p:cNvSpPr>
            <a:spLocks noChangeArrowheads="1"/>
          </p:cNvSpPr>
          <p:nvPr/>
        </p:nvSpPr>
        <p:spPr bwMode="auto">
          <a:xfrm>
            <a:off x="3647197" y="1178810"/>
            <a:ext cx="1933557" cy="50248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Vítězslav Lukáš</a:t>
            </a:r>
            <a:endParaRPr lang="en-US" sz="900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696320" y="1800573"/>
            <a:ext cx="1779021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Lucie Nedomanská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4615748" y="2034483"/>
            <a:ext cx="1080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7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0971" y="1179196"/>
            <a:ext cx="402371" cy="499915"/>
          </a:xfrm>
          <a:prstGeom prst="rect">
            <a:avLst/>
          </a:prstGeom>
        </p:spPr>
      </p:pic>
      <p:sp>
        <p:nvSpPr>
          <p:cNvPr id="73" name="Rectangle 72"/>
          <p:cNvSpPr/>
          <p:nvPr/>
        </p:nvSpPr>
        <p:spPr>
          <a:xfrm>
            <a:off x="2941430" y="6181108"/>
            <a:ext cx="1540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Spare Parts 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Administrator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Zuzana Fojtíková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/>
        </p:nvCxnSpPr>
        <p:spPr bwMode="gray">
          <a:xfrm flipH="1">
            <a:off x="2816224" y="6429082"/>
            <a:ext cx="1224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7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711" y="2594747"/>
            <a:ext cx="374610" cy="4682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56" y="3784778"/>
            <a:ext cx="371520" cy="464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50" y="5613939"/>
            <a:ext cx="374865" cy="468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795" y="6181108"/>
            <a:ext cx="374568" cy="4682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211" y="3811883"/>
            <a:ext cx="372913" cy="4661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664" y="3184522"/>
            <a:ext cx="374055" cy="4675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508" y="3788588"/>
            <a:ext cx="371544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9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78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/>
        </p:nvCxnSpPr>
        <p:spPr>
          <a:xfrm>
            <a:off x="6622024" y="5477328"/>
            <a:ext cx="118572" cy="0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Title 29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4800"/>
          </a:xfrm>
        </p:spPr>
        <p:txBody>
          <a:bodyPr/>
          <a:lstStyle/>
          <a:p>
            <a:r>
              <a:rPr lang="en-US" dirty="0"/>
              <a:t>Discrete Automation and Motion, Czech Republic</a:t>
            </a:r>
          </a:p>
        </p:txBody>
      </p:sp>
      <p:sp>
        <p:nvSpPr>
          <p:cNvPr id="241" name="AutoShape 2" descr="Výsledek obrázku pro rene hellebrand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2" name="AutoShape 4" descr="Výsledek obrázku pro rene hellebrand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7" name="Subtitle 2"/>
          <p:cNvSpPr>
            <a:spLocks noGrp="1"/>
          </p:cNvSpPr>
          <p:nvPr>
            <p:ph type="subTitle" idx="4294967295"/>
          </p:nvPr>
        </p:nvSpPr>
        <p:spPr>
          <a:xfrm>
            <a:off x="166857" y="690206"/>
            <a:ext cx="9144000" cy="46709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buClr>
                <a:srgbClr val="002897"/>
              </a:buClr>
              <a:buNone/>
            </a:pPr>
            <a:r>
              <a:rPr lang="cs-CZ" sz="2800" dirty="0" smtClean="0">
                <a:solidFill>
                  <a:srgbClr val="005ADE"/>
                </a:solidFill>
                <a:ea typeface="+mj-ea"/>
              </a:rPr>
              <a:t>Robotics</a:t>
            </a:r>
            <a:endParaRPr lang="cs-CZ" sz="2800" dirty="0">
              <a:solidFill>
                <a:srgbClr val="005ADE"/>
              </a:solidFill>
              <a:ea typeface="+mj-ea"/>
            </a:endParaRPr>
          </a:p>
        </p:txBody>
      </p:sp>
      <p:cxnSp>
        <p:nvCxnSpPr>
          <p:cNvPr id="10" name="Straight Connector 9"/>
          <p:cNvCxnSpPr>
            <a:endCxn id="52" idx="0"/>
          </p:cNvCxnSpPr>
          <p:nvPr/>
        </p:nvCxnSpPr>
        <p:spPr>
          <a:xfrm flipH="1">
            <a:off x="3171113" y="1838003"/>
            <a:ext cx="3252" cy="996762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186313" y="2689655"/>
            <a:ext cx="5432242" cy="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90221" y="2689657"/>
            <a:ext cx="0" cy="1368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166413" y="2689383"/>
            <a:ext cx="0" cy="1368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18124" y="2685908"/>
            <a:ext cx="634" cy="2196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22024" y="4880428"/>
            <a:ext cx="118572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621393" y="3064410"/>
            <a:ext cx="121150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174365" y="2246000"/>
            <a:ext cx="164419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618555" y="3640880"/>
            <a:ext cx="121150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622024" y="4238817"/>
            <a:ext cx="121150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68"/>
          <p:cNvSpPr>
            <a:spLocks noChangeArrowheads="1"/>
          </p:cNvSpPr>
          <p:nvPr/>
        </p:nvSpPr>
        <p:spPr bwMode="auto">
          <a:xfrm>
            <a:off x="2207839" y="1342364"/>
            <a:ext cx="1933557" cy="50248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Vítězslav Lukáš</a:t>
            </a:r>
            <a:endParaRPr lang="en-US" sz="900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12802" y="2012000"/>
            <a:ext cx="1779021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Lucie Nedomanská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40684" y="2830498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Robots 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Vítězslav Lukáš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226113" y="2834765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Customer Service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Ondřej Novák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218784" y="2827856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Global Repair 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Reconditioning Center</a:t>
            </a:r>
          </a:p>
          <a:p>
            <a:pPr lvl="0" defTabSz="400050">
              <a:lnSpc>
                <a:spcPct val="90000"/>
              </a:lnSpc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Radom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ír Nováček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39908" y="4003805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Operational Excellence</a:t>
            </a: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Ladislav Hájek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448" y="2829072"/>
            <a:ext cx="378182" cy="46800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697" y="2826966"/>
            <a:ext cx="374367" cy="4680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6739908" y="4643162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System</a:t>
            </a:r>
            <a:r>
              <a:rPr lang="cs-CZ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Ladislav Hájek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170" y="4005549"/>
            <a:ext cx="383605" cy="468000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6742543" y="2824181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Finance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Controlling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Aleš Rychetský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743174" y="3403773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Marketing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Anna Vondráčková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6366" y="3400597"/>
            <a:ext cx="389218" cy="474286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6733666" y="5244229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René Hellebrand</a:t>
            </a:r>
          </a:p>
        </p:txBody>
      </p:sp>
      <p:pic>
        <p:nvPicPr>
          <p:cNvPr id="71" name="Picture 70"/>
          <p:cNvPicPr preferRelativeResize="0">
            <a:picLocks/>
          </p:cNvPicPr>
          <p:nvPr/>
        </p:nvPicPr>
        <p:blipFill rotWithShape="1">
          <a:blip r:embed="rId8"/>
          <a:srcRect l="-7418" r="7418"/>
          <a:stretch/>
        </p:blipFill>
        <p:spPr>
          <a:xfrm>
            <a:off x="8139801" y="5244606"/>
            <a:ext cx="434973" cy="46655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Rectangle 71"/>
          <p:cNvSpPr/>
          <p:nvPr/>
        </p:nvSpPr>
        <p:spPr>
          <a:xfrm>
            <a:off x="6737309" y="5770411"/>
            <a:ext cx="189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Occupational </a:t>
            </a:r>
          </a:p>
          <a:p>
            <a:pPr lvl="0"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Health &amp; Safety</a:t>
            </a:r>
          </a:p>
          <a:p>
            <a:pPr lvl="0" defTabSz="400050">
              <a:lnSpc>
                <a:spcPct val="90000"/>
              </a:lnSpc>
            </a:pPr>
            <a:r>
              <a:rPr lang="en-US" sz="800" dirty="0"/>
              <a:t>Piotr Waleciak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169" y="4646428"/>
            <a:ext cx="383605" cy="4680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626" y="1342749"/>
            <a:ext cx="403200" cy="498960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 bwMode="gray">
          <a:xfrm flipH="1">
            <a:off x="6612223" y="4894834"/>
            <a:ext cx="2635" cy="1116000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609409" y="5999648"/>
            <a:ext cx="118572" cy="0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116" y="2834765"/>
            <a:ext cx="377166" cy="471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366" y="2824180"/>
            <a:ext cx="376628" cy="4707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862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990045" y="3555363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Sales 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Kamenický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itle 29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</a:t>
            </a:r>
            <a:r>
              <a:rPr lang="en-US" dirty="0" smtClean="0"/>
              <a:t>Motion</a:t>
            </a:r>
            <a:r>
              <a:rPr lang="en-US" dirty="0"/>
              <a:t>, Czech Republic</a:t>
            </a: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166857" y="690206"/>
            <a:ext cx="9144000" cy="4670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ct val="0"/>
              </a:spcBef>
              <a:buClr>
                <a:srgbClr val="002897"/>
              </a:buClr>
              <a:buFont typeface="Wingdings" pitchFamily="2" charset="2"/>
              <a:buNone/>
            </a:pPr>
            <a:r>
              <a:rPr lang="cs-CZ" sz="2800" dirty="0" smtClean="0">
                <a:solidFill>
                  <a:srgbClr val="005ADE"/>
                </a:solidFill>
                <a:ea typeface="+mj-ea"/>
              </a:rPr>
              <a:t>Robotics, Robots </a:t>
            </a:r>
            <a:r>
              <a:rPr lang="en-US" sz="2800" dirty="0" smtClean="0">
                <a:solidFill>
                  <a:srgbClr val="005ADE"/>
                </a:solidFill>
                <a:ea typeface="+mj-ea"/>
              </a:rPr>
              <a:t>&amp;</a:t>
            </a:r>
            <a:r>
              <a:rPr lang="cs-CZ" sz="2800" dirty="0" smtClean="0">
                <a:solidFill>
                  <a:srgbClr val="005ADE"/>
                </a:solidFill>
                <a:ea typeface="+mj-ea"/>
              </a:rPr>
              <a:t> Applications</a:t>
            </a:r>
            <a:endParaRPr lang="cs-CZ" sz="2800" dirty="0">
              <a:solidFill>
                <a:srgbClr val="005ADE"/>
              </a:solidFill>
              <a:ea typeface="+mj-ea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882517" y="3559731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Engineering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Jiří Duspiva</a:t>
            </a:r>
            <a:endParaRPr lang="en-US" sz="8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334" y="3561852"/>
            <a:ext cx="374372" cy="46800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845475" y="3391027"/>
            <a:ext cx="67536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591059" y="3550079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Project Execution</a:t>
            </a:r>
          </a:p>
          <a:p>
            <a:pPr lvl="0" defTabSz="400050">
              <a:lnSpc>
                <a:spcPct val="90000"/>
              </a:lnSpc>
            </a:pPr>
            <a:r>
              <a:rPr lang="en-US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Ji</a:t>
            </a: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ří </a:t>
            </a:r>
            <a:r>
              <a:rPr lang="en-US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Hallman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C:\Users\czdamue\Desktop\robotics fotos\ABB port 08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17" y="3550079"/>
            <a:ext cx="382369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/>
          <p:cNvCxnSpPr/>
          <p:nvPr/>
        </p:nvCxnSpPr>
        <p:spPr>
          <a:xfrm flipV="1">
            <a:off x="3302584" y="3397955"/>
            <a:ext cx="0" cy="16389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419439" y="3018129"/>
            <a:ext cx="0" cy="376095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68"/>
          <p:cNvSpPr>
            <a:spLocks noChangeArrowheads="1"/>
          </p:cNvSpPr>
          <p:nvPr/>
        </p:nvSpPr>
        <p:spPr bwMode="auto">
          <a:xfrm>
            <a:off x="3449863" y="2517308"/>
            <a:ext cx="1933557" cy="50248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Robots </a:t>
            </a:r>
            <a:r>
              <a:rPr lang="en-US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Applications</a:t>
            </a: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Vítězslav Lukáš</a:t>
            </a:r>
            <a:endParaRPr lang="en-US" sz="900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419439" y="3394228"/>
            <a:ext cx="0" cy="10059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597763" y="3391027"/>
            <a:ext cx="0" cy="16433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419439" y="3788279"/>
            <a:ext cx="24543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592397" y="3555103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Supply Chain 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Aleš Hradečný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414415" y="4395112"/>
            <a:ext cx="24543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592397" y="4183148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Supply Chain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Specialist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>
                <a:latin typeface="Arial" panose="020B0604020202020204" pitchFamily="34" charset="0"/>
                <a:cs typeface="Arial" panose="020B0604020202020204" pitchFamily="34" charset="0"/>
              </a:rPr>
              <a:t>Jiří Hrabec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228" y="2517308"/>
            <a:ext cx="403200" cy="4989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2" y="3554895"/>
            <a:ext cx="374400" cy="46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r="11823"/>
          <a:stretch/>
        </p:blipFill>
        <p:spPr>
          <a:xfrm>
            <a:off x="5615939" y="3556138"/>
            <a:ext cx="360045" cy="46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939" y="4177709"/>
            <a:ext cx="378751" cy="473439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90045" y="4186762"/>
            <a:ext cx="144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Strategic KAM 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Ivo Semerád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gray">
          <a:xfrm>
            <a:off x="845475" y="3387762"/>
            <a:ext cx="0" cy="1041794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4" idx="1"/>
          </p:cNvCxnSpPr>
          <p:nvPr/>
        </p:nvCxnSpPr>
        <p:spPr bwMode="gray">
          <a:xfrm flipH="1">
            <a:off x="845475" y="3789363"/>
            <a:ext cx="14457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gray">
          <a:xfrm flipH="1">
            <a:off x="845475" y="4429556"/>
            <a:ext cx="14457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4708" y="4191984"/>
            <a:ext cx="370976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968" name="Straight Connector 3"/>
          <p:cNvCxnSpPr>
            <a:cxnSpLocks noChangeShapeType="1"/>
          </p:cNvCxnSpPr>
          <p:nvPr/>
        </p:nvCxnSpPr>
        <p:spPr bwMode="auto">
          <a:xfrm flipH="1">
            <a:off x="805805" y="1226326"/>
            <a:ext cx="8206488" cy="308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71" name="Straight Connector 4135"/>
          <p:cNvCxnSpPr>
            <a:cxnSpLocks noChangeShapeType="1"/>
          </p:cNvCxnSpPr>
          <p:nvPr/>
        </p:nvCxnSpPr>
        <p:spPr bwMode="auto">
          <a:xfrm>
            <a:off x="2381869" y="178927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72" name="Straight Connector 4137"/>
          <p:cNvCxnSpPr>
            <a:cxnSpLocks noChangeShapeType="1"/>
          </p:cNvCxnSpPr>
          <p:nvPr/>
        </p:nvCxnSpPr>
        <p:spPr bwMode="auto">
          <a:xfrm>
            <a:off x="2381869" y="178927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2" name="Straight Connector 3"/>
          <p:cNvCxnSpPr>
            <a:cxnSpLocks noChangeShapeType="1"/>
          </p:cNvCxnSpPr>
          <p:nvPr/>
        </p:nvCxnSpPr>
        <p:spPr bwMode="auto">
          <a:xfrm>
            <a:off x="3588786" y="2510779"/>
            <a:ext cx="0" cy="720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98" name="Straight Connector 39997"/>
          <p:cNvCxnSpPr/>
          <p:nvPr/>
        </p:nvCxnSpPr>
        <p:spPr>
          <a:xfrm flipH="1">
            <a:off x="803581" y="1222933"/>
            <a:ext cx="2224" cy="16285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8" name="Title 1"/>
          <p:cNvSpPr>
            <a:spLocks noGrp="1"/>
          </p:cNvSpPr>
          <p:nvPr>
            <p:ph type="title"/>
          </p:nvPr>
        </p:nvSpPr>
        <p:spPr>
          <a:xfrm>
            <a:off x="0" y="-87553"/>
            <a:ext cx="9144000" cy="1161899"/>
          </a:xfrm>
        </p:spPr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99" name="Subtitle 2"/>
          <p:cNvSpPr>
            <a:spLocks noGrp="1"/>
          </p:cNvSpPr>
          <p:nvPr>
            <p:ph type="subTitle" idx="1"/>
          </p:nvPr>
        </p:nvSpPr>
        <p:spPr>
          <a:xfrm>
            <a:off x="0" y="578063"/>
            <a:ext cx="9144000" cy="467099"/>
          </a:xfrm>
        </p:spPr>
        <p:txBody>
          <a:bodyPr/>
          <a:lstStyle/>
          <a:p>
            <a:r>
              <a:rPr lang="cs-CZ" dirty="0" smtClean="0"/>
              <a:t>Robotics, R</a:t>
            </a:r>
            <a:r>
              <a:rPr lang="en-US" dirty="0" smtClean="0"/>
              <a:t>&amp;A</a:t>
            </a:r>
            <a:endParaRPr lang="cs-CZ" dirty="0"/>
          </a:p>
        </p:txBody>
      </p:sp>
      <p:cxnSp>
        <p:nvCxnSpPr>
          <p:cNvPr id="171" name="Straight Connector 170"/>
          <p:cNvCxnSpPr/>
          <p:nvPr/>
        </p:nvCxnSpPr>
        <p:spPr>
          <a:xfrm flipH="1" flipV="1">
            <a:off x="2612492" y="1448638"/>
            <a:ext cx="302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 flipV="1">
            <a:off x="8539993" y="1222146"/>
            <a:ext cx="0" cy="40332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 flipV="1">
            <a:off x="9010742" y="1222934"/>
            <a:ext cx="0" cy="1800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 flipV="1">
            <a:off x="4545224" y="1058203"/>
            <a:ext cx="0" cy="16812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68"/>
          <p:cNvSpPr>
            <a:spLocks noChangeArrowheads="1"/>
          </p:cNvSpPr>
          <p:nvPr/>
        </p:nvSpPr>
        <p:spPr bwMode="auto">
          <a:xfrm>
            <a:off x="3580156" y="642100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&amp;A Manager</a:t>
            </a: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ítězslav Lukáš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95504" y="1526128"/>
            <a:ext cx="115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Application 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Engineers </a:t>
            </a: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Ivo Urban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3929536" y="1527549"/>
            <a:ext cx="115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FlexArc Production &amp;</a:t>
            </a:r>
          </a:p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Manager</a:t>
            </a:r>
          </a:p>
          <a:p>
            <a:pPr lvl="0"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Rostislav Brychta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274933" y="2088583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Product Manager,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Account manager,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Foxconn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Pavel Grečner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274316" y="3338847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Account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 Export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Jiří Hartman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368263" y="5449515"/>
            <a:ext cx="9828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/>
              <a:t>Channel Partner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/>
              <a:t>Manager</a:t>
            </a:r>
            <a:endParaRPr lang="cs-CZ" sz="600" b="1" noProof="1"/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/>
              <a:t>Miloš Kučera</a:t>
            </a:r>
            <a:endParaRPr lang="cs-CZ" sz="600" noProof="1"/>
          </a:p>
        </p:txBody>
      </p:sp>
      <p:sp>
        <p:nvSpPr>
          <p:cNvPr id="137" name="Rectangle 136"/>
          <p:cNvSpPr/>
          <p:nvPr/>
        </p:nvSpPr>
        <p:spPr>
          <a:xfrm>
            <a:off x="272365" y="4623564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Channel Partner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Team Leader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Petr Kučera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537807" y="1780613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Senior Project </a:t>
            </a:r>
            <a:r>
              <a:rPr lang="cs-CZ" sz="600" b="1" noProof="1" smtClean="0">
                <a:solidFill>
                  <a:schemeClr val="tx1"/>
                </a:solidFill>
              </a:rPr>
              <a:t>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Machinery Safety Expert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Rudolf Révay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535872" y="3836851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Jiří Haluska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2036360" y="1225227"/>
            <a:ext cx="2224" cy="16285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113" idx="0"/>
          </p:cNvCxnSpPr>
          <p:nvPr/>
        </p:nvCxnSpPr>
        <p:spPr>
          <a:xfrm flipV="1">
            <a:off x="3271504" y="1448636"/>
            <a:ext cx="0" cy="774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4505615" y="1450057"/>
            <a:ext cx="0" cy="774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3995241" y="1916731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Site Manager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Ivo Seidler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3995241" y="2323906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Application Engineer</a:t>
            </a:r>
            <a:br>
              <a:rPr lang="cs-CZ" sz="600" b="1" noProof="1">
                <a:solidFill>
                  <a:schemeClr val="tx1"/>
                </a:solidFill>
              </a:rPr>
            </a:b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Petr Čuboň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2770178" y="1916731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Senior </a:t>
            </a:r>
            <a:r>
              <a:rPr lang="cs-CZ" sz="600" b="1" noProof="1" smtClean="0">
                <a:solidFill>
                  <a:schemeClr val="tx1"/>
                </a:solidFill>
              </a:rPr>
              <a:t>Appl</a:t>
            </a:r>
            <a:r>
              <a:rPr lang="en-US" sz="600" b="1" noProof="1" smtClean="0">
                <a:solidFill>
                  <a:schemeClr val="tx1"/>
                </a:solidFill>
              </a:rPr>
              <a:t>.</a:t>
            </a:r>
            <a:r>
              <a:rPr lang="cs-CZ" sz="600" b="1" noProof="1" smtClean="0">
                <a:solidFill>
                  <a:schemeClr val="tx1"/>
                </a:solidFill>
              </a:rPr>
              <a:t> </a:t>
            </a:r>
            <a:r>
              <a:rPr lang="cs-CZ" sz="600" b="1" noProof="1">
                <a:solidFill>
                  <a:schemeClr val="tx1"/>
                </a:solidFill>
              </a:rPr>
              <a:t>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en-US" sz="600" noProof="1" smtClean="0">
                <a:solidFill>
                  <a:schemeClr val="tx1"/>
                </a:solidFill>
              </a:rPr>
              <a:t>Radek Studen</a:t>
            </a:r>
            <a:r>
              <a:rPr lang="cs-CZ" sz="600" noProof="1" smtClean="0">
                <a:solidFill>
                  <a:schemeClr val="tx1"/>
                </a:solidFill>
              </a:rPr>
              <a:t>ý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767747" y="2319448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Senior </a:t>
            </a:r>
            <a:r>
              <a:rPr lang="cs-CZ" sz="600" b="1" noProof="1" smtClean="0">
                <a:solidFill>
                  <a:schemeClr val="tx1"/>
                </a:solidFill>
              </a:rPr>
              <a:t>Appl</a:t>
            </a:r>
            <a:r>
              <a:rPr lang="en-US" sz="600" b="1" noProof="1" smtClean="0">
                <a:solidFill>
                  <a:schemeClr val="tx1"/>
                </a:solidFill>
              </a:rPr>
              <a:t>.</a:t>
            </a:r>
            <a:r>
              <a:rPr lang="cs-CZ" sz="600" b="1" noProof="1" smtClean="0">
                <a:solidFill>
                  <a:schemeClr val="tx1"/>
                </a:solidFill>
              </a:rPr>
              <a:t> </a:t>
            </a:r>
            <a:r>
              <a:rPr lang="cs-CZ" sz="600" b="1" noProof="1">
                <a:solidFill>
                  <a:schemeClr val="tx1"/>
                </a:solidFill>
              </a:rPr>
              <a:t>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 smtClean="0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Antonín Nosek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2770178" y="2731115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Senior </a:t>
            </a:r>
            <a:r>
              <a:rPr lang="cs-CZ" sz="600" b="1" noProof="1" smtClean="0">
                <a:solidFill>
                  <a:schemeClr val="tx1"/>
                </a:solidFill>
              </a:rPr>
              <a:t>Appl</a:t>
            </a:r>
            <a:r>
              <a:rPr lang="en-US" sz="600" b="1" noProof="1" smtClean="0">
                <a:solidFill>
                  <a:schemeClr val="tx1"/>
                </a:solidFill>
              </a:rPr>
              <a:t>.</a:t>
            </a:r>
            <a:r>
              <a:rPr lang="cs-CZ" sz="600" b="1" noProof="1" smtClean="0">
                <a:solidFill>
                  <a:schemeClr val="tx1"/>
                </a:solidFill>
              </a:rPr>
              <a:t> </a:t>
            </a:r>
            <a:r>
              <a:rPr lang="cs-CZ" sz="600" b="1" noProof="1">
                <a:solidFill>
                  <a:schemeClr val="tx1"/>
                </a:solidFill>
              </a:rPr>
              <a:t>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 smtClean="0">
                <a:solidFill>
                  <a:schemeClr val="tx1"/>
                </a:solidFill>
              </a:rPr>
              <a:t>Welding &amp; Cutt</a:t>
            </a:r>
            <a:r>
              <a:rPr lang="cs-CZ" sz="600" b="1" noProof="1" smtClean="0">
                <a:solidFill>
                  <a:schemeClr val="tx1"/>
                </a:solidFill>
              </a:rPr>
              <a:t>.</a:t>
            </a:r>
            <a:r>
              <a:rPr lang="en-US" sz="600" b="1" noProof="1" smtClean="0">
                <a:solidFill>
                  <a:schemeClr val="tx1"/>
                </a:solidFill>
              </a:rPr>
              <a:t> &amp; Painting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Michal Svoboda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8883624" y="2619280"/>
            <a:ext cx="12108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87644" y="3020780"/>
            <a:ext cx="12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211123" y="1621902"/>
            <a:ext cx="0" cy="3186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14766" y="2286903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214766" y="2694257"/>
            <a:ext cx="6016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14766" y="3104260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14766" y="3512890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14766" y="3929120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14766" y="4344691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14766" y="4805124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470524" y="1639264"/>
            <a:ext cx="0" cy="2808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73" idx="1"/>
          </p:cNvCxnSpPr>
          <p:nvPr/>
        </p:nvCxnSpPr>
        <p:spPr>
          <a:xfrm flipH="1" flipV="1">
            <a:off x="1470524" y="1955878"/>
            <a:ext cx="67283" cy="113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 flipV="1">
            <a:off x="1473666" y="2363232"/>
            <a:ext cx="68400" cy="13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1470524" y="2773235"/>
            <a:ext cx="68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1536614" y="218817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Senior Project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Michal Wetcke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>
            <a:stCxn id="77" idx="1"/>
          </p:cNvCxnSpPr>
          <p:nvPr/>
        </p:nvCxnSpPr>
        <p:spPr>
          <a:xfrm flipH="1">
            <a:off x="1473666" y="3179684"/>
            <a:ext cx="5980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79" idx="1"/>
          </p:cNvCxnSpPr>
          <p:nvPr/>
        </p:nvCxnSpPr>
        <p:spPr>
          <a:xfrm flipH="1">
            <a:off x="1473666" y="3598095"/>
            <a:ext cx="5980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80" idx="1"/>
          </p:cNvCxnSpPr>
          <p:nvPr/>
        </p:nvCxnSpPr>
        <p:spPr>
          <a:xfrm flipH="1">
            <a:off x="1473666" y="4013251"/>
            <a:ext cx="62206" cy="41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2703526" y="1871277"/>
            <a:ext cx="0" cy="43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3941569" y="1880960"/>
            <a:ext cx="0" cy="35064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81" name="Straight Connector 39980"/>
          <p:cNvCxnSpPr/>
          <p:nvPr/>
        </p:nvCxnSpPr>
        <p:spPr>
          <a:xfrm flipH="1">
            <a:off x="2703526" y="2097142"/>
            <a:ext cx="6665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83" name="Straight Connector 39982"/>
          <p:cNvCxnSpPr/>
          <p:nvPr/>
        </p:nvCxnSpPr>
        <p:spPr>
          <a:xfrm flipH="1">
            <a:off x="2705907" y="2494735"/>
            <a:ext cx="6109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85" name="Straight Connector 39984"/>
          <p:cNvCxnSpPr>
            <a:stCxn id="156" idx="1"/>
          </p:cNvCxnSpPr>
          <p:nvPr/>
        </p:nvCxnSpPr>
        <p:spPr>
          <a:xfrm flipH="1" flipV="1">
            <a:off x="2703526" y="2904881"/>
            <a:ext cx="6665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87" name="Straight Connector 39986"/>
          <p:cNvCxnSpPr/>
          <p:nvPr/>
        </p:nvCxnSpPr>
        <p:spPr>
          <a:xfrm flipH="1">
            <a:off x="2703526" y="3314292"/>
            <a:ext cx="6109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89" name="Straight Connector 39988"/>
          <p:cNvCxnSpPr/>
          <p:nvPr/>
        </p:nvCxnSpPr>
        <p:spPr>
          <a:xfrm flipH="1">
            <a:off x="2703525" y="3733656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93" name="Straight Connector 39992"/>
          <p:cNvCxnSpPr/>
          <p:nvPr/>
        </p:nvCxnSpPr>
        <p:spPr>
          <a:xfrm flipH="1">
            <a:off x="2703525" y="4567527"/>
            <a:ext cx="86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97" name="Straight Connector 39996"/>
          <p:cNvCxnSpPr/>
          <p:nvPr/>
        </p:nvCxnSpPr>
        <p:spPr>
          <a:xfrm flipH="1">
            <a:off x="2703525" y="4972580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>
            <a:off x="2703526" y="5385655"/>
            <a:ext cx="5621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46" idx="1"/>
          </p:cNvCxnSpPr>
          <p:nvPr/>
        </p:nvCxnSpPr>
        <p:spPr>
          <a:xfrm flipH="1" flipV="1">
            <a:off x="3941569" y="2085609"/>
            <a:ext cx="536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3941569" y="2490724"/>
            <a:ext cx="5159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 flipV="1">
            <a:off x="3938854" y="3292076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 flipV="1">
            <a:off x="3941235" y="3701487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213907" y="6707854"/>
            <a:ext cx="3091118" cy="1308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cs-CZ" sz="600" b="1" dirty="0" smtClean="0">
                <a:latin typeface="Arial" pitchFamily="34" charset="0"/>
                <a:cs typeface="Arial" pitchFamily="34" charset="0"/>
              </a:rPr>
              <a:t>Abbreviations: 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sz="600" dirty="0" smtClean="0">
                <a:latin typeface="Arial" pitchFamily="34" charset="0"/>
                <a:cs typeface="Arial" pitchFamily="34" charset="0"/>
              </a:rPr>
              <a:t>&amp;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A-Robots</a:t>
            </a:r>
            <a:r>
              <a:rPr lang="en-US" sz="600" dirty="0" smtClean="0">
                <a:latin typeface="Arial" pitchFamily="34" charset="0"/>
                <a:cs typeface="Arial" pitchFamily="34" charset="0"/>
              </a:rPr>
              <a:t>&amp;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Applications, </a:t>
            </a:r>
            <a:r>
              <a:rPr lang="cs-CZ" sz="600" dirty="0" err="1" smtClean="0">
                <a:latin typeface="Arial" pitchFamily="34" charset="0"/>
                <a:cs typeface="Arial" pitchFamily="34" charset="0"/>
              </a:rPr>
              <a:t>Welding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cs-CZ" sz="600" dirty="0" err="1" smtClean="0">
                <a:latin typeface="Arial" pitchFamily="34" charset="0"/>
                <a:cs typeface="Arial" pitchFamily="34" charset="0"/>
              </a:rPr>
              <a:t>Cutting</a:t>
            </a:r>
            <a:r>
              <a:rPr lang="en-US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– Welding </a:t>
            </a:r>
            <a:r>
              <a:rPr lang="en-US" sz="600" dirty="0" smtClean="0">
                <a:latin typeface="Arial" pitchFamily="34" charset="0"/>
                <a:cs typeface="Arial" pitchFamily="34" charset="0"/>
              </a:rPr>
              <a:t>&amp;</a:t>
            </a:r>
            <a:r>
              <a:rPr lang="cs-CZ" sz="600" dirty="0" smtClean="0">
                <a:latin typeface="Arial" pitchFamily="34" charset="0"/>
                <a:cs typeface="Arial" pitchFamily="34" charset="0"/>
              </a:rPr>
              <a:t> Cutting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369578" y="5033834"/>
            <a:ext cx="9828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Channel Partner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Manager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Jan Hlaváček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161478" y="5919785"/>
            <a:ext cx="1193455" cy="24587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cs-CZ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367723" y="5865618"/>
            <a:ext cx="983046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/>
              <a:t>Channel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/>
              <a:t>Partner Engineer</a:t>
            </a:r>
            <a:endParaRPr lang="cs-CZ" sz="600" b="1" noProof="1"/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/>
              <a:t>Tomáš Brojír</a:t>
            </a:r>
            <a:endParaRPr lang="cs-CZ" sz="600" noProof="1"/>
          </a:p>
        </p:txBody>
      </p:sp>
      <p:cxnSp>
        <p:nvCxnSpPr>
          <p:cNvPr id="15" name="Straight Connector 14"/>
          <p:cNvCxnSpPr/>
          <p:nvPr/>
        </p:nvCxnSpPr>
        <p:spPr>
          <a:xfrm>
            <a:off x="325571" y="4976364"/>
            <a:ext cx="0" cy="106691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25571" y="5214353"/>
            <a:ext cx="4400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H="1">
            <a:off x="323716" y="5628366"/>
            <a:ext cx="4400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flipH="1">
            <a:off x="325571" y="6043282"/>
            <a:ext cx="4400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3047257" y="6508595"/>
            <a:ext cx="2087508" cy="3300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endParaRPr lang="cs-CZ" sz="81800" dirty="0" err="1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0" name="Straight Connector 179"/>
          <p:cNvCxnSpPr/>
          <p:nvPr/>
        </p:nvCxnSpPr>
        <p:spPr>
          <a:xfrm flipH="1">
            <a:off x="2703526" y="5806363"/>
            <a:ext cx="5621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H="1">
            <a:off x="2704782" y="6173714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169"/>
          <p:cNvPicPr>
            <a:picLocks noChangeAspect="1"/>
          </p:cNvPicPr>
          <p:nvPr/>
        </p:nvPicPr>
        <p:blipFill rotWithShape="1">
          <a:blip r:embed="rId3"/>
          <a:srcRect t="1619"/>
          <a:stretch/>
        </p:blipFill>
        <p:spPr>
          <a:xfrm>
            <a:off x="5037716" y="646234"/>
            <a:ext cx="410583" cy="499866"/>
          </a:xfrm>
          <a:prstGeom prst="rect">
            <a:avLst/>
          </a:prstGeom>
        </p:spPr>
      </p:pic>
      <p:cxnSp>
        <p:nvCxnSpPr>
          <p:cNvPr id="176" name="Straight Connector 3"/>
          <p:cNvCxnSpPr>
            <a:cxnSpLocks noChangeShapeType="1"/>
          </p:cNvCxnSpPr>
          <p:nvPr/>
        </p:nvCxnSpPr>
        <p:spPr bwMode="auto">
          <a:xfrm>
            <a:off x="5632349" y="1447631"/>
            <a:ext cx="0" cy="180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7" name="Straight Connector 186"/>
          <p:cNvCxnSpPr/>
          <p:nvPr/>
        </p:nvCxnSpPr>
        <p:spPr>
          <a:xfrm>
            <a:off x="5129777" y="1947271"/>
            <a:ext cx="0" cy="4024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H="1" flipV="1">
            <a:off x="5129128" y="2183435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 flipV="1">
            <a:off x="5129128" y="2606768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 flipH="1" flipV="1">
            <a:off x="5129777" y="3025869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 flipV="1">
            <a:off x="5129777" y="3440735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 flipH="1" flipV="1">
            <a:off x="5129777" y="3855602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 flipV="1">
            <a:off x="5129778" y="4274699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H="1" flipV="1">
            <a:off x="5129778" y="4689567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H="1" flipV="1">
            <a:off x="5129777" y="5104435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H="1">
            <a:off x="3941569" y="4106110"/>
            <a:ext cx="21260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 flipH="1" flipV="1">
            <a:off x="5131299" y="5969012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flipH="1" flipV="1">
            <a:off x="5127937" y="5542380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Rectangle 202"/>
          <p:cNvSpPr/>
          <p:nvPr/>
        </p:nvSpPr>
        <p:spPr>
          <a:xfrm>
            <a:off x="5189181" y="2010635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Daniel Vintera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5189181" y="2425253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 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Lukáš Habermann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5189181" y="284437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Jakub Mžik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5187840" y="3259283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Radim Šindel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5191878" y="4080817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Machining</a:t>
            </a:r>
            <a:endParaRPr lang="en-US" sz="600" b="1" noProof="1" smtClean="0">
              <a:solidFill>
                <a:schemeClr val="tx1"/>
              </a:solidFill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Šubr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5191878" y="535998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Machining</a:t>
            </a:r>
            <a:endParaRPr lang="en-US" sz="600" b="1" noProof="1" smtClean="0">
              <a:solidFill>
                <a:schemeClr val="tx1"/>
              </a:solidFill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>
              <a:solidFill>
                <a:schemeClr val="tx1"/>
              </a:solidFill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Škrha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5195514" y="493694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 </a:t>
            </a: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Machining</a:t>
            </a: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Jaroslav Los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3998245" y="3540327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  <a:r>
              <a:rPr lang="cs-CZ" sz="600" b="1" noProof="1">
                <a:solidFill>
                  <a:schemeClr val="tx1"/>
                </a:solidFill>
              </a:rPr>
              <a:t/>
            </a:r>
            <a:br>
              <a:rPr lang="cs-CZ" sz="600" b="1" noProof="1">
                <a:solidFill>
                  <a:schemeClr val="tx1"/>
                </a:solidFill>
              </a:rPr>
            </a:b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Eliška Masná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45" name="Straight Connector 144"/>
          <p:cNvCxnSpPr/>
          <p:nvPr/>
        </p:nvCxnSpPr>
        <p:spPr>
          <a:xfrm>
            <a:off x="7727337" y="1221085"/>
            <a:ext cx="0" cy="3741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ectangle 181"/>
          <p:cNvSpPr/>
          <p:nvPr/>
        </p:nvSpPr>
        <p:spPr>
          <a:xfrm>
            <a:off x="5191878" y="450621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&amp;D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Wolf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5187840" y="367515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Štér</a:t>
            </a:r>
            <a:endParaRPr lang="cs-CZ" sz="600" kern="1200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5191878" y="579133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tbd</a:t>
            </a:r>
            <a:endParaRPr lang="cs-CZ" sz="600" kern="1200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10005" y="1221633"/>
            <a:ext cx="0" cy="3741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7323994" y="1297664"/>
            <a:ext cx="792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defRPr/>
            </a:pPr>
            <a:r>
              <a:rPr lang="cs-CZ" sz="600" b="1" noProof="1">
                <a:solidFill>
                  <a:srgbClr val="000000"/>
                </a:solidFill>
              </a:rPr>
              <a:t>SCM Operational</a:t>
            </a:r>
          </a:p>
          <a:p>
            <a:pPr>
              <a:defRPr/>
            </a:pPr>
            <a:r>
              <a:rPr lang="cs-CZ" sz="600" b="1" noProof="1">
                <a:solidFill>
                  <a:srgbClr val="000000"/>
                </a:solidFill>
              </a:rPr>
              <a:t>Sourcing</a:t>
            </a:r>
          </a:p>
          <a:p>
            <a:pPr>
              <a:defRPr/>
            </a:pPr>
            <a:r>
              <a:rPr lang="cs-CZ" sz="600" noProof="1">
                <a:solidFill>
                  <a:srgbClr val="000000"/>
                </a:solidFill>
              </a:rPr>
              <a:t>Jiří Hrabec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172167" y="1297664"/>
            <a:ext cx="791662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Engineering &amp; </a:t>
            </a:r>
            <a:endParaRPr lang="cs-CZ" sz="6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Technology </a:t>
            </a:r>
            <a:endParaRPr lang="cs-CZ" sz="6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cs-CZ" sz="6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latin typeface="Arial" panose="020B0604020202020204" pitchFamily="34" charset="0"/>
                <a:cs typeface="Arial" panose="020B0604020202020204" pitchFamily="34" charset="0"/>
              </a:rPr>
              <a:t>Jiří Duspiva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462311" y="1297664"/>
            <a:ext cx="79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rgbClr val="000000"/>
                </a:solidFill>
                <a:cs typeface="Arial" panose="020B0604020202020204" pitchFamily="34" charset="0"/>
              </a:rPr>
              <a:t>SCM</a:t>
            </a: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rgbClr val="000000"/>
                </a:solidFill>
                <a:cs typeface="Arial" panose="020B0604020202020204" pitchFamily="34" charset="0"/>
              </a:rPr>
              <a:t>Strategic Sourcing</a:t>
            </a:r>
            <a:endParaRPr lang="en-US" sz="600" b="1" noProof="1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>
                <a:solidFill>
                  <a:srgbClr val="000000"/>
                </a:solidFill>
                <a:cs typeface="Arial" panose="020B0604020202020204" pitchFamily="34" charset="0"/>
              </a:rPr>
              <a:t>Aleš Hradečný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02933" y="1290064"/>
            <a:ext cx="115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 Manager</a:t>
            </a:r>
            <a:endParaRPr lang="en-US" sz="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Kamenický</a:t>
            </a:r>
          </a:p>
        </p:txBody>
      </p:sp>
      <p:cxnSp>
        <p:nvCxnSpPr>
          <p:cNvPr id="150" name="Straight Connector 149"/>
          <p:cNvCxnSpPr/>
          <p:nvPr/>
        </p:nvCxnSpPr>
        <p:spPr>
          <a:xfrm flipH="1">
            <a:off x="217702" y="1806252"/>
            <a:ext cx="5941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 143"/>
          <p:cNvSpPr/>
          <p:nvPr/>
        </p:nvSpPr>
        <p:spPr>
          <a:xfrm>
            <a:off x="270769" y="1657738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Sales Support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Administrator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Tereza Klíbrová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84" name="Rectangle 183"/>
          <p:cNvSpPr/>
          <p:nvPr/>
        </p:nvSpPr>
        <p:spPr>
          <a:xfrm>
            <a:off x="5117181" y="1607905"/>
            <a:ext cx="115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Bid &amp; Proposal</a:t>
            </a:r>
          </a:p>
          <a:p>
            <a:pPr lvl="0"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Svoboda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1535872" y="4270725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Jan </a:t>
            </a:r>
            <a:r>
              <a:rPr lang="en-US" sz="600" noProof="1" smtClean="0">
                <a:solidFill>
                  <a:schemeClr val="tx1"/>
                </a:solidFill>
              </a:rPr>
              <a:t>Vesel</a:t>
            </a:r>
            <a:r>
              <a:rPr lang="cs-CZ" sz="600" noProof="1" smtClean="0">
                <a:solidFill>
                  <a:schemeClr val="tx1"/>
                </a:solidFill>
              </a:rPr>
              <a:t>ý</a:t>
            </a:r>
            <a:endParaRPr lang="cs-CZ" sz="600" b="1" noProof="1">
              <a:solidFill>
                <a:schemeClr val="tx1"/>
              </a:solidFill>
            </a:endParaRPr>
          </a:p>
        </p:txBody>
      </p:sp>
      <p:cxnSp>
        <p:nvCxnSpPr>
          <p:cNvPr id="136" name="Straight Connector 135"/>
          <p:cNvCxnSpPr/>
          <p:nvPr/>
        </p:nvCxnSpPr>
        <p:spPr>
          <a:xfrm flipH="1">
            <a:off x="1472910" y="4442678"/>
            <a:ext cx="5621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59"/>
          <p:cNvSpPr/>
          <p:nvPr/>
        </p:nvSpPr>
        <p:spPr>
          <a:xfrm>
            <a:off x="2774208" y="3964808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Senior Appl. 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Jan Beran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4004846" y="3127396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Application Engineer</a:t>
            </a:r>
            <a:br>
              <a:rPr lang="cs-CZ" sz="600" b="1" noProof="1">
                <a:solidFill>
                  <a:schemeClr val="tx1"/>
                </a:solidFill>
              </a:rPr>
            </a:b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Lukáš Janča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42" name="Straight Connector 141"/>
          <p:cNvCxnSpPr/>
          <p:nvPr/>
        </p:nvCxnSpPr>
        <p:spPr>
          <a:xfrm flipH="1">
            <a:off x="3939187" y="2876491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4001536" y="2720698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Application Engineer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Ivo Grygarčík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2770178" y="3550823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Senior Appl. </a:t>
            </a:r>
            <a:r>
              <a:rPr lang="cs-CZ" sz="600" b="1" noProof="1">
                <a:solidFill>
                  <a:schemeClr val="tx1"/>
                </a:solidFill>
              </a:rPr>
              <a:t>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  <a:endParaRPr lang="en-US" sz="600" b="1" noProof="1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Luděk Nemček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51" name="Straight Connector 150"/>
          <p:cNvCxnSpPr/>
          <p:nvPr/>
        </p:nvCxnSpPr>
        <p:spPr>
          <a:xfrm flipH="1">
            <a:off x="2703524" y="4131327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2759745" y="3146229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Senior Appl. Engineer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 smtClean="0">
                <a:solidFill>
                  <a:schemeClr val="tx1"/>
                </a:solidFill>
              </a:rPr>
              <a:t>Welding &amp; Cutt</a:t>
            </a:r>
            <a:r>
              <a:rPr lang="cs-CZ" sz="600" b="1" noProof="1" smtClean="0">
                <a:solidFill>
                  <a:schemeClr val="tx1"/>
                </a:solidFill>
              </a:rPr>
              <a:t>.</a:t>
            </a:r>
            <a:r>
              <a:rPr lang="en-US" sz="600" b="1" noProof="1" smtClean="0">
                <a:solidFill>
                  <a:schemeClr val="tx1"/>
                </a:solidFill>
              </a:rPr>
              <a:t> &amp; Painting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Milan Mršťák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2773793" y="438978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Application </a:t>
            </a:r>
            <a:r>
              <a:rPr lang="cs-CZ" sz="600" b="1" noProof="1">
                <a:solidFill>
                  <a:schemeClr val="tx1"/>
                </a:solidFill>
              </a:rPr>
              <a:t>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Radim Čajka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2773793" y="480555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Application Engineer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Václav Tobola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52" name="Straight Connector 151"/>
          <p:cNvCxnSpPr/>
          <p:nvPr/>
        </p:nvCxnSpPr>
        <p:spPr>
          <a:xfrm flipH="1">
            <a:off x="2711527" y="5385655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>
            <a:off x="2711527" y="5806363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Rectangle 173"/>
          <p:cNvSpPr/>
          <p:nvPr/>
        </p:nvSpPr>
        <p:spPr>
          <a:xfrm>
            <a:off x="2771650" y="5214738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Application Engineer</a:t>
            </a: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Přemysl Friš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2774940" y="5618442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Property Manager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Ondřej Černý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2781408" y="604746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>
                <a:solidFill>
                  <a:schemeClr val="tx1"/>
                </a:solidFill>
                <a:cs typeface="Arial" panose="020B0604020202020204" pitchFamily="34" charset="0"/>
              </a:rPr>
              <a:t>Jakub </a:t>
            </a: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Nosek</a:t>
            </a:r>
            <a:endParaRPr lang="cs-CZ" sz="600" noProof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5191878" y="579133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Zbyněk Swaczyna</a:t>
            </a:r>
            <a:endParaRPr lang="cs-CZ" sz="600" kern="1200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460360" y="1299184"/>
            <a:ext cx="11520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Execution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Hallman</a:t>
            </a:r>
          </a:p>
        </p:txBody>
      </p:sp>
      <p:sp>
        <p:nvSpPr>
          <p:cNvPr id="86" name="Rectangle 85"/>
          <p:cNvSpPr/>
          <p:nvPr/>
        </p:nvSpPr>
        <p:spPr>
          <a:xfrm>
            <a:off x="270769" y="2503285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Senior </a:t>
            </a:r>
            <a:r>
              <a:rPr lang="cs-CZ" sz="600" b="1" noProof="1">
                <a:solidFill>
                  <a:schemeClr val="tx1"/>
                </a:solidFill>
              </a:rPr>
              <a:t>Account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</a:t>
            </a:r>
            <a:r>
              <a:rPr lang="cs-CZ" sz="600" b="1" noProof="1" smtClean="0">
                <a:solidFill>
                  <a:schemeClr val="tx1"/>
                </a:solidFill>
              </a:rPr>
              <a:t>Cutting Export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>
                <a:solidFill>
                  <a:schemeClr val="tx1"/>
                </a:solidFill>
              </a:rPr>
              <a:t>Martin Juřica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270769" y="2916064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en-US" sz="600" b="1" noProof="1">
                <a:solidFill>
                  <a:schemeClr val="tx1"/>
                </a:solidFill>
              </a:rPr>
              <a:t>Account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>
                <a:solidFill>
                  <a:schemeClr val="tx1"/>
                </a:solidFill>
              </a:rPr>
              <a:t>Magna, Plastics, 3C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Petr Horňák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274177" y="4159349"/>
            <a:ext cx="1080000" cy="407629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Account </a:t>
            </a:r>
            <a:r>
              <a:rPr lang="en-US" sz="600" b="1" noProof="1" smtClean="0">
                <a:solidFill>
                  <a:schemeClr val="tx1"/>
                </a:solidFill>
              </a:rPr>
              <a:t>Manager</a:t>
            </a:r>
            <a:endParaRPr lang="en-US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>
                <a:solidFill>
                  <a:schemeClr val="tx1"/>
                </a:solidFill>
              </a:rPr>
              <a:t>Benteler, Škoda-auto,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en-US" sz="600" b="1" noProof="1">
                <a:solidFill>
                  <a:schemeClr val="tx1"/>
                </a:solidFill>
              </a:rPr>
              <a:t>Foundry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Martin Pohner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74177" y="3748776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Account 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Cutting, Plastics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Jan Chrt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533472" y="3421695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  <a:endParaRPr lang="en-US" sz="600" b="1" noProof="1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</a:t>
            </a:r>
            <a:r>
              <a:rPr lang="cs-CZ" sz="600" b="1" noProof="1" smtClean="0">
                <a:solidFill>
                  <a:schemeClr val="tx1"/>
                </a:solidFill>
              </a:rPr>
              <a:t>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Martin Mazanec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533473" y="3003284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</a:t>
            </a:r>
            <a:r>
              <a:rPr lang="cs-CZ" sz="600" b="1" noProof="1">
                <a:solidFill>
                  <a:schemeClr val="tx1"/>
                </a:solidFill>
              </a:rPr>
              <a:t>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Ladislav Víšek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537807" y="2595727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</a:t>
            </a:r>
            <a:r>
              <a:rPr lang="cs-CZ" sz="600" b="1" noProof="1">
                <a:solidFill>
                  <a:schemeClr val="tx1"/>
                </a:solidFill>
              </a:rPr>
              <a:t>Manager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Welding &amp; 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Ondřej Dienstbier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4007593" y="395683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  <a:r>
              <a:rPr lang="cs-CZ" sz="600" b="1" noProof="1">
                <a:solidFill>
                  <a:schemeClr val="tx1"/>
                </a:solidFill>
              </a:rPr>
              <a:t/>
            </a:r>
            <a:br>
              <a:rPr lang="cs-CZ" sz="600" b="1" noProof="1">
                <a:solidFill>
                  <a:schemeClr val="tx1"/>
                </a:solidFill>
              </a:rPr>
            </a:b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Radim Langer</a:t>
            </a:r>
            <a:endParaRPr lang="cs-CZ" sz="600" noProof="1">
              <a:solidFill>
                <a:schemeClr val="tx1"/>
              </a:solidFill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 flipH="1">
            <a:off x="3945585" y="4567527"/>
            <a:ext cx="86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 flipH="1">
            <a:off x="3945585" y="4972580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flipH="1">
            <a:off x="3940887" y="5385655"/>
            <a:ext cx="7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3997646" y="437708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Proposal Manager</a:t>
            </a:r>
            <a:r>
              <a:rPr lang="cs-CZ" sz="600" b="1" noProof="1">
                <a:solidFill>
                  <a:schemeClr val="tx1"/>
                </a:solidFill>
              </a:rPr>
              <a:t/>
            </a:r>
            <a:br>
              <a:rPr lang="cs-CZ" sz="600" b="1" noProof="1">
                <a:solidFill>
                  <a:schemeClr val="tx1"/>
                </a:solidFill>
              </a:rPr>
            </a:br>
            <a:r>
              <a:rPr lang="cs-CZ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 smtClean="0">
                <a:solidFill>
                  <a:schemeClr val="tx1"/>
                </a:solidFill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Rostislav Fiala</a:t>
            </a:r>
            <a:endParaRPr lang="cs-CZ" sz="600" noProof="1">
              <a:solidFill>
                <a:schemeClr val="tx1"/>
              </a:solidFill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3999973" y="4801362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FlexArc Administration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>
                <a:solidFill>
                  <a:schemeClr val="tx1"/>
                </a:solidFill>
                <a:cs typeface="Arial" panose="020B0604020202020204" pitchFamily="34" charset="0"/>
              </a:rPr>
              <a:t>Ivana Mikulenkov</a:t>
            </a:r>
            <a:r>
              <a:rPr lang="cs-CZ" sz="600" noProof="1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3997075" y="5209544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Admin Support</a:t>
            </a: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Jakub Kovář</a:t>
            </a:r>
          </a:p>
        </p:txBody>
      </p:sp>
    </p:spTree>
    <p:extLst>
      <p:ext uri="{BB962C8B-B14F-4D97-AF65-F5344CB8AC3E}">
        <p14:creationId xmlns:p14="http://schemas.microsoft.com/office/powerpoint/2010/main" val="61268156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Robotics, R</a:t>
            </a:r>
            <a:r>
              <a:rPr lang="en-US" dirty="0" smtClean="0"/>
              <a:t>&amp;</a:t>
            </a:r>
            <a:r>
              <a:rPr lang="cs-CZ" dirty="0" smtClean="0"/>
              <a:t>A, Bid </a:t>
            </a:r>
            <a:r>
              <a:rPr lang="en-US" dirty="0" smtClean="0"/>
              <a:t>&amp;</a:t>
            </a:r>
            <a:r>
              <a:rPr lang="cs-CZ" dirty="0" smtClean="0"/>
              <a:t> Proposal, Execution</a:t>
            </a:r>
            <a:endParaRPr lang="cs-CZ" dirty="0"/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3774439" y="2397058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3774439" y="2397058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3" name="Straight Connector 3"/>
          <p:cNvCxnSpPr>
            <a:cxnSpLocks noChangeShapeType="1"/>
          </p:cNvCxnSpPr>
          <p:nvPr/>
        </p:nvCxnSpPr>
        <p:spPr bwMode="auto">
          <a:xfrm>
            <a:off x="1937728" y="1890871"/>
            <a:ext cx="0" cy="180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4" name="Straight Connector 3"/>
          <p:cNvCxnSpPr>
            <a:cxnSpLocks noChangeShapeType="1"/>
          </p:cNvCxnSpPr>
          <p:nvPr/>
        </p:nvCxnSpPr>
        <p:spPr bwMode="auto">
          <a:xfrm>
            <a:off x="7110468" y="1894816"/>
            <a:ext cx="0" cy="180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3797071" y="2387989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3797071" y="2387989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" name="Straight Connector 3"/>
          <p:cNvCxnSpPr>
            <a:cxnSpLocks noChangeShapeType="1"/>
          </p:cNvCxnSpPr>
          <p:nvPr/>
        </p:nvCxnSpPr>
        <p:spPr bwMode="auto">
          <a:xfrm>
            <a:off x="5472296" y="1897052"/>
            <a:ext cx="0" cy="180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9" name="Straight Connector 3"/>
          <p:cNvCxnSpPr>
            <a:cxnSpLocks noChangeShapeType="1"/>
          </p:cNvCxnSpPr>
          <p:nvPr/>
        </p:nvCxnSpPr>
        <p:spPr bwMode="auto">
          <a:xfrm>
            <a:off x="4439042" y="1726464"/>
            <a:ext cx="848" cy="168352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1" name="Straight Connector 3"/>
          <p:cNvCxnSpPr>
            <a:cxnSpLocks noChangeShapeType="1"/>
          </p:cNvCxnSpPr>
          <p:nvPr/>
        </p:nvCxnSpPr>
        <p:spPr bwMode="auto">
          <a:xfrm>
            <a:off x="1937728" y="1893419"/>
            <a:ext cx="5176800" cy="1397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Rectangle 65"/>
          <p:cNvSpPr/>
          <p:nvPr/>
        </p:nvSpPr>
        <p:spPr>
          <a:xfrm>
            <a:off x="3363230" y="2486894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en-US" sz="600" b="1" dirty="0" smtClean="0">
                <a:solidFill>
                  <a:schemeClr val="tx1"/>
                </a:solidFill>
              </a:rPr>
              <a:t>Machinery </a:t>
            </a:r>
            <a:r>
              <a:rPr lang="en-US" sz="600" b="1" dirty="0">
                <a:solidFill>
                  <a:schemeClr val="tx1"/>
                </a:solidFill>
              </a:rPr>
              <a:t>Safety Expert 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Rudolf Révay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360329" y="2903911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enior 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Michal Wetcke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362599" y="332304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Ondřej Dienstbier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362599" y="3747233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Ladislav Víšek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366242" y="4166973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&amp; </a:t>
            </a:r>
            <a:r>
              <a:rPr lang="cs-CZ" sz="600" b="1" noProof="1" smtClean="0">
                <a:solidFill>
                  <a:schemeClr val="tx1"/>
                </a:solidFill>
              </a:rPr>
              <a:t>Machining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</a:t>
            </a: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Mazanec</a:t>
            </a:r>
          </a:p>
        </p:txBody>
      </p:sp>
      <p:sp>
        <p:nvSpPr>
          <p:cNvPr id="78" name="Rectangle 77"/>
          <p:cNvSpPr/>
          <p:nvPr/>
        </p:nvSpPr>
        <p:spPr>
          <a:xfrm>
            <a:off x="1526884" y="415496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Štér</a:t>
            </a:r>
            <a:endParaRPr lang="cs-CZ" sz="600" kern="1200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1524589" y="5842667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&amp;D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Wolf</a:t>
            </a:r>
          </a:p>
        </p:txBody>
      </p:sp>
      <p:sp>
        <p:nvSpPr>
          <p:cNvPr id="96" name="Rectangle 68"/>
          <p:cNvSpPr>
            <a:spLocks noChangeArrowheads="1"/>
          </p:cNvSpPr>
          <p:nvPr/>
        </p:nvSpPr>
        <p:spPr bwMode="auto">
          <a:xfrm>
            <a:off x="3472441" y="1223522"/>
            <a:ext cx="2177245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Execution Manager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Hallman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272625" y="2070519"/>
            <a:ext cx="13284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Bid &amp; Proposal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Svoboda</a:t>
            </a:r>
          </a:p>
        </p:txBody>
      </p:sp>
      <p:sp>
        <p:nvSpPr>
          <p:cNvPr id="98" name="Rectangle 97"/>
          <p:cNvSpPr/>
          <p:nvPr/>
        </p:nvSpPr>
        <p:spPr>
          <a:xfrm>
            <a:off x="3110239" y="2070519"/>
            <a:ext cx="13284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Execution Manager</a:t>
            </a:r>
            <a:endParaRPr lang="en-US" sz="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Hallman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4811114" y="2077052"/>
            <a:ext cx="13284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Application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Engineers </a:t>
            </a:r>
            <a:endParaRPr lang="cs-CZ" sz="6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Ivo Urban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317000" y="2422369"/>
            <a:ext cx="0" cy="4024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1313176" y="2658533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1313176" y="3081866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1317000" y="3500967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1317000" y="3915833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 flipV="1">
            <a:off x="1317000" y="4330700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 flipV="1">
            <a:off x="1317001" y="4749797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 flipV="1">
            <a:off x="1317001" y="5164665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H="1" flipV="1">
            <a:off x="1317000" y="5579533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3168206" y="2421294"/>
            <a:ext cx="3636" cy="273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3168206" y="2657441"/>
            <a:ext cx="19439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164563" y="3076711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>
            <a:off x="3168199" y="3492589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H="1">
            <a:off x="3168830" y="3922027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>
            <a:off x="3168830" y="4336894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3171842" y="4754828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3168032" y="5158767"/>
            <a:ext cx="19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4" idx="1"/>
          </p:cNvCxnSpPr>
          <p:nvPr/>
        </p:nvCxnSpPr>
        <p:spPr>
          <a:xfrm flipH="1">
            <a:off x="1311985" y="5164665"/>
            <a:ext cx="21260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919"/>
          <a:stretch/>
        </p:blipFill>
        <p:spPr>
          <a:xfrm>
            <a:off x="5164282" y="1224658"/>
            <a:ext cx="412363" cy="499367"/>
          </a:xfrm>
          <a:prstGeom prst="rect">
            <a:avLst/>
          </a:prstGeom>
        </p:spPr>
      </p:pic>
      <p:sp>
        <p:nvSpPr>
          <p:cNvPr id="129" name="Rectangle 128"/>
          <p:cNvSpPr/>
          <p:nvPr/>
        </p:nvSpPr>
        <p:spPr>
          <a:xfrm>
            <a:off x="3358963" y="457575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Jiří Haluska</a:t>
            </a:r>
          </a:p>
        </p:txBody>
      </p:sp>
      <p:cxnSp>
        <p:nvCxnSpPr>
          <p:cNvPr id="99" name="Straight Connector 3"/>
          <p:cNvCxnSpPr>
            <a:cxnSpLocks noChangeShapeType="1"/>
          </p:cNvCxnSpPr>
          <p:nvPr/>
        </p:nvCxnSpPr>
        <p:spPr bwMode="auto">
          <a:xfrm>
            <a:off x="3807721" y="1890262"/>
            <a:ext cx="848" cy="180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4" name="Straight Connector 113"/>
          <p:cNvCxnSpPr/>
          <p:nvPr/>
        </p:nvCxnSpPr>
        <p:spPr>
          <a:xfrm flipH="1" flipV="1">
            <a:off x="1318522" y="6444110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H="1" flipV="1">
            <a:off x="1311985" y="6017478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1528225" y="2490441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Daniel Vintera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528225" y="290505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Lukáš Habermann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528225" y="332418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Jakub Mžik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526884" y="373908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Radim Šindel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524589" y="541726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Machining</a:t>
            </a:r>
            <a:endParaRPr lang="en-US" sz="600" b="1" noProof="1">
              <a:solidFill>
                <a:schemeClr val="tx1"/>
              </a:solidFill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Šubr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24589" y="499186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Machining</a:t>
            </a:r>
            <a:endParaRPr lang="en-US" sz="600" b="1" noProof="1">
              <a:solidFill>
                <a:schemeClr val="tx1"/>
              </a:solidFill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Škrha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528225" y="4568824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</a:t>
            </a:r>
          </a:p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</a:rPr>
              <a:t>Handling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Machining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Jaroslav Los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1524385" y="6274369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 Manager</a:t>
            </a:r>
            <a:endParaRPr lang="en-US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endParaRPr lang="cs-CZ" sz="600" b="1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Zbyněk Swaczyna</a:t>
            </a:r>
            <a:endParaRPr lang="cs-CZ" sz="600" kern="1200" noProof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3351763" y="5007470"/>
            <a:ext cx="1080000" cy="3528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600" b="1" noProof="1" smtClean="0">
                <a:solidFill>
                  <a:schemeClr val="tx1"/>
                </a:solidFill>
              </a:rPr>
              <a:t>Project Manager</a:t>
            </a:r>
            <a:endParaRPr lang="en-US" sz="600" b="1" noProof="1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&amp;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cs-CZ" sz="600" noProof="1" smtClean="0">
                <a:solidFill>
                  <a:schemeClr val="tx1"/>
                </a:solidFill>
              </a:rPr>
              <a:t>Jan </a:t>
            </a:r>
            <a:r>
              <a:rPr lang="en-US" sz="600" noProof="1" smtClean="0">
                <a:solidFill>
                  <a:schemeClr val="tx1"/>
                </a:solidFill>
              </a:rPr>
              <a:t>Vesel</a:t>
            </a:r>
            <a:r>
              <a:rPr lang="cs-CZ" sz="600" noProof="1" smtClean="0">
                <a:solidFill>
                  <a:schemeClr val="tx1"/>
                </a:solidFill>
              </a:rPr>
              <a:t>ý</a:t>
            </a:r>
            <a:endParaRPr lang="cs-CZ" sz="600" b="1" noProof="1">
              <a:solidFill>
                <a:schemeClr val="tx1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451883" y="2072570"/>
            <a:ext cx="1328400" cy="3492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FlexArc Production &amp;</a:t>
            </a:r>
          </a:p>
          <a:p>
            <a:pPr lvl="0"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Manager</a:t>
            </a:r>
          </a:p>
          <a:p>
            <a:pPr lvl="0" defTabSz="400050">
              <a:lnSpc>
                <a:spcPct val="90000"/>
              </a:lnSpc>
            </a:pPr>
            <a:r>
              <a:rPr lang="cs-CZ" sz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Rostislav Brychta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5066714" y="2494307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Rade</a:t>
            </a: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k</a:t>
            </a: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 Studený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5066714" y="291140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Antonín Nosek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5066714" y="4630170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Cutting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Luděk Němček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5066714" y="4200900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600" b="1" noProof="1" smtClean="0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 Cutting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Jan Beran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5069436" y="505246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Radim Čajka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5064572" y="547281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Václav Tobola</a:t>
            </a:r>
          </a:p>
        </p:txBody>
      </p:sp>
      <p:cxnSp>
        <p:nvCxnSpPr>
          <p:cNvPr id="142" name="Straight Connector 141"/>
          <p:cNvCxnSpPr/>
          <p:nvPr/>
        </p:nvCxnSpPr>
        <p:spPr>
          <a:xfrm>
            <a:off x="4859258" y="2423585"/>
            <a:ext cx="0" cy="4096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H="1" flipV="1">
            <a:off x="4859258" y="2669685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137" idx="1"/>
          </p:cNvCxnSpPr>
          <p:nvPr/>
        </p:nvCxnSpPr>
        <p:spPr>
          <a:xfrm flipH="1" flipV="1">
            <a:off x="4859258" y="3081725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H="1" flipV="1">
            <a:off x="4859258" y="3510628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 flipV="1">
            <a:off x="4859258" y="3926985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H="1" flipV="1">
            <a:off x="4854700" y="4365662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H="1" flipV="1">
            <a:off x="4859258" y="4795501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 flipV="1">
            <a:off x="4854700" y="5220000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 flipV="1">
            <a:off x="4859258" y="5652000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H="1">
            <a:off x="4854700" y="6087175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/>
          <p:cNvSpPr/>
          <p:nvPr/>
        </p:nvSpPr>
        <p:spPr>
          <a:xfrm>
            <a:off x="5064572" y="590327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</a:t>
            </a:r>
            <a:r>
              <a:rPr lang="cs-CZ" sz="600" b="1" noProof="1" smtClean="0">
                <a:solidFill>
                  <a:schemeClr val="tx1"/>
                </a:solidFill>
              </a:rPr>
              <a:t>Cutting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Přemysl Friš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5069436" y="6353197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Welding </a:t>
            </a:r>
            <a:r>
              <a:rPr lang="en-US" sz="600" b="1" noProof="1">
                <a:solidFill>
                  <a:schemeClr val="tx1"/>
                </a:solidFill>
              </a:rPr>
              <a:t>&amp;</a:t>
            </a:r>
            <a:r>
              <a:rPr lang="cs-CZ" sz="600" b="1" noProof="1">
                <a:solidFill>
                  <a:schemeClr val="tx1"/>
                </a:solidFill>
              </a:rPr>
              <a:t> Cutting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Jakub Nosek</a:t>
            </a:r>
            <a:endParaRPr lang="cs-CZ" sz="600" noProof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5064572" y="3329441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</a:t>
            </a:r>
            <a:r>
              <a:rPr lang="cs-CZ" sz="600" b="1" noProof="1" smtClean="0">
                <a:solidFill>
                  <a:schemeClr val="tx1"/>
                </a:solidFill>
              </a:rPr>
              <a:t>.</a:t>
            </a:r>
            <a:r>
              <a:rPr lang="en-US" sz="600" b="1" noProof="1" smtClean="0">
                <a:solidFill>
                  <a:schemeClr val="tx1"/>
                </a:solidFill>
              </a:rPr>
              <a:t> &amp; Painting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Michal Svoboda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5064572" y="376221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Senior Appl</a:t>
            </a:r>
            <a:r>
              <a:rPr lang="en-US" sz="600" b="1" noProof="1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sz="600" b="1" noProof="1">
                <a:solidFill>
                  <a:schemeClr val="tx1"/>
                </a:solidFill>
                <a:cs typeface="Arial" panose="020B0604020202020204" pitchFamily="34" charset="0"/>
              </a:rPr>
              <a:t> Engineer</a:t>
            </a:r>
            <a:endParaRPr lang="en-US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600" b="1" noProof="1">
                <a:solidFill>
                  <a:schemeClr val="tx1"/>
                </a:solidFill>
              </a:rPr>
              <a:t>Handling &amp; Machining</a:t>
            </a:r>
          </a:p>
          <a:p>
            <a:pPr>
              <a:defRPr/>
            </a:pPr>
            <a:r>
              <a:rPr lang="en-US" sz="600" b="1" noProof="1">
                <a:solidFill>
                  <a:schemeClr val="tx1"/>
                </a:solidFill>
              </a:rPr>
              <a:t>Welding &amp; </a:t>
            </a:r>
            <a:r>
              <a:rPr lang="en-US" sz="600" b="1" noProof="1" smtClean="0">
                <a:solidFill>
                  <a:schemeClr val="tx1"/>
                </a:solidFill>
              </a:rPr>
              <a:t>Cutt</a:t>
            </a:r>
            <a:r>
              <a:rPr lang="cs-CZ" sz="600" b="1" noProof="1" smtClean="0">
                <a:solidFill>
                  <a:schemeClr val="tx1"/>
                </a:solidFill>
              </a:rPr>
              <a:t>.</a:t>
            </a:r>
            <a:r>
              <a:rPr lang="en-US" sz="600" b="1" noProof="1" smtClean="0">
                <a:solidFill>
                  <a:schemeClr val="tx1"/>
                </a:solidFill>
              </a:rPr>
              <a:t> </a:t>
            </a:r>
            <a:r>
              <a:rPr lang="en-US" sz="600" b="1" noProof="1">
                <a:solidFill>
                  <a:schemeClr val="tx1"/>
                </a:solidFill>
              </a:rPr>
              <a:t>&amp; Painting</a:t>
            </a:r>
            <a:endParaRPr lang="cs-CZ" sz="600" b="1" noProof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Milan Mršťák</a:t>
            </a:r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4854700" y="6522150"/>
            <a:ext cx="20745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156"/>
          <p:cNvSpPr/>
          <p:nvPr/>
        </p:nvSpPr>
        <p:spPr>
          <a:xfrm>
            <a:off x="6693632" y="5050498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Bid </a:t>
            </a: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&amp;</a:t>
            </a: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 Proposal Manager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FlexArc Mechanical Design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Rostislav Fiala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6699285" y="416806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Project Manager</a:t>
            </a: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Eliška Masná</a:t>
            </a:r>
          </a:p>
        </p:txBody>
      </p:sp>
      <p:cxnSp>
        <p:nvCxnSpPr>
          <p:cNvPr id="159" name="Straight Connector 158"/>
          <p:cNvCxnSpPr/>
          <p:nvPr/>
        </p:nvCxnSpPr>
        <p:spPr>
          <a:xfrm>
            <a:off x="6493974" y="2372098"/>
            <a:ext cx="3642" cy="369143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71" idx="1"/>
          </p:cNvCxnSpPr>
          <p:nvPr/>
        </p:nvCxnSpPr>
        <p:spPr>
          <a:xfrm flipH="1">
            <a:off x="6493974" y="2663241"/>
            <a:ext cx="2135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 flipV="1">
            <a:off x="6493973" y="3077803"/>
            <a:ext cx="212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6497616" y="3489830"/>
            <a:ext cx="2124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V="1">
            <a:off x="6497616" y="3928916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 flipV="1">
            <a:off x="6494039" y="4335524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 165"/>
          <p:cNvSpPr/>
          <p:nvPr/>
        </p:nvSpPr>
        <p:spPr>
          <a:xfrm>
            <a:off x="6706373" y="332418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PLC Programming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Ivo Grygar</a:t>
            </a: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čík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6693632" y="590327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Admin Support</a:t>
            </a: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Jakub Kovář</a:t>
            </a:r>
          </a:p>
        </p:txBody>
      </p:sp>
      <p:cxnSp>
        <p:nvCxnSpPr>
          <p:cNvPr id="168" name="Straight Connector 167"/>
          <p:cNvCxnSpPr/>
          <p:nvPr/>
        </p:nvCxnSpPr>
        <p:spPr>
          <a:xfrm flipV="1">
            <a:off x="6497616" y="5220133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 flipV="1">
            <a:off x="6501173" y="4783202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707212" y="2907542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PLC Programming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Petr Čuboň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6707483" y="2490441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Site Manager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Ivo Seidler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6699285" y="3748325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Application Engineer</a:t>
            </a:r>
            <a:endParaRPr lang="en-US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Electrical Assembling</a:t>
            </a:r>
          </a:p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FlexArc Electrical Design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Lukáš Janča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6693632" y="4630170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Project Manager</a:t>
            </a:r>
          </a:p>
          <a:p>
            <a:pPr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Radim Langer</a:t>
            </a:r>
            <a:endParaRPr lang="cs-CZ" sz="600" noProof="1" smtClean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6693632" y="5467456"/>
            <a:ext cx="1072800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6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FlexArc Administration</a:t>
            </a:r>
            <a:endParaRPr lang="cs-CZ" sz="600" b="1" noProof="1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Ivana Mikulenkov</a:t>
            </a:r>
            <a:r>
              <a:rPr lang="cs-CZ" sz="600" noProof="1" smtClean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</p:txBody>
      </p:sp>
      <p:cxnSp>
        <p:nvCxnSpPr>
          <p:cNvPr id="175" name="Straight Connector 174"/>
          <p:cNvCxnSpPr/>
          <p:nvPr/>
        </p:nvCxnSpPr>
        <p:spPr>
          <a:xfrm flipV="1">
            <a:off x="6488432" y="6063321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6488432" y="5643191"/>
            <a:ext cx="205200" cy="2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/>
          <p:cNvCxnSpPr/>
          <p:nvPr/>
        </p:nvCxnSpPr>
        <p:spPr>
          <a:xfrm flipV="1">
            <a:off x="7696619" y="4975034"/>
            <a:ext cx="1430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Robotics, R&amp;A, Sales </a:t>
            </a:r>
            <a:endParaRPr lang="en-US" dirty="0"/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3183964" y="180340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3183964" y="180340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4640985" y="1794332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4640985" y="1794332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/>
          <p:nvPr/>
        </p:nvCxnSpPr>
        <p:spPr>
          <a:xfrm>
            <a:off x="1689307" y="2793212"/>
            <a:ext cx="614987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 flipH="1" flipV="1">
            <a:off x="5234149" y="2135341"/>
            <a:ext cx="0" cy="662329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2196000" y="3061217"/>
            <a:ext cx="17217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68"/>
          <p:cNvSpPr>
            <a:spLocks noChangeArrowheads="1"/>
          </p:cNvSpPr>
          <p:nvPr/>
        </p:nvSpPr>
        <p:spPr bwMode="auto">
          <a:xfrm>
            <a:off x="3183964" y="1476912"/>
            <a:ext cx="2154272" cy="6348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 Manager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Kamenický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924547" y="4170968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Product Manager,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manager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Foxconn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Pavel Grečner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921828" y="3592220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Manager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Magna, Plastics, 3C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Petr Horňák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327003" y="4150540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Account Manager</a:t>
            </a:r>
          </a:p>
          <a:p>
            <a:pPr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Welding &amp; 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Chrt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44307" y="3017979"/>
            <a:ext cx="1890000" cy="46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Channel Partner Manager</a:t>
            </a:r>
          </a:p>
          <a:p>
            <a:pPr lvl="0"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eam Leader</a:t>
            </a:r>
          </a:p>
          <a:p>
            <a:pPr lvl="0"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Petr Kučera</a:t>
            </a:r>
            <a:endParaRPr lang="cs-CZ" sz="800" kern="12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79714" y="3594946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Channel Partner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Hlaváček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80727" y="4171913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Channel Partner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Miloš Kučera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75703" y="4740487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Channel Partner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Engineer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Tomáš Brojír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839037" y="3485979"/>
            <a:ext cx="0" cy="149143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39037" y="3826220"/>
            <a:ext cx="14067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834012" y="4976888"/>
            <a:ext cx="14067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839037" y="4408123"/>
            <a:ext cx="14067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3325629" y="3022685"/>
            <a:ext cx="1776174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Senior Account Manager</a:t>
            </a:r>
          </a:p>
          <a:p>
            <a:pPr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Welding &amp; Cutting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Export</a:t>
            </a: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00050">
              <a:lnSpc>
                <a:spcPct val="90000"/>
              </a:lnSpc>
            </a:pPr>
            <a:r>
              <a:rPr lang="en-US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Martin Juřica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325629" y="3589417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Account Manager</a:t>
            </a:r>
          </a:p>
          <a:p>
            <a:pPr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Welding &amp; Cutting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Export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Jiří Hartman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920690" y="3014819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Manager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Benteler, Škoda-auto,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Foundry</a:t>
            </a:r>
            <a:endParaRPr lang="en-US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Martin Pohner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7694139" y="3256685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7696965" y="3823667"/>
            <a:ext cx="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234149" y="2797670"/>
            <a:ext cx="0" cy="21492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02439" y="3256685"/>
            <a:ext cx="1336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102439" y="3822577"/>
            <a:ext cx="1336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102439" y="4408078"/>
            <a:ext cx="1336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64" y="3024662"/>
            <a:ext cx="374287" cy="468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00" y="4170709"/>
            <a:ext cx="374173" cy="468000"/>
          </a:xfrm>
          <a:prstGeom prst="rect">
            <a:avLst/>
          </a:prstGeom>
        </p:spPr>
      </p:pic>
      <p:pic>
        <p:nvPicPr>
          <p:cNvPr id="224" name="Picture 2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8" y="4171741"/>
            <a:ext cx="376032" cy="470075"/>
          </a:xfrm>
          <a:prstGeom prst="rect">
            <a:avLst/>
          </a:prstGeom>
        </p:spPr>
      </p:pic>
      <p:pic>
        <p:nvPicPr>
          <p:cNvPr id="227" name="Picture 2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00" y="3014819"/>
            <a:ext cx="374372" cy="468000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547" y="3017315"/>
            <a:ext cx="374400" cy="468000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00" y="3594892"/>
            <a:ext cx="374400" cy="468000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00" y="4737520"/>
            <a:ext cx="374400" cy="468000"/>
          </a:xfrm>
          <a:prstGeom prst="rect">
            <a:avLst/>
          </a:prstGeom>
        </p:spPr>
      </p:pic>
      <p:cxnSp>
        <p:nvCxnSpPr>
          <p:cNvPr id="239" name="Straight Connector 238"/>
          <p:cNvCxnSpPr/>
          <p:nvPr/>
        </p:nvCxnSpPr>
        <p:spPr>
          <a:xfrm flipV="1">
            <a:off x="1691847" y="2788174"/>
            <a:ext cx="0" cy="2268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840230" y="2195532"/>
            <a:ext cx="193883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Sales Support Administrator</a:t>
            </a:r>
          </a:p>
          <a:p>
            <a:pPr lvl="0" defTabSz="400050">
              <a:lnSpc>
                <a:spcPct val="90000"/>
              </a:lnSpc>
            </a:pPr>
            <a:r>
              <a:rPr lang="cs-CZ" sz="800" kern="1200" noProof="1" smtClean="0">
                <a:latin typeface="Arial" panose="020B0604020202020204" pitchFamily="34" charset="0"/>
                <a:cs typeface="Arial" panose="020B0604020202020204" pitchFamily="34" charset="0"/>
              </a:rPr>
              <a:t>Tereza Klíbrová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3778052" y="2426318"/>
            <a:ext cx="145609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924547" y="4744900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manager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Hella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Richard Lukeš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7699347" y="4406081"/>
            <a:ext cx="140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8" y="4742824"/>
            <a:ext cx="376032" cy="470075"/>
          </a:xfrm>
          <a:prstGeom prst="rect">
            <a:avLst/>
          </a:prstGeom>
        </p:spPr>
      </p:pic>
      <p:cxnSp>
        <p:nvCxnSpPr>
          <p:cNvPr id="56" name="Straight Connector 55"/>
          <p:cNvCxnSpPr/>
          <p:nvPr/>
        </p:nvCxnSpPr>
        <p:spPr>
          <a:xfrm>
            <a:off x="7840233" y="2797143"/>
            <a:ext cx="0" cy="217974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8"/>
          <p:cNvSpPr>
            <a:spLocks noChangeArrowheads="1"/>
          </p:cNvSpPr>
          <p:nvPr/>
        </p:nvSpPr>
        <p:spPr bwMode="auto">
          <a:xfrm>
            <a:off x="5539867" y="1476912"/>
            <a:ext cx="2154272" cy="6348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Account Manager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Ivo Semerád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83" y="1476912"/>
            <a:ext cx="506880" cy="6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052" y="1476912"/>
            <a:ext cx="506880" cy="63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4150540"/>
            <a:ext cx="374400" cy="46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85" y="2195532"/>
            <a:ext cx="374400" cy="46800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3325629" y="4720891"/>
            <a:ext cx="1774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Account 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Josef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Rybovič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5100719" y="4943936"/>
            <a:ext cx="1336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97" y="3589417"/>
            <a:ext cx="374400" cy="46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03" y="3592387"/>
            <a:ext cx="3744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13849"/>
            <a:ext cx="9144000" cy="467099"/>
          </a:xfrm>
        </p:spPr>
        <p:txBody>
          <a:bodyPr/>
          <a:lstStyle/>
          <a:p>
            <a:r>
              <a:rPr lang="cs-CZ" dirty="0" smtClean="0"/>
              <a:t>Robotics, Customer Service</a:t>
            </a:r>
            <a:endParaRPr lang="cs-CZ" dirty="0"/>
          </a:p>
        </p:txBody>
      </p:sp>
      <p:sp>
        <p:nvSpPr>
          <p:cNvPr id="9" name="Rectangle 68"/>
          <p:cNvSpPr>
            <a:spLocks noChangeArrowheads="1"/>
          </p:cNvSpPr>
          <p:nvPr/>
        </p:nvSpPr>
        <p:spPr bwMode="auto">
          <a:xfrm>
            <a:off x="3367958" y="2457529"/>
            <a:ext cx="1933557" cy="500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n-US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</a:t>
            </a: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</a:t>
            </a: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 Nov</a:t>
            </a: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442498" y="4005563"/>
            <a:ext cx="0" cy="1368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5195994" y="3203502"/>
            <a:ext cx="1655999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en-US" sz="800" b="1" noProof="1">
                <a:latin typeface="Arial" panose="020B0604020202020204" pitchFamily="34" charset="0"/>
                <a:cs typeface="Arial" panose="020B0604020202020204" pitchFamily="34" charset="0"/>
              </a:rPr>
              <a:t>Spare Parts &amp; 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Administrator</a:t>
            </a:r>
            <a:endParaRPr lang="cs-CZ" sz="800" b="1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kern="1200" noProof="1" smtClean="0">
                <a:latin typeface="Arial" panose="020B0604020202020204" pitchFamily="34" charset="0"/>
                <a:cs typeface="Arial" panose="020B0604020202020204" pitchFamily="34" charset="0"/>
              </a:rPr>
              <a:t>Barbora Průchová</a:t>
            </a:r>
          </a:p>
        </p:txBody>
      </p:sp>
      <p:cxnSp>
        <p:nvCxnSpPr>
          <p:cNvPr id="30" name="Straight Connector 29"/>
          <p:cNvCxnSpPr>
            <a:endCxn id="9" idx="2"/>
          </p:cNvCxnSpPr>
          <p:nvPr/>
        </p:nvCxnSpPr>
        <p:spPr>
          <a:xfrm flipV="1">
            <a:off x="4334737" y="2957929"/>
            <a:ext cx="0" cy="10512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855669" y="4008738"/>
            <a:ext cx="0" cy="144073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4334536" y="3437502"/>
            <a:ext cx="861458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439323" y="4008738"/>
            <a:ext cx="654950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13700" y="4145538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Field Service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Michal Pokorný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73" y="4145538"/>
            <a:ext cx="406421" cy="46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453716" y="4145538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Execution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Ondřej Novák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94073" y="4142861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lvl="0" defTabSz="400050">
              <a:lnSpc>
                <a:spcPct val="90000"/>
              </a:lnSpc>
            </a:pP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Sales 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00050">
              <a:lnSpc>
                <a:spcPct val="90000"/>
              </a:lnSpc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Petr Hofman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173" y="4142861"/>
            <a:ext cx="374400" cy="468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292" y="4142861"/>
            <a:ext cx="376684" cy="4680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6916183" y="4145538"/>
            <a:ext cx="1890000" cy="468000"/>
          </a:xfrm>
          <a:prstGeom prst="rect">
            <a:avLst/>
          </a:prstGeom>
          <a:solidFill>
            <a:srgbClr val="C6D9F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Training Coordinator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Alice Chvojková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7986177" y="4005564"/>
            <a:ext cx="0" cy="136799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367958" y="4008739"/>
            <a:ext cx="0" cy="136799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15" y="2457529"/>
            <a:ext cx="399600" cy="499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793" y="3203502"/>
            <a:ext cx="374568" cy="468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816" y="4145191"/>
            <a:ext cx="3744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Robotics, </a:t>
            </a:r>
            <a:r>
              <a:rPr lang="cs-CZ" dirty="0" smtClean="0"/>
              <a:t>Customer Service, Sales </a:t>
            </a:r>
            <a:r>
              <a:rPr lang="en-US" dirty="0"/>
              <a:t>&amp;</a:t>
            </a:r>
            <a:r>
              <a:rPr lang="cs-CZ" dirty="0"/>
              <a:t> Training </a:t>
            </a:r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2997450" y="2398150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4454471" y="238908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/>
          <p:nvPr/>
        </p:nvCxnSpPr>
        <p:spPr>
          <a:xfrm flipV="1">
            <a:off x="1365859" y="3680503"/>
            <a:ext cx="6444109" cy="3734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4664154" y="3105506"/>
            <a:ext cx="1" cy="5818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3300273" y="3687332"/>
            <a:ext cx="1" cy="16618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369592" y="3680505"/>
            <a:ext cx="0" cy="16277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68"/>
          <p:cNvSpPr>
            <a:spLocks noChangeArrowheads="1"/>
          </p:cNvSpPr>
          <p:nvPr/>
        </p:nvSpPr>
        <p:spPr bwMode="auto">
          <a:xfrm>
            <a:off x="3699315" y="2639552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Sales </a:t>
            </a:r>
            <a:r>
              <a:rPr lang="en-US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Hofman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239" y="2640189"/>
            <a:ext cx="404199" cy="50400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66473" y="3843284"/>
            <a:ext cx="1728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Sales Engineer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Lukáš Hulák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47" y="3843284"/>
            <a:ext cx="374372" cy="4680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691772" y="3853516"/>
            <a:ext cx="1728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Sales Engineer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Daniel Březina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477" y="3853516"/>
            <a:ext cx="374366" cy="468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817071" y="3844575"/>
            <a:ext cx="1728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 Manager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Richard Lukeš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7231" y="3844575"/>
            <a:ext cx="1728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Account Manager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Robert Musílek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/>
          <p:cNvCxnSpPr>
            <a:stCxn id="26" idx="0"/>
          </p:cNvCxnSpPr>
          <p:nvPr/>
        </p:nvCxnSpPr>
        <p:spPr>
          <a:xfrm flipV="1">
            <a:off x="5681071" y="3680503"/>
            <a:ext cx="4396" cy="16407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809968" y="3680503"/>
            <a:ext cx="0" cy="16278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152" y="3841209"/>
            <a:ext cx="376032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Automation and Motion, Czech Republic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Robotics, </a:t>
            </a:r>
            <a:r>
              <a:rPr lang="cs-CZ" dirty="0" smtClean="0"/>
              <a:t>Customer Service, Field Service</a:t>
            </a:r>
            <a:endParaRPr lang="cs-CZ" dirty="0"/>
          </a:p>
        </p:txBody>
      </p:sp>
      <p:cxnSp>
        <p:nvCxnSpPr>
          <p:cNvPr id="225" name="Straight Connector 4135"/>
          <p:cNvCxnSpPr>
            <a:cxnSpLocks noChangeShapeType="1"/>
          </p:cNvCxnSpPr>
          <p:nvPr/>
        </p:nvCxnSpPr>
        <p:spPr bwMode="auto">
          <a:xfrm>
            <a:off x="3183964" y="180340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" name="Straight Connector 4137"/>
          <p:cNvCxnSpPr>
            <a:cxnSpLocks noChangeShapeType="1"/>
          </p:cNvCxnSpPr>
          <p:nvPr/>
        </p:nvCxnSpPr>
        <p:spPr bwMode="auto">
          <a:xfrm>
            <a:off x="3183964" y="1803401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3" name="Straight Connector 4135"/>
          <p:cNvCxnSpPr>
            <a:cxnSpLocks noChangeShapeType="1"/>
          </p:cNvCxnSpPr>
          <p:nvPr/>
        </p:nvCxnSpPr>
        <p:spPr bwMode="auto">
          <a:xfrm>
            <a:off x="4640985" y="1794332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4" name="Straight Connector 4137"/>
          <p:cNvCxnSpPr>
            <a:cxnSpLocks noChangeShapeType="1"/>
          </p:cNvCxnSpPr>
          <p:nvPr/>
        </p:nvCxnSpPr>
        <p:spPr bwMode="auto">
          <a:xfrm>
            <a:off x="4640985" y="1794332"/>
            <a:ext cx="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/>
          <p:nvPr/>
        </p:nvCxnSpPr>
        <p:spPr>
          <a:xfrm>
            <a:off x="2763078" y="2793211"/>
            <a:ext cx="4714918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 flipV="1">
            <a:off x="4400171" y="2125294"/>
            <a:ext cx="0" cy="667918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7477996" y="2789479"/>
            <a:ext cx="0" cy="1039358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5118220" y="2793212"/>
            <a:ext cx="2214" cy="341276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4948261" y="4449339"/>
            <a:ext cx="172173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4941190" y="3826220"/>
            <a:ext cx="172173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301924" y="3238519"/>
            <a:ext cx="172173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4947337" y="3251979"/>
            <a:ext cx="17217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01924" y="3826220"/>
            <a:ext cx="179972" cy="261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2766318" y="2793211"/>
            <a:ext cx="0" cy="2252625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2586435" y="3842793"/>
            <a:ext cx="17988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2589677" y="3248026"/>
            <a:ext cx="172173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2309144" y="3063713"/>
            <a:ext cx="17217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>
            <a:off x="2595776" y="5045835"/>
            <a:ext cx="172501" cy="2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>
            <a:off x="2590655" y="4444314"/>
            <a:ext cx="172173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68"/>
          <p:cNvSpPr>
            <a:spLocks noChangeArrowheads="1"/>
          </p:cNvSpPr>
          <p:nvPr/>
        </p:nvSpPr>
        <p:spPr bwMode="auto">
          <a:xfrm>
            <a:off x="3429889" y="1619024"/>
            <a:ext cx="1933200" cy="50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cs-CZ" sz="900" b="1" kern="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Service Manager</a:t>
            </a:r>
            <a:endParaRPr lang="en-US" sz="900" b="1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kern="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Michal Pokorný</a:t>
            </a:r>
            <a:endParaRPr lang="en-US" sz="9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9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412" y="1617937"/>
            <a:ext cx="432000" cy="5040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963269" y="3010076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System Service </a:t>
            </a:r>
          </a:p>
          <a:p>
            <a:pPr defTabSz="400050">
              <a:lnSpc>
                <a:spcPct val="90000"/>
              </a:lnSpc>
            </a:pPr>
            <a:r>
              <a:rPr lang="en-US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Application Engineer</a:t>
            </a:r>
            <a:endParaRPr lang="en-US" sz="800" noProof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en-US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Ivo Balhárek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69571" y="4816860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Senior 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Pavel Hanudel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77818" y="4215339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Senior 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Miroslav Škoda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3269" y="3598556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System </a:t>
            </a: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</a:p>
          <a:p>
            <a:pPr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Application Engineer 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Tomáš Telešnuk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300416" y="3015629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Roman Haic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00416" y="3598556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Pavel Brázda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306677" y="4210315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Josef Vytlačil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658834" y="3003229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Junior 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Petr Bohuněk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306677" y="5381515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Václav Navrátil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306677" y="4795915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Marek Cibulka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306677" y="5971973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Jan Holý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5650166" y="2128872"/>
            <a:ext cx="17856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Maintenance Coordinator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Karel Ambrož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403351" y="2367206"/>
            <a:ext cx="12468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651716" y="3592220"/>
            <a:ext cx="16488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>
                <a:latin typeface="Arial" panose="020B0604020202020204" pitchFamily="34" charset="0"/>
                <a:cs typeface="Arial" panose="020B0604020202020204" pitchFamily="34" charset="0"/>
              </a:rPr>
              <a:t>Junior Service Engineer 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Milan Fiala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4955477" y="5045837"/>
            <a:ext cx="157368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4955478" y="5676858"/>
            <a:ext cx="164956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4955478" y="6205972"/>
            <a:ext cx="164956" cy="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153356" y="2367206"/>
            <a:ext cx="12468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1514475" y="2143490"/>
            <a:ext cx="1785941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none" lIns="90000" tIns="46800" rIns="90000" bIns="46800" numCol="1" spcCol="1270" anchor="ctr" anchorCtr="0">
            <a:noAutofit/>
          </a:bodyPr>
          <a:lstStyle/>
          <a:p>
            <a:pPr defTabSz="400050">
              <a:lnSpc>
                <a:spcPct val="90000"/>
              </a:lnSpc>
            </a:pPr>
            <a:r>
              <a:rPr lang="cs-CZ" sz="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Field Service Coordinator</a:t>
            </a:r>
            <a:endParaRPr lang="en-US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00050">
              <a:lnSpc>
                <a:spcPct val="90000"/>
              </a:lnSpc>
            </a:pPr>
            <a:r>
              <a:rPr lang="cs-CZ" sz="800" noProof="1" smtClean="0">
                <a:latin typeface="Arial" panose="020B0604020202020204" pitchFamily="34" charset="0"/>
                <a:cs typeface="Arial" panose="020B0604020202020204" pitchFamily="34" charset="0"/>
              </a:rPr>
              <a:t>Aleš Ledvinka</a:t>
            </a:r>
            <a:endParaRPr lang="en-US" sz="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19" y="2143490"/>
            <a:ext cx="374873" cy="4686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66" y="2128872"/>
            <a:ext cx="3744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23ab725-3214-4e44-a3e8-23366adbdff9"/>
</p:tagLst>
</file>

<file path=ppt/theme/theme1.xml><?xml version="1.0" encoding="utf-8"?>
<a:theme xmlns:a="http://schemas.openxmlformats.org/drawingml/2006/main" name="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3FBC3819-0549-4FC2-A735-FCC867236B69}" vid="{28DF1BEB-8AE0-466D-83B5-C2A025DC7559}"/>
    </a:ext>
  </a:extLst>
</a:theme>
</file>

<file path=ppt/theme/theme2.xml><?xml version="1.0" encoding="utf-8"?>
<a:theme xmlns:a="http://schemas.openxmlformats.org/drawingml/2006/main" name="01 ABB Template Blue">
  <a:themeElements>
    <a:clrScheme name="ABB Vorlage 2010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YuMi_ill2_ppt_cover.potx [Read-Only]" id="{C4E6E71D-3928-4061-8257-BACBFE3A79CF}" vid="{41C760C5-746F-49DB-A1DF-91BAD18179A1}"/>
    </a:ext>
  </a:extLst>
</a:theme>
</file>

<file path=ppt/theme/theme3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1453</Words>
  <Application>Microsoft Office PowerPoint</Application>
  <PresentationFormat>On-screen Show (4:3)</PresentationFormat>
  <Paragraphs>582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Wingdings</vt:lpstr>
      <vt:lpstr>Default Theme</vt:lpstr>
      <vt:lpstr>01 ABB Template Blue</vt:lpstr>
      <vt:lpstr>ABB Robotics Czech Republic Organization Structure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Discrete Automation and Motion, Czech Republic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2014-10-03T02:21:41Z</dcterms:created>
  <dcterms:modified xsi:type="dcterms:W3CDTF">2016-10-19T07:35:06Z</dcterms:modified>
</cp:coreProperties>
</file>