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2" r:id="rId22"/>
    <p:sldId id="283" r:id="rId23"/>
    <p:sldId id="280" r:id="rId24"/>
    <p:sldId id="284" r:id="rId25"/>
    <p:sldId id="343" r:id="rId26"/>
    <p:sldId id="285" r:id="rId27"/>
    <p:sldId id="339" r:id="rId28"/>
    <p:sldId id="340" r:id="rId29"/>
    <p:sldId id="341" r:id="rId30"/>
    <p:sldId id="287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4" r:id="rId46"/>
    <p:sldId id="344" r:id="rId47"/>
    <p:sldId id="333" r:id="rId48"/>
    <p:sldId id="334" r:id="rId49"/>
    <p:sldId id="305" r:id="rId50"/>
    <p:sldId id="306" r:id="rId51"/>
    <p:sldId id="307" r:id="rId52"/>
    <p:sldId id="308" r:id="rId53"/>
    <p:sldId id="342" r:id="rId54"/>
    <p:sldId id="309" r:id="rId55"/>
    <p:sldId id="310" r:id="rId56"/>
    <p:sldId id="311" r:id="rId57"/>
    <p:sldId id="345" r:id="rId58"/>
    <p:sldId id="312" r:id="rId59"/>
    <p:sldId id="331" r:id="rId60"/>
    <p:sldId id="313" r:id="rId61"/>
    <p:sldId id="314" r:id="rId62"/>
    <p:sldId id="315" r:id="rId63"/>
    <p:sldId id="316" r:id="rId64"/>
    <p:sldId id="335" r:id="rId65"/>
    <p:sldId id="317" r:id="rId66"/>
    <p:sldId id="318" r:id="rId67"/>
    <p:sldId id="336" r:id="rId68"/>
    <p:sldId id="337" r:id="rId69"/>
    <p:sldId id="338" r:id="rId70"/>
    <p:sldId id="320" r:id="rId71"/>
    <p:sldId id="321" r:id="rId72"/>
    <p:sldId id="322" r:id="rId73"/>
    <p:sldId id="323" r:id="rId74"/>
    <p:sldId id="324" r:id="rId75"/>
    <p:sldId id="325" r:id="rId76"/>
    <p:sldId id="319" r:id="rId77"/>
    <p:sldId id="326" r:id="rId78"/>
    <p:sldId id="327" r:id="rId79"/>
    <p:sldId id="328" r:id="rId80"/>
    <p:sldId id="329" r:id="rId81"/>
    <p:sldId id="330" r:id="rId82"/>
    <p:sldId id="260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 snapToObjects="1" showGuides="1">
      <p:cViewPr varScale="1">
        <p:scale>
          <a:sx n="101" d="100"/>
          <a:sy n="101" d="100"/>
        </p:scale>
        <p:origin x="15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-3804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microsoft.com/office/2015/10/relationships/revisionInfo" Target="revisionInfo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5/4/2018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‹#›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7B9B1A6A-6BBE-4409-8C9E-DA0703379151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3822" y="685800"/>
            <a:ext cx="6096000" cy="3429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3822" y="4343400"/>
            <a:ext cx="6090356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3A94E69C-C28A-4BE6-BE89-71D8FB203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7465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227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/>
        </p:blipFill>
        <p:spPr bwMode="gray">
          <a:xfrm>
            <a:off x="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7"/>
            <a:ext cx="10112148" cy="504000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1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55A9BD9-4AB1-4514-A40D-3F4348B2CF77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9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AB57985-67D2-4C2C-8135-28A8C8C95665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2" y="2317636"/>
            <a:ext cx="3757436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2" y="3925788"/>
            <a:ext cx="3757436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0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43099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6"/>
            <a:ext cx="11520896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43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43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2317638"/>
            <a:ext cx="5603434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C4B2A68-D918-4286-96B0-6342B7A9B0CE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6"/>
            <a:ext cx="11520682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72E678C-17C0-4756-8034-8236E2D4136B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4" y="2317638"/>
            <a:ext cx="560520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4334900" y="4088006"/>
            <a:ext cx="3523271" cy="12494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7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10"/>
          <p:cNvPicPr>
            <a:picLocks noChangeAspect="1"/>
          </p:cNvPicPr>
          <p:nvPr userDrawn="1"/>
        </p:nvPicPr>
        <p:blipFill rotWithShape="1">
          <a:blip r:embed="rId2"/>
          <a:srcRect t="21637" b="21637"/>
          <a:stretch/>
        </p:blipFill>
        <p:spPr bwMode="gray">
          <a:xfrm>
            <a:off x="2" y="0"/>
            <a:ext cx="12192000" cy="4610100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5757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4656514" y="3766499"/>
            <a:ext cx="2879662" cy="12457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6DACDBD-1DFF-49BA-A724-30E3F02C142A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2317751"/>
            <a:ext cx="5605200" cy="2950867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751"/>
            <a:ext cx="5605200" cy="295086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7" y="5453066"/>
            <a:ext cx="1152116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1783AD7-02E7-449A-B532-68934DEE5F31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4475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1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512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5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9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0877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1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5ACC3D8-F658-404B-AC58-DFDEB860C833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7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0"/>
            <a:ext cx="2064201" cy="3594475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3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5"/>
            <a:ext cx="409376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0"/>
            <a:ext cx="4093767" cy="3594475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3" y="1931194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3" y="4042705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3" y="2317638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21D0314D-AAD8-43AE-987E-1CD311B19016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3" y="4428564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1161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0" y="2317641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4" cy="2950979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7" y="1931193"/>
            <a:ext cx="409466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0" y="1931193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0" y="3831247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C3EC54A-C632-4B8A-8DD8-4163ADA26599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0" y="4214707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094DB61-25C8-4EF5-ACA6-394B43063948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2000" cy="46101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4" y="5452639"/>
            <a:ext cx="1152026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6B2BC20-ABC6-478C-8E1B-2165F3667B3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176D1A0-7D36-42FE-8B65-73ABE00A4B81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0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5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78EC23C-A2EE-4E37-B3CA-EB5FB6E0A626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1" y="5452639"/>
            <a:ext cx="1152068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4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2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B49FC10-E749-4C4C-8DA8-5C5C82B618BE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15E654D-F1FE-47BD-AEB4-A952F2E268A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2" y="1931194"/>
            <a:ext cx="5609417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79F5AED-CDE6-4CF9-A19E-ACD3A4FD6C29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6" y="5452639"/>
            <a:ext cx="11520897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/>
          <a:lstStyle/>
          <a:p>
            <a:fld id="{DF793CCD-C37B-40CA-9C03-8963978AEAF0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6093396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4" y="1931197"/>
            <a:ext cx="5603523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5602537" cy="1853869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3643200" cy="1853869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6897"/>
          <a:stretch/>
        </p:blipFill>
        <p:spPr bwMode="gray">
          <a:xfrm>
            <a:off x="1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527" y="3925094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5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1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0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fld id="{6E7D5807-0F83-4687-8EA8-403E998DE91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993324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7" y="1931196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7" y="3305949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7" y="4680702"/>
            <a:ext cx="1917663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23513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61108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fld id="{AFC62351-A650-4DF6-986F-78B25B039145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3" y="1931198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3" y="2801554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3" y="3671910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2" y="1931198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2" y="2801554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2" y="3671910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3" y="4542265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2" y="4542265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779054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7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7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7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7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7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/>
          <a:lstStyle/>
          <a:p>
            <a:fld id="{ED4418A7-E8E0-42C3-AC0C-9BF91949BA0B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1</a:t>
            </a:r>
            <a:endParaRPr lang="en-GB" dirty="0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2</a:t>
            </a:r>
            <a:endParaRPr lang="en-GB" dirty="0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3</a:t>
            </a:r>
            <a:endParaRPr lang="en-GB" dirty="0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2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2" y="2317748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573970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830194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2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59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59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0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/>
          <a:lstStyle/>
          <a:p>
            <a:fld id="{61D1DE91-E2DE-4375-B4FF-ECFCEDDDCBE0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0C3FEDD-2DA3-4289-9B1F-96211D1B5114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12192000" cy="6858000"/>
          </a:xfrm>
          <a:custGeom>
            <a:avLst/>
            <a:gdLst>
              <a:gd name="connsiteX0" fmla="*/ 334746 w 12192000"/>
              <a:gd name="connsiteY0" fmla="*/ 530044 h 6858000"/>
              <a:gd name="connsiteX1" fmla="*/ 334746 w 12192000"/>
              <a:gd name="connsiteY1" fmla="*/ 558844 h 6858000"/>
              <a:gd name="connsiteX2" fmla="*/ 561546 w 12192000"/>
              <a:gd name="connsiteY2" fmla="*/ 558844 h 6858000"/>
              <a:gd name="connsiteX3" fmla="*/ 561546 w 12192000"/>
              <a:gd name="connsiteY3" fmla="*/ 53004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4746" y="530044"/>
                </a:moveTo>
                <a:lnTo>
                  <a:pt x="334746" y="558844"/>
                </a:lnTo>
                <a:lnTo>
                  <a:pt x="561546" y="558844"/>
                </a:lnTo>
                <a:lnTo>
                  <a:pt x="561546" y="5300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2366" y="622788"/>
            <a:ext cx="11520898" cy="396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A1F808C0-290B-4263-8A52-B569B4875133}" type="datetime4">
              <a:rPr lang="en-US" smtClean="0"/>
              <a:pPr/>
              <a:t>May 4,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242214" y="447781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800" b="1" dirty="0">
                <a:solidFill>
                  <a:srgbClr val="FF0000"/>
                </a:solidFill>
              </a:rPr>
              <a:t>—</a:t>
            </a:r>
            <a:endParaRPr lang="en-US" sz="1800" b="1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A1F808C0-290B-4263-8A52-B569B4875133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0479A72-920A-415B-8469-E7772A79C549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6884551-BCA1-4427-92BF-DB5CAA0DDF08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7" y="1931197"/>
            <a:ext cx="11520897" cy="3980439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7AFF65D-AAB4-46ED-A858-A6BA4889115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7"/>
            <a:ext cx="11520000" cy="3982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99782" y="6298397"/>
            <a:ext cx="8490250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fld id="{B2016A11-4950-4F3F-938B-45DEE5F72969}" type="datetime4">
              <a:rPr lang="en-US" smtClean="0"/>
              <a:pPr/>
              <a:t>May 4, 2018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335577" y="6094413"/>
            <a:ext cx="1152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 bwMode="gray">
          <a:xfrm>
            <a:off x="334271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cxnSp>
        <p:nvCxnSpPr>
          <p:cNvPr id="73" name="Straight Connector 72"/>
          <p:cNvCxnSpPr/>
          <p:nvPr/>
        </p:nvCxnSpPr>
        <p:spPr bwMode="gray">
          <a:xfrm>
            <a:off x="1692854" y="6472543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400" b="1" dirty="0">
                <a:solidFill>
                  <a:schemeClr val="bg2"/>
                </a:solidFill>
              </a:rPr>
              <a:t>—</a:t>
            </a:r>
            <a:endParaRPr lang="en-US" sz="2400" b="1" dirty="0" err="1">
              <a:solidFill>
                <a:schemeClr val="bg2"/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0" r:id="rId2"/>
    <p:sldLayoutId id="2147483655" r:id="rId3"/>
    <p:sldLayoutId id="2147483656" r:id="rId4"/>
    <p:sldLayoutId id="2147483657" r:id="rId5"/>
    <p:sldLayoutId id="2147483658" r:id="rId6"/>
    <p:sldLayoutId id="2147483653" r:id="rId7"/>
    <p:sldLayoutId id="2147483650" r:id="rId8"/>
    <p:sldLayoutId id="2147483691" r:id="rId9"/>
    <p:sldLayoutId id="2147483661" r:id="rId10"/>
    <p:sldLayoutId id="2147483696" r:id="rId11"/>
    <p:sldLayoutId id="2147483663" r:id="rId12"/>
    <p:sldLayoutId id="2147483662" r:id="rId13"/>
    <p:sldLayoutId id="2147483664" r:id="rId14"/>
    <p:sldLayoutId id="2147483692" r:id="rId15"/>
    <p:sldLayoutId id="2147483693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700" r:id="rId22"/>
    <p:sldLayoutId id="2147483659" r:id="rId23"/>
    <p:sldLayoutId id="2147483660" r:id="rId24"/>
    <p:sldLayoutId id="2147483694" r:id="rId25"/>
    <p:sldLayoutId id="2147483677" r:id="rId26"/>
    <p:sldLayoutId id="2147483679" r:id="rId27"/>
    <p:sldLayoutId id="2147483680" r:id="rId28"/>
    <p:sldLayoutId id="2147483666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701" r:id="rId35"/>
    <p:sldLayoutId id="2147483681" r:id="rId36"/>
    <p:sldLayoutId id="2147483682" r:id="rId37"/>
    <p:sldLayoutId id="2147483702" r:id="rId38"/>
    <p:sldLayoutId id="2147483703" r:id="rId39"/>
    <p:sldLayoutId id="2147483699" r:id="rId40"/>
    <p:sldLayoutId id="2147483695" r:id="rId41"/>
    <p:sldLayoutId id="2147483683" r:id="rId42"/>
    <p:sldLayoutId id="2147483684" r:id="rId43"/>
    <p:sldLayoutId id="2147483698" r:id="rId44"/>
    <p:sldLayoutId id="2147483697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705" r:id="rId51"/>
    <p:sldLayoutId id="2147483651" r:id="rId52"/>
    <p:sldLayoutId id="2147483652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18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pos="212" userDrawn="1">
          <p15:clr>
            <a:srgbClr val="F26B43"/>
          </p15:clr>
        </p15:guide>
        <p15:guide id="4" orient="horz" pos="3726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4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 bwMode="gray"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en-US" dirty="0" smtClean="0"/>
              <a:t>Electrification products | distribution solutions | digital, February 2018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en-US" dirty="0"/>
              <a:t>F&amp;B Segment Electrification Solutions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en-US" dirty="0"/>
              <a:t>A summary of the Solutions Guide document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r>
              <a:rPr lang="en-US" dirty="0"/>
              <a:t>Ganesh Kulathu, Digital Solutions Specialist</a:t>
            </a:r>
          </a:p>
          <a:p>
            <a:r>
              <a:rPr lang="en-US" dirty="0"/>
              <a:t>Padmasri Krishnamurthy, Digital Lead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9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II. Industry needs and customer trends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Across F&amp;B industries (soft-drinks, dairy, beer etc.)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dirty="0"/>
              <a:t>High quality, healthy/safe food products with maximum shelf life</a:t>
            </a:r>
          </a:p>
          <a:p>
            <a:pPr lvl="1"/>
            <a:r>
              <a:rPr lang="en-US" dirty="0"/>
              <a:t>Local presence in emerging markets</a:t>
            </a:r>
          </a:p>
          <a:p>
            <a:pPr lvl="1"/>
            <a:r>
              <a:rPr lang="en-US" dirty="0"/>
              <a:t>Minimum cost and optimum value</a:t>
            </a:r>
          </a:p>
          <a:p>
            <a:pPr lvl="1"/>
            <a:r>
              <a:rPr lang="en-US" dirty="0"/>
              <a:t>Energy efficiency solutions to reduce consumption of water and energy</a:t>
            </a:r>
          </a:p>
          <a:p>
            <a:pPr lvl="1"/>
            <a:r>
              <a:rPr lang="en-US" dirty="0"/>
              <a:t>Minimal raw material wastage</a:t>
            </a:r>
          </a:p>
          <a:p>
            <a:pPr lvl="1"/>
            <a:r>
              <a:rPr lang="en-US" dirty="0"/>
              <a:t>High quality of power</a:t>
            </a:r>
          </a:p>
          <a:p>
            <a:pPr lvl="1"/>
            <a:r>
              <a:rPr lang="en-US" dirty="0" smtClean="0"/>
              <a:t>Predictive </a:t>
            </a:r>
            <a:r>
              <a:rPr lang="en-US" dirty="0"/>
              <a:t>maintenance of equipment</a:t>
            </a:r>
          </a:p>
          <a:p>
            <a:pPr lvl="1"/>
            <a:r>
              <a:rPr lang="en-US" dirty="0"/>
              <a:t>High levels of automation; new solutions that are easy retrofit-able</a:t>
            </a:r>
          </a:p>
          <a:p>
            <a:pPr lvl="1"/>
            <a:r>
              <a:rPr lang="en-US" dirty="0"/>
              <a:t>Compliance of performance and safety standards</a:t>
            </a:r>
          </a:p>
          <a:p>
            <a:pPr lvl="1"/>
            <a:r>
              <a:rPr lang="en-US" dirty="0"/>
              <a:t>Best returns on CAPEX based investments</a:t>
            </a:r>
          </a:p>
          <a:p>
            <a:pPr lvl="1"/>
            <a:r>
              <a:rPr lang="en-US" dirty="0"/>
              <a:t>Safety of plant, personnel</a:t>
            </a:r>
          </a:p>
          <a:p>
            <a:pPr lvl="1"/>
            <a:r>
              <a:rPr lang="en-US" dirty="0"/>
              <a:t>Reliability, production/service continuity</a:t>
            </a:r>
          </a:p>
          <a:p>
            <a:pPr lvl="1"/>
            <a:r>
              <a:rPr lang="en-US" dirty="0"/>
              <a:t>Reliable, proactive supplier to do business with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85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III. Key Performance Indicators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34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Derived from needs, trends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b="1" dirty="0"/>
              <a:t>Safety</a:t>
            </a:r>
          </a:p>
          <a:p>
            <a:pPr lvl="1"/>
            <a:r>
              <a:rPr lang="en-US" dirty="0"/>
              <a:t>Food and people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b="1" dirty="0"/>
              <a:t>Cost</a:t>
            </a:r>
          </a:p>
          <a:p>
            <a:pPr lvl="1"/>
            <a:r>
              <a:rPr lang="en-US" dirty="0"/>
              <a:t>Optimizing TCO</a:t>
            </a:r>
          </a:p>
          <a:p>
            <a:pPr lvl="1"/>
            <a:r>
              <a:rPr lang="en-US" dirty="0"/>
              <a:t>Increased asset utilization</a:t>
            </a:r>
          </a:p>
          <a:p>
            <a:pPr lvl="1"/>
            <a:r>
              <a:rPr lang="en-US" dirty="0"/>
              <a:t>Continuous operation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b="1" dirty="0"/>
              <a:t>Quality</a:t>
            </a:r>
          </a:p>
          <a:p>
            <a:pPr lvl="1"/>
            <a:r>
              <a:rPr lang="en-US" dirty="0"/>
              <a:t>Manufactured product quality</a:t>
            </a:r>
          </a:p>
          <a:p>
            <a:pPr lvl="1"/>
            <a:r>
              <a:rPr lang="en-US" dirty="0"/>
              <a:t>Power quality</a:t>
            </a:r>
          </a:p>
          <a:p>
            <a:pPr lvl="1"/>
            <a:r>
              <a:rPr lang="en-US" dirty="0"/>
              <a:t>Technologies adapted to variable ambient conditions</a:t>
            </a:r>
          </a:p>
          <a:p>
            <a:pPr lvl="1"/>
            <a:r>
              <a:rPr lang="en-US" dirty="0"/>
              <a:t>Trusted partner (supplier)</a:t>
            </a:r>
          </a:p>
          <a:p>
            <a:pPr lvl="1"/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III. </a:t>
            </a:r>
            <a:r>
              <a:rPr lang="en-US" dirty="0"/>
              <a:t>Key Performance Indicators (KPI)</a:t>
            </a:r>
          </a:p>
        </p:txBody>
      </p:sp>
      <p:pic>
        <p:nvPicPr>
          <p:cNvPr id="12" name="Picture 11" descr="ABB_Landscape_F&amp;B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2"/>
          <a:stretch/>
        </p:blipFill>
        <p:spPr bwMode="auto">
          <a:xfrm>
            <a:off x="6372225" y="2442092"/>
            <a:ext cx="5372100" cy="280162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/>
        </p:spPr>
      </p:pic>
    </p:spTree>
    <p:extLst>
      <p:ext uri="{BB962C8B-B14F-4D97-AF65-F5344CB8AC3E}">
        <p14:creationId xmlns:p14="http://schemas.microsoft.com/office/powerpoint/2010/main" val="3170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133" y="1859898"/>
            <a:ext cx="5097184" cy="416781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Generic example of F&amp;B plant process flow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 smtClean="0"/>
              <a:t>Big plants </a:t>
            </a:r>
            <a:r>
              <a:rPr lang="en-US" dirty="0"/>
              <a:t>may have all of the </a:t>
            </a:r>
            <a:r>
              <a:rPr lang="en-US" dirty="0" smtClean="0"/>
              <a:t>processes/sub-processes </a:t>
            </a:r>
            <a:r>
              <a:rPr lang="en-US" dirty="0"/>
              <a:t>in a single </a:t>
            </a:r>
            <a:r>
              <a:rPr lang="en-US" dirty="0" smtClean="0"/>
              <a:t>location</a:t>
            </a:r>
          </a:p>
          <a:p>
            <a:r>
              <a:rPr lang="en-US" dirty="0" smtClean="0"/>
              <a:t>Others may </a:t>
            </a:r>
            <a:r>
              <a:rPr lang="en-US" dirty="0"/>
              <a:t>have these </a:t>
            </a:r>
            <a:r>
              <a:rPr lang="en-US" dirty="0" smtClean="0"/>
              <a:t>processes/sub-processes </a:t>
            </a:r>
            <a:r>
              <a:rPr lang="en-US" dirty="0"/>
              <a:t>in a split </a:t>
            </a:r>
            <a:r>
              <a:rPr lang="en-US" dirty="0" smtClean="0"/>
              <a:t>manner, across multiple locations, </a:t>
            </a:r>
            <a:r>
              <a:rPr lang="en-US" dirty="0"/>
              <a:t>reflecting their roles in the supply chain.</a:t>
            </a:r>
          </a:p>
          <a:p>
            <a:pPr lvl="1"/>
            <a:r>
              <a:rPr lang="en-US" dirty="0" smtClean="0"/>
              <a:t>Likely </a:t>
            </a:r>
            <a:r>
              <a:rPr lang="en-US" dirty="0"/>
              <a:t>to have dedicated power distribution equipment and systems. </a:t>
            </a:r>
            <a:endParaRPr lang="en-US" dirty="0" smtClean="0"/>
          </a:p>
          <a:p>
            <a:r>
              <a:rPr lang="en-US" dirty="0" smtClean="0"/>
              <a:t>ABB’s </a:t>
            </a:r>
            <a:r>
              <a:rPr lang="en-US" dirty="0"/>
              <a:t>contemporary and upcoming power distribution </a:t>
            </a:r>
            <a:r>
              <a:rPr lang="en-US" dirty="0" smtClean="0"/>
              <a:t>products could contribute to </a:t>
            </a:r>
            <a:r>
              <a:rPr lang="en-US" dirty="0"/>
              <a:t>operational aspects of the F&amp;B industry production chain.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III. Key Performance Indicators (KPI)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90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IV. </a:t>
            </a:r>
            <a:r>
              <a:rPr lang="en-US" dirty="0"/>
              <a:t>Use case for F&amp;B plant electrification solutions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052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95" y="258445"/>
            <a:ext cx="5933440" cy="645668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SLD and </a:t>
            </a:r>
            <a:r>
              <a:rPr lang="en-US" dirty="0" smtClean="0"/>
              <a:t>process (1/2)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Describing main power evacuation center with multiple power sources</a:t>
            </a:r>
          </a:p>
          <a:p>
            <a:r>
              <a:rPr lang="en-US" dirty="0"/>
              <a:t>Main process plant area substation to power motors/drives etc. associated with rotating machinery.</a:t>
            </a:r>
          </a:p>
          <a:p>
            <a:r>
              <a:rPr lang="en-US" dirty="0"/>
              <a:t>Examples of main processes for soft-drinks chain, dairy chain, beer are mentioned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i="1" dirty="0" smtClean="0"/>
              <a:t>(Note: SLD arrangement, voltage levels etc. is for representation  purposes only, in order to establish the intended electrification solutions).</a:t>
            </a:r>
            <a:endParaRPr lang="en-US" i="1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IV. Use case for F&amp;B plant electrification solutions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146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692" y="1590387"/>
            <a:ext cx="5975108" cy="4349785"/>
          </a:xfrm>
          <a:prstGeom prst="rect">
            <a:avLst/>
          </a:prstGeom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SLD and </a:t>
            </a:r>
            <a:r>
              <a:rPr lang="en-US" dirty="0" smtClean="0"/>
              <a:t>process (2/2)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Supporting process plant area like water treatment plants having an associated substation with bulk motor/drive loads to drive heavy duty pumps.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IV. Use case for F&amp;B plant electrification solutions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41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IV. Use case for F&amp;B plant electrification solutions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Elements in the plant power distribution system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Power sources</a:t>
            </a:r>
          </a:p>
          <a:p>
            <a:pPr lvl="1"/>
            <a:r>
              <a:rPr lang="en-US" dirty="0"/>
              <a:t>Connectivity to power utility grid through 1 or more grid transformers (132/22kV)</a:t>
            </a:r>
          </a:p>
          <a:p>
            <a:pPr lvl="1"/>
            <a:r>
              <a:rPr lang="en-US" dirty="0"/>
              <a:t>Co-generation based on gas, diesel or steam and battery based energy storage system (ESS), powered by solar energy</a:t>
            </a:r>
          </a:p>
          <a:p>
            <a:pPr marL="0" lvl="1" indent="0">
              <a:buNone/>
            </a:pPr>
            <a:r>
              <a:rPr lang="en-US" dirty="0"/>
              <a:t>Power network</a:t>
            </a:r>
          </a:p>
          <a:p>
            <a:pPr lvl="1"/>
            <a:r>
              <a:rPr lang="en-US" dirty="0"/>
              <a:t>22kV double </a:t>
            </a:r>
            <a:r>
              <a:rPr lang="en-US" dirty="0" err="1"/>
              <a:t>busbar</a:t>
            </a:r>
            <a:r>
              <a:rPr lang="en-US" dirty="0"/>
              <a:t> system at the main power evacuation </a:t>
            </a:r>
            <a:r>
              <a:rPr lang="en-US" dirty="0" smtClean="0"/>
              <a:t>center (selection of single or double </a:t>
            </a:r>
            <a:r>
              <a:rPr lang="en-US" dirty="0" err="1" smtClean="0"/>
              <a:t>busbar</a:t>
            </a:r>
            <a:r>
              <a:rPr lang="en-US" dirty="0" smtClean="0"/>
              <a:t> system is based on cost, reliability, single or diverse power sources etc.) </a:t>
            </a:r>
            <a:endParaRPr lang="en-US" dirty="0"/>
          </a:p>
          <a:p>
            <a:pPr lvl="1"/>
            <a:r>
              <a:rPr lang="en-US" dirty="0"/>
              <a:t>Distribution transformers to transport power to the downstream process plants/voltage levels </a:t>
            </a:r>
          </a:p>
          <a:p>
            <a:pPr lvl="1"/>
            <a:r>
              <a:rPr lang="en-US" dirty="0"/>
              <a:t>11kV single </a:t>
            </a:r>
            <a:r>
              <a:rPr lang="en-US" dirty="0" err="1"/>
              <a:t>busbar</a:t>
            </a:r>
            <a:r>
              <a:rPr lang="en-US" dirty="0"/>
              <a:t> system at main and supporting process areas. Alternately, 6.6kV or 3.3kV are also possible. 0.4kV at low voltage level.</a:t>
            </a:r>
          </a:p>
          <a:p>
            <a:pPr lvl="1"/>
            <a:r>
              <a:rPr lang="en-US" dirty="0"/>
              <a:t>HV and LV motors associated with compressors, agitators, chillers, circulating pumps and also for slush/odor/biological treatments, aeration, clarifier applications etc.</a:t>
            </a:r>
          </a:p>
          <a:p>
            <a:pPr lvl="1"/>
            <a:r>
              <a:rPr lang="en-US" dirty="0"/>
              <a:t>Power factor and power quality improvement equipment like power factor controllers, active harmonic filters etc.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00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IV. Use case for F&amp;B plant electrification solutions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Typical and common F&amp;B processes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0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stage: Water treatment or cold storage</a:t>
            </a:r>
          </a:p>
          <a:p>
            <a:pPr lvl="0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stage: Syrup mixing or filtration or brewing or sieving</a:t>
            </a:r>
          </a:p>
          <a:p>
            <a:pPr lvl="0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stage: Pasteurization or  Fermentation</a:t>
            </a:r>
          </a:p>
          <a:p>
            <a:pPr lvl="0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stage: Carbonating or churning-drying-condensation or filtration</a:t>
            </a:r>
          </a:p>
          <a:p>
            <a:pPr lvl="0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stage: Bottling or deodorization</a:t>
            </a:r>
          </a:p>
          <a:p>
            <a:pPr lvl="0"/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stage: Packing-palletizing or packing-cold storage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/>
              <a:t>Catered to by the main process and supporting area substations and associated power distribution network.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/>
              <a:t>Each process has its own set of requirements related to monitoring, ensuring hygiene, temperature, environment impact, reduced wastage, precision, time controlled actions, response times etc.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12" name="Explosion 2 11"/>
          <p:cNvSpPr/>
          <p:nvPr/>
        </p:nvSpPr>
        <p:spPr bwMode="gray">
          <a:xfrm>
            <a:off x="9620593" y="2911616"/>
            <a:ext cx="2233546" cy="2024582"/>
          </a:xfrm>
          <a:prstGeom prst="irregularSeal2">
            <a:avLst/>
          </a:prstGeom>
          <a:solidFill>
            <a:srgbClr val="0070C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100" dirty="0" smtClean="0"/>
              <a:t>Also map to KPIs</a:t>
            </a:r>
            <a:r>
              <a:rPr lang="en-US" sz="1100" dirty="0"/>
              <a:t>: safety, cost and quality</a:t>
            </a:r>
          </a:p>
          <a:p>
            <a:pPr algn="ctr"/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176778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IV. Use case for F&amp;B plant electrification solutions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Linking F&amp;B </a:t>
            </a:r>
            <a:r>
              <a:rPr lang="en-US" dirty="0" smtClean="0"/>
              <a:t>processes to </a:t>
            </a:r>
            <a:r>
              <a:rPr lang="en-US" dirty="0"/>
              <a:t>electrification requirements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0"/>
            <a:r>
              <a:rPr lang="en-US" dirty="0"/>
              <a:t>Transformers</a:t>
            </a:r>
            <a:endParaRPr lang="en-US" sz="1800" dirty="0"/>
          </a:p>
          <a:p>
            <a:pPr lvl="1"/>
            <a:r>
              <a:rPr lang="en-US" dirty="0"/>
              <a:t>Grid transformer: 22kV side voltage control</a:t>
            </a:r>
            <a:endParaRPr lang="en-US" sz="1800" dirty="0"/>
          </a:p>
          <a:p>
            <a:pPr lvl="1"/>
            <a:r>
              <a:rPr lang="en-US" dirty="0"/>
              <a:t>Monitoring of all transformers (winding, oil temperatures etc.)</a:t>
            </a:r>
            <a:endParaRPr lang="en-US" sz="1800" dirty="0"/>
          </a:p>
          <a:p>
            <a:pPr lvl="0"/>
            <a:r>
              <a:rPr lang="en-US" dirty="0"/>
              <a:t>Co-generation: power control, load-sharing, peak shaving etc., when working in parallel or isolation with utility power supply</a:t>
            </a:r>
            <a:endParaRPr lang="en-US" sz="1800" dirty="0"/>
          </a:p>
          <a:p>
            <a:pPr lvl="0"/>
            <a:r>
              <a:rPr lang="en-US" dirty="0"/>
              <a:t>Gas or Air Insulated Switchgear (GIS, AIS) based on space availability, </a:t>
            </a:r>
            <a:r>
              <a:rPr lang="en-US" dirty="0" err="1"/>
              <a:t>busbar</a:t>
            </a:r>
            <a:r>
              <a:rPr lang="en-US" dirty="0"/>
              <a:t> arrangement etc.</a:t>
            </a:r>
            <a:endParaRPr lang="en-US" sz="1800" dirty="0"/>
          </a:p>
          <a:p>
            <a:pPr lvl="0"/>
            <a:r>
              <a:rPr lang="en-US" dirty="0"/>
              <a:t>Robust power network and equipment protection</a:t>
            </a:r>
          </a:p>
          <a:p>
            <a:pPr lvl="0"/>
            <a:r>
              <a:rPr lang="en-US" dirty="0"/>
              <a:t>Automated control </a:t>
            </a:r>
          </a:p>
          <a:p>
            <a:pPr lvl="0"/>
            <a:r>
              <a:rPr lang="en-US" dirty="0"/>
              <a:t>For energy usage optimization, power quality and power factor improvements, high product quality, lower operation &amp; maintenance costs, system reliability and availability etc.</a:t>
            </a:r>
          </a:p>
          <a:p>
            <a:pPr lvl="1"/>
            <a:r>
              <a:rPr lang="en-US" dirty="0" smtClean="0"/>
              <a:t>VSDs</a:t>
            </a:r>
          </a:p>
          <a:p>
            <a:pPr lvl="1"/>
            <a:r>
              <a:rPr lang="en-US" dirty="0" smtClean="0"/>
              <a:t>Power </a:t>
            </a:r>
            <a:r>
              <a:rPr lang="en-US" dirty="0"/>
              <a:t>factor </a:t>
            </a:r>
            <a:r>
              <a:rPr lang="en-US" dirty="0" smtClean="0"/>
              <a:t>controllers, harmonic </a:t>
            </a:r>
            <a:r>
              <a:rPr lang="en-US" dirty="0"/>
              <a:t>filters, inverter bridges, energy storage or active rectifiers etc. </a:t>
            </a:r>
          </a:p>
          <a:p>
            <a:pPr lvl="1"/>
            <a:r>
              <a:rPr lang="en-US" dirty="0"/>
              <a:t>Power automation, data collection and analytics</a:t>
            </a:r>
          </a:p>
          <a:p>
            <a:pPr lvl="1"/>
            <a:r>
              <a:rPr lang="en-US" dirty="0"/>
              <a:t>Flexible service offerings for maintenance and upkeep of equipment and system 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12" name="Explosion 2 11"/>
          <p:cNvSpPr/>
          <p:nvPr/>
        </p:nvSpPr>
        <p:spPr bwMode="gray">
          <a:xfrm>
            <a:off x="9106243" y="4080541"/>
            <a:ext cx="2233546" cy="2024582"/>
          </a:xfrm>
          <a:prstGeom prst="irregularSeal2">
            <a:avLst/>
          </a:prstGeom>
          <a:solidFill>
            <a:srgbClr val="0070C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100" dirty="0" smtClean="0"/>
              <a:t>Also map to KPIs</a:t>
            </a:r>
            <a:r>
              <a:rPr lang="en-US" sz="1100" dirty="0"/>
              <a:t>: safety, cost and quality</a:t>
            </a:r>
          </a:p>
          <a:p>
            <a:pPr algn="ctr"/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396797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59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V. Operational considerations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41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V. Operational considerations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Related to power system equipment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Equipment aging</a:t>
            </a:r>
          </a:p>
          <a:p>
            <a:r>
              <a:rPr lang="en-US" dirty="0"/>
              <a:t>Extending equipment life through maintenance</a:t>
            </a:r>
          </a:p>
          <a:p>
            <a:r>
              <a:rPr lang="en-US" dirty="0"/>
              <a:t>Avoiding maintenance mistakes</a:t>
            </a:r>
          </a:p>
          <a:p>
            <a:r>
              <a:rPr lang="en-US" dirty="0"/>
              <a:t>Upgrade or update wisely to create safer and efficient systems</a:t>
            </a:r>
          </a:p>
          <a:p>
            <a:r>
              <a:rPr lang="en-US" dirty="0"/>
              <a:t>Intelligent maintenance</a:t>
            </a:r>
          </a:p>
          <a:p>
            <a:r>
              <a:rPr lang="en-US" dirty="0"/>
              <a:t>Process visualization</a:t>
            </a:r>
          </a:p>
          <a:p>
            <a:r>
              <a:rPr lang="en-US" dirty="0"/>
              <a:t>Smart energy monitoring</a:t>
            </a:r>
          </a:p>
          <a:p>
            <a:r>
              <a:rPr lang="en-US" dirty="0"/>
              <a:t>Protection systems</a:t>
            </a:r>
          </a:p>
          <a:p>
            <a:r>
              <a:rPr lang="en-US" dirty="0"/>
              <a:t>‘Straighten the sags and kill the spikes’ – Power Quality</a:t>
            </a:r>
          </a:p>
          <a:p>
            <a:r>
              <a:rPr lang="en-US" dirty="0"/>
              <a:t>Multiple-power source management</a:t>
            </a:r>
          </a:p>
          <a:p>
            <a:r>
              <a:rPr lang="en-US" dirty="0"/>
              <a:t>Collaboration with solution providers/vendors</a:t>
            </a:r>
          </a:p>
        </p:txBody>
      </p:sp>
    </p:spTree>
    <p:extLst>
      <p:ext uri="{BB962C8B-B14F-4D97-AF65-F5344CB8AC3E}">
        <p14:creationId xmlns:p14="http://schemas.microsoft.com/office/powerpoint/2010/main" val="3845833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VI. Constructing the solution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71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24" y="991285"/>
            <a:ext cx="6096001" cy="530711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System overview (1/3)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Describes the following at power evacuation center and main process substations:</a:t>
            </a:r>
          </a:p>
          <a:p>
            <a:pPr lvl="1"/>
            <a:r>
              <a:rPr lang="en-US" dirty="0"/>
              <a:t>primary and secondary equipment</a:t>
            </a:r>
          </a:p>
          <a:p>
            <a:pPr lvl="1"/>
            <a:r>
              <a:rPr lang="en-US" dirty="0"/>
              <a:t>substation infrastructure (indoor)</a:t>
            </a:r>
          </a:p>
          <a:p>
            <a:pPr lvl="1"/>
            <a:r>
              <a:rPr lang="en-US" dirty="0"/>
              <a:t>proposed equipment at different voltage levels, depending on type of solutions or applications or usage required</a:t>
            </a:r>
          </a:p>
          <a:p>
            <a:pPr lvl="1"/>
            <a:r>
              <a:rPr lang="en-US" dirty="0"/>
              <a:t>network connectivity</a:t>
            </a:r>
          </a:p>
          <a:p>
            <a:pPr lvl="1"/>
            <a:r>
              <a:rPr lang="en-US" dirty="0"/>
              <a:t>communication network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6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System overview (2/3)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Describes the following at supporting process plant and distributed outstation substations :</a:t>
            </a:r>
          </a:p>
          <a:p>
            <a:pPr lvl="1"/>
            <a:r>
              <a:rPr lang="en-US" dirty="0"/>
              <a:t>primary and secondary equipment (indoor and outdoor)</a:t>
            </a:r>
          </a:p>
          <a:p>
            <a:pPr lvl="1"/>
            <a:r>
              <a:rPr lang="en-US" dirty="0"/>
              <a:t>substation infrastructure</a:t>
            </a:r>
          </a:p>
          <a:p>
            <a:pPr lvl="1"/>
            <a:r>
              <a:rPr lang="en-US" dirty="0"/>
              <a:t>proposed protection and related equipment at different voltage levels</a:t>
            </a:r>
          </a:p>
          <a:p>
            <a:pPr lvl="1"/>
            <a:r>
              <a:rPr lang="en-US" dirty="0"/>
              <a:t>network connectivity</a:t>
            </a:r>
          </a:p>
          <a:p>
            <a:pPr lvl="1"/>
            <a:r>
              <a:rPr lang="en-US" dirty="0"/>
              <a:t>communication </a:t>
            </a:r>
            <a:r>
              <a:rPr lang="en-US" dirty="0" smtClean="0"/>
              <a:t>network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62" y="1201586"/>
            <a:ext cx="5573003" cy="471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68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System overview (3/3)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i="1" dirty="0"/>
              <a:t>Note: </a:t>
            </a:r>
            <a:r>
              <a:rPr lang="en-US" i="1" dirty="0" smtClean="0"/>
              <a:t>In this section, only generic </a:t>
            </a:r>
            <a:r>
              <a:rPr lang="en-US" i="1" dirty="0"/>
              <a:t>names of the equipment are used in the solution context. There could be more equipment that may not be listed in </a:t>
            </a:r>
            <a:r>
              <a:rPr lang="en-US" i="1" dirty="0" smtClean="0"/>
              <a:t>this </a:t>
            </a:r>
            <a:r>
              <a:rPr lang="en-US" i="1" dirty="0"/>
              <a:t>section. </a:t>
            </a:r>
            <a:r>
              <a:rPr lang="en-US" i="1" dirty="0" smtClean="0"/>
              <a:t>For more details, please refer the main solution guidebook (MS Word document).</a:t>
            </a:r>
            <a:endParaRPr lang="en-US" dirty="0"/>
          </a:p>
          <a:p>
            <a:endParaRPr lang="en-US" i="1" dirty="0" smtClean="0"/>
          </a:p>
          <a:p>
            <a:r>
              <a:rPr lang="en-US" i="1" dirty="0" smtClean="0"/>
              <a:t>Also</a:t>
            </a:r>
            <a:r>
              <a:rPr lang="en-US" i="1" dirty="0"/>
              <a:t>, it might be so that only some of the total feature/functionality set of the above products could be used in the context of the solutions described in this section</a:t>
            </a:r>
            <a:r>
              <a:rPr lang="en-US" i="1" dirty="0" smtClean="0"/>
              <a:t>. This should not be misconstrued or misinterpreted as a constraint or limitation in any manner.</a:t>
            </a:r>
          </a:p>
          <a:p>
            <a:endParaRPr lang="en-US" dirty="0"/>
          </a:p>
          <a:p>
            <a:r>
              <a:rPr lang="en-US" i="1" dirty="0"/>
              <a:t>Some product combinations in the below solutions may not be applicable in actual practice (</a:t>
            </a:r>
            <a:r>
              <a:rPr lang="en-US" i="1" dirty="0" err="1"/>
              <a:t>eg</a:t>
            </a:r>
            <a:r>
              <a:rPr lang="en-US" i="1" dirty="0"/>
              <a:t>. LV Motor controller types 5 and 6) and therefore should be considered conceptual in the context of this solution guidebook.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5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List of products used and referencing to ABB product offerings, </a:t>
            </a:r>
            <a:r>
              <a:rPr lang="en-US" i="1" dirty="0"/>
              <a:t>not restricted to EPDS </a:t>
            </a:r>
            <a:r>
              <a:rPr lang="en-US" i="1" dirty="0" smtClean="0"/>
              <a:t>offering </a:t>
            </a:r>
            <a:r>
              <a:rPr lang="en-US" dirty="0" smtClean="0"/>
              <a:t>(1/4)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691" y="2259762"/>
            <a:ext cx="7399839" cy="45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63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List of products used and referencing to ABB product offerings, </a:t>
            </a:r>
            <a:r>
              <a:rPr lang="en-US" i="1" dirty="0"/>
              <a:t>not restricted to EPDS </a:t>
            </a:r>
            <a:r>
              <a:rPr lang="en-US" i="1" dirty="0" smtClean="0"/>
              <a:t>offering </a:t>
            </a:r>
            <a:r>
              <a:rPr lang="en-US" dirty="0" smtClean="0"/>
              <a:t>(2/4)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59" y="2213914"/>
            <a:ext cx="7073300" cy="464408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269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List of products used and referencing to ABB product offerings, </a:t>
            </a:r>
            <a:r>
              <a:rPr lang="en-US" i="1" dirty="0"/>
              <a:t>not restricted to EPDS </a:t>
            </a:r>
            <a:r>
              <a:rPr lang="en-US" i="1" dirty="0" smtClean="0"/>
              <a:t>offering </a:t>
            </a:r>
            <a:r>
              <a:rPr lang="en-US" dirty="0" smtClean="0"/>
              <a:t>(3/4)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1631667" y="2241067"/>
            <a:ext cx="7094734" cy="445117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3646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List of products used and referencing to ABB product offerings, </a:t>
            </a:r>
            <a:r>
              <a:rPr lang="en-US" i="1" dirty="0"/>
              <a:t>not restricted to EPDS </a:t>
            </a:r>
            <a:r>
              <a:rPr lang="en-US" i="1" dirty="0" smtClean="0"/>
              <a:t>offering </a:t>
            </a:r>
            <a:r>
              <a:rPr lang="en-US" dirty="0" smtClean="0"/>
              <a:t>(4/4)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874" y="2217918"/>
            <a:ext cx="7075863" cy="46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1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en-US" dirty="0"/>
              <a:t>Introduction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Industry </a:t>
            </a:r>
            <a:r>
              <a:rPr lang="en-US" dirty="0" smtClean="0"/>
              <a:t>needs and </a:t>
            </a:r>
            <a:r>
              <a:rPr lang="en-US" dirty="0"/>
              <a:t>customer trends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Key Performance Indicators (KPI)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Use case for F&amp;B plant electrification solutions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Operational considerations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Constructing the solution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Solution components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Detailing the solution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Mapping KPIs, solutions and products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3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List of suggested </a:t>
            </a:r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Contd.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342900" lvl="0" indent="-342900">
              <a:buFont typeface="+mj-lt"/>
              <a:buAutoNum type="arabicPeriod" startAt="8"/>
            </a:pPr>
            <a:r>
              <a:rPr lang="en-US" dirty="0"/>
              <a:t>Bus bar protection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en-US" dirty="0"/>
              <a:t>Fast acting and coordinated arc protection system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en-US" dirty="0"/>
              <a:t>Short circuit current limiters  facilitating system augmentation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en-US" dirty="0"/>
              <a:t>High-speed bus transfer / Automatic transfer switching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en-US" dirty="0"/>
              <a:t>Power Quality monitoring and corrective control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en-US" dirty="0"/>
              <a:t>Communication system redundancy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en-US" dirty="0"/>
              <a:t>Intelligent substation asset analytics aiding predictive </a:t>
            </a:r>
            <a:r>
              <a:rPr lang="en-US" dirty="0" smtClean="0"/>
              <a:t>maintenance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en-US" dirty="0" smtClean="0"/>
              <a:t>Interface to Distributed Control System (DCS)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342900" lvl="0" indent="-342900">
              <a:buFont typeface="+mj-lt"/>
              <a:buAutoNum type="arabicPeriod"/>
            </a:pPr>
            <a:r>
              <a:rPr lang="en-US" dirty="0"/>
              <a:t>IEC 61850 based power automation system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Islanding and fast load-shedding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In plant power generation (co-generation)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Power generation control and voltage regulation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Automatic synchronization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Gas insulated, air insulated switchgear and equipment layout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Power automation system AND dedicated/advanced protection (to secure each part of the network)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 Placeholder 9"/>
          <p:cNvSpPr txBox="1">
            <a:spLocks/>
          </p:cNvSpPr>
          <p:nvPr/>
        </p:nvSpPr>
        <p:spPr bwMode="gray">
          <a:xfrm>
            <a:off x="1814439" y="5476028"/>
            <a:ext cx="8582025" cy="460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Above solutions use mentioned products from the previous slide.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650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1. IEC 61850 based power automation system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Contd.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/>
              <a:t>Time synchronization of above equipment using:</a:t>
            </a:r>
          </a:p>
          <a:p>
            <a:pPr lvl="1"/>
            <a:r>
              <a:rPr lang="en-US" dirty="0"/>
              <a:t>IEC 61588 Precision Time Protocol (PTP) for microsecond level resolution/ accuracy</a:t>
            </a:r>
          </a:p>
          <a:p>
            <a:pPr lvl="1"/>
            <a:r>
              <a:rPr lang="en-US" dirty="0"/>
              <a:t>Simple Network Time Protocol (SNTP) for millisecond level resolution/ </a:t>
            </a:r>
            <a:r>
              <a:rPr lang="en-US" dirty="0" smtClean="0"/>
              <a:t>accuracy; also used for LV systems (switchgear circuit breakers, data gateway on-site condition monitoring)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Merging units, protection relays, communication/data gateways, process visualization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Saving in copper wiring, environmental friendly</a:t>
            </a:r>
            <a:endParaRPr lang="en-US" sz="1800" dirty="0"/>
          </a:p>
          <a:p>
            <a:pPr lvl="1"/>
            <a:r>
              <a:rPr lang="en-US" dirty="0"/>
              <a:t>Reduced space requirements in switchgear and substation </a:t>
            </a:r>
          </a:p>
          <a:p>
            <a:pPr lvl="1"/>
            <a:r>
              <a:rPr lang="en-US" dirty="0"/>
              <a:t>Increased safety</a:t>
            </a:r>
            <a:endParaRPr lang="en-US" sz="1800" dirty="0"/>
          </a:p>
          <a:p>
            <a:pPr lvl="1"/>
            <a:r>
              <a:rPr lang="en-US" dirty="0"/>
              <a:t>Supervised communication</a:t>
            </a:r>
            <a:endParaRPr lang="en-US" sz="1800" dirty="0"/>
          </a:p>
          <a:p>
            <a:pPr lvl="1"/>
            <a:r>
              <a:rPr lang="en-US" dirty="0"/>
              <a:t>Ensures interoperability across vendor equipment</a:t>
            </a:r>
            <a:endParaRPr lang="en-US" sz="1800" dirty="0"/>
          </a:p>
          <a:p>
            <a:pPr lvl="1"/>
            <a:r>
              <a:rPr lang="en-US" dirty="0"/>
              <a:t>Offers maximum reliability and availability</a:t>
            </a:r>
            <a:endParaRPr lang="en-US" sz="1800" dirty="0"/>
          </a:p>
          <a:p>
            <a:pPr lvl="1"/>
            <a:r>
              <a:rPr lang="en-US" dirty="0"/>
              <a:t>Guaranteed real-time performance</a:t>
            </a:r>
            <a:endParaRPr lang="en-US" sz="1800" dirty="0"/>
          </a:p>
          <a:p>
            <a:pPr lvl="1"/>
            <a:r>
              <a:rPr lang="en-US" dirty="0"/>
              <a:t>Is future proof</a:t>
            </a:r>
            <a:endParaRPr lang="en-US" sz="1800" dirty="0"/>
          </a:p>
          <a:p>
            <a:pPr lvl="1"/>
            <a:r>
              <a:rPr lang="en-US" dirty="0"/>
              <a:t>Reduces cost of ownership</a:t>
            </a:r>
            <a:endParaRPr lang="en-US" sz="1800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0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25" y="1656838"/>
            <a:ext cx="5999376" cy="275905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2. </a:t>
            </a:r>
            <a:r>
              <a:rPr lang="en-US" u="sng" dirty="0"/>
              <a:t>Islanding</a:t>
            </a:r>
            <a:r>
              <a:rPr lang="en-US" dirty="0"/>
              <a:t> and </a:t>
            </a:r>
            <a:r>
              <a:rPr lang="en-US" dirty="0" smtClean="0"/>
              <a:t>load-shedding (1/3)</a:t>
            </a: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Islanding is required:</a:t>
            </a:r>
          </a:p>
          <a:p>
            <a:pPr lvl="1"/>
            <a:r>
              <a:rPr lang="en-US" dirty="0"/>
              <a:t>When utility grid and in-plant generation work in parallel.</a:t>
            </a:r>
          </a:p>
          <a:p>
            <a:pPr lvl="1"/>
            <a:r>
              <a:rPr lang="en-US" dirty="0"/>
              <a:t>To save plant power network being ‘sucked in’ due to grid side faults.</a:t>
            </a:r>
          </a:p>
          <a:p>
            <a:r>
              <a:rPr lang="en-US" dirty="0"/>
              <a:t>Voltage vector shift (VVS) based on detection of:</a:t>
            </a:r>
          </a:p>
          <a:p>
            <a:pPr lvl="1"/>
            <a:r>
              <a:rPr lang="en-US" dirty="0"/>
              <a:t>Under or overvoltage</a:t>
            </a:r>
            <a:endParaRPr lang="en-US" sz="1800" dirty="0"/>
          </a:p>
          <a:p>
            <a:pPr lvl="1"/>
            <a:r>
              <a:rPr lang="en-US" dirty="0"/>
              <a:t>Over or under frequency</a:t>
            </a:r>
            <a:endParaRPr lang="en-US" sz="1800" dirty="0"/>
          </a:p>
          <a:p>
            <a:pPr lvl="1"/>
            <a:r>
              <a:rPr lang="en-US" dirty="0"/>
              <a:t>Rapid fall of frequency (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)</a:t>
            </a:r>
            <a:endParaRPr lang="en-US" sz="1800" dirty="0"/>
          </a:p>
          <a:p>
            <a:pPr lvl="1"/>
            <a:r>
              <a:rPr lang="en-US" dirty="0"/>
              <a:t>Reverse power flow (reactive power)</a:t>
            </a:r>
            <a:endParaRPr lang="en-US" sz="1800" dirty="0"/>
          </a:p>
          <a:p>
            <a:r>
              <a:rPr lang="en-US" dirty="0"/>
              <a:t>Performed by Protection relay type 1, associated with grid transformers.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12" name="Oval 11"/>
          <p:cNvSpPr/>
          <p:nvPr/>
        </p:nvSpPr>
        <p:spPr bwMode="gray">
          <a:xfrm>
            <a:off x="6297853" y="2226854"/>
            <a:ext cx="1026544" cy="641090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13" name="Oval 12"/>
          <p:cNvSpPr/>
          <p:nvPr/>
        </p:nvSpPr>
        <p:spPr bwMode="gray">
          <a:xfrm>
            <a:off x="10317471" y="1694252"/>
            <a:ext cx="793631" cy="550333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125" y="4415897"/>
            <a:ext cx="3890010" cy="13716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88872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97" y="1078313"/>
            <a:ext cx="6096001" cy="483380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2. </a:t>
            </a:r>
            <a:r>
              <a:rPr lang="en-US" dirty="0"/>
              <a:t>Islanding and </a:t>
            </a:r>
            <a:r>
              <a:rPr lang="en-US" u="sng" dirty="0"/>
              <a:t>load-shedding</a:t>
            </a:r>
            <a:r>
              <a:rPr lang="en-US" dirty="0"/>
              <a:t> </a:t>
            </a:r>
            <a:r>
              <a:rPr lang="en-US" dirty="0" smtClean="0"/>
              <a:t>(2/3)</a:t>
            </a: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Load-shedding is required to prevent blackouts:</a:t>
            </a:r>
          </a:p>
          <a:p>
            <a:pPr lvl="1"/>
            <a:r>
              <a:rPr lang="en-US" dirty="0"/>
              <a:t>Post-islanding event or in already islanded network, if in-plant power generation is insufficient to meet power demand.</a:t>
            </a:r>
          </a:p>
          <a:p>
            <a:pPr lvl="1"/>
            <a:r>
              <a:rPr lang="en-US" dirty="0"/>
              <a:t>To maintain power balance by shedding low-priority loads to match loss of power source(s)</a:t>
            </a:r>
          </a:p>
          <a:p>
            <a:pPr lvl="1"/>
            <a:r>
              <a:rPr lang="en-US" dirty="0"/>
              <a:t>Within tens of milliseconds to ensure frequency stability.</a:t>
            </a:r>
          </a:p>
          <a:p>
            <a:pPr lvl="1"/>
            <a:r>
              <a:rPr lang="en-US" dirty="0"/>
              <a:t>Ensuring power to critical loads in plant </a:t>
            </a:r>
          </a:p>
          <a:p>
            <a:r>
              <a:rPr lang="en-US" dirty="0" smtClean="0"/>
              <a:t>Carried out at lowest possible voltage level (granularity), say 11kV or 0.4kV outgoing feeder level.</a:t>
            </a:r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12" name="Oval 11"/>
          <p:cNvSpPr/>
          <p:nvPr/>
        </p:nvSpPr>
        <p:spPr bwMode="gray">
          <a:xfrm>
            <a:off x="7250353" y="1078313"/>
            <a:ext cx="1026544" cy="641090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459691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2. Islanding </a:t>
            </a:r>
            <a:r>
              <a:rPr lang="en-US" dirty="0"/>
              <a:t>and load-shedding </a:t>
            </a:r>
            <a:r>
              <a:rPr lang="en-US" dirty="0" smtClean="0"/>
              <a:t>(3/3)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Performed by dedicated load-shedding relay (protection relay type 3)</a:t>
            </a:r>
          </a:p>
          <a:p>
            <a:pPr lvl="1"/>
            <a:r>
              <a:rPr lang="en-US" dirty="0"/>
              <a:t>Supported by protection relays (types 1,2,3), merging units, intelligent circuit breakers and power controller</a:t>
            </a:r>
          </a:p>
          <a:p>
            <a:pPr lvl="1"/>
            <a:r>
              <a:rPr lang="en-US" dirty="0"/>
              <a:t>Based on IEC 61850 GOOSE</a:t>
            </a:r>
          </a:p>
          <a:p>
            <a:pPr lvl="1"/>
            <a:r>
              <a:rPr lang="en-US" dirty="0"/>
              <a:t>Supports other load-shed modes</a:t>
            </a:r>
          </a:p>
          <a:p>
            <a:pPr lvl="2"/>
            <a:r>
              <a:rPr lang="en-US" dirty="0"/>
              <a:t>Overload or maximum demand violation (peak shaving) based </a:t>
            </a:r>
          </a:p>
          <a:p>
            <a:pPr lvl="2"/>
            <a:r>
              <a:rPr lang="en-US" dirty="0"/>
              <a:t>Manual actions based on amount of power or load priority </a:t>
            </a:r>
          </a:p>
          <a:p>
            <a:pPr lvl="2"/>
            <a:r>
              <a:rPr lang="en-US" dirty="0"/>
              <a:t>Under-frequency load-shedding as a backup to contingency based/fast load-shedding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/>
              <a:t>Combined islanding and load-shedding solution ensures</a:t>
            </a:r>
          </a:p>
          <a:p>
            <a:pPr lvl="1"/>
            <a:r>
              <a:rPr lang="en-US" dirty="0"/>
              <a:t>uninterrupted, reliable supply of power with an assured quality</a:t>
            </a:r>
          </a:p>
          <a:p>
            <a:pPr lvl="2"/>
            <a:r>
              <a:rPr lang="en-US" dirty="0"/>
              <a:t>no shutdowns due to unexpected power network disturbances </a:t>
            </a:r>
          </a:p>
          <a:p>
            <a:pPr lvl="2"/>
            <a:r>
              <a:rPr lang="en-US" dirty="0"/>
              <a:t>food safety at every stage in the process chain and continuity of operations</a:t>
            </a:r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62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3. </a:t>
            </a:r>
            <a:r>
              <a:rPr lang="en-US" dirty="0"/>
              <a:t>In-plant power generation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To supplement or fully meet plant load demand, together or fully independent of utility power supply.</a:t>
            </a:r>
          </a:p>
          <a:p>
            <a:pPr marL="0" lvl="1" indent="0">
              <a:buNone/>
            </a:pPr>
            <a:r>
              <a:rPr lang="en-US" dirty="0"/>
              <a:t>Diesel or gas (or steam) based generators</a:t>
            </a:r>
          </a:p>
          <a:p>
            <a:pPr marL="0" lvl="1" indent="0">
              <a:buNone/>
            </a:pPr>
            <a:r>
              <a:rPr lang="en-US" dirty="0"/>
              <a:t>Solar based power generation, supplemented with battery based energy stored systems (BESS). Applications using BESS – PCS (Power Conversion System)</a:t>
            </a:r>
          </a:p>
          <a:p>
            <a:pPr lvl="1"/>
            <a:r>
              <a:rPr lang="en-US" dirty="0"/>
              <a:t>Peak shaving</a:t>
            </a:r>
          </a:p>
          <a:p>
            <a:pPr lvl="1"/>
            <a:r>
              <a:rPr lang="en-US" dirty="0"/>
              <a:t>Capacity firming</a:t>
            </a:r>
          </a:p>
          <a:p>
            <a:pPr lvl="1"/>
            <a:r>
              <a:rPr lang="en-US" dirty="0"/>
              <a:t>Frequency regulation</a:t>
            </a:r>
          </a:p>
          <a:p>
            <a:pPr lvl="1"/>
            <a:r>
              <a:rPr lang="en-US" dirty="0"/>
              <a:t>Load leveling</a:t>
            </a:r>
          </a:p>
          <a:p>
            <a:pPr lvl="1"/>
            <a:r>
              <a:rPr lang="en-US" dirty="0"/>
              <a:t>Peak shaving</a:t>
            </a:r>
          </a:p>
          <a:p>
            <a:pPr lvl="1"/>
            <a:r>
              <a:rPr lang="en-US" dirty="0"/>
              <a:t>Power quality</a:t>
            </a:r>
          </a:p>
          <a:p>
            <a:pPr lvl="1"/>
            <a:r>
              <a:rPr lang="en-US" dirty="0"/>
              <a:t>Spinning reserve</a:t>
            </a:r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174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25" y="1656838"/>
            <a:ext cx="5999376" cy="275905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4. </a:t>
            </a:r>
            <a:r>
              <a:rPr lang="en-US" u="sng" dirty="0"/>
              <a:t>Power generation</a:t>
            </a:r>
            <a:r>
              <a:rPr lang="en-US" dirty="0"/>
              <a:t> &amp; voltage </a:t>
            </a:r>
            <a:r>
              <a:rPr lang="en-US" u="sng" dirty="0" smtClean="0"/>
              <a:t>control</a:t>
            </a:r>
            <a:r>
              <a:rPr lang="en-US" dirty="0" smtClean="0"/>
              <a:t> (1/4)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Power (Generation) control is required:</a:t>
            </a:r>
          </a:p>
          <a:p>
            <a:pPr lvl="1"/>
            <a:r>
              <a:rPr lang="en-US" dirty="0"/>
              <a:t>When there are multiple (parallel) power generating sources, capable of adjusting their (respective) active/reactive power outputs</a:t>
            </a:r>
          </a:p>
          <a:p>
            <a:pPr lvl="2"/>
            <a:r>
              <a:rPr lang="en-US" dirty="0"/>
              <a:t>in accordance with the individual capacities of the power sources</a:t>
            </a:r>
          </a:p>
          <a:p>
            <a:pPr lvl="2"/>
            <a:r>
              <a:rPr lang="en-US" dirty="0"/>
              <a:t>as per overall system requirement</a:t>
            </a:r>
          </a:p>
          <a:p>
            <a:pPr lvl="1"/>
            <a:r>
              <a:rPr lang="en-US" dirty="0"/>
              <a:t>When utility grid and in-plant generation work in parallel or when the system is islanded and working only on in-plant generation.</a:t>
            </a:r>
          </a:p>
          <a:p>
            <a:pPr lvl="1"/>
            <a:r>
              <a:rPr lang="en-US" dirty="0"/>
              <a:t>Performed by power controller (secondary control) with support from protection relay type 1 (generators, ESS and grid transformers).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17" name="Oval 16"/>
          <p:cNvSpPr/>
          <p:nvPr/>
        </p:nvSpPr>
        <p:spPr bwMode="gray">
          <a:xfrm>
            <a:off x="11060681" y="1627814"/>
            <a:ext cx="1026544" cy="641090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18" name="Oval 17"/>
          <p:cNvSpPr/>
          <p:nvPr/>
        </p:nvSpPr>
        <p:spPr bwMode="gray">
          <a:xfrm>
            <a:off x="8321794" y="2621716"/>
            <a:ext cx="793631" cy="550333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19" name="Oval 18"/>
          <p:cNvSpPr/>
          <p:nvPr/>
        </p:nvSpPr>
        <p:spPr bwMode="gray">
          <a:xfrm>
            <a:off x="9451790" y="2246402"/>
            <a:ext cx="793631" cy="550333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20" name="Oval 19"/>
          <p:cNvSpPr/>
          <p:nvPr/>
        </p:nvSpPr>
        <p:spPr bwMode="gray">
          <a:xfrm>
            <a:off x="9776573" y="1606492"/>
            <a:ext cx="793631" cy="550333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625244"/>
              </p:ext>
            </p:extLst>
          </p:nvPr>
        </p:nvGraphicFramePr>
        <p:xfrm>
          <a:off x="7698722" y="3562350"/>
          <a:ext cx="2951910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Bitmap Image" r:id="rId4" imgW="5276190" imgH="4382112" progId="Paint.Picture">
                  <p:embed/>
                </p:oleObj>
              </mc:Choice>
              <mc:Fallback>
                <p:oleObj name="Bitmap Image" r:id="rId4" imgW="5276190" imgH="438211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8722" y="3562350"/>
                        <a:ext cx="2951910" cy="2447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0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4. </a:t>
            </a:r>
            <a:r>
              <a:rPr lang="en-US" u="sng" dirty="0"/>
              <a:t>Power generation</a:t>
            </a:r>
            <a:r>
              <a:rPr lang="en-US" dirty="0"/>
              <a:t> &amp; voltage </a:t>
            </a:r>
            <a:r>
              <a:rPr lang="en-US" u="sng" dirty="0"/>
              <a:t>control</a:t>
            </a:r>
            <a:r>
              <a:rPr lang="en-US" dirty="0"/>
              <a:t> </a:t>
            </a:r>
            <a:r>
              <a:rPr lang="en-US" dirty="0" smtClean="0"/>
              <a:t>(2/4</a:t>
            </a:r>
            <a:r>
              <a:rPr lang="en-US" dirty="0"/>
              <a:t>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dirty="0"/>
              <a:t>Power control function combines several generators’ and ESS’s topical data.</a:t>
            </a:r>
          </a:p>
          <a:p>
            <a:pPr lvl="1"/>
            <a:r>
              <a:rPr lang="en-US" dirty="0"/>
              <a:t>In accordance with objectives at coupling point with utility or maintaining voltage/frequency of islanded system, individual power source (generator, ESS) contribution is ascertained.  </a:t>
            </a:r>
          </a:p>
          <a:p>
            <a:pPr lvl="1"/>
            <a:r>
              <a:rPr lang="en-US" dirty="0"/>
              <a:t>Power controller issues frequency/voltage regulation commands to Protection relay type 1, associated with generators</a:t>
            </a:r>
          </a:p>
          <a:p>
            <a:pPr marL="344488" lvl="2" indent="0">
              <a:buNone/>
            </a:pPr>
            <a:r>
              <a:rPr lang="en-US" dirty="0"/>
              <a:t>Governor (GOV) and Automatic Voltage regulators (AVR), primary controllers, effect changes in speed and excitation.</a:t>
            </a:r>
          </a:p>
          <a:p>
            <a:pPr lvl="1"/>
            <a:r>
              <a:rPr lang="en-US" dirty="0"/>
              <a:t>Power controller issues active/reactive power set-points executed by performed by ESS controller to regulate inverter outputs.</a:t>
            </a:r>
          </a:p>
          <a:p>
            <a:pPr lvl="1"/>
            <a:r>
              <a:rPr lang="en-US" dirty="0"/>
              <a:t>Based on IEC 61850 binary/analog GOOSE</a:t>
            </a:r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1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25" y="1656838"/>
            <a:ext cx="5999376" cy="275905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4. </a:t>
            </a:r>
            <a:r>
              <a:rPr lang="en-US" dirty="0"/>
              <a:t>Power generation &amp; </a:t>
            </a:r>
            <a:r>
              <a:rPr lang="en-US" u="sng" dirty="0"/>
              <a:t>voltage </a:t>
            </a:r>
            <a:r>
              <a:rPr lang="en-US" u="sng" dirty="0" smtClean="0"/>
              <a:t>control</a:t>
            </a:r>
            <a:r>
              <a:rPr lang="en-US" dirty="0" smtClean="0"/>
              <a:t> (3/4)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Voltage control is required:</a:t>
            </a:r>
          </a:p>
          <a:p>
            <a:pPr lvl="1"/>
            <a:r>
              <a:rPr lang="en-US" dirty="0"/>
              <a:t>To control plant-side voltage by regulating grid transformers’ tap positions (motor driven on-line tap changers), during parallel operation</a:t>
            </a:r>
          </a:p>
          <a:p>
            <a:pPr lvl="1"/>
            <a:r>
              <a:rPr lang="en-US" dirty="0"/>
              <a:t>To maintain plant system voltage when islanded.</a:t>
            </a:r>
          </a:p>
          <a:p>
            <a:r>
              <a:rPr lang="en-US" dirty="0"/>
              <a:t>When in parallel operation:</a:t>
            </a:r>
          </a:p>
          <a:p>
            <a:pPr lvl="1"/>
            <a:r>
              <a:rPr lang="en-US" dirty="0"/>
              <a:t>Manual control of single tap-changer </a:t>
            </a:r>
          </a:p>
          <a:p>
            <a:pPr lvl="1"/>
            <a:r>
              <a:rPr lang="en-US" dirty="0"/>
              <a:t>Automatic control of tap changers of grid transformers (master/follower)</a:t>
            </a:r>
          </a:p>
          <a:p>
            <a:pPr marL="0" lvl="1" indent="0">
              <a:buNone/>
            </a:pPr>
            <a:r>
              <a:rPr lang="en-US" dirty="0"/>
              <a:t>Can be run independently or coordinated with the power control function, depending on the objective at the tie line.</a:t>
            </a:r>
          </a:p>
          <a:p>
            <a:pPr marL="0" lvl="1" indent="0">
              <a:buNone/>
            </a:pPr>
            <a:r>
              <a:rPr lang="en-US" dirty="0"/>
              <a:t>Based on IEC 61850 binary/analog GOOSE</a:t>
            </a:r>
          </a:p>
          <a:p>
            <a:pPr marL="0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17" name="Oval 16"/>
          <p:cNvSpPr/>
          <p:nvPr/>
        </p:nvSpPr>
        <p:spPr bwMode="gray">
          <a:xfrm>
            <a:off x="10317731" y="1534699"/>
            <a:ext cx="707026" cy="641090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18" name="Oval 17"/>
          <p:cNvSpPr/>
          <p:nvPr/>
        </p:nvSpPr>
        <p:spPr bwMode="gray">
          <a:xfrm>
            <a:off x="6462550" y="2246401"/>
            <a:ext cx="793631" cy="550333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8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4. Power generation &amp; </a:t>
            </a:r>
            <a:r>
              <a:rPr lang="en-US" u="sng" dirty="0"/>
              <a:t>voltage control</a:t>
            </a:r>
            <a:r>
              <a:rPr lang="en-US" dirty="0"/>
              <a:t> </a:t>
            </a:r>
            <a:r>
              <a:rPr lang="en-US" dirty="0" smtClean="0"/>
              <a:t>(4/4</a:t>
            </a:r>
            <a:r>
              <a:rPr lang="en-US" dirty="0"/>
              <a:t>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/>
              <a:t>Voltage control can either performed by </a:t>
            </a:r>
          </a:p>
          <a:p>
            <a:pPr lvl="1"/>
            <a:r>
              <a:rPr lang="en-US" dirty="0"/>
              <a:t>Grid transformer protection relays (type 1) based on:</a:t>
            </a:r>
          </a:p>
          <a:p>
            <a:pPr lvl="2"/>
            <a:r>
              <a:rPr lang="en-US" dirty="0"/>
              <a:t>Master (grid transformer 1) /follower (grid transformer 2)</a:t>
            </a:r>
          </a:p>
          <a:p>
            <a:pPr lvl="2"/>
            <a:r>
              <a:rPr lang="en-US" dirty="0"/>
              <a:t>Negative reactance </a:t>
            </a:r>
          </a:p>
          <a:p>
            <a:pPr lvl="2"/>
            <a:r>
              <a:rPr lang="en-US" dirty="0"/>
              <a:t>Minimizing circulating current </a:t>
            </a:r>
          </a:p>
          <a:p>
            <a:pPr marL="0" lvl="1" indent="0">
              <a:buNone/>
            </a:pPr>
            <a:r>
              <a:rPr lang="en-US" dirty="0"/>
              <a:t>or </a:t>
            </a:r>
          </a:p>
          <a:p>
            <a:pPr lvl="1"/>
            <a:r>
              <a:rPr lang="en-US" dirty="0"/>
              <a:t>Power controller (secondary control) with support from protection relay type 1 (generators, ESS and grid transformers)</a:t>
            </a:r>
          </a:p>
          <a:p>
            <a:pPr lvl="2"/>
            <a:r>
              <a:rPr lang="en-US" dirty="0"/>
              <a:t>To maintain voltage of plant system by controlling reactive power of a particular power source, when islanded (see power generator control) </a:t>
            </a:r>
          </a:p>
          <a:p>
            <a:pPr marL="0" lvl="1" indent="0">
              <a:buNone/>
            </a:pPr>
            <a:r>
              <a:rPr lang="en-US" dirty="0"/>
              <a:t>Maintaining designated voltage in an electrical power system:</a:t>
            </a:r>
          </a:p>
          <a:p>
            <a:pPr lvl="1"/>
            <a:r>
              <a:rPr lang="en-US" dirty="0"/>
              <a:t>Important for proper operation for electrical power equipment</a:t>
            </a:r>
          </a:p>
          <a:p>
            <a:pPr lvl="1"/>
            <a:r>
              <a:rPr lang="en-US" dirty="0"/>
              <a:t>To prevent damage such as overheating of generators and motors</a:t>
            </a:r>
          </a:p>
          <a:p>
            <a:pPr lvl="1"/>
            <a:r>
              <a:rPr lang="en-US" dirty="0"/>
              <a:t>Enables system to withstand and prevent voltage collapse, caused by sudden increase in load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I. Introduction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27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25" y="1656838"/>
            <a:ext cx="5999376" cy="275905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5. Automatic-synchronization (1/3)</a:t>
            </a: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Synchronization functionality is required:</a:t>
            </a:r>
          </a:p>
          <a:p>
            <a:pPr lvl="1"/>
            <a:r>
              <a:rPr lang="en-US" dirty="0"/>
              <a:t>To connect an ‘incoming’ power source (generator, ESS) to the main power evacuation bus bar (after generator trip or total power failure)</a:t>
            </a:r>
          </a:p>
          <a:p>
            <a:pPr lvl="1"/>
            <a:r>
              <a:rPr lang="en-US" dirty="0"/>
              <a:t>To connect islanded plant power network back with utility grid</a:t>
            </a:r>
          </a:p>
          <a:p>
            <a:pPr lvl="1"/>
            <a:r>
              <a:rPr lang="en-US" dirty="0"/>
              <a:t>To reconnect two parts of the plant networks (“left side” and “right side”)</a:t>
            </a:r>
          </a:p>
          <a:p>
            <a:pPr marL="0" lvl="1" indent="0">
              <a:buNone/>
            </a:pPr>
            <a:r>
              <a:rPr lang="en-US" dirty="0"/>
              <a:t>Performed by Protection relay type 1, associated with utility grid transformers, power sources and bus coupler</a:t>
            </a:r>
          </a:p>
          <a:p>
            <a:pPr marL="0" lvl="1" indent="0">
              <a:buNone/>
            </a:pPr>
            <a:r>
              <a:rPr lang="en-US" dirty="0"/>
              <a:t>On selection of a circuit breaker to be synchronized:</a:t>
            </a:r>
          </a:p>
          <a:p>
            <a:pPr lvl="1"/>
            <a:r>
              <a:rPr lang="en-US" dirty="0"/>
              <a:t>Voltage, frequency, phase across both sides compared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17" name="Oval 16"/>
          <p:cNvSpPr/>
          <p:nvPr/>
        </p:nvSpPr>
        <p:spPr bwMode="gray">
          <a:xfrm>
            <a:off x="10317731" y="1569423"/>
            <a:ext cx="753953" cy="641090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18" name="Oval 17"/>
          <p:cNvSpPr/>
          <p:nvPr/>
        </p:nvSpPr>
        <p:spPr bwMode="gray">
          <a:xfrm>
            <a:off x="6462550" y="2246401"/>
            <a:ext cx="793631" cy="550333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 bwMode="gray">
          <a:xfrm>
            <a:off x="6548275" y="3816102"/>
            <a:ext cx="793631" cy="550333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14" name="Oval 13"/>
          <p:cNvSpPr/>
          <p:nvPr/>
        </p:nvSpPr>
        <p:spPr bwMode="gray">
          <a:xfrm>
            <a:off x="8377854" y="2607405"/>
            <a:ext cx="793631" cy="550333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15" name="Oval 14"/>
          <p:cNvSpPr/>
          <p:nvPr/>
        </p:nvSpPr>
        <p:spPr bwMode="gray">
          <a:xfrm>
            <a:off x="9429378" y="2194245"/>
            <a:ext cx="793631" cy="550333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16" name="Oval 15"/>
          <p:cNvSpPr/>
          <p:nvPr/>
        </p:nvSpPr>
        <p:spPr bwMode="gray">
          <a:xfrm>
            <a:off x="11015108" y="1615043"/>
            <a:ext cx="793631" cy="550333"/>
          </a:xfrm>
          <a:prstGeom prst="ellipse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1057018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5. </a:t>
            </a:r>
            <a:r>
              <a:rPr lang="en-US" dirty="0"/>
              <a:t>Automatic-synchronization </a:t>
            </a:r>
            <a:r>
              <a:rPr lang="en-US" dirty="0" smtClean="0"/>
              <a:t>(2/3</a:t>
            </a:r>
            <a:r>
              <a:rPr lang="en-US" dirty="0"/>
              <a:t>)</a:t>
            </a:r>
            <a:endParaRPr lang="en-US" u="sng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dirty="0"/>
              <a:t>Power source GOV/AVR issued regulation commands for frequency/voltage change</a:t>
            </a:r>
          </a:p>
          <a:p>
            <a:pPr lvl="2"/>
            <a:r>
              <a:rPr lang="en-US" dirty="0"/>
              <a:t>To increase/decrease speed and/or excitation</a:t>
            </a:r>
          </a:p>
          <a:p>
            <a:pPr lvl="2"/>
            <a:r>
              <a:rPr lang="en-US" dirty="0"/>
              <a:t>Can be done manually (relay HMI) or automatically</a:t>
            </a:r>
          </a:p>
          <a:p>
            <a:pPr lvl="1"/>
            <a:r>
              <a:rPr lang="en-US" dirty="0"/>
              <a:t>Once synchronizing conditions are reached, circuit breaker can be closed manually or automatically.</a:t>
            </a:r>
          </a:p>
          <a:p>
            <a:pPr lvl="1"/>
            <a:r>
              <a:rPr lang="en-US" dirty="0"/>
              <a:t>For synchronizing bus coupler or utility incomer circuit breaker, regulation of multiple generators’ frequency/voltage involved (from ‘running’ side).</a:t>
            </a:r>
          </a:p>
          <a:p>
            <a:pPr lvl="2"/>
            <a:r>
              <a:rPr lang="en-US" dirty="0"/>
              <a:t>Protection relay type 1 ‘responsible’ for synchronizing circuit breaker, publishes the voltage and frequency difference to ‘participating’ generators’ protection relay type 1.</a:t>
            </a:r>
          </a:p>
          <a:p>
            <a:pPr lvl="2"/>
            <a:r>
              <a:rPr lang="en-US" dirty="0"/>
              <a:t>They in turn issue regulation commands to respective GOV/AVR.</a:t>
            </a:r>
          </a:p>
          <a:p>
            <a:pPr marL="0" lvl="1" indent="0">
              <a:buNone/>
            </a:pPr>
            <a:r>
              <a:rPr lang="en-US" dirty="0"/>
              <a:t>Based on IEC 61850 binary/analog GOOSE</a:t>
            </a:r>
          </a:p>
          <a:p>
            <a:r>
              <a:rPr lang="en-US" dirty="0"/>
              <a:t>The advantage of such a distributed auto-synchronization function:</a:t>
            </a:r>
          </a:p>
          <a:p>
            <a:pPr lvl="1"/>
            <a:r>
              <a:rPr lang="en-US" dirty="0"/>
              <a:t>Eliminates the need of dedicated voltage selection scheme and complexity</a:t>
            </a:r>
          </a:p>
          <a:p>
            <a:pPr lvl="1"/>
            <a:r>
              <a:rPr lang="en-US" dirty="0"/>
              <a:t>Ensures complete safety of the switchgear equipment and generators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3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5. </a:t>
            </a:r>
            <a:r>
              <a:rPr lang="en-US" dirty="0"/>
              <a:t>Automatic-synchronization </a:t>
            </a:r>
            <a:r>
              <a:rPr lang="en-US" dirty="0" smtClean="0"/>
              <a:t>(3/3</a:t>
            </a:r>
            <a:r>
              <a:rPr lang="en-US" dirty="0"/>
              <a:t>)</a:t>
            </a:r>
            <a:endParaRPr lang="en-US" u="sng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dirty="0"/>
              <a:t>Safeguards customer investment. </a:t>
            </a:r>
          </a:p>
          <a:p>
            <a:pPr lvl="1"/>
            <a:r>
              <a:rPr lang="en-US" dirty="0"/>
              <a:t>Single protection relay type 1 for islanding, power control, voltage control and auto-synchronizer provides a great advantage to the customer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277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6. </a:t>
            </a:r>
            <a:r>
              <a:rPr lang="en-US" dirty="0"/>
              <a:t>GIS, AIS switchgear and other equipment </a:t>
            </a:r>
            <a:r>
              <a:rPr lang="en-US" dirty="0" smtClean="0"/>
              <a:t>layout (1/5)</a:t>
            </a:r>
            <a:endParaRPr lang="en-US" u="sng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/>
              <a:t>Gas Insulated Switchgear (GIS):</a:t>
            </a:r>
          </a:p>
          <a:p>
            <a:pPr lvl="1"/>
            <a:r>
              <a:rPr lang="en-US" dirty="0"/>
              <a:t>At main power evacuation center as 22kV indoor primary switchgear.</a:t>
            </a:r>
          </a:p>
          <a:p>
            <a:pPr lvl="1"/>
            <a:r>
              <a:rPr lang="en-US" dirty="0"/>
              <a:t>At outstation water treatment plant in Ring Main Unit (RMU) as 11kV secondary switchgear, housed on an outdoor compact substation.</a:t>
            </a:r>
          </a:p>
          <a:p>
            <a:pPr lvl="1"/>
            <a:r>
              <a:rPr lang="en-US" dirty="0"/>
              <a:t>Comprises of </a:t>
            </a:r>
          </a:p>
          <a:p>
            <a:pPr lvl="2"/>
            <a:r>
              <a:rPr lang="en-US" dirty="0"/>
              <a:t>Conventional instrument transformers or voltage, current or </a:t>
            </a:r>
            <a:r>
              <a:rPr lang="en-US" dirty="0" smtClean="0"/>
              <a:t>combined sensors</a:t>
            </a:r>
            <a:endParaRPr lang="en-US" dirty="0"/>
          </a:p>
          <a:p>
            <a:pPr lvl="2"/>
            <a:r>
              <a:rPr lang="en-US" dirty="0"/>
              <a:t>Protection relays types 1, 2, 4 and extension IO </a:t>
            </a:r>
            <a:r>
              <a:rPr lang="en-US" dirty="0" smtClean="0"/>
              <a:t>units (for fault passage indication)</a:t>
            </a:r>
            <a:endParaRPr lang="en-US" dirty="0"/>
          </a:p>
          <a:p>
            <a:pPr lvl="2"/>
            <a:r>
              <a:rPr lang="en-US" dirty="0"/>
              <a:t>SF6 circuit </a:t>
            </a:r>
            <a:r>
              <a:rPr lang="en-US" dirty="0" smtClean="0"/>
              <a:t>breaker</a:t>
            </a:r>
          </a:p>
          <a:p>
            <a:pPr lvl="2"/>
            <a:r>
              <a:rPr lang="en-US" dirty="0" smtClean="0"/>
              <a:t>Communication </a:t>
            </a:r>
            <a:r>
              <a:rPr lang="en-US" dirty="0"/>
              <a:t>equipment like Ethernet switches, cabling etc.</a:t>
            </a:r>
          </a:p>
          <a:p>
            <a:pPr marL="0" lvl="1" indent="0">
              <a:buNone/>
            </a:pPr>
            <a:r>
              <a:rPr lang="en-US" dirty="0"/>
              <a:t>Air Insulated Switchgear (AIS):</a:t>
            </a:r>
          </a:p>
          <a:p>
            <a:pPr lvl="1"/>
            <a:r>
              <a:rPr lang="en-US" dirty="0"/>
              <a:t>At main process plant as 11kV indoor primary switchgear. (Other voltage levels (6.6, 3.3kV) too will have same arrangement.</a:t>
            </a:r>
          </a:p>
          <a:p>
            <a:pPr lvl="1"/>
            <a:r>
              <a:rPr lang="en-US" dirty="0"/>
              <a:t>At outstation/remote support process plant as 11kV indoor secondary switchgear.</a:t>
            </a:r>
          </a:p>
          <a:p>
            <a:pPr lvl="1"/>
            <a:r>
              <a:rPr lang="en-US" dirty="0"/>
              <a:t>At main process plant as 0.4kV low voltage </a:t>
            </a:r>
            <a:r>
              <a:rPr lang="en-US" dirty="0" smtClean="0"/>
              <a:t>switchgear (PCC, MCC, Emergency and Utilities board)</a:t>
            </a: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316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6. </a:t>
            </a:r>
            <a:r>
              <a:rPr lang="en-US" dirty="0"/>
              <a:t>GIS, AIS switchgear and other equipment </a:t>
            </a:r>
            <a:r>
              <a:rPr lang="en-US" dirty="0" smtClean="0"/>
              <a:t>layout (2/5)</a:t>
            </a:r>
            <a:endParaRPr lang="en-US" u="sng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 smtClean="0"/>
              <a:t>11kV Air </a:t>
            </a:r>
            <a:r>
              <a:rPr lang="en-US" dirty="0"/>
              <a:t>Insulated Switchgear (AIS</a:t>
            </a:r>
            <a:r>
              <a:rPr lang="en-US" dirty="0" smtClean="0"/>
              <a:t>), contd.:</a:t>
            </a:r>
            <a:endParaRPr lang="en-US" dirty="0"/>
          </a:p>
          <a:p>
            <a:pPr lvl="1"/>
            <a:r>
              <a:rPr lang="en-US" dirty="0" smtClean="0"/>
              <a:t>Comprises </a:t>
            </a:r>
            <a:r>
              <a:rPr lang="en-US" dirty="0"/>
              <a:t>of </a:t>
            </a:r>
          </a:p>
          <a:p>
            <a:pPr lvl="2"/>
            <a:r>
              <a:rPr lang="en-US" dirty="0" smtClean="0"/>
              <a:t>Protection </a:t>
            </a:r>
            <a:r>
              <a:rPr lang="en-US" dirty="0"/>
              <a:t>relay type 3 and merging units for centralized protection and control (as an alternative for bay specific protection unit based approach) in main process substation.</a:t>
            </a:r>
          </a:p>
          <a:p>
            <a:pPr lvl="2"/>
            <a:r>
              <a:rPr lang="en-US" dirty="0"/>
              <a:t>Dedicated protection relays (type 4) for back up/redundant protection at incomers and special protection like capacitor banks. </a:t>
            </a:r>
          </a:p>
          <a:p>
            <a:pPr lvl="2"/>
            <a:r>
              <a:rPr lang="en-US" dirty="0"/>
              <a:t>Protection relay type 5 for bus (section) bar protection / feeder protection in outstation/remote supporting process </a:t>
            </a:r>
            <a:r>
              <a:rPr lang="en-US" dirty="0" smtClean="0"/>
              <a:t>area</a:t>
            </a:r>
          </a:p>
          <a:p>
            <a:pPr lvl="2"/>
            <a:r>
              <a:rPr lang="en-US" dirty="0"/>
              <a:t>Extension IO for additional bay, substation input-output handling</a:t>
            </a:r>
          </a:p>
          <a:p>
            <a:pPr lvl="2"/>
            <a:r>
              <a:rPr lang="en-US" dirty="0"/>
              <a:t>High Speed Bus Transfer (HSBT) relay at 11kV (or 6.6/3.3kV)</a:t>
            </a:r>
          </a:p>
          <a:p>
            <a:pPr lvl="2"/>
            <a:r>
              <a:rPr lang="en-US" dirty="0"/>
              <a:t>Vacuum circuit breaker at 11kV (or 6.6/3.3kV)</a:t>
            </a:r>
          </a:p>
          <a:p>
            <a:pPr lvl="2"/>
            <a:r>
              <a:rPr lang="en-US" dirty="0"/>
              <a:t>Communication equipment like Ethernet switches, cabling etc.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461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/>
              <a:t>6. </a:t>
            </a:r>
            <a:r>
              <a:rPr lang="en-US" dirty="0" smtClean="0"/>
              <a:t>GIS</a:t>
            </a:r>
            <a:r>
              <a:rPr lang="en-US" dirty="0"/>
              <a:t>, AIS switchgear and other equipment layout </a:t>
            </a:r>
            <a:r>
              <a:rPr lang="en-US" dirty="0" smtClean="0"/>
              <a:t>(3/5)… 22kV</a:t>
            </a:r>
            <a:r>
              <a:rPr lang="en-US" dirty="0"/>
              <a:t>, 11kV </a:t>
            </a:r>
            <a:r>
              <a:rPr lang="en-US" dirty="0" smtClean="0"/>
              <a:t>equipment</a:t>
            </a:r>
            <a:endParaRPr lang="en-US" u="sng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" y="2300653"/>
            <a:ext cx="6987234" cy="4497815"/>
          </a:xfrm>
        </p:spPr>
      </p:pic>
    </p:spTree>
    <p:extLst>
      <p:ext uri="{BB962C8B-B14F-4D97-AF65-F5344CB8AC3E}">
        <p14:creationId xmlns:p14="http://schemas.microsoft.com/office/powerpoint/2010/main" val="660528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/>
              <a:t>6. </a:t>
            </a:r>
            <a:r>
              <a:rPr lang="en-US" dirty="0" smtClean="0"/>
              <a:t>GIS</a:t>
            </a:r>
            <a:r>
              <a:rPr lang="en-US" dirty="0"/>
              <a:t>, AIS switchgear and other equipment layout </a:t>
            </a:r>
            <a:r>
              <a:rPr lang="en-US" dirty="0" smtClean="0"/>
              <a:t>(3/5)… 22kV</a:t>
            </a:r>
            <a:r>
              <a:rPr lang="en-US" dirty="0"/>
              <a:t>, 11kV </a:t>
            </a:r>
            <a:r>
              <a:rPr lang="en-US" dirty="0" smtClean="0"/>
              <a:t>equipment</a:t>
            </a:r>
            <a:endParaRPr lang="en-US" u="sng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43" y="2303196"/>
            <a:ext cx="5625854" cy="4571381"/>
          </a:xfrm>
        </p:spPr>
      </p:pic>
    </p:spTree>
    <p:extLst>
      <p:ext uri="{BB962C8B-B14F-4D97-AF65-F5344CB8AC3E}">
        <p14:creationId xmlns:p14="http://schemas.microsoft.com/office/powerpoint/2010/main" val="101390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6. </a:t>
            </a:r>
            <a:r>
              <a:rPr lang="en-US" dirty="0"/>
              <a:t>GIS, AIS switchgear and other equipment </a:t>
            </a:r>
            <a:r>
              <a:rPr lang="en-US" dirty="0" smtClean="0"/>
              <a:t>layout (4/5)</a:t>
            </a:r>
            <a:endParaRPr lang="en-US" u="sng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dirty="0" smtClean="0"/>
              <a:t>0.4kV </a:t>
            </a:r>
            <a:r>
              <a:rPr lang="en-US" dirty="0"/>
              <a:t>Air Insulated Switchgear (AIS) comprising of </a:t>
            </a:r>
            <a:endParaRPr lang="en-US" dirty="0" smtClean="0"/>
          </a:p>
          <a:p>
            <a:pPr lvl="2"/>
            <a:r>
              <a:rPr lang="en-US" dirty="0" smtClean="0"/>
              <a:t>Protection </a:t>
            </a:r>
            <a:r>
              <a:rPr lang="en-US" dirty="0"/>
              <a:t>relay type 5 </a:t>
            </a:r>
            <a:r>
              <a:rPr lang="en-US" dirty="0" smtClean="0"/>
              <a:t>for PCC incomer protection in the main process area</a:t>
            </a:r>
          </a:p>
          <a:p>
            <a:pPr lvl="2"/>
            <a:r>
              <a:rPr lang="en-US" dirty="0" smtClean="0"/>
              <a:t>LV circuit breaker (AI) type 1 </a:t>
            </a:r>
            <a:r>
              <a:rPr lang="en-US" dirty="0"/>
              <a:t>circuit breaker </a:t>
            </a:r>
            <a:r>
              <a:rPr lang="en-US" dirty="0" smtClean="0"/>
              <a:t>integrated </a:t>
            </a:r>
            <a:r>
              <a:rPr lang="en-US" dirty="0"/>
              <a:t>with protection, </a:t>
            </a:r>
            <a:r>
              <a:rPr lang="en-US" dirty="0" smtClean="0"/>
              <a:t>measurement </a:t>
            </a:r>
            <a:r>
              <a:rPr lang="en-US" dirty="0"/>
              <a:t>and control </a:t>
            </a:r>
            <a:r>
              <a:rPr lang="en-US" dirty="0" smtClean="0"/>
              <a:t>functions at PCC feeders, MCC#1 and MCC#2 incomers and bus coupler and at emergency board.</a:t>
            </a:r>
          </a:p>
          <a:p>
            <a:pPr lvl="3"/>
            <a:r>
              <a:rPr lang="en-US" dirty="0" smtClean="0"/>
              <a:t>Automatic </a:t>
            </a:r>
            <a:r>
              <a:rPr lang="en-US" dirty="0"/>
              <a:t>Transfer Switch (ATS</a:t>
            </a:r>
            <a:r>
              <a:rPr lang="en-US" dirty="0" smtClean="0"/>
              <a:t>), </a:t>
            </a:r>
            <a:r>
              <a:rPr lang="en-US" dirty="0"/>
              <a:t>integrated with bus coupler circuit </a:t>
            </a:r>
            <a:r>
              <a:rPr lang="en-US" dirty="0" smtClean="0"/>
              <a:t>breaker at PCC, MCCs.</a:t>
            </a:r>
          </a:p>
          <a:p>
            <a:pPr lvl="3"/>
            <a:r>
              <a:rPr lang="en-US" dirty="0" smtClean="0"/>
              <a:t>Dedicated mini-ATS at Emergency-Utility board coupling point</a:t>
            </a:r>
          </a:p>
          <a:p>
            <a:pPr lvl="3"/>
            <a:r>
              <a:rPr lang="en-US" dirty="0" smtClean="0"/>
              <a:t>Combined </a:t>
            </a:r>
            <a:r>
              <a:rPr lang="en-US" dirty="0"/>
              <a:t>motor starter, control (direct on line and speed control</a:t>
            </a:r>
            <a:r>
              <a:rPr lang="en-US" dirty="0" smtClean="0"/>
              <a:t>), with integrated protection </a:t>
            </a:r>
            <a:r>
              <a:rPr lang="en-US" dirty="0"/>
              <a:t>and trip units in MCC</a:t>
            </a:r>
          </a:p>
          <a:p>
            <a:pPr lvl="3"/>
            <a:r>
              <a:rPr lang="en-US" dirty="0"/>
              <a:t>LV circuit breaker </a:t>
            </a:r>
            <a:r>
              <a:rPr lang="en-US" dirty="0" smtClean="0"/>
              <a:t>(</a:t>
            </a:r>
            <a:r>
              <a:rPr lang="en-US" dirty="0" err="1" smtClean="0"/>
              <a:t>moulded</a:t>
            </a:r>
            <a:r>
              <a:rPr lang="en-US" dirty="0" smtClean="0"/>
              <a:t> case) </a:t>
            </a:r>
            <a:r>
              <a:rPr lang="en-US" dirty="0"/>
              <a:t>type </a:t>
            </a:r>
            <a:r>
              <a:rPr lang="en-US" dirty="0" smtClean="0"/>
              <a:t>2 </a:t>
            </a:r>
            <a:r>
              <a:rPr lang="en-US" dirty="0"/>
              <a:t>circuit breaker integrated with </a:t>
            </a:r>
            <a:r>
              <a:rPr lang="en-US" dirty="0" smtClean="0"/>
              <a:t>protection functions and trip unit.</a:t>
            </a:r>
            <a:endParaRPr lang="en-US" dirty="0"/>
          </a:p>
          <a:p>
            <a:pPr lvl="2"/>
            <a:r>
              <a:rPr lang="en-US" dirty="0"/>
              <a:t>Switchgear visualization panel</a:t>
            </a:r>
          </a:p>
          <a:p>
            <a:pPr lvl="2"/>
            <a:r>
              <a:rPr lang="en-US" dirty="0" smtClean="0"/>
              <a:t>Cloud </a:t>
            </a:r>
            <a:r>
              <a:rPr lang="en-US" dirty="0"/>
              <a:t>connectivity gateway type </a:t>
            </a:r>
            <a:r>
              <a:rPr lang="en-US" dirty="0" smtClean="0"/>
              <a:t>2 </a:t>
            </a:r>
            <a:r>
              <a:rPr lang="en-US" dirty="0"/>
              <a:t>for </a:t>
            </a:r>
            <a:r>
              <a:rPr lang="en-US" dirty="0" smtClean="0"/>
              <a:t>0.4kV system</a:t>
            </a:r>
            <a:endParaRPr lang="en-US" dirty="0"/>
          </a:p>
          <a:p>
            <a:pPr lvl="2"/>
            <a:r>
              <a:rPr lang="en-US" dirty="0" smtClean="0"/>
              <a:t>Switchgear </a:t>
            </a:r>
            <a:r>
              <a:rPr lang="en-US" dirty="0"/>
              <a:t>visualization </a:t>
            </a:r>
            <a:r>
              <a:rPr lang="en-US" dirty="0" smtClean="0"/>
              <a:t>panel at all boards</a:t>
            </a:r>
          </a:p>
          <a:p>
            <a:pPr lvl="2"/>
            <a:r>
              <a:rPr lang="en-US" dirty="0"/>
              <a:t>Switchgear</a:t>
            </a:r>
            <a:r>
              <a:rPr lang="en-US" dirty="0" smtClean="0"/>
              <a:t> </a:t>
            </a:r>
            <a:r>
              <a:rPr lang="en-US" dirty="0"/>
              <a:t>monitoring + diagnostic </a:t>
            </a:r>
            <a:r>
              <a:rPr lang="en-US" dirty="0" smtClean="0"/>
              <a:t>unit at MCC#1</a:t>
            </a:r>
          </a:p>
          <a:p>
            <a:pPr lvl="2"/>
            <a:r>
              <a:rPr lang="en-US" dirty="0" smtClean="0"/>
              <a:t>Communication </a:t>
            </a:r>
            <a:r>
              <a:rPr lang="en-US" dirty="0"/>
              <a:t>equipment like Ethernet switches, cabling etc.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36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/>
              <a:t>6. GIS, AIS switchgear and other equipment layout </a:t>
            </a:r>
            <a:r>
              <a:rPr lang="en-US" dirty="0" smtClean="0"/>
              <a:t>(5/5) </a:t>
            </a:r>
            <a:r>
              <a:rPr lang="en-US" dirty="0"/>
              <a:t>… </a:t>
            </a:r>
            <a:r>
              <a:rPr lang="en-US" dirty="0" smtClean="0"/>
              <a:t>0.4kV </a:t>
            </a:r>
            <a:r>
              <a:rPr lang="en-US" dirty="0"/>
              <a:t>equipment</a:t>
            </a:r>
            <a:endParaRPr lang="en-US" u="sng" dirty="0"/>
          </a:p>
          <a:p>
            <a:pPr lvl="1">
              <a:spcBef>
                <a:spcPts val="600"/>
              </a:spcBef>
            </a:pPr>
            <a:endParaRPr lang="en-US" u="sng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92" y="2257429"/>
            <a:ext cx="7467689" cy="439640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06005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263" y="2011742"/>
            <a:ext cx="6029737" cy="2206397"/>
          </a:xfrm>
          <a:prstGeom prst="rect">
            <a:avLst/>
          </a:prstGeom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3264" y="1759742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7. </a:t>
            </a:r>
            <a:r>
              <a:rPr lang="en-US" dirty="0"/>
              <a:t>Power automation system &amp; dedicated/advanced </a:t>
            </a:r>
            <a:r>
              <a:rPr lang="en-US" dirty="0" smtClean="0"/>
              <a:t>protection (1/5)</a:t>
            </a: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Discrete set of protection systems at 22kV, 11kV (or 6.6/3.3kV) and 0.4kV levels</a:t>
            </a:r>
          </a:p>
          <a:p>
            <a:r>
              <a:rPr lang="en-US" dirty="0"/>
              <a:t>Power automation setup integrates all 3 levels of systems/devices </a:t>
            </a:r>
          </a:p>
          <a:p>
            <a:r>
              <a:rPr lang="en-US" dirty="0"/>
              <a:t>Protection relays perform basic/advanced, dedicated protection functions, measurement, monitoring and control functions.</a:t>
            </a:r>
          </a:p>
          <a:p>
            <a:r>
              <a:rPr lang="en-US" dirty="0"/>
              <a:t>Cross-bay or even across voltage levels or process level interlocking using IEC 61850 GOOSE.</a:t>
            </a:r>
          </a:p>
          <a:p>
            <a:r>
              <a:rPr lang="en-US" dirty="0"/>
              <a:t>Discrete high-end protection relays based on types 1 and 2 at main power evacuation center.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Text Box 64"/>
          <p:cNvSpPr txBox="1"/>
          <p:nvPr/>
        </p:nvSpPr>
        <p:spPr>
          <a:xfrm>
            <a:off x="7315155" y="4460857"/>
            <a:ext cx="3609975" cy="138499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900" b="1" i="1" dirty="0" smtClean="0">
                <a:solidFill>
                  <a:srgbClr val="44546A"/>
                </a:solidFill>
                <a:effectLst/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22kV </a:t>
            </a:r>
            <a:r>
              <a:rPr lang="en-US" sz="900" b="1" i="1" dirty="0">
                <a:solidFill>
                  <a:srgbClr val="44546A"/>
                </a:solidFill>
                <a:effectLst/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protection </a:t>
            </a:r>
            <a:r>
              <a:rPr lang="en-US" sz="900" b="1" i="1" dirty="0" smtClean="0">
                <a:solidFill>
                  <a:srgbClr val="44546A"/>
                </a:solidFill>
                <a:effectLst/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 at main power evacuation center </a:t>
            </a:r>
            <a:endParaRPr lang="en-US" sz="9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562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I. Introduction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Background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F&amp;B manufacturing and ancillary industry</a:t>
            </a:r>
          </a:p>
          <a:p>
            <a:pPr lvl="1"/>
            <a:r>
              <a:rPr lang="en-US" dirty="0" smtClean="0"/>
              <a:t>largest </a:t>
            </a:r>
            <a:r>
              <a:rPr lang="en-US" dirty="0"/>
              <a:t>on the </a:t>
            </a:r>
            <a:r>
              <a:rPr lang="en-US" dirty="0" smtClean="0"/>
              <a:t>planet, about 1.2 million F&amp;B production plants worldwide</a:t>
            </a:r>
            <a:endParaRPr lang="en-US" dirty="0"/>
          </a:p>
          <a:p>
            <a:pPr lvl="1"/>
            <a:r>
              <a:rPr lang="en-US" dirty="0"/>
              <a:t>Impacts almost all human beings and domesticated pets</a:t>
            </a:r>
          </a:p>
          <a:p>
            <a:pPr lvl="1"/>
            <a:r>
              <a:rPr lang="en-US" dirty="0"/>
              <a:t>Present in both urban and rural parts of the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78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3264" y="1759742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7. </a:t>
            </a:r>
            <a:r>
              <a:rPr lang="en-US" u="sng" dirty="0"/>
              <a:t>Power automation system </a:t>
            </a:r>
            <a:r>
              <a:rPr lang="en-US" dirty="0"/>
              <a:t>&amp; </a:t>
            </a:r>
            <a:r>
              <a:rPr lang="en-US" u="sng" dirty="0"/>
              <a:t>dedicated/advanced </a:t>
            </a:r>
            <a:r>
              <a:rPr lang="en-US" u="sng" dirty="0" smtClean="0"/>
              <a:t>protection</a:t>
            </a:r>
            <a:r>
              <a:rPr lang="en-US" dirty="0" smtClean="0"/>
              <a:t> (2/5)</a:t>
            </a: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Merging units at all 11kV feeders at main process plant</a:t>
            </a:r>
          </a:p>
          <a:p>
            <a:r>
              <a:rPr lang="en-US" dirty="0"/>
              <a:t>Centralized protection unit is the main protection relay (type 3) for all 11kV feeders (cables, transformer and motor). </a:t>
            </a:r>
          </a:p>
          <a:p>
            <a:r>
              <a:rPr lang="en-US" dirty="0"/>
              <a:t>Incomer feeder protection units (type 4) as backup protection, capacitor or voltage protection. </a:t>
            </a:r>
          </a:p>
          <a:p>
            <a:r>
              <a:rPr lang="en-US" dirty="0"/>
              <a:t>Dedicated or centralized approach  or combo depending on importance of feeder</a:t>
            </a:r>
          </a:p>
          <a:p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 Box 64"/>
          <p:cNvSpPr txBox="1"/>
          <p:nvPr/>
        </p:nvSpPr>
        <p:spPr>
          <a:xfrm>
            <a:off x="7270052" y="5209500"/>
            <a:ext cx="3609975" cy="405239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900" b="1" i="1" dirty="0" smtClean="0">
                <a:solidFill>
                  <a:srgbClr val="44546A"/>
                </a:solidFill>
                <a:effectLst/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11kV </a:t>
            </a:r>
            <a:r>
              <a:rPr lang="en-US" sz="900" b="1" i="1" dirty="0">
                <a:solidFill>
                  <a:srgbClr val="44546A"/>
                </a:solidFill>
                <a:effectLst/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protection </a:t>
            </a:r>
            <a:r>
              <a:rPr lang="en-US" sz="900" b="1" i="1" dirty="0">
                <a:solidFill>
                  <a:srgbClr val="44546A"/>
                </a:solidFill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 at main process area substation </a:t>
            </a:r>
            <a:endParaRPr lang="en-US" sz="900" i="1" dirty="0">
              <a:solidFill>
                <a:srgbClr val="44546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900" b="1" i="1" dirty="0" smtClean="0">
                <a:solidFill>
                  <a:srgbClr val="44546A"/>
                </a:solidFill>
                <a:effectLst/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9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Placeholder 9"/>
          <p:cNvSpPr txBox="1">
            <a:spLocks/>
          </p:cNvSpPr>
          <p:nvPr/>
        </p:nvSpPr>
        <p:spPr bwMode="gray">
          <a:xfrm>
            <a:off x="6608678" y="5431684"/>
            <a:ext cx="4749676" cy="58743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Centralized protection based on relay type 3, merging units, specific protection relay type 4</a:t>
            </a:r>
            <a:endParaRPr lang="en-US" b="1" dirty="0"/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62" y="985518"/>
            <a:ext cx="5944363" cy="423555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35023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3264" y="1759742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7. </a:t>
            </a:r>
            <a:r>
              <a:rPr lang="en-US" u="sng" dirty="0"/>
              <a:t>Power automation system &amp; dedicated</a:t>
            </a:r>
            <a:r>
              <a:rPr lang="en-US" dirty="0"/>
              <a:t>/advanced </a:t>
            </a:r>
            <a:r>
              <a:rPr lang="en-US" dirty="0" smtClean="0"/>
              <a:t>protection (3/5)</a:t>
            </a: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Dedicated protection relays (type 5) for feeder and motor protection in the secondary indoor substation</a:t>
            </a:r>
          </a:p>
          <a:p>
            <a:r>
              <a:rPr lang="en-US" dirty="0"/>
              <a:t>Outdoor RMU based compact substation has protection unit type 4 (protection + RMU automation controller) and IO units that double up as fault passage indicators (FPI) for SFU based feeders.</a:t>
            </a:r>
          </a:p>
          <a:p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 Box 64"/>
          <p:cNvSpPr txBox="1"/>
          <p:nvPr/>
        </p:nvSpPr>
        <p:spPr>
          <a:xfrm>
            <a:off x="6925462" y="5291855"/>
            <a:ext cx="4496500" cy="138499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900" b="1" i="1" dirty="0" smtClean="0">
                <a:solidFill>
                  <a:srgbClr val="44546A"/>
                </a:solidFill>
                <a:effectLst/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11kV </a:t>
            </a:r>
            <a:r>
              <a:rPr lang="en-US" sz="900" b="1" i="1" dirty="0">
                <a:solidFill>
                  <a:srgbClr val="44546A"/>
                </a:solidFill>
                <a:effectLst/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protection </a:t>
            </a:r>
            <a:r>
              <a:rPr lang="en-US" sz="900" b="1" i="1" dirty="0">
                <a:solidFill>
                  <a:srgbClr val="44546A"/>
                </a:solidFill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 at </a:t>
            </a:r>
            <a:r>
              <a:rPr lang="en-US" sz="900" b="1" i="1" dirty="0" smtClean="0">
                <a:solidFill>
                  <a:srgbClr val="44546A"/>
                </a:solidFill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remote supporting </a:t>
            </a:r>
            <a:r>
              <a:rPr lang="en-US" sz="900" b="1" i="1" dirty="0">
                <a:solidFill>
                  <a:srgbClr val="44546A"/>
                </a:solidFill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 </a:t>
            </a:r>
            <a:r>
              <a:rPr lang="en-US" sz="900" b="1" i="1" dirty="0" smtClean="0">
                <a:solidFill>
                  <a:srgbClr val="44546A"/>
                </a:solidFill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  </a:t>
            </a:r>
            <a:r>
              <a:rPr lang="en-US" sz="900" b="1" i="1" dirty="0">
                <a:solidFill>
                  <a:srgbClr val="44546A"/>
                </a:solidFill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substation </a:t>
            </a:r>
            <a:endParaRPr lang="en-US" sz="9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51" y="1464595"/>
            <a:ext cx="3653449" cy="3799818"/>
          </a:xfrm>
          <a:prstGeom prst="rect">
            <a:avLst/>
          </a:prstGeom>
        </p:spPr>
      </p:pic>
      <p:sp>
        <p:nvSpPr>
          <p:cNvPr id="17" name="Text Placeholder 9"/>
          <p:cNvSpPr txBox="1">
            <a:spLocks/>
          </p:cNvSpPr>
          <p:nvPr/>
        </p:nvSpPr>
        <p:spPr bwMode="gray">
          <a:xfrm>
            <a:off x="6648625" y="5573129"/>
            <a:ext cx="4992957" cy="460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Discrete bay protection based on relay types 4, 5, IO unit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0348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3264" y="1759742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7. </a:t>
            </a:r>
            <a:r>
              <a:rPr lang="en-US" u="sng" dirty="0"/>
              <a:t>Power automation system </a:t>
            </a:r>
            <a:r>
              <a:rPr lang="en-US" dirty="0"/>
              <a:t>&amp; </a:t>
            </a:r>
            <a:r>
              <a:rPr lang="en-US" u="sng" dirty="0"/>
              <a:t>dedicated</a:t>
            </a:r>
            <a:r>
              <a:rPr lang="en-US" dirty="0"/>
              <a:t>/advanced </a:t>
            </a:r>
            <a:r>
              <a:rPr lang="en-US" dirty="0" smtClean="0"/>
              <a:t>protection, </a:t>
            </a:r>
            <a:r>
              <a:rPr lang="en-US" dirty="0"/>
              <a:t>energy efficiency</a:t>
            </a:r>
            <a:r>
              <a:rPr lang="en-US" dirty="0" smtClean="0"/>
              <a:t> (4/5)</a:t>
            </a: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0"/>
            <a:r>
              <a:rPr lang="en-US" dirty="0" smtClean="0"/>
              <a:t>PCC </a:t>
            </a:r>
            <a:r>
              <a:rPr lang="en-US" dirty="0"/>
              <a:t>incomer feeders </a:t>
            </a:r>
            <a:r>
              <a:rPr lang="en-US" dirty="0" smtClean="0"/>
              <a:t>protected protection </a:t>
            </a:r>
            <a:r>
              <a:rPr lang="en-US" dirty="0"/>
              <a:t>relay type 5.</a:t>
            </a:r>
            <a:endParaRPr lang="en-US" sz="1800" dirty="0"/>
          </a:p>
          <a:p>
            <a:pPr lvl="0"/>
            <a:r>
              <a:rPr lang="en-US" dirty="0"/>
              <a:t>The PCC, MCC#1, MCC#2, Emergency distribution boards’ </a:t>
            </a:r>
            <a:r>
              <a:rPr lang="en-US" dirty="0" smtClean="0"/>
              <a:t>incomer and bus coupler </a:t>
            </a:r>
            <a:r>
              <a:rPr lang="en-US" dirty="0"/>
              <a:t>feeders are protected by LV circuit breaker type 1. </a:t>
            </a:r>
            <a:endParaRPr lang="en-US" sz="1800" dirty="0"/>
          </a:p>
          <a:p>
            <a:pPr lvl="0"/>
            <a:r>
              <a:rPr lang="en-US" dirty="0" smtClean="0"/>
              <a:t>Motor </a:t>
            </a:r>
            <a:r>
              <a:rPr lang="en-US" dirty="0"/>
              <a:t>controller types 1 and 2 (MCC#1) incorporate integrated protection functionality and trip units. </a:t>
            </a:r>
            <a:endParaRPr lang="en-US" dirty="0" smtClean="0"/>
          </a:p>
          <a:p>
            <a:pPr lvl="0"/>
            <a:r>
              <a:rPr lang="en-US" dirty="0" smtClean="0"/>
              <a:t>Motor </a:t>
            </a:r>
            <a:r>
              <a:rPr lang="en-US" dirty="0"/>
              <a:t>controller types 3 and 4 (MCC#2) also incorporate integrated protection functionality together with LV circuit breaker type 2.</a:t>
            </a:r>
            <a:endParaRPr lang="en-US" sz="1800" dirty="0"/>
          </a:p>
          <a:p>
            <a:pPr lvl="0"/>
            <a:r>
              <a:rPr lang="en-US" dirty="0" smtClean="0"/>
              <a:t>The </a:t>
            </a:r>
            <a:r>
              <a:rPr lang="en-US" dirty="0"/>
              <a:t>incoming and outgoing feeders in the utilities board are protected by the LV circuit breaker type 2, which also incorporates protection </a:t>
            </a:r>
            <a:r>
              <a:rPr lang="en-US" dirty="0" smtClean="0"/>
              <a:t>functionality.</a:t>
            </a:r>
            <a:endParaRPr lang="en-US" sz="1800" dirty="0"/>
          </a:p>
          <a:p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 Box 64"/>
          <p:cNvSpPr txBox="1"/>
          <p:nvPr/>
        </p:nvSpPr>
        <p:spPr>
          <a:xfrm>
            <a:off x="6744907" y="5787497"/>
            <a:ext cx="4496500" cy="138499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900" b="1" i="1" dirty="0" smtClean="0">
                <a:solidFill>
                  <a:srgbClr val="44546A"/>
                </a:solidFill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0.4</a:t>
            </a:r>
            <a:r>
              <a:rPr lang="en-US" sz="900" b="1" i="1" dirty="0" smtClean="0">
                <a:solidFill>
                  <a:srgbClr val="44546A"/>
                </a:solidFill>
                <a:effectLst/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 </a:t>
            </a:r>
            <a:r>
              <a:rPr lang="en-US" sz="900" b="1" i="1" dirty="0">
                <a:solidFill>
                  <a:srgbClr val="44546A"/>
                </a:solidFill>
                <a:effectLst/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protection </a:t>
            </a:r>
            <a:r>
              <a:rPr lang="en-US" sz="900" b="1" i="1" dirty="0">
                <a:solidFill>
                  <a:srgbClr val="44546A"/>
                </a:solidFill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 at </a:t>
            </a:r>
            <a:r>
              <a:rPr lang="en-US" sz="900" b="1" i="1" dirty="0" smtClean="0">
                <a:solidFill>
                  <a:srgbClr val="44546A"/>
                </a:solidFill>
                <a:latin typeface="ABBvoice" panose="020D060302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 process area</a:t>
            </a:r>
            <a:endParaRPr lang="en-US" sz="9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03" y="682313"/>
            <a:ext cx="5880541" cy="507716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5600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3264" y="1759742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7. </a:t>
            </a:r>
            <a:r>
              <a:rPr lang="en-US" dirty="0"/>
              <a:t>Power automation system, dedicated/advanced protection, </a:t>
            </a:r>
            <a:r>
              <a:rPr lang="en-US" u="sng" dirty="0"/>
              <a:t>energy efficiency </a:t>
            </a:r>
            <a:r>
              <a:rPr lang="en-US" dirty="0" smtClean="0"/>
              <a:t>(5/5)</a:t>
            </a: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u="sng" dirty="0" smtClean="0"/>
              <a:t>Energy </a:t>
            </a:r>
            <a:r>
              <a:rPr lang="en-US" u="sng" dirty="0"/>
              <a:t>optimization software</a:t>
            </a:r>
            <a:r>
              <a:rPr lang="en-US" dirty="0"/>
              <a:t> package integrated with the </a:t>
            </a:r>
            <a:r>
              <a:rPr lang="en-US" dirty="0" smtClean="0"/>
              <a:t>HMI</a:t>
            </a:r>
          </a:p>
          <a:p>
            <a:pPr lvl="2"/>
            <a:r>
              <a:rPr lang="en-US" dirty="0" smtClean="0"/>
              <a:t>within </a:t>
            </a:r>
            <a:r>
              <a:rPr lang="en-US" dirty="0"/>
              <a:t>the same physical device or a separate </a:t>
            </a:r>
            <a:r>
              <a:rPr lang="en-US" dirty="0" smtClean="0"/>
              <a:t>computer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nsures </a:t>
            </a:r>
            <a:r>
              <a:rPr lang="en-US" dirty="0"/>
              <a:t>addressing the need for real-time energy monitoring and </a:t>
            </a:r>
            <a:r>
              <a:rPr lang="en-US" dirty="0" smtClean="0"/>
              <a:t>reporting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calable </a:t>
            </a:r>
            <a:r>
              <a:rPr lang="en-US" dirty="0"/>
              <a:t>and modular to provide complete load balancing and optimization of energy use and supply of the entire facility of the F&amp;B </a:t>
            </a:r>
            <a:r>
              <a:rPr lang="en-US" dirty="0" smtClean="0"/>
              <a:t>customer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a corporate, multi-site F&amp;B customer installations, multiple facilities can be integrated to provide a company-wide solution and to allow highly visual comparisons, benchmarking and the sharing of best practices between the production facilities.</a:t>
            </a:r>
          </a:p>
          <a:p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22" y="2143801"/>
            <a:ext cx="37242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55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2367" y="1927870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8. </a:t>
            </a:r>
            <a:r>
              <a:rPr lang="en-US" dirty="0" err="1" smtClean="0"/>
              <a:t>Busbar</a:t>
            </a:r>
            <a:r>
              <a:rPr lang="en-US" dirty="0" smtClean="0"/>
              <a:t> </a:t>
            </a:r>
            <a:r>
              <a:rPr lang="en-US" dirty="0"/>
              <a:t>protection</a:t>
            </a: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High-impedance based </a:t>
            </a:r>
            <a:r>
              <a:rPr lang="en-US" dirty="0" err="1"/>
              <a:t>busbar</a:t>
            </a:r>
            <a:r>
              <a:rPr lang="en-US" dirty="0"/>
              <a:t> protection at 22kV, 11kV levels</a:t>
            </a:r>
          </a:p>
          <a:p>
            <a:r>
              <a:rPr lang="en-US" dirty="0"/>
              <a:t>Provision in centralized protection unit for low-impedance principle based </a:t>
            </a:r>
            <a:r>
              <a:rPr lang="en-US" dirty="0" err="1"/>
              <a:t>busbar</a:t>
            </a:r>
            <a:r>
              <a:rPr lang="en-US" dirty="0"/>
              <a:t> protection</a:t>
            </a:r>
          </a:p>
          <a:p>
            <a:r>
              <a:rPr lang="en-US" dirty="0"/>
              <a:t>Fast acting </a:t>
            </a:r>
            <a:r>
              <a:rPr lang="en-US" dirty="0" err="1"/>
              <a:t>busbar</a:t>
            </a:r>
            <a:r>
              <a:rPr lang="en-US" dirty="0"/>
              <a:t> protection:</a:t>
            </a:r>
          </a:p>
          <a:p>
            <a:pPr lvl="1"/>
            <a:r>
              <a:rPr lang="en-US" dirty="0"/>
              <a:t>Saves entire switchgear lineup from severe faults such as flashovers</a:t>
            </a:r>
          </a:p>
          <a:p>
            <a:pPr lvl="1"/>
            <a:r>
              <a:rPr lang="en-US" dirty="0"/>
              <a:t>Ensures personnel safety and saving of customer investment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75" y="1464595"/>
            <a:ext cx="5511478" cy="459956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57772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2367" y="1927870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9. </a:t>
            </a:r>
            <a:r>
              <a:rPr lang="en-US" dirty="0"/>
              <a:t>Fast acting and coordinated arc  </a:t>
            </a:r>
            <a:r>
              <a:rPr lang="en-US" dirty="0" smtClean="0"/>
              <a:t>protection (1/3)</a:t>
            </a: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Required at all voltage levels to ensure personnel and equipment safety</a:t>
            </a:r>
          </a:p>
          <a:p>
            <a:r>
              <a:rPr lang="en-US" dirty="0"/>
              <a:t>Based on a coordinated approach between dedicated arc protection relays</a:t>
            </a:r>
          </a:p>
          <a:p>
            <a:pPr lvl="1"/>
            <a:r>
              <a:rPr lang="en-US" dirty="0"/>
              <a:t>Working on combination of light and phase overcurrent/earth fault measurement</a:t>
            </a:r>
          </a:p>
          <a:p>
            <a:pPr lvl="1"/>
            <a:r>
              <a:rPr lang="en-US" dirty="0"/>
              <a:t>Isolate utility incomers (power feeding)</a:t>
            </a:r>
          </a:p>
          <a:p>
            <a:endParaRPr lang="en-US" dirty="0" smtClean="0"/>
          </a:p>
          <a:p>
            <a:r>
              <a:rPr lang="en-US" dirty="0" smtClean="0"/>
              <a:t>At </a:t>
            </a:r>
            <a:r>
              <a:rPr lang="en-US" dirty="0"/>
              <a:t>22kV, protection relay types 1 and 2 sense arc flash and enable fast and selective arc protection.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71" y="1927870"/>
            <a:ext cx="5849899" cy="235167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2677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2367" y="1927870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9. </a:t>
            </a:r>
            <a:r>
              <a:rPr lang="en-US" dirty="0"/>
              <a:t>Fast acting and coordinated arc </a:t>
            </a:r>
            <a:r>
              <a:rPr lang="en-US" dirty="0" smtClean="0"/>
              <a:t>protection (2/3)</a:t>
            </a: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At 11kV (main process plant) with centralized protection, detection is done by merging units. </a:t>
            </a:r>
          </a:p>
          <a:p>
            <a:r>
              <a:rPr lang="en-US" dirty="0"/>
              <a:t>Based on light detection/OC/EF, trip commands are issued through merging units or protection relay type 4.</a:t>
            </a:r>
          </a:p>
          <a:p>
            <a:r>
              <a:rPr lang="en-US" dirty="0"/>
              <a:t>At other locations, dedicated protection relay type 4 could be used.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760" y="1187715"/>
            <a:ext cx="5057775" cy="472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62368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391" y="2179870"/>
            <a:ext cx="6070609" cy="282075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2367" y="1927870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9. </a:t>
            </a:r>
            <a:r>
              <a:rPr lang="en-US" dirty="0"/>
              <a:t>Fast acting and coordinated arc </a:t>
            </a:r>
            <a:r>
              <a:rPr lang="en-US" dirty="0" smtClean="0"/>
              <a:t>protection (3/3)</a:t>
            </a: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 smtClean="0"/>
              <a:t>At 0.4kV a </a:t>
            </a:r>
            <a:r>
              <a:rPr lang="en-US" dirty="0"/>
              <a:t>combination of a dedicated LV arc protection device type 2 and LV circuit breaker type 1 (dedicated LV arc protection device type 1</a:t>
            </a:r>
            <a:r>
              <a:rPr lang="en-US" dirty="0" smtClean="0"/>
              <a:t>) is deployed.</a:t>
            </a:r>
          </a:p>
          <a:p>
            <a:r>
              <a:rPr lang="en-US" dirty="0" smtClean="0"/>
              <a:t>A </a:t>
            </a:r>
            <a:r>
              <a:rPr lang="en-US" dirty="0"/>
              <a:t>comprehensive arc protection system can be realized that can trip up to 3 circuit breakers in the LV switchgear.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handling more circuit breakers, additional dedicated LV arc protection device type 2 units will be required.</a:t>
            </a:r>
          </a:p>
          <a:p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37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2367" y="1927870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10. </a:t>
            </a:r>
            <a:r>
              <a:rPr lang="en-US" dirty="0"/>
              <a:t>Short Circuit Current </a:t>
            </a:r>
            <a:r>
              <a:rPr lang="en-US" dirty="0" smtClean="0"/>
              <a:t>limiters (1/2)</a:t>
            </a: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>
          <a:xfrm>
            <a:off x="333263" y="2317640"/>
            <a:ext cx="5814319" cy="3594475"/>
          </a:xfrm>
        </p:spPr>
        <p:txBody>
          <a:bodyPr/>
          <a:lstStyle/>
          <a:p>
            <a:pPr lvl="1"/>
            <a:r>
              <a:rPr lang="en-US" dirty="0" smtClean="0"/>
              <a:t>Increasing </a:t>
            </a:r>
            <a:r>
              <a:rPr lang="en-US" dirty="0"/>
              <a:t>manufacturing capacity </a:t>
            </a:r>
            <a:r>
              <a:rPr lang="en-US" dirty="0" smtClean="0"/>
              <a:t>implies </a:t>
            </a:r>
            <a:r>
              <a:rPr lang="en-US" dirty="0"/>
              <a:t>that power distribution arrangement also needs </a:t>
            </a:r>
            <a:r>
              <a:rPr lang="en-US" dirty="0" smtClean="0"/>
              <a:t>augmentation</a:t>
            </a:r>
          </a:p>
          <a:p>
            <a:pPr lvl="2"/>
            <a:r>
              <a:rPr lang="en-US" dirty="0" smtClean="0"/>
              <a:t>New </a:t>
            </a:r>
            <a:r>
              <a:rPr lang="en-US" dirty="0"/>
              <a:t>load feeders need to be added at the 22kV level </a:t>
            </a:r>
            <a:r>
              <a:rPr lang="en-US" dirty="0" smtClean="0"/>
              <a:t>to </a:t>
            </a:r>
            <a:r>
              <a:rPr lang="en-US" dirty="0"/>
              <a:t>cater to the new process plant(s). </a:t>
            </a:r>
            <a:endParaRPr lang="en-US" dirty="0" smtClean="0"/>
          </a:p>
          <a:p>
            <a:pPr lvl="2"/>
            <a:r>
              <a:rPr lang="en-US" dirty="0" smtClean="0"/>
              <a:t>Additional </a:t>
            </a:r>
            <a:r>
              <a:rPr lang="en-US" dirty="0"/>
              <a:t>power source(s) may also be </a:t>
            </a:r>
            <a:r>
              <a:rPr lang="en-US" dirty="0" smtClean="0"/>
              <a:t>needed, if existing sources cannot cater to increased load.</a:t>
            </a:r>
            <a:endParaRPr lang="en-US" dirty="0"/>
          </a:p>
          <a:p>
            <a:pPr lvl="1"/>
            <a:r>
              <a:rPr lang="en-US" dirty="0" smtClean="0"/>
              <a:t>System </a:t>
            </a:r>
            <a:r>
              <a:rPr lang="en-US" dirty="0"/>
              <a:t>expansions </a:t>
            </a:r>
            <a:r>
              <a:rPr lang="en-US" dirty="0" smtClean="0"/>
              <a:t>also mean </a:t>
            </a:r>
            <a:r>
              <a:rPr lang="en-US" dirty="0"/>
              <a:t>increasing short-circuit levels.</a:t>
            </a:r>
          </a:p>
          <a:p>
            <a:pPr lvl="1"/>
            <a:r>
              <a:rPr lang="en-US" dirty="0"/>
              <a:t>SCC limiters installed </a:t>
            </a:r>
            <a:r>
              <a:rPr lang="en-US" dirty="0" smtClean="0"/>
              <a:t>in each phase (like fuse) </a:t>
            </a:r>
            <a:r>
              <a:rPr lang="en-US" dirty="0"/>
              <a:t>between the bus bar sections of the existing and new extension </a:t>
            </a:r>
            <a:r>
              <a:rPr lang="en-US" dirty="0" smtClean="0"/>
              <a:t>panels, also separated by bus coupler circuit breakers.</a:t>
            </a:r>
          </a:p>
          <a:p>
            <a:pPr lvl="1"/>
            <a:r>
              <a:rPr lang="en-US" dirty="0" smtClean="0"/>
              <a:t>For a short-circuit fault, the SCC senses the additional fault level and trips the bus section circuit breakers, separating the existing and new extensions within 0.6 </a:t>
            </a:r>
            <a:r>
              <a:rPr lang="en-US" dirty="0" err="1" smtClean="0"/>
              <a:t>ms.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The short-circuit levels in the existing section are then back to pre-extension levels.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6635823" y="1927870"/>
            <a:ext cx="451929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78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32368" y="1931192"/>
            <a:ext cx="115200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/>
              <a:t>10. Short Circuit Current limiters </a:t>
            </a:r>
            <a:r>
              <a:rPr lang="en-US" dirty="0" smtClean="0"/>
              <a:t>(2/2</a:t>
            </a:r>
            <a:r>
              <a:rPr lang="en-US" dirty="0"/>
              <a:t>)</a:t>
            </a:r>
            <a:endParaRPr lang="en-US" u="sng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dirty="0" smtClean="0"/>
              <a:t>SCCs ensure the following:</a:t>
            </a:r>
          </a:p>
          <a:p>
            <a:pPr lvl="2"/>
            <a:r>
              <a:rPr lang="en-US" dirty="0" smtClean="0"/>
              <a:t>An </a:t>
            </a:r>
            <a:r>
              <a:rPr lang="en-US" dirty="0"/>
              <a:t>easy system </a:t>
            </a:r>
            <a:r>
              <a:rPr lang="en-US" dirty="0" smtClean="0"/>
              <a:t>extension</a:t>
            </a:r>
          </a:p>
          <a:p>
            <a:pPr lvl="2"/>
            <a:r>
              <a:rPr lang="en-US" dirty="0" smtClean="0"/>
              <a:t>Customer need </a:t>
            </a:r>
            <a:r>
              <a:rPr lang="en-US" dirty="0"/>
              <a:t>not invest in replacement of bus bars and circuit breaker equipment etc. for the new fault ratings. </a:t>
            </a:r>
            <a:endParaRPr lang="en-US" dirty="0" smtClean="0"/>
          </a:p>
          <a:p>
            <a:pPr lvl="2"/>
            <a:r>
              <a:rPr lang="en-US" dirty="0" smtClean="0"/>
              <a:t>Therefore</a:t>
            </a:r>
            <a:r>
              <a:rPr lang="en-US"/>
              <a:t>, </a:t>
            </a:r>
            <a:r>
              <a:rPr lang="en-US" smtClean="0"/>
              <a:t>22kV </a:t>
            </a:r>
            <a:r>
              <a:rPr lang="en-US" dirty="0"/>
              <a:t>switchgear downtime and production losses are also prevented.</a:t>
            </a:r>
            <a:endParaRPr lang="en-US" sz="1800" dirty="0"/>
          </a:p>
          <a:p>
            <a:pPr marL="180018" lvl="2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09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I. Introduction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Challenges and expectations (1/2)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Mainly attributed to globalization and diverse cultural ‘mix’</a:t>
            </a:r>
          </a:p>
          <a:p>
            <a:pPr lvl="1"/>
            <a:r>
              <a:rPr lang="en-US" dirty="0"/>
              <a:t>Market related</a:t>
            </a:r>
          </a:p>
          <a:p>
            <a:pPr lvl="2"/>
            <a:r>
              <a:rPr lang="en-US" dirty="0"/>
              <a:t>Shorter product cycles</a:t>
            </a:r>
          </a:p>
          <a:p>
            <a:pPr lvl="3"/>
            <a:r>
              <a:rPr lang="en-US" dirty="0"/>
              <a:t>High levels of hygiene, nutritional value, health consciousness etc.</a:t>
            </a:r>
          </a:p>
          <a:p>
            <a:pPr lvl="4"/>
            <a:r>
              <a:rPr lang="en-US" dirty="0"/>
              <a:t>Stringent food safety and quality</a:t>
            </a:r>
          </a:p>
          <a:p>
            <a:pPr lvl="4"/>
            <a:r>
              <a:rPr lang="en-US" dirty="0"/>
              <a:t>Adapting to local market preferences</a:t>
            </a:r>
          </a:p>
          <a:p>
            <a:pPr lvl="4"/>
            <a:r>
              <a:rPr lang="en-US" dirty="0"/>
              <a:t>Cost-consciousness </a:t>
            </a:r>
          </a:p>
          <a:p>
            <a:pPr lvl="1"/>
            <a:r>
              <a:rPr lang="en-US" dirty="0"/>
              <a:t>Business related</a:t>
            </a:r>
          </a:p>
          <a:p>
            <a:pPr lvl="2"/>
            <a:r>
              <a:rPr lang="en-US" dirty="0"/>
              <a:t>Intense competition and minimal margins</a:t>
            </a:r>
          </a:p>
          <a:p>
            <a:pPr lvl="2"/>
            <a:r>
              <a:rPr lang="en-US" dirty="0"/>
              <a:t>Innovation, new market pursuits, deeper market penetration, faster time-to-market</a:t>
            </a:r>
          </a:p>
          <a:p>
            <a:pPr lvl="2"/>
            <a:r>
              <a:rPr lang="en-US" dirty="0"/>
              <a:t>‘Business climate’ change due to M&amp;A, consolidations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080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0"/>
            <a:ext cx="5523053" cy="629839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2367" y="1927870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11. </a:t>
            </a:r>
            <a:r>
              <a:rPr lang="en-US" dirty="0"/>
              <a:t>HSBT and </a:t>
            </a:r>
            <a:r>
              <a:rPr lang="en-US" dirty="0" smtClean="0"/>
              <a:t>ATS (1/2)</a:t>
            </a:r>
            <a:endParaRPr lang="en-US" u="sng" dirty="0"/>
          </a:p>
          <a:p>
            <a:pPr lvl="1">
              <a:spcBef>
                <a:spcPts val="600"/>
              </a:spcBef>
            </a:pP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Required to ensure power supply to essential electrical equipment, when changing over from one (faulty) incomer to other (healthy) incomer.</a:t>
            </a:r>
          </a:p>
          <a:p>
            <a:r>
              <a:rPr lang="en-US" dirty="0"/>
              <a:t>All loads on faulty section transferred on to healthy incomer.</a:t>
            </a:r>
          </a:p>
          <a:p>
            <a:pPr lvl="1"/>
            <a:r>
              <a:rPr lang="en-US" dirty="0"/>
              <a:t>Zero loss of productivity and finished goods’ deliveries to the supply chain</a:t>
            </a:r>
          </a:p>
          <a:p>
            <a:pPr lvl="1"/>
            <a:r>
              <a:rPr lang="en-US" dirty="0"/>
              <a:t>Safety of equipment and personnel</a:t>
            </a:r>
          </a:p>
          <a:p>
            <a:r>
              <a:rPr lang="en-US" dirty="0"/>
              <a:t>Required when load-shedding is not operational.</a:t>
            </a:r>
          </a:p>
          <a:p>
            <a:r>
              <a:rPr lang="en-US" dirty="0"/>
              <a:t>Required at 11kV and 0.4kV levels in the plant, with critical loads.</a:t>
            </a:r>
          </a:p>
          <a:p>
            <a:r>
              <a:rPr lang="en-US" dirty="0"/>
              <a:t>Coordinated approach between incomer protection devices and HSBT/ATS device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32368" y="1931192"/>
            <a:ext cx="115200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11. </a:t>
            </a:r>
            <a:r>
              <a:rPr lang="en-US" dirty="0"/>
              <a:t>HSBT and ATS </a:t>
            </a:r>
            <a:r>
              <a:rPr lang="en-US" dirty="0" smtClean="0"/>
              <a:t>(2/2</a:t>
            </a:r>
            <a:r>
              <a:rPr lang="en-US" dirty="0"/>
              <a:t>)</a:t>
            </a:r>
            <a:endParaRPr lang="en-US" u="sng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The 11kV main process plant HSBT solution would comprise of the following:</a:t>
            </a:r>
            <a:endParaRPr lang="en-US" sz="1800" dirty="0"/>
          </a:p>
          <a:p>
            <a:pPr lvl="1"/>
            <a:r>
              <a:rPr lang="en-US" dirty="0"/>
              <a:t>Dedicated HSBT relay</a:t>
            </a:r>
            <a:endParaRPr lang="en-US" sz="1800" dirty="0"/>
          </a:p>
          <a:p>
            <a:pPr lvl="1"/>
            <a:r>
              <a:rPr lang="en-US" dirty="0"/>
              <a:t>Protection relay type 4 at incomers with high-speed binary output contacts, detect fault conditions like </a:t>
            </a:r>
            <a:r>
              <a:rPr lang="en-US" dirty="0" err="1"/>
              <a:t>undervoltage</a:t>
            </a:r>
            <a:r>
              <a:rPr lang="en-US" dirty="0"/>
              <a:t> or </a:t>
            </a:r>
            <a:r>
              <a:rPr lang="en-US" dirty="0" err="1"/>
              <a:t>underfrequency</a:t>
            </a:r>
            <a:r>
              <a:rPr lang="en-US" dirty="0"/>
              <a:t>.</a:t>
            </a:r>
            <a:endParaRPr lang="en-US" sz="1800" dirty="0"/>
          </a:p>
          <a:p>
            <a:pPr lvl="1"/>
            <a:r>
              <a:rPr lang="en-US" dirty="0"/>
              <a:t>Interface between the HSBT relay and incomer relays is based on dedicated hardwiring.</a:t>
            </a:r>
            <a:endParaRPr lang="en-US" sz="1800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/>
              <a:t>HSBT ensures total transfer time of about 30-75 milliseconds, depending on type of circuit breaker.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/>
              <a:t>ATS system at 0.4kV level:</a:t>
            </a:r>
          </a:p>
          <a:p>
            <a:pPr lvl="1"/>
            <a:r>
              <a:rPr lang="en-US" dirty="0"/>
              <a:t>Comprises of ATS functionality built into AIS circuit </a:t>
            </a:r>
            <a:r>
              <a:rPr lang="en-US" dirty="0" smtClean="0"/>
              <a:t>breaker</a:t>
            </a:r>
          </a:p>
          <a:p>
            <a:pPr lvl="1"/>
            <a:r>
              <a:rPr lang="en-US" dirty="0" smtClean="0"/>
              <a:t>Dedicated ATS at the DG emergency feeder incomer at </a:t>
            </a:r>
            <a:r>
              <a:rPr lang="en-US" smtClean="0"/>
              <a:t>utility board</a:t>
            </a:r>
            <a:endParaRPr lang="en-US" dirty="0"/>
          </a:p>
          <a:p>
            <a:pPr lvl="1"/>
            <a:r>
              <a:rPr lang="en-US" dirty="0"/>
              <a:t>Coordinates with incomer circuit breakers with protection (</a:t>
            </a:r>
            <a:r>
              <a:rPr lang="en-US" dirty="0" err="1"/>
              <a:t>undervoltage</a:t>
            </a:r>
            <a:r>
              <a:rPr lang="en-US" dirty="0"/>
              <a:t>) functionality.</a:t>
            </a:r>
          </a:p>
          <a:p>
            <a:pPr lvl="1"/>
            <a:r>
              <a:rPr lang="en-US" dirty="0"/>
              <a:t>Ensures transfer time of about 120-150 milliseconds.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73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2367" y="1927870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12. Power </a:t>
            </a:r>
            <a:r>
              <a:rPr lang="en-US" dirty="0"/>
              <a:t>Quality monitoring and corrective control</a:t>
            </a:r>
            <a:endParaRPr lang="en-US" u="sng" dirty="0"/>
          </a:p>
          <a:p>
            <a:pPr lvl="1">
              <a:spcBef>
                <a:spcPts val="600"/>
              </a:spcBef>
            </a:pP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Multiple levels of PQ monitoring and possible control actions</a:t>
            </a:r>
          </a:p>
          <a:p>
            <a:r>
              <a:rPr lang="en-US" dirty="0"/>
              <a:t>Protection relay types 1, 2, 3, 4 can detect PQ conditions and generate alarms. Corrective actions can be configured.</a:t>
            </a:r>
          </a:p>
          <a:p>
            <a:r>
              <a:rPr lang="en-US" dirty="0"/>
              <a:t>Energy Storage System (ESS) and power control functions can control and supply required reactive power to boost voltage profile.</a:t>
            </a:r>
          </a:p>
          <a:p>
            <a:r>
              <a:rPr lang="en-US" dirty="0"/>
              <a:t>Dedicated Active Voltage Conditioner (AVC) at 0.4kV to ensure instant response to PQ events such as voltage sags and swells, through continuous voltage regulation.</a:t>
            </a:r>
          </a:p>
          <a:p>
            <a:r>
              <a:rPr lang="en-US" dirty="0"/>
              <a:t>Dedicated Active Harmonic Filter (AHC) at 11kV and 0.4kV</a:t>
            </a:r>
          </a:p>
          <a:p>
            <a:pPr lvl="1"/>
            <a:r>
              <a:rPr lang="en-US" dirty="0"/>
              <a:t>To monitor harmonic content in line currents</a:t>
            </a:r>
          </a:p>
          <a:p>
            <a:pPr lvl="1"/>
            <a:r>
              <a:rPr lang="en-US" dirty="0"/>
              <a:t>To generate/inject compensating current in phase opposition to the ‘polluting current’</a:t>
            </a:r>
          </a:p>
          <a:p>
            <a:pPr lvl="1"/>
            <a:r>
              <a:rPr lang="en-US" dirty="0"/>
              <a:t>To eliminate deviations automatically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63" y="1198072"/>
            <a:ext cx="6027738" cy="490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6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2367" y="1927870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13. Communication system redundancy (1/2)</a:t>
            </a:r>
            <a:endParaRPr lang="en-US" u="sng" dirty="0"/>
          </a:p>
          <a:p>
            <a:pPr lvl="1">
              <a:spcBef>
                <a:spcPts val="600"/>
              </a:spcBef>
            </a:pPr>
            <a:endParaRPr lang="en-US" u="sng" dirty="0"/>
          </a:p>
          <a:p>
            <a:pPr lvl="1">
              <a:spcBef>
                <a:spcPts val="600"/>
              </a:spcBef>
            </a:pP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dirty="0"/>
              <a:t>To ensure data communication network reliability and </a:t>
            </a:r>
            <a:r>
              <a:rPr lang="en-US" dirty="0" smtClean="0"/>
              <a:t>availability from IEC 61850 devices* in the network.</a:t>
            </a:r>
            <a:endParaRPr lang="en-US" dirty="0"/>
          </a:p>
          <a:p>
            <a:pPr lvl="1"/>
            <a:r>
              <a:rPr lang="en-US" dirty="0"/>
              <a:t>Duplication of IEC 61850 communication network based on IEC 62349-3 Parallel Redundancy Protocol (PRP)</a:t>
            </a:r>
          </a:p>
          <a:p>
            <a:pPr lvl="1"/>
            <a:r>
              <a:rPr lang="en-US" dirty="0"/>
              <a:t>Each IEC 61850 device (or any other with redundant ports) is connected to both networks.</a:t>
            </a:r>
          </a:p>
          <a:p>
            <a:pPr lvl="1"/>
            <a:r>
              <a:rPr lang="en-US" dirty="0"/>
              <a:t>Devices with single port are connected through a PRP adapter (also called ‘Redbox’.</a:t>
            </a:r>
          </a:p>
          <a:p>
            <a:pPr lvl="1"/>
            <a:r>
              <a:rPr lang="en-US" dirty="0"/>
              <a:t>GPS + Time </a:t>
            </a:r>
            <a:r>
              <a:rPr lang="en-US" dirty="0" smtClean="0"/>
              <a:t>server </a:t>
            </a:r>
            <a:r>
              <a:rPr lang="en-US" dirty="0"/>
              <a:t>are </a:t>
            </a:r>
            <a:r>
              <a:rPr lang="en-US" dirty="0" smtClean="0"/>
              <a:t>duplicated</a:t>
            </a:r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097387"/>
            <a:ext cx="5943600" cy="469011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 bwMode="gray">
          <a:xfrm>
            <a:off x="438150" y="5848350"/>
            <a:ext cx="5500314" cy="15240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050" i="1" dirty="0" smtClean="0"/>
              <a:t>*Note: Devices on Modbus-TCP and other Ethernet based protocols also supporte</a:t>
            </a:r>
            <a:r>
              <a:rPr lang="en-US" sz="1050" i="1" dirty="0"/>
              <a:t>d</a:t>
            </a:r>
            <a:endParaRPr lang="en-US" sz="700" i="1" dirty="0" smtClean="0"/>
          </a:p>
        </p:txBody>
      </p:sp>
    </p:spTree>
    <p:extLst>
      <p:ext uri="{BB962C8B-B14F-4D97-AF65-F5344CB8AC3E}">
        <p14:creationId xmlns:p14="http://schemas.microsoft.com/office/powerpoint/2010/main" val="90286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32367" y="1927870"/>
            <a:ext cx="56052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13. Communication system redundancy (2/2)</a:t>
            </a:r>
            <a:endParaRPr lang="en-US" u="sng" dirty="0"/>
          </a:p>
          <a:p>
            <a:pPr lvl="1">
              <a:spcBef>
                <a:spcPts val="600"/>
              </a:spcBef>
            </a:pPr>
            <a:endParaRPr lang="en-US" u="sng" dirty="0"/>
          </a:p>
          <a:p>
            <a:pPr lvl="1">
              <a:spcBef>
                <a:spcPts val="600"/>
              </a:spcBef>
            </a:pP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 smtClean="0"/>
              <a:t>0.4kV system </a:t>
            </a:r>
            <a:r>
              <a:rPr lang="en-US" dirty="0"/>
              <a:t>redundancy </a:t>
            </a:r>
            <a:r>
              <a:rPr lang="en-US" dirty="0" smtClean="0"/>
              <a:t>at </a:t>
            </a:r>
            <a:r>
              <a:rPr lang="en-US" dirty="0"/>
              <a:t>the MCC#1 and MCC#2 </a:t>
            </a:r>
            <a:r>
              <a:rPr lang="en-US" dirty="0" smtClean="0"/>
              <a:t>levels for important </a:t>
            </a:r>
            <a:r>
              <a:rPr lang="en-US" dirty="0"/>
              <a:t>motor feeders to be accessed/controlled without loss of </a:t>
            </a:r>
            <a:r>
              <a:rPr lang="en-US" dirty="0" smtClean="0"/>
              <a:t>system availability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In the MCC#2, </a:t>
            </a:r>
            <a:r>
              <a:rPr lang="en-US" dirty="0" smtClean="0"/>
              <a:t>motor </a:t>
            </a:r>
            <a:r>
              <a:rPr lang="en-US" dirty="0"/>
              <a:t>controller type 4 </a:t>
            </a:r>
            <a:r>
              <a:rPr lang="en-US" dirty="0" smtClean="0"/>
              <a:t>units with dual </a:t>
            </a:r>
            <a:r>
              <a:rPr lang="en-US" dirty="0"/>
              <a:t>RS485 communication ports.</a:t>
            </a:r>
            <a:endParaRPr lang="en-US" sz="1800" dirty="0"/>
          </a:p>
          <a:p>
            <a:r>
              <a:rPr lang="en-US" dirty="0"/>
              <a:t>This arrangement provides:</a:t>
            </a:r>
            <a:endParaRPr lang="en-US" sz="1800" dirty="0"/>
          </a:p>
          <a:p>
            <a:pPr lvl="1"/>
            <a:r>
              <a:rPr lang="en-US" dirty="0"/>
              <a:t>Primary and secondary switchgear gateway units, connected to two separate communication networks.</a:t>
            </a:r>
            <a:endParaRPr lang="en-US" sz="1800" dirty="0"/>
          </a:p>
          <a:p>
            <a:pPr lvl="1"/>
            <a:r>
              <a:rPr lang="en-US" dirty="0"/>
              <a:t>Capability of the upper level system to read information simultaneously from primary and secondary switchgear gateway units.</a:t>
            </a:r>
            <a:endParaRPr lang="en-US" sz="1800" dirty="0"/>
          </a:p>
          <a:p>
            <a:pPr lvl="1"/>
            <a:r>
              <a:rPr lang="en-US" dirty="0"/>
              <a:t>Increased process availability</a:t>
            </a:r>
            <a:endParaRPr lang="en-US" sz="1800" dirty="0"/>
          </a:p>
          <a:p>
            <a:pPr lvl="1"/>
            <a:r>
              <a:rPr lang="en-US" dirty="0"/>
              <a:t>An inbuilt functionality controlling switching commands permissions</a:t>
            </a:r>
            <a:endParaRPr lang="en-US" sz="1800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18" y="2271828"/>
            <a:ext cx="5990482" cy="258104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71955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14. </a:t>
            </a:r>
            <a:r>
              <a:rPr lang="en-US" dirty="0"/>
              <a:t>Intelligent substation asset </a:t>
            </a:r>
            <a:r>
              <a:rPr lang="en-US" dirty="0" smtClean="0"/>
              <a:t>analytics (1/2)</a:t>
            </a:r>
            <a:endParaRPr lang="en-US" u="sng" dirty="0"/>
          </a:p>
          <a:p>
            <a:pPr lvl="1">
              <a:spcBef>
                <a:spcPts val="600"/>
              </a:spcBef>
            </a:pPr>
            <a:endParaRPr lang="en-US" u="sng" dirty="0"/>
          </a:p>
          <a:p>
            <a:pPr lvl="1">
              <a:spcBef>
                <a:spcPts val="600"/>
              </a:spcBef>
            </a:pP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To maintain substation assets (transformers, switchgear, circuit breakers, motors etc.) proactively using condition monitoring and  predictive maintenance.</a:t>
            </a:r>
          </a:p>
          <a:p>
            <a:r>
              <a:rPr lang="en-US" dirty="0"/>
              <a:t>To ensure longevity of service, reduce or eliminate outages.</a:t>
            </a:r>
          </a:p>
          <a:p>
            <a:r>
              <a:rPr lang="en-US" dirty="0"/>
              <a:t>To run operations with minimal equipment inventory</a:t>
            </a:r>
          </a:p>
          <a:p>
            <a:r>
              <a:rPr lang="en-US" dirty="0"/>
              <a:t>Illustrated example shows monitoring of:</a:t>
            </a:r>
          </a:p>
          <a:p>
            <a:pPr lvl="1"/>
            <a:r>
              <a:rPr lang="en-US" dirty="0"/>
              <a:t>11kV circuit breaker’s temperature, partial discharge sensing + equipment tagging info.</a:t>
            </a:r>
          </a:p>
          <a:p>
            <a:pPr lvl="1"/>
            <a:r>
              <a:rPr lang="en-US" dirty="0"/>
              <a:t>0.4kV LV circuit breaker, motor </a:t>
            </a:r>
            <a:r>
              <a:rPr lang="en-US" dirty="0" smtClean="0"/>
              <a:t>controllers </a:t>
            </a:r>
            <a:r>
              <a:rPr lang="en-US" dirty="0"/>
              <a:t>provide energy data, equipment </a:t>
            </a:r>
            <a:r>
              <a:rPr lang="en-US" dirty="0" smtClean="0"/>
              <a:t>data</a:t>
            </a:r>
          </a:p>
          <a:p>
            <a:r>
              <a:rPr lang="en-US" dirty="0"/>
              <a:t>Two levels of Edge gateways are proposed, one </a:t>
            </a:r>
            <a:r>
              <a:rPr lang="en-US" dirty="0" smtClean="0"/>
              <a:t>each for </a:t>
            </a:r>
            <a:r>
              <a:rPr lang="en-US" dirty="0"/>
              <a:t>MV </a:t>
            </a:r>
            <a:r>
              <a:rPr lang="en-US" dirty="0" smtClean="0"/>
              <a:t>and LV respectively </a:t>
            </a:r>
            <a:endParaRPr lang="en-US" dirty="0"/>
          </a:p>
          <a:p>
            <a:pPr lvl="1"/>
            <a:r>
              <a:rPr lang="en-US" dirty="0"/>
              <a:t>Cloud gateway type </a:t>
            </a:r>
            <a:r>
              <a:rPr lang="en-US" dirty="0" smtClean="0"/>
              <a:t>1 (MV equipment) </a:t>
            </a:r>
            <a:r>
              <a:rPr lang="en-US" dirty="0"/>
              <a:t>is gets data directly from downstream protection relays on IEC 61850 or </a:t>
            </a:r>
            <a:r>
              <a:rPr lang="en-US" dirty="0" smtClean="0"/>
              <a:t>Modbus-TCP,</a:t>
            </a:r>
          </a:p>
          <a:p>
            <a:pPr lvl="1"/>
            <a:r>
              <a:rPr lang="en-US" dirty="0"/>
              <a:t>Cloud gateway </a:t>
            </a:r>
            <a:r>
              <a:rPr lang="en-US" dirty="0" smtClean="0"/>
              <a:t>type </a:t>
            </a:r>
            <a:r>
              <a:rPr lang="en-US" dirty="0"/>
              <a:t>2 gets data from the LV switchgear </a:t>
            </a:r>
            <a:r>
              <a:rPr lang="en-US" dirty="0" smtClean="0"/>
              <a:t>gateway units. </a:t>
            </a:r>
            <a:endParaRPr lang="en-US" dirty="0"/>
          </a:p>
          <a:p>
            <a:r>
              <a:rPr lang="en-US" dirty="0" smtClean="0"/>
              <a:t>Predominantly </a:t>
            </a:r>
            <a:r>
              <a:rPr lang="en-US" dirty="0"/>
              <a:t>non-real time data (near-real time and off-line) from 11kV and 0.4kV devices sent to enterprise data (Edge) gateway.</a:t>
            </a:r>
          </a:p>
          <a:p>
            <a:pPr lvl="1"/>
            <a:r>
              <a:rPr lang="en-US" dirty="0"/>
              <a:t>Full loop of ‘sense’ (sensors, instrument transformers) to ‘monitor’ (merging units, protection relays, dedicated condition monitoring equipment, substation controller, HMI/gateway) to ‘analyze’ (applications in cloud) to ‘act/respond’ (preventive maintenance) is completed.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19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/>
              <a:t>14. Intelligent substation asset analytics </a:t>
            </a:r>
            <a:r>
              <a:rPr lang="en-US" dirty="0" smtClean="0"/>
              <a:t>(2/2) - MV</a:t>
            </a:r>
            <a:endParaRPr lang="en-US" u="sng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Intelligent substation asset analytics (2/2) - </a:t>
            </a:r>
            <a:r>
              <a:rPr lang="en-US" dirty="0" smtClean="0"/>
              <a:t>LV</a:t>
            </a:r>
            <a:endParaRPr lang="en-US" u="sng" dirty="0"/>
          </a:p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7" y="2317638"/>
            <a:ext cx="5743373" cy="396043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" name="Content Placeholder 17"/>
          <p:cNvPicPr>
            <a:picLocks noGrp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27" y="2318012"/>
            <a:ext cx="5191198" cy="396005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78316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VI. </a:t>
            </a:r>
            <a:r>
              <a:rPr lang="en-US" dirty="0"/>
              <a:t>Constructing the solution</a:t>
            </a:r>
          </a:p>
          <a:p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15. Interface to Distributed Control System (DCS) </a:t>
            </a:r>
            <a:endParaRPr lang="en-US" u="sng" dirty="0"/>
          </a:p>
          <a:p>
            <a:pPr lvl="1">
              <a:spcBef>
                <a:spcPts val="600"/>
              </a:spcBef>
            </a:pPr>
            <a:endParaRPr lang="en-US" u="sng" dirty="0"/>
          </a:p>
          <a:p>
            <a:pPr lvl="1">
              <a:spcBef>
                <a:spcPts val="600"/>
              </a:spcBef>
            </a:pP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 smtClean="0"/>
              <a:t>Interface of </a:t>
            </a:r>
            <a:r>
              <a:rPr lang="en-US" dirty="0"/>
              <a:t>electrification automation system </a:t>
            </a:r>
            <a:r>
              <a:rPr lang="en-US" dirty="0" smtClean="0"/>
              <a:t>with </a:t>
            </a:r>
            <a:r>
              <a:rPr lang="en-US" dirty="0"/>
              <a:t>the process </a:t>
            </a:r>
            <a:r>
              <a:rPr lang="en-US" dirty="0" smtClean="0"/>
              <a:t>DCS:</a:t>
            </a:r>
          </a:p>
          <a:p>
            <a:pPr lvl="1"/>
            <a:r>
              <a:rPr lang="en-US" dirty="0" smtClean="0"/>
              <a:t>To have </a:t>
            </a:r>
            <a:r>
              <a:rPr lang="en-US" dirty="0"/>
              <a:t>an integrated approach to the plant monitoring and </a:t>
            </a:r>
            <a:r>
              <a:rPr lang="en-US" dirty="0" smtClean="0"/>
              <a:t>operations</a:t>
            </a:r>
          </a:p>
          <a:p>
            <a:pPr lvl="1"/>
            <a:r>
              <a:rPr lang="en-US" dirty="0" smtClean="0"/>
              <a:t>To send </a:t>
            </a:r>
            <a:r>
              <a:rPr lang="en-US" dirty="0"/>
              <a:t>electrification process information (measurements, process alarms/events, substation auxiliary system information etc</a:t>
            </a:r>
            <a:r>
              <a:rPr lang="en-US" dirty="0" smtClean="0"/>
              <a:t>.)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facilitate control of equipment such as circuit breaker operation for motor on/off </a:t>
            </a:r>
            <a:r>
              <a:rPr lang="en-US" dirty="0" smtClean="0"/>
              <a:t>operations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run applications that may use both manufacturing process and electrification </a:t>
            </a:r>
            <a:r>
              <a:rPr lang="en-US" dirty="0" smtClean="0"/>
              <a:t>data and to initiate </a:t>
            </a:r>
            <a:r>
              <a:rPr lang="en-US" dirty="0"/>
              <a:t>automated </a:t>
            </a:r>
            <a:r>
              <a:rPr lang="en-US" dirty="0" smtClean="0"/>
              <a:t>actions in the electrification process.</a:t>
            </a:r>
          </a:p>
          <a:p>
            <a:pPr lvl="1"/>
            <a:r>
              <a:rPr lang="en-US" dirty="0" smtClean="0"/>
              <a:t>Improving </a:t>
            </a:r>
            <a:r>
              <a:rPr lang="en-US" dirty="0"/>
              <a:t>overall operational </a:t>
            </a:r>
            <a:r>
              <a:rPr lang="en-US" dirty="0" smtClean="0"/>
              <a:t>efficiency</a:t>
            </a:r>
            <a:endParaRPr lang="en-US" dirty="0"/>
          </a:p>
          <a:p>
            <a:pPr lvl="1"/>
            <a:endParaRPr lang="en-US" dirty="0" smtClean="0"/>
          </a:p>
          <a:p>
            <a:pPr marL="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8721" y="3562349"/>
            <a:ext cx="81496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/>
          </p:cNvPicPr>
          <p:nvPr>
            <p:ph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27" y="2265512"/>
            <a:ext cx="4381573" cy="45829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15. DCS interface - MV</a:t>
            </a:r>
            <a:endParaRPr lang="en-US" u="sng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DCS interface – LV (option 1)</a:t>
            </a:r>
            <a:endParaRPr lang="en-US" u="sng" dirty="0"/>
          </a:p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5" y="2313137"/>
            <a:ext cx="5602366" cy="359897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9689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664" y="1159060"/>
            <a:ext cx="5448411" cy="576043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15. DCS interface – LV (option 2)</a:t>
            </a:r>
            <a:endParaRPr lang="en-US" u="sng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solution</a:t>
            </a:r>
          </a:p>
        </p:txBody>
      </p:sp>
    </p:spTree>
    <p:extLst>
      <p:ext uri="{BB962C8B-B14F-4D97-AF65-F5344CB8AC3E}">
        <p14:creationId xmlns:p14="http://schemas.microsoft.com/office/powerpoint/2010/main" val="1319215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I. Introduction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Challenges and expectations </a:t>
            </a:r>
            <a:r>
              <a:rPr lang="en-US" dirty="0" smtClean="0"/>
              <a:t>(2/2</a:t>
            </a:r>
            <a:r>
              <a:rPr lang="en-US" dirty="0"/>
              <a:t>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dirty="0"/>
              <a:t>Process related</a:t>
            </a:r>
          </a:p>
          <a:p>
            <a:pPr lvl="2"/>
            <a:r>
              <a:rPr lang="en-US" dirty="0"/>
              <a:t>Relentless quality</a:t>
            </a:r>
          </a:p>
          <a:p>
            <a:pPr lvl="2"/>
            <a:r>
              <a:rPr lang="en-US" dirty="0"/>
              <a:t>High level of personnel safety</a:t>
            </a:r>
          </a:p>
          <a:p>
            <a:pPr lvl="2"/>
            <a:r>
              <a:rPr lang="en-US" dirty="0"/>
              <a:t>Optimal supply and delivery chain</a:t>
            </a:r>
          </a:p>
          <a:p>
            <a:pPr lvl="2"/>
            <a:r>
              <a:rPr lang="en-US" dirty="0"/>
              <a:t>Efficient production process chain </a:t>
            </a:r>
          </a:p>
          <a:p>
            <a:pPr lvl="2"/>
            <a:endParaRPr lang="en-US" dirty="0"/>
          </a:p>
          <a:p>
            <a:r>
              <a:rPr lang="en-US" dirty="0"/>
              <a:t>Meeting above challenges essential to ensure survival, sustenance and prosperity of F&amp;B players.</a:t>
            </a:r>
          </a:p>
        </p:txBody>
      </p:sp>
      <p:sp>
        <p:nvSpPr>
          <p:cNvPr id="12" name="Text Placeholder 9"/>
          <p:cNvSpPr txBox="1">
            <a:spLocks/>
          </p:cNvSpPr>
          <p:nvPr/>
        </p:nvSpPr>
        <p:spPr bwMode="gray">
          <a:xfrm>
            <a:off x="278257" y="5452639"/>
            <a:ext cx="11574110" cy="460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Directly/indirectly deployed technologies need to be </a:t>
            </a:r>
          </a:p>
          <a:p>
            <a:r>
              <a:rPr lang="en-US" b="1" dirty="0" smtClean="0"/>
              <a:t>safe, reliable, eco-efficient, smart and futuristic.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2564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lvl="0"/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</a:t>
            </a:r>
            <a:r>
              <a:rPr lang="en-US" dirty="0" smtClean="0"/>
              <a:t>solution (illustration of some solution parts)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33435" y="1931193"/>
            <a:ext cx="5619690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11kV Primary AIS with sensors</a:t>
            </a:r>
          </a:p>
          <a:p>
            <a:pPr>
              <a:spcBef>
                <a:spcPts val="600"/>
              </a:spcBef>
            </a:pPr>
            <a:endParaRPr lang="en-US" baseline="30000" dirty="0"/>
          </a:p>
          <a:p>
            <a:endParaRPr lang="en-US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6233574" y="1930066"/>
            <a:ext cx="5619690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Sensors to protection relay connectivity</a:t>
            </a:r>
          </a:p>
          <a:p>
            <a:endParaRPr lang="en-US" dirty="0"/>
          </a:p>
        </p:txBody>
      </p:sp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" y="2415008"/>
            <a:ext cx="3427530" cy="2226737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07" y="2690177"/>
            <a:ext cx="379666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33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lvl="0"/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</a:t>
            </a:r>
            <a:r>
              <a:rPr lang="en-US" dirty="0" smtClean="0"/>
              <a:t>solution (illustration of some solution parts)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33435" y="1931193"/>
            <a:ext cx="5619690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11kV Primary AIS with protection relay</a:t>
            </a:r>
          </a:p>
          <a:p>
            <a:pPr>
              <a:spcBef>
                <a:spcPts val="600"/>
              </a:spcBef>
            </a:pPr>
            <a:endParaRPr lang="en-US" baseline="30000" dirty="0"/>
          </a:p>
          <a:p>
            <a:endParaRPr lang="en-US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6233574" y="1930066"/>
            <a:ext cx="5619690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Extending relay IO’s with extension IO unit</a:t>
            </a:r>
          </a:p>
          <a:p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2" y="2606749"/>
            <a:ext cx="3624580" cy="2314575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74" y="2387277"/>
            <a:ext cx="35941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4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lvl="0"/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</a:t>
            </a:r>
            <a:r>
              <a:rPr lang="en-US" dirty="0" smtClean="0"/>
              <a:t>solution (illustration of some solution parts)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33435" y="1931193"/>
            <a:ext cx="5619690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Executing application logic in HMI/gateway</a:t>
            </a:r>
          </a:p>
          <a:p>
            <a:endParaRPr lang="en-US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6233574" y="1691941"/>
            <a:ext cx="5619690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Deploying software on top of power automation for energy efficiency</a:t>
            </a:r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1" y="2525174"/>
            <a:ext cx="4819386" cy="285868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94" y="2614801"/>
            <a:ext cx="4858531" cy="223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58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lvl="0"/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</a:t>
            </a:r>
            <a:r>
              <a:rPr lang="en-US" dirty="0" smtClean="0"/>
              <a:t>solution (illustration of some solution parts)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33435" y="1931193"/>
            <a:ext cx="5619690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Arrangement for CB condition monitoring</a:t>
            </a:r>
          </a:p>
          <a:p>
            <a:endParaRPr lang="en-US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6233574" y="1930066"/>
            <a:ext cx="5619690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Dedicated arc protection, Short-Circuit Current limiter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0" y="2469983"/>
            <a:ext cx="4304963" cy="266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07" y="2279184"/>
            <a:ext cx="2124075" cy="174625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07" y="2259505"/>
            <a:ext cx="1600200" cy="163004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33" y="2342695"/>
            <a:ext cx="2042394" cy="1451546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07" y="3881918"/>
            <a:ext cx="2600325" cy="2153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3248" y="3995426"/>
            <a:ext cx="4148090" cy="17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87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lvl="0"/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</a:t>
            </a:r>
            <a:r>
              <a:rPr lang="en-US" dirty="0" smtClean="0"/>
              <a:t>solution (illustration of some solution parts)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33435" y="1931193"/>
            <a:ext cx="5619690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Cloud application – 1 (MRC)</a:t>
            </a:r>
          </a:p>
          <a:p>
            <a:endParaRPr lang="en-US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6233574" y="1930066"/>
            <a:ext cx="5619690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Cloud application – 2 (MVAM)</a:t>
            </a:r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2" y="2328191"/>
            <a:ext cx="4402180" cy="2605756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2" y="2910491"/>
            <a:ext cx="4273581" cy="177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488BFE-015E-452C-932B-DB979AC8F282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lvl="0"/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VI. Constructing the </a:t>
            </a:r>
            <a:r>
              <a:rPr lang="en-US" dirty="0" smtClean="0"/>
              <a:t>solution (illustration of some solution parts)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33435" y="1931193"/>
            <a:ext cx="5619690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Cloud application – </a:t>
            </a:r>
            <a:r>
              <a:rPr lang="en-US" dirty="0" smtClean="0"/>
              <a:t>3 </a:t>
            </a:r>
            <a:r>
              <a:rPr lang="en-US" dirty="0"/>
              <a:t>(</a:t>
            </a:r>
            <a:r>
              <a:rPr lang="en-US" dirty="0" smtClean="0"/>
              <a:t>MSC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6233574" y="1930066"/>
            <a:ext cx="5619690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Cloud application – </a:t>
            </a:r>
            <a:r>
              <a:rPr lang="en-US" dirty="0" smtClean="0"/>
              <a:t>4 (Asset Health Center)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79" y="2363177"/>
            <a:ext cx="4126865" cy="221742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9" y="4581867"/>
            <a:ext cx="4154170" cy="1275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324964" y="2522919"/>
            <a:ext cx="1860550" cy="1565910"/>
            <a:chOff x="0" y="0"/>
            <a:chExt cx="3513797" cy="3398620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0"/>
              <a:ext cx="3513797" cy="3398620"/>
              <a:chOff x="0" y="0"/>
              <a:chExt cx="4529299" cy="3597658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29299" cy="3597658"/>
              </a:xfrm>
              <a:prstGeom prst="rect">
                <a:avLst/>
              </a:prstGeom>
            </p:spPr>
          </p:pic>
          <p:pic>
            <p:nvPicPr>
              <p:cNvPr id="21" name="Picture 20" descr="image00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902" y="200354"/>
                <a:ext cx="4171276" cy="2345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l="73935" t="928" b="67954"/>
            <a:stretch/>
          </p:blipFill>
          <p:spPr>
            <a:xfrm>
              <a:off x="2059388" y="1478943"/>
              <a:ext cx="1202055" cy="890270"/>
            </a:xfrm>
            <a:prstGeom prst="rect">
              <a:avLst/>
            </a:prstGeom>
            <a:noFill/>
            <a:ln w="3175">
              <a:solidFill>
                <a:schemeClr val="accent4"/>
              </a:solidFill>
              <a:prstDash val="solid"/>
            </a:ln>
          </p:spPr>
        </p:pic>
      </p:grpSp>
      <p:pic>
        <p:nvPicPr>
          <p:cNvPr id="22" name="Picture 2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282" y="2331149"/>
            <a:ext cx="2624167" cy="309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VII. </a:t>
            </a:r>
            <a:r>
              <a:rPr lang="en-US" dirty="0"/>
              <a:t>Mapping KPIs, solutions and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07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VII. Mapping KPIs to solutions to products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32368" y="1931192"/>
            <a:ext cx="11707232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Value mapping to products (1/3)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735726"/>
              </p:ext>
            </p:extLst>
          </p:nvPr>
        </p:nvGraphicFramePr>
        <p:xfrm>
          <a:off x="345093" y="2298967"/>
          <a:ext cx="9570432" cy="389977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217125"/>
                <a:gridCol w="2570922"/>
                <a:gridCol w="4782385"/>
              </a:tblGrid>
              <a:tr h="3193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effectLst/>
                        </a:rPr>
                        <a:t>KPI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effectLst/>
                        </a:rPr>
                        <a:t>Solution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effectLst/>
                        </a:rPr>
                        <a:t>Components/Products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</a:tr>
              <a:tr h="3341178">
                <a:tc>
                  <a:txBody>
                    <a:bodyPr/>
                    <a:lstStyle/>
                    <a:p>
                      <a:pPr marL="169863" marR="0" lvl="0" indent="-1698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Food safety</a:t>
                      </a:r>
                    </a:p>
                    <a:p>
                      <a:pPr marL="169863" marR="0" lvl="0" indent="-1698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People Safety</a:t>
                      </a:r>
                    </a:p>
                    <a:p>
                      <a:pPr marL="169863" marR="0" lvl="0" indent="-1698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Manufactured product quality</a:t>
                      </a:r>
                    </a:p>
                    <a:p>
                      <a:pPr marL="169863" marR="0" lvl="0" indent="-1698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Reduce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outages (smart system management)</a:t>
                      </a:r>
                    </a:p>
                    <a:p>
                      <a:pPr marL="169863" marR="0" lvl="0" indent="-1698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Continuous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operations</a:t>
                      </a:r>
                    </a:p>
                    <a:p>
                      <a:pPr marL="169863" marR="0" lvl="0" indent="-1698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Preventing unplanned downtime and lost production 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IEC 61850 based power automation system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Islanding and fast load-shedding 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In plant power generation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Power generation control and voltage regulation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Automatic synchronization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Power automation system AND dedicated/advanced protection (to secure each part of the network)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 err="1">
                          <a:effectLst/>
                        </a:rPr>
                        <a:t>Busbar</a:t>
                      </a:r>
                      <a:r>
                        <a:rPr lang="en-US" sz="1000" dirty="0">
                          <a:effectLst/>
                        </a:rPr>
                        <a:t> protection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High-speed bus transfer / Automatic transfer switching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Power Quality monitoring and control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Communication system redundancy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 smtClean="0">
                          <a:effectLst/>
                        </a:rPr>
                        <a:t>Cybersecurity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DCS Interface</a:t>
                      </a: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AFS660, AFS670 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GPS/time servers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Relion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PML630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Relion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611, 615, 620 series, REX640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SSC600,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Relion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SMU615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Emax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Emax2 +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Ekip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MStart+MControl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UMC100, M10x-M,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Tmax</a:t>
                      </a:r>
                      <a:endParaRPr lang="en-US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 800M + Small PMS library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COM600S, SYS600,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MView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Mlink</a:t>
                      </a:r>
                      <a:endParaRPr lang="en-US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SUE3000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TruOne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ATS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Relion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611 series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ESSPro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PCS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PQF series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PCS100 AVC -40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ARx600, ABB Ability Edge gateway, MNS Digital Edge gateway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MNS iS, MNS Digital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MySiteCare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MySiteCondition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MyRemoteCare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MService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ABB Ability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Condition 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Monitoring, ABB Ability EDCS</a:t>
                      </a:r>
                      <a:endParaRPr lang="en-US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Clionet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Data Care, MVAM , Asset Health Center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 voltage motors</a:t>
                      </a:r>
                    </a:p>
                    <a:p>
                      <a:pPr marL="342900" marR="0" lvl="0" indent="-342900" algn="l" defTabSz="91449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UPS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Conceptpower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DPA 500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060" marR="5206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624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VII. Mapping KPIs to solutions to products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32368" y="1931192"/>
            <a:ext cx="11707232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Value mapping to products </a:t>
            </a:r>
            <a:r>
              <a:rPr lang="en-US" dirty="0" smtClean="0"/>
              <a:t>(2/3</a:t>
            </a:r>
            <a:r>
              <a:rPr lang="en-US" dirty="0"/>
              <a:t>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005338"/>
              </p:ext>
            </p:extLst>
          </p:nvPr>
        </p:nvGraphicFramePr>
        <p:xfrm>
          <a:off x="347929" y="2309289"/>
          <a:ext cx="7691171" cy="372277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586038"/>
                <a:gridCol w="2605635"/>
                <a:gridCol w="3499498"/>
              </a:tblGrid>
              <a:tr h="3520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effectLst/>
                        </a:rPr>
                        <a:t>KPI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effectLst/>
                        </a:rPr>
                        <a:t>Solution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effectLst/>
                        </a:rPr>
                        <a:t>Components/Products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</a:tr>
              <a:tr h="1087732">
                <a:tc>
                  <a:txBody>
                    <a:bodyPr/>
                    <a:lstStyle/>
                    <a:p>
                      <a:pPr marL="169863" marR="0" lvl="0" indent="-1698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rgbClr val="333333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Food safety during storage (maintaining supply voltage, temperature</a:t>
                      </a:r>
                      <a:r>
                        <a:rPr lang="en-US" sz="1000" dirty="0" smtClean="0">
                          <a:solidFill>
                            <a:srgbClr val="333333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generation control and voltage regulation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automation system (temperature control)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Relion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REX640, REU615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 800M + Small PMS library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SSC600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RIO600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COM600S,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MView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Mlink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 Ability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Condition Monitoring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ABBvoice" panose="020D06030205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78294">
                <a:tc>
                  <a:txBody>
                    <a:bodyPr/>
                    <a:lstStyle/>
                    <a:p>
                      <a:pPr marL="169863" marR="0" lvl="0" indent="-1698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rgbClr val="333333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People (operational) safety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69863" marR="0" lvl="0" indent="-1698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rgbClr val="333333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Protection of capital investment on assets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69863" marR="0" lvl="0" indent="-1698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rgbClr val="333333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Preventing unplanned downtime and lost production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Fast acting and coordinated arc protection system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Gas insulated, air insulated switchgear and equipment layout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automation system AND dedicated/advanced protection (to secure each part of the network)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 bar protection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Short circuit current limiters  facilitating system augmentation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automation system (substation HMI)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KEVA, KECA, KEVC series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VD4, HD4, EMax2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Unigear ZS1 Digital, ZX1.2, SafeRing/Safeplus,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UniSec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LeanGear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MNS Digital</a:t>
                      </a:r>
                      <a:endParaRPr lang="en-US" sz="1000" kern="1200" dirty="0" smtClean="0">
                        <a:solidFill>
                          <a:schemeClr val="dk1"/>
                        </a:solidFill>
                        <a:effectLst/>
                        <a:latin typeface="ABBvoice" panose="020D06030205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Rigel/Mercury compact secondary substation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UFES,  REA10x,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EMax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Relion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611, 615, 620 series, REX640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SSC600,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Relion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SMU615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Is-limiter 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Surge arrestor (MWD)</a:t>
                      </a:r>
                    </a:p>
                    <a:p>
                      <a:pPr marL="342900" marR="0" lvl="0" indent="-342900" algn="l" defTabSz="91449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COM600S, SYS600,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MView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Mlink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MNS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Digital Gateway, ABB Ability Condition Monitoring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endParaRPr lang="en-US" sz="1000" kern="1200" dirty="0" smtClean="0">
                        <a:solidFill>
                          <a:schemeClr val="dk1"/>
                        </a:solidFill>
                        <a:effectLst/>
                        <a:latin typeface="ABBvoice" panose="020D06030205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254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767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VII. Mapping KPIs to solutions to products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32368" y="1931192"/>
            <a:ext cx="11707232" cy="25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Value mapping to products </a:t>
            </a:r>
            <a:r>
              <a:rPr lang="en-US" dirty="0" smtClean="0"/>
              <a:t>(3/3</a:t>
            </a:r>
            <a:r>
              <a:rPr lang="en-US" dirty="0"/>
              <a:t>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094201"/>
              </p:ext>
            </p:extLst>
          </p:nvPr>
        </p:nvGraphicFramePr>
        <p:xfrm>
          <a:off x="332368" y="2323309"/>
          <a:ext cx="7754357" cy="341286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586038"/>
                <a:gridCol w="2605635"/>
                <a:gridCol w="3562684"/>
              </a:tblGrid>
              <a:tr h="3520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effectLst/>
                        </a:rPr>
                        <a:t>KPI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effectLst/>
                        </a:rPr>
                        <a:t>Solution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effectLst/>
                        </a:rPr>
                        <a:t>Components/Products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60" marR="52060" marT="0" marB="0"/>
                </a:tc>
              </a:tr>
              <a:tr h="1130989">
                <a:tc>
                  <a:txBody>
                    <a:bodyPr/>
                    <a:lstStyle/>
                    <a:p>
                      <a:pPr marL="227013" marR="0" lvl="0" indent="-22701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rgbClr val="333333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Increased asset utilization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7013" marR="0" lvl="0" indent="-22701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rgbClr val="333333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Optimized total cost of ownership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7013" marR="0" lvl="0" indent="-22701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rgbClr val="333333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Protection of capital investment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7013" marR="0" lvl="0" indent="-22701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rgbClr val="333333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Increased operational efficiency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7013" marR="0" lvl="0" indent="-22701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rgbClr val="333333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Trusted partner for long term partnership, solution oriented, on-site support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Short circuit current limiters  facilitating system augmentation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automation system AND dedicated/advanced protection (to secure each part of the network)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Gas insulated, air insulated switchgear and equipment layout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Intelligent substation asset analytics aiding predictive maintenance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Is-limiter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Relion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611, 615, 620 series, REX640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Relion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SMU615, SSCP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VD4, HD4, EMax2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Unigear ZS1 Digital, ZX1.2, SafeRing/Safeplus,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UniSec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LeanGear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MNS</a:t>
                      </a:r>
                      <a:r>
                        <a:rPr lang="de-DE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iS, </a:t>
                      </a: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MNS Digital</a:t>
                      </a:r>
                      <a:endParaRPr lang="en-US" sz="1000" kern="1200" dirty="0" smtClean="0">
                        <a:solidFill>
                          <a:schemeClr val="dk1"/>
                        </a:solidFill>
                        <a:effectLst/>
                        <a:latin typeface="ABBvoice" panose="020D06030205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ARx600, ABB Ability Edge gateway, MNS Digital Edge gateway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MySiteCare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MySiteCondition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MyRemoteCare</a:t>
                      </a:r>
                      <a:endParaRPr lang="en-US" sz="1000" kern="1200" dirty="0" smtClean="0">
                        <a:solidFill>
                          <a:schemeClr val="dk1"/>
                        </a:solidFill>
                        <a:effectLst/>
                        <a:latin typeface="ABBvoice" panose="020D06030205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9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Clionet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Care, MVAM , Asset Health Center,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MService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ABB Ability </a:t>
                      </a:r>
                      <a:r>
                        <a:rPr lang="en-US" sz="1000" kern="120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Condition </a:t>
                      </a:r>
                      <a:r>
                        <a:rPr lang="en-US" sz="1000" kern="120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Monitoring, </a:t>
                      </a:r>
                      <a:r>
                        <a:rPr lang="en-US" sz="1000" kern="120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 Ability EDCS</a:t>
                      </a:r>
                      <a:endParaRPr lang="en-US" sz="10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SUE3000</a:t>
                      </a:r>
                      <a:endParaRPr lang="en-US" sz="1000" kern="1200" dirty="0" smtClean="0">
                        <a:solidFill>
                          <a:schemeClr val="dk1"/>
                        </a:solidFill>
                        <a:effectLst/>
                        <a:latin typeface="ABBvoice" panose="020D06030205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ESSPro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PCS</a:t>
                      </a:r>
                    </a:p>
                    <a:p>
                      <a:pPr marL="342900" marR="0" lvl="0" indent="-342900" algn="l" defTabSz="91449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PCS100 AVC -40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ABBvoice" panose="020D06030205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1806">
                <a:tc>
                  <a:txBody>
                    <a:bodyPr/>
                    <a:lstStyle/>
                    <a:p>
                      <a:pPr marL="227013" marR="0" lvl="0" indent="-22701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1000"/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rgbClr val="333333"/>
                          </a:solidFill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Ambient insensitivity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254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(product characteristics)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254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BBvoice" panose="020D06030205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equipment can operate in harsh climate (temperature and humidity)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33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II</a:t>
            </a:r>
            <a:r>
              <a:rPr lang="en-US" dirty="0"/>
              <a:t>. </a:t>
            </a:r>
            <a:r>
              <a:rPr lang="en-US" dirty="0" smtClean="0"/>
              <a:t>Industry </a:t>
            </a:r>
            <a:r>
              <a:rPr lang="en-US" dirty="0"/>
              <a:t>needs and customer trends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999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VIII. Conclusion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12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VIII. </a:t>
            </a:r>
            <a:r>
              <a:rPr lang="en-US" dirty="0"/>
              <a:t>Conclusion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32368" y="1931192"/>
            <a:ext cx="11520000" cy="252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Takeaways</a:t>
            </a:r>
          </a:p>
          <a:p>
            <a:pPr lvl="1">
              <a:spcBef>
                <a:spcPts val="600"/>
              </a:spcBef>
            </a:pPr>
            <a:endParaRPr lang="en-US" u="sng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dirty="0"/>
              <a:t>Using the suggested F&amp;B plant use case, all necessary solutions have been suggested, which in turn have been mapped to specific ABB products and solutions in the power distribution area are clearly identified, justified. </a:t>
            </a:r>
          </a:p>
          <a:p>
            <a:pPr lvl="1"/>
            <a:r>
              <a:rPr lang="en-US" dirty="0"/>
              <a:t>These ABB solutions and products are further mapped to the identified key customer KPIs. </a:t>
            </a:r>
          </a:p>
          <a:p>
            <a:pPr lvl="1"/>
            <a:r>
              <a:rPr lang="en-US" dirty="0"/>
              <a:t>Based on the above, it is quite clear that ABB’s products and solutions can ensure a major contribution towards making a safer, more reliable and smarter F&amp;B process. </a:t>
            </a:r>
          </a:p>
          <a:p>
            <a:pPr marL="0" lvl="1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45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154AAD2-0FA1-40C3-BDB9-1741228A7DD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0479A72-920A-415B-8469-E7772A79C549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9AC3271-A931-471E-A9DC-A2357A91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F&amp;B Segment Electrification Solutions - Guidebook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May 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II. Industry needs and customer trends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Outstanding trends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dirty="0"/>
              <a:t>Reduced labor and human interface</a:t>
            </a:r>
          </a:p>
          <a:p>
            <a:pPr lvl="1"/>
            <a:r>
              <a:rPr lang="en-US" dirty="0"/>
              <a:t>Increased prevalence of ‘smart-enabled’ and ‘self-learning’ equipment</a:t>
            </a:r>
          </a:p>
          <a:p>
            <a:pPr lvl="1"/>
            <a:r>
              <a:rPr lang="en-US" dirty="0"/>
              <a:t>More demand for skilled technical experts</a:t>
            </a:r>
          </a:p>
          <a:p>
            <a:pPr lvl="1"/>
            <a:r>
              <a:rPr lang="en-US" dirty="0"/>
              <a:t>Shift towards energy-efficient solutions</a:t>
            </a:r>
          </a:p>
          <a:p>
            <a:pPr lvl="1"/>
            <a:r>
              <a:rPr lang="en-US" dirty="0"/>
              <a:t>Cost pressure driven by emerging market countries</a:t>
            </a:r>
          </a:p>
          <a:p>
            <a:pPr lvl="1"/>
            <a:r>
              <a:rPr lang="en-US" dirty="0" smtClean="0"/>
              <a:t>Energy </a:t>
            </a:r>
            <a:r>
              <a:rPr lang="en-US" dirty="0"/>
              <a:t>efficiency </a:t>
            </a:r>
          </a:p>
          <a:p>
            <a:pPr lvl="2"/>
            <a:r>
              <a:rPr lang="en-US" dirty="0"/>
              <a:t>is the major cost driver for the F&amp;B factory production process</a:t>
            </a:r>
          </a:p>
          <a:p>
            <a:pPr lvl="2"/>
            <a:r>
              <a:rPr lang="en-US" dirty="0"/>
              <a:t>is addressed through electrification </a:t>
            </a:r>
            <a:r>
              <a:rPr lang="en-US" dirty="0" smtClean="0"/>
              <a:t>solutions</a:t>
            </a:r>
          </a:p>
          <a:p>
            <a:pPr lvl="1"/>
            <a:r>
              <a:rPr lang="en-US" dirty="0" smtClean="0"/>
              <a:t>Reduction of Total Cost of Ownership (TCO)</a:t>
            </a:r>
          </a:p>
          <a:p>
            <a:pPr lvl="1"/>
            <a:r>
              <a:rPr lang="en-US" dirty="0" smtClean="0"/>
              <a:t>High priority for safety</a:t>
            </a:r>
          </a:p>
          <a:p>
            <a:pPr lvl="1"/>
            <a:r>
              <a:rPr lang="en-US" dirty="0" smtClean="0"/>
              <a:t>Overall Equipment Effectiveness (OEE) improvements</a:t>
            </a:r>
            <a:endParaRPr lang="en-US" dirty="0"/>
          </a:p>
        </p:txBody>
      </p:sp>
      <p:sp>
        <p:nvSpPr>
          <p:cNvPr id="12" name="Text Placeholder 9"/>
          <p:cNvSpPr txBox="1">
            <a:spLocks/>
          </p:cNvSpPr>
          <p:nvPr/>
        </p:nvSpPr>
        <p:spPr bwMode="gray">
          <a:xfrm>
            <a:off x="278257" y="5452639"/>
            <a:ext cx="11574110" cy="460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Electrification solutions contribute towards energy efficiency. </a:t>
            </a:r>
          </a:p>
        </p:txBody>
      </p:sp>
    </p:spTree>
    <p:extLst>
      <p:ext uri="{BB962C8B-B14F-4D97-AF65-F5344CB8AC3E}">
        <p14:creationId xmlns:p14="http://schemas.microsoft.com/office/powerpoint/2010/main" val="4727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BB Master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name="Presentation4" id="{AB123FCC-75BF-413D-9ADE-5DE1BC5101C9}" vid="{30A3DC37-1BE1-4015-B67A-9AB1D23BAC10}"/>
    </a:ext>
  </a:extLst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ABB PowerPoint Template 16by9</Template>
  <TotalTime>7752</TotalTime>
  <Words>6868</Words>
  <Application>Microsoft Office PowerPoint</Application>
  <PresentationFormat>Widescreen</PresentationFormat>
  <Paragraphs>938</Paragraphs>
  <Slides>82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0" baseType="lpstr">
      <vt:lpstr>ABBvoice</vt:lpstr>
      <vt:lpstr>ABBvoiceOffice</vt:lpstr>
      <vt:lpstr>Arial</vt:lpstr>
      <vt:lpstr>Calibri</vt:lpstr>
      <vt:lpstr>Symbol</vt:lpstr>
      <vt:lpstr>Times New Roman</vt:lpstr>
      <vt:lpstr>ABB Master</vt:lpstr>
      <vt:lpstr>Bitmap Image</vt:lpstr>
      <vt:lpstr>F&amp;B Segment Electrification Solutions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F&amp;B Segment Electrification Solutions - Guidebook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F&amp;B Segment Electrification Solutions</dc:title>
  <dc:creator>Ganesh Kulathu</dc:creator>
  <cp:lastModifiedBy>Ganesh Kulathu</cp:lastModifiedBy>
  <cp:revision>112</cp:revision>
  <dcterms:created xsi:type="dcterms:W3CDTF">2018-02-20T05:09:25Z</dcterms:created>
  <dcterms:modified xsi:type="dcterms:W3CDTF">2018-05-04T10:23:47Z</dcterms:modified>
</cp:coreProperties>
</file>