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4"/>
  </p:notesMasterIdLst>
  <p:handoutMasterIdLst>
    <p:handoutMasterId r:id="rId55"/>
  </p:handoutMasterIdLst>
  <p:sldIdLst>
    <p:sldId id="357" r:id="rId5"/>
    <p:sldId id="263" r:id="rId6"/>
    <p:sldId id="262" r:id="rId7"/>
    <p:sldId id="264" r:id="rId8"/>
    <p:sldId id="406" r:id="rId9"/>
    <p:sldId id="267" r:id="rId10"/>
    <p:sldId id="409" r:id="rId11"/>
    <p:sldId id="269" r:id="rId12"/>
    <p:sldId id="270" r:id="rId13"/>
    <p:sldId id="410" r:id="rId14"/>
    <p:sldId id="393" r:id="rId15"/>
    <p:sldId id="374" r:id="rId16"/>
    <p:sldId id="411" r:id="rId17"/>
    <p:sldId id="396" r:id="rId18"/>
    <p:sldId id="273" r:id="rId19"/>
    <p:sldId id="274" r:id="rId20"/>
    <p:sldId id="275" r:id="rId21"/>
    <p:sldId id="276" r:id="rId22"/>
    <p:sldId id="412" r:id="rId23"/>
    <p:sldId id="407" r:id="rId24"/>
    <p:sldId id="282" r:id="rId25"/>
    <p:sldId id="413" r:id="rId26"/>
    <p:sldId id="378" r:id="rId27"/>
    <p:sldId id="377" r:id="rId28"/>
    <p:sldId id="408" r:id="rId29"/>
    <p:sldId id="401" r:id="rId30"/>
    <p:sldId id="392" r:id="rId31"/>
    <p:sldId id="367" r:id="rId32"/>
    <p:sldId id="403" r:id="rId33"/>
    <p:sldId id="399" r:id="rId34"/>
    <p:sldId id="360" r:id="rId35"/>
    <p:sldId id="337" r:id="rId36"/>
    <p:sldId id="341" r:id="rId37"/>
    <p:sldId id="342" r:id="rId38"/>
    <p:sldId id="343" r:id="rId39"/>
    <p:sldId id="345" r:id="rId40"/>
    <p:sldId id="347" r:id="rId41"/>
    <p:sldId id="391" r:id="rId42"/>
    <p:sldId id="373" r:id="rId43"/>
    <p:sldId id="414" r:id="rId44"/>
    <p:sldId id="296" r:id="rId45"/>
    <p:sldId id="299" r:id="rId46"/>
    <p:sldId id="415" r:id="rId47"/>
    <p:sldId id="301" r:id="rId48"/>
    <p:sldId id="303" r:id="rId49"/>
    <p:sldId id="416" r:id="rId50"/>
    <p:sldId id="307" r:id="rId51"/>
    <p:sldId id="308" r:id="rId52"/>
    <p:sldId id="26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83B84-2482-6662-C49F-ED3EC8835233}" v="3" dt="2018-07-17T15:22:51.862"/>
  </p1510:revLst>
</p1510:revInfo>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86"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3884613" y="0"/>
            <a:ext cx="2971800" cy="457200"/>
          </a:xfrm>
          <a:prstGeom prst="rect">
            <a:avLst/>
          </a:prstGeom>
        </p:spPr>
        <p:txBody>
          <a:bodyPr vert="horz" lIns="91440" tIns="45720" rIns="91440" bIns="45720" rtlCol="0"/>
          <a:lstStyle>
            <a:lvl1pPr algn="r">
              <a:defRPr sz="12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t>7/18/2018</a:t>
            </a:fld>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t>‹#›</a:t>
            </a:fld>
            <a:endParaRPr lang="en-US">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3" name="Date Placeholder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7/18/2018</a:t>
            </a:fld>
            <a:endParaRPr lang="en-US"/>
          </a:p>
        </p:txBody>
      </p:sp>
      <p:sp>
        <p:nvSpPr>
          <p:cNvPr id="4" name="Slide Image Placeholder 3"/>
          <p:cNvSpPr>
            <a:spLocks noGrp="1" noRot="1" noChangeAspect="1"/>
          </p:cNvSpPr>
          <p:nvPr>
            <p:ph type="sldImg" idx="2"/>
          </p:nvPr>
        </p:nvSpPr>
        <p:spPr bwMode="gray">
          <a:xfrm>
            <a:off x="383822" y="685800"/>
            <a:ext cx="6096000" cy="3429000"/>
          </a:xfrm>
          <a:prstGeom prst="rect">
            <a:avLst/>
          </a:prstGeom>
          <a:noFill/>
          <a:ln w="12700">
            <a:solidFill>
              <a:schemeClr val="accent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383822" y="4343400"/>
            <a:ext cx="6090356" cy="411480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7" name="Slide Number Placehold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pPr/>
              <a:t>11</a:t>
            </a:fld>
            <a:endParaRPr lang="en-US"/>
          </a:p>
        </p:txBody>
      </p:sp>
    </p:spTree>
    <p:extLst>
      <p:ext uri="{BB962C8B-B14F-4D97-AF65-F5344CB8AC3E}">
        <p14:creationId xmlns:p14="http://schemas.microsoft.com/office/powerpoint/2010/main" val="330263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pPr defTabSz="966612">
              <a:defRPr/>
            </a:pPr>
            <a:r>
              <a:rPr lang="en-US" sz="1400"/>
              <a:t>Today we are going to discuss a</a:t>
            </a:r>
            <a:r>
              <a:rPr lang="en-US" sz="1400" baseline="0"/>
              <a:t>n issue that is seen in the field mainly on distribution transformers and that is switching transients in transformers.   From what we know about datacenter capex, </a:t>
            </a:r>
            <a:r>
              <a:rPr lang="en-US" sz="1400"/>
              <a:t>70% is Electrical and about 35% of that is transformer content.  So this phenomenon</a:t>
            </a:r>
            <a:r>
              <a:rPr lang="en-US" sz="1400" baseline="0"/>
              <a:t> has the opportunity of affecting/reaching many aspects of the topography of the datacenter.  </a:t>
            </a:r>
          </a:p>
          <a:p>
            <a:pPr defTabSz="966612">
              <a:defRPr/>
            </a:pPr>
            <a:r>
              <a:rPr lang="en-US" sz="1400"/>
              <a:t>As</a:t>
            </a:r>
            <a:r>
              <a:rPr lang="en-US" sz="1200" baseline="0"/>
              <a:t> transformer content continues to grow with recent trends in renewables (step up units, including collector transformers and zig-zag grounding transformers).  This issue has the opportunity of affecting more equipment than it does today. </a:t>
            </a:r>
          </a:p>
          <a:p>
            <a:pPr defTabSz="966612">
              <a:defRPr/>
            </a:pPr>
            <a:endParaRPr lang="en-US" sz="1200" baseline="0"/>
          </a:p>
          <a:p>
            <a:pPr defTabSz="914277" eaLnBrk="0" fontAlgn="base" hangingPunct="0">
              <a:lnSpc>
                <a:spcPct val="110000"/>
              </a:lnSpc>
              <a:spcBef>
                <a:spcPct val="50000"/>
              </a:spcBef>
              <a:spcAft>
                <a:spcPct val="0"/>
              </a:spcAft>
              <a:defRPr/>
            </a:pPr>
            <a:r>
              <a:rPr lang="en-US" sz="1200" baseline="0"/>
              <a:t>Regardless on how long you plan to run your datacenter, your products need to have the correct technology and protection affixed.  The upside to this is that ABB has the breadth of products and technologies to protect your investments. </a:t>
            </a:r>
          </a:p>
        </p:txBody>
      </p:sp>
      <p:sp>
        <p:nvSpPr>
          <p:cNvPr id="4" name="Slide Number Placeholder 3"/>
          <p:cNvSpPr>
            <a:spLocks noGrp="1"/>
          </p:cNvSpPr>
          <p:nvPr>
            <p:ph type="sldNum" sz="quarter" idx="10"/>
          </p:nvPr>
        </p:nvSpPr>
        <p:spPr/>
        <p:txBody>
          <a:bodyPr/>
          <a:lstStyle/>
          <a:p>
            <a:fld id="{3A94E69C-C28A-4BE6-BE89-71D8FB2035FD}" type="slidenum">
              <a:rPr lang="en-US" smtClean="0"/>
              <a:pPr/>
              <a:t>12</a:t>
            </a:fld>
            <a:endParaRPr lang="en-US"/>
          </a:p>
        </p:txBody>
      </p:sp>
    </p:spTree>
    <p:extLst>
      <p:ext uri="{BB962C8B-B14F-4D97-AF65-F5344CB8AC3E}">
        <p14:creationId xmlns:p14="http://schemas.microsoft.com/office/powerpoint/2010/main" val="188981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94E69C-C28A-4BE6-BE89-71D8FB2035FD}" type="slidenum">
              <a:rPr lang="en-US" smtClean="0"/>
              <a:t>39</a:t>
            </a:fld>
            <a:endParaRPr lang="en-US"/>
          </a:p>
        </p:txBody>
      </p:sp>
    </p:spTree>
    <p:extLst>
      <p:ext uri="{BB962C8B-B14F-4D97-AF65-F5344CB8AC3E}">
        <p14:creationId xmlns:p14="http://schemas.microsoft.com/office/powerpoint/2010/main" val="1591455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 r="7"/>
          <a:stretch/>
        </p:blipFill>
        <p:spPr bwMode="gray">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17488BFE-015E-452C-932B-DB979AC8F282}"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D4DCBA-4C7A-4489-854D-9CAAB7BC53A0}"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D4DCBA-4C7A-4489-854D-9CAAB7BC53A0}"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55A9BD9-4AB1-4514-A40D-3F4348B2CF77}"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EAB57985-67D2-4C2C-8135-28A8C8C9566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C4B2A68-D918-4286-96B0-6342B7A9B0CE}"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972E678C-17C0-4756-8034-8236E2D4136B}"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6DACDBD-1DFF-49BA-A724-30E3F02C142A}"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1783AD7-02E7-449A-B532-68934DEE5F31}"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6C11801-1BEF-46D9-879F-590C601D8597}" type="datetime4">
              <a:rPr lang="en-US" smtClean="0"/>
              <a:t>July 18, 2018</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75ACC3D8-F658-404B-AC58-DFDEB860C833}" type="datetime4">
              <a:rPr lang="en-US" smtClean="0"/>
              <a:t>July 18, 2018</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14" name="Straight Connector 13"/>
          <p:cNvCxnSpPr/>
          <p:nvPr userDrawn="1"/>
        </p:nvCxnSpPr>
        <p:spPr bwMode="gray">
          <a:xfrm>
            <a:off x="2548405" y="2388843"/>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103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E78DB5F-64D9-442E-954C-935C935B4142}"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21D0314D-AAD8-43AE-987E-1CD311B19016}" type="datetime4">
              <a:rPr lang="en-US" smtClean="0"/>
              <a:t>July 18, 2018</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C3EC54A-C632-4B8A-8DD8-4163ADA26599}" type="datetime4">
              <a:rPr lang="en-US" smtClean="0"/>
              <a:t>July 18, 2018</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094DB61-25C8-4EF5-ACA6-394B43063948}"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6B2BC20-ABC6-478C-8E1B-2165F3667B32}"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176D1A0-7D36-42FE-8B65-73ABE00A4B81}"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E78EC23C-A2EE-4E37-B3CA-EB5FB6E0A626}"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B49FC10-E749-4C4C-8DA8-5C5C82B618BE}"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A15E654D-F1FE-47BD-AEB4-A952F2E268AF}"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79F5AED-CDE6-4CF9-A19E-ACD3A4FD6C29}"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fld id="{DF793CCD-C37B-40CA-9C03-8963978AEAF0}" type="datetime4">
              <a:rPr lang="en-US" smtClean="0"/>
              <a:t>July 18, 2018</a:t>
            </a:fld>
            <a:endParaRPr lang="en-US"/>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a:t>
            </a:fld>
            <a:endParaRPr lang="en-US"/>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xmlns=""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9" name="Title 1">
            <a:extLst>
              <a:ext uri="{FF2B5EF4-FFF2-40B4-BE49-F238E27FC236}">
                <a16:creationId xmlns:a16="http://schemas.microsoft.com/office/drawing/2014/main" xmlns=""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xmlns=""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32E27045-0511-42A6-9AC3-A3212EB42885}" type="datetime4">
              <a:rPr lang="en-US" smtClean="0"/>
              <a:t>July 18, 2018</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86C11801-1BEF-46D9-879F-590C601D8597}" type="datetime4">
              <a:rPr lang="en-US" smtClean="0"/>
              <a:t>July 18, 2018</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32E27045-0511-42A6-9AC3-A3212EB42885}" type="datetime4">
              <a:rPr lang="en-US" smtClean="0"/>
              <a:t>July 18, 2018</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t>July 18, 2018</a:t>
            </a:fld>
            <a:endParaRPr lang="en-US"/>
          </a:p>
        </p:txBody>
      </p:sp>
      <p:sp>
        <p:nvSpPr>
          <p:cNvPr id="4" name="Footer Placeholder 3"/>
          <p:cNvSpPr>
            <a:spLocks noGrp="1"/>
          </p:cNvSpPr>
          <p:nvPr>
            <p:ph type="ftr" sz="quarter" idx="26"/>
          </p:nvPr>
        </p:nvSpPr>
        <p:spPr bwMode="gray"/>
        <p:txBody>
          <a:bodyPr/>
          <a:lstStyle/>
          <a:p>
            <a:pPr lvl="8"/>
            <a:endParaRPr lang="en-US"/>
          </a:p>
        </p:txBody>
      </p:sp>
      <p:sp>
        <p:nvSpPr>
          <p:cNvPr id="5" name="Slide Number Placeholder 4"/>
          <p:cNvSpPr>
            <a:spLocks noGrp="1"/>
          </p:cNvSpPr>
          <p:nvPr>
            <p:ph type="sldNum" sz="quarter" idx="27"/>
          </p:nvPr>
        </p:nvSpPr>
        <p:spPr bwMode="gray"/>
        <p:txBody>
          <a:bodyPr/>
          <a:lstStyle/>
          <a:p>
            <a:r>
              <a:rPr lang="en-US"/>
              <a:t>Slide </a:t>
            </a:r>
            <a:fld id="{619F89D8-7AE3-494A-97F3-03D680869632}" type="slidenum">
              <a:rPr lang="en-US" smtClean="0"/>
              <a:pPr/>
              <a:t>‹#›</a:t>
            </a:fld>
            <a:endParaRPr lang="en-US"/>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D7448BAD-718D-41D5-B039-249ED06F3A4A}" type="datetime4">
              <a:rPr lang="en-US" smtClean="0"/>
              <a:t>July 18, 2018</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D7448BAD-718D-41D5-B039-249ED06F3A4A}" type="datetime4">
              <a:rPr lang="en-US" smtClean="0"/>
              <a:t>July 18, 2018</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6"/>
          </p:nvPr>
        </p:nvSpPr>
        <p:spPr bwMode="gray"/>
        <p:txBody>
          <a:bodyPr/>
          <a:lstStyle/>
          <a:p>
            <a:fld id="{D7448BAD-718D-41D5-B039-249ED06F3A4A}" type="datetime4">
              <a:rPr lang="en-US" smtClean="0"/>
              <a:t>July 18, 2018</a:t>
            </a:fld>
            <a:endParaRPr lang="en-US"/>
          </a:p>
        </p:txBody>
      </p:sp>
      <p:sp>
        <p:nvSpPr>
          <p:cNvPr id="4" name="Footer Placeholder 3"/>
          <p:cNvSpPr>
            <a:spLocks noGrp="1"/>
          </p:cNvSpPr>
          <p:nvPr>
            <p:ph type="ftr" sz="quarter" idx="27"/>
          </p:nvPr>
        </p:nvSpPr>
        <p:spPr bwMode="gray"/>
        <p:txBody>
          <a:bodyPr/>
          <a:lstStyle/>
          <a:p>
            <a:pPr lvl="8"/>
            <a:endParaRPr lang="en-US"/>
          </a:p>
        </p:txBody>
      </p:sp>
      <p:sp>
        <p:nvSpPr>
          <p:cNvPr id="5" name="Slide Number Placeholder 4"/>
          <p:cNvSpPr>
            <a:spLocks noGrp="1"/>
          </p:cNvSpPr>
          <p:nvPr>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7"/>
          </p:nvPr>
        </p:nvSpPr>
        <p:spPr bwMode="gray"/>
        <p:txBody>
          <a:bodyPr/>
          <a:lstStyle/>
          <a:p>
            <a:fld id="{AFC62351-A650-4DF6-986F-78B25B039145}" type="datetime4">
              <a:rPr lang="en-US" smtClean="0"/>
              <a:t>July 18, 2018</a:t>
            </a:fld>
            <a:endParaRPr lang="en-US"/>
          </a:p>
        </p:txBody>
      </p:sp>
      <p:sp>
        <p:nvSpPr>
          <p:cNvPr id="4" name="Footer Placeholder 3"/>
          <p:cNvSpPr>
            <a:spLocks noGrp="1"/>
          </p:cNvSpPr>
          <p:nvPr>
            <p:ph type="ftr" sz="quarter" idx="28"/>
          </p:nvPr>
        </p:nvSpPr>
        <p:spPr bwMode="gray"/>
        <p:txBody>
          <a:bodyPr/>
          <a:lstStyle/>
          <a:p>
            <a:pPr lvl="8"/>
            <a:endParaRPr lang="en-US"/>
          </a:p>
        </p:txBody>
      </p:sp>
      <p:sp>
        <p:nvSpPr>
          <p:cNvPr id="5" name="Slide Number Placeholder 4"/>
          <p:cNvSpPr>
            <a:spLocks noGrp="1"/>
          </p:cNvSpPr>
          <p:nvPr>
            <p:ph type="sldNum" sz="quarter" idx="29"/>
          </p:nvPr>
        </p:nvSpPr>
        <p:spPr bwMode="gray"/>
        <p:txBody>
          <a:bodyPr/>
          <a:lstStyle/>
          <a:p>
            <a:r>
              <a:rPr lang="en-US"/>
              <a:t>Slide </a:t>
            </a:r>
            <a:fld id="{619F89D8-7AE3-494A-97F3-03D680869632}" type="slidenum">
              <a:rPr lang="en-US" smtClean="0"/>
              <a:pPr/>
              <a:t>‹#›</a:t>
            </a:fld>
            <a:endParaRPr lang="en-US"/>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t>July 18, 2018</a:t>
            </a:fld>
            <a:endParaRPr lang="en-US"/>
          </a:p>
        </p:txBody>
      </p:sp>
      <p:sp>
        <p:nvSpPr>
          <p:cNvPr id="5" name="Footer Placeholder 4"/>
          <p:cNvSpPr>
            <a:spLocks noGrp="1"/>
          </p:cNvSpPr>
          <p:nvPr userDrawn="1">
            <p:ph type="ftr" sz="quarter" idx="33"/>
          </p:nvPr>
        </p:nvSpPr>
        <p:spPr bwMode="gray"/>
        <p:txBody>
          <a:bodyPr/>
          <a:lstStyle/>
          <a:p>
            <a:pPr lvl="8"/>
            <a:endParaRPr lang="en-US"/>
          </a:p>
        </p:txBody>
      </p:sp>
      <p:sp>
        <p:nvSpPr>
          <p:cNvPr id="6" name="Slide Number Placeholder 5"/>
          <p:cNvSpPr>
            <a:spLocks noGrp="1"/>
          </p:cNvSpPr>
          <p:nvPr userDrawn="1">
            <p:ph type="sldNum" sz="quarter" idx="34"/>
          </p:nvPr>
        </p:nvSpPr>
        <p:spPr bwMode="gray"/>
        <p:txBody>
          <a:bodyPr/>
          <a:lstStyle/>
          <a:p>
            <a:r>
              <a:rPr lang="en-US"/>
              <a:t>Slide </a:t>
            </a:r>
            <a:fld id="{619F89D8-7AE3-494A-97F3-03D680869632}" type="slidenum">
              <a:rPr lang="en-US" smtClean="0"/>
              <a:pPr/>
              <a:t>‹#›</a:t>
            </a:fld>
            <a:endParaRPr lang="en-US"/>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1</a:t>
            </a:r>
            <a:endParaRPr lang="en-GB"/>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2</a:t>
            </a:r>
            <a:endParaRPr lang="en-GB"/>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3</a:t>
            </a:r>
            <a:endParaRPr lang="en-GB"/>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4</a:t>
            </a:r>
            <a:endParaRPr lang="en-GB"/>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xmlns=""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8" name="Title 1">
            <a:extLst>
              <a:ext uri="{FF2B5EF4-FFF2-40B4-BE49-F238E27FC236}">
                <a16:creationId xmlns:a16="http://schemas.microsoft.com/office/drawing/2014/main" xmlns=""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xmlns=""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35"/>
          </p:nvPr>
        </p:nvSpPr>
        <p:spPr bwMode="gray"/>
        <p:txBody>
          <a:bodyPr/>
          <a:lstStyle/>
          <a:p>
            <a:fld id="{61D1DE91-E2DE-4375-B4FF-ECFCEDDDCBE0}" type="datetime4">
              <a:rPr lang="en-US" smtClean="0"/>
              <a:t>July 18, 2018</a:t>
            </a:fld>
            <a:endParaRPr lang="en-US"/>
          </a:p>
        </p:txBody>
      </p:sp>
      <p:sp>
        <p:nvSpPr>
          <p:cNvPr id="4" name="Footer Placeholder 3"/>
          <p:cNvSpPr>
            <a:spLocks noGrp="1"/>
          </p:cNvSpPr>
          <p:nvPr>
            <p:ph type="ftr" sz="quarter" idx="36"/>
          </p:nvPr>
        </p:nvSpPr>
        <p:spPr bwMode="gray"/>
        <p:txBody>
          <a:bodyPr/>
          <a:lstStyle/>
          <a:p>
            <a:pPr lvl="8"/>
            <a:endParaRPr lang="en-US"/>
          </a:p>
        </p:txBody>
      </p:sp>
      <p:sp>
        <p:nvSpPr>
          <p:cNvPr id="5" name="Slide Number Placeholder 4"/>
          <p:cNvSpPr>
            <a:spLocks noGrp="1"/>
          </p:cNvSpPr>
          <p:nvPr>
            <p:ph type="sldNum" sz="quarter" idx="37"/>
          </p:nvPr>
        </p:nvSpPr>
        <p:spPr bwMode="gray"/>
        <p:txBody>
          <a:bodyPr/>
          <a:lstStyle/>
          <a:p>
            <a:r>
              <a:rPr lang="en-US"/>
              <a:t>Slide </a:t>
            </a:r>
            <a:fld id="{619F89D8-7AE3-494A-97F3-03D680869632}" type="slidenum">
              <a:rPr lang="en-US" smtClean="0"/>
              <a:pPr/>
              <a:t>‹#›</a:t>
            </a:fld>
            <a:endParaRPr lang="en-US"/>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00C3FEDD-2DA3-4289-9B1F-96211D1B5114}"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July 18, 2018</a:t>
            </a:fld>
            <a:endParaRPr lang="en-US"/>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a:solidFill>
                  <a:srgbClr val="FF0000"/>
                </a:solidFill>
              </a:rPr>
              <a:t>—</a:t>
            </a:r>
            <a:endParaRPr lang="en-US" sz="1800" b="1"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fld id="{A1F808C0-290B-4263-8A52-B569B4875133}" type="datetime4">
              <a:rPr lang="en-US" smtClean="0"/>
              <a:t>July 18, 2018</a:t>
            </a:fld>
            <a:endParaRPr lang="en-US"/>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t>July 18, 2018</a:t>
            </a:fld>
            <a:endParaRPr lang="en-US"/>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03_Agenda">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bwMode="gray">
          <a:xfrm>
            <a:off x="275578" y="1819425"/>
            <a:ext cx="11632206" cy="4093946"/>
          </a:xfrm>
        </p:spPr>
        <p:txBody>
          <a:bodyPr/>
          <a:lstStyle>
            <a:lvl1pPr>
              <a:spcBef>
                <a:spcPts val="900"/>
              </a:spcBef>
              <a:defRPr sz="2000"/>
            </a:lvl1pPr>
            <a:lvl2pPr marL="0" indent="0">
              <a:spcBef>
                <a:spcPts val="900"/>
              </a:spcBef>
              <a:buNone/>
              <a:defRPr sz="2000">
                <a:solidFill>
                  <a:schemeClr val="accent4"/>
                </a:solidFill>
              </a:defRPr>
            </a:lvl2pPr>
            <a:lvl3pPr marL="252000" indent="-252000">
              <a:spcBef>
                <a:spcPts val="900"/>
              </a:spcBef>
              <a:buFont typeface="Symbol" panose="05050102010706020507" pitchFamily="18" charset="2"/>
              <a:buChar char="-"/>
              <a:defRPr sz="2000">
                <a:solidFill>
                  <a:schemeClr val="accent4"/>
                </a:solidFill>
              </a:defRPr>
            </a:lvl3pPr>
            <a:lvl4pPr marL="252000" indent="-252000">
              <a:spcBef>
                <a:spcPts val="900"/>
              </a:spcBef>
              <a:buFont typeface="Symbol" panose="05050102010706020507" pitchFamily="18" charset="2"/>
              <a:buChar char="-"/>
              <a:defRPr sz="2000">
                <a:solidFill>
                  <a:schemeClr val="accent4"/>
                </a:solidFill>
              </a:defRPr>
            </a:lvl4pPr>
            <a:lvl5pPr marL="252000" indent="-252000">
              <a:spcBef>
                <a:spcPts val="900"/>
              </a:spcBef>
              <a:buFont typeface="Symbol" panose="05050102010706020507" pitchFamily="18" charset="2"/>
              <a:buChar char="-"/>
              <a:defRPr sz="2000">
                <a:solidFill>
                  <a:schemeClr val="accent4"/>
                </a:solidFill>
              </a:defRPr>
            </a:lvl5pPr>
            <a:lvl6pPr marL="252000" indent="-252000">
              <a:spcBef>
                <a:spcPts val="900"/>
              </a:spcBef>
              <a:buFont typeface="Symbol" panose="05050102010706020507" pitchFamily="18" charset="2"/>
              <a:buChar char="-"/>
              <a:defRPr sz="2000">
                <a:solidFill>
                  <a:schemeClr val="accent4"/>
                </a:solidFill>
              </a:defRPr>
            </a:lvl6pPr>
            <a:lvl7pPr marL="252000" indent="-252000">
              <a:spcBef>
                <a:spcPts val="900"/>
              </a:spcBef>
              <a:buFont typeface="Symbol" panose="05050102010706020507" pitchFamily="18" charset="2"/>
              <a:buChar char="-"/>
              <a:defRPr sz="2000">
                <a:solidFill>
                  <a:schemeClr val="accent4"/>
                </a:solidFill>
              </a:defRPr>
            </a:lvl7pPr>
            <a:lvl8pPr marL="252000" indent="-252000">
              <a:spcBef>
                <a:spcPts val="900"/>
              </a:spcBef>
              <a:buFont typeface="Symbol" panose="05050102010706020507" pitchFamily="18" charset="2"/>
              <a:buChar char="-"/>
              <a:defRPr sz="2000">
                <a:solidFill>
                  <a:schemeClr val="accent4"/>
                </a:solidFill>
              </a:defRPr>
            </a:lvl8pPr>
            <a:lvl9pPr marL="252000" indent="-252000">
              <a:spcBef>
                <a:spcPts val="900"/>
              </a:spcBef>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4"/>
          </p:nvPr>
        </p:nvSpPr>
        <p:spPr bwMode="gray"/>
        <p:txBody>
          <a:bodyPr/>
          <a:lstStyle/>
          <a:p>
            <a:fld id="{E3EF050F-B85E-4E30-B69F-9970B4AED387}" type="datetime4">
              <a:rPr lang="en-US" smtClean="0"/>
              <a:t>July 18, 2018</a:t>
            </a:fld>
            <a:endParaRPr lang="en-US"/>
          </a:p>
        </p:txBody>
      </p:sp>
      <p:sp>
        <p:nvSpPr>
          <p:cNvPr id="9" name="Footer Placeholder 8"/>
          <p:cNvSpPr>
            <a:spLocks noGrp="1"/>
          </p:cNvSpPr>
          <p:nvPr>
            <p:ph type="ftr" sz="quarter" idx="15"/>
          </p:nvPr>
        </p:nvSpPr>
        <p:spPr bwMode="gray"/>
        <p:txBody>
          <a:bodyPr/>
          <a:lstStyle/>
          <a:p>
            <a:endParaRPr lang="en-US"/>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561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057" y="1816571"/>
            <a:ext cx="11630729" cy="4096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p:cNvSpPr>
            <a:spLocks noGrp="1"/>
          </p:cNvSpPr>
          <p:nvPr>
            <p:ph type="subTitle" idx="13"/>
          </p:nvPr>
        </p:nvSpPr>
        <p:spPr bwMode="gray">
          <a:xfrm>
            <a:off x="257880" y="1120928"/>
            <a:ext cx="11649905" cy="504000"/>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p>
        </p:txBody>
      </p:sp>
      <p:sp>
        <p:nvSpPr>
          <p:cNvPr id="2" name="Title 1"/>
          <p:cNvSpPr>
            <a:spLocks noGrp="1"/>
          </p:cNvSpPr>
          <p:nvPr>
            <p:ph type="title"/>
          </p:nvPr>
        </p:nvSpPr>
        <p:spPr bwMode="gray">
          <a:xfrm>
            <a:off x="257880" y="637077"/>
            <a:ext cx="11649905" cy="410899"/>
          </a:xfrm>
        </p:spPr>
        <p:txBody>
          <a:bodyPr/>
          <a:lstStyle/>
          <a:p>
            <a:r>
              <a:rPr lang="en-US"/>
              <a:t>Click to edit Master title style</a:t>
            </a:r>
          </a:p>
        </p:txBody>
      </p:sp>
      <p:sp>
        <p:nvSpPr>
          <p:cNvPr id="8" name="Date Placeholder 7"/>
          <p:cNvSpPr>
            <a:spLocks noGrp="1"/>
          </p:cNvSpPr>
          <p:nvPr>
            <p:ph type="dt" sz="half" idx="14"/>
          </p:nvPr>
        </p:nvSpPr>
        <p:spPr bwMode="gray"/>
        <p:txBody>
          <a:bodyPr/>
          <a:lstStyle/>
          <a:p>
            <a:fld id="{F0F7C878-2F48-47C1-A60E-F6C764D931DE}" type="datetime4">
              <a:rPr lang="en-US" smtClean="0">
                <a:solidFill>
                  <a:srgbClr val="A0A0A0"/>
                </a:solidFill>
              </a:rPr>
              <a:pPr/>
              <a:t>July 18, 2018</a:t>
            </a:fld>
            <a:endParaRPr lang="en-US">
              <a:solidFill>
                <a:srgbClr val="A0A0A0"/>
              </a:solidFill>
            </a:endParaRPr>
          </a:p>
        </p:txBody>
      </p:sp>
      <p:sp>
        <p:nvSpPr>
          <p:cNvPr id="9" name="Footer Placeholder 8"/>
          <p:cNvSpPr>
            <a:spLocks noGrp="1"/>
          </p:cNvSpPr>
          <p:nvPr>
            <p:ph type="ftr" sz="quarter" idx="15"/>
          </p:nvPr>
        </p:nvSpPr>
        <p:spPr bwMode="gray"/>
        <p:txBody>
          <a:bodyPr/>
          <a:lstStyle/>
          <a:p>
            <a:endParaRPr lang="en-US">
              <a:solidFill>
                <a:srgbClr val="000000">
                  <a:tint val="75000"/>
                </a:srgbClr>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a:solidFill>
                <a:srgbClr val="A0A0A0"/>
              </a:solidFill>
            </a:endParaRPr>
          </a:p>
        </p:txBody>
      </p:sp>
    </p:spTree>
    <p:extLst>
      <p:ext uri="{BB962C8B-B14F-4D97-AF65-F5344CB8AC3E}">
        <p14:creationId xmlns:p14="http://schemas.microsoft.com/office/powerpoint/2010/main" val="348883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sp>
        <p:nvSpPr>
          <p:cNvPr id="5" name="Title 1">
            <a:extLst>
              <a:ext uri="{FF2B5EF4-FFF2-40B4-BE49-F238E27FC236}">
                <a16:creationId xmlns:a16="http://schemas.microsoft.com/office/drawing/2014/main" xmlns=""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xmlns=""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8"/>
          </p:nvPr>
        </p:nvSpPr>
        <p:spPr bwMode="gray"/>
        <p:txBody>
          <a:bodyPr/>
          <a:lstStyle/>
          <a:p>
            <a:fld id="{F7AFF65D-AAB4-46ED-A858-A6BA48891152}" type="datetime4">
              <a:rPr lang="en-US" smtClean="0"/>
              <a:t>July 18, 2018</a:t>
            </a:fld>
            <a:endParaRPr lang="en-US"/>
          </a:p>
        </p:txBody>
      </p:sp>
      <p:sp>
        <p:nvSpPr>
          <p:cNvPr id="5" name="Footer Placeholder 4"/>
          <p:cNvSpPr>
            <a:spLocks noGrp="1"/>
          </p:cNvSpPr>
          <p:nvPr>
            <p:ph type="ftr" sz="quarter" idx="19"/>
          </p:nvPr>
        </p:nvSpPr>
        <p:spPr bwMode="gray"/>
        <p:txBody>
          <a:bodyPr/>
          <a:lstStyle/>
          <a:p>
            <a:pPr lvl="8"/>
            <a:endParaRPr lang="en-US"/>
          </a:p>
        </p:txBody>
      </p:sp>
      <p:sp>
        <p:nvSpPr>
          <p:cNvPr id="6" name="Slide Number Placeholder 5"/>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7" name="Title 6"/>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FFAB2352-921F-4DD8-A99A-A1474F6943FF}" type="datetime4">
              <a:rPr lang="en-US" smtClean="0"/>
              <a:t>July 18, 2018</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FFAB2352-921F-4DD8-A99A-A1474F6943FF}" type="datetime4">
              <a:rPr lang="en-US" smtClean="0"/>
              <a:t>July 18, 2018</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B2016A11-4950-4F3F-938B-45DEE5F72969}" type="datetime4">
              <a:rPr lang="en-US" smtClean="0"/>
              <a:pPr/>
              <a:t>July 18, 2018</a:t>
            </a:fld>
            <a:endParaRPr lang="en-US"/>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a:t>
            </a:fld>
            <a:endParaRPr lang="en-US"/>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a:solidFill>
                  <a:schemeClr val="bg2"/>
                </a:solidFill>
              </a:rPr>
              <a:t>—</a:t>
            </a:r>
            <a:endParaRPr lang="en-US" sz="2400" b="1" err="1">
              <a:solidFill>
                <a:schemeClr val="bg2"/>
              </a:solidFill>
            </a:endParaRPr>
          </a:p>
        </p:txBody>
      </p:sp>
      <p:pic>
        <p:nvPicPr>
          <p:cNvPr id="16" name="Picture 19"/>
          <p:cNvPicPr>
            <a:picLocks noChangeAspect="1" noChangeArrowheads="1"/>
          </p:cNvPicPr>
          <p:nvPr userDrawn="1"/>
        </p:nvPicPr>
        <p:blipFill>
          <a:blip r:embed="rId58">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710" r:id="rId26"/>
    <p:sldLayoutId id="2147483677" r:id="rId27"/>
    <p:sldLayoutId id="2147483679" r:id="rId28"/>
    <p:sldLayoutId id="2147483680" r:id="rId29"/>
    <p:sldLayoutId id="2147483666" r:id="rId30"/>
    <p:sldLayoutId id="2147483672" r:id="rId31"/>
    <p:sldLayoutId id="2147483673" r:id="rId32"/>
    <p:sldLayoutId id="2147483674" r:id="rId33"/>
    <p:sldLayoutId id="2147483675" r:id="rId34"/>
    <p:sldLayoutId id="2147483676" r:id="rId35"/>
    <p:sldLayoutId id="2147483701" r:id="rId36"/>
    <p:sldLayoutId id="2147483681" r:id="rId37"/>
    <p:sldLayoutId id="2147483682" r:id="rId38"/>
    <p:sldLayoutId id="2147483702" r:id="rId39"/>
    <p:sldLayoutId id="2147483703" r:id="rId40"/>
    <p:sldLayoutId id="2147483699" r:id="rId41"/>
    <p:sldLayoutId id="2147483695" r:id="rId42"/>
    <p:sldLayoutId id="2147483683" r:id="rId43"/>
    <p:sldLayoutId id="2147483684" r:id="rId44"/>
    <p:sldLayoutId id="2147483698" r:id="rId45"/>
    <p:sldLayoutId id="2147483697" r:id="rId46"/>
    <p:sldLayoutId id="2147483685" r:id="rId47"/>
    <p:sldLayoutId id="2147483686" r:id="rId48"/>
    <p:sldLayoutId id="2147483687" r:id="rId49"/>
    <p:sldLayoutId id="2147483688" r:id="rId50"/>
    <p:sldLayoutId id="2147483689" r:id="rId51"/>
    <p:sldLayoutId id="2147483705" r:id="rId52"/>
    <p:sldLayoutId id="2147483651" r:id="rId53"/>
    <p:sldLayoutId id="2147483652" r:id="rId54"/>
    <p:sldLayoutId id="2147483708" r:id="rId55"/>
    <p:sldLayoutId id="2147483709"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18" userDrawn="1">
          <p15:clr>
            <a:srgbClr val="F26B43"/>
          </p15:clr>
        </p15:guide>
        <p15:guide id="2" pos="7469" userDrawn="1">
          <p15:clr>
            <a:srgbClr val="F26B43"/>
          </p15:clr>
        </p15:guide>
        <p15:guide id="3" pos="212" userDrawn="1">
          <p15:clr>
            <a:srgbClr val="F26B43"/>
          </p15:clr>
        </p15:guide>
        <p15:guide id="4" orient="horz" pos="3726" userDrawn="1">
          <p15:clr>
            <a:srgbClr val="F26B43"/>
          </p15:clr>
        </p15:guide>
        <p15:guide id="5" pos="3840" userDrawn="1">
          <p15:clr>
            <a:srgbClr val="F26B43"/>
          </p15:clr>
        </p15:guide>
        <p15:guide id="6" orient="horz" pos="24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15.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7.xml"/><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5.xml"/><Relationship Id="rId4"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8.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6"/>
          </p:nvPr>
        </p:nvSpPr>
        <p:spPr/>
        <p:txBody>
          <a:bodyPr/>
          <a:lstStyle/>
          <a:p>
            <a:endParaRPr lang="en-US"/>
          </a:p>
        </p:txBody>
      </p:sp>
      <p:sp>
        <p:nvSpPr>
          <p:cNvPr id="13" name="Text Placeholder 12"/>
          <p:cNvSpPr>
            <a:spLocks noGrp="1"/>
          </p:cNvSpPr>
          <p:nvPr>
            <p:ph type="body" sz="quarter" idx="13"/>
          </p:nvPr>
        </p:nvSpPr>
        <p:spPr/>
        <p:txBody>
          <a:bodyPr/>
          <a:lstStyle/>
          <a:p>
            <a:endParaRPr lang="en-US"/>
          </a:p>
        </p:txBody>
      </p:sp>
      <p:sp>
        <p:nvSpPr>
          <p:cNvPr id="11" name="Title 10"/>
          <p:cNvSpPr>
            <a:spLocks noGrp="1"/>
          </p:cNvSpPr>
          <p:nvPr>
            <p:ph type="ctrTitle"/>
          </p:nvPr>
        </p:nvSpPr>
        <p:spPr/>
        <p:txBody>
          <a:bodyPr/>
          <a:lstStyle/>
          <a:p>
            <a:r>
              <a:rPr lang="en-US"/>
              <a:t>ABB in data centers</a:t>
            </a:r>
          </a:p>
        </p:txBody>
      </p:sp>
      <p:sp>
        <p:nvSpPr>
          <p:cNvPr id="12" name="Subtitle 11"/>
          <p:cNvSpPr>
            <a:spLocks noGrp="1"/>
          </p:cNvSpPr>
          <p:nvPr>
            <p:ph type="subTitle" idx="1"/>
          </p:nvPr>
        </p:nvSpPr>
        <p:spPr/>
        <p:txBody>
          <a:bodyPr/>
          <a:lstStyle/>
          <a:p>
            <a:r>
              <a:rPr lang="en-US"/>
              <a:t>Intelligent data needs intelligent power</a:t>
            </a:r>
          </a:p>
          <a:p>
            <a:endParaRPr lang="en-US"/>
          </a:p>
        </p:txBody>
      </p:sp>
      <p:sp>
        <p:nvSpPr>
          <p:cNvPr id="14" name="Text Placeholder 13"/>
          <p:cNvSpPr>
            <a:spLocks noGrp="1"/>
          </p:cNvSpPr>
          <p:nvPr>
            <p:ph type="body" sz="quarter" idx="14"/>
          </p:nvPr>
        </p:nvSpPr>
        <p:spPr/>
        <p:txBody>
          <a:bodyPr/>
          <a:lstStyle/>
          <a:p>
            <a:endParaRPr lang="en-US"/>
          </a:p>
        </p:txBody>
      </p:sp>
      <p:pic>
        <p:nvPicPr>
          <p:cNvPr id="19" name="Picture Placeholder 18"/>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641" b="21641"/>
          <a:stretch>
            <a:fillRect/>
          </a:stretch>
        </p:blipFill>
        <p:spPr/>
      </p:pic>
    </p:spTree>
    <p:extLst>
      <p:ext uri="{BB962C8B-B14F-4D97-AF65-F5344CB8AC3E}">
        <p14:creationId xmlns:p14="http://schemas.microsoft.com/office/powerpoint/2010/main" val="10398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center power flow</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3448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Mission critical power chain</a:t>
            </a:r>
          </a:p>
        </p:txBody>
      </p:sp>
      <p:sp>
        <p:nvSpPr>
          <p:cNvPr id="4" name="Date Placeholder 3"/>
          <p:cNvSpPr>
            <a:spLocks noGrp="1"/>
          </p:cNvSpPr>
          <p:nvPr>
            <p:ph type="dt" sz="half" idx="18"/>
          </p:nvPr>
        </p:nvSpPr>
        <p:spPr/>
        <p:txBody>
          <a:bodyPr/>
          <a:lstStyle/>
          <a:p>
            <a:fld id="{FFAB2352-921F-4DD8-A99A-A1474F6943FF}" type="datetime4">
              <a:rPr lang="en-US" smtClean="0"/>
              <a:t>July 18, 2018</a:t>
            </a:fld>
            <a:endParaRPr lang="en-US"/>
          </a:p>
        </p:txBody>
      </p:sp>
      <p:sp>
        <p:nvSpPr>
          <p:cNvPr id="5" name="Footer Placeholder 4"/>
          <p:cNvSpPr>
            <a:spLocks noGrp="1"/>
          </p:cNvSpPr>
          <p:nvPr>
            <p:ph type="ftr" sz="quarter" idx="19"/>
          </p:nvPr>
        </p:nvSpPr>
        <p:spPr/>
        <p:txBody>
          <a:bodyPr/>
          <a:lstStyle/>
          <a:p>
            <a:pPr lvl="8"/>
            <a:endParaRPr lang="en-US"/>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11</a:t>
            </a:fld>
            <a:endParaRPr lang="en-US"/>
          </a:p>
        </p:txBody>
      </p:sp>
      <p:sp>
        <p:nvSpPr>
          <p:cNvPr id="7" name="Subtitle 6"/>
          <p:cNvSpPr>
            <a:spLocks noGrp="1"/>
          </p:cNvSpPr>
          <p:nvPr>
            <p:ph type="subTitle" idx="13"/>
          </p:nvPr>
        </p:nvSpPr>
        <p:spPr/>
        <p:txBody>
          <a:bodyPr/>
          <a:lstStyle/>
          <a:p>
            <a:endParaRPr lang="en-US"/>
          </a:p>
        </p:txBody>
      </p:sp>
      <p:grpSp>
        <p:nvGrpSpPr>
          <p:cNvPr id="72" name="Group 71"/>
          <p:cNvGrpSpPr/>
          <p:nvPr/>
        </p:nvGrpSpPr>
        <p:grpSpPr>
          <a:xfrm>
            <a:off x="1776636" y="1895899"/>
            <a:ext cx="8827842" cy="4005565"/>
            <a:chOff x="1027358" y="1372879"/>
            <a:chExt cx="9929993" cy="4505657"/>
          </a:xfrm>
        </p:grpSpPr>
        <p:pic>
          <p:nvPicPr>
            <p:cNvPr id="73" name="Picture 74" descr="http://i.ebayimg.com/00/s/NTA1WDc3NQ==/z/zZoAAOxygPtSshUr/$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21" r="6051"/>
            <a:stretch/>
          </p:blipFill>
          <p:spPr bwMode="auto">
            <a:xfrm>
              <a:off x="3379998" y="3238458"/>
              <a:ext cx="1346982" cy="74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 descr="http://img.weiku.com/waterpicture/2011/10/25/5/Transmission_Tower_634552506297447645_2.jpg"/>
            <p:cNvPicPr>
              <a:picLocks noChangeAspect="1" noChangeArrowheads="1"/>
            </p:cNvPicPr>
            <p:nvPr/>
          </p:nvPicPr>
          <p:blipFill>
            <a:blip r:embed="rId4">
              <a:extLst>
                <a:ext uri="{28A0092B-C50C-407E-A947-70E740481C1C}">
                  <a14:useLocalDpi xmlns:a14="http://schemas.microsoft.com/office/drawing/2010/main" val="0"/>
                </a:ext>
              </a:extLst>
            </a:blip>
            <a:srcRect l="23462" t="23447" r="21507" b="13026"/>
            <a:stretch>
              <a:fillRect/>
            </a:stretch>
          </p:blipFill>
          <p:spPr bwMode="auto">
            <a:xfrm>
              <a:off x="1135748" y="1794203"/>
              <a:ext cx="619493" cy="107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4" descr="http://www.cengs.com/images/sub1.jpg"/>
            <p:cNvPicPr>
              <a:picLocks noChangeAspect="1" noChangeArrowheads="1"/>
            </p:cNvPicPr>
            <p:nvPr/>
          </p:nvPicPr>
          <p:blipFill>
            <a:blip r:embed="rId5">
              <a:extLst>
                <a:ext uri="{28A0092B-C50C-407E-A947-70E740481C1C}">
                  <a14:useLocalDpi xmlns:a14="http://schemas.microsoft.com/office/drawing/2010/main" val="0"/>
                </a:ext>
              </a:extLst>
            </a:blip>
            <a:srcRect l="23039" r="34560"/>
            <a:stretch>
              <a:fillRect/>
            </a:stretch>
          </p:blipFill>
          <p:spPr bwMode="auto">
            <a:xfrm>
              <a:off x="2284255" y="1852096"/>
              <a:ext cx="938738" cy="99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 descr="http://in.all.biz/img/in/catalog/224435.jpeg"/>
            <p:cNvPicPr>
              <a:picLocks noChangeAspect="1" noChangeArrowheads="1"/>
            </p:cNvPicPr>
            <p:nvPr/>
          </p:nvPicPr>
          <p:blipFill>
            <a:blip r:embed="rId6">
              <a:extLst>
                <a:ext uri="{28A0092B-C50C-407E-A947-70E740481C1C}">
                  <a14:useLocalDpi xmlns:a14="http://schemas.microsoft.com/office/drawing/2010/main" val="0"/>
                </a:ext>
              </a:extLst>
            </a:blip>
            <a:srcRect l="3999" t="16000" r="8000" b="20000"/>
            <a:stretch>
              <a:fillRect/>
            </a:stretch>
          </p:blipFill>
          <p:spPr bwMode="auto">
            <a:xfrm>
              <a:off x="3663231" y="1968720"/>
              <a:ext cx="1050889" cy="76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Arrow Connector 76"/>
            <p:cNvCxnSpPr>
              <a:endCxn id="75" idx="1"/>
            </p:cNvCxnSpPr>
            <p:nvPr/>
          </p:nvCxnSpPr>
          <p:spPr bwMode="auto">
            <a:xfrm>
              <a:off x="1757039" y="2346508"/>
              <a:ext cx="527216" cy="3482"/>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sp>
          <p:nvSpPr>
            <p:cNvPr id="78" name="TextBox 90"/>
            <p:cNvSpPr txBox="1">
              <a:spLocks noChangeArrowheads="1"/>
            </p:cNvSpPr>
            <p:nvPr/>
          </p:nvSpPr>
          <p:spPr bwMode="auto">
            <a:xfrm>
              <a:off x="1033282" y="1372879"/>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Utility Source A</a:t>
              </a:r>
            </a:p>
          </p:txBody>
        </p:sp>
        <p:sp>
          <p:nvSpPr>
            <p:cNvPr id="79" name="TextBox 91"/>
            <p:cNvSpPr txBox="1">
              <a:spLocks noChangeArrowheads="1"/>
            </p:cNvSpPr>
            <p:nvPr/>
          </p:nvSpPr>
          <p:spPr bwMode="auto">
            <a:xfrm>
              <a:off x="2311219" y="1400640"/>
              <a:ext cx="8848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Substation A</a:t>
              </a:r>
            </a:p>
          </p:txBody>
        </p:sp>
        <p:sp>
          <p:nvSpPr>
            <p:cNvPr id="80" name="TextBox 92"/>
            <p:cNvSpPr txBox="1">
              <a:spLocks noChangeArrowheads="1"/>
            </p:cNvSpPr>
            <p:nvPr/>
          </p:nvSpPr>
          <p:spPr bwMode="auto">
            <a:xfrm>
              <a:off x="3676651" y="1402786"/>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Switchgear A +   ATS</a:t>
              </a:r>
            </a:p>
          </p:txBody>
        </p:sp>
        <p:sp>
          <p:nvSpPr>
            <p:cNvPr id="81" name="TextBox 93"/>
            <p:cNvSpPr txBox="1">
              <a:spLocks noChangeArrowheads="1"/>
            </p:cNvSpPr>
            <p:nvPr/>
          </p:nvSpPr>
          <p:spPr bwMode="auto">
            <a:xfrm>
              <a:off x="2478978" y="3453100"/>
              <a:ext cx="931688" cy="2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Generator</a:t>
              </a:r>
            </a:p>
          </p:txBody>
        </p:sp>
        <p:pic>
          <p:nvPicPr>
            <p:cNvPr id="82" name="Picture 4" descr="http://www.cengs.com/images/sub1.jpg"/>
            <p:cNvPicPr>
              <a:picLocks noChangeAspect="1" noChangeArrowheads="1"/>
            </p:cNvPicPr>
            <p:nvPr/>
          </p:nvPicPr>
          <p:blipFill>
            <a:blip r:embed="rId5">
              <a:extLst>
                <a:ext uri="{28A0092B-C50C-407E-A947-70E740481C1C}">
                  <a14:useLocalDpi xmlns:a14="http://schemas.microsoft.com/office/drawing/2010/main" val="0"/>
                </a:ext>
              </a:extLst>
            </a:blip>
            <a:srcRect l="23039" r="34560"/>
            <a:stretch>
              <a:fillRect/>
            </a:stretch>
          </p:blipFill>
          <p:spPr bwMode="auto">
            <a:xfrm>
              <a:off x="2297638" y="4379372"/>
              <a:ext cx="938738" cy="99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120"/>
            <p:cNvSpPr txBox="1">
              <a:spLocks noChangeArrowheads="1"/>
            </p:cNvSpPr>
            <p:nvPr/>
          </p:nvSpPr>
          <p:spPr bwMode="auto">
            <a:xfrm>
              <a:off x="1027358" y="5456154"/>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Utility Source B</a:t>
              </a:r>
            </a:p>
          </p:txBody>
        </p:sp>
        <p:sp>
          <p:nvSpPr>
            <p:cNvPr id="84" name="TextBox 121"/>
            <p:cNvSpPr txBox="1">
              <a:spLocks noChangeArrowheads="1"/>
            </p:cNvSpPr>
            <p:nvPr/>
          </p:nvSpPr>
          <p:spPr bwMode="auto">
            <a:xfrm>
              <a:off x="2275143" y="5428473"/>
              <a:ext cx="979147" cy="4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Substation B</a:t>
              </a:r>
            </a:p>
          </p:txBody>
        </p:sp>
        <p:pic>
          <p:nvPicPr>
            <p:cNvPr id="85" name="Picture 6" descr="http://in.all.biz/img/in/catalog/224435.jpeg"/>
            <p:cNvPicPr>
              <a:picLocks noChangeAspect="1" noChangeArrowheads="1"/>
            </p:cNvPicPr>
            <p:nvPr/>
          </p:nvPicPr>
          <p:blipFill>
            <a:blip r:embed="rId6">
              <a:extLst>
                <a:ext uri="{28A0092B-C50C-407E-A947-70E740481C1C}">
                  <a14:useLocalDpi xmlns:a14="http://schemas.microsoft.com/office/drawing/2010/main" val="0"/>
                </a:ext>
              </a:extLst>
            </a:blip>
            <a:srcRect l="3999" t="16000" r="8000" b="20000"/>
            <a:stretch>
              <a:fillRect/>
            </a:stretch>
          </p:blipFill>
          <p:spPr bwMode="auto">
            <a:xfrm>
              <a:off x="3663230" y="4490255"/>
              <a:ext cx="1050889" cy="76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127"/>
            <p:cNvSpPr txBox="1">
              <a:spLocks noChangeArrowheads="1"/>
            </p:cNvSpPr>
            <p:nvPr/>
          </p:nvSpPr>
          <p:spPr bwMode="auto">
            <a:xfrm>
              <a:off x="3686642" y="5428472"/>
              <a:ext cx="10210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Switchgear B  + ATS</a:t>
              </a:r>
            </a:p>
          </p:txBody>
        </p:sp>
        <p:pic>
          <p:nvPicPr>
            <p:cNvPr id="87" name="Picture 14" descr="https://encrypted-tbn3.gstatic.com/images?q=tbn:ANd9GcT3sO3JN4eNUJS5tUCmpG1uWb_IUI-O0dpzThPk2LqXxQc2j-N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8415" y="3484592"/>
              <a:ext cx="876719" cy="37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8" name="Straight Arrow Connector 138"/>
            <p:cNvCxnSpPr>
              <a:cxnSpLocks noChangeShapeType="1"/>
            </p:cNvCxnSpPr>
            <p:nvPr/>
          </p:nvCxnSpPr>
          <p:spPr bwMode="auto">
            <a:xfrm flipV="1">
              <a:off x="5627998" y="2866636"/>
              <a:ext cx="0" cy="539976"/>
            </a:xfrm>
            <a:prstGeom prst="straightConnector1">
              <a:avLst/>
            </a:prstGeom>
            <a:noFill/>
            <a:ln w="12700" algn="ctr">
              <a:solidFill>
                <a:schemeClr val="bg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89" name="Straight Arrow Connector 140"/>
            <p:cNvCxnSpPr>
              <a:cxnSpLocks noChangeShapeType="1"/>
              <a:stCxn id="100" idx="0"/>
            </p:cNvCxnSpPr>
            <p:nvPr/>
          </p:nvCxnSpPr>
          <p:spPr bwMode="auto">
            <a:xfrm flipH="1" flipV="1">
              <a:off x="5628000" y="3866195"/>
              <a:ext cx="1" cy="433281"/>
            </a:xfrm>
            <a:prstGeom prst="straightConnector1">
              <a:avLst/>
            </a:prstGeom>
            <a:noFill/>
            <a:ln w="12700" algn="ctr">
              <a:solidFill>
                <a:schemeClr val="bg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90" name="Elbow Connector 89"/>
            <p:cNvCxnSpPr>
              <a:cxnSpLocks/>
            </p:cNvCxnSpPr>
            <p:nvPr/>
          </p:nvCxnSpPr>
          <p:spPr bwMode="auto">
            <a:xfrm>
              <a:off x="9369575" y="2262231"/>
              <a:ext cx="1402924" cy="798865"/>
            </a:xfrm>
            <a:prstGeom prst="bentConnector3">
              <a:avLst>
                <a:gd name="adj1" fmla="val 99816"/>
              </a:avLst>
            </a:prstGeom>
            <a:solidFill>
              <a:schemeClr val="accent1"/>
            </a:solidFill>
            <a:ln w="12700" cap="flat" cmpd="sng" algn="ctr">
              <a:solidFill>
                <a:schemeClr val="bg2"/>
              </a:solidFill>
              <a:prstDash val="solid"/>
              <a:round/>
              <a:headEnd type="none" w="med" len="med"/>
              <a:tailEnd type="triangle"/>
            </a:ln>
            <a:effectLst/>
          </p:spPr>
        </p:cxnSp>
        <p:pic>
          <p:nvPicPr>
            <p:cNvPr id="91" name="Picture 6" descr="https://encrypted-tbn3.gstatic.com/images?q=tbn:ANd9GcSaECR3Qvx6LzO-zxJaCbrQvdMgU-_S-4S0uc_Qv6MsgmhbABFt"/>
            <p:cNvPicPr>
              <a:picLocks noChangeAspect="1" noChangeArrowheads="1"/>
            </p:cNvPicPr>
            <p:nvPr/>
          </p:nvPicPr>
          <p:blipFill rotWithShape="1">
            <a:blip r:embed="rId8">
              <a:extLst>
                <a:ext uri="{28A0092B-C50C-407E-A947-70E740481C1C}">
                  <a14:useLocalDpi xmlns:a14="http://schemas.microsoft.com/office/drawing/2010/main" val="0"/>
                </a:ext>
              </a:extLst>
            </a:blip>
            <a:srcRect l="9251" t="19411" r="48491" b="10492"/>
            <a:stretch/>
          </p:blipFill>
          <p:spPr bwMode="auto">
            <a:xfrm>
              <a:off x="9986702" y="3073590"/>
              <a:ext cx="970649" cy="97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194"/>
            <p:cNvSpPr txBox="1">
              <a:spLocks noChangeArrowheads="1"/>
            </p:cNvSpPr>
            <p:nvPr/>
          </p:nvSpPr>
          <p:spPr bwMode="auto">
            <a:xfrm>
              <a:off x="5147870" y="1449825"/>
              <a:ext cx="977511" cy="2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UPS-A</a:t>
              </a:r>
            </a:p>
          </p:txBody>
        </p:sp>
        <p:sp>
          <p:nvSpPr>
            <p:cNvPr id="93" name="TextBox 195"/>
            <p:cNvSpPr txBox="1">
              <a:spLocks noChangeArrowheads="1"/>
            </p:cNvSpPr>
            <p:nvPr/>
          </p:nvSpPr>
          <p:spPr bwMode="auto">
            <a:xfrm>
              <a:off x="5225586" y="5464432"/>
              <a:ext cx="739276" cy="2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eaLnBrk="1" hangingPunct="1">
                <a:buFont typeface="Wingdings" panose="05000000000000000000" pitchFamily="2" charset="2"/>
                <a:buNone/>
              </a:pPr>
              <a:r>
                <a:rPr lang="en-US" altLang="en-US" sz="1000">
                  <a:latin typeface="ABBvoiceOffice"/>
                </a:rPr>
                <a:t>UPS-B</a:t>
              </a:r>
            </a:p>
          </p:txBody>
        </p:sp>
        <p:sp>
          <p:nvSpPr>
            <p:cNvPr id="94" name="TextBox 196"/>
            <p:cNvSpPr txBox="1">
              <a:spLocks noChangeArrowheads="1"/>
            </p:cNvSpPr>
            <p:nvPr/>
          </p:nvSpPr>
          <p:spPr bwMode="auto">
            <a:xfrm>
              <a:off x="6370683" y="2805264"/>
              <a:ext cx="68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Static Switch (STS)</a:t>
              </a:r>
            </a:p>
          </p:txBody>
        </p:sp>
        <p:sp>
          <p:nvSpPr>
            <p:cNvPr id="95" name="TextBox 197"/>
            <p:cNvSpPr txBox="1">
              <a:spLocks noChangeArrowheads="1"/>
            </p:cNvSpPr>
            <p:nvPr/>
          </p:nvSpPr>
          <p:spPr bwMode="auto">
            <a:xfrm>
              <a:off x="7224737" y="2829039"/>
              <a:ext cx="1352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Power Distribution Unit (PDU)</a:t>
              </a:r>
            </a:p>
          </p:txBody>
        </p:sp>
        <p:sp>
          <p:nvSpPr>
            <p:cNvPr id="96" name="TextBox 198"/>
            <p:cNvSpPr txBox="1">
              <a:spLocks noChangeArrowheads="1"/>
            </p:cNvSpPr>
            <p:nvPr/>
          </p:nvSpPr>
          <p:spPr bwMode="auto">
            <a:xfrm>
              <a:off x="8534998" y="2826401"/>
              <a:ext cx="10812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Remote Power Panel (RPP)</a:t>
              </a:r>
            </a:p>
          </p:txBody>
        </p:sp>
        <p:sp>
          <p:nvSpPr>
            <p:cNvPr id="97" name="TextBox 199"/>
            <p:cNvSpPr txBox="1">
              <a:spLocks noChangeArrowheads="1"/>
            </p:cNvSpPr>
            <p:nvPr/>
          </p:nvSpPr>
          <p:spPr bwMode="auto">
            <a:xfrm>
              <a:off x="5007708" y="3246944"/>
              <a:ext cx="6108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defRPr>
              </a:lvl1pPr>
              <a:lvl2pPr marL="742950" indent="-285750" eaLnBrk="0" hangingPunct="0">
                <a:defRPr>
                  <a:solidFill>
                    <a:srgbClr val="000000"/>
                  </a:solidFill>
                  <a:latin typeface="Arial" panose="020B0604020202020204" pitchFamily="34" charset="0"/>
                </a:defRPr>
              </a:lvl2pPr>
              <a:lvl3pPr marL="1143000" indent="-228600" eaLnBrk="0" hangingPunct="0">
                <a:defRPr sz="1600">
                  <a:solidFill>
                    <a:srgbClr val="000000"/>
                  </a:solidFill>
                  <a:latin typeface="Arial" panose="020B0604020202020204" pitchFamily="34" charset="0"/>
                </a:defRPr>
              </a:lvl3pPr>
              <a:lvl4pPr marL="1600200" indent="-228600" eaLnBrk="0" hangingPunct="0">
                <a:defRPr sz="1400">
                  <a:solidFill>
                    <a:srgbClr val="000000"/>
                  </a:solidFill>
                  <a:latin typeface="Arial" panose="020B0604020202020204" pitchFamily="34" charset="0"/>
                </a:defRPr>
              </a:lvl4pPr>
              <a:lvl5pPr marL="2057400" indent="-228600" eaLnBrk="0" hangingPunct="0">
                <a:defRPr sz="1400">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sz="1400">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US" altLang="en-US" sz="1000">
                  <a:latin typeface="ABBvoiceOffice"/>
                </a:rPr>
                <a:t>Battery</a:t>
              </a:r>
            </a:p>
          </p:txBody>
        </p:sp>
        <p:sp>
          <p:nvSpPr>
            <p:cNvPr id="98" name="TextBox 97"/>
            <p:cNvSpPr txBox="1"/>
            <p:nvPr/>
          </p:nvSpPr>
          <p:spPr>
            <a:xfrm>
              <a:off x="9946096" y="1477584"/>
              <a:ext cx="979247" cy="450063"/>
            </a:xfrm>
            <a:prstGeom prst="rect">
              <a:avLst/>
            </a:prstGeom>
            <a:solidFill>
              <a:schemeClr val="accent4"/>
            </a:solidFill>
          </p:spPr>
          <p:txBody>
            <a:bodyPr wrap="square">
              <a:spAutoFit/>
            </a:bodyPr>
            <a:lstStyle/>
            <a:p>
              <a:pPr algn="ctr">
                <a:buFont typeface="Wingdings" panose="05000000000000000000" pitchFamily="2" charset="2"/>
                <a:buNone/>
                <a:defRPr/>
              </a:pPr>
              <a:r>
                <a:rPr lang="en-US" sz="1000" b="1">
                  <a:solidFill>
                    <a:srgbClr val="000000"/>
                  </a:solidFill>
                  <a:cs typeface="Arial" pitchFamily="34" charset="0"/>
                </a:rPr>
                <a:t>Critical load</a:t>
              </a:r>
            </a:p>
          </p:txBody>
        </p:sp>
        <p:pic>
          <p:nvPicPr>
            <p:cNvPr id="99" name="Picture 2" descr="http://img.weiku.com/waterpicture/2011/10/25/5/Transmission_Tower_634552506297447645_2.jpg"/>
            <p:cNvPicPr>
              <a:picLocks noChangeAspect="1" noChangeArrowheads="1"/>
            </p:cNvPicPr>
            <p:nvPr/>
          </p:nvPicPr>
          <p:blipFill>
            <a:blip r:embed="rId4">
              <a:extLst>
                <a:ext uri="{28A0092B-C50C-407E-A947-70E740481C1C}">
                  <a14:useLocalDpi xmlns:a14="http://schemas.microsoft.com/office/drawing/2010/main" val="0"/>
                </a:ext>
              </a:extLst>
            </a:blip>
            <a:srcRect l="23462" t="23447" r="21507" b="13026"/>
            <a:stretch>
              <a:fillRect/>
            </a:stretch>
          </p:blipFill>
          <p:spPr bwMode="auto">
            <a:xfrm>
              <a:off x="1131072" y="4338578"/>
              <a:ext cx="624614" cy="108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p:cNvPicPr>
            <p:nvPr/>
          </p:nvPicPr>
          <p:blipFill rotWithShape="1">
            <a:blip r:embed="rId9"/>
            <a:srcRect l="7210" t="3951" r="4308" b="3055"/>
            <a:stretch/>
          </p:blipFill>
          <p:spPr>
            <a:xfrm>
              <a:off x="5230029" y="4299474"/>
              <a:ext cx="795943" cy="1146682"/>
            </a:xfrm>
            <a:prstGeom prst="rect">
              <a:avLst/>
            </a:prstGeom>
          </p:spPr>
        </p:pic>
        <p:pic>
          <p:nvPicPr>
            <p:cNvPr id="101" name="Picture 100"/>
            <p:cNvPicPr>
              <a:picLocks noChangeAspect="1"/>
            </p:cNvPicPr>
            <p:nvPr/>
          </p:nvPicPr>
          <p:blipFill>
            <a:blip r:embed="rId10"/>
            <a:stretch>
              <a:fillRect/>
            </a:stretch>
          </p:blipFill>
          <p:spPr>
            <a:xfrm>
              <a:off x="6535379" y="4303925"/>
              <a:ext cx="564842" cy="1146682"/>
            </a:xfrm>
            <a:prstGeom prst="rect">
              <a:avLst/>
            </a:prstGeom>
          </p:spPr>
        </p:pic>
        <p:pic>
          <p:nvPicPr>
            <p:cNvPr id="102" name="Picture 101"/>
            <p:cNvPicPr>
              <a:picLocks noChangeAspect="1"/>
            </p:cNvPicPr>
            <p:nvPr/>
          </p:nvPicPr>
          <p:blipFill rotWithShape="1">
            <a:blip r:embed="rId9"/>
            <a:srcRect l="7210" t="3951" r="4308" b="3055"/>
            <a:stretch/>
          </p:blipFill>
          <p:spPr>
            <a:xfrm>
              <a:off x="5225586" y="1673148"/>
              <a:ext cx="807449" cy="1163259"/>
            </a:xfrm>
            <a:prstGeom prst="rect">
              <a:avLst/>
            </a:prstGeom>
          </p:spPr>
        </p:pic>
        <p:cxnSp>
          <p:nvCxnSpPr>
            <p:cNvPr id="103" name="Elbow Connector 102"/>
            <p:cNvCxnSpPr>
              <a:cxnSpLocks/>
            </p:cNvCxnSpPr>
            <p:nvPr/>
          </p:nvCxnSpPr>
          <p:spPr bwMode="auto">
            <a:xfrm flipV="1">
              <a:off x="9395703" y="4041616"/>
              <a:ext cx="759290" cy="831201"/>
            </a:xfrm>
            <a:prstGeom prst="bentConnector2">
              <a:avLst/>
            </a:prstGeom>
            <a:solidFill>
              <a:schemeClr val="accent1"/>
            </a:solidFill>
            <a:ln w="12700" cap="flat" cmpd="sng" algn="ctr">
              <a:solidFill>
                <a:schemeClr val="bg2"/>
              </a:solidFill>
              <a:prstDash val="solid"/>
              <a:round/>
              <a:headEnd type="none" w="med" len="med"/>
              <a:tailEnd type="triangle"/>
            </a:ln>
            <a:effectLst/>
          </p:spPr>
        </p:cxnSp>
        <p:cxnSp>
          <p:nvCxnSpPr>
            <p:cNvPr id="104" name="Straight Arrow Connector 103"/>
            <p:cNvCxnSpPr>
              <a:stCxn id="99" idx="3"/>
              <a:endCxn id="82" idx="1"/>
            </p:cNvCxnSpPr>
            <p:nvPr/>
          </p:nvCxnSpPr>
          <p:spPr bwMode="auto">
            <a:xfrm flipV="1">
              <a:off x="1755686" y="4877267"/>
              <a:ext cx="541952" cy="1961"/>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05" name="Straight Arrow Connector 104"/>
            <p:cNvCxnSpPr>
              <a:stCxn id="82" idx="3"/>
              <a:endCxn id="85" idx="1"/>
            </p:cNvCxnSpPr>
            <p:nvPr/>
          </p:nvCxnSpPr>
          <p:spPr bwMode="auto">
            <a:xfrm flipV="1">
              <a:off x="3236377" y="4872816"/>
              <a:ext cx="426853" cy="4451"/>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06" name="Straight Arrow Connector 105"/>
            <p:cNvCxnSpPr>
              <a:stCxn id="75" idx="3"/>
              <a:endCxn id="76" idx="1"/>
            </p:cNvCxnSpPr>
            <p:nvPr/>
          </p:nvCxnSpPr>
          <p:spPr bwMode="auto">
            <a:xfrm>
              <a:off x="3222994" y="2349990"/>
              <a:ext cx="440237" cy="1290"/>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07" name="Straight Arrow Connector 106"/>
            <p:cNvCxnSpPr>
              <a:stCxn id="76" idx="3"/>
            </p:cNvCxnSpPr>
            <p:nvPr/>
          </p:nvCxnSpPr>
          <p:spPr bwMode="auto">
            <a:xfrm>
              <a:off x="4714119" y="2351280"/>
              <a:ext cx="524476" cy="16964"/>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08" name="Straight Arrow Connector 107"/>
            <p:cNvCxnSpPr>
              <a:cxnSpLocks/>
            </p:cNvCxnSpPr>
            <p:nvPr/>
          </p:nvCxnSpPr>
          <p:spPr bwMode="auto">
            <a:xfrm flipV="1">
              <a:off x="8283659" y="4872817"/>
              <a:ext cx="625846" cy="1645"/>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09" name="Straight Arrow Connector 108"/>
            <p:cNvCxnSpPr>
              <a:stCxn id="85" idx="3"/>
              <a:endCxn id="100" idx="1"/>
            </p:cNvCxnSpPr>
            <p:nvPr/>
          </p:nvCxnSpPr>
          <p:spPr bwMode="auto">
            <a:xfrm>
              <a:off x="4714118" y="4872815"/>
              <a:ext cx="515910" cy="0"/>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10" name="Straight Arrow Connector 109"/>
            <p:cNvCxnSpPr/>
            <p:nvPr/>
          </p:nvCxnSpPr>
          <p:spPr bwMode="auto">
            <a:xfrm flipV="1">
              <a:off x="4372853" y="2805264"/>
              <a:ext cx="0" cy="458002"/>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pic>
          <p:nvPicPr>
            <p:cNvPr id="111" name="Picture 110"/>
            <p:cNvPicPr>
              <a:picLocks noChangeAspect="1"/>
            </p:cNvPicPr>
            <p:nvPr/>
          </p:nvPicPr>
          <p:blipFill>
            <a:blip r:embed="rId10"/>
            <a:stretch>
              <a:fillRect/>
            </a:stretch>
          </p:blipFill>
          <p:spPr>
            <a:xfrm>
              <a:off x="6515954" y="1674662"/>
              <a:ext cx="564842" cy="1146682"/>
            </a:xfrm>
            <a:prstGeom prst="rect">
              <a:avLst/>
            </a:prstGeom>
          </p:spPr>
        </p:pic>
        <p:cxnSp>
          <p:nvCxnSpPr>
            <p:cNvPr id="112" name="Straight Connector 111"/>
            <p:cNvCxnSpPr/>
            <p:nvPr/>
          </p:nvCxnSpPr>
          <p:spPr bwMode="auto">
            <a:xfrm flipV="1">
              <a:off x="6011633" y="2426420"/>
              <a:ext cx="135298" cy="1438"/>
            </a:xfrm>
            <a:prstGeom prst="line">
              <a:avLst/>
            </a:prstGeom>
            <a:solidFill>
              <a:schemeClr val="folHlink"/>
            </a:solidFill>
            <a:ln w="12700" cap="flat" cmpd="sng" algn="ctr">
              <a:solidFill>
                <a:schemeClr val="bg2"/>
              </a:solidFill>
              <a:prstDash val="solid"/>
              <a:round/>
              <a:headEnd type="none" w="med" len="med"/>
              <a:tailEnd type="none" w="med" len="med"/>
            </a:ln>
            <a:effectLst/>
          </p:spPr>
        </p:cxnSp>
        <p:cxnSp>
          <p:nvCxnSpPr>
            <p:cNvPr id="113" name="Straight Connector 112"/>
            <p:cNvCxnSpPr/>
            <p:nvPr/>
          </p:nvCxnSpPr>
          <p:spPr bwMode="auto">
            <a:xfrm>
              <a:off x="6134577" y="2416710"/>
              <a:ext cx="1880" cy="2298415"/>
            </a:xfrm>
            <a:prstGeom prst="line">
              <a:avLst/>
            </a:prstGeom>
            <a:solidFill>
              <a:schemeClr val="folHlink"/>
            </a:solidFill>
            <a:ln w="12700" cap="flat" cmpd="sng" algn="ctr">
              <a:solidFill>
                <a:schemeClr val="bg2"/>
              </a:solidFill>
              <a:prstDash val="solid"/>
              <a:round/>
              <a:headEnd type="none" w="med" len="med"/>
              <a:tailEnd type="none" w="med" len="med"/>
            </a:ln>
            <a:effectLst/>
          </p:spPr>
        </p:cxnSp>
        <p:cxnSp>
          <p:nvCxnSpPr>
            <p:cNvPr id="114" name="Straight Connector 113"/>
            <p:cNvCxnSpPr/>
            <p:nvPr/>
          </p:nvCxnSpPr>
          <p:spPr bwMode="auto">
            <a:xfrm flipV="1">
              <a:off x="6277871" y="2310655"/>
              <a:ext cx="0" cy="2243465"/>
            </a:xfrm>
            <a:prstGeom prst="line">
              <a:avLst/>
            </a:prstGeom>
            <a:solidFill>
              <a:schemeClr val="folHlink"/>
            </a:solidFill>
            <a:ln w="12700" cap="flat" cmpd="sng" algn="ctr">
              <a:solidFill>
                <a:schemeClr val="bg2"/>
              </a:solidFill>
              <a:prstDash val="solid"/>
              <a:round/>
              <a:headEnd type="none" w="med" len="med"/>
              <a:tailEnd type="none" w="med" len="med"/>
            </a:ln>
            <a:effectLst/>
          </p:spPr>
        </p:cxnSp>
        <p:cxnSp>
          <p:nvCxnSpPr>
            <p:cNvPr id="115" name="Straight Connector 114"/>
            <p:cNvCxnSpPr/>
            <p:nvPr/>
          </p:nvCxnSpPr>
          <p:spPr bwMode="auto">
            <a:xfrm flipV="1">
              <a:off x="6008411" y="4554118"/>
              <a:ext cx="283423" cy="1438"/>
            </a:xfrm>
            <a:prstGeom prst="line">
              <a:avLst/>
            </a:prstGeom>
            <a:solidFill>
              <a:schemeClr val="folHlink"/>
            </a:solidFill>
            <a:ln w="12700" cap="flat" cmpd="sng" algn="ctr">
              <a:solidFill>
                <a:schemeClr val="bg2"/>
              </a:solidFill>
              <a:prstDash val="solid"/>
              <a:round/>
              <a:headEnd type="none" w="med" len="med"/>
              <a:tailEnd type="none" w="med" len="med"/>
            </a:ln>
            <a:effectLst/>
          </p:spPr>
        </p:cxnSp>
        <p:cxnSp>
          <p:nvCxnSpPr>
            <p:cNvPr id="116" name="Straight Arrow Connector 115"/>
            <p:cNvCxnSpPr/>
            <p:nvPr/>
          </p:nvCxnSpPr>
          <p:spPr bwMode="auto">
            <a:xfrm flipV="1">
              <a:off x="6277871" y="2301225"/>
              <a:ext cx="252047" cy="5238"/>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17" name="Straight Arrow Connector 116"/>
            <p:cNvCxnSpPr/>
            <p:nvPr/>
          </p:nvCxnSpPr>
          <p:spPr bwMode="auto">
            <a:xfrm>
              <a:off x="6125381" y="4704870"/>
              <a:ext cx="421096" cy="8653"/>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18" name="Straight Arrow Connector 117"/>
            <p:cNvCxnSpPr/>
            <p:nvPr/>
          </p:nvCxnSpPr>
          <p:spPr bwMode="auto">
            <a:xfrm>
              <a:off x="6015306" y="2130402"/>
              <a:ext cx="510301" cy="0"/>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sp>
          <p:nvSpPr>
            <p:cNvPr id="119" name="Rectangle 118"/>
            <p:cNvSpPr/>
            <p:nvPr/>
          </p:nvSpPr>
          <p:spPr>
            <a:xfrm>
              <a:off x="6464825" y="3593063"/>
              <a:ext cx="689789" cy="623164"/>
            </a:xfrm>
            <a:prstGeom prst="rect">
              <a:avLst/>
            </a:prstGeom>
          </p:spPr>
          <p:txBody>
            <a:bodyPr wrap="square">
              <a:spAutoFit/>
            </a:bodyPr>
            <a:lstStyle/>
            <a:p>
              <a:pPr algn="ctr"/>
              <a:r>
                <a:rPr lang="en-US" altLang="en-US" sz="1000">
                  <a:solidFill>
                    <a:srgbClr val="000000"/>
                  </a:solidFill>
                </a:rPr>
                <a:t>Static Switch (STS)</a:t>
              </a:r>
            </a:p>
          </p:txBody>
        </p:sp>
        <p:cxnSp>
          <p:nvCxnSpPr>
            <p:cNvPr id="120" name="Straight Arrow Connector 119"/>
            <p:cNvCxnSpPr>
              <a:cxnSpLocks/>
              <a:stCxn id="111" idx="3"/>
            </p:cNvCxnSpPr>
            <p:nvPr/>
          </p:nvCxnSpPr>
          <p:spPr bwMode="auto">
            <a:xfrm>
              <a:off x="7080796" y="2248004"/>
              <a:ext cx="580342" cy="8963"/>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21" name="Straight Arrow Connector 120"/>
            <p:cNvCxnSpPr>
              <a:cxnSpLocks/>
              <a:stCxn id="101" idx="3"/>
            </p:cNvCxnSpPr>
            <p:nvPr/>
          </p:nvCxnSpPr>
          <p:spPr bwMode="auto">
            <a:xfrm flipV="1">
              <a:off x="7100222" y="4874462"/>
              <a:ext cx="591183" cy="2805"/>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sp>
          <p:nvSpPr>
            <p:cNvPr id="122" name="Rectangle 121"/>
            <p:cNvSpPr/>
            <p:nvPr/>
          </p:nvSpPr>
          <p:spPr>
            <a:xfrm>
              <a:off x="7221634" y="3666782"/>
              <a:ext cx="1246343" cy="623164"/>
            </a:xfrm>
            <a:prstGeom prst="rect">
              <a:avLst/>
            </a:prstGeom>
          </p:spPr>
          <p:txBody>
            <a:bodyPr wrap="square">
              <a:spAutoFit/>
            </a:bodyPr>
            <a:lstStyle/>
            <a:p>
              <a:pPr algn="ctr"/>
              <a:r>
                <a:rPr lang="en-US" altLang="en-US" sz="1000">
                  <a:solidFill>
                    <a:srgbClr val="000000"/>
                  </a:solidFill>
                </a:rPr>
                <a:t>Power Distribution Unit (PDU)</a:t>
              </a:r>
            </a:p>
          </p:txBody>
        </p:sp>
        <p:sp>
          <p:nvSpPr>
            <p:cNvPr id="123" name="Rectangle 122"/>
            <p:cNvSpPr/>
            <p:nvPr/>
          </p:nvSpPr>
          <p:spPr>
            <a:xfrm>
              <a:off x="8534997" y="3654818"/>
              <a:ext cx="1053204" cy="623164"/>
            </a:xfrm>
            <a:prstGeom prst="rect">
              <a:avLst/>
            </a:prstGeom>
          </p:spPr>
          <p:txBody>
            <a:bodyPr wrap="square">
              <a:spAutoFit/>
            </a:bodyPr>
            <a:lstStyle/>
            <a:p>
              <a:pPr algn="ctr"/>
              <a:r>
                <a:rPr lang="en-US" altLang="en-US" sz="1000">
                  <a:solidFill>
                    <a:srgbClr val="000000"/>
                  </a:solidFill>
                </a:rPr>
                <a:t>Remote Power Panel (RPP)</a:t>
              </a:r>
            </a:p>
          </p:txBody>
        </p:sp>
        <p:cxnSp>
          <p:nvCxnSpPr>
            <p:cNvPr id="124" name="Straight Arrow Connector 123"/>
            <p:cNvCxnSpPr>
              <a:cxnSpLocks/>
            </p:cNvCxnSpPr>
            <p:nvPr/>
          </p:nvCxnSpPr>
          <p:spPr bwMode="auto">
            <a:xfrm>
              <a:off x="8249443" y="2256966"/>
              <a:ext cx="633934" cy="5264"/>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cxnSp>
          <p:nvCxnSpPr>
            <p:cNvPr id="125" name="Elbow Connector 124"/>
            <p:cNvCxnSpPr>
              <a:cxnSpLocks/>
            </p:cNvCxnSpPr>
            <p:nvPr/>
          </p:nvCxnSpPr>
          <p:spPr bwMode="auto">
            <a:xfrm flipV="1">
              <a:off x="9395705" y="4048192"/>
              <a:ext cx="1090973" cy="824625"/>
            </a:xfrm>
            <a:prstGeom prst="bentConnector3">
              <a:avLst>
                <a:gd name="adj1" fmla="val 100349"/>
              </a:avLst>
            </a:prstGeom>
            <a:solidFill>
              <a:schemeClr val="accent1"/>
            </a:solidFill>
            <a:ln w="12700" cap="flat" cmpd="sng" algn="ctr">
              <a:solidFill>
                <a:schemeClr val="bg2"/>
              </a:solidFill>
              <a:prstDash val="solid"/>
              <a:round/>
              <a:headEnd type="none" w="med" len="med"/>
              <a:tailEnd type="triangle"/>
            </a:ln>
            <a:effectLst/>
          </p:spPr>
        </p:cxnSp>
        <p:cxnSp>
          <p:nvCxnSpPr>
            <p:cNvPr id="126" name="Elbow Connector 125"/>
            <p:cNvCxnSpPr>
              <a:cxnSpLocks/>
            </p:cNvCxnSpPr>
            <p:nvPr/>
          </p:nvCxnSpPr>
          <p:spPr bwMode="auto">
            <a:xfrm flipV="1">
              <a:off x="9395703" y="4049322"/>
              <a:ext cx="1406450" cy="823495"/>
            </a:xfrm>
            <a:prstGeom prst="bentConnector3">
              <a:avLst>
                <a:gd name="adj1" fmla="val 100281"/>
              </a:avLst>
            </a:prstGeom>
            <a:solidFill>
              <a:schemeClr val="accent1"/>
            </a:solidFill>
            <a:ln w="12700" cap="flat" cmpd="sng" algn="ctr">
              <a:solidFill>
                <a:schemeClr val="bg2"/>
              </a:solidFill>
              <a:prstDash val="solid"/>
              <a:round/>
              <a:headEnd type="none" w="med" len="med"/>
              <a:tailEnd type="triangle"/>
            </a:ln>
            <a:effectLst/>
          </p:spPr>
        </p:cxnSp>
        <p:cxnSp>
          <p:nvCxnSpPr>
            <p:cNvPr id="127" name="Elbow Connector 126"/>
            <p:cNvCxnSpPr>
              <a:cxnSpLocks/>
            </p:cNvCxnSpPr>
            <p:nvPr/>
          </p:nvCxnSpPr>
          <p:spPr bwMode="auto">
            <a:xfrm>
              <a:off x="9369575" y="2262231"/>
              <a:ext cx="1086618" cy="798865"/>
            </a:xfrm>
            <a:prstGeom prst="bentConnector3">
              <a:avLst>
                <a:gd name="adj1" fmla="val 99867"/>
              </a:avLst>
            </a:prstGeom>
            <a:solidFill>
              <a:schemeClr val="accent1"/>
            </a:solidFill>
            <a:ln w="12700" cap="flat" cmpd="sng" algn="ctr">
              <a:solidFill>
                <a:schemeClr val="bg2"/>
              </a:solidFill>
              <a:prstDash val="solid"/>
              <a:round/>
              <a:headEnd type="none" w="med" len="med"/>
              <a:tailEnd type="triangle"/>
            </a:ln>
            <a:effectLst/>
          </p:spPr>
        </p:cxnSp>
        <p:cxnSp>
          <p:nvCxnSpPr>
            <p:cNvPr id="128" name="Elbow Connector 127"/>
            <p:cNvCxnSpPr>
              <a:cxnSpLocks/>
            </p:cNvCxnSpPr>
            <p:nvPr/>
          </p:nvCxnSpPr>
          <p:spPr bwMode="auto">
            <a:xfrm>
              <a:off x="9369577" y="2262231"/>
              <a:ext cx="771497" cy="798865"/>
            </a:xfrm>
            <a:prstGeom prst="bentConnector2">
              <a:avLst/>
            </a:prstGeom>
            <a:solidFill>
              <a:schemeClr val="accent1"/>
            </a:solidFill>
            <a:ln w="12700" cap="flat" cmpd="sng" algn="ctr">
              <a:solidFill>
                <a:schemeClr val="bg2"/>
              </a:solidFill>
              <a:prstDash val="solid"/>
              <a:round/>
              <a:headEnd type="none" w="med" len="med"/>
              <a:tailEnd type="triangle"/>
            </a:ln>
            <a:effectLst/>
          </p:spPr>
        </p:cxnSp>
        <p:cxnSp>
          <p:nvCxnSpPr>
            <p:cNvPr id="133" name="Straight Arrow Connector 132"/>
            <p:cNvCxnSpPr/>
            <p:nvPr/>
          </p:nvCxnSpPr>
          <p:spPr bwMode="auto">
            <a:xfrm>
              <a:off x="4372853" y="3982756"/>
              <a:ext cx="0" cy="527382"/>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sp>
          <p:nvSpPr>
            <p:cNvPr id="134" name="Rectangle 133"/>
            <p:cNvSpPr/>
            <p:nvPr/>
          </p:nvSpPr>
          <p:spPr>
            <a:xfrm>
              <a:off x="10059585" y="1891757"/>
              <a:ext cx="752269" cy="276962"/>
            </a:xfrm>
            <a:prstGeom prst="rect">
              <a:avLst/>
            </a:prstGeom>
          </p:spPr>
          <p:txBody>
            <a:bodyPr wrap="none">
              <a:spAutoFit/>
            </a:bodyPr>
            <a:lstStyle/>
            <a:p>
              <a:pPr algn="ctr"/>
              <a:r>
                <a:rPr lang="en-US" altLang="en-US" sz="1000">
                  <a:solidFill>
                    <a:srgbClr val="000000"/>
                  </a:solidFill>
                </a:rPr>
                <a:t>A - Feed</a:t>
              </a:r>
            </a:p>
          </p:txBody>
        </p:sp>
        <p:sp>
          <p:nvSpPr>
            <p:cNvPr id="135" name="Rectangle 134"/>
            <p:cNvSpPr/>
            <p:nvPr/>
          </p:nvSpPr>
          <p:spPr>
            <a:xfrm>
              <a:off x="10101730" y="5027067"/>
              <a:ext cx="752269" cy="276962"/>
            </a:xfrm>
            <a:prstGeom prst="rect">
              <a:avLst/>
            </a:prstGeom>
          </p:spPr>
          <p:txBody>
            <a:bodyPr wrap="none">
              <a:spAutoFit/>
            </a:bodyPr>
            <a:lstStyle/>
            <a:p>
              <a:pPr algn="ctr"/>
              <a:r>
                <a:rPr lang="en-US" altLang="en-US" sz="1000">
                  <a:solidFill>
                    <a:srgbClr val="000000"/>
                  </a:solidFill>
                </a:rPr>
                <a:t>B - Feed</a:t>
              </a:r>
            </a:p>
          </p:txBody>
        </p:sp>
        <p:cxnSp>
          <p:nvCxnSpPr>
            <p:cNvPr id="136" name="Straight Arrow Connector 135"/>
            <p:cNvCxnSpPr/>
            <p:nvPr/>
          </p:nvCxnSpPr>
          <p:spPr bwMode="auto">
            <a:xfrm>
              <a:off x="6015305" y="5011141"/>
              <a:ext cx="514612" cy="0"/>
            </a:xfrm>
            <a:prstGeom prst="straightConnector1">
              <a:avLst/>
            </a:prstGeom>
            <a:solidFill>
              <a:schemeClr val="accent1"/>
            </a:solidFill>
            <a:ln w="12700" cap="flat" cmpd="sng" algn="ctr">
              <a:solidFill>
                <a:schemeClr val="bg2"/>
              </a:solidFill>
              <a:prstDash val="solid"/>
              <a:round/>
              <a:headEnd type="none" w="lg" len="lg"/>
              <a:tailEnd type="triangle"/>
            </a:ln>
            <a:effectLst/>
          </p:spPr>
        </p:cxnSp>
      </p:grpSp>
      <p:pic>
        <p:nvPicPr>
          <p:cNvPr id="2" name="Picture 1">
            <a:extLst>
              <a:ext uri="{FF2B5EF4-FFF2-40B4-BE49-F238E27FC236}">
                <a16:creationId xmlns:a16="http://schemas.microsoft.com/office/drawing/2014/main" xmlns="" id="{5C932655-84A2-42F0-AAA8-D333F553DD5E}"/>
              </a:ext>
            </a:extLst>
          </p:cNvPr>
          <p:cNvPicPr>
            <a:picLocks noChangeAspect="1"/>
          </p:cNvPicPr>
          <p:nvPr/>
        </p:nvPicPr>
        <p:blipFill>
          <a:blip r:embed="rId11"/>
          <a:stretch>
            <a:fillRect/>
          </a:stretch>
        </p:blipFill>
        <p:spPr>
          <a:xfrm>
            <a:off x="7711757" y="4494774"/>
            <a:ext cx="583671" cy="1074522"/>
          </a:xfrm>
          <a:prstGeom prst="rect">
            <a:avLst/>
          </a:prstGeom>
        </p:spPr>
      </p:pic>
      <p:pic>
        <p:nvPicPr>
          <p:cNvPr id="137" name="Picture 136">
            <a:extLst>
              <a:ext uri="{FF2B5EF4-FFF2-40B4-BE49-F238E27FC236}">
                <a16:creationId xmlns:a16="http://schemas.microsoft.com/office/drawing/2014/main" xmlns="" id="{AED9300E-0BC0-42BC-9AD1-4B920A6F4BC4}"/>
              </a:ext>
            </a:extLst>
          </p:cNvPr>
          <p:cNvPicPr>
            <a:picLocks noChangeAspect="1"/>
          </p:cNvPicPr>
          <p:nvPr/>
        </p:nvPicPr>
        <p:blipFill>
          <a:blip r:embed="rId11"/>
          <a:stretch>
            <a:fillRect/>
          </a:stretch>
        </p:blipFill>
        <p:spPr>
          <a:xfrm>
            <a:off x="7722488" y="2154334"/>
            <a:ext cx="583671" cy="1074522"/>
          </a:xfrm>
          <a:prstGeom prst="rect">
            <a:avLst/>
          </a:prstGeom>
        </p:spPr>
      </p:pic>
      <p:pic>
        <p:nvPicPr>
          <p:cNvPr id="8" name="Picture 7">
            <a:extLst>
              <a:ext uri="{FF2B5EF4-FFF2-40B4-BE49-F238E27FC236}">
                <a16:creationId xmlns:a16="http://schemas.microsoft.com/office/drawing/2014/main" xmlns="" id="{F7F51A81-EC55-4403-8D6B-C753D05DBCF1}"/>
              </a:ext>
            </a:extLst>
          </p:cNvPr>
          <p:cNvPicPr>
            <a:picLocks noChangeAspect="1"/>
          </p:cNvPicPr>
          <p:nvPr/>
        </p:nvPicPr>
        <p:blipFill>
          <a:blip r:embed="rId12"/>
          <a:stretch>
            <a:fillRect/>
          </a:stretch>
        </p:blipFill>
        <p:spPr>
          <a:xfrm>
            <a:off x="8759876" y="2183513"/>
            <a:ext cx="419259" cy="1090785"/>
          </a:xfrm>
          <a:prstGeom prst="rect">
            <a:avLst/>
          </a:prstGeom>
        </p:spPr>
      </p:pic>
      <p:pic>
        <p:nvPicPr>
          <p:cNvPr id="138" name="Picture 137">
            <a:extLst>
              <a:ext uri="{FF2B5EF4-FFF2-40B4-BE49-F238E27FC236}">
                <a16:creationId xmlns:a16="http://schemas.microsoft.com/office/drawing/2014/main" xmlns="" id="{C132C95B-A68E-49F2-8418-D6CD8AFEF8E3}"/>
              </a:ext>
            </a:extLst>
          </p:cNvPr>
          <p:cNvPicPr>
            <a:picLocks noChangeAspect="1"/>
          </p:cNvPicPr>
          <p:nvPr/>
        </p:nvPicPr>
        <p:blipFill>
          <a:blip r:embed="rId12"/>
          <a:stretch>
            <a:fillRect/>
          </a:stretch>
        </p:blipFill>
        <p:spPr>
          <a:xfrm>
            <a:off x="8762784" y="4514896"/>
            <a:ext cx="419259" cy="1090785"/>
          </a:xfrm>
          <a:prstGeom prst="rect">
            <a:avLst/>
          </a:prstGeom>
        </p:spPr>
      </p:pic>
    </p:spTree>
    <p:extLst>
      <p:ext uri="{BB962C8B-B14F-4D97-AF65-F5344CB8AC3E}">
        <p14:creationId xmlns:p14="http://schemas.microsoft.com/office/powerpoint/2010/main" val="40506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Mission critical power chain</a:t>
            </a:r>
          </a:p>
        </p:txBody>
      </p:sp>
      <p:sp>
        <p:nvSpPr>
          <p:cNvPr id="5" name="Footer Placeholder 4"/>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604723B6-2C37-4C03-92C2-AA6C4A469955}"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12</a:t>
            </a:fld>
            <a:endParaRPr lang="en-US"/>
          </a:p>
        </p:txBody>
      </p:sp>
      <p:sp>
        <p:nvSpPr>
          <p:cNvPr id="13" name="Text Placeholder 12"/>
          <p:cNvSpPr>
            <a:spLocks noGrp="1"/>
          </p:cNvSpPr>
          <p:nvPr>
            <p:ph type="body" sz="quarter" idx="16"/>
          </p:nvPr>
        </p:nvSpPr>
        <p:spPr/>
        <p:txBody>
          <a:bodyPr/>
          <a:lstStyle/>
          <a:p>
            <a:r>
              <a:rPr lang="en-US"/>
              <a:t>Data centers</a:t>
            </a:r>
          </a:p>
        </p:txBody>
      </p:sp>
      <p:pic>
        <p:nvPicPr>
          <p:cNvPr id="16" name="Content Placeholder 15"/>
          <p:cNvPicPr>
            <a:picLocks noGrp="1" noChangeAspect="1"/>
          </p:cNvPicPr>
          <p:nvPr>
            <p:ph sz="quarter" idx="20"/>
          </p:nvPr>
        </p:nvPicPr>
        <p:blipFill>
          <a:blip r:embed="rId3">
            <a:extLst>
              <a:ext uri="{28A0092B-C50C-407E-A947-70E740481C1C}">
                <a14:useLocalDpi xmlns:a14="http://schemas.microsoft.com/office/drawing/2010/main" val="0"/>
              </a:ext>
            </a:extLst>
          </a:blip>
          <a:stretch>
            <a:fillRect/>
          </a:stretch>
        </p:blipFill>
        <p:spPr>
          <a:xfrm>
            <a:off x="4751476" y="1931988"/>
            <a:ext cx="7075310" cy="3979862"/>
          </a:xfrm>
        </p:spPr>
      </p:pic>
      <p:sp>
        <p:nvSpPr>
          <p:cNvPr id="14" name="Content Placeholder 13"/>
          <p:cNvSpPr>
            <a:spLocks noGrp="1"/>
          </p:cNvSpPr>
          <p:nvPr>
            <p:ph sz="quarter" idx="19"/>
          </p:nvPr>
        </p:nvSpPr>
        <p:spPr/>
        <p:txBody>
          <a:bodyPr vert="horz" lIns="0" tIns="0" rIns="0" bIns="0" rtlCol="0" anchor="t">
            <a:noAutofit/>
          </a:bodyPr>
          <a:lstStyle/>
          <a:p>
            <a:pPr marL="179705" lvl="1" indent="-179705"/>
            <a:r>
              <a:rPr lang="en-US" sz="1200" dirty="0"/>
              <a:t>MV switchgear</a:t>
            </a:r>
          </a:p>
          <a:p>
            <a:pPr marL="179705" lvl="1" indent="-179705"/>
            <a:r>
              <a:rPr lang="en-US" sz="1200" dirty="0"/>
              <a:t>Paralleling switchgear </a:t>
            </a:r>
          </a:p>
          <a:p>
            <a:pPr marL="179705" lvl="1" indent="-179705"/>
            <a:r>
              <a:rPr lang="en-US" sz="1200" dirty="0"/>
              <a:t>UPS systems</a:t>
            </a:r>
          </a:p>
          <a:p>
            <a:pPr marL="179705" lvl="1" indent="-179705"/>
            <a:r>
              <a:rPr lang="en-US" sz="1200" dirty="0"/>
              <a:t>Transmission level </a:t>
            </a:r>
          </a:p>
          <a:p>
            <a:pPr marL="179705" lvl="1" indent="-179705"/>
            <a:r>
              <a:rPr lang="en-US" sz="1200" dirty="0"/>
              <a:t>Sub-transmission level</a:t>
            </a:r>
          </a:p>
          <a:p>
            <a:pPr marL="179705" lvl="1" indent="-179705"/>
            <a:r>
              <a:rPr lang="en-US" sz="1200" dirty="0"/>
              <a:t>Mobile substation</a:t>
            </a:r>
          </a:p>
          <a:p>
            <a:pPr marL="179705" lvl="1" indent="-179705"/>
            <a:r>
              <a:rPr lang="en-US" sz="1200" dirty="0"/>
              <a:t>MV distribution transformers</a:t>
            </a:r>
          </a:p>
          <a:p>
            <a:pPr marL="179705" lvl="1" indent="-179705"/>
            <a:r>
              <a:rPr lang="en-US" sz="1200" dirty="0"/>
              <a:t>LV distribution</a:t>
            </a:r>
          </a:p>
          <a:p>
            <a:pPr marL="179705" lvl="1" indent="-179705"/>
            <a:r>
              <a:rPr lang="en-US" sz="1200" dirty="0"/>
              <a:t>UPS based - LV</a:t>
            </a:r>
          </a:p>
          <a:p>
            <a:pPr marL="179705" lvl="1" indent="-179705"/>
            <a:r>
              <a:rPr lang="en-US" sz="1200" dirty="0"/>
              <a:t>PDU based – LV</a:t>
            </a:r>
          </a:p>
          <a:p>
            <a:pPr marL="179705" lvl="1" indent="-179705"/>
            <a:r>
              <a:rPr lang="en-US" sz="1200" dirty="0"/>
              <a:t>Bus duct</a:t>
            </a:r>
          </a:p>
        </p:txBody>
      </p:sp>
      <p:sp>
        <p:nvSpPr>
          <p:cNvPr id="11" name="Subtitle 10"/>
          <p:cNvSpPr>
            <a:spLocks noGrp="1"/>
          </p:cNvSpPr>
          <p:nvPr>
            <p:ph type="subTitle" idx="13"/>
          </p:nvPr>
        </p:nvSpPr>
        <p:spPr/>
        <p:txBody>
          <a:bodyPr/>
          <a:lstStyle/>
          <a:p>
            <a:r>
              <a:rPr lang="en-US"/>
              <a:t>What is inside the data center box</a:t>
            </a:r>
          </a:p>
        </p:txBody>
      </p:sp>
    </p:spTree>
    <p:extLst>
      <p:ext uri="{BB962C8B-B14F-4D97-AF65-F5344CB8AC3E}">
        <p14:creationId xmlns:p14="http://schemas.microsoft.com/office/powerpoint/2010/main" val="18284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ABB packaging solutions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166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005" y="1934872"/>
            <a:ext cx="1682354" cy="1223091"/>
          </a:xfrm>
          <a:prstGeom prst="rect">
            <a:avLst/>
          </a:prstGeom>
        </p:spPr>
      </p:pic>
      <p:sp>
        <p:nvSpPr>
          <p:cNvPr id="2" name="Title 1"/>
          <p:cNvSpPr>
            <a:spLocks noGrp="1"/>
          </p:cNvSpPr>
          <p:nvPr>
            <p:ph type="title"/>
          </p:nvPr>
        </p:nvSpPr>
        <p:spPr/>
        <p:txBody>
          <a:bodyPr/>
          <a:lstStyle/>
          <a:p>
            <a:r>
              <a:rPr lang="it-IT"/>
              <a:t>Electrification solutions for data centers</a:t>
            </a:r>
            <a:endParaRPr lang="en-US"/>
          </a:p>
        </p:txBody>
      </p:sp>
      <p:sp>
        <p:nvSpPr>
          <p:cNvPr id="3" name="Footer Placeholder 2"/>
          <p:cNvSpPr>
            <a:spLocks noGrp="1"/>
          </p:cNvSpPr>
          <p:nvPr>
            <p:ph type="ftr" sz="quarter" idx="10"/>
          </p:nvPr>
        </p:nvSpPr>
        <p:spPr/>
        <p:txBody>
          <a:bodyPr/>
          <a:lstStyle/>
          <a:p>
            <a:pPr lvl="8"/>
            <a:r>
              <a:rPr lang="en-US"/>
              <a:t>For internal use only.</a:t>
            </a:r>
          </a:p>
        </p:txBody>
      </p:sp>
      <p:sp>
        <p:nvSpPr>
          <p:cNvPr id="4" name="Date Placeholder 3"/>
          <p:cNvSpPr>
            <a:spLocks noGrp="1"/>
          </p:cNvSpPr>
          <p:nvPr>
            <p:ph type="dt" sz="half" idx="11"/>
          </p:nvPr>
        </p:nvSpPr>
        <p:spPr/>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14</a:t>
            </a:fld>
            <a:endParaRPr lang="en-US"/>
          </a:p>
        </p:txBody>
      </p:sp>
      <p:sp>
        <p:nvSpPr>
          <p:cNvPr id="7" name="Content Placeholder 6"/>
          <p:cNvSpPr>
            <a:spLocks noGrp="1"/>
          </p:cNvSpPr>
          <p:nvPr>
            <p:ph sz="quarter" idx="19"/>
          </p:nvPr>
        </p:nvSpPr>
        <p:spPr>
          <a:xfrm>
            <a:off x="332366" y="1931194"/>
            <a:ext cx="5700093" cy="2930517"/>
          </a:xfrm>
        </p:spPr>
        <p:txBody>
          <a:bodyPr/>
          <a:lstStyle/>
          <a:p>
            <a:r>
              <a:rPr lang="en-US" sz="1200"/>
              <a:t>ABB portfolio includes different solutions to connect power to the data center. Main solutions can be divided into 6 categories:</a:t>
            </a:r>
          </a:p>
          <a:p>
            <a:r>
              <a:rPr lang="en-US" sz="1200" b="1"/>
              <a:t>eHouse</a:t>
            </a:r>
            <a:r>
              <a:rPr lang="en-US" sz="1200"/>
              <a:t> - Metal enclosed  and insulated building with distribution equipment , controls, and environmental equipment installed and coordinated in a factory setting. </a:t>
            </a:r>
          </a:p>
          <a:p>
            <a:r>
              <a:rPr lang="en-US" sz="1200" b="1"/>
              <a:t>Outdoor skid</a:t>
            </a:r>
            <a:r>
              <a:rPr lang="en-US" sz="1200"/>
              <a:t> - Power distribution components (MV, transformer, &amp;LV) installed and integrated on a steel frame for installation outdoors but not environmentally controlled. </a:t>
            </a:r>
          </a:p>
          <a:p>
            <a:r>
              <a:rPr lang="en-US" sz="1200" b="1"/>
              <a:t>Compact Secondary Substation (CSS)</a:t>
            </a:r>
            <a:r>
              <a:rPr lang="en-US" sz="1200"/>
              <a:t> - Prefabricated substation which includes a LV Switchboard, transformer, and MV switchgear installed in a metal enclosure.    </a:t>
            </a:r>
          </a:p>
          <a:p>
            <a:r>
              <a:rPr lang="en-US" sz="1200" b="1"/>
              <a:t>Mobile substation</a:t>
            </a:r>
            <a:r>
              <a:rPr lang="en-US" sz="1200"/>
              <a:t> - Perfect solution, whenever industries need to provide interim grid connections and temporary power supplies.   Equipment are mounted on a trailer or railcar.  </a:t>
            </a:r>
          </a:p>
          <a:p>
            <a:r>
              <a:rPr lang="en-US" sz="1200" b="1"/>
              <a:t>Indoor skid</a:t>
            </a:r>
            <a:r>
              <a:rPr lang="en-US" sz="1200"/>
              <a:t> - Prefabricated substation which includes indoor rated LV Switchboard, transformer, and MV switchgear for installation in a building.  </a:t>
            </a:r>
          </a:p>
          <a:p>
            <a:r>
              <a:rPr lang="en-US" sz="1200" b="1"/>
              <a:t>Product packaging</a:t>
            </a:r>
            <a:r>
              <a:rPr lang="en-US" sz="1200"/>
              <a:t> - Supply all electrical components loose with integration by electrical contractor and ABB Factories (MV switchgear, transformers, battery system, LV switchgear, Protection and Control packages (COM600 and ZENON).</a:t>
            </a:r>
          </a:p>
          <a:p>
            <a:endParaRPr lang="en-US" sz="1200"/>
          </a:p>
        </p:txBody>
      </p:sp>
      <p:sp>
        <p:nvSpPr>
          <p:cNvPr id="8" name="Subtitle 7"/>
          <p:cNvSpPr>
            <a:spLocks noGrp="1"/>
          </p:cNvSpPr>
          <p:nvPr>
            <p:ph type="subTitle" idx="13"/>
          </p:nvPr>
        </p:nvSpPr>
        <p:spPr/>
        <p:txBody>
          <a:bodyPr/>
          <a:lstStyle/>
          <a:p>
            <a:endParaRPr lang="en-US"/>
          </a:p>
        </p:txBody>
      </p:sp>
      <p:sp>
        <p:nvSpPr>
          <p:cNvPr id="23" name="Text Placeholder 7"/>
          <p:cNvSpPr txBox="1">
            <a:spLocks/>
          </p:cNvSpPr>
          <p:nvPr/>
        </p:nvSpPr>
        <p:spPr bwMode="gray">
          <a:xfrm>
            <a:off x="6301640" y="2791275"/>
            <a:ext cx="2094029" cy="332441"/>
          </a:xfrm>
          <a:prstGeom prst="rect">
            <a:avLst/>
          </a:prstGeom>
        </p:spPr>
        <p:txBody>
          <a:bodyPr vert="horz" lIns="72000" tIns="72000" rIns="72000" bIns="72000"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pPr lvl="1"/>
            <a:r>
              <a:rPr lang="it-IT" b="1"/>
              <a:t>Package #1 – eHouse</a:t>
            </a:r>
            <a:r>
              <a:rPr lang="en-US"/>
              <a:t> </a:t>
            </a:r>
            <a:endParaRPr lang="it-IT"/>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032" y="3120384"/>
            <a:ext cx="2510848" cy="1194678"/>
          </a:xfrm>
          <a:prstGeom prst="rect">
            <a:avLst/>
          </a:prstGeom>
        </p:spPr>
      </p:pic>
      <p:sp>
        <p:nvSpPr>
          <p:cNvPr id="28" name="Text Placeholder 7"/>
          <p:cNvSpPr txBox="1">
            <a:spLocks/>
          </p:cNvSpPr>
          <p:nvPr/>
        </p:nvSpPr>
        <p:spPr bwMode="gray">
          <a:xfrm>
            <a:off x="9054757" y="4120734"/>
            <a:ext cx="2760648" cy="571238"/>
          </a:xfrm>
          <a:prstGeom prst="rect">
            <a:avLst/>
          </a:prstGeom>
        </p:spPr>
        <p:txBody>
          <a:bodyPr vert="horz" lIns="72000" tIns="72000" rIns="72000" bIns="72000"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pPr lvl="1"/>
            <a:r>
              <a:rPr lang="it-IT" b="1"/>
              <a:t>Package #4 –</a:t>
            </a:r>
            <a:r>
              <a:rPr lang="en-US" b="1"/>
              <a:t>Mobile substation</a:t>
            </a:r>
            <a:endParaRPr lang="it-IT"/>
          </a:p>
        </p:txBody>
      </p:sp>
      <p:sp>
        <p:nvSpPr>
          <p:cNvPr id="29" name="Text Placeholder 7"/>
          <p:cNvSpPr txBox="1">
            <a:spLocks/>
          </p:cNvSpPr>
          <p:nvPr/>
        </p:nvSpPr>
        <p:spPr bwMode="gray">
          <a:xfrm>
            <a:off x="6300918" y="5615423"/>
            <a:ext cx="2760648" cy="612000"/>
          </a:xfrm>
          <a:prstGeom prst="rect">
            <a:avLst/>
          </a:prstGeom>
        </p:spPr>
        <p:txBody>
          <a:bodyPr vert="horz" lIns="72000" tIns="72000" rIns="72000" bIns="72000"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pPr lvl="1"/>
            <a:r>
              <a:rPr lang="it-IT" b="1"/>
              <a:t>Package #5 – Indoor skid</a:t>
            </a:r>
            <a:endParaRPr lang="it-IT"/>
          </a:p>
        </p:txBody>
      </p:sp>
      <p:sp>
        <p:nvSpPr>
          <p:cNvPr id="30" name="Text Placeholder 7"/>
          <p:cNvSpPr txBox="1">
            <a:spLocks/>
          </p:cNvSpPr>
          <p:nvPr/>
        </p:nvSpPr>
        <p:spPr bwMode="gray">
          <a:xfrm>
            <a:off x="9128640" y="5615423"/>
            <a:ext cx="2760648" cy="299602"/>
          </a:xfrm>
          <a:prstGeom prst="rect">
            <a:avLst/>
          </a:prstGeom>
        </p:spPr>
        <p:txBody>
          <a:bodyPr vert="horz" lIns="72000" tIns="72000" rIns="72000" bIns="72000"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pPr lvl="1"/>
            <a:r>
              <a:rPr lang="it-IT" b="1"/>
              <a:t>Package #6 </a:t>
            </a:r>
            <a:r>
              <a:rPr lang="en-US" b="1"/>
              <a:t>Product packaging</a:t>
            </a:r>
            <a:endParaRPr lang="it-IT"/>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309" y="4657922"/>
            <a:ext cx="1344369" cy="991552"/>
          </a:xfrm>
          <a:prstGeom prst="rect">
            <a:avLst/>
          </a:prstGeom>
        </p:spPr>
      </p:pic>
      <p:pic>
        <p:nvPicPr>
          <p:cNvPr id="32" name="Picture 2">
            <a:extLst>
              <a:ext uri="{FF2B5EF4-FFF2-40B4-BE49-F238E27FC236}">
                <a16:creationId xmlns:a16="http://schemas.microsoft.com/office/drawing/2014/main" xmlns="" id="{B3736C7F-8DDB-4C22-A33C-B82FBDB26CB1}"/>
              </a:ext>
            </a:extLst>
          </p:cNvPr>
          <p:cNvPicPr>
            <a:picLocks noChangeAspect="1"/>
          </p:cNvPicPr>
          <p:nvPr/>
        </p:nvPicPr>
        <p:blipFill>
          <a:blip r:embed="rId5"/>
          <a:stretch>
            <a:fillRect/>
          </a:stretch>
        </p:blipFill>
        <p:spPr>
          <a:xfrm>
            <a:off x="9357227" y="4679035"/>
            <a:ext cx="1887178" cy="922930"/>
          </a:xfrm>
          <a:prstGeom prst="rect">
            <a:avLst/>
          </a:prstGeom>
        </p:spPr>
      </p:pic>
      <p:sp>
        <p:nvSpPr>
          <p:cNvPr id="22" name="Text Placeholder 7"/>
          <p:cNvSpPr txBox="1">
            <a:spLocks/>
          </p:cNvSpPr>
          <p:nvPr/>
        </p:nvSpPr>
        <p:spPr bwMode="gray">
          <a:xfrm>
            <a:off x="6358168" y="4091919"/>
            <a:ext cx="1543424" cy="359435"/>
          </a:xfrm>
          <a:prstGeom prst="rect">
            <a:avLst/>
          </a:prstGeom>
        </p:spPr>
        <p:txBody>
          <a:bodyPr vert="horz" lIns="72000" tIns="72000" rIns="72000" bIns="72000"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pPr lvl="1"/>
            <a:r>
              <a:rPr lang="it-IT" b="1"/>
              <a:t>Package #3 – </a:t>
            </a:r>
            <a:r>
              <a:rPr lang="en-US" b="1"/>
              <a:t>CSS</a:t>
            </a:r>
            <a:endParaRPr lang="it-IT"/>
          </a:p>
        </p:txBody>
      </p:sp>
      <p:sp>
        <p:nvSpPr>
          <p:cNvPr id="21" name="Text Placeholder 7"/>
          <p:cNvSpPr txBox="1">
            <a:spLocks/>
          </p:cNvSpPr>
          <p:nvPr/>
        </p:nvSpPr>
        <p:spPr bwMode="gray">
          <a:xfrm>
            <a:off x="9293852" y="2805073"/>
            <a:ext cx="2276477" cy="612000"/>
          </a:xfrm>
          <a:prstGeom prst="rect">
            <a:avLst/>
          </a:prstGeom>
        </p:spPr>
        <p:txBody>
          <a:bodyPr vert="horz" lIns="72000" tIns="72000" rIns="72000" bIns="72000" rtlCol="0" anchor="t">
            <a:noAutofit/>
          </a:bodyPr>
          <a:lstStyle>
            <a:defPPr>
              <a:defRPr lang="en-US"/>
            </a:defPPr>
            <a:lvl1pPr marL="0" indent="0" algn="l" defTabSz="914400" rtl="0" eaLnBrk="1" latinLnBrk="0" hangingPunct="1">
              <a:spcAft>
                <a:spcPts val="288"/>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buNone/>
              <a:defRPr sz="1200" b="0" kern="1200">
                <a:solidFill>
                  <a:schemeClr val="tx1"/>
                </a:solidFill>
                <a:latin typeface="+mn-lt"/>
                <a:ea typeface="+mn-ea"/>
                <a:cs typeface="+mn-cs"/>
              </a:defRPr>
            </a:lvl2pPr>
            <a:lvl3pPr marL="0" indent="0" algn="l" defTabSz="914400" rtl="0" eaLnBrk="1" latinLnBrk="0" hangingPunct="1">
              <a:buNone/>
              <a:defRPr sz="1200" b="0" kern="1200">
                <a:solidFill>
                  <a:schemeClr val="tx1"/>
                </a:solidFill>
                <a:latin typeface="+mn-lt"/>
                <a:ea typeface="+mn-ea"/>
                <a:cs typeface="+mn-cs"/>
              </a:defRPr>
            </a:lvl3pPr>
            <a:lvl4pPr marL="0" indent="0" algn="l" defTabSz="914400" rtl="0" eaLnBrk="1" latinLnBrk="0" hangingPunct="1">
              <a:buNone/>
              <a:defRPr sz="1200" b="0" kern="1200">
                <a:solidFill>
                  <a:schemeClr val="tx1"/>
                </a:solidFill>
                <a:latin typeface="+mn-lt"/>
                <a:ea typeface="+mn-ea"/>
                <a:cs typeface="+mn-cs"/>
              </a:defRPr>
            </a:lvl4pPr>
            <a:lvl5pPr marL="0" indent="0" algn="l" defTabSz="914400" rtl="0" eaLnBrk="1" latinLnBrk="0" hangingPunct="1">
              <a:buNone/>
              <a:defRPr sz="1200" b="0" kern="1200">
                <a:solidFill>
                  <a:schemeClr val="tx1"/>
                </a:solidFill>
                <a:latin typeface="+mn-lt"/>
                <a:ea typeface="+mn-ea"/>
                <a:cs typeface="+mn-cs"/>
              </a:defRPr>
            </a:lvl5pPr>
            <a:lvl6pPr marL="0" indent="0" algn="l" defTabSz="914400" rtl="0" eaLnBrk="1" latinLnBrk="0" hangingPunct="1">
              <a:buNone/>
              <a:defRPr sz="1200" b="0" kern="1200">
                <a:solidFill>
                  <a:schemeClr val="tx1"/>
                </a:solidFill>
                <a:latin typeface="+mn-lt"/>
                <a:ea typeface="+mn-ea"/>
                <a:cs typeface="+mn-cs"/>
              </a:defRPr>
            </a:lvl6pPr>
            <a:lvl7pPr marL="0" indent="0" algn="l" defTabSz="914400" rtl="0" eaLnBrk="1" latinLnBrk="0" hangingPunct="1">
              <a:buNone/>
              <a:defRPr sz="1200" b="0" kern="1200">
                <a:solidFill>
                  <a:schemeClr val="tx1"/>
                </a:solidFill>
                <a:latin typeface="+mn-lt"/>
                <a:ea typeface="+mn-ea"/>
                <a:cs typeface="+mn-cs"/>
              </a:defRPr>
            </a:lvl7pPr>
            <a:lvl8pPr marL="0" indent="0" algn="l" defTabSz="914400" rtl="0" eaLnBrk="1" latinLnBrk="0" hangingPunct="1">
              <a:buNone/>
              <a:defRPr sz="1200" b="0" kern="1200">
                <a:solidFill>
                  <a:schemeClr val="tx1"/>
                </a:solidFill>
                <a:latin typeface="+mn-lt"/>
                <a:ea typeface="+mn-ea"/>
                <a:cs typeface="+mn-cs"/>
              </a:defRPr>
            </a:lvl8pPr>
            <a:lvl9pPr marL="0" indent="0" algn="l" defTabSz="914400" rtl="0" eaLnBrk="1" latinLnBrk="0" hangingPunct="1">
              <a:buNone/>
              <a:defRPr sz="1200" b="0" kern="1200">
                <a:solidFill>
                  <a:schemeClr val="tx1"/>
                </a:solidFill>
                <a:latin typeface="+mn-lt"/>
                <a:ea typeface="+mn-ea"/>
                <a:cs typeface="+mn-cs"/>
              </a:defRPr>
            </a:lvl9pPr>
          </a:lstStyle>
          <a:p>
            <a:pPr lvl="1"/>
            <a:r>
              <a:rPr lang="it-IT" b="1"/>
              <a:t>Package #2 – Outdoor skid</a:t>
            </a:r>
            <a:endParaRPr lang="en-US"/>
          </a:p>
          <a:p>
            <a:pPr lvl="1"/>
            <a:r>
              <a:rPr lang="en-US" b="1"/>
              <a:t>medium voltage connection </a:t>
            </a:r>
            <a:endParaRPr lang="it-IT" b="1"/>
          </a:p>
        </p:txBody>
      </p:sp>
      <p:pic>
        <p:nvPicPr>
          <p:cNvPr id="33" name="Content Placeholder 8"/>
          <p:cNvPicPr>
            <a:picLocks noGrp="1" noChangeAspect="1"/>
          </p:cNvPicPr>
          <p:nvPr>
            <p:ph sz="quarter" idx="20"/>
          </p:nvPr>
        </p:nvPicPr>
        <p:blipFill>
          <a:blip r:embed="rId6">
            <a:extLst>
              <a:ext uri="{28A0092B-C50C-407E-A947-70E740481C1C}">
                <a14:useLocalDpi xmlns:a14="http://schemas.microsoft.com/office/drawing/2010/main" val="0"/>
              </a:ext>
            </a:extLst>
          </a:blip>
          <a:stretch>
            <a:fillRect/>
          </a:stretch>
        </p:blipFill>
        <p:spPr>
          <a:xfrm>
            <a:off x="6587897" y="3166603"/>
            <a:ext cx="1201192" cy="1029593"/>
          </a:xfrm>
        </p:spPr>
      </p:pic>
      <p:pic>
        <p:nvPicPr>
          <p:cNvPr id="26"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2" t="1487" r="7162" b="-493"/>
          <a:stretch/>
        </p:blipFill>
        <p:spPr bwMode="auto">
          <a:xfrm>
            <a:off x="9605163" y="1938006"/>
            <a:ext cx="1280160" cy="914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21"/>
          </p:nvPr>
        </p:nvPicPr>
        <p:blipFill rotWithShape="1">
          <a:blip r:embed="rId2">
            <a:extLst>
              <a:ext uri="{28A0092B-C50C-407E-A947-70E740481C1C}">
                <a14:useLocalDpi xmlns:a14="http://schemas.microsoft.com/office/drawing/2010/main" val="0"/>
              </a:ext>
            </a:extLst>
          </a:blip>
          <a:srcRect t="3503" b="31401"/>
          <a:stretch/>
        </p:blipFill>
        <p:spPr>
          <a:xfrm>
            <a:off x="4762500" y="3164447"/>
            <a:ext cx="2705100" cy="1280160"/>
          </a:xfrm>
        </p:spPr>
      </p:pic>
      <p:sp>
        <p:nvSpPr>
          <p:cNvPr id="3" name="Title 2"/>
          <p:cNvSpPr>
            <a:spLocks noGrp="1"/>
          </p:cNvSpPr>
          <p:nvPr>
            <p:ph type="title"/>
          </p:nvPr>
        </p:nvSpPr>
        <p:spPr/>
        <p:txBody>
          <a:bodyPr/>
          <a:lstStyle/>
          <a:p>
            <a:r>
              <a:rPr lang="en-US" err="1"/>
              <a:t>eHouse</a:t>
            </a:r>
            <a:r>
              <a:rPr lang="en-US"/>
              <a:t> overview</a:t>
            </a:r>
          </a:p>
        </p:txBody>
      </p:sp>
      <p:sp>
        <p:nvSpPr>
          <p:cNvPr id="4" name="Date Placeholder 3"/>
          <p:cNvSpPr>
            <a:spLocks noGrp="1"/>
          </p:cNvSpPr>
          <p:nvPr>
            <p:ph type="dt" sz="half" idx="18"/>
          </p:nvPr>
        </p:nvSpPr>
        <p:spPr/>
        <p:txBody>
          <a:bodyPr/>
          <a:lstStyle/>
          <a:p>
            <a:fld id="{FFAB2352-921F-4DD8-A99A-A1474F6943FF}" type="datetime4">
              <a:rPr lang="en-US" smtClean="0"/>
              <a:t>July 18, 2018</a:t>
            </a:fld>
            <a:endParaRPr lang="en-US"/>
          </a:p>
        </p:txBody>
      </p:sp>
      <p:sp>
        <p:nvSpPr>
          <p:cNvPr id="5" name="Footer Placeholder 4"/>
          <p:cNvSpPr>
            <a:spLocks noGrp="1"/>
          </p:cNvSpPr>
          <p:nvPr>
            <p:ph type="ftr" sz="quarter" idx="19"/>
          </p:nvPr>
        </p:nvSpPr>
        <p:spPr/>
        <p:txBody>
          <a:bodyPr/>
          <a:lstStyle/>
          <a:p>
            <a:pPr lvl="8"/>
            <a:endParaRPr lang="en-US"/>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15</a:t>
            </a:fld>
            <a:endParaRPr lang="en-US"/>
          </a:p>
        </p:txBody>
      </p:sp>
      <p:sp>
        <p:nvSpPr>
          <p:cNvPr id="7" name="Subtitle 6"/>
          <p:cNvSpPr>
            <a:spLocks noGrp="1"/>
          </p:cNvSpPr>
          <p:nvPr>
            <p:ph type="subTitle" idx="13"/>
          </p:nvPr>
        </p:nvSpPr>
        <p:spPr/>
        <p:txBody>
          <a:bodyPr/>
          <a:lstStyle/>
          <a:p>
            <a:r>
              <a:rPr lang="en-US" err="1"/>
              <a:t>eHouse</a:t>
            </a:r>
            <a:r>
              <a:rPr lang="en-US"/>
              <a:t> project scope and integration capability</a:t>
            </a:r>
          </a:p>
        </p:txBody>
      </p:sp>
      <p:sp>
        <p:nvSpPr>
          <p:cNvPr id="10" name="Rectangle 9"/>
          <p:cNvSpPr/>
          <p:nvPr/>
        </p:nvSpPr>
        <p:spPr bwMode="gray">
          <a:xfrm>
            <a:off x="2150458" y="2207423"/>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Equipment installation</a:t>
            </a:r>
          </a:p>
        </p:txBody>
      </p:sp>
      <p:sp>
        <p:nvSpPr>
          <p:cNvPr id="11" name="Rectangle 10"/>
          <p:cNvSpPr/>
          <p:nvPr/>
        </p:nvSpPr>
        <p:spPr bwMode="gray">
          <a:xfrm>
            <a:off x="2150458" y="3095844"/>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Fire and gas systems</a:t>
            </a:r>
          </a:p>
        </p:txBody>
      </p:sp>
      <p:sp>
        <p:nvSpPr>
          <p:cNvPr id="12" name="Rectangle 11"/>
          <p:cNvSpPr/>
          <p:nvPr/>
        </p:nvSpPr>
        <p:spPr bwMode="gray">
          <a:xfrm>
            <a:off x="2150458" y="3985851"/>
            <a:ext cx="1711797" cy="575887"/>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HVAC</a:t>
            </a:r>
          </a:p>
        </p:txBody>
      </p:sp>
      <p:sp>
        <p:nvSpPr>
          <p:cNvPr id="13" name="Rectangle 12"/>
          <p:cNvSpPr/>
          <p:nvPr/>
        </p:nvSpPr>
        <p:spPr bwMode="gray">
          <a:xfrm>
            <a:off x="2150458" y="4875860"/>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Low voltage drives</a:t>
            </a:r>
          </a:p>
        </p:txBody>
      </p:sp>
      <p:sp>
        <p:nvSpPr>
          <p:cNvPr id="14" name="Rectangle 13"/>
          <p:cNvSpPr/>
          <p:nvPr/>
        </p:nvSpPr>
        <p:spPr bwMode="gray">
          <a:xfrm>
            <a:off x="4211280" y="4871103"/>
            <a:ext cx="1711798" cy="574301"/>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Medium voltage drives</a:t>
            </a:r>
          </a:p>
        </p:txBody>
      </p:sp>
      <p:sp>
        <p:nvSpPr>
          <p:cNvPr id="15" name="Rectangle 14"/>
          <p:cNvSpPr/>
          <p:nvPr/>
        </p:nvSpPr>
        <p:spPr bwMode="gray">
          <a:xfrm>
            <a:off x="6268927" y="4871103"/>
            <a:ext cx="1711797" cy="574301"/>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Low voltage switchgear and MCC</a:t>
            </a:r>
          </a:p>
        </p:txBody>
      </p:sp>
      <p:sp>
        <p:nvSpPr>
          <p:cNvPr id="16" name="Rectangle 15"/>
          <p:cNvSpPr/>
          <p:nvPr/>
        </p:nvSpPr>
        <p:spPr bwMode="gray">
          <a:xfrm>
            <a:off x="8326575" y="4875860"/>
            <a:ext cx="1711798"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Power management system</a:t>
            </a:r>
          </a:p>
        </p:txBody>
      </p:sp>
      <p:sp>
        <p:nvSpPr>
          <p:cNvPr id="17" name="Rectangle 16"/>
          <p:cNvSpPr/>
          <p:nvPr/>
        </p:nvSpPr>
        <p:spPr bwMode="gray">
          <a:xfrm>
            <a:off x="8328161" y="3095844"/>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33 kV gas-insulated switchgear</a:t>
            </a:r>
          </a:p>
        </p:txBody>
      </p:sp>
      <p:sp>
        <p:nvSpPr>
          <p:cNvPr id="18" name="Rectangle 17"/>
          <p:cNvSpPr/>
          <p:nvPr/>
        </p:nvSpPr>
        <p:spPr bwMode="gray">
          <a:xfrm>
            <a:off x="8328161" y="2212181"/>
            <a:ext cx="1711797" cy="575887"/>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6.6kV air-insulated switchgear</a:t>
            </a:r>
          </a:p>
        </p:txBody>
      </p:sp>
      <p:sp>
        <p:nvSpPr>
          <p:cNvPr id="19" name="Rectangle 18"/>
          <p:cNvSpPr/>
          <p:nvPr/>
        </p:nvSpPr>
        <p:spPr bwMode="gray">
          <a:xfrm>
            <a:off x="8328161" y="3977921"/>
            <a:ext cx="1711797" cy="574301"/>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11 kV air-insulated switchgear</a:t>
            </a:r>
          </a:p>
        </p:txBody>
      </p:sp>
      <p:sp>
        <p:nvSpPr>
          <p:cNvPr id="20" name="Rectangle 19"/>
          <p:cNvSpPr/>
          <p:nvPr/>
        </p:nvSpPr>
        <p:spPr bwMode="gray">
          <a:xfrm>
            <a:off x="4209692" y="2207423"/>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UPS &amp; DC battery systems</a:t>
            </a:r>
          </a:p>
        </p:txBody>
      </p:sp>
      <p:sp>
        <p:nvSpPr>
          <p:cNvPr id="21" name="Rectangle 20"/>
          <p:cNvSpPr/>
          <p:nvPr/>
        </p:nvSpPr>
        <p:spPr bwMode="gray">
          <a:xfrm>
            <a:off x="6268927" y="2207423"/>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Bus ducts</a:t>
            </a:r>
          </a:p>
        </p:txBody>
      </p:sp>
    </p:spTree>
    <p:extLst>
      <p:ext uri="{BB962C8B-B14F-4D97-AF65-F5344CB8AC3E}">
        <p14:creationId xmlns:p14="http://schemas.microsoft.com/office/powerpoint/2010/main" val="164513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err="1"/>
              <a:t>eHouse</a:t>
            </a:r>
            <a:r>
              <a:rPr lang="en-US"/>
              <a:t> overview</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16</a:t>
            </a:fld>
            <a:endParaRPr lang="en-US"/>
          </a:p>
        </p:txBody>
      </p:sp>
      <p:sp>
        <p:nvSpPr>
          <p:cNvPr id="10" name="Text Placeholder 9"/>
          <p:cNvSpPr>
            <a:spLocks noGrp="1"/>
          </p:cNvSpPr>
          <p:nvPr>
            <p:ph type="body" sz="quarter" idx="16"/>
          </p:nvPr>
        </p:nvSpPr>
        <p:spPr/>
        <p:txBody>
          <a:bodyPr/>
          <a:lstStyle/>
          <a:p>
            <a:r>
              <a:rPr lang="en-US"/>
              <a:t>Overview</a:t>
            </a:r>
          </a:p>
        </p:txBody>
      </p:sp>
      <p:pic>
        <p:nvPicPr>
          <p:cNvPr id="13" name="Picture 5"/>
          <p:cNvPicPr>
            <a:picLocks noGrp="1" noChangeAspect="1"/>
          </p:cNvPicPr>
          <p:nvPr>
            <p:ph sz="quarter" idx="20"/>
          </p:nvPr>
        </p:nvPicPr>
        <p:blipFill rotWithShape="1">
          <a:blip r:embed="rId2">
            <a:extLst>
              <a:ext uri="{28A0092B-C50C-407E-A947-70E740481C1C}">
                <a14:useLocalDpi xmlns:a14="http://schemas.microsoft.com/office/drawing/2010/main" val="0"/>
              </a:ext>
            </a:extLst>
          </a:blip>
          <a:srcRect r="11626"/>
          <a:stretch/>
        </p:blipFill>
        <p:spPr bwMode="auto">
          <a:xfrm>
            <a:off x="5079539" y="1953843"/>
            <a:ext cx="2026486" cy="129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sz="quarter" idx="19"/>
          </p:nvPr>
        </p:nvSpPr>
        <p:spPr/>
        <p:txBody>
          <a:bodyPr/>
          <a:lstStyle/>
          <a:p>
            <a:r>
              <a:rPr lang="en-US"/>
              <a:t>The </a:t>
            </a:r>
            <a:r>
              <a:rPr lang="en-US" err="1"/>
              <a:t>eHouse</a:t>
            </a:r>
            <a:r>
              <a:rPr lang="en-US"/>
              <a:t> portfolio is segregated into the following areas:</a:t>
            </a:r>
          </a:p>
          <a:p>
            <a:pPr lvl="1"/>
            <a:r>
              <a:rPr lang="en-US"/>
              <a:t>Productized solution</a:t>
            </a:r>
          </a:p>
          <a:p>
            <a:pPr lvl="1"/>
            <a:r>
              <a:rPr lang="en-US"/>
              <a:t>Modularized design</a:t>
            </a:r>
          </a:p>
          <a:p>
            <a:pPr lvl="1"/>
            <a:r>
              <a:rPr lang="en-US"/>
              <a:t>Single large structures</a:t>
            </a:r>
          </a:p>
          <a:p>
            <a:pPr lvl="1"/>
            <a:r>
              <a:rPr lang="en-US"/>
              <a:t>Skid-mounted modules</a:t>
            </a:r>
          </a:p>
          <a:p>
            <a:pPr lvl="1"/>
            <a:r>
              <a:rPr lang="en-US"/>
              <a:t>Mobile substation</a:t>
            </a:r>
          </a:p>
          <a:p>
            <a:endParaRPr lang="en-US"/>
          </a:p>
          <a:p>
            <a:endParaRPr lang="en-US"/>
          </a:p>
          <a:p>
            <a:endParaRPr lang="en-US"/>
          </a:p>
          <a:p>
            <a:endParaRPr lang="en-US"/>
          </a:p>
          <a:p>
            <a:endParaRPr lang="en-US"/>
          </a:p>
          <a:p>
            <a:endParaRPr lang="en-US"/>
          </a:p>
          <a:p>
            <a:endParaRPr lang="en-US"/>
          </a:p>
          <a:p>
            <a:endParaRPr lang="en-US"/>
          </a:p>
        </p:txBody>
      </p:sp>
      <p:sp>
        <p:nvSpPr>
          <p:cNvPr id="9" name="Subtitle 8"/>
          <p:cNvSpPr>
            <a:spLocks noGrp="1"/>
          </p:cNvSpPr>
          <p:nvPr>
            <p:ph type="subTitle" idx="13"/>
          </p:nvPr>
        </p:nvSpPr>
        <p:spPr/>
        <p:txBody>
          <a:bodyPr/>
          <a:lstStyle/>
          <a:p>
            <a:r>
              <a:rPr lang="en-US"/>
              <a:t>How they look</a:t>
            </a:r>
          </a:p>
        </p:txBody>
      </p:sp>
      <p:pic>
        <p:nvPicPr>
          <p:cNvPr id="14" name="Picture 1"/>
          <p:cNvPicPr>
            <a:picLocks noChangeAspect="1"/>
          </p:cNvPicPr>
          <p:nvPr/>
        </p:nvPicPr>
        <p:blipFill rotWithShape="1">
          <a:blip r:embed="rId3">
            <a:extLst>
              <a:ext uri="{28A0092B-C50C-407E-A947-70E740481C1C}">
                <a14:useLocalDpi xmlns:a14="http://schemas.microsoft.com/office/drawing/2010/main" val="0"/>
              </a:ext>
            </a:extLst>
          </a:blip>
          <a:srcRect l="-515" r="-515"/>
          <a:stretch/>
        </p:blipFill>
        <p:spPr bwMode="auto">
          <a:xfrm>
            <a:off x="7233185" y="1928035"/>
            <a:ext cx="2011680" cy="131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720" r="720"/>
          <a:stretch/>
        </p:blipFill>
        <p:spPr bwMode="auto">
          <a:xfrm>
            <a:off x="9372025" y="1935847"/>
            <a:ext cx="2011680" cy="131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 name="Picture 3" descr="C:\tony b data\ABB Packaging Marketing Group\New Brochure\Photo Files\page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538" y="3279403"/>
            <a:ext cx="2026487" cy="130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3185" y="3280917"/>
            <a:ext cx="2011680" cy="130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7">
            <a:extLst>
              <a:ext uri="{28A0092B-C50C-407E-A947-70E740481C1C}">
                <a14:useLocalDpi xmlns:a14="http://schemas.microsoft.com/office/drawing/2010/main" val="0"/>
              </a:ext>
            </a:extLst>
          </a:blip>
          <a:srcRect r="11025"/>
          <a:stretch/>
        </p:blipFill>
        <p:spPr bwMode="auto">
          <a:xfrm>
            <a:off x="9372025" y="3282458"/>
            <a:ext cx="2011680" cy="129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p:cNvPicPr>
          <p:nvPr/>
        </p:nvPicPr>
        <p:blipFill rotWithShape="1">
          <a:blip r:embed="rId8">
            <a:extLst>
              <a:ext uri="{28A0092B-C50C-407E-A947-70E740481C1C}">
                <a14:useLocalDpi xmlns:a14="http://schemas.microsoft.com/office/drawing/2010/main" val="0"/>
              </a:ext>
            </a:extLst>
          </a:blip>
          <a:srcRect r="8317"/>
          <a:stretch/>
        </p:blipFill>
        <p:spPr bwMode="auto">
          <a:xfrm>
            <a:off x="5079537" y="4605860"/>
            <a:ext cx="2026487" cy="131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noChangeAspect="1"/>
          </p:cNvPicPr>
          <p:nvPr/>
        </p:nvPicPr>
        <p:blipFill rotWithShape="1">
          <a:blip r:embed="rId9">
            <a:extLst>
              <a:ext uri="{28A0092B-C50C-407E-A947-70E740481C1C}">
                <a14:useLocalDpi xmlns:a14="http://schemas.microsoft.com/office/drawing/2010/main" val="0"/>
              </a:ext>
            </a:extLst>
          </a:blip>
          <a:srcRect r="6196"/>
          <a:stretch/>
        </p:blipFill>
        <p:spPr bwMode="auto">
          <a:xfrm>
            <a:off x="7233185" y="4605860"/>
            <a:ext cx="2011680" cy="133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p:cNvPicPr>
          <p:nvPr/>
        </p:nvPicPr>
        <p:blipFill rotWithShape="1">
          <a:blip r:embed="rId10">
            <a:extLst>
              <a:ext uri="{28A0092B-C50C-407E-A947-70E740481C1C}">
                <a14:useLocalDpi xmlns:a14="http://schemas.microsoft.com/office/drawing/2010/main" val="0"/>
              </a:ext>
            </a:extLst>
          </a:blip>
          <a:srcRect r="3534"/>
          <a:stretch/>
        </p:blipFill>
        <p:spPr bwMode="auto">
          <a:xfrm>
            <a:off x="9372025" y="4604325"/>
            <a:ext cx="2011680" cy="13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8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Product packaging overview</a:t>
            </a:r>
          </a:p>
        </p:txBody>
      </p:sp>
      <p:sp>
        <p:nvSpPr>
          <p:cNvPr id="4" name="Date Placeholder 3"/>
          <p:cNvSpPr>
            <a:spLocks noGrp="1"/>
          </p:cNvSpPr>
          <p:nvPr>
            <p:ph type="dt" sz="half" idx="18"/>
          </p:nvPr>
        </p:nvSpPr>
        <p:spPr/>
        <p:txBody>
          <a:bodyPr/>
          <a:lstStyle/>
          <a:p>
            <a:fld id="{FFAB2352-921F-4DD8-A99A-A1474F6943FF}" type="datetime4">
              <a:rPr lang="en-US" smtClean="0"/>
              <a:t>July 18, 2018</a:t>
            </a:fld>
            <a:endParaRPr lang="en-US"/>
          </a:p>
        </p:txBody>
      </p:sp>
      <p:sp>
        <p:nvSpPr>
          <p:cNvPr id="5" name="Footer Placeholder 4"/>
          <p:cNvSpPr>
            <a:spLocks noGrp="1"/>
          </p:cNvSpPr>
          <p:nvPr>
            <p:ph type="ftr" sz="quarter" idx="19"/>
          </p:nvPr>
        </p:nvSpPr>
        <p:spPr/>
        <p:txBody>
          <a:bodyPr/>
          <a:lstStyle/>
          <a:p>
            <a:pPr lvl="8"/>
            <a:endParaRPr lang="en-US"/>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17</a:t>
            </a:fld>
            <a:endParaRPr lang="en-US"/>
          </a:p>
        </p:txBody>
      </p:sp>
      <p:sp>
        <p:nvSpPr>
          <p:cNvPr id="7" name="Subtitle 6"/>
          <p:cNvSpPr>
            <a:spLocks noGrp="1"/>
          </p:cNvSpPr>
          <p:nvPr>
            <p:ph type="subTitle" idx="13"/>
          </p:nvPr>
        </p:nvSpPr>
        <p:spPr/>
        <p:txBody>
          <a:bodyPr/>
          <a:lstStyle/>
          <a:p>
            <a:r>
              <a:rPr lang="en-US"/>
              <a:t>Project scope and integration capability</a:t>
            </a:r>
          </a:p>
        </p:txBody>
      </p:sp>
      <p:sp>
        <p:nvSpPr>
          <p:cNvPr id="8" name="Rectangle 7"/>
          <p:cNvSpPr/>
          <p:nvPr/>
        </p:nvSpPr>
        <p:spPr bwMode="gray">
          <a:xfrm>
            <a:off x="2150458" y="2207423"/>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Equipment installation</a:t>
            </a:r>
          </a:p>
        </p:txBody>
      </p:sp>
      <p:sp>
        <p:nvSpPr>
          <p:cNvPr id="9" name="Rectangle 8"/>
          <p:cNvSpPr/>
          <p:nvPr/>
        </p:nvSpPr>
        <p:spPr bwMode="gray">
          <a:xfrm>
            <a:off x="2150458" y="3095844"/>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Fire and gas systems</a:t>
            </a:r>
          </a:p>
        </p:txBody>
      </p:sp>
      <p:sp>
        <p:nvSpPr>
          <p:cNvPr id="10" name="Rectangle 9"/>
          <p:cNvSpPr/>
          <p:nvPr/>
        </p:nvSpPr>
        <p:spPr bwMode="gray">
          <a:xfrm>
            <a:off x="2150458" y="3985851"/>
            <a:ext cx="1711797" cy="575887"/>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HVAC</a:t>
            </a:r>
          </a:p>
        </p:txBody>
      </p:sp>
      <p:sp>
        <p:nvSpPr>
          <p:cNvPr id="11" name="Rectangle 10"/>
          <p:cNvSpPr/>
          <p:nvPr/>
        </p:nvSpPr>
        <p:spPr bwMode="gray">
          <a:xfrm>
            <a:off x="2150458" y="4875860"/>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Low voltage drives</a:t>
            </a:r>
          </a:p>
        </p:txBody>
      </p:sp>
      <p:sp>
        <p:nvSpPr>
          <p:cNvPr id="12" name="Rectangle 11"/>
          <p:cNvSpPr/>
          <p:nvPr/>
        </p:nvSpPr>
        <p:spPr bwMode="gray">
          <a:xfrm>
            <a:off x="4211280" y="4871103"/>
            <a:ext cx="1711798" cy="574301"/>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Medium voltage drives</a:t>
            </a:r>
          </a:p>
        </p:txBody>
      </p:sp>
      <p:sp>
        <p:nvSpPr>
          <p:cNvPr id="13" name="Rectangle 12"/>
          <p:cNvSpPr/>
          <p:nvPr/>
        </p:nvSpPr>
        <p:spPr bwMode="gray">
          <a:xfrm>
            <a:off x="6268927" y="4871103"/>
            <a:ext cx="1711797" cy="574301"/>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Low voltage switchgear and MCC</a:t>
            </a:r>
          </a:p>
        </p:txBody>
      </p:sp>
      <p:sp>
        <p:nvSpPr>
          <p:cNvPr id="14" name="Rectangle 13"/>
          <p:cNvSpPr/>
          <p:nvPr/>
        </p:nvSpPr>
        <p:spPr bwMode="gray">
          <a:xfrm>
            <a:off x="8326575" y="4875860"/>
            <a:ext cx="1711798"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Power management system</a:t>
            </a:r>
          </a:p>
        </p:txBody>
      </p:sp>
      <p:sp>
        <p:nvSpPr>
          <p:cNvPr id="15" name="Rectangle 14"/>
          <p:cNvSpPr/>
          <p:nvPr/>
        </p:nvSpPr>
        <p:spPr bwMode="gray">
          <a:xfrm>
            <a:off x="8328161" y="3095844"/>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33 kV gas-insulated switchgear</a:t>
            </a:r>
          </a:p>
        </p:txBody>
      </p:sp>
      <p:sp>
        <p:nvSpPr>
          <p:cNvPr id="16" name="Rectangle 15"/>
          <p:cNvSpPr/>
          <p:nvPr/>
        </p:nvSpPr>
        <p:spPr bwMode="gray">
          <a:xfrm>
            <a:off x="8328161" y="2212181"/>
            <a:ext cx="1711797" cy="575887"/>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6.6kV air-insulated switchgear</a:t>
            </a:r>
          </a:p>
        </p:txBody>
      </p:sp>
      <p:sp>
        <p:nvSpPr>
          <p:cNvPr id="17" name="Rectangle 16"/>
          <p:cNvSpPr/>
          <p:nvPr/>
        </p:nvSpPr>
        <p:spPr bwMode="gray">
          <a:xfrm>
            <a:off x="8328161" y="3977921"/>
            <a:ext cx="1711797" cy="574301"/>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11 kV air-insulated switchgear</a:t>
            </a:r>
          </a:p>
        </p:txBody>
      </p:sp>
      <p:sp>
        <p:nvSpPr>
          <p:cNvPr id="18" name="Rectangle 17"/>
          <p:cNvSpPr/>
          <p:nvPr/>
        </p:nvSpPr>
        <p:spPr bwMode="gray">
          <a:xfrm>
            <a:off x="4209692" y="2207423"/>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UPS &amp; DC battery systems</a:t>
            </a:r>
          </a:p>
        </p:txBody>
      </p:sp>
      <p:sp>
        <p:nvSpPr>
          <p:cNvPr id="19" name="Rectangle 18"/>
          <p:cNvSpPr/>
          <p:nvPr/>
        </p:nvSpPr>
        <p:spPr bwMode="gray">
          <a:xfrm>
            <a:off x="6268927" y="2207423"/>
            <a:ext cx="1711797" cy="575888"/>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1953" tIns="71953" rIns="71953" bIns="71953" anchor="ctr"/>
          <a:lstStyle/>
          <a:p>
            <a:pPr algn="ctr">
              <a:spcBef>
                <a:spcPts val="1099"/>
              </a:spcBef>
              <a:buClr>
                <a:schemeClr val="tx2"/>
              </a:buClr>
              <a:buSzPct val="70000"/>
              <a:defRPr/>
            </a:pPr>
            <a:r>
              <a:rPr lang="en-US" sz="1199" b="1">
                <a:solidFill>
                  <a:schemeClr val="tx1"/>
                </a:solidFill>
              </a:rPr>
              <a:t>Bus ducts</a:t>
            </a:r>
          </a:p>
        </p:txBody>
      </p:sp>
      <p:pic>
        <p:nvPicPr>
          <p:cNvPr id="20" name="Graphic 31"/>
          <p:cNvPicPr>
            <a:picLocks noGrp="1" noChangeAspect="1"/>
          </p:cNvPicPr>
          <p:nvPr>
            <p:ph sz="quarter" idx="21"/>
          </p:nvPr>
        </p:nvPicPr>
        <p:blipFill>
          <a:blip r:embed="rId2">
            <a:extLst>
              <a:ext uri="{96DAC541-7B7A-43D3-8B79-37D633B846F1}">
                <asvg:svgBlip xmlns:asvg="http://schemas.microsoft.com/office/drawing/2016/SVG/main" xmlns="" r:embed="rId3"/>
              </a:ext>
            </a:extLst>
          </a:blip>
          <a:stretch>
            <a:fillRect/>
          </a:stretch>
        </p:blipFill>
        <p:spPr>
          <a:xfrm>
            <a:off x="5542816" y="3354447"/>
            <a:ext cx="1122303" cy="1122303"/>
          </a:xfrm>
          <a:prstGeom prst="rect">
            <a:avLst/>
          </a:prstGeom>
        </p:spPr>
      </p:pic>
    </p:spTree>
    <p:extLst>
      <p:ext uri="{BB962C8B-B14F-4D97-AF65-F5344CB8AC3E}">
        <p14:creationId xmlns:p14="http://schemas.microsoft.com/office/powerpoint/2010/main" val="255815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Product packaging overview</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18</a:t>
            </a:fld>
            <a:endParaRPr lang="en-US"/>
          </a:p>
        </p:txBody>
      </p:sp>
      <p:sp>
        <p:nvSpPr>
          <p:cNvPr id="9" name="Text Placeholder 8"/>
          <p:cNvSpPr>
            <a:spLocks noGrp="1"/>
          </p:cNvSpPr>
          <p:nvPr>
            <p:ph type="body" sz="quarter" idx="16"/>
          </p:nvPr>
        </p:nvSpPr>
        <p:spPr/>
        <p:txBody>
          <a:bodyPr/>
          <a:lstStyle/>
          <a:p>
            <a:r>
              <a:rPr lang="en-US"/>
              <a:t>What does it look like?</a:t>
            </a:r>
          </a:p>
        </p:txBody>
      </p:sp>
      <p:sp>
        <p:nvSpPr>
          <p:cNvPr id="10" name="Content Placeholder 9"/>
          <p:cNvSpPr>
            <a:spLocks noGrp="1"/>
          </p:cNvSpPr>
          <p:nvPr>
            <p:ph sz="quarter" idx="19"/>
          </p:nvPr>
        </p:nvSpPr>
        <p:spPr/>
        <p:txBody>
          <a:bodyPr vert="horz" lIns="0" tIns="0" rIns="0" bIns="0" rtlCol="0" anchor="t">
            <a:noAutofit/>
          </a:bodyPr>
          <a:lstStyle/>
          <a:p>
            <a:pPr marL="179705" lvl="1" indent="-179705"/>
            <a:r>
              <a:rPr lang="en-US" dirty="0"/>
              <a:t>ABB system package scope</a:t>
            </a:r>
          </a:p>
          <a:p>
            <a:pPr marL="179705" lvl="1" indent="-179705"/>
            <a:r>
              <a:rPr lang="en-US" dirty="0"/>
              <a:t>11 - 36kV switchboards</a:t>
            </a:r>
          </a:p>
          <a:p>
            <a:pPr marL="179705" lvl="1" indent="-179705"/>
            <a:r>
              <a:rPr lang="en-US" dirty="0"/>
              <a:t>Cast resin transformers</a:t>
            </a:r>
          </a:p>
          <a:p>
            <a:pPr marL="179705" lvl="1" indent="-179705"/>
            <a:r>
              <a:rPr lang="en-US" dirty="0"/>
              <a:t>UPS input switchboards</a:t>
            </a:r>
          </a:p>
          <a:p>
            <a:pPr marL="179705" lvl="1" indent="-179705"/>
            <a:r>
              <a:rPr lang="en-US" dirty="0"/>
              <a:t>PDUs and RPPs</a:t>
            </a:r>
          </a:p>
          <a:p>
            <a:pPr marL="179705" lvl="1" indent="-179705"/>
            <a:r>
              <a:rPr lang="en-US" dirty="0"/>
              <a:t>Chiller substations</a:t>
            </a:r>
          </a:p>
          <a:p>
            <a:pPr marL="179705" lvl="1" indent="-179705"/>
            <a:r>
              <a:rPr lang="en-US" dirty="0"/>
              <a:t>Mechanical switchboards</a:t>
            </a:r>
          </a:p>
          <a:p>
            <a:pPr marL="179705" lvl="1" indent="-179705"/>
            <a:r>
              <a:rPr lang="en-US" dirty="0"/>
              <a:t>Static transfer switches</a:t>
            </a:r>
          </a:p>
          <a:p>
            <a:pPr marL="179705" lvl="1" indent="-179705"/>
            <a:r>
              <a:rPr lang="en-US" dirty="0"/>
              <a:t>Motor control centers</a:t>
            </a:r>
          </a:p>
          <a:p>
            <a:pPr marL="179705" lvl="1" indent="-179705"/>
            <a:r>
              <a:rPr lang="en-US" dirty="0"/>
              <a:t>VFDs (variable frequency drives)</a:t>
            </a:r>
          </a:p>
          <a:p>
            <a:pPr marL="179705" lvl="1" indent="-179705"/>
            <a:r>
              <a:rPr lang="en-US" dirty="0"/>
              <a:t>Electrical network monitoring system</a:t>
            </a:r>
          </a:p>
          <a:p>
            <a:r>
              <a:rPr lang="en-US" dirty="0"/>
              <a:t>*</a:t>
            </a:r>
            <a:r>
              <a:rPr lang="en-US" sz="1000" dirty="0"/>
              <a:t>we can offer NON-ABB content if needed</a:t>
            </a:r>
          </a:p>
          <a:p>
            <a:endParaRPr lang="en-US"/>
          </a:p>
          <a:p>
            <a:endParaRPr lang="en-US"/>
          </a:p>
          <a:p>
            <a:endParaRPr lang="en-US"/>
          </a:p>
        </p:txBody>
      </p:sp>
      <p:sp>
        <p:nvSpPr>
          <p:cNvPr id="8" name="Subtitle 7"/>
          <p:cNvSpPr>
            <a:spLocks noGrp="1"/>
          </p:cNvSpPr>
          <p:nvPr>
            <p:ph type="subTitle" idx="13"/>
          </p:nvPr>
        </p:nvSpPr>
        <p:spPr/>
        <p:txBody>
          <a:bodyPr/>
          <a:lstStyle/>
          <a:p>
            <a:endParaRPr lang="en-US"/>
          </a:p>
        </p:txBody>
      </p:sp>
      <p:pic>
        <p:nvPicPr>
          <p:cNvPr id="12" name="Picture 2" descr="image003"/>
          <p:cNvPicPr>
            <a:picLocks noGrp="1" noChangeAspect="1" noChangeArrowheads="1"/>
          </p:cNvPicPr>
          <p:nvPr>
            <p:ph sz="quarter" idx="20"/>
          </p:nvPr>
        </p:nvPicPr>
        <p:blipFill>
          <a:blip r:embed="rId2">
            <a:extLst>
              <a:ext uri="{28A0092B-C50C-407E-A947-70E740481C1C}">
                <a14:useLocalDpi xmlns:a14="http://schemas.microsoft.com/office/drawing/2010/main" val="0"/>
              </a:ext>
            </a:extLst>
          </a:blip>
          <a:srcRect/>
          <a:stretch>
            <a:fillRect/>
          </a:stretch>
        </p:blipFill>
        <p:spPr bwMode="auto">
          <a:xfrm>
            <a:off x="4974431" y="2578894"/>
            <a:ext cx="6629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85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Packaging solutions</a:t>
            </a:r>
          </a:p>
        </p:txBody>
      </p:sp>
      <p:sp>
        <p:nvSpPr>
          <p:cNvPr id="3" name="Subtitle 2"/>
          <p:cNvSpPr>
            <a:spLocks noGrp="1"/>
          </p:cNvSpPr>
          <p:nvPr>
            <p:ph type="subTitle" idx="1"/>
          </p:nvPr>
        </p:nvSpPr>
        <p:spPr/>
        <p:txBody>
          <a:bodyPr/>
          <a:lstStyle/>
          <a:p>
            <a:r>
              <a:rPr lang="en-US" dirty="0"/>
              <a:t>What is inside</a:t>
            </a:r>
            <a:r>
              <a:rPr lang="en-US" dirty="0" smtClean="0"/>
              <a:t>?</a:t>
            </a:r>
            <a:endParaRPr lang="en-US" dirty="0"/>
          </a:p>
        </p:txBody>
      </p:sp>
    </p:spTree>
    <p:extLst>
      <p:ext uri="{BB962C8B-B14F-4D97-AF65-F5344CB8AC3E}">
        <p14:creationId xmlns:p14="http://schemas.microsoft.com/office/powerpoint/2010/main" val="151411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7"/>
          </p:nvPr>
        </p:nvSpPr>
        <p:spPr/>
        <p:txBody>
          <a:bodyPr/>
          <a:lstStyle/>
          <a:p>
            <a:r>
              <a:rPr lang="en-US" dirty="0"/>
              <a:t>This presentation consists of a slide deck which can be customized and presented to an external audience. Please include the slides that are relevant to your customer, while removing the slides that are not.</a:t>
            </a:r>
          </a:p>
          <a:p>
            <a:endParaRPr lang="en-US" dirty="0"/>
          </a:p>
          <a:p>
            <a:r>
              <a:rPr lang="en-US" dirty="0"/>
              <a:t>Slides </a:t>
            </a:r>
            <a:r>
              <a:rPr lang="en-US" dirty="0" smtClean="0"/>
              <a:t>22-48 </a:t>
            </a:r>
            <a:r>
              <a:rPr lang="en-US" dirty="0"/>
              <a:t>are product slides.</a:t>
            </a:r>
          </a:p>
          <a:p>
            <a:endParaRPr lang="en-US" dirty="0"/>
          </a:p>
          <a:p>
            <a:r>
              <a:rPr lang="en-US" b="1" dirty="0">
                <a:solidFill>
                  <a:schemeClr val="bg2"/>
                </a:solidFill>
              </a:rPr>
              <a:t>After customizing your presentation, please remove this slide.</a:t>
            </a:r>
          </a:p>
        </p:txBody>
      </p:sp>
      <p:sp>
        <p:nvSpPr>
          <p:cNvPr id="3" name="Date Placeholder 2"/>
          <p:cNvSpPr>
            <a:spLocks noGrp="1"/>
          </p:cNvSpPr>
          <p:nvPr>
            <p:ph type="dt" sz="half" idx="18"/>
          </p:nvPr>
        </p:nvSpPr>
        <p:spPr/>
        <p:txBody>
          <a:bodyPr/>
          <a:lstStyle/>
          <a:p>
            <a:fld id="{F7AFF65D-AAB4-46ED-A858-A6BA48891152}" type="datetime4">
              <a:rPr lang="en-US" smtClean="0"/>
              <a:t>July 18, 2018</a:t>
            </a:fld>
            <a:endParaRPr lang="en-US"/>
          </a:p>
        </p:txBody>
      </p:sp>
      <p:sp>
        <p:nvSpPr>
          <p:cNvPr id="4" name="Footer Placeholder 3"/>
          <p:cNvSpPr>
            <a:spLocks noGrp="1"/>
          </p:cNvSpPr>
          <p:nvPr>
            <p:ph type="ftr" sz="quarter" idx="19"/>
          </p:nvPr>
        </p:nvSpPr>
        <p:spPr/>
        <p:txBody>
          <a:bodyPr/>
          <a:lstStyle/>
          <a:p>
            <a:pPr lvl="8"/>
            <a:endParaRPr lang="en-US"/>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2</a:t>
            </a:fld>
            <a:endParaRPr lang="en-US"/>
          </a:p>
        </p:txBody>
      </p:sp>
      <p:sp>
        <p:nvSpPr>
          <p:cNvPr id="6" name="Title 5"/>
          <p:cNvSpPr>
            <a:spLocks noGrp="1"/>
          </p:cNvSpPr>
          <p:nvPr>
            <p:ph type="title"/>
          </p:nvPr>
        </p:nvSpPr>
        <p:spPr/>
        <p:txBody>
          <a:bodyPr/>
          <a:lstStyle/>
          <a:p>
            <a:r>
              <a:rPr lang="en-US"/>
              <a:t>How to use this presentation</a:t>
            </a:r>
          </a:p>
        </p:txBody>
      </p:sp>
    </p:spTree>
    <p:extLst>
      <p:ext uri="{BB962C8B-B14F-4D97-AF65-F5344CB8AC3E}">
        <p14:creationId xmlns:p14="http://schemas.microsoft.com/office/powerpoint/2010/main" val="313958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Packaging overview</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20</a:t>
            </a:fld>
            <a:endParaRPr lang="en-US"/>
          </a:p>
        </p:txBody>
      </p:sp>
      <p:sp>
        <p:nvSpPr>
          <p:cNvPr id="8" name="Text Placeholder 7"/>
          <p:cNvSpPr>
            <a:spLocks noGrp="1"/>
          </p:cNvSpPr>
          <p:nvPr>
            <p:ph type="body" sz="quarter" idx="16"/>
          </p:nvPr>
        </p:nvSpPr>
        <p:spPr/>
        <p:txBody>
          <a:bodyPr/>
          <a:lstStyle/>
          <a:p>
            <a:r>
              <a:rPr lang="en-US"/>
              <a:t>Overview</a:t>
            </a:r>
          </a:p>
        </p:txBody>
      </p:sp>
      <p:sp>
        <p:nvSpPr>
          <p:cNvPr id="9" name="Content Placeholder 8"/>
          <p:cNvSpPr>
            <a:spLocks noGrp="1"/>
          </p:cNvSpPr>
          <p:nvPr>
            <p:ph sz="quarter" idx="19"/>
          </p:nvPr>
        </p:nvSpPr>
        <p:spPr/>
        <p:txBody>
          <a:bodyPr/>
          <a:lstStyle/>
          <a:p>
            <a:r>
              <a:rPr lang="en-US"/>
              <a:t>Typical electrical equipment located in the </a:t>
            </a:r>
            <a:r>
              <a:rPr lang="en-US" err="1"/>
              <a:t>eHouse</a:t>
            </a:r>
            <a:r>
              <a:rPr lang="en-US"/>
              <a:t> as follows:</a:t>
            </a:r>
          </a:p>
          <a:p>
            <a:pPr lvl="1"/>
            <a:r>
              <a:rPr lang="en-US"/>
              <a:t>Medium voltage switchgear</a:t>
            </a:r>
          </a:p>
          <a:p>
            <a:pPr lvl="1"/>
            <a:r>
              <a:rPr lang="en-US"/>
              <a:t>Low voltage switchgear</a:t>
            </a:r>
          </a:p>
          <a:p>
            <a:pPr lvl="1"/>
            <a:r>
              <a:rPr lang="en-US"/>
              <a:t>Battery back up equipment</a:t>
            </a:r>
          </a:p>
          <a:p>
            <a:pPr lvl="1"/>
            <a:r>
              <a:rPr lang="en-US"/>
              <a:t>Variable speed drives</a:t>
            </a:r>
          </a:p>
          <a:p>
            <a:pPr lvl="1"/>
            <a:r>
              <a:rPr lang="en-US"/>
              <a:t>Power Management System (</a:t>
            </a:r>
            <a:r>
              <a:rPr lang="en-US" err="1"/>
              <a:t>eSI</a:t>
            </a:r>
            <a:r>
              <a:rPr lang="en-US"/>
              <a:t>)</a:t>
            </a:r>
          </a:p>
          <a:p>
            <a:pPr lvl="1"/>
            <a:r>
              <a:rPr lang="en-US"/>
              <a:t>Free issue client panels</a:t>
            </a:r>
          </a:p>
          <a:p>
            <a:endParaRPr lang="en-US"/>
          </a:p>
          <a:p>
            <a:endParaRPr lang="en-US"/>
          </a:p>
          <a:p>
            <a:endParaRPr lang="en-US"/>
          </a:p>
          <a:p>
            <a:endParaRPr lang="en-US"/>
          </a:p>
          <a:p>
            <a:endParaRPr lang="en-US"/>
          </a:p>
          <a:p>
            <a:endParaRPr lang="en-US"/>
          </a:p>
        </p:txBody>
      </p:sp>
      <p:sp>
        <p:nvSpPr>
          <p:cNvPr id="7" name="Subtitle 6"/>
          <p:cNvSpPr>
            <a:spLocks noGrp="1"/>
          </p:cNvSpPr>
          <p:nvPr>
            <p:ph type="subTitle" idx="13"/>
          </p:nvPr>
        </p:nvSpPr>
        <p:spPr/>
        <p:txBody>
          <a:bodyPr/>
          <a:lstStyle/>
          <a:p>
            <a:r>
              <a:rPr lang="en-US" err="1"/>
              <a:t>Subelements</a:t>
            </a:r>
            <a:endParaRPr lang="en-US"/>
          </a:p>
        </p:txBody>
      </p:sp>
      <p:pic>
        <p:nvPicPr>
          <p:cNvPr id="14" name="Picture 2" descr="C:\tony b data\ABB Packaging Marketing Group\Powerhouse Presentation\Photos\inside e house 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0123" y="4229357"/>
            <a:ext cx="2041026" cy="152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tony b data\ABB Packaging Marketing Group\Powerhouse Presentation\Photos\IMG_19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782" y="4229357"/>
            <a:ext cx="1872752" cy="15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tony b data\ABB Packaging Marketing Group\Powerhouse Presentation\Photos\DSC_40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9168" y="4220594"/>
            <a:ext cx="1854282" cy="156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237" y="2140027"/>
            <a:ext cx="2289837" cy="1787448"/>
          </a:xfrm>
          <a:prstGeom prst="rect">
            <a:avLst/>
          </a:prstGeom>
        </p:spPr>
      </p:pic>
      <p:pic>
        <p:nvPicPr>
          <p:cNvPr id="18" name="Content Placeholder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5008011" y="2251745"/>
            <a:ext cx="1680306" cy="130631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6462" y="2059492"/>
            <a:ext cx="1867983" cy="1867983"/>
          </a:xfrm>
          <a:prstGeom prst="rect">
            <a:avLst/>
          </a:prstGeom>
        </p:spPr>
      </p:pic>
    </p:spTree>
    <p:extLst>
      <p:ext uri="{BB962C8B-B14F-4D97-AF65-F5344CB8AC3E}">
        <p14:creationId xmlns:p14="http://schemas.microsoft.com/office/powerpoint/2010/main" val="177797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ABB difference for data centers</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21</a:t>
            </a:fld>
            <a:endParaRPr lang="en-US"/>
          </a:p>
        </p:txBody>
      </p:sp>
      <p:sp>
        <p:nvSpPr>
          <p:cNvPr id="16" name="Content Placeholder 15"/>
          <p:cNvSpPr>
            <a:spLocks noGrp="1"/>
          </p:cNvSpPr>
          <p:nvPr>
            <p:ph sz="quarter" idx="19"/>
          </p:nvPr>
        </p:nvSpPr>
        <p:spPr/>
        <p:txBody>
          <a:bodyPr/>
          <a:lstStyle/>
          <a:p>
            <a:r>
              <a:rPr lang="en-US"/>
              <a:t>Product and system reliability </a:t>
            </a:r>
          </a:p>
          <a:p>
            <a:pPr lvl="1"/>
            <a:r>
              <a:rPr lang="en-US"/>
              <a:t>Robust ABB equipment prevents problems from occurring</a:t>
            </a:r>
          </a:p>
          <a:p>
            <a:pPr lvl="1"/>
            <a:r>
              <a:rPr lang="en-US"/>
              <a:t>Integration expertise in designing for what could go wrong </a:t>
            </a:r>
          </a:p>
          <a:p>
            <a:endParaRPr lang="en-US"/>
          </a:p>
          <a:p>
            <a:r>
              <a:rPr lang="en-US"/>
              <a:t>Greener, more efficient data centers </a:t>
            </a:r>
          </a:p>
          <a:p>
            <a:pPr lvl="1"/>
            <a:r>
              <a:rPr lang="en-US"/>
              <a:t>Expertise in renewables and energy integration</a:t>
            </a:r>
          </a:p>
          <a:p>
            <a:endParaRPr lang="en-US"/>
          </a:p>
          <a:p>
            <a:r>
              <a:rPr lang="en-US"/>
              <a:t>Safety in design and operation</a:t>
            </a:r>
          </a:p>
          <a:p>
            <a:endParaRPr lang="en-US"/>
          </a:p>
          <a:p>
            <a:r>
              <a:rPr lang="en-US"/>
              <a:t>Critical power for critical business </a:t>
            </a:r>
          </a:p>
          <a:p>
            <a:pPr lvl="1"/>
            <a:r>
              <a:rPr lang="en-US"/>
              <a:t>UPS solutions at LV and MV levels</a:t>
            </a:r>
          </a:p>
          <a:p>
            <a:pPr lvl="1"/>
            <a:r>
              <a:rPr lang="en-US"/>
              <a:t>True modular UPS benefits now available in megawatt power range</a:t>
            </a:r>
          </a:p>
          <a:p>
            <a:endParaRPr lang="en-US"/>
          </a:p>
        </p:txBody>
      </p:sp>
      <p:sp>
        <p:nvSpPr>
          <p:cNvPr id="7" name="Subtitle 6"/>
          <p:cNvSpPr>
            <a:spLocks noGrp="1"/>
          </p:cNvSpPr>
          <p:nvPr>
            <p:ph type="subTitle" idx="13"/>
          </p:nvPr>
        </p:nvSpPr>
        <p:spPr/>
        <p:txBody>
          <a:bodyPr/>
          <a:lstStyle/>
          <a:p>
            <a:r>
              <a:rPr lang="en-US"/>
              <a:t>Industrial design provides an edge</a:t>
            </a:r>
          </a:p>
        </p:txBody>
      </p:sp>
      <p:pic>
        <p:nvPicPr>
          <p:cNvPr id="18" name="Content Placeholder 17"/>
          <p:cNvPicPr>
            <a:picLocks noGrp="1" noChangeAspect="1"/>
          </p:cNvPicPr>
          <p:nvPr>
            <p:ph sz="quarter" idx="20"/>
          </p:nvPr>
        </p:nvPicPr>
        <p:blipFill rotWithShape="1">
          <a:blip r:embed="rId2">
            <a:extLst>
              <a:ext uri="{28A0092B-C50C-407E-A947-70E740481C1C}">
                <a14:useLocalDpi xmlns:a14="http://schemas.microsoft.com/office/drawing/2010/main" val="0"/>
              </a:ext>
            </a:extLst>
          </a:blip>
          <a:srcRect l="9931"/>
          <a:stretch/>
        </p:blipFill>
        <p:spPr>
          <a:xfrm>
            <a:off x="6362981" y="1931988"/>
            <a:ext cx="5376300" cy="3979862"/>
          </a:xfrm>
          <a:prstGeom prst="rect">
            <a:avLst/>
          </a:prstGeom>
        </p:spPr>
      </p:pic>
    </p:spTree>
    <p:extLst>
      <p:ext uri="{BB962C8B-B14F-4D97-AF65-F5344CB8AC3E}">
        <p14:creationId xmlns:p14="http://schemas.microsoft.com/office/powerpoint/2010/main" val="148517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ABB MV switchgear</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0053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21"/>
            <p:extLst>
              <p:ext uri="{D42A27DB-BD31-4B8C-83A1-F6EECF244321}">
                <p14:modId xmlns:p14="http://schemas.microsoft.com/office/powerpoint/2010/main" val="316895321"/>
              </p:ext>
            </p:extLst>
          </p:nvPr>
        </p:nvGraphicFramePr>
        <p:xfrm>
          <a:off x="331788" y="3677662"/>
          <a:ext cx="11520485" cy="2225040"/>
        </p:xfrm>
        <a:graphic>
          <a:graphicData uri="http://schemas.openxmlformats.org/drawingml/2006/table">
            <a:tbl>
              <a:tblPr firstRow="1" bandRow="1">
                <a:tableStyleId>{773F8A54-F971-430D-9108-034FE38666EA}</a:tableStyleId>
              </a:tblPr>
              <a:tblGrid>
                <a:gridCol w="2304097">
                  <a:extLst>
                    <a:ext uri="{9D8B030D-6E8A-4147-A177-3AD203B41FA5}">
                      <a16:colId xmlns:a16="http://schemas.microsoft.com/office/drawing/2014/main" xmlns="" val="20000"/>
                    </a:ext>
                  </a:extLst>
                </a:gridCol>
                <a:gridCol w="2304097">
                  <a:extLst>
                    <a:ext uri="{9D8B030D-6E8A-4147-A177-3AD203B41FA5}">
                      <a16:colId xmlns:a16="http://schemas.microsoft.com/office/drawing/2014/main" xmlns="" val="20001"/>
                    </a:ext>
                  </a:extLst>
                </a:gridCol>
                <a:gridCol w="2304097">
                  <a:extLst>
                    <a:ext uri="{9D8B030D-6E8A-4147-A177-3AD203B41FA5}">
                      <a16:colId xmlns:a16="http://schemas.microsoft.com/office/drawing/2014/main" xmlns="" val="20002"/>
                    </a:ext>
                  </a:extLst>
                </a:gridCol>
                <a:gridCol w="2304097">
                  <a:extLst>
                    <a:ext uri="{9D8B030D-6E8A-4147-A177-3AD203B41FA5}">
                      <a16:colId xmlns:a16="http://schemas.microsoft.com/office/drawing/2014/main" xmlns="" val="20003"/>
                    </a:ext>
                  </a:extLst>
                </a:gridCol>
                <a:gridCol w="2304097">
                  <a:extLst>
                    <a:ext uri="{9D8B030D-6E8A-4147-A177-3AD203B41FA5}">
                      <a16:colId xmlns:a16="http://schemas.microsoft.com/office/drawing/2014/main" xmlns="" val="20004"/>
                    </a:ext>
                  </a:extLst>
                </a:gridCol>
              </a:tblGrid>
              <a:tr h="370840">
                <a:tc>
                  <a:txBody>
                    <a:bodyPr/>
                    <a:lstStyle/>
                    <a:p>
                      <a:r>
                        <a:rPr lang="en-US"/>
                        <a:t>Single </a:t>
                      </a:r>
                      <a:r>
                        <a:rPr lang="en-US" err="1"/>
                        <a:t>busbar</a:t>
                      </a:r>
                      <a:endParaRPr lang="en-US"/>
                    </a:p>
                  </a:txBody>
                  <a:tcPr/>
                </a:tc>
                <a:tc>
                  <a:txBody>
                    <a:bodyPr/>
                    <a:lstStyle/>
                    <a:p>
                      <a:r>
                        <a:rPr lang="en-US"/>
                        <a:t>Single </a:t>
                      </a:r>
                      <a:r>
                        <a:rPr lang="en-US" err="1"/>
                        <a:t>busbar</a:t>
                      </a:r>
                      <a:endParaRPr lang="en-US"/>
                    </a:p>
                  </a:txBody>
                  <a:tcPr/>
                </a:tc>
                <a:tc>
                  <a:txBody>
                    <a:bodyPr/>
                    <a:lstStyle/>
                    <a:p>
                      <a:r>
                        <a:rPr lang="en-US"/>
                        <a:t>Single </a:t>
                      </a:r>
                      <a:r>
                        <a:rPr lang="en-US" err="1"/>
                        <a:t>busbar</a:t>
                      </a:r>
                      <a:endParaRPr lang="en-US"/>
                    </a:p>
                  </a:txBody>
                  <a:tcPr/>
                </a:tc>
                <a:tc>
                  <a:txBody>
                    <a:bodyPr/>
                    <a:lstStyle/>
                    <a:p>
                      <a:r>
                        <a:rPr lang="en-US"/>
                        <a:t>Single </a:t>
                      </a:r>
                      <a:r>
                        <a:rPr lang="en-US" err="1"/>
                        <a:t>busbar</a:t>
                      </a:r>
                      <a:endParaRPr lang="en-US"/>
                    </a:p>
                  </a:txBody>
                  <a:tcPr/>
                </a:tc>
                <a:tc>
                  <a:txBody>
                    <a:bodyPr/>
                    <a:lstStyle/>
                    <a:p>
                      <a:r>
                        <a:rPr lang="en-US"/>
                        <a:t>Double </a:t>
                      </a:r>
                      <a:r>
                        <a:rPr lang="en-US" err="1"/>
                        <a:t>busbar</a:t>
                      </a:r>
                      <a:endParaRPr lang="en-US"/>
                    </a:p>
                  </a:txBody>
                  <a:tcPr>
                    <a:solidFill>
                      <a:schemeClr val="accent3"/>
                    </a:solidFill>
                  </a:tcPr>
                </a:tc>
                <a:extLst>
                  <a:ext uri="{0D108BD9-81ED-4DB2-BD59-A6C34878D82A}">
                    <a16:rowId xmlns:a16="http://schemas.microsoft.com/office/drawing/2014/main" xmlns="" val="10000"/>
                  </a:ext>
                </a:extLst>
              </a:tr>
              <a:tr h="370840">
                <a:tc>
                  <a:txBody>
                    <a:bodyPr/>
                    <a:lstStyle/>
                    <a:p>
                      <a:r>
                        <a:rPr lang="en-US"/>
                        <a:t>Up to</a:t>
                      </a:r>
                    </a:p>
                  </a:txBody>
                  <a:tcPr/>
                </a:tc>
                <a:tc>
                  <a:txBody>
                    <a:bodyPr/>
                    <a:lstStyle/>
                    <a:p>
                      <a:r>
                        <a:rPr lang="en-US"/>
                        <a:t>Up to</a:t>
                      </a:r>
                    </a:p>
                  </a:txBody>
                  <a:tcPr/>
                </a:tc>
                <a:tc>
                  <a:txBody>
                    <a:bodyPr/>
                    <a:lstStyle/>
                    <a:p>
                      <a:r>
                        <a:rPr lang="en-US"/>
                        <a:t>Up to</a:t>
                      </a:r>
                    </a:p>
                  </a:txBody>
                  <a:tcPr/>
                </a:tc>
                <a:tc>
                  <a:txBody>
                    <a:bodyPr/>
                    <a:lstStyle/>
                    <a:p>
                      <a:r>
                        <a:rPr lang="en-US"/>
                        <a:t>Up to</a:t>
                      </a:r>
                    </a:p>
                  </a:txBody>
                  <a:tcPr/>
                </a:tc>
                <a:tc>
                  <a:txBody>
                    <a:bodyPr/>
                    <a:lstStyle/>
                    <a:p>
                      <a:r>
                        <a:rPr lang="en-US"/>
                        <a:t>Up to</a:t>
                      </a:r>
                    </a:p>
                  </a:txBody>
                  <a:tcPr>
                    <a:solidFill>
                      <a:schemeClr val="accent3"/>
                    </a:solidFill>
                  </a:tcPr>
                </a:tc>
                <a:extLst>
                  <a:ext uri="{0D108BD9-81ED-4DB2-BD59-A6C34878D82A}">
                    <a16:rowId xmlns:a16="http://schemas.microsoft.com/office/drawing/2014/main" xmlns="" val="10001"/>
                  </a:ext>
                </a:extLst>
              </a:tr>
              <a:tr h="370840">
                <a:tc>
                  <a:txBody>
                    <a:bodyPr/>
                    <a:lstStyle/>
                    <a:p>
                      <a:r>
                        <a:rPr lang="en-US"/>
                        <a:t>25 kA</a:t>
                      </a:r>
                    </a:p>
                  </a:txBody>
                  <a:tcPr/>
                </a:tc>
                <a:tc>
                  <a:txBody>
                    <a:bodyPr/>
                    <a:lstStyle/>
                    <a:p>
                      <a:r>
                        <a:rPr lang="en-US"/>
                        <a:t>31.5 kA</a:t>
                      </a:r>
                    </a:p>
                  </a:txBody>
                  <a:tcPr/>
                </a:tc>
                <a:tc>
                  <a:txBody>
                    <a:bodyPr/>
                    <a:lstStyle/>
                    <a:p>
                      <a:r>
                        <a:rPr lang="en-US"/>
                        <a:t>31.5 kA</a:t>
                      </a:r>
                    </a:p>
                  </a:txBody>
                  <a:tcPr/>
                </a:tc>
                <a:tc>
                  <a:txBody>
                    <a:bodyPr/>
                    <a:lstStyle/>
                    <a:p>
                      <a:r>
                        <a:rPr lang="en-US"/>
                        <a:t>40 kA</a:t>
                      </a:r>
                    </a:p>
                  </a:txBody>
                  <a:tcPr/>
                </a:tc>
                <a:tc>
                  <a:txBody>
                    <a:bodyPr/>
                    <a:lstStyle/>
                    <a:p>
                      <a:r>
                        <a:rPr lang="en-US"/>
                        <a:t>40 kA</a:t>
                      </a:r>
                    </a:p>
                  </a:txBody>
                  <a:tcPr>
                    <a:solidFill>
                      <a:schemeClr val="accent3"/>
                    </a:solidFill>
                  </a:tcPr>
                </a:tc>
                <a:extLst>
                  <a:ext uri="{0D108BD9-81ED-4DB2-BD59-A6C34878D82A}">
                    <a16:rowId xmlns:a16="http://schemas.microsoft.com/office/drawing/2014/main" xmlns="" val="10002"/>
                  </a:ext>
                </a:extLst>
              </a:tr>
              <a:tr h="370840">
                <a:tc>
                  <a:txBody>
                    <a:bodyPr/>
                    <a:lstStyle/>
                    <a:p>
                      <a:r>
                        <a:rPr lang="en-US"/>
                        <a:t>1250</a:t>
                      </a:r>
                      <a:r>
                        <a:rPr lang="en-US" baseline="0"/>
                        <a:t> A</a:t>
                      </a:r>
                      <a:endParaRPr lang="en-US"/>
                    </a:p>
                  </a:txBody>
                  <a:tcPr/>
                </a:tc>
                <a:tc>
                  <a:txBody>
                    <a:bodyPr/>
                    <a:lstStyle/>
                    <a:p>
                      <a:r>
                        <a:rPr lang="en-US"/>
                        <a:t>2500 A</a:t>
                      </a:r>
                    </a:p>
                  </a:txBody>
                  <a:tcPr/>
                </a:tc>
                <a:tc>
                  <a:txBody>
                    <a:bodyPr/>
                    <a:lstStyle/>
                    <a:p>
                      <a:r>
                        <a:rPr lang="en-US"/>
                        <a:t>2500 A</a:t>
                      </a:r>
                    </a:p>
                  </a:txBody>
                  <a:tcPr/>
                </a:tc>
                <a:tc>
                  <a:txBody>
                    <a:bodyPr/>
                    <a:lstStyle/>
                    <a:p>
                      <a:r>
                        <a:rPr lang="en-US"/>
                        <a:t>2500 A*</a:t>
                      </a:r>
                    </a:p>
                  </a:txBody>
                  <a:tcPr/>
                </a:tc>
                <a:tc>
                  <a:txBody>
                    <a:bodyPr/>
                    <a:lstStyle/>
                    <a:p>
                      <a:r>
                        <a:rPr lang="en-US"/>
                        <a:t>2500 A*</a:t>
                      </a:r>
                    </a:p>
                  </a:txBody>
                  <a:tcPr>
                    <a:solidFill>
                      <a:schemeClr val="accent3"/>
                    </a:solidFill>
                  </a:tcPr>
                </a:tc>
                <a:extLst>
                  <a:ext uri="{0D108BD9-81ED-4DB2-BD59-A6C34878D82A}">
                    <a16:rowId xmlns:a16="http://schemas.microsoft.com/office/drawing/2014/main" xmlns="" val="10003"/>
                  </a:ext>
                </a:extLst>
              </a:tr>
              <a:tr h="370840">
                <a:tc>
                  <a:txBody>
                    <a:bodyPr/>
                    <a:lstStyle/>
                    <a:p>
                      <a:r>
                        <a:rPr lang="en-US" b="1">
                          <a:solidFill>
                            <a:schemeClr val="bg1"/>
                          </a:solidFill>
                        </a:rPr>
                        <a:t>ZX0</a:t>
                      </a:r>
                    </a:p>
                  </a:txBody>
                  <a:tcPr>
                    <a:solidFill>
                      <a:schemeClr val="accent4"/>
                    </a:solidFill>
                  </a:tcPr>
                </a:tc>
                <a:tc>
                  <a:txBody>
                    <a:bodyPr/>
                    <a:lstStyle/>
                    <a:p>
                      <a:r>
                        <a:rPr lang="en-US" b="1">
                          <a:solidFill>
                            <a:schemeClr val="bg1"/>
                          </a:solidFill>
                        </a:rPr>
                        <a:t>ZX0.2</a:t>
                      </a:r>
                    </a:p>
                  </a:txBody>
                  <a:tcPr>
                    <a:solidFill>
                      <a:schemeClr val="accent4"/>
                    </a:solidFill>
                  </a:tcPr>
                </a:tc>
                <a:tc>
                  <a:txBody>
                    <a:bodyPr/>
                    <a:lstStyle/>
                    <a:p>
                      <a:r>
                        <a:rPr lang="en-US" b="1">
                          <a:solidFill>
                            <a:schemeClr val="bg1"/>
                          </a:solidFill>
                        </a:rPr>
                        <a:t>ZX1.2</a:t>
                      </a:r>
                    </a:p>
                  </a:txBody>
                  <a:tcPr>
                    <a:solidFill>
                      <a:schemeClr val="accent4"/>
                    </a:solidFill>
                  </a:tcPr>
                </a:tc>
                <a:tc>
                  <a:txBody>
                    <a:bodyPr/>
                    <a:lstStyle/>
                    <a:p>
                      <a:r>
                        <a:rPr lang="en-US" b="1">
                          <a:solidFill>
                            <a:schemeClr val="bg1"/>
                          </a:solidFill>
                        </a:rPr>
                        <a:t>ZX2</a:t>
                      </a:r>
                    </a:p>
                  </a:txBody>
                  <a:tcPr>
                    <a:solidFill>
                      <a:schemeClr val="accent4"/>
                    </a:solidFill>
                  </a:tcPr>
                </a:tc>
                <a:tc>
                  <a:txBody>
                    <a:bodyPr/>
                    <a:lstStyle/>
                    <a:p>
                      <a:r>
                        <a:rPr lang="en-US" b="1">
                          <a:solidFill>
                            <a:schemeClr val="bg1"/>
                          </a:solidFill>
                        </a:rPr>
                        <a:t>ZX2</a:t>
                      </a:r>
                    </a:p>
                  </a:txBody>
                  <a:tcPr>
                    <a:solidFill>
                      <a:schemeClr val="accent3"/>
                    </a:solidFill>
                  </a:tcPr>
                </a:tc>
                <a:extLst>
                  <a:ext uri="{0D108BD9-81ED-4DB2-BD59-A6C34878D82A}">
                    <a16:rowId xmlns:a16="http://schemas.microsoft.com/office/drawing/2014/main" xmlns=""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bl>
          </a:graphicData>
        </a:graphic>
      </p:graphicFrame>
      <p:sp>
        <p:nvSpPr>
          <p:cNvPr id="3" name="Title 2"/>
          <p:cNvSpPr>
            <a:spLocks noGrp="1"/>
          </p:cNvSpPr>
          <p:nvPr>
            <p:ph type="title"/>
          </p:nvPr>
        </p:nvSpPr>
        <p:spPr/>
        <p:txBody>
          <a:bodyPr/>
          <a:lstStyle/>
          <a:p>
            <a:r>
              <a:rPr lang="en-US"/>
              <a:t>ZX series</a:t>
            </a:r>
          </a:p>
        </p:txBody>
      </p:sp>
      <p:sp>
        <p:nvSpPr>
          <p:cNvPr id="4" name="Date Placeholder 3"/>
          <p:cNvSpPr>
            <a:spLocks noGrp="1"/>
          </p:cNvSpPr>
          <p:nvPr>
            <p:ph type="dt" sz="half" idx="18"/>
          </p:nvPr>
        </p:nvSpPr>
        <p:spPr/>
        <p:txBody>
          <a:bodyPr/>
          <a:lstStyle/>
          <a:p>
            <a:fld id="{FFAB2352-921F-4DD8-A99A-A1474F6943FF}" type="datetime4">
              <a:rPr lang="en-US" smtClean="0"/>
              <a:t>July 18, 2018</a:t>
            </a:fld>
            <a:endParaRPr lang="en-US"/>
          </a:p>
        </p:txBody>
      </p:sp>
      <p:sp>
        <p:nvSpPr>
          <p:cNvPr id="5" name="Footer Placeholder 4"/>
          <p:cNvSpPr>
            <a:spLocks noGrp="1"/>
          </p:cNvSpPr>
          <p:nvPr>
            <p:ph type="ftr" sz="quarter" idx="19"/>
          </p:nvPr>
        </p:nvSpPr>
        <p:spPr/>
        <p:txBody>
          <a:bodyPr/>
          <a:lstStyle/>
          <a:p>
            <a:pPr lvl="8"/>
            <a:endParaRPr lang="en-US"/>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23</a:t>
            </a:fld>
            <a:endParaRPr lang="en-US"/>
          </a:p>
        </p:txBody>
      </p:sp>
      <p:sp>
        <p:nvSpPr>
          <p:cNvPr id="7" name="Subtitle 6"/>
          <p:cNvSpPr>
            <a:spLocks noGrp="1"/>
          </p:cNvSpPr>
          <p:nvPr>
            <p:ph type="subTitle" idx="13"/>
          </p:nvPr>
        </p:nvSpPr>
        <p:spPr/>
        <p:txBody>
          <a:bodyPr/>
          <a:lstStyle/>
          <a:p>
            <a:r>
              <a:rPr lang="en-US"/>
              <a:t>MV gas-insulated switchgear portfolio</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27" y="2030637"/>
            <a:ext cx="1442273" cy="144227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535" y="2054003"/>
            <a:ext cx="1475415" cy="139795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685" y="2030637"/>
            <a:ext cx="1625096" cy="144227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1026" y="1951412"/>
            <a:ext cx="1808800" cy="1508228"/>
          </a:xfrm>
          <a:prstGeom prst="rect">
            <a:avLst/>
          </a:prstGeom>
        </p:spPr>
      </p:pic>
    </p:spTree>
    <p:extLst>
      <p:ext uri="{BB962C8B-B14F-4D97-AF65-F5344CB8AC3E}">
        <p14:creationId xmlns:p14="http://schemas.microsoft.com/office/powerpoint/2010/main" val="95858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21"/>
          </p:nvPr>
        </p:nvSpPr>
        <p:spPr/>
        <p:txBody>
          <a:bodyPr numCol="2"/>
          <a:lstStyle/>
          <a:p>
            <a:r>
              <a:rPr lang="en-US" sz="1200"/>
              <a:t>Medium voltage switchgear for primary distribution up to 42 kV suitable for indoor installations</a:t>
            </a:r>
            <a:r>
              <a:rPr lang="cs-CZ" sz="1200"/>
              <a:t>.</a:t>
            </a:r>
            <a:r>
              <a:rPr lang="en-US" sz="1200"/>
              <a:t> Panels are available as a single </a:t>
            </a:r>
            <a:r>
              <a:rPr lang="en-US" sz="1200" err="1"/>
              <a:t>busbar</a:t>
            </a:r>
            <a:r>
              <a:rPr lang="en-US" sz="1200"/>
              <a:t>, double </a:t>
            </a:r>
            <a:r>
              <a:rPr lang="en-US" sz="1200" err="1"/>
              <a:t>busbar</a:t>
            </a:r>
            <a:r>
              <a:rPr lang="en-US" sz="1200"/>
              <a:t>, back-to-back or double level solution.</a:t>
            </a:r>
          </a:p>
          <a:p>
            <a:endParaRPr lang="en-US" sz="1200" b="1"/>
          </a:p>
          <a:p>
            <a:r>
              <a:rPr lang="en-US" sz="1200" b="1"/>
              <a:t>Product range</a:t>
            </a:r>
          </a:p>
          <a:p>
            <a:pPr marL="179705" lvl="1" indent="-179705"/>
            <a:r>
              <a:rPr lang="en-US" sz="1200"/>
              <a:t>Rated voltage up to 42 kV; rated feeder current up to 2500 A</a:t>
            </a:r>
          </a:p>
          <a:p>
            <a:pPr marL="179705" lvl="1" indent="-179705"/>
            <a:r>
              <a:rPr lang="en-US" sz="1200"/>
              <a:t>Rated short time current up to 40 kA/3s</a:t>
            </a:r>
          </a:p>
          <a:p>
            <a:endParaRPr lang="en-US" sz="1200" b="1"/>
          </a:p>
          <a:p>
            <a:r>
              <a:rPr lang="en-US" sz="1200" b="1"/>
              <a:t>Key benefits</a:t>
            </a:r>
          </a:p>
          <a:p>
            <a:pPr marL="179705" lvl="1" indent="-179705"/>
            <a:r>
              <a:rPr lang="en-US" sz="1200"/>
              <a:t>Partitioned function compartments lead to maximum safety </a:t>
            </a:r>
          </a:p>
          <a:p>
            <a:pPr marL="179705" lvl="1" indent="-179705"/>
            <a:r>
              <a:rPr lang="en-US" sz="1200"/>
              <a:t>High voltage section totally independent of environmental influences </a:t>
            </a:r>
          </a:p>
          <a:p>
            <a:pPr marL="179705" lvl="1" indent="-179705"/>
            <a:r>
              <a:rPr lang="en-US" sz="1200"/>
              <a:t>No effect of site altitude on dielectric strength </a:t>
            </a:r>
          </a:p>
          <a:p>
            <a:pPr marL="179705" lvl="1" indent="-179705"/>
            <a:r>
              <a:rPr lang="en-US" sz="1200"/>
              <a:t>Independence of the environment makes for extremely long system life </a:t>
            </a:r>
          </a:p>
          <a:p>
            <a:pPr marL="179705" lvl="1" indent="-179705"/>
            <a:r>
              <a:rPr lang="en-US" sz="1200"/>
              <a:t>Longer life than other system types</a:t>
            </a:r>
          </a:p>
          <a:p>
            <a:pPr marL="179705" lvl="1" indent="-179705"/>
            <a:r>
              <a:rPr lang="en-US" sz="1200"/>
              <a:t>Variety of demanding applications</a:t>
            </a:r>
          </a:p>
          <a:p>
            <a:pPr marL="179705" lvl="1" indent="-179705"/>
            <a:endParaRPr lang="en-US" sz="1200"/>
          </a:p>
          <a:p>
            <a:r>
              <a:rPr lang="en-US" sz="1200" b="1"/>
              <a:t>Key features</a:t>
            </a:r>
          </a:p>
          <a:p>
            <a:pPr marL="179705" lvl="1" indent="-179705"/>
            <a:r>
              <a:rPr lang="en-US" sz="1200"/>
              <a:t>Vacuum circuit breaker</a:t>
            </a:r>
          </a:p>
          <a:p>
            <a:pPr marL="179705" lvl="1" indent="-179705"/>
            <a:r>
              <a:rPr lang="en-US" sz="1200"/>
              <a:t>CMT welded stainless steel enclosures for modular design </a:t>
            </a:r>
          </a:p>
          <a:p>
            <a:pPr marL="179705" lvl="1" indent="-179705"/>
            <a:r>
              <a:rPr lang="en-US" sz="1200"/>
              <a:t>Panels coupled by plug-in </a:t>
            </a:r>
            <a:r>
              <a:rPr lang="en-US" sz="1200" err="1"/>
              <a:t>busbar</a:t>
            </a:r>
            <a:r>
              <a:rPr lang="en-US" sz="1200"/>
              <a:t> connectors </a:t>
            </a:r>
          </a:p>
          <a:p>
            <a:pPr marL="179705" lvl="1" indent="-179705"/>
            <a:r>
              <a:rPr lang="en-US" sz="1200"/>
              <a:t>No SF</a:t>
            </a:r>
            <a:r>
              <a:rPr lang="en-US" sz="1200" baseline="-25000"/>
              <a:t>6</a:t>
            </a:r>
            <a:r>
              <a:rPr lang="en-US" sz="1200"/>
              <a:t> gas work on site</a:t>
            </a:r>
          </a:p>
          <a:p>
            <a:pPr marL="179705" lvl="1" indent="-179705"/>
            <a:r>
              <a:rPr lang="en-US" sz="1200"/>
              <a:t>View ports to check switch positions </a:t>
            </a:r>
          </a:p>
          <a:p>
            <a:pPr marL="179705" lvl="1" indent="-179705"/>
            <a:r>
              <a:rPr lang="en-US" sz="1200"/>
              <a:t>Highly customized versions available</a:t>
            </a:r>
          </a:p>
          <a:p>
            <a:pPr marL="179705" lvl="1" indent="-179705"/>
            <a:r>
              <a:rPr lang="en-US" sz="1200"/>
              <a:t>Switchgear can be back to wall installed</a:t>
            </a:r>
          </a:p>
          <a:p>
            <a:pPr marL="179705" lvl="1" indent="-179705"/>
            <a:r>
              <a:rPr lang="en-US" sz="1200"/>
              <a:t>Available in digital version</a:t>
            </a:r>
          </a:p>
          <a:p>
            <a:endParaRPr lang="en-US" sz="1200"/>
          </a:p>
          <a:p>
            <a:endParaRPr lang="en-US" sz="1200"/>
          </a:p>
        </p:txBody>
      </p:sp>
      <p:sp>
        <p:nvSpPr>
          <p:cNvPr id="22" name="Title 21"/>
          <p:cNvSpPr>
            <a:spLocks noGrp="1"/>
          </p:cNvSpPr>
          <p:nvPr>
            <p:ph type="title"/>
          </p:nvPr>
        </p:nvSpPr>
        <p:spPr/>
        <p:txBody>
          <a:bodyPr/>
          <a:lstStyle/>
          <a:p>
            <a:r>
              <a:rPr lang="en-US"/>
              <a:t>ZX series</a:t>
            </a:r>
          </a:p>
        </p:txBody>
      </p:sp>
      <p:sp>
        <p:nvSpPr>
          <p:cNvPr id="4" name="Date Placeholder 3"/>
          <p:cNvSpPr>
            <a:spLocks noGrp="1"/>
          </p:cNvSpPr>
          <p:nvPr>
            <p:ph type="dt" sz="half" idx="18"/>
          </p:nvPr>
        </p:nvSpPr>
        <p:spPr/>
        <p:txBody>
          <a:bodyPr/>
          <a:lstStyle/>
          <a:p>
            <a:fld id="{8F8FF341-9601-47A6-A4C1-F2885A66BAA5}" type="datetime4">
              <a:rPr lang="en-US" smtClean="0"/>
              <a:t>July 18, 2018</a:t>
            </a:fld>
            <a:endParaRPr lang="en-US"/>
          </a:p>
        </p:txBody>
      </p:sp>
      <p:sp>
        <p:nvSpPr>
          <p:cNvPr id="3" name="Footer Placeholder 2"/>
          <p:cNvSpPr>
            <a:spLocks noGrp="1"/>
          </p:cNvSpPr>
          <p:nvPr>
            <p:ph type="ftr" sz="quarter" idx="19"/>
          </p:nvPr>
        </p:nvSpPr>
        <p:spPr/>
        <p:txBody>
          <a:bodyPr/>
          <a:lstStyle/>
          <a:p>
            <a:pPr lvl="8"/>
            <a:endParaRPr lang="en-US"/>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24</a:t>
            </a:fld>
            <a:endParaRPr lang="en-US"/>
          </a:p>
        </p:txBody>
      </p:sp>
      <p:sp>
        <p:nvSpPr>
          <p:cNvPr id="23" name="Subtitle 22"/>
          <p:cNvSpPr>
            <a:spLocks noGrp="1"/>
          </p:cNvSpPr>
          <p:nvPr>
            <p:ph type="subTitle" idx="13"/>
          </p:nvPr>
        </p:nvSpPr>
        <p:spPr/>
        <p:txBody>
          <a:bodyPr/>
          <a:lstStyle/>
          <a:p>
            <a:r>
              <a:rPr lang="en-US"/>
              <a:t>MV gas-insulated switchgear portfolio</a:t>
            </a:r>
          </a:p>
          <a:p>
            <a:endParaRPr lang="en-US"/>
          </a:p>
        </p:txBody>
      </p:sp>
    </p:spTree>
    <p:extLst>
      <p:ext uri="{BB962C8B-B14F-4D97-AF65-F5344CB8AC3E}">
        <p14:creationId xmlns:p14="http://schemas.microsoft.com/office/powerpoint/2010/main" val="10738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Introduction to MV switchgear - </a:t>
            </a:r>
            <a:r>
              <a:rPr lang="en-US" dirty="0" smtClean="0"/>
              <a:t>general</a:t>
            </a:r>
            <a:endParaRPr lang="en-US" dirty="0"/>
          </a:p>
        </p:txBody>
      </p:sp>
      <p:sp>
        <p:nvSpPr>
          <p:cNvPr id="5" name="Footer Placeholder 4"/>
          <p:cNvSpPr>
            <a:spLocks noGrp="1"/>
          </p:cNvSpPr>
          <p:nvPr>
            <p:ph type="ftr" sz="quarter" idx="10"/>
          </p:nvPr>
        </p:nvSpPr>
        <p:spPr/>
        <p:txBody>
          <a:bodyPr/>
          <a:lstStyle/>
          <a:p>
            <a:r>
              <a:rPr lang="fi-FI" dirty="0"/>
              <a:t>CB = Circuit breaker		</a:t>
            </a:r>
            <a:r>
              <a:rPr lang="en-US" dirty="0"/>
              <a:t>P SWG = primary switchgear</a:t>
            </a:r>
          </a:p>
          <a:p>
            <a:r>
              <a:rPr lang="fi-FI" dirty="0"/>
              <a:t>LBS = Load break switch		</a:t>
            </a:r>
            <a:r>
              <a:rPr lang="en-US" dirty="0"/>
              <a:t>S SWG  = secondary </a:t>
            </a:r>
            <a:r>
              <a:rPr lang="en-US" dirty="0" smtClean="0"/>
              <a:t>switchgear</a:t>
            </a:r>
            <a:endParaRPr lang="en-US" dirty="0"/>
          </a:p>
        </p:txBody>
      </p:sp>
      <p:sp>
        <p:nvSpPr>
          <p:cNvPr id="4" name="Date Placeholder 3"/>
          <p:cNvSpPr>
            <a:spLocks noGrp="1"/>
          </p:cNvSpPr>
          <p:nvPr>
            <p:ph type="dt" sz="half" idx="11"/>
          </p:nvPr>
        </p:nvSpPr>
        <p:spPr/>
        <p:txBody>
          <a:bodyPr/>
          <a:lstStyle/>
          <a:p>
            <a:fld id="{604723B6-2C37-4C03-92C2-AA6C4A469955}"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smtClean="0"/>
              <a:t>Slide </a:t>
            </a:r>
            <a:fld id="{619F89D8-7AE3-494A-97F3-03D680869632}" type="slidenum">
              <a:rPr lang="en-US" smtClean="0"/>
              <a:pPr/>
              <a:t>25</a:t>
            </a:fld>
            <a:endParaRPr lang="en-US"/>
          </a:p>
        </p:txBody>
      </p:sp>
      <p:sp>
        <p:nvSpPr>
          <p:cNvPr id="19" name="Text Placeholder 18"/>
          <p:cNvSpPr>
            <a:spLocks noGrp="1"/>
          </p:cNvSpPr>
          <p:nvPr>
            <p:ph type="body" sz="quarter" idx="16"/>
          </p:nvPr>
        </p:nvSpPr>
        <p:spPr/>
        <p:txBody>
          <a:bodyPr/>
          <a:lstStyle/>
          <a:p>
            <a:r>
              <a:rPr lang="en-US" dirty="0"/>
              <a:t>Two main </a:t>
            </a:r>
            <a:r>
              <a:rPr lang="en-US" dirty="0" smtClean="0"/>
              <a:t>applications</a:t>
            </a:r>
            <a:endParaRPr lang="en-US" baseline="-25000" dirty="0"/>
          </a:p>
        </p:txBody>
      </p:sp>
      <p:sp>
        <p:nvSpPr>
          <p:cNvPr id="20" name="Text Placeholder 19"/>
          <p:cNvSpPr>
            <a:spLocks noGrp="1"/>
          </p:cNvSpPr>
          <p:nvPr>
            <p:ph type="body" sz="quarter" idx="17"/>
          </p:nvPr>
        </p:nvSpPr>
        <p:spPr/>
        <p:txBody>
          <a:bodyPr/>
          <a:lstStyle/>
          <a:p>
            <a:r>
              <a:rPr lang="en-US" dirty="0"/>
              <a:t>Example: Power utility </a:t>
            </a:r>
            <a:r>
              <a:rPr lang="en-US" dirty="0" smtClean="0"/>
              <a:t>network</a:t>
            </a:r>
            <a:endParaRPr lang="en-US" baseline="-25000" dirty="0"/>
          </a:p>
        </p:txBody>
      </p:sp>
      <p:sp>
        <p:nvSpPr>
          <p:cNvPr id="21" name="Content Placeholder 20"/>
          <p:cNvSpPr>
            <a:spLocks noGrp="1"/>
          </p:cNvSpPr>
          <p:nvPr>
            <p:ph sz="quarter" idx="19"/>
          </p:nvPr>
        </p:nvSpPr>
        <p:spPr>
          <a:xfrm>
            <a:off x="332367" y="2317638"/>
            <a:ext cx="5603434" cy="1609837"/>
          </a:xfrm>
        </p:spPr>
        <p:txBody>
          <a:bodyPr numCol="2"/>
          <a:lstStyle/>
          <a:p>
            <a:pPr>
              <a:tabLst>
                <a:tab pos="3048000" algn="l"/>
              </a:tabLst>
            </a:pPr>
            <a:r>
              <a:rPr lang="en-US" sz="1200" b="1" dirty="0"/>
              <a:t>Primary distribution switchgear</a:t>
            </a:r>
          </a:p>
          <a:p>
            <a:pPr lvl="1">
              <a:tabLst>
                <a:tab pos="3048000" algn="l"/>
              </a:tabLst>
            </a:pPr>
            <a:r>
              <a:rPr lang="en-US" sz="1200" dirty="0"/>
              <a:t>Closer to HV transformer</a:t>
            </a:r>
          </a:p>
          <a:p>
            <a:pPr lvl="1">
              <a:tabLst>
                <a:tab pos="3048000" algn="l"/>
              </a:tabLst>
            </a:pPr>
            <a:r>
              <a:rPr lang="en-US" sz="1200" dirty="0"/>
              <a:t>Up to 4000 A and 63 kA</a:t>
            </a:r>
          </a:p>
          <a:p>
            <a:pPr lvl="1">
              <a:tabLst>
                <a:tab pos="3048000" algn="l"/>
              </a:tabLst>
            </a:pPr>
            <a:r>
              <a:rPr lang="en-US" sz="1200" dirty="0"/>
              <a:t>Mainly circuit breakers</a:t>
            </a:r>
          </a:p>
          <a:p>
            <a:pPr lvl="1">
              <a:tabLst>
                <a:tab pos="3048000" algn="l"/>
              </a:tabLst>
            </a:pPr>
            <a:r>
              <a:rPr lang="en-US" sz="1200" dirty="0"/>
              <a:t>Mainly project-specific</a:t>
            </a:r>
          </a:p>
          <a:p>
            <a:pPr>
              <a:tabLst>
                <a:tab pos="3048000" algn="l"/>
              </a:tabLst>
            </a:pPr>
            <a:endParaRPr lang="en-US" sz="1200" dirty="0"/>
          </a:p>
          <a:p>
            <a:pPr>
              <a:tabLst>
                <a:tab pos="3048000" algn="l"/>
              </a:tabLst>
            </a:pPr>
            <a:r>
              <a:rPr lang="en-US" sz="1200" b="1" dirty="0"/>
              <a:t>Secondary distribution switchgear</a:t>
            </a:r>
          </a:p>
          <a:p>
            <a:pPr lvl="1">
              <a:tabLst>
                <a:tab pos="3048000" algn="l"/>
              </a:tabLst>
            </a:pPr>
            <a:r>
              <a:rPr lang="en-US" sz="1200" dirty="0"/>
              <a:t>Closer to LV transformer</a:t>
            </a:r>
          </a:p>
          <a:p>
            <a:pPr lvl="1">
              <a:tabLst>
                <a:tab pos="3048000" algn="l"/>
              </a:tabLst>
            </a:pPr>
            <a:r>
              <a:rPr lang="en-US" sz="1200" dirty="0"/>
              <a:t>Up to 1250 A and 25 kA</a:t>
            </a:r>
          </a:p>
          <a:p>
            <a:pPr lvl="1">
              <a:tabLst>
                <a:tab pos="3048000" algn="l"/>
              </a:tabLst>
            </a:pPr>
            <a:r>
              <a:rPr lang="en-US" sz="1200" dirty="0"/>
              <a:t>CB, LBS and fuse</a:t>
            </a:r>
          </a:p>
          <a:p>
            <a:pPr lvl="1">
              <a:tabLst>
                <a:tab pos="3048000" algn="l"/>
              </a:tabLst>
            </a:pPr>
            <a:r>
              <a:rPr lang="en-US" sz="1200" dirty="0"/>
              <a:t>Often more standardized</a:t>
            </a:r>
          </a:p>
          <a:p>
            <a:endParaRPr lang="en-US" dirty="0"/>
          </a:p>
        </p:txBody>
      </p:sp>
      <p:sp>
        <p:nvSpPr>
          <p:cNvPr id="18" name="Subtitle 17"/>
          <p:cNvSpPr>
            <a:spLocks noGrp="1"/>
          </p:cNvSpPr>
          <p:nvPr>
            <p:ph type="subTitle" idx="13"/>
          </p:nvPr>
        </p:nvSpPr>
        <p:spPr/>
        <p:txBody>
          <a:bodyPr/>
          <a:lstStyle/>
          <a:p>
            <a:r>
              <a:rPr lang="en-US" dirty="0"/>
              <a:t>Primary and secondary </a:t>
            </a:r>
            <a:r>
              <a:rPr lang="en-US" dirty="0" smtClean="0"/>
              <a:t>distribution</a:t>
            </a:r>
            <a:endParaRPr lang="en-US" dirty="0"/>
          </a:p>
        </p:txBody>
      </p:sp>
      <p:pic>
        <p:nvPicPr>
          <p:cNvPr id="23" name="Picture 2"/>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l="16347" t="5740" r="8642" b="8020"/>
          <a:stretch/>
        </p:blipFill>
        <p:spPr bwMode="auto">
          <a:xfrm>
            <a:off x="308950" y="4057398"/>
            <a:ext cx="2377556" cy="182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5119" y="4009436"/>
            <a:ext cx="1669148" cy="1418552"/>
          </a:xfrm>
          <a:prstGeom prst="rect">
            <a:avLst/>
          </a:prstGeom>
        </p:spPr>
      </p:pic>
      <p:pic>
        <p:nvPicPr>
          <p:cNvPr id="25" name="Picture 2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1800" y="4457147"/>
            <a:ext cx="1246415" cy="1610834"/>
          </a:xfrm>
          <a:prstGeom prst="rect">
            <a:avLst/>
          </a:prstGeom>
        </p:spPr>
      </p:pic>
      <p:grpSp>
        <p:nvGrpSpPr>
          <p:cNvPr id="26" name="Group 25"/>
          <p:cNvGrpSpPr/>
          <p:nvPr/>
        </p:nvGrpSpPr>
        <p:grpSpPr>
          <a:xfrm>
            <a:off x="6481013" y="2556748"/>
            <a:ext cx="5240708" cy="1193048"/>
            <a:chOff x="6480219" y="1719148"/>
            <a:chExt cx="5240708" cy="1193048"/>
          </a:xfrm>
        </p:grpSpPr>
        <p:sp>
          <p:nvSpPr>
            <p:cNvPr id="27" name="Rectangle 26"/>
            <p:cNvSpPr/>
            <p:nvPr/>
          </p:nvSpPr>
          <p:spPr bwMode="gray">
            <a:xfrm>
              <a:off x="9967927" y="2262338"/>
              <a:ext cx="192641" cy="291692"/>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a:p>
          </p:txBody>
        </p:sp>
        <p:sp>
          <p:nvSpPr>
            <p:cNvPr id="28" name="Rectangle 27"/>
            <p:cNvSpPr/>
            <p:nvPr/>
          </p:nvSpPr>
          <p:spPr bwMode="gray">
            <a:xfrm>
              <a:off x="8139029" y="2262337"/>
              <a:ext cx="214710" cy="2813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a:p>
          </p:txBody>
        </p:sp>
        <p:sp>
          <p:nvSpPr>
            <p:cNvPr id="29" name="TextBox 13"/>
            <p:cNvSpPr txBox="1"/>
            <p:nvPr/>
          </p:nvSpPr>
          <p:spPr>
            <a:xfrm>
              <a:off x="6971683" y="1719148"/>
              <a:ext cx="1447746" cy="430887"/>
            </a:xfrm>
            <a:prstGeom prst="rect">
              <a:avLst/>
            </a:prstGeom>
            <a:noFill/>
            <a:ln w="28575">
              <a:noFill/>
            </a:ln>
          </p:spPr>
          <p:txBody>
            <a:bodyPr wrap="square" rtlCol="0">
              <a:spAutoFit/>
            </a:bodyPr>
            <a:lstStyle/>
            <a:p>
              <a:pPr algn="ctr">
                <a:buNone/>
              </a:pPr>
              <a:r>
                <a:rPr lang="en-US" sz="1100" dirty="0"/>
                <a:t>Substation</a:t>
              </a:r>
              <a:br>
                <a:rPr lang="en-US" sz="1100" dirty="0"/>
              </a:br>
              <a:r>
                <a:rPr lang="en-US" sz="1100" dirty="0"/>
                <a:t>transformer</a:t>
              </a:r>
            </a:p>
          </p:txBody>
        </p:sp>
        <p:sp>
          <p:nvSpPr>
            <p:cNvPr id="30" name="TextBox 15"/>
            <p:cNvSpPr txBox="1"/>
            <p:nvPr/>
          </p:nvSpPr>
          <p:spPr>
            <a:xfrm>
              <a:off x="9803213" y="1719148"/>
              <a:ext cx="1447746" cy="430887"/>
            </a:xfrm>
            <a:prstGeom prst="rect">
              <a:avLst/>
            </a:prstGeom>
            <a:noFill/>
            <a:ln w="28575">
              <a:noFill/>
            </a:ln>
          </p:spPr>
          <p:txBody>
            <a:bodyPr wrap="square" rtlCol="0">
              <a:spAutoFit/>
            </a:bodyPr>
            <a:lstStyle/>
            <a:p>
              <a:pPr algn="ctr">
                <a:buNone/>
              </a:pPr>
              <a:r>
                <a:rPr lang="en-US" sz="1100" dirty="0"/>
                <a:t>Distribution</a:t>
              </a:r>
              <a:br>
                <a:rPr lang="en-US" sz="1100" dirty="0"/>
              </a:br>
              <a:r>
                <a:rPr lang="en-US" sz="1100" dirty="0"/>
                <a:t>transformer</a:t>
              </a:r>
            </a:p>
          </p:txBody>
        </p:sp>
        <p:grpSp>
          <p:nvGrpSpPr>
            <p:cNvPr id="31" name="Group 30"/>
            <p:cNvGrpSpPr/>
            <p:nvPr/>
          </p:nvGrpSpPr>
          <p:grpSpPr>
            <a:xfrm>
              <a:off x="7054375" y="2197146"/>
              <a:ext cx="4098727" cy="715050"/>
              <a:chOff x="5769864" y="1785737"/>
              <a:chExt cx="5148072" cy="898115"/>
            </a:xfrm>
          </p:grpSpPr>
          <p:cxnSp>
            <p:nvCxnSpPr>
              <p:cNvPr id="40" name="Straight Connector 24"/>
              <p:cNvCxnSpPr/>
              <p:nvPr/>
            </p:nvCxnSpPr>
            <p:spPr bwMode="auto">
              <a:xfrm>
                <a:off x="5984216" y="1949264"/>
                <a:ext cx="0" cy="180000"/>
              </a:xfrm>
              <a:prstGeom prst="line">
                <a:avLst/>
              </a:prstGeom>
              <a:solidFill>
                <a:schemeClr val="folHlink"/>
              </a:solidFill>
              <a:ln w="28575" cap="flat" cmpd="sng" algn="ctr">
                <a:solidFill>
                  <a:schemeClr val="accent1"/>
                </a:solidFill>
                <a:prstDash val="solid"/>
                <a:round/>
                <a:headEnd type="none" w="med" len="med"/>
                <a:tailEnd type="none" w="med" len="med"/>
              </a:ln>
              <a:effectLst/>
            </p:spPr>
          </p:cxnSp>
          <p:cxnSp>
            <p:nvCxnSpPr>
              <p:cNvPr id="41" name="Straight Connector 25"/>
              <p:cNvCxnSpPr/>
              <p:nvPr/>
            </p:nvCxnSpPr>
            <p:spPr bwMode="auto">
              <a:xfrm>
                <a:off x="7264750" y="1949264"/>
                <a:ext cx="0" cy="18000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42" name="Straight Connector 26"/>
              <p:cNvCxnSpPr/>
              <p:nvPr/>
            </p:nvCxnSpPr>
            <p:spPr bwMode="auto">
              <a:xfrm>
                <a:off x="9540335" y="1949264"/>
                <a:ext cx="0" cy="18000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43" name="Straight Connector 27"/>
              <p:cNvCxnSpPr/>
              <p:nvPr/>
            </p:nvCxnSpPr>
            <p:spPr bwMode="auto">
              <a:xfrm>
                <a:off x="10670546" y="1949264"/>
                <a:ext cx="0" cy="18000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44" name="Group 43"/>
              <p:cNvGrpSpPr/>
              <p:nvPr/>
            </p:nvGrpSpPr>
            <p:grpSpPr>
              <a:xfrm>
                <a:off x="6210466" y="1785737"/>
                <a:ext cx="765185" cy="531470"/>
                <a:chOff x="1012446" y="5225658"/>
                <a:chExt cx="681508" cy="473352"/>
              </a:xfrm>
            </p:grpSpPr>
            <p:sp>
              <p:nvSpPr>
                <p:cNvPr id="55" name="Oval 48"/>
                <p:cNvSpPr/>
                <p:nvPr/>
              </p:nvSpPr>
              <p:spPr bwMode="auto">
                <a:xfrm>
                  <a:off x="1012446" y="5225658"/>
                  <a:ext cx="473352" cy="473352"/>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sp>
              <p:nvSpPr>
                <p:cNvPr id="56" name="Oval 49"/>
                <p:cNvSpPr/>
                <p:nvPr/>
              </p:nvSpPr>
              <p:spPr bwMode="auto">
                <a:xfrm>
                  <a:off x="1220602" y="5225658"/>
                  <a:ext cx="473352" cy="47335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grpSp>
          <p:grpSp>
            <p:nvGrpSpPr>
              <p:cNvPr id="45" name="Group 36"/>
              <p:cNvGrpSpPr/>
              <p:nvPr/>
            </p:nvGrpSpPr>
            <p:grpSpPr>
              <a:xfrm>
                <a:off x="9831819" y="1835016"/>
                <a:ext cx="608114" cy="422375"/>
                <a:chOff x="6694292" y="4904368"/>
                <a:chExt cx="681508" cy="473352"/>
              </a:xfrm>
            </p:grpSpPr>
            <p:sp>
              <p:nvSpPr>
                <p:cNvPr id="53" name="Oval 46"/>
                <p:cNvSpPr/>
                <p:nvPr/>
              </p:nvSpPr>
              <p:spPr bwMode="auto">
                <a:xfrm>
                  <a:off x="6694292" y="4904368"/>
                  <a:ext cx="473352" cy="47335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sp>
              <p:nvSpPr>
                <p:cNvPr id="54" name="Oval 47"/>
                <p:cNvSpPr/>
                <p:nvPr/>
              </p:nvSpPr>
              <p:spPr bwMode="auto">
                <a:xfrm>
                  <a:off x="6902448" y="4904368"/>
                  <a:ext cx="473352" cy="473352"/>
                </a:xfrm>
                <a:prstGeom prst="ellipse">
                  <a:avLst/>
                </a:prstGeom>
                <a:noFill/>
                <a:ln w="57150" cap="flat" cmpd="sng" algn="ctr">
                  <a:solidFill>
                    <a:schemeClr val="accent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grpSp>
          <p:cxnSp>
            <p:nvCxnSpPr>
              <p:cNvPr id="46" name="Straight Connector 37"/>
              <p:cNvCxnSpPr/>
              <p:nvPr/>
            </p:nvCxnSpPr>
            <p:spPr bwMode="auto">
              <a:xfrm>
                <a:off x="5769864" y="2039264"/>
                <a:ext cx="429123" cy="0"/>
              </a:xfrm>
              <a:prstGeom prst="line">
                <a:avLst/>
              </a:prstGeom>
              <a:solidFill>
                <a:schemeClr val="folHlink"/>
              </a:solidFill>
              <a:ln w="28575" cap="flat" cmpd="sng" algn="ctr">
                <a:solidFill>
                  <a:schemeClr val="accent1"/>
                </a:solidFill>
                <a:prstDash val="solid"/>
                <a:round/>
                <a:headEnd type="none" w="med" len="med"/>
                <a:tailEnd type="none" w="med" len="med"/>
              </a:ln>
              <a:effectLst/>
            </p:spPr>
          </p:cxnSp>
          <p:cxnSp>
            <p:nvCxnSpPr>
              <p:cNvPr id="47" name="Straight Connector 38"/>
              <p:cNvCxnSpPr/>
              <p:nvPr/>
            </p:nvCxnSpPr>
            <p:spPr bwMode="auto">
              <a:xfrm flipV="1">
                <a:off x="6975651" y="2036630"/>
                <a:ext cx="2856168" cy="5269"/>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48" name="Straight Connector 39"/>
              <p:cNvCxnSpPr/>
              <p:nvPr/>
            </p:nvCxnSpPr>
            <p:spPr bwMode="auto">
              <a:xfrm>
                <a:off x="10439933" y="2039264"/>
                <a:ext cx="478003" cy="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sp>
            <p:nvSpPr>
              <p:cNvPr id="49" name="TextBox 29"/>
              <p:cNvSpPr txBox="1"/>
              <p:nvPr/>
            </p:nvSpPr>
            <p:spPr>
              <a:xfrm>
                <a:off x="10181028" y="2335937"/>
                <a:ext cx="622560" cy="347915"/>
              </a:xfrm>
              <a:prstGeom prst="rect">
                <a:avLst/>
              </a:prstGeom>
              <a:noFill/>
              <a:ln w="28575">
                <a:noFill/>
              </a:ln>
            </p:spPr>
            <p:txBody>
              <a:bodyPr wrap="square" rtlCol="0">
                <a:spAutoFit/>
              </a:bodyPr>
              <a:lstStyle/>
              <a:p>
                <a:pPr>
                  <a:buNone/>
                </a:pPr>
                <a:r>
                  <a:rPr lang="en-US" sz="1200" dirty="0">
                    <a:solidFill>
                      <a:schemeClr val="accent5"/>
                    </a:solidFill>
                  </a:rPr>
                  <a:t>LV</a:t>
                </a:r>
              </a:p>
            </p:txBody>
          </p:sp>
          <p:sp>
            <p:nvSpPr>
              <p:cNvPr id="50" name="TextBox 30"/>
              <p:cNvSpPr txBox="1"/>
              <p:nvPr/>
            </p:nvSpPr>
            <p:spPr>
              <a:xfrm>
                <a:off x="9671296" y="2335937"/>
                <a:ext cx="622560" cy="347915"/>
              </a:xfrm>
              <a:prstGeom prst="rect">
                <a:avLst/>
              </a:prstGeom>
              <a:noFill/>
              <a:ln w="28575">
                <a:noFill/>
              </a:ln>
            </p:spPr>
            <p:txBody>
              <a:bodyPr wrap="square" rtlCol="0">
                <a:spAutoFit/>
              </a:bodyPr>
              <a:lstStyle/>
              <a:p>
                <a:pPr>
                  <a:buNone/>
                </a:pPr>
                <a:r>
                  <a:rPr lang="en-US" sz="1200" dirty="0">
                    <a:solidFill>
                      <a:schemeClr val="accent4"/>
                    </a:solidFill>
                  </a:rPr>
                  <a:t>MV</a:t>
                </a:r>
              </a:p>
            </p:txBody>
          </p:sp>
          <p:sp>
            <p:nvSpPr>
              <p:cNvPr id="51" name="TextBox 31"/>
              <p:cNvSpPr txBox="1"/>
              <p:nvPr/>
            </p:nvSpPr>
            <p:spPr>
              <a:xfrm>
                <a:off x="6648493" y="2335937"/>
                <a:ext cx="622560" cy="347915"/>
              </a:xfrm>
              <a:prstGeom prst="rect">
                <a:avLst/>
              </a:prstGeom>
              <a:noFill/>
              <a:ln w="28575">
                <a:noFill/>
              </a:ln>
            </p:spPr>
            <p:txBody>
              <a:bodyPr wrap="square" rtlCol="0">
                <a:spAutoFit/>
              </a:bodyPr>
              <a:lstStyle/>
              <a:p>
                <a:pPr>
                  <a:buNone/>
                </a:pPr>
                <a:r>
                  <a:rPr lang="en-US" sz="1200" dirty="0">
                    <a:solidFill>
                      <a:schemeClr val="accent4"/>
                    </a:solidFill>
                  </a:rPr>
                  <a:t>MV</a:t>
                </a:r>
              </a:p>
            </p:txBody>
          </p:sp>
          <p:sp>
            <p:nvSpPr>
              <p:cNvPr id="52" name="TextBox 32"/>
              <p:cNvSpPr txBox="1"/>
              <p:nvPr/>
            </p:nvSpPr>
            <p:spPr>
              <a:xfrm>
                <a:off x="6001151" y="2335937"/>
                <a:ext cx="622560" cy="347915"/>
              </a:xfrm>
              <a:prstGeom prst="rect">
                <a:avLst/>
              </a:prstGeom>
              <a:noFill/>
              <a:ln w="28575">
                <a:noFill/>
              </a:ln>
            </p:spPr>
            <p:txBody>
              <a:bodyPr wrap="square" rtlCol="0">
                <a:spAutoFit/>
              </a:bodyPr>
              <a:lstStyle/>
              <a:p>
                <a:pPr>
                  <a:buNone/>
                </a:pPr>
                <a:r>
                  <a:rPr lang="en-US" sz="1200" dirty="0">
                    <a:solidFill>
                      <a:schemeClr val="accent2"/>
                    </a:solidFill>
                  </a:rPr>
                  <a:t>HV</a:t>
                </a:r>
              </a:p>
            </p:txBody>
          </p:sp>
        </p:grpSp>
        <p:grpSp>
          <p:nvGrpSpPr>
            <p:cNvPr id="32" name="Group 581"/>
            <p:cNvGrpSpPr>
              <a:grpSpLocks noChangeAspect="1"/>
            </p:cNvGrpSpPr>
            <p:nvPr/>
          </p:nvGrpSpPr>
          <p:grpSpPr bwMode="auto">
            <a:xfrm>
              <a:off x="11325321" y="2146289"/>
              <a:ext cx="395606" cy="455010"/>
              <a:chOff x="6158" y="2156"/>
              <a:chExt cx="313" cy="360"/>
            </a:xfrm>
          </p:grpSpPr>
          <p:sp>
            <p:nvSpPr>
              <p:cNvPr id="34" name="AutoShape 580"/>
              <p:cNvSpPr>
                <a:spLocks noChangeAspect="1" noChangeArrowheads="1" noTextEdit="1"/>
              </p:cNvSpPr>
              <p:nvPr/>
            </p:nvSpPr>
            <p:spPr bwMode="auto">
              <a:xfrm>
                <a:off x="6158" y="2156"/>
                <a:ext cx="31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82"/>
              <p:cNvSpPr>
                <a:spLocks/>
              </p:cNvSpPr>
              <p:nvPr/>
            </p:nvSpPr>
            <p:spPr bwMode="auto">
              <a:xfrm>
                <a:off x="6168" y="2166"/>
                <a:ext cx="295" cy="342"/>
              </a:xfrm>
              <a:custGeom>
                <a:avLst/>
                <a:gdLst>
                  <a:gd name="T0" fmla="*/ 295 w 295"/>
                  <a:gd name="T1" fmla="*/ 138 h 342"/>
                  <a:gd name="T2" fmla="*/ 164 w 295"/>
                  <a:gd name="T3" fmla="*/ 0 h 342"/>
                  <a:gd name="T4" fmla="*/ 137 w 295"/>
                  <a:gd name="T5" fmla="*/ 0 h 342"/>
                  <a:gd name="T6" fmla="*/ 0 w 295"/>
                  <a:gd name="T7" fmla="*/ 138 h 342"/>
                  <a:gd name="T8" fmla="*/ 0 w 295"/>
                  <a:gd name="T9" fmla="*/ 342 h 342"/>
                  <a:gd name="T10" fmla="*/ 295 w 295"/>
                  <a:gd name="T11" fmla="*/ 342 h 342"/>
                  <a:gd name="T12" fmla="*/ 295 w 295"/>
                  <a:gd name="T13" fmla="*/ 138 h 342"/>
                </a:gdLst>
                <a:ahLst/>
                <a:cxnLst>
                  <a:cxn ang="0">
                    <a:pos x="T0" y="T1"/>
                  </a:cxn>
                  <a:cxn ang="0">
                    <a:pos x="T2" y="T3"/>
                  </a:cxn>
                  <a:cxn ang="0">
                    <a:pos x="T4" y="T5"/>
                  </a:cxn>
                  <a:cxn ang="0">
                    <a:pos x="T6" y="T7"/>
                  </a:cxn>
                  <a:cxn ang="0">
                    <a:pos x="T8" y="T9"/>
                  </a:cxn>
                  <a:cxn ang="0">
                    <a:pos x="T10" y="T11"/>
                  </a:cxn>
                  <a:cxn ang="0">
                    <a:pos x="T12" y="T13"/>
                  </a:cxn>
                </a:cxnLst>
                <a:rect l="0" t="0" r="r" b="b"/>
                <a:pathLst>
                  <a:path w="295" h="342">
                    <a:moveTo>
                      <a:pt x="295" y="138"/>
                    </a:moveTo>
                    <a:lnTo>
                      <a:pt x="164" y="0"/>
                    </a:lnTo>
                    <a:lnTo>
                      <a:pt x="137" y="0"/>
                    </a:lnTo>
                    <a:lnTo>
                      <a:pt x="0" y="138"/>
                    </a:lnTo>
                    <a:lnTo>
                      <a:pt x="0" y="342"/>
                    </a:lnTo>
                    <a:lnTo>
                      <a:pt x="295" y="342"/>
                    </a:lnTo>
                    <a:lnTo>
                      <a:pt x="295" y="138"/>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583"/>
              <p:cNvSpPr>
                <a:spLocks noChangeArrowheads="1"/>
              </p:cNvSpPr>
              <p:nvPr/>
            </p:nvSpPr>
            <p:spPr bwMode="auto">
              <a:xfrm>
                <a:off x="6283" y="2410"/>
                <a:ext cx="65" cy="98"/>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584"/>
              <p:cNvSpPr>
                <a:spLocks/>
              </p:cNvSpPr>
              <p:nvPr/>
            </p:nvSpPr>
            <p:spPr bwMode="auto">
              <a:xfrm>
                <a:off x="6389" y="2191"/>
                <a:ext cx="49" cy="89"/>
              </a:xfrm>
              <a:custGeom>
                <a:avLst/>
                <a:gdLst>
                  <a:gd name="T0" fmla="*/ 49 w 49"/>
                  <a:gd name="T1" fmla="*/ 89 h 89"/>
                  <a:gd name="T2" fmla="*/ 49 w 49"/>
                  <a:gd name="T3" fmla="*/ 0 h 89"/>
                  <a:gd name="T4" fmla="*/ 0 w 49"/>
                  <a:gd name="T5" fmla="*/ 0 h 89"/>
                  <a:gd name="T6" fmla="*/ 0 w 49"/>
                  <a:gd name="T7" fmla="*/ 32 h 89"/>
                </a:gdLst>
                <a:ahLst/>
                <a:cxnLst>
                  <a:cxn ang="0">
                    <a:pos x="T0" y="T1"/>
                  </a:cxn>
                  <a:cxn ang="0">
                    <a:pos x="T2" y="T3"/>
                  </a:cxn>
                  <a:cxn ang="0">
                    <a:pos x="T4" y="T5"/>
                  </a:cxn>
                  <a:cxn ang="0">
                    <a:pos x="T6" y="T7"/>
                  </a:cxn>
                </a:cxnLst>
                <a:rect l="0" t="0" r="r" b="b"/>
                <a:pathLst>
                  <a:path w="49" h="89">
                    <a:moveTo>
                      <a:pt x="49" y="89"/>
                    </a:moveTo>
                    <a:lnTo>
                      <a:pt x="49" y="0"/>
                    </a:lnTo>
                    <a:lnTo>
                      <a:pt x="0" y="0"/>
                    </a:lnTo>
                    <a:lnTo>
                      <a:pt x="0" y="32"/>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585"/>
              <p:cNvSpPr>
                <a:spLocks noChangeArrowheads="1"/>
              </p:cNvSpPr>
              <p:nvPr/>
            </p:nvSpPr>
            <p:spPr bwMode="auto">
              <a:xfrm>
                <a:off x="6217"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586"/>
              <p:cNvSpPr>
                <a:spLocks noChangeArrowheads="1"/>
              </p:cNvSpPr>
              <p:nvPr/>
            </p:nvSpPr>
            <p:spPr bwMode="auto">
              <a:xfrm>
                <a:off x="6356"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3" name="Freeform 200"/>
            <p:cNvSpPr>
              <a:spLocks noEditPoints="1"/>
            </p:cNvSpPr>
            <p:nvPr/>
          </p:nvSpPr>
          <p:spPr bwMode="gray">
            <a:xfrm>
              <a:off x="6480219" y="2098215"/>
              <a:ext cx="399518" cy="553549"/>
            </a:xfrm>
            <a:custGeom>
              <a:avLst/>
              <a:gdLst>
                <a:gd name="T0" fmla="*/ 205 w 252"/>
                <a:gd name="T1" fmla="*/ 80 h 351"/>
                <a:gd name="T2" fmla="*/ 227 w 252"/>
                <a:gd name="T3" fmla="*/ 102 h 351"/>
                <a:gd name="T4" fmla="*/ 247 w 252"/>
                <a:gd name="T5" fmla="*/ 80 h 351"/>
                <a:gd name="T6" fmla="*/ 132 w 252"/>
                <a:gd name="T7" fmla="*/ 0 h 351"/>
                <a:gd name="T8" fmla="*/ 0 w 252"/>
                <a:gd name="T9" fmla="*/ 60 h 351"/>
                <a:gd name="T10" fmla="*/ 27 w 252"/>
                <a:gd name="T11" fmla="*/ 80 h 351"/>
                <a:gd name="T12" fmla="*/ 49 w 252"/>
                <a:gd name="T13" fmla="*/ 102 h 351"/>
                <a:gd name="T14" fmla="*/ 83 w 252"/>
                <a:gd name="T15" fmla="*/ 80 h 351"/>
                <a:gd name="T16" fmla="*/ 0 w 252"/>
                <a:gd name="T17" fmla="*/ 149 h 351"/>
                <a:gd name="T18" fmla="*/ 27 w 252"/>
                <a:gd name="T19" fmla="*/ 169 h 351"/>
                <a:gd name="T20" fmla="*/ 49 w 252"/>
                <a:gd name="T21" fmla="*/ 191 h 351"/>
                <a:gd name="T22" fmla="*/ 78 w 252"/>
                <a:gd name="T23" fmla="*/ 169 h 351"/>
                <a:gd name="T24" fmla="*/ 27 w 252"/>
                <a:gd name="T25" fmla="*/ 351 h 351"/>
                <a:gd name="T26" fmla="*/ 225 w 252"/>
                <a:gd name="T27" fmla="*/ 351 h 351"/>
                <a:gd name="T28" fmla="*/ 174 w 252"/>
                <a:gd name="T29" fmla="*/ 169 h 351"/>
                <a:gd name="T30" fmla="*/ 205 w 252"/>
                <a:gd name="T31" fmla="*/ 191 h 351"/>
                <a:gd name="T32" fmla="*/ 227 w 252"/>
                <a:gd name="T33" fmla="*/ 169 h 351"/>
                <a:gd name="T34" fmla="*/ 252 w 252"/>
                <a:gd name="T35" fmla="*/ 149 h 351"/>
                <a:gd name="T36" fmla="*/ 170 w 252"/>
                <a:gd name="T37" fmla="*/ 80 h 351"/>
                <a:gd name="T38" fmla="*/ 170 w 252"/>
                <a:gd name="T39" fmla="*/ 44 h 351"/>
                <a:gd name="T40" fmla="*/ 170 w 252"/>
                <a:gd name="T41" fmla="*/ 57 h 351"/>
                <a:gd name="T42" fmla="*/ 147 w 252"/>
                <a:gd name="T43" fmla="*/ 33 h 351"/>
                <a:gd name="T44" fmla="*/ 105 w 252"/>
                <a:gd name="T45" fmla="*/ 57 h 351"/>
                <a:gd name="T46" fmla="*/ 125 w 252"/>
                <a:gd name="T47" fmla="*/ 22 h 351"/>
                <a:gd name="T48" fmla="*/ 83 w 252"/>
                <a:gd name="T49" fmla="*/ 44 h 351"/>
                <a:gd name="T50" fmla="*/ 54 w 252"/>
                <a:gd name="T51" fmla="*/ 57 h 351"/>
                <a:gd name="T52" fmla="*/ 147 w 252"/>
                <a:gd name="T53" fmla="*/ 80 h 351"/>
                <a:gd name="T54" fmla="*/ 129 w 252"/>
                <a:gd name="T55" fmla="*/ 93 h 351"/>
                <a:gd name="T56" fmla="*/ 105 w 252"/>
                <a:gd name="T57" fmla="*/ 100 h 351"/>
                <a:gd name="T58" fmla="*/ 96 w 252"/>
                <a:gd name="T59" fmla="*/ 184 h 351"/>
                <a:gd name="T60" fmla="*/ 92 w 252"/>
                <a:gd name="T61" fmla="*/ 198 h 351"/>
                <a:gd name="T62" fmla="*/ 114 w 252"/>
                <a:gd name="T63" fmla="*/ 169 h 351"/>
                <a:gd name="T64" fmla="*/ 127 w 252"/>
                <a:gd name="T65" fmla="*/ 178 h 351"/>
                <a:gd name="T66" fmla="*/ 127 w 252"/>
                <a:gd name="T67" fmla="*/ 202 h 351"/>
                <a:gd name="T68" fmla="*/ 127 w 252"/>
                <a:gd name="T69" fmla="*/ 255 h 351"/>
                <a:gd name="T70" fmla="*/ 127 w 252"/>
                <a:gd name="T71" fmla="*/ 202 h 351"/>
                <a:gd name="T72" fmla="*/ 149 w 252"/>
                <a:gd name="T73" fmla="*/ 189 h 351"/>
                <a:gd name="T74" fmla="*/ 163 w 252"/>
                <a:gd name="T75" fmla="*/ 198 h 351"/>
                <a:gd name="T76" fmla="*/ 105 w 252"/>
                <a:gd name="T77" fmla="*/ 124 h 351"/>
                <a:gd name="T78" fmla="*/ 147 w 252"/>
                <a:gd name="T79" fmla="*/ 124 h 351"/>
                <a:gd name="T80" fmla="*/ 105 w 252"/>
                <a:gd name="T81" fmla="*/ 146 h 351"/>
                <a:gd name="T82" fmla="*/ 83 w 252"/>
                <a:gd name="T83" fmla="*/ 146 h 351"/>
                <a:gd name="T84" fmla="*/ 83 w 252"/>
                <a:gd name="T85" fmla="*/ 135 h 351"/>
                <a:gd name="T86" fmla="*/ 72 w 252"/>
                <a:gd name="T87" fmla="*/ 244 h 351"/>
                <a:gd name="T88" fmla="*/ 45 w 252"/>
                <a:gd name="T89" fmla="*/ 311 h 351"/>
                <a:gd name="T90" fmla="*/ 181 w 252"/>
                <a:gd name="T91" fmla="*/ 244 h 351"/>
                <a:gd name="T92" fmla="*/ 145 w 252"/>
                <a:gd name="T93" fmla="*/ 269 h 351"/>
                <a:gd name="T94" fmla="*/ 170 w 252"/>
                <a:gd name="T95" fmla="*/ 146 h 351"/>
                <a:gd name="T96" fmla="*/ 196 w 252"/>
                <a:gd name="T97" fmla="*/ 14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2" h="351">
                  <a:moveTo>
                    <a:pt x="170" y="80"/>
                  </a:moveTo>
                  <a:lnTo>
                    <a:pt x="205" y="80"/>
                  </a:lnTo>
                  <a:lnTo>
                    <a:pt x="205" y="102"/>
                  </a:lnTo>
                  <a:lnTo>
                    <a:pt x="227" y="102"/>
                  </a:lnTo>
                  <a:lnTo>
                    <a:pt x="227" y="80"/>
                  </a:lnTo>
                  <a:lnTo>
                    <a:pt x="247" y="80"/>
                  </a:lnTo>
                  <a:lnTo>
                    <a:pt x="252" y="60"/>
                  </a:lnTo>
                  <a:lnTo>
                    <a:pt x="132" y="0"/>
                  </a:lnTo>
                  <a:lnTo>
                    <a:pt x="121" y="0"/>
                  </a:lnTo>
                  <a:lnTo>
                    <a:pt x="0" y="60"/>
                  </a:lnTo>
                  <a:lnTo>
                    <a:pt x="5" y="80"/>
                  </a:lnTo>
                  <a:lnTo>
                    <a:pt x="27" y="80"/>
                  </a:lnTo>
                  <a:lnTo>
                    <a:pt x="27" y="102"/>
                  </a:lnTo>
                  <a:lnTo>
                    <a:pt x="49" y="102"/>
                  </a:lnTo>
                  <a:lnTo>
                    <a:pt x="49" y="80"/>
                  </a:lnTo>
                  <a:lnTo>
                    <a:pt x="83" y="80"/>
                  </a:lnTo>
                  <a:lnTo>
                    <a:pt x="83" y="109"/>
                  </a:lnTo>
                  <a:lnTo>
                    <a:pt x="0" y="149"/>
                  </a:lnTo>
                  <a:lnTo>
                    <a:pt x="5" y="169"/>
                  </a:lnTo>
                  <a:lnTo>
                    <a:pt x="27" y="169"/>
                  </a:lnTo>
                  <a:lnTo>
                    <a:pt x="27" y="191"/>
                  </a:lnTo>
                  <a:lnTo>
                    <a:pt x="49" y="191"/>
                  </a:lnTo>
                  <a:lnTo>
                    <a:pt x="49" y="169"/>
                  </a:lnTo>
                  <a:lnTo>
                    <a:pt x="78" y="169"/>
                  </a:lnTo>
                  <a:lnTo>
                    <a:pt x="12" y="338"/>
                  </a:lnTo>
                  <a:lnTo>
                    <a:pt x="27" y="351"/>
                  </a:lnTo>
                  <a:lnTo>
                    <a:pt x="127" y="282"/>
                  </a:lnTo>
                  <a:lnTo>
                    <a:pt x="225" y="351"/>
                  </a:lnTo>
                  <a:lnTo>
                    <a:pt x="243" y="338"/>
                  </a:lnTo>
                  <a:lnTo>
                    <a:pt x="174" y="169"/>
                  </a:lnTo>
                  <a:lnTo>
                    <a:pt x="205" y="169"/>
                  </a:lnTo>
                  <a:lnTo>
                    <a:pt x="205" y="191"/>
                  </a:lnTo>
                  <a:lnTo>
                    <a:pt x="227" y="191"/>
                  </a:lnTo>
                  <a:lnTo>
                    <a:pt x="227" y="169"/>
                  </a:lnTo>
                  <a:lnTo>
                    <a:pt x="247" y="169"/>
                  </a:lnTo>
                  <a:lnTo>
                    <a:pt x="252" y="149"/>
                  </a:lnTo>
                  <a:lnTo>
                    <a:pt x="170" y="111"/>
                  </a:lnTo>
                  <a:lnTo>
                    <a:pt x="170" y="80"/>
                  </a:lnTo>
                  <a:close/>
                  <a:moveTo>
                    <a:pt x="170" y="57"/>
                  </a:moveTo>
                  <a:lnTo>
                    <a:pt x="170" y="44"/>
                  </a:lnTo>
                  <a:lnTo>
                    <a:pt x="198" y="57"/>
                  </a:lnTo>
                  <a:lnTo>
                    <a:pt x="170" y="57"/>
                  </a:lnTo>
                  <a:close/>
                  <a:moveTo>
                    <a:pt x="125" y="22"/>
                  </a:moveTo>
                  <a:lnTo>
                    <a:pt x="147" y="33"/>
                  </a:lnTo>
                  <a:lnTo>
                    <a:pt x="147" y="57"/>
                  </a:lnTo>
                  <a:lnTo>
                    <a:pt x="105" y="57"/>
                  </a:lnTo>
                  <a:lnTo>
                    <a:pt x="105" y="33"/>
                  </a:lnTo>
                  <a:lnTo>
                    <a:pt x="125" y="22"/>
                  </a:lnTo>
                  <a:close/>
                  <a:moveTo>
                    <a:pt x="54" y="57"/>
                  </a:moveTo>
                  <a:lnTo>
                    <a:pt x="83" y="44"/>
                  </a:lnTo>
                  <a:lnTo>
                    <a:pt x="83" y="57"/>
                  </a:lnTo>
                  <a:lnTo>
                    <a:pt x="54" y="57"/>
                  </a:lnTo>
                  <a:close/>
                  <a:moveTo>
                    <a:pt x="105" y="80"/>
                  </a:moveTo>
                  <a:lnTo>
                    <a:pt x="147" y="80"/>
                  </a:lnTo>
                  <a:lnTo>
                    <a:pt x="147" y="100"/>
                  </a:lnTo>
                  <a:lnTo>
                    <a:pt x="129" y="93"/>
                  </a:lnTo>
                  <a:lnTo>
                    <a:pt x="121" y="93"/>
                  </a:lnTo>
                  <a:lnTo>
                    <a:pt x="105" y="100"/>
                  </a:lnTo>
                  <a:lnTo>
                    <a:pt x="105" y="80"/>
                  </a:lnTo>
                  <a:close/>
                  <a:moveTo>
                    <a:pt x="96" y="184"/>
                  </a:moveTo>
                  <a:lnTo>
                    <a:pt x="105" y="189"/>
                  </a:lnTo>
                  <a:lnTo>
                    <a:pt x="92" y="198"/>
                  </a:lnTo>
                  <a:lnTo>
                    <a:pt x="96" y="184"/>
                  </a:lnTo>
                  <a:close/>
                  <a:moveTo>
                    <a:pt x="114" y="169"/>
                  </a:moveTo>
                  <a:lnTo>
                    <a:pt x="141" y="169"/>
                  </a:lnTo>
                  <a:lnTo>
                    <a:pt x="127" y="178"/>
                  </a:lnTo>
                  <a:lnTo>
                    <a:pt x="114" y="169"/>
                  </a:lnTo>
                  <a:close/>
                  <a:moveTo>
                    <a:pt x="127" y="202"/>
                  </a:moveTo>
                  <a:lnTo>
                    <a:pt x="167" y="227"/>
                  </a:lnTo>
                  <a:lnTo>
                    <a:pt x="127" y="255"/>
                  </a:lnTo>
                  <a:lnTo>
                    <a:pt x="85" y="227"/>
                  </a:lnTo>
                  <a:lnTo>
                    <a:pt x="127" y="202"/>
                  </a:lnTo>
                  <a:close/>
                  <a:moveTo>
                    <a:pt x="163" y="198"/>
                  </a:moveTo>
                  <a:lnTo>
                    <a:pt x="149" y="189"/>
                  </a:lnTo>
                  <a:lnTo>
                    <a:pt x="156" y="184"/>
                  </a:lnTo>
                  <a:lnTo>
                    <a:pt x="163" y="198"/>
                  </a:lnTo>
                  <a:close/>
                  <a:moveTo>
                    <a:pt x="105" y="146"/>
                  </a:moveTo>
                  <a:lnTo>
                    <a:pt x="105" y="124"/>
                  </a:lnTo>
                  <a:lnTo>
                    <a:pt x="125" y="115"/>
                  </a:lnTo>
                  <a:lnTo>
                    <a:pt x="147" y="124"/>
                  </a:lnTo>
                  <a:lnTo>
                    <a:pt x="147" y="146"/>
                  </a:lnTo>
                  <a:lnTo>
                    <a:pt x="105" y="146"/>
                  </a:lnTo>
                  <a:close/>
                  <a:moveTo>
                    <a:pt x="83" y="135"/>
                  </a:moveTo>
                  <a:lnTo>
                    <a:pt x="83" y="146"/>
                  </a:lnTo>
                  <a:lnTo>
                    <a:pt x="56" y="146"/>
                  </a:lnTo>
                  <a:lnTo>
                    <a:pt x="83" y="135"/>
                  </a:lnTo>
                  <a:close/>
                  <a:moveTo>
                    <a:pt x="45" y="311"/>
                  </a:moveTo>
                  <a:lnTo>
                    <a:pt x="72" y="244"/>
                  </a:lnTo>
                  <a:lnTo>
                    <a:pt x="107" y="269"/>
                  </a:lnTo>
                  <a:lnTo>
                    <a:pt x="45" y="311"/>
                  </a:lnTo>
                  <a:close/>
                  <a:moveTo>
                    <a:pt x="145" y="269"/>
                  </a:moveTo>
                  <a:lnTo>
                    <a:pt x="181" y="244"/>
                  </a:lnTo>
                  <a:lnTo>
                    <a:pt x="207" y="311"/>
                  </a:lnTo>
                  <a:lnTo>
                    <a:pt x="145" y="269"/>
                  </a:lnTo>
                  <a:close/>
                  <a:moveTo>
                    <a:pt x="196" y="146"/>
                  </a:moveTo>
                  <a:lnTo>
                    <a:pt x="170" y="146"/>
                  </a:lnTo>
                  <a:lnTo>
                    <a:pt x="170" y="135"/>
                  </a:lnTo>
                  <a:lnTo>
                    <a:pt x="196" y="146"/>
                  </a:lnTo>
                  <a:close/>
                </a:path>
              </a:pathLst>
            </a:custGeom>
            <a:solidFill>
              <a:srgbClr val="020203"/>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56"/>
          <p:cNvGrpSpPr/>
          <p:nvPr/>
        </p:nvGrpSpPr>
        <p:grpSpPr>
          <a:xfrm>
            <a:off x="6488063" y="3939624"/>
            <a:ext cx="5240708" cy="2117324"/>
            <a:chOff x="6487269" y="3952876"/>
            <a:chExt cx="5240708" cy="2117324"/>
          </a:xfrm>
        </p:grpSpPr>
        <p:sp>
          <p:nvSpPr>
            <p:cNvPr id="58" name="Rectangle 57"/>
            <p:cNvSpPr/>
            <p:nvPr/>
          </p:nvSpPr>
          <p:spPr bwMode="gray">
            <a:xfrm>
              <a:off x="9967927" y="4664238"/>
              <a:ext cx="192694" cy="565541"/>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a:p>
          </p:txBody>
        </p:sp>
        <p:sp>
          <p:nvSpPr>
            <p:cNvPr id="59" name="Rectangle 58"/>
            <p:cNvSpPr/>
            <p:nvPr/>
          </p:nvSpPr>
          <p:spPr bwMode="gray">
            <a:xfrm>
              <a:off x="9967927" y="5375754"/>
              <a:ext cx="192694" cy="565541"/>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a:p>
          </p:txBody>
        </p:sp>
        <p:sp>
          <p:nvSpPr>
            <p:cNvPr id="60" name="Rectangle 59"/>
            <p:cNvSpPr/>
            <p:nvPr/>
          </p:nvSpPr>
          <p:spPr bwMode="gray">
            <a:xfrm>
              <a:off x="9967927" y="3952876"/>
              <a:ext cx="192694" cy="565541"/>
            </a:xfrm>
            <a:prstGeom prst="rect">
              <a:avLst/>
            </a:prstGeom>
            <a:solidFill>
              <a:srgbClr val="007A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a:p>
          </p:txBody>
        </p:sp>
        <p:sp>
          <p:nvSpPr>
            <p:cNvPr id="61" name="Rectangle 60"/>
            <p:cNvSpPr/>
            <p:nvPr/>
          </p:nvSpPr>
          <p:spPr bwMode="gray">
            <a:xfrm>
              <a:off x="8139029" y="4107066"/>
              <a:ext cx="219536" cy="1582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dirty="0"/>
            </a:p>
          </p:txBody>
        </p:sp>
        <p:grpSp>
          <p:nvGrpSpPr>
            <p:cNvPr id="62" name="Group 61"/>
            <p:cNvGrpSpPr/>
            <p:nvPr/>
          </p:nvGrpSpPr>
          <p:grpSpPr>
            <a:xfrm>
              <a:off x="10295421" y="4012607"/>
              <a:ext cx="1432556" cy="455010"/>
              <a:chOff x="10295421" y="3277652"/>
              <a:chExt cx="1432556" cy="455010"/>
            </a:xfrm>
          </p:grpSpPr>
          <p:cxnSp>
            <p:nvCxnSpPr>
              <p:cNvPr id="127" name="Straight Connector 27"/>
              <p:cNvCxnSpPr/>
              <p:nvPr/>
            </p:nvCxnSpPr>
            <p:spPr bwMode="auto">
              <a:xfrm>
                <a:off x="10963188" y="3458704"/>
                <a:ext cx="0" cy="14331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128" name="Group 36"/>
              <p:cNvGrpSpPr/>
              <p:nvPr/>
            </p:nvGrpSpPr>
            <p:grpSpPr>
              <a:xfrm>
                <a:off x="10295421" y="3367743"/>
                <a:ext cx="484161" cy="336281"/>
                <a:chOff x="6694292" y="4904368"/>
                <a:chExt cx="681508" cy="473352"/>
              </a:xfrm>
            </p:grpSpPr>
            <p:sp>
              <p:nvSpPr>
                <p:cNvPr id="137" name="Oval 46"/>
                <p:cNvSpPr/>
                <p:nvPr/>
              </p:nvSpPr>
              <p:spPr bwMode="auto">
                <a:xfrm>
                  <a:off x="6694292" y="4904368"/>
                  <a:ext cx="473352" cy="47335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sp>
              <p:nvSpPr>
                <p:cNvPr id="138" name="Oval 47"/>
                <p:cNvSpPr/>
                <p:nvPr/>
              </p:nvSpPr>
              <p:spPr bwMode="auto">
                <a:xfrm>
                  <a:off x="6902448" y="4904368"/>
                  <a:ext cx="473352" cy="473352"/>
                </a:xfrm>
                <a:prstGeom prst="ellipse">
                  <a:avLst/>
                </a:prstGeom>
                <a:noFill/>
                <a:ln w="57150" cap="flat" cmpd="sng" algn="ctr">
                  <a:solidFill>
                    <a:schemeClr val="accent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grpSp>
          <p:cxnSp>
            <p:nvCxnSpPr>
              <p:cNvPr id="129" name="Straight Connector 39"/>
              <p:cNvCxnSpPr/>
              <p:nvPr/>
            </p:nvCxnSpPr>
            <p:spPr bwMode="auto">
              <a:xfrm>
                <a:off x="10779582" y="3530359"/>
                <a:ext cx="380570" cy="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130" name="Group 581"/>
              <p:cNvGrpSpPr>
                <a:grpSpLocks noChangeAspect="1"/>
              </p:cNvGrpSpPr>
              <p:nvPr/>
            </p:nvGrpSpPr>
            <p:grpSpPr bwMode="auto">
              <a:xfrm>
                <a:off x="11332371" y="3277652"/>
                <a:ext cx="395606" cy="455010"/>
                <a:chOff x="6158" y="2156"/>
                <a:chExt cx="313" cy="360"/>
              </a:xfrm>
            </p:grpSpPr>
            <p:sp>
              <p:nvSpPr>
                <p:cNvPr id="131" name="AutoShape 580"/>
                <p:cNvSpPr>
                  <a:spLocks noChangeAspect="1" noChangeArrowheads="1" noTextEdit="1"/>
                </p:cNvSpPr>
                <p:nvPr/>
              </p:nvSpPr>
              <p:spPr bwMode="auto">
                <a:xfrm>
                  <a:off x="6158" y="2156"/>
                  <a:ext cx="31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582"/>
                <p:cNvSpPr>
                  <a:spLocks/>
                </p:cNvSpPr>
                <p:nvPr/>
              </p:nvSpPr>
              <p:spPr bwMode="auto">
                <a:xfrm>
                  <a:off x="6168" y="2166"/>
                  <a:ext cx="295" cy="342"/>
                </a:xfrm>
                <a:custGeom>
                  <a:avLst/>
                  <a:gdLst>
                    <a:gd name="T0" fmla="*/ 295 w 295"/>
                    <a:gd name="T1" fmla="*/ 138 h 342"/>
                    <a:gd name="T2" fmla="*/ 164 w 295"/>
                    <a:gd name="T3" fmla="*/ 0 h 342"/>
                    <a:gd name="T4" fmla="*/ 137 w 295"/>
                    <a:gd name="T5" fmla="*/ 0 h 342"/>
                    <a:gd name="T6" fmla="*/ 0 w 295"/>
                    <a:gd name="T7" fmla="*/ 138 h 342"/>
                    <a:gd name="T8" fmla="*/ 0 w 295"/>
                    <a:gd name="T9" fmla="*/ 342 h 342"/>
                    <a:gd name="T10" fmla="*/ 295 w 295"/>
                    <a:gd name="T11" fmla="*/ 342 h 342"/>
                    <a:gd name="T12" fmla="*/ 295 w 295"/>
                    <a:gd name="T13" fmla="*/ 138 h 342"/>
                  </a:gdLst>
                  <a:ahLst/>
                  <a:cxnLst>
                    <a:cxn ang="0">
                      <a:pos x="T0" y="T1"/>
                    </a:cxn>
                    <a:cxn ang="0">
                      <a:pos x="T2" y="T3"/>
                    </a:cxn>
                    <a:cxn ang="0">
                      <a:pos x="T4" y="T5"/>
                    </a:cxn>
                    <a:cxn ang="0">
                      <a:pos x="T6" y="T7"/>
                    </a:cxn>
                    <a:cxn ang="0">
                      <a:pos x="T8" y="T9"/>
                    </a:cxn>
                    <a:cxn ang="0">
                      <a:pos x="T10" y="T11"/>
                    </a:cxn>
                    <a:cxn ang="0">
                      <a:pos x="T12" y="T13"/>
                    </a:cxn>
                  </a:cxnLst>
                  <a:rect l="0" t="0" r="r" b="b"/>
                  <a:pathLst>
                    <a:path w="295" h="342">
                      <a:moveTo>
                        <a:pt x="295" y="138"/>
                      </a:moveTo>
                      <a:lnTo>
                        <a:pt x="164" y="0"/>
                      </a:lnTo>
                      <a:lnTo>
                        <a:pt x="137" y="0"/>
                      </a:lnTo>
                      <a:lnTo>
                        <a:pt x="0" y="138"/>
                      </a:lnTo>
                      <a:lnTo>
                        <a:pt x="0" y="342"/>
                      </a:lnTo>
                      <a:lnTo>
                        <a:pt x="295" y="342"/>
                      </a:lnTo>
                      <a:lnTo>
                        <a:pt x="295" y="138"/>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3" name="Rectangle 583"/>
                <p:cNvSpPr>
                  <a:spLocks noChangeArrowheads="1"/>
                </p:cNvSpPr>
                <p:nvPr/>
              </p:nvSpPr>
              <p:spPr bwMode="auto">
                <a:xfrm>
                  <a:off x="6283" y="2410"/>
                  <a:ext cx="65" cy="98"/>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584"/>
                <p:cNvSpPr>
                  <a:spLocks/>
                </p:cNvSpPr>
                <p:nvPr/>
              </p:nvSpPr>
              <p:spPr bwMode="auto">
                <a:xfrm>
                  <a:off x="6389" y="2191"/>
                  <a:ext cx="49" cy="89"/>
                </a:xfrm>
                <a:custGeom>
                  <a:avLst/>
                  <a:gdLst>
                    <a:gd name="T0" fmla="*/ 49 w 49"/>
                    <a:gd name="T1" fmla="*/ 89 h 89"/>
                    <a:gd name="T2" fmla="*/ 49 w 49"/>
                    <a:gd name="T3" fmla="*/ 0 h 89"/>
                    <a:gd name="T4" fmla="*/ 0 w 49"/>
                    <a:gd name="T5" fmla="*/ 0 h 89"/>
                    <a:gd name="T6" fmla="*/ 0 w 49"/>
                    <a:gd name="T7" fmla="*/ 32 h 89"/>
                  </a:gdLst>
                  <a:ahLst/>
                  <a:cxnLst>
                    <a:cxn ang="0">
                      <a:pos x="T0" y="T1"/>
                    </a:cxn>
                    <a:cxn ang="0">
                      <a:pos x="T2" y="T3"/>
                    </a:cxn>
                    <a:cxn ang="0">
                      <a:pos x="T4" y="T5"/>
                    </a:cxn>
                    <a:cxn ang="0">
                      <a:pos x="T6" y="T7"/>
                    </a:cxn>
                  </a:cxnLst>
                  <a:rect l="0" t="0" r="r" b="b"/>
                  <a:pathLst>
                    <a:path w="49" h="89">
                      <a:moveTo>
                        <a:pt x="49" y="89"/>
                      </a:moveTo>
                      <a:lnTo>
                        <a:pt x="49" y="0"/>
                      </a:lnTo>
                      <a:lnTo>
                        <a:pt x="0" y="0"/>
                      </a:lnTo>
                      <a:lnTo>
                        <a:pt x="0" y="32"/>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5" name="Rectangle 585"/>
                <p:cNvSpPr>
                  <a:spLocks noChangeArrowheads="1"/>
                </p:cNvSpPr>
                <p:nvPr/>
              </p:nvSpPr>
              <p:spPr bwMode="auto">
                <a:xfrm>
                  <a:off x="6217"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6" name="Rectangle 586"/>
                <p:cNvSpPr>
                  <a:spLocks noChangeArrowheads="1"/>
                </p:cNvSpPr>
                <p:nvPr/>
              </p:nvSpPr>
              <p:spPr bwMode="auto">
                <a:xfrm>
                  <a:off x="6356"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3" name="Group 62"/>
            <p:cNvGrpSpPr/>
            <p:nvPr/>
          </p:nvGrpSpPr>
          <p:grpSpPr>
            <a:xfrm>
              <a:off x="6487269" y="4593619"/>
              <a:ext cx="1769354" cy="553549"/>
              <a:chOff x="6487269" y="4170348"/>
              <a:chExt cx="1769354" cy="553549"/>
            </a:xfrm>
          </p:grpSpPr>
          <p:cxnSp>
            <p:nvCxnSpPr>
              <p:cNvPr id="120" name="Straight Connector 24"/>
              <p:cNvCxnSpPr/>
              <p:nvPr/>
            </p:nvCxnSpPr>
            <p:spPr bwMode="auto">
              <a:xfrm>
                <a:off x="7232085" y="4399474"/>
                <a:ext cx="0" cy="143310"/>
              </a:xfrm>
              <a:prstGeom prst="line">
                <a:avLst/>
              </a:prstGeom>
              <a:solidFill>
                <a:schemeClr val="folHlink"/>
              </a:solidFill>
              <a:ln w="28575" cap="flat" cmpd="sng" algn="ctr">
                <a:solidFill>
                  <a:schemeClr val="accent1"/>
                </a:solidFill>
                <a:prstDash val="solid"/>
                <a:round/>
                <a:headEnd type="none" w="med" len="med"/>
                <a:tailEnd type="none" w="med" len="med"/>
              </a:ln>
              <a:effectLst/>
            </p:spPr>
          </p:cxnSp>
          <p:grpSp>
            <p:nvGrpSpPr>
              <p:cNvPr id="121" name="Group 120"/>
              <p:cNvGrpSpPr/>
              <p:nvPr/>
            </p:nvGrpSpPr>
            <p:grpSpPr>
              <a:xfrm>
                <a:off x="7412218" y="4269279"/>
                <a:ext cx="609215" cy="423139"/>
                <a:chOff x="1012446" y="5225658"/>
                <a:chExt cx="681508" cy="473352"/>
              </a:xfrm>
            </p:grpSpPr>
            <p:sp>
              <p:nvSpPr>
                <p:cNvPr id="125" name="Oval 48"/>
                <p:cNvSpPr/>
                <p:nvPr/>
              </p:nvSpPr>
              <p:spPr bwMode="auto">
                <a:xfrm>
                  <a:off x="1012446" y="5225658"/>
                  <a:ext cx="473352" cy="473352"/>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sp>
              <p:nvSpPr>
                <p:cNvPr id="126" name="Oval 49"/>
                <p:cNvSpPr/>
                <p:nvPr/>
              </p:nvSpPr>
              <p:spPr bwMode="auto">
                <a:xfrm>
                  <a:off x="1220602" y="5225658"/>
                  <a:ext cx="473352" cy="47335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grpSp>
          <p:cxnSp>
            <p:nvCxnSpPr>
              <p:cNvPr id="122" name="Straight Connector 37"/>
              <p:cNvCxnSpPr/>
              <p:nvPr/>
            </p:nvCxnSpPr>
            <p:spPr bwMode="auto">
              <a:xfrm>
                <a:off x="7061425" y="4471129"/>
                <a:ext cx="341654" cy="0"/>
              </a:xfrm>
              <a:prstGeom prst="line">
                <a:avLst/>
              </a:prstGeom>
              <a:solidFill>
                <a:schemeClr val="folHlink"/>
              </a:solidFill>
              <a:ln w="28575" cap="flat" cmpd="sng" algn="ctr">
                <a:solidFill>
                  <a:schemeClr val="accent1"/>
                </a:solidFill>
                <a:prstDash val="solid"/>
                <a:round/>
                <a:headEnd type="none" w="med" len="med"/>
                <a:tailEnd type="none" w="med" len="med"/>
              </a:ln>
              <a:effectLst/>
            </p:spPr>
          </p:cxnSp>
          <p:sp>
            <p:nvSpPr>
              <p:cNvPr id="123" name="Freeform 200"/>
              <p:cNvSpPr>
                <a:spLocks noEditPoints="1"/>
              </p:cNvSpPr>
              <p:nvPr/>
            </p:nvSpPr>
            <p:spPr bwMode="gray">
              <a:xfrm>
                <a:off x="6487269" y="4170348"/>
                <a:ext cx="399518" cy="553549"/>
              </a:xfrm>
              <a:custGeom>
                <a:avLst/>
                <a:gdLst>
                  <a:gd name="T0" fmla="*/ 205 w 252"/>
                  <a:gd name="T1" fmla="*/ 80 h 351"/>
                  <a:gd name="T2" fmla="*/ 227 w 252"/>
                  <a:gd name="T3" fmla="*/ 102 h 351"/>
                  <a:gd name="T4" fmla="*/ 247 w 252"/>
                  <a:gd name="T5" fmla="*/ 80 h 351"/>
                  <a:gd name="T6" fmla="*/ 132 w 252"/>
                  <a:gd name="T7" fmla="*/ 0 h 351"/>
                  <a:gd name="T8" fmla="*/ 0 w 252"/>
                  <a:gd name="T9" fmla="*/ 60 h 351"/>
                  <a:gd name="T10" fmla="*/ 27 w 252"/>
                  <a:gd name="T11" fmla="*/ 80 h 351"/>
                  <a:gd name="T12" fmla="*/ 49 w 252"/>
                  <a:gd name="T13" fmla="*/ 102 h 351"/>
                  <a:gd name="T14" fmla="*/ 83 w 252"/>
                  <a:gd name="T15" fmla="*/ 80 h 351"/>
                  <a:gd name="T16" fmla="*/ 0 w 252"/>
                  <a:gd name="T17" fmla="*/ 149 h 351"/>
                  <a:gd name="T18" fmla="*/ 27 w 252"/>
                  <a:gd name="T19" fmla="*/ 169 h 351"/>
                  <a:gd name="T20" fmla="*/ 49 w 252"/>
                  <a:gd name="T21" fmla="*/ 191 h 351"/>
                  <a:gd name="T22" fmla="*/ 78 w 252"/>
                  <a:gd name="T23" fmla="*/ 169 h 351"/>
                  <a:gd name="T24" fmla="*/ 27 w 252"/>
                  <a:gd name="T25" fmla="*/ 351 h 351"/>
                  <a:gd name="T26" fmla="*/ 225 w 252"/>
                  <a:gd name="T27" fmla="*/ 351 h 351"/>
                  <a:gd name="T28" fmla="*/ 174 w 252"/>
                  <a:gd name="T29" fmla="*/ 169 h 351"/>
                  <a:gd name="T30" fmla="*/ 205 w 252"/>
                  <a:gd name="T31" fmla="*/ 191 h 351"/>
                  <a:gd name="T32" fmla="*/ 227 w 252"/>
                  <a:gd name="T33" fmla="*/ 169 h 351"/>
                  <a:gd name="T34" fmla="*/ 252 w 252"/>
                  <a:gd name="T35" fmla="*/ 149 h 351"/>
                  <a:gd name="T36" fmla="*/ 170 w 252"/>
                  <a:gd name="T37" fmla="*/ 80 h 351"/>
                  <a:gd name="T38" fmla="*/ 170 w 252"/>
                  <a:gd name="T39" fmla="*/ 44 h 351"/>
                  <a:gd name="T40" fmla="*/ 170 w 252"/>
                  <a:gd name="T41" fmla="*/ 57 h 351"/>
                  <a:gd name="T42" fmla="*/ 147 w 252"/>
                  <a:gd name="T43" fmla="*/ 33 h 351"/>
                  <a:gd name="T44" fmla="*/ 105 w 252"/>
                  <a:gd name="T45" fmla="*/ 57 h 351"/>
                  <a:gd name="T46" fmla="*/ 125 w 252"/>
                  <a:gd name="T47" fmla="*/ 22 h 351"/>
                  <a:gd name="T48" fmla="*/ 83 w 252"/>
                  <a:gd name="T49" fmla="*/ 44 h 351"/>
                  <a:gd name="T50" fmla="*/ 54 w 252"/>
                  <a:gd name="T51" fmla="*/ 57 h 351"/>
                  <a:gd name="T52" fmla="*/ 147 w 252"/>
                  <a:gd name="T53" fmla="*/ 80 h 351"/>
                  <a:gd name="T54" fmla="*/ 129 w 252"/>
                  <a:gd name="T55" fmla="*/ 93 h 351"/>
                  <a:gd name="T56" fmla="*/ 105 w 252"/>
                  <a:gd name="T57" fmla="*/ 100 h 351"/>
                  <a:gd name="T58" fmla="*/ 96 w 252"/>
                  <a:gd name="T59" fmla="*/ 184 h 351"/>
                  <a:gd name="T60" fmla="*/ 92 w 252"/>
                  <a:gd name="T61" fmla="*/ 198 h 351"/>
                  <a:gd name="T62" fmla="*/ 114 w 252"/>
                  <a:gd name="T63" fmla="*/ 169 h 351"/>
                  <a:gd name="T64" fmla="*/ 127 w 252"/>
                  <a:gd name="T65" fmla="*/ 178 h 351"/>
                  <a:gd name="T66" fmla="*/ 127 w 252"/>
                  <a:gd name="T67" fmla="*/ 202 h 351"/>
                  <a:gd name="T68" fmla="*/ 127 w 252"/>
                  <a:gd name="T69" fmla="*/ 255 h 351"/>
                  <a:gd name="T70" fmla="*/ 127 w 252"/>
                  <a:gd name="T71" fmla="*/ 202 h 351"/>
                  <a:gd name="T72" fmla="*/ 149 w 252"/>
                  <a:gd name="T73" fmla="*/ 189 h 351"/>
                  <a:gd name="T74" fmla="*/ 163 w 252"/>
                  <a:gd name="T75" fmla="*/ 198 h 351"/>
                  <a:gd name="T76" fmla="*/ 105 w 252"/>
                  <a:gd name="T77" fmla="*/ 124 h 351"/>
                  <a:gd name="T78" fmla="*/ 147 w 252"/>
                  <a:gd name="T79" fmla="*/ 124 h 351"/>
                  <a:gd name="T80" fmla="*/ 105 w 252"/>
                  <a:gd name="T81" fmla="*/ 146 h 351"/>
                  <a:gd name="T82" fmla="*/ 83 w 252"/>
                  <a:gd name="T83" fmla="*/ 146 h 351"/>
                  <a:gd name="T84" fmla="*/ 83 w 252"/>
                  <a:gd name="T85" fmla="*/ 135 h 351"/>
                  <a:gd name="T86" fmla="*/ 72 w 252"/>
                  <a:gd name="T87" fmla="*/ 244 h 351"/>
                  <a:gd name="T88" fmla="*/ 45 w 252"/>
                  <a:gd name="T89" fmla="*/ 311 h 351"/>
                  <a:gd name="T90" fmla="*/ 181 w 252"/>
                  <a:gd name="T91" fmla="*/ 244 h 351"/>
                  <a:gd name="T92" fmla="*/ 145 w 252"/>
                  <a:gd name="T93" fmla="*/ 269 h 351"/>
                  <a:gd name="T94" fmla="*/ 170 w 252"/>
                  <a:gd name="T95" fmla="*/ 146 h 351"/>
                  <a:gd name="T96" fmla="*/ 196 w 252"/>
                  <a:gd name="T97" fmla="*/ 14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2" h="351">
                    <a:moveTo>
                      <a:pt x="170" y="80"/>
                    </a:moveTo>
                    <a:lnTo>
                      <a:pt x="205" y="80"/>
                    </a:lnTo>
                    <a:lnTo>
                      <a:pt x="205" y="102"/>
                    </a:lnTo>
                    <a:lnTo>
                      <a:pt x="227" y="102"/>
                    </a:lnTo>
                    <a:lnTo>
                      <a:pt x="227" y="80"/>
                    </a:lnTo>
                    <a:lnTo>
                      <a:pt x="247" y="80"/>
                    </a:lnTo>
                    <a:lnTo>
                      <a:pt x="252" y="60"/>
                    </a:lnTo>
                    <a:lnTo>
                      <a:pt x="132" y="0"/>
                    </a:lnTo>
                    <a:lnTo>
                      <a:pt x="121" y="0"/>
                    </a:lnTo>
                    <a:lnTo>
                      <a:pt x="0" y="60"/>
                    </a:lnTo>
                    <a:lnTo>
                      <a:pt x="5" y="80"/>
                    </a:lnTo>
                    <a:lnTo>
                      <a:pt x="27" y="80"/>
                    </a:lnTo>
                    <a:lnTo>
                      <a:pt x="27" y="102"/>
                    </a:lnTo>
                    <a:lnTo>
                      <a:pt x="49" y="102"/>
                    </a:lnTo>
                    <a:lnTo>
                      <a:pt x="49" y="80"/>
                    </a:lnTo>
                    <a:lnTo>
                      <a:pt x="83" y="80"/>
                    </a:lnTo>
                    <a:lnTo>
                      <a:pt x="83" y="109"/>
                    </a:lnTo>
                    <a:lnTo>
                      <a:pt x="0" y="149"/>
                    </a:lnTo>
                    <a:lnTo>
                      <a:pt x="5" y="169"/>
                    </a:lnTo>
                    <a:lnTo>
                      <a:pt x="27" y="169"/>
                    </a:lnTo>
                    <a:lnTo>
                      <a:pt x="27" y="191"/>
                    </a:lnTo>
                    <a:lnTo>
                      <a:pt x="49" y="191"/>
                    </a:lnTo>
                    <a:lnTo>
                      <a:pt x="49" y="169"/>
                    </a:lnTo>
                    <a:lnTo>
                      <a:pt x="78" y="169"/>
                    </a:lnTo>
                    <a:lnTo>
                      <a:pt x="12" y="338"/>
                    </a:lnTo>
                    <a:lnTo>
                      <a:pt x="27" y="351"/>
                    </a:lnTo>
                    <a:lnTo>
                      <a:pt x="127" y="282"/>
                    </a:lnTo>
                    <a:lnTo>
                      <a:pt x="225" y="351"/>
                    </a:lnTo>
                    <a:lnTo>
                      <a:pt x="243" y="338"/>
                    </a:lnTo>
                    <a:lnTo>
                      <a:pt x="174" y="169"/>
                    </a:lnTo>
                    <a:lnTo>
                      <a:pt x="205" y="169"/>
                    </a:lnTo>
                    <a:lnTo>
                      <a:pt x="205" y="191"/>
                    </a:lnTo>
                    <a:lnTo>
                      <a:pt x="227" y="191"/>
                    </a:lnTo>
                    <a:lnTo>
                      <a:pt x="227" y="169"/>
                    </a:lnTo>
                    <a:lnTo>
                      <a:pt x="247" y="169"/>
                    </a:lnTo>
                    <a:lnTo>
                      <a:pt x="252" y="149"/>
                    </a:lnTo>
                    <a:lnTo>
                      <a:pt x="170" y="111"/>
                    </a:lnTo>
                    <a:lnTo>
                      <a:pt x="170" y="80"/>
                    </a:lnTo>
                    <a:close/>
                    <a:moveTo>
                      <a:pt x="170" y="57"/>
                    </a:moveTo>
                    <a:lnTo>
                      <a:pt x="170" y="44"/>
                    </a:lnTo>
                    <a:lnTo>
                      <a:pt x="198" y="57"/>
                    </a:lnTo>
                    <a:lnTo>
                      <a:pt x="170" y="57"/>
                    </a:lnTo>
                    <a:close/>
                    <a:moveTo>
                      <a:pt x="125" y="22"/>
                    </a:moveTo>
                    <a:lnTo>
                      <a:pt x="147" y="33"/>
                    </a:lnTo>
                    <a:lnTo>
                      <a:pt x="147" y="57"/>
                    </a:lnTo>
                    <a:lnTo>
                      <a:pt x="105" y="57"/>
                    </a:lnTo>
                    <a:lnTo>
                      <a:pt x="105" y="33"/>
                    </a:lnTo>
                    <a:lnTo>
                      <a:pt x="125" y="22"/>
                    </a:lnTo>
                    <a:close/>
                    <a:moveTo>
                      <a:pt x="54" y="57"/>
                    </a:moveTo>
                    <a:lnTo>
                      <a:pt x="83" y="44"/>
                    </a:lnTo>
                    <a:lnTo>
                      <a:pt x="83" y="57"/>
                    </a:lnTo>
                    <a:lnTo>
                      <a:pt x="54" y="57"/>
                    </a:lnTo>
                    <a:close/>
                    <a:moveTo>
                      <a:pt x="105" y="80"/>
                    </a:moveTo>
                    <a:lnTo>
                      <a:pt x="147" y="80"/>
                    </a:lnTo>
                    <a:lnTo>
                      <a:pt x="147" y="100"/>
                    </a:lnTo>
                    <a:lnTo>
                      <a:pt x="129" y="93"/>
                    </a:lnTo>
                    <a:lnTo>
                      <a:pt x="121" y="93"/>
                    </a:lnTo>
                    <a:lnTo>
                      <a:pt x="105" y="100"/>
                    </a:lnTo>
                    <a:lnTo>
                      <a:pt x="105" y="80"/>
                    </a:lnTo>
                    <a:close/>
                    <a:moveTo>
                      <a:pt x="96" y="184"/>
                    </a:moveTo>
                    <a:lnTo>
                      <a:pt x="105" y="189"/>
                    </a:lnTo>
                    <a:lnTo>
                      <a:pt x="92" y="198"/>
                    </a:lnTo>
                    <a:lnTo>
                      <a:pt x="96" y="184"/>
                    </a:lnTo>
                    <a:close/>
                    <a:moveTo>
                      <a:pt x="114" y="169"/>
                    </a:moveTo>
                    <a:lnTo>
                      <a:pt x="141" y="169"/>
                    </a:lnTo>
                    <a:lnTo>
                      <a:pt x="127" y="178"/>
                    </a:lnTo>
                    <a:lnTo>
                      <a:pt x="114" y="169"/>
                    </a:lnTo>
                    <a:close/>
                    <a:moveTo>
                      <a:pt x="127" y="202"/>
                    </a:moveTo>
                    <a:lnTo>
                      <a:pt x="167" y="227"/>
                    </a:lnTo>
                    <a:lnTo>
                      <a:pt x="127" y="255"/>
                    </a:lnTo>
                    <a:lnTo>
                      <a:pt x="85" y="227"/>
                    </a:lnTo>
                    <a:lnTo>
                      <a:pt x="127" y="202"/>
                    </a:lnTo>
                    <a:close/>
                    <a:moveTo>
                      <a:pt x="163" y="198"/>
                    </a:moveTo>
                    <a:lnTo>
                      <a:pt x="149" y="189"/>
                    </a:lnTo>
                    <a:lnTo>
                      <a:pt x="156" y="184"/>
                    </a:lnTo>
                    <a:lnTo>
                      <a:pt x="163" y="198"/>
                    </a:lnTo>
                    <a:close/>
                    <a:moveTo>
                      <a:pt x="105" y="146"/>
                    </a:moveTo>
                    <a:lnTo>
                      <a:pt x="105" y="124"/>
                    </a:lnTo>
                    <a:lnTo>
                      <a:pt x="125" y="115"/>
                    </a:lnTo>
                    <a:lnTo>
                      <a:pt x="147" y="124"/>
                    </a:lnTo>
                    <a:lnTo>
                      <a:pt x="147" y="146"/>
                    </a:lnTo>
                    <a:lnTo>
                      <a:pt x="105" y="146"/>
                    </a:lnTo>
                    <a:close/>
                    <a:moveTo>
                      <a:pt x="83" y="135"/>
                    </a:moveTo>
                    <a:lnTo>
                      <a:pt x="83" y="146"/>
                    </a:lnTo>
                    <a:lnTo>
                      <a:pt x="56" y="146"/>
                    </a:lnTo>
                    <a:lnTo>
                      <a:pt x="83" y="135"/>
                    </a:lnTo>
                    <a:close/>
                    <a:moveTo>
                      <a:pt x="45" y="311"/>
                    </a:moveTo>
                    <a:lnTo>
                      <a:pt x="72" y="244"/>
                    </a:lnTo>
                    <a:lnTo>
                      <a:pt x="107" y="269"/>
                    </a:lnTo>
                    <a:lnTo>
                      <a:pt x="45" y="311"/>
                    </a:lnTo>
                    <a:close/>
                    <a:moveTo>
                      <a:pt x="145" y="269"/>
                    </a:moveTo>
                    <a:lnTo>
                      <a:pt x="181" y="244"/>
                    </a:lnTo>
                    <a:lnTo>
                      <a:pt x="207" y="311"/>
                    </a:lnTo>
                    <a:lnTo>
                      <a:pt x="145" y="269"/>
                    </a:lnTo>
                    <a:close/>
                    <a:moveTo>
                      <a:pt x="196" y="146"/>
                    </a:moveTo>
                    <a:lnTo>
                      <a:pt x="170" y="146"/>
                    </a:lnTo>
                    <a:lnTo>
                      <a:pt x="170" y="135"/>
                    </a:lnTo>
                    <a:lnTo>
                      <a:pt x="196" y="146"/>
                    </a:lnTo>
                    <a:close/>
                  </a:path>
                </a:pathLst>
              </a:custGeom>
              <a:solidFill>
                <a:srgbClr val="020203"/>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cxnSp>
            <p:nvCxnSpPr>
              <p:cNvPr id="124" name="Straight Connector 38"/>
              <p:cNvCxnSpPr/>
              <p:nvPr/>
            </p:nvCxnSpPr>
            <p:spPr bwMode="auto">
              <a:xfrm flipV="1">
                <a:off x="8021433" y="4471203"/>
                <a:ext cx="235190" cy="1"/>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grpSp>
        <p:cxnSp>
          <p:nvCxnSpPr>
            <p:cNvPr id="64" name="Straight Connector 25"/>
            <p:cNvCxnSpPr/>
            <p:nvPr/>
          </p:nvCxnSpPr>
          <p:spPr bwMode="auto">
            <a:xfrm>
              <a:off x="8251604" y="4293196"/>
              <a:ext cx="0" cy="1205954"/>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65" name="Straight Connector 64"/>
            <p:cNvCxnSpPr/>
            <p:nvPr/>
          </p:nvCxnSpPr>
          <p:spPr bwMode="auto">
            <a:xfrm>
              <a:off x="8256622" y="4738002"/>
              <a:ext cx="108000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66" name="Straight Connector 65"/>
            <p:cNvCxnSpPr/>
            <p:nvPr/>
          </p:nvCxnSpPr>
          <p:spPr bwMode="auto">
            <a:xfrm>
              <a:off x="8256623" y="4399243"/>
              <a:ext cx="108000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grpSp>
          <p:nvGrpSpPr>
            <p:cNvPr id="67" name="Group 66"/>
            <p:cNvGrpSpPr/>
            <p:nvPr/>
          </p:nvGrpSpPr>
          <p:grpSpPr>
            <a:xfrm>
              <a:off x="10067581" y="4704712"/>
              <a:ext cx="1660396" cy="455010"/>
              <a:chOff x="10067581" y="3277652"/>
              <a:chExt cx="1660396" cy="455010"/>
            </a:xfrm>
          </p:grpSpPr>
          <p:cxnSp>
            <p:nvCxnSpPr>
              <p:cNvPr id="107" name="Straight Connector 38"/>
              <p:cNvCxnSpPr/>
              <p:nvPr/>
            </p:nvCxnSpPr>
            <p:spPr bwMode="auto">
              <a:xfrm>
                <a:off x="10067581" y="3528263"/>
                <a:ext cx="22784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108" name="Straight Connector 27"/>
              <p:cNvCxnSpPr/>
              <p:nvPr/>
            </p:nvCxnSpPr>
            <p:spPr bwMode="auto">
              <a:xfrm>
                <a:off x="10963188" y="3458704"/>
                <a:ext cx="0" cy="14331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109" name="Group 36"/>
              <p:cNvGrpSpPr/>
              <p:nvPr/>
            </p:nvGrpSpPr>
            <p:grpSpPr>
              <a:xfrm>
                <a:off x="10295421" y="3367743"/>
                <a:ext cx="484161" cy="336281"/>
                <a:chOff x="6694292" y="4904368"/>
                <a:chExt cx="681508" cy="473352"/>
              </a:xfrm>
            </p:grpSpPr>
            <p:sp>
              <p:nvSpPr>
                <p:cNvPr id="118" name="Oval 46"/>
                <p:cNvSpPr/>
                <p:nvPr/>
              </p:nvSpPr>
              <p:spPr bwMode="auto">
                <a:xfrm>
                  <a:off x="6694292" y="4904368"/>
                  <a:ext cx="473352" cy="47335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sp>
              <p:nvSpPr>
                <p:cNvPr id="119" name="Oval 47"/>
                <p:cNvSpPr/>
                <p:nvPr/>
              </p:nvSpPr>
              <p:spPr bwMode="auto">
                <a:xfrm>
                  <a:off x="6902448" y="4904368"/>
                  <a:ext cx="473352" cy="473352"/>
                </a:xfrm>
                <a:prstGeom prst="ellipse">
                  <a:avLst/>
                </a:prstGeom>
                <a:noFill/>
                <a:ln w="57150" cap="flat" cmpd="sng" algn="ctr">
                  <a:solidFill>
                    <a:schemeClr val="accent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grpSp>
          <p:cxnSp>
            <p:nvCxnSpPr>
              <p:cNvPr id="110" name="Straight Connector 39"/>
              <p:cNvCxnSpPr/>
              <p:nvPr/>
            </p:nvCxnSpPr>
            <p:spPr bwMode="auto">
              <a:xfrm>
                <a:off x="10779582" y="3530359"/>
                <a:ext cx="380570" cy="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111" name="Group 581"/>
              <p:cNvGrpSpPr>
                <a:grpSpLocks noChangeAspect="1"/>
              </p:cNvGrpSpPr>
              <p:nvPr/>
            </p:nvGrpSpPr>
            <p:grpSpPr bwMode="auto">
              <a:xfrm>
                <a:off x="11332371" y="3277652"/>
                <a:ext cx="395606" cy="455010"/>
                <a:chOff x="6158" y="2156"/>
                <a:chExt cx="313" cy="360"/>
              </a:xfrm>
            </p:grpSpPr>
            <p:sp>
              <p:nvSpPr>
                <p:cNvPr id="112" name="AutoShape 580"/>
                <p:cNvSpPr>
                  <a:spLocks noChangeAspect="1" noChangeArrowheads="1" noTextEdit="1"/>
                </p:cNvSpPr>
                <p:nvPr/>
              </p:nvSpPr>
              <p:spPr bwMode="auto">
                <a:xfrm>
                  <a:off x="6158" y="2156"/>
                  <a:ext cx="31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582"/>
                <p:cNvSpPr>
                  <a:spLocks/>
                </p:cNvSpPr>
                <p:nvPr/>
              </p:nvSpPr>
              <p:spPr bwMode="auto">
                <a:xfrm>
                  <a:off x="6168" y="2166"/>
                  <a:ext cx="295" cy="342"/>
                </a:xfrm>
                <a:custGeom>
                  <a:avLst/>
                  <a:gdLst>
                    <a:gd name="T0" fmla="*/ 295 w 295"/>
                    <a:gd name="T1" fmla="*/ 138 h 342"/>
                    <a:gd name="T2" fmla="*/ 164 w 295"/>
                    <a:gd name="T3" fmla="*/ 0 h 342"/>
                    <a:gd name="T4" fmla="*/ 137 w 295"/>
                    <a:gd name="T5" fmla="*/ 0 h 342"/>
                    <a:gd name="T6" fmla="*/ 0 w 295"/>
                    <a:gd name="T7" fmla="*/ 138 h 342"/>
                    <a:gd name="T8" fmla="*/ 0 w 295"/>
                    <a:gd name="T9" fmla="*/ 342 h 342"/>
                    <a:gd name="T10" fmla="*/ 295 w 295"/>
                    <a:gd name="T11" fmla="*/ 342 h 342"/>
                    <a:gd name="T12" fmla="*/ 295 w 295"/>
                    <a:gd name="T13" fmla="*/ 138 h 342"/>
                  </a:gdLst>
                  <a:ahLst/>
                  <a:cxnLst>
                    <a:cxn ang="0">
                      <a:pos x="T0" y="T1"/>
                    </a:cxn>
                    <a:cxn ang="0">
                      <a:pos x="T2" y="T3"/>
                    </a:cxn>
                    <a:cxn ang="0">
                      <a:pos x="T4" y="T5"/>
                    </a:cxn>
                    <a:cxn ang="0">
                      <a:pos x="T6" y="T7"/>
                    </a:cxn>
                    <a:cxn ang="0">
                      <a:pos x="T8" y="T9"/>
                    </a:cxn>
                    <a:cxn ang="0">
                      <a:pos x="T10" y="T11"/>
                    </a:cxn>
                    <a:cxn ang="0">
                      <a:pos x="T12" y="T13"/>
                    </a:cxn>
                  </a:cxnLst>
                  <a:rect l="0" t="0" r="r" b="b"/>
                  <a:pathLst>
                    <a:path w="295" h="342">
                      <a:moveTo>
                        <a:pt x="295" y="138"/>
                      </a:moveTo>
                      <a:lnTo>
                        <a:pt x="164" y="0"/>
                      </a:lnTo>
                      <a:lnTo>
                        <a:pt x="137" y="0"/>
                      </a:lnTo>
                      <a:lnTo>
                        <a:pt x="0" y="138"/>
                      </a:lnTo>
                      <a:lnTo>
                        <a:pt x="0" y="342"/>
                      </a:lnTo>
                      <a:lnTo>
                        <a:pt x="295" y="342"/>
                      </a:lnTo>
                      <a:lnTo>
                        <a:pt x="295" y="138"/>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 name="Rectangle 583"/>
                <p:cNvSpPr>
                  <a:spLocks noChangeArrowheads="1"/>
                </p:cNvSpPr>
                <p:nvPr/>
              </p:nvSpPr>
              <p:spPr bwMode="auto">
                <a:xfrm>
                  <a:off x="6283" y="2410"/>
                  <a:ext cx="65" cy="98"/>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584"/>
                <p:cNvSpPr>
                  <a:spLocks/>
                </p:cNvSpPr>
                <p:nvPr/>
              </p:nvSpPr>
              <p:spPr bwMode="auto">
                <a:xfrm>
                  <a:off x="6389" y="2191"/>
                  <a:ext cx="49" cy="89"/>
                </a:xfrm>
                <a:custGeom>
                  <a:avLst/>
                  <a:gdLst>
                    <a:gd name="T0" fmla="*/ 49 w 49"/>
                    <a:gd name="T1" fmla="*/ 89 h 89"/>
                    <a:gd name="T2" fmla="*/ 49 w 49"/>
                    <a:gd name="T3" fmla="*/ 0 h 89"/>
                    <a:gd name="T4" fmla="*/ 0 w 49"/>
                    <a:gd name="T5" fmla="*/ 0 h 89"/>
                    <a:gd name="T6" fmla="*/ 0 w 49"/>
                    <a:gd name="T7" fmla="*/ 32 h 89"/>
                  </a:gdLst>
                  <a:ahLst/>
                  <a:cxnLst>
                    <a:cxn ang="0">
                      <a:pos x="T0" y="T1"/>
                    </a:cxn>
                    <a:cxn ang="0">
                      <a:pos x="T2" y="T3"/>
                    </a:cxn>
                    <a:cxn ang="0">
                      <a:pos x="T4" y="T5"/>
                    </a:cxn>
                    <a:cxn ang="0">
                      <a:pos x="T6" y="T7"/>
                    </a:cxn>
                  </a:cxnLst>
                  <a:rect l="0" t="0" r="r" b="b"/>
                  <a:pathLst>
                    <a:path w="49" h="89">
                      <a:moveTo>
                        <a:pt x="49" y="89"/>
                      </a:moveTo>
                      <a:lnTo>
                        <a:pt x="49" y="0"/>
                      </a:lnTo>
                      <a:lnTo>
                        <a:pt x="0" y="0"/>
                      </a:lnTo>
                      <a:lnTo>
                        <a:pt x="0" y="32"/>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Rectangle 585"/>
                <p:cNvSpPr>
                  <a:spLocks noChangeArrowheads="1"/>
                </p:cNvSpPr>
                <p:nvPr/>
              </p:nvSpPr>
              <p:spPr bwMode="auto">
                <a:xfrm>
                  <a:off x="6217"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Rectangle 586"/>
                <p:cNvSpPr>
                  <a:spLocks noChangeArrowheads="1"/>
                </p:cNvSpPr>
                <p:nvPr/>
              </p:nvSpPr>
              <p:spPr bwMode="auto">
                <a:xfrm>
                  <a:off x="6356"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8" name="Group 67"/>
            <p:cNvGrpSpPr/>
            <p:nvPr/>
          </p:nvGrpSpPr>
          <p:grpSpPr>
            <a:xfrm>
              <a:off x="10067581" y="5409059"/>
              <a:ext cx="1660396" cy="455010"/>
              <a:chOff x="10067581" y="3277652"/>
              <a:chExt cx="1660396" cy="455010"/>
            </a:xfrm>
          </p:grpSpPr>
          <p:cxnSp>
            <p:nvCxnSpPr>
              <p:cNvPr id="94" name="Straight Connector 38"/>
              <p:cNvCxnSpPr/>
              <p:nvPr/>
            </p:nvCxnSpPr>
            <p:spPr bwMode="auto">
              <a:xfrm>
                <a:off x="10067581" y="3528263"/>
                <a:ext cx="22784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95" name="Straight Connector 27"/>
              <p:cNvCxnSpPr/>
              <p:nvPr/>
            </p:nvCxnSpPr>
            <p:spPr bwMode="auto">
              <a:xfrm>
                <a:off x="10963188" y="3458704"/>
                <a:ext cx="0" cy="14331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96" name="Group 36"/>
              <p:cNvGrpSpPr/>
              <p:nvPr/>
            </p:nvGrpSpPr>
            <p:grpSpPr>
              <a:xfrm>
                <a:off x="10295421" y="3367743"/>
                <a:ext cx="484161" cy="336281"/>
                <a:chOff x="6694292" y="4904368"/>
                <a:chExt cx="681508" cy="473352"/>
              </a:xfrm>
            </p:grpSpPr>
            <p:sp>
              <p:nvSpPr>
                <p:cNvPr id="105" name="Oval 46"/>
                <p:cNvSpPr/>
                <p:nvPr/>
              </p:nvSpPr>
              <p:spPr bwMode="auto">
                <a:xfrm>
                  <a:off x="6694292" y="4904368"/>
                  <a:ext cx="473352" cy="47335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sp>
              <p:nvSpPr>
                <p:cNvPr id="106" name="Oval 47"/>
                <p:cNvSpPr/>
                <p:nvPr/>
              </p:nvSpPr>
              <p:spPr bwMode="auto">
                <a:xfrm>
                  <a:off x="6902448" y="4904368"/>
                  <a:ext cx="473352" cy="473352"/>
                </a:xfrm>
                <a:prstGeom prst="ellipse">
                  <a:avLst/>
                </a:prstGeom>
                <a:noFill/>
                <a:ln w="57150" cap="flat" cmpd="sng" algn="ctr">
                  <a:solidFill>
                    <a:schemeClr val="accent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indent="-182563" fontAlgn="base">
                    <a:spcBef>
                      <a:spcPct val="50000"/>
                    </a:spcBef>
                    <a:spcAft>
                      <a:spcPct val="0"/>
                    </a:spcAft>
                    <a:buClr>
                      <a:schemeClr val="tx2"/>
                    </a:buClr>
                    <a:buSzPct val="70000"/>
                    <a:buFont typeface="Wingdings" pitchFamily="2" charset="2"/>
                    <a:buChar char="§"/>
                  </a:pPr>
                  <a:endParaRPr lang="en-US" sz="2000" dirty="0">
                    <a:solidFill>
                      <a:srgbClr val="000000"/>
                    </a:solidFill>
                    <a:latin typeface="Arial" charset="0"/>
                  </a:endParaRPr>
                </a:p>
              </p:txBody>
            </p:sp>
          </p:grpSp>
          <p:cxnSp>
            <p:nvCxnSpPr>
              <p:cNvPr id="97" name="Straight Connector 39"/>
              <p:cNvCxnSpPr/>
              <p:nvPr/>
            </p:nvCxnSpPr>
            <p:spPr bwMode="auto">
              <a:xfrm>
                <a:off x="10779582" y="3530359"/>
                <a:ext cx="380570" cy="0"/>
              </a:xfrm>
              <a:prstGeom prst="line">
                <a:avLst/>
              </a:prstGeom>
              <a:solidFill>
                <a:schemeClr val="folHlink"/>
              </a:solidFill>
              <a:ln w="28575" cap="flat" cmpd="sng" algn="ctr">
                <a:solidFill>
                  <a:schemeClr val="accent5"/>
                </a:solidFill>
                <a:prstDash val="solid"/>
                <a:round/>
                <a:headEnd type="none" w="med" len="med"/>
                <a:tailEnd type="none" w="med" len="med"/>
              </a:ln>
              <a:effectLst/>
            </p:spPr>
          </p:cxnSp>
          <p:grpSp>
            <p:nvGrpSpPr>
              <p:cNvPr id="98" name="Group 581"/>
              <p:cNvGrpSpPr>
                <a:grpSpLocks noChangeAspect="1"/>
              </p:cNvGrpSpPr>
              <p:nvPr/>
            </p:nvGrpSpPr>
            <p:grpSpPr bwMode="auto">
              <a:xfrm>
                <a:off x="11332371" y="3277652"/>
                <a:ext cx="395606" cy="455010"/>
                <a:chOff x="6158" y="2156"/>
                <a:chExt cx="313" cy="360"/>
              </a:xfrm>
            </p:grpSpPr>
            <p:sp>
              <p:nvSpPr>
                <p:cNvPr id="99" name="AutoShape 580"/>
                <p:cNvSpPr>
                  <a:spLocks noChangeAspect="1" noChangeArrowheads="1" noTextEdit="1"/>
                </p:cNvSpPr>
                <p:nvPr/>
              </p:nvSpPr>
              <p:spPr bwMode="auto">
                <a:xfrm>
                  <a:off x="6158" y="2156"/>
                  <a:ext cx="31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582"/>
                <p:cNvSpPr>
                  <a:spLocks/>
                </p:cNvSpPr>
                <p:nvPr/>
              </p:nvSpPr>
              <p:spPr bwMode="auto">
                <a:xfrm>
                  <a:off x="6168" y="2166"/>
                  <a:ext cx="295" cy="342"/>
                </a:xfrm>
                <a:custGeom>
                  <a:avLst/>
                  <a:gdLst>
                    <a:gd name="T0" fmla="*/ 295 w 295"/>
                    <a:gd name="T1" fmla="*/ 138 h 342"/>
                    <a:gd name="T2" fmla="*/ 164 w 295"/>
                    <a:gd name="T3" fmla="*/ 0 h 342"/>
                    <a:gd name="T4" fmla="*/ 137 w 295"/>
                    <a:gd name="T5" fmla="*/ 0 h 342"/>
                    <a:gd name="T6" fmla="*/ 0 w 295"/>
                    <a:gd name="T7" fmla="*/ 138 h 342"/>
                    <a:gd name="T8" fmla="*/ 0 w 295"/>
                    <a:gd name="T9" fmla="*/ 342 h 342"/>
                    <a:gd name="T10" fmla="*/ 295 w 295"/>
                    <a:gd name="T11" fmla="*/ 342 h 342"/>
                    <a:gd name="T12" fmla="*/ 295 w 295"/>
                    <a:gd name="T13" fmla="*/ 138 h 342"/>
                  </a:gdLst>
                  <a:ahLst/>
                  <a:cxnLst>
                    <a:cxn ang="0">
                      <a:pos x="T0" y="T1"/>
                    </a:cxn>
                    <a:cxn ang="0">
                      <a:pos x="T2" y="T3"/>
                    </a:cxn>
                    <a:cxn ang="0">
                      <a:pos x="T4" y="T5"/>
                    </a:cxn>
                    <a:cxn ang="0">
                      <a:pos x="T6" y="T7"/>
                    </a:cxn>
                    <a:cxn ang="0">
                      <a:pos x="T8" y="T9"/>
                    </a:cxn>
                    <a:cxn ang="0">
                      <a:pos x="T10" y="T11"/>
                    </a:cxn>
                    <a:cxn ang="0">
                      <a:pos x="T12" y="T13"/>
                    </a:cxn>
                  </a:cxnLst>
                  <a:rect l="0" t="0" r="r" b="b"/>
                  <a:pathLst>
                    <a:path w="295" h="342">
                      <a:moveTo>
                        <a:pt x="295" y="138"/>
                      </a:moveTo>
                      <a:lnTo>
                        <a:pt x="164" y="0"/>
                      </a:lnTo>
                      <a:lnTo>
                        <a:pt x="137" y="0"/>
                      </a:lnTo>
                      <a:lnTo>
                        <a:pt x="0" y="138"/>
                      </a:lnTo>
                      <a:lnTo>
                        <a:pt x="0" y="342"/>
                      </a:lnTo>
                      <a:lnTo>
                        <a:pt x="295" y="342"/>
                      </a:lnTo>
                      <a:lnTo>
                        <a:pt x="295" y="138"/>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Rectangle 583"/>
                <p:cNvSpPr>
                  <a:spLocks noChangeArrowheads="1"/>
                </p:cNvSpPr>
                <p:nvPr/>
              </p:nvSpPr>
              <p:spPr bwMode="auto">
                <a:xfrm>
                  <a:off x="6283" y="2410"/>
                  <a:ext cx="65" cy="98"/>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584"/>
                <p:cNvSpPr>
                  <a:spLocks/>
                </p:cNvSpPr>
                <p:nvPr/>
              </p:nvSpPr>
              <p:spPr bwMode="auto">
                <a:xfrm>
                  <a:off x="6389" y="2191"/>
                  <a:ext cx="49" cy="89"/>
                </a:xfrm>
                <a:custGeom>
                  <a:avLst/>
                  <a:gdLst>
                    <a:gd name="T0" fmla="*/ 49 w 49"/>
                    <a:gd name="T1" fmla="*/ 89 h 89"/>
                    <a:gd name="T2" fmla="*/ 49 w 49"/>
                    <a:gd name="T3" fmla="*/ 0 h 89"/>
                    <a:gd name="T4" fmla="*/ 0 w 49"/>
                    <a:gd name="T5" fmla="*/ 0 h 89"/>
                    <a:gd name="T6" fmla="*/ 0 w 49"/>
                    <a:gd name="T7" fmla="*/ 32 h 89"/>
                  </a:gdLst>
                  <a:ahLst/>
                  <a:cxnLst>
                    <a:cxn ang="0">
                      <a:pos x="T0" y="T1"/>
                    </a:cxn>
                    <a:cxn ang="0">
                      <a:pos x="T2" y="T3"/>
                    </a:cxn>
                    <a:cxn ang="0">
                      <a:pos x="T4" y="T5"/>
                    </a:cxn>
                    <a:cxn ang="0">
                      <a:pos x="T6" y="T7"/>
                    </a:cxn>
                  </a:cxnLst>
                  <a:rect l="0" t="0" r="r" b="b"/>
                  <a:pathLst>
                    <a:path w="49" h="89">
                      <a:moveTo>
                        <a:pt x="49" y="89"/>
                      </a:moveTo>
                      <a:lnTo>
                        <a:pt x="49" y="0"/>
                      </a:lnTo>
                      <a:lnTo>
                        <a:pt x="0" y="0"/>
                      </a:lnTo>
                      <a:lnTo>
                        <a:pt x="0" y="32"/>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 name="Rectangle 585"/>
                <p:cNvSpPr>
                  <a:spLocks noChangeArrowheads="1"/>
                </p:cNvSpPr>
                <p:nvPr/>
              </p:nvSpPr>
              <p:spPr bwMode="auto">
                <a:xfrm>
                  <a:off x="6217"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586"/>
                <p:cNvSpPr>
                  <a:spLocks noChangeArrowheads="1"/>
                </p:cNvSpPr>
                <p:nvPr/>
              </p:nvSpPr>
              <p:spPr bwMode="auto">
                <a:xfrm>
                  <a:off x="6356" y="2321"/>
                  <a:ext cx="58" cy="57"/>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69" name="Straight Connector 68"/>
            <p:cNvCxnSpPr/>
            <p:nvPr/>
          </p:nvCxnSpPr>
          <p:spPr bwMode="auto">
            <a:xfrm>
              <a:off x="8265502" y="5393635"/>
              <a:ext cx="720000" cy="0"/>
            </a:xfrm>
            <a:prstGeom prst="line">
              <a:avLst/>
            </a:prstGeom>
            <a:solidFill>
              <a:schemeClr val="folHlink"/>
            </a:solidFill>
            <a:ln w="28575" cap="flat" cmpd="sng" algn="ctr">
              <a:solidFill>
                <a:schemeClr val="accent4"/>
              </a:solidFill>
              <a:prstDash val="sysDash"/>
              <a:round/>
              <a:headEnd type="none" w="med" len="med"/>
              <a:tailEnd type="none" w="med" len="med"/>
            </a:ln>
            <a:effectLst/>
          </p:spPr>
        </p:cxnSp>
        <p:cxnSp>
          <p:nvCxnSpPr>
            <p:cNvPr id="70" name="Straight Connector 69"/>
            <p:cNvCxnSpPr/>
            <p:nvPr/>
          </p:nvCxnSpPr>
          <p:spPr bwMode="auto">
            <a:xfrm>
              <a:off x="8265502" y="5054876"/>
              <a:ext cx="720000" cy="0"/>
            </a:xfrm>
            <a:prstGeom prst="line">
              <a:avLst/>
            </a:prstGeom>
            <a:solidFill>
              <a:schemeClr val="folHlink"/>
            </a:solidFill>
            <a:ln w="28575" cap="flat" cmpd="sng" algn="ctr">
              <a:solidFill>
                <a:schemeClr val="accent4"/>
              </a:solidFill>
              <a:prstDash val="sysDash"/>
              <a:round/>
              <a:headEnd type="none" w="med" len="med"/>
              <a:tailEnd type="none" w="med" len="med"/>
            </a:ln>
            <a:effectLst/>
          </p:spPr>
        </p:cxnSp>
        <p:grpSp>
          <p:nvGrpSpPr>
            <p:cNvPr id="71" name="Group 70"/>
            <p:cNvGrpSpPr/>
            <p:nvPr/>
          </p:nvGrpSpPr>
          <p:grpSpPr>
            <a:xfrm>
              <a:off x="9322633" y="4018181"/>
              <a:ext cx="749503" cy="1847226"/>
              <a:chOff x="9318078" y="4026787"/>
              <a:chExt cx="749503" cy="1847226"/>
            </a:xfrm>
          </p:grpSpPr>
          <p:cxnSp>
            <p:nvCxnSpPr>
              <p:cNvPr id="83" name="Straight Connector 82"/>
              <p:cNvCxnSpPr/>
              <p:nvPr/>
            </p:nvCxnSpPr>
            <p:spPr bwMode="auto">
              <a:xfrm>
                <a:off x="9916726" y="4818336"/>
                <a:ext cx="14400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84" name="Straight Connector 83"/>
              <p:cNvCxnSpPr/>
              <p:nvPr/>
            </p:nvCxnSpPr>
            <p:spPr bwMode="auto">
              <a:xfrm>
                <a:off x="10054274" y="4026787"/>
                <a:ext cx="0" cy="43200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85" name="Straight Connector 84"/>
              <p:cNvCxnSpPr/>
              <p:nvPr/>
            </p:nvCxnSpPr>
            <p:spPr bwMode="auto">
              <a:xfrm>
                <a:off x="9923581" y="4377618"/>
                <a:ext cx="14400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86" name="Straight Connector 85"/>
              <p:cNvCxnSpPr/>
              <p:nvPr/>
            </p:nvCxnSpPr>
            <p:spPr bwMode="auto">
              <a:xfrm>
                <a:off x="9923717" y="4377618"/>
                <a:ext cx="0" cy="449596"/>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87" name="Straight Connector 86"/>
              <p:cNvCxnSpPr/>
              <p:nvPr/>
            </p:nvCxnSpPr>
            <p:spPr bwMode="auto">
              <a:xfrm flipH="1">
                <a:off x="9318078" y="5772413"/>
                <a:ext cx="747394"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88" name="Straight Connector 87"/>
              <p:cNvCxnSpPr/>
              <p:nvPr/>
            </p:nvCxnSpPr>
            <p:spPr bwMode="auto">
              <a:xfrm flipH="1">
                <a:off x="9318078" y="4115672"/>
                <a:ext cx="737955"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89" name="Straight Connector 88"/>
              <p:cNvCxnSpPr/>
              <p:nvPr/>
            </p:nvCxnSpPr>
            <p:spPr bwMode="auto">
              <a:xfrm>
                <a:off x="10052165" y="5442013"/>
                <a:ext cx="0" cy="43200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90" name="Straight Connector 89"/>
              <p:cNvCxnSpPr/>
              <p:nvPr/>
            </p:nvCxnSpPr>
            <p:spPr bwMode="auto">
              <a:xfrm>
                <a:off x="9914617" y="5531010"/>
                <a:ext cx="14400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91" name="Straight Connector 90"/>
              <p:cNvCxnSpPr/>
              <p:nvPr/>
            </p:nvCxnSpPr>
            <p:spPr bwMode="auto">
              <a:xfrm>
                <a:off x="10052165" y="4739461"/>
                <a:ext cx="0" cy="43200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92" name="Straight Connector 91"/>
              <p:cNvCxnSpPr/>
              <p:nvPr/>
            </p:nvCxnSpPr>
            <p:spPr bwMode="auto">
              <a:xfrm>
                <a:off x="9921472" y="5090292"/>
                <a:ext cx="14400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93" name="Straight Connector 92"/>
              <p:cNvCxnSpPr/>
              <p:nvPr/>
            </p:nvCxnSpPr>
            <p:spPr bwMode="auto">
              <a:xfrm>
                <a:off x="9921608" y="5090292"/>
                <a:ext cx="0" cy="449596"/>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grpSp>
        <p:cxnSp>
          <p:nvCxnSpPr>
            <p:cNvPr id="72" name="Straight Connector 38"/>
            <p:cNvCxnSpPr/>
            <p:nvPr/>
          </p:nvCxnSpPr>
          <p:spPr bwMode="auto">
            <a:xfrm>
              <a:off x="10054274" y="4257116"/>
              <a:ext cx="227840" cy="0"/>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73" name="Straight Connector 72"/>
            <p:cNvCxnSpPr/>
            <p:nvPr/>
          </p:nvCxnSpPr>
          <p:spPr bwMode="auto">
            <a:xfrm>
              <a:off x="9322633" y="4102698"/>
              <a:ext cx="0" cy="303059"/>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cxnSp>
          <p:nvCxnSpPr>
            <p:cNvPr id="74" name="Straight Connector 73"/>
            <p:cNvCxnSpPr/>
            <p:nvPr/>
          </p:nvCxnSpPr>
          <p:spPr bwMode="auto">
            <a:xfrm>
              <a:off x="9322633" y="4748949"/>
              <a:ext cx="0" cy="1014858"/>
            </a:xfrm>
            <a:prstGeom prst="line">
              <a:avLst/>
            </a:prstGeom>
            <a:solidFill>
              <a:schemeClr val="folHlink"/>
            </a:solidFill>
            <a:ln w="28575" cap="flat" cmpd="sng" algn="ctr">
              <a:solidFill>
                <a:schemeClr val="accent4"/>
              </a:solidFill>
              <a:prstDash val="solid"/>
              <a:round/>
              <a:headEnd type="none" w="med" len="med"/>
              <a:tailEnd type="none" w="med" len="med"/>
            </a:ln>
            <a:effectLst/>
          </p:spPr>
        </p:cxnSp>
        <p:sp>
          <p:nvSpPr>
            <p:cNvPr id="75" name="TextBox 31"/>
            <p:cNvSpPr txBox="1"/>
            <p:nvPr/>
          </p:nvSpPr>
          <p:spPr>
            <a:xfrm>
              <a:off x="7721094" y="5139233"/>
              <a:ext cx="495662" cy="276999"/>
            </a:xfrm>
            <a:prstGeom prst="rect">
              <a:avLst/>
            </a:prstGeom>
            <a:noFill/>
            <a:ln w="28575">
              <a:noFill/>
            </a:ln>
          </p:spPr>
          <p:txBody>
            <a:bodyPr wrap="square" rtlCol="0">
              <a:spAutoFit/>
            </a:bodyPr>
            <a:lstStyle/>
            <a:p>
              <a:pPr>
                <a:buNone/>
              </a:pPr>
              <a:r>
                <a:rPr lang="en-US" sz="1200" dirty="0">
                  <a:solidFill>
                    <a:schemeClr val="accent4"/>
                  </a:solidFill>
                </a:rPr>
                <a:t>MV</a:t>
              </a:r>
            </a:p>
          </p:txBody>
        </p:sp>
        <p:sp>
          <p:nvSpPr>
            <p:cNvPr id="76" name="TextBox 32"/>
            <p:cNvSpPr txBox="1"/>
            <p:nvPr/>
          </p:nvSpPr>
          <p:spPr>
            <a:xfrm>
              <a:off x="7205701" y="5139233"/>
              <a:ext cx="495662" cy="276999"/>
            </a:xfrm>
            <a:prstGeom prst="rect">
              <a:avLst/>
            </a:prstGeom>
            <a:noFill/>
            <a:ln w="28575">
              <a:noFill/>
            </a:ln>
          </p:spPr>
          <p:txBody>
            <a:bodyPr wrap="square" rtlCol="0">
              <a:spAutoFit/>
            </a:bodyPr>
            <a:lstStyle/>
            <a:p>
              <a:pPr>
                <a:buNone/>
              </a:pPr>
              <a:r>
                <a:rPr lang="en-US" sz="1200" dirty="0">
                  <a:solidFill>
                    <a:schemeClr val="accent2"/>
                  </a:solidFill>
                </a:rPr>
                <a:t>HV</a:t>
              </a:r>
            </a:p>
          </p:txBody>
        </p:sp>
        <p:sp>
          <p:nvSpPr>
            <p:cNvPr id="77" name="TextBox 29"/>
            <p:cNvSpPr txBox="1"/>
            <p:nvPr/>
          </p:nvSpPr>
          <p:spPr>
            <a:xfrm>
              <a:off x="10520016" y="4407389"/>
              <a:ext cx="495662" cy="276999"/>
            </a:xfrm>
            <a:prstGeom prst="rect">
              <a:avLst/>
            </a:prstGeom>
            <a:noFill/>
            <a:ln w="28575">
              <a:noFill/>
            </a:ln>
          </p:spPr>
          <p:txBody>
            <a:bodyPr wrap="square" rtlCol="0">
              <a:spAutoFit/>
            </a:bodyPr>
            <a:lstStyle/>
            <a:p>
              <a:pPr>
                <a:buNone/>
              </a:pPr>
              <a:r>
                <a:rPr lang="en-US" sz="1200" dirty="0">
                  <a:solidFill>
                    <a:schemeClr val="accent5"/>
                  </a:solidFill>
                </a:rPr>
                <a:t>LV</a:t>
              </a:r>
            </a:p>
          </p:txBody>
        </p:sp>
        <p:sp>
          <p:nvSpPr>
            <p:cNvPr id="78" name="TextBox 30"/>
            <p:cNvSpPr txBox="1"/>
            <p:nvPr/>
          </p:nvSpPr>
          <p:spPr>
            <a:xfrm>
              <a:off x="10114184" y="4407389"/>
              <a:ext cx="495662" cy="276999"/>
            </a:xfrm>
            <a:prstGeom prst="rect">
              <a:avLst/>
            </a:prstGeom>
            <a:noFill/>
            <a:ln w="28575">
              <a:noFill/>
            </a:ln>
          </p:spPr>
          <p:txBody>
            <a:bodyPr wrap="square" rtlCol="0">
              <a:spAutoFit/>
            </a:bodyPr>
            <a:lstStyle/>
            <a:p>
              <a:pPr>
                <a:buNone/>
              </a:pPr>
              <a:r>
                <a:rPr lang="en-US" sz="1200" dirty="0">
                  <a:solidFill>
                    <a:schemeClr val="accent4"/>
                  </a:solidFill>
                </a:rPr>
                <a:t>MV</a:t>
              </a:r>
            </a:p>
          </p:txBody>
        </p:sp>
        <p:sp>
          <p:nvSpPr>
            <p:cNvPr id="79" name="TextBox 29"/>
            <p:cNvSpPr txBox="1"/>
            <p:nvPr/>
          </p:nvSpPr>
          <p:spPr>
            <a:xfrm>
              <a:off x="10545184" y="5101047"/>
              <a:ext cx="495662" cy="276999"/>
            </a:xfrm>
            <a:prstGeom prst="rect">
              <a:avLst/>
            </a:prstGeom>
            <a:noFill/>
            <a:ln w="28575">
              <a:noFill/>
            </a:ln>
          </p:spPr>
          <p:txBody>
            <a:bodyPr wrap="square" rtlCol="0">
              <a:spAutoFit/>
            </a:bodyPr>
            <a:lstStyle/>
            <a:p>
              <a:pPr>
                <a:buNone/>
              </a:pPr>
              <a:r>
                <a:rPr lang="en-US" sz="1200" dirty="0">
                  <a:solidFill>
                    <a:schemeClr val="accent5"/>
                  </a:solidFill>
                </a:rPr>
                <a:t>LV</a:t>
              </a:r>
            </a:p>
          </p:txBody>
        </p:sp>
        <p:sp>
          <p:nvSpPr>
            <p:cNvPr id="80" name="TextBox 30"/>
            <p:cNvSpPr txBox="1"/>
            <p:nvPr/>
          </p:nvSpPr>
          <p:spPr>
            <a:xfrm>
              <a:off x="10139352" y="5101047"/>
              <a:ext cx="495662" cy="276999"/>
            </a:xfrm>
            <a:prstGeom prst="rect">
              <a:avLst/>
            </a:prstGeom>
            <a:noFill/>
            <a:ln w="28575">
              <a:noFill/>
            </a:ln>
          </p:spPr>
          <p:txBody>
            <a:bodyPr wrap="square" rtlCol="0">
              <a:spAutoFit/>
            </a:bodyPr>
            <a:lstStyle/>
            <a:p>
              <a:pPr>
                <a:buNone/>
              </a:pPr>
              <a:r>
                <a:rPr lang="en-US" sz="1200" dirty="0">
                  <a:solidFill>
                    <a:schemeClr val="accent4"/>
                  </a:solidFill>
                </a:rPr>
                <a:t>MV</a:t>
              </a:r>
            </a:p>
          </p:txBody>
        </p:sp>
        <p:sp>
          <p:nvSpPr>
            <p:cNvPr id="81" name="TextBox 29"/>
            <p:cNvSpPr txBox="1"/>
            <p:nvPr/>
          </p:nvSpPr>
          <p:spPr>
            <a:xfrm>
              <a:off x="10514415" y="5793201"/>
              <a:ext cx="495662" cy="276999"/>
            </a:xfrm>
            <a:prstGeom prst="rect">
              <a:avLst/>
            </a:prstGeom>
            <a:noFill/>
            <a:ln w="28575">
              <a:noFill/>
            </a:ln>
          </p:spPr>
          <p:txBody>
            <a:bodyPr wrap="square" rtlCol="0">
              <a:spAutoFit/>
            </a:bodyPr>
            <a:lstStyle/>
            <a:p>
              <a:pPr>
                <a:buNone/>
              </a:pPr>
              <a:r>
                <a:rPr lang="en-US" sz="1200" dirty="0">
                  <a:solidFill>
                    <a:schemeClr val="accent5"/>
                  </a:solidFill>
                </a:rPr>
                <a:t>LV</a:t>
              </a:r>
            </a:p>
          </p:txBody>
        </p:sp>
        <p:sp>
          <p:nvSpPr>
            <p:cNvPr id="82" name="TextBox 30"/>
            <p:cNvSpPr txBox="1"/>
            <p:nvPr/>
          </p:nvSpPr>
          <p:spPr>
            <a:xfrm>
              <a:off x="10108583" y="5793201"/>
              <a:ext cx="495662" cy="276999"/>
            </a:xfrm>
            <a:prstGeom prst="rect">
              <a:avLst/>
            </a:prstGeom>
            <a:noFill/>
            <a:ln w="28575">
              <a:noFill/>
            </a:ln>
          </p:spPr>
          <p:txBody>
            <a:bodyPr wrap="square" rtlCol="0">
              <a:spAutoFit/>
            </a:bodyPr>
            <a:lstStyle/>
            <a:p>
              <a:pPr>
                <a:buNone/>
              </a:pPr>
              <a:r>
                <a:rPr lang="en-US" sz="1200" dirty="0">
                  <a:solidFill>
                    <a:schemeClr val="accent4"/>
                  </a:solidFill>
                </a:rPr>
                <a:t>MV</a:t>
              </a:r>
            </a:p>
          </p:txBody>
        </p:sp>
      </p:grpSp>
      <p:sp>
        <p:nvSpPr>
          <p:cNvPr id="139" name="TextBox 138"/>
          <p:cNvSpPr txBox="1"/>
          <p:nvPr/>
        </p:nvSpPr>
        <p:spPr bwMode="gray">
          <a:xfrm>
            <a:off x="8289008" y="2318253"/>
            <a:ext cx="768746" cy="386798"/>
          </a:xfrm>
          <a:prstGeom prst="rect">
            <a:avLst/>
          </a:prstGeom>
          <a:noFill/>
        </p:spPr>
        <p:txBody>
          <a:bodyPr wrap="square" lIns="72000" tIns="72000" rIns="72000" bIns="72000" rtlCol="0">
            <a:noAutofit/>
          </a:bodyPr>
          <a:lstStyle/>
          <a:p>
            <a:r>
              <a:rPr lang="en-US" sz="1400" b="1" dirty="0"/>
              <a:t>P SWG</a:t>
            </a:r>
          </a:p>
        </p:txBody>
      </p:sp>
      <p:sp>
        <p:nvSpPr>
          <p:cNvPr id="140" name="TextBox 139"/>
          <p:cNvSpPr txBox="1"/>
          <p:nvPr/>
        </p:nvSpPr>
        <p:spPr bwMode="gray">
          <a:xfrm>
            <a:off x="9098076" y="2310984"/>
            <a:ext cx="768746" cy="386798"/>
          </a:xfrm>
          <a:prstGeom prst="rect">
            <a:avLst/>
          </a:prstGeom>
          <a:noFill/>
        </p:spPr>
        <p:txBody>
          <a:bodyPr wrap="square" lIns="72000" tIns="72000" rIns="72000" bIns="72000" rtlCol="0">
            <a:noAutofit/>
          </a:bodyPr>
          <a:lstStyle/>
          <a:p>
            <a:r>
              <a:rPr lang="en-US" sz="1400" b="1" dirty="0"/>
              <a:t>S SWG</a:t>
            </a:r>
          </a:p>
        </p:txBody>
      </p:sp>
      <p:sp>
        <p:nvSpPr>
          <p:cNvPr id="143" name="Freeform 142">
            <a:extLst>
              <a:ext uri="{FF2B5EF4-FFF2-40B4-BE49-F238E27FC236}">
                <a16:creationId xmlns="" xmlns:a16="http://schemas.microsoft.com/office/drawing/2014/main" xmlns:lc="http://schemas.openxmlformats.org/drawingml/2006/lockedCanvas" id="{9EEC97F0-F6CF-4E1B-8A09-08C8D370C39A}"/>
              </a:ext>
            </a:extLst>
          </p:cNvPr>
          <p:cNvSpPr>
            <a:spLocks/>
          </p:cNvSpPr>
          <p:nvPr/>
        </p:nvSpPr>
        <p:spPr bwMode="auto">
          <a:xfrm>
            <a:off x="8467768" y="2651959"/>
            <a:ext cx="237164" cy="470237"/>
          </a:xfrm>
          <a:custGeom>
            <a:avLst/>
            <a:gdLst>
              <a:gd name="T0" fmla="*/ 0 w 320"/>
              <a:gd name="T1" fmla="*/ 216 h 216"/>
              <a:gd name="T2" fmla="*/ 296 w 320"/>
              <a:gd name="T3" fmla="*/ 216 h 216"/>
              <a:gd name="T4" fmla="*/ 320 w 320"/>
              <a:gd name="T5" fmla="*/ 192 h 216"/>
              <a:gd name="T6" fmla="*/ 320 w 320"/>
              <a:gd name="T7" fmla="*/ 0 h 216"/>
            </a:gdLst>
            <a:ahLst/>
            <a:cxnLst>
              <a:cxn ang="0">
                <a:pos x="T0" y="T1"/>
              </a:cxn>
              <a:cxn ang="0">
                <a:pos x="T2" y="T3"/>
              </a:cxn>
              <a:cxn ang="0">
                <a:pos x="T4" y="T5"/>
              </a:cxn>
              <a:cxn ang="0">
                <a:pos x="T6" y="T7"/>
              </a:cxn>
            </a:cxnLst>
            <a:rect l="0" t="0" r="r" b="b"/>
            <a:pathLst>
              <a:path w="320" h="216">
                <a:moveTo>
                  <a:pt x="0" y="216"/>
                </a:moveTo>
                <a:cubicBezTo>
                  <a:pt x="296" y="216"/>
                  <a:pt x="296" y="216"/>
                  <a:pt x="296" y="216"/>
                </a:cubicBezTo>
                <a:cubicBezTo>
                  <a:pt x="309" y="216"/>
                  <a:pt x="320" y="205"/>
                  <a:pt x="320" y="192"/>
                </a:cubicBezTo>
                <a:cubicBezTo>
                  <a:pt x="320" y="0"/>
                  <a:pt x="320" y="0"/>
                  <a:pt x="320" y="0"/>
                </a:cubicBezTo>
              </a:path>
            </a:pathLst>
          </a:custGeom>
          <a:noFill/>
          <a:ln w="12700" cap="flat">
            <a:solidFill>
              <a:schemeClr val="tx1"/>
            </a:solidFill>
            <a:prstDash val="solid"/>
            <a:miter lim="800000"/>
            <a:headEnd type="arrow" w="med"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Freeform 143">
            <a:extLst>
              <a:ext uri="{FF2B5EF4-FFF2-40B4-BE49-F238E27FC236}">
                <a16:creationId xmlns="" xmlns:a16="http://schemas.microsoft.com/office/drawing/2014/main" xmlns:lc="http://schemas.openxmlformats.org/drawingml/2006/lockedCanvas" id="{9EEC97F0-F6CF-4E1B-8A09-08C8D370C39A}"/>
              </a:ext>
            </a:extLst>
          </p:cNvPr>
          <p:cNvSpPr>
            <a:spLocks/>
          </p:cNvSpPr>
          <p:nvPr/>
        </p:nvSpPr>
        <p:spPr bwMode="auto">
          <a:xfrm flipH="1">
            <a:off x="9457368" y="2637191"/>
            <a:ext cx="260624" cy="479272"/>
          </a:xfrm>
          <a:custGeom>
            <a:avLst/>
            <a:gdLst>
              <a:gd name="T0" fmla="*/ 0 w 320"/>
              <a:gd name="T1" fmla="*/ 216 h 216"/>
              <a:gd name="T2" fmla="*/ 296 w 320"/>
              <a:gd name="T3" fmla="*/ 216 h 216"/>
              <a:gd name="T4" fmla="*/ 320 w 320"/>
              <a:gd name="T5" fmla="*/ 192 h 216"/>
              <a:gd name="T6" fmla="*/ 320 w 320"/>
              <a:gd name="T7" fmla="*/ 0 h 216"/>
            </a:gdLst>
            <a:ahLst/>
            <a:cxnLst>
              <a:cxn ang="0">
                <a:pos x="T0" y="T1"/>
              </a:cxn>
              <a:cxn ang="0">
                <a:pos x="T2" y="T3"/>
              </a:cxn>
              <a:cxn ang="0">
                <a:pos x="T4" y="T5"/>
              </a:cxn>
              <a:cxn ang="0">
                <a:pos x="T6" y="T7"/>
              </a:cxn>
            </a:cxnLst>
            <a:rect l="0" t="0" r="r" b="b"/>
            <a:pathLst>
              <a:path w="320" h="216">
                <a:moveTo>
                  <a:pt x="0" y="216"/>
                </a:moveTo>
                <a:cubicBezTo>
                  <a:pt x="296" y="216"/>
                  <a:pt x="296" y="216"/>
                  <a:pt x="296" y="216"/>
                </a:cubicBezTo>
                <a:cubicBezTo>
                  <a:pt x="309" y="216"/>
                  <a:pt x="320" y="205"/>
                  <a:pt x="320" y="192"/>
                </a:cubicBezTo>
                <a:cubicBezTo>
                  <a:pt x="320" y="0"/>
                  <a:pt x="320" y="0"/>
                  <a:pt x="320" y="0"/>
                </a:cubicBezTo>
              </a:path>
            </a:pathLst>
          </a:custGeom>
          <a:noFill/>
          <a:ln w="12700" cap="flat">
            <a:solidFill>
              <a:schemeClr val="tx1"/>
            </a:solidFill>
            <a:prstDash val="solid"/>
            <a:miter lim="800000"/>
            <a:headEnd type="arrow" w="med"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7601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UniGear</a:t>
            </a:r>
            <a:r>
              <a:rPr lang="en-US" dirty="0"/>
              <a:t> </a:t>
            </a:r>
          </a:p>
        </p:txBody>
      </p:sp>
      <p:sp>
        <p:nvSpPr>
          <p:cNvPr id="3" name="Footer Placeholder 2"/>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7E78DB5F-64D9-442E-954C-935C935B4142}" type="datetime4">
              <a:rPr lang="en-US" smtClean="0"/>
              <a:t>July 18, 2018</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26</a:t>
            </a:fld>
            <a:endParaRPr lang="en-US"/>
          </a:p>
        </p:txBody>
      </p:sp>
      <p:sp>
        <p:nvSpPr>
          <p:cNvPr id="6" name="Text Placeholder 5"/>
          <p:cNvSpPr>
            <a:spLocks noGrp="1"/>
          </p:cNvSpPr>
          <p:nvPr>
            <p:ph type="body" sz="quarter" idx="16"/>
          </p:nvPr>
        </p:nvSpPr>
        <p:spPr/>
        <p:txBody>
          <a:bodyPr/>
          <a:lstStyle/>
          <a:p>
            <a:endParaRPr lang="en-US"/>
          </a:p>
        </p:txBody>
      </p:sp>
      <p:sp>
        <p:nvSpPr>
          <p:cNvPr id="7" name="Content Placeholder 6"/>
          <p:cNvSpPr>
            <a:spLocks noGrp="1"/>
          </p:cNvSpPr>
          <p:nvPr>
            <p:ph sz="quarter" idx="20"/>
          </p:nvPr>
        </p:nvSpPr>
        <p:spPr/>
        <p:txBody>
          <a:bodyPr numCol="2"/>
          <a:lstStyle/>
          <a:p>
            <a:r>
              <a:rPr lang="en-US" sz="1200" b="1" dirty="0"/>
              <a:t>Key benefits</a:t>
            </a:r>
            <a:endParaRPr lang="en-US" sz="1200" dirty="0"/>
          </a:p>
          <a:p>
            <a:pPr marL="179705" lvl="1" indent="-179705"/>
            <a:r>
              <a:rPr lang="en-US" sz="1200" dirty="0"/>
              <a:t>Manufactured and supported on six </a:t>
            </a:r>
            <a:br>
              <a:rPr lang="en-US" sz="1200" dirty="0"/>
            </a:br>
            <a:r>
              <a:rPr lang="en-US" sz="1200" dirty="0"/>
              <a:t>continents</a:t>
            </a:r>
          </a:p>
          <a:p>
            <a:pPr marL="179705" lvl="1" indent="-179705"/>
            <a:r>
              <a:rPr lang="en-US" sz="1200" dirty="0"/>
              <a:t>Approved for use in special applications </a:t>
            </a:r>
            <a:br>
              <a:rPr lang="en-US" sz="1200" dirty="0"/>
            </a:br>
            <a:r>
              <a:rPr lang="en-US" sz="1200" dirty="0"/>
              <a:t>such as marine, seismic and nuclear</a:t>
            </a:r>
          </a:p>
          <a:p>
            <a:pPr marL="179705" lvl="1" indent="-179705"/>
            <a:r>
              <a:rPr lang="en-US" sz="1200" dirty="0"/>
              <a:t>Variety of demanding applications</a:t>
            </a:r>
          </a:p>
          <a:p>
            <a:endParaRPr lang="en-US" sz="1200" dirty="0"/>
          </a:p>
          <a:p>
            <a:r>
              <a:rPr lang="en-US" sz="1200" b="1" dirty="0"/>
              <a:t>Key features</a:t>
            </a:r>
          </a:p>
          <a:p>
            <a:pPr marL="179705" lvl="1" indent="-179705"/>
            <a:r>
              <a:rPr lang="en-US" sz="1200" dirty="0"/>
              <a:t>Standards: IEC, CSA, GOST, GB/DL</a:t>
            </a:r>
          </a:p>
          <a:p>
            <a:pPr marL="179705" lvl="1" indent="-179705"/>
            <a:r>
              <a:rPr lang="en-US" sz="1200" dirty="0"/>
              <a:t>Design: LSC-2B, PM</a:t>
            </a:r>
          </a:p>
          <a:p>
            <a:pPr marL="179705" lvl="1" indent="-179705"/>
            <a:r>
              <a:rPr lang="en-US" sz="1200" dirty="0"/>
              <a:t>Internal arc class: A FLR</a:t>
            </a:r>
          </a:p>
          <a:p>
            <a:pPr marL="179705" lvl="1" indent="-179705"/>
            <a:r>
              <a:rPr lang="en-US" sz="1200" dirty="0"/>
              <a:t>Highly customized versions available</a:t>
            </a:r>
          </a:p>
          <a:p>
            <a:pPr marL="179705" lvl="1" indent="-179705"/>
            <a:r>
              <a:rPr lang="en-US" sz="1200" dirty="0"/>
              <a:t>Switchgear can be back to wall installed</a:t>
            </a:r>
          </a:p>
          <a:p>
            <a:pPr marL="179705" lvl="1" indent="-179705"/>
            <a:r>
              <a:rPr lang="en-US" sz="1200" dirty="0"/>
              <a:t>Available in Digital version</a:t>
            </a:r>
          </a:p>
          <a:p>
            <a:endParaRPr lang="en-US" sz="1200" dirty="0"/>
          </a:p>
          <a:p>
            <a:endParaRPr lang="en-US" sz="1200" dirty="0"/>
          </a:p>
          <a:p>
            <a:endParaRPr lang="en-US" dirty="0"/>
          </a:p>
        </p:txBody>
      </p:sp>
      <p:sp>
        <p:nvSpPr>
          <p:cNvPr id="9" name="Subtitle 8"/>
          <p:cNvSpPr>
            <a:spLocks noGrp="1"/>
          </p:cNvSpPr>
          <p:nvPr>
            <p:ph type="subTitle" idx="13"/>
          </p:nvPr>
        </p:nvSpPr>
        <p:spPr/>
        <p:txBody>
          <a:bodyPr/>
          <a:lstStyle/>
          <a:p>
            <a:r>
              <a:rPr lang="cs-CZ" dirty="0"/>
              <a:t>MV </a:t>
            </a:r>
            <a:r>
              <a:rPr lang="en-US" dirty="0"/>
              <a:t>a</a:t>
            </a:r>
            <a:r>
              <a:rPr lang="cs-CZ" dirty="0"/>
              <a:t>ir</a:t>
            </a:r>
            <a:r>
              <a:rPr lang="en-US" dirty="0"/>
              <a:t>-</a:t>
            </a:r>
            <a:r>
              <a:rPr lang="cs-CZ" dirty="0"/>
              <a:t>insulated switchgear </a:t>
            </a:r>
            <a:r>
              <a:rPr lang="en-US" dirty="0"/>
              <a:t>portfolio</a:t>
            </a:r>
          </a:p>
          <a:p>
            <a:endParaRPr lang="en-US" dirty="0"/>
          </a:p>
        </p:txBody>
      </p:sp>
      <p:graphicFrame>
        <p:nvGraphicFramePr>
          <p:cNvPr id="11" name="Content Placeholder 10"/>
          <p:cNvGraphicFramePr>
            <a:graphicFrameLocks/>
          </p:cNvGraphicFramePr>
          <p:nvPr>
            <p:extLst>
              <p:ext uri="{D42A27DB-BD31-4B8C-83A1-F6EECF244321}">
                <p14:modId xmlns:p14="http://schemas.microsoft.com/office/powerpoint/2010/main" val="3950727018"/>
              </p:ext>
            </p:extLst>
          </p:nvPr>
        </p:nvGraphicFramePr>
        <p:xfrm>
          <a:off x="6096000" y="1931195"/>
          <a:ext cx="5708798" cy="2468880"/>
        </p:xfrm>
        <a:graphic>
          <a:graphicData uri="http://schemas.openxmlformats.org/drawingml/2006/table">
            <a:tbl>
              <a:tblPr firstRow="1" bandRow="1">
                <a:tableStyleId>{773F8A54-F971-430D-9108-034FE38666EA}</a:tableStyleId>
              </a:tblPr>
              <a:tblGrid>
                <a:gridCol w="997004">
                  <a:extLst>
                    <a:ext uri="{9D8B030D-6E8A-4147-A177-3AD203B41FA5}">
                      <a16:colId xmlns:a16="http://schemas.microsoft.com/office/drawing/2014/main" xmlns="" val="20000"/>
                    </a:ext>
                  </a:extLst>
                </a:gridCol>
                <a:gridCol w="470431">
                  <a:extLst>
                    <a:ext uri="{9D8B030D-6E8A-4147-A177-3AD203B41FA5}">
                      <a16:colId xmlns:a16="http://schemas.microsoft.com/office/drawing/2014/main" xmlns="" val="20001"/>
                    </a:ext>
                  </a:extLst>
                </a:gridCol>
                <a:gridCol w="470431">
                  <a:extLst>
                    <a:ext uri="{9D8B030D-6E8A-4147-A177-3AD203B41FA5}">
                      <a16:colId xmlns:a16="http://schemas.microsoft.com/office/drawing/2014/main" xmlns="" val="20002"/>
                    </a:ext>
                  </a:extLst>
                </a:gridCol>
                <a:gridCol w="470431">
                  <a:extLst>
                    <a:ext uri="{9D8B030D-6E8A-4147-A177-3AD203B41FA5}">
                      <a16:colId xmlns:a16="http://schemas.microsoft.com/office/drawing/2014/main" xmlns="" val="20003"/>
                    </a:ext>
                  </a:extLst>
                </a:gridCol>
                <a:gridCol w="470431">
                  <a:extLst>
                    <a:ext uri="{9D8B030D-6E8A-4147-A177-3AD203B41FA5}">
                      <a16:colId xmlns:a16="http://schemas.microsoft.com/office/drawing/2014/main" xmlns="" val="20004"/>
                    </a:ext>
                  </a:extLst>
                </a:gridCol>
                <a:gridCol w="470431">
                  <a:extLst>
                    <a:ext uri="{9D8B030D-6E8A-4147-A177-3AD203B41FA5}">
                      <a16:colId xmlns:a16="http://schemas.microsoft.com/office/drawing/2014/main" xmlns="" val="20005"/>
                    </a:ext>
                  </a:extLst>
                </a:gridCol>
                <a:gridCol w="470431">
                  <a:extLst>
                    <a:ext uri="{9D8B030D-6E8A-4147-A177-3AD203B41FA5}">
                      <a16:colId xmlns:a16="http://schemas.microsoft.com/office/drawing/2014/main" xmlns="" val="20006"/>
                    </a:ext>
                  </a:extLst>
                </a:gridCol>
                <a:gridCol w="472302">
                  <a:extLst>
                    <a:ext uri="{9D8B030D-6E8A-4147-A177-3AD203B41FA5}">
                      <a16:colId xmlns:a16="http://schemas.microsoft.com/office/drawing/2014/main" xmlns="" val="20007"/>
                    </a:ext>
                  </a:extLst>
                </a:gridCol>
                <a:gridCol w="472302">
                  <a:extLst>
                    <a:ext uri="{9D8B030D-6E8A-4147-A177-3AD203B41FA5}">
                      <a16:colId xmlns:a16="http://schemas.microsoft.com/office/drawing/2014/main" xmlns="" val="20008"/>
                    </a:ext>
                  </a:extLst>
                </a:gridCol>
                <a:gridCol w="944604">
                  <a:extLst>
                    <a:ext uri="{9D8B030D-6E8A-4147-A177-3AD203B41FA5}">
                      <a16:colId xmlns:a16="http://schemas.microsoft.com/office/drawing/2014/main" xmlns="" val="20009"/>
                    </a:ext>
                  </a:extLst>
                </a:gridCol>
              </a:tblGrid>
              <a:tr h="0">
                <a:tc>
                  <a:txBody>
                    <a:bodyPr/>
                    <a:lstStyle/>
                    <a:p>
                      <a:pPr algn="ctr"/>
                      <a:endParaRPr lang="en-US" sz="1050" dirty="0"/>
                    </a:p>
                  </a:txBody>
                  <a:tcPr/>
                </a:tc>
                <a:tc gridSpan="6">
                  <a:txBody>
                    <a:bodyPr/>
                    <a:lstStyle/>
                    <a:p>
                      <a:pPr algn="ctr"/>
                      <a:r>
                        <a:rPr lang="en-US" sz="1050" err="1"/>
                        <a:t>UniGear</a:t>
                      </a:r>
                      <a:r>
                        <a:rPr lang="en-US" sz="1050" dirty="0"/>
                        <a:t> product family</a:t>
                      </a:r>
                    </a:p>
                    <a:p>
                      <a:pPr algn="ctr"/>
                      <a:r>
                        <a:rPr lang="en-US" sz="1050" dirty="0"/>
                        <a:t>Physical connection possible</a:t>
                      </a: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endParaRPr lang="en-US" sz="105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0">
                <a:tc>
                  <a:txBody>
                    <a:bodyPr/>
                    <a:lstStyle/>
                    <a:p>
                      <a:pPr algn="ctr"/>
                      <a:r>
                        <a:rPr lang="en-US" sz="1050" err="1"/>
                        <a:t>UniGear</a:t>
                      </a:r>
                      <a:r>
                        <a:rPr lang="en-US" sz="1050" dirty="0"/>
                        <a:t/>
                      </a:r>
                      <a:br>
                        <a:rPr lang="en-US" sz="1050" dirty="0"/>
                      </a:br>
                      <a:r>
                        <a:rPr lang="en-US" sz="1050" dirty="0"/>
                        <a:t>ZS1</a:t>
                      </a:r>
                    </a:p>
                  </a:txBody>
                  <a:tcPr/>
                </a:tc>
                <a:tc gridSpan="6">
                  <a:txBody>
                    <a:bodyPr/>
                    <a:lstStyle/>
                    <a:p>
                      <a:pPr algn="ctr"/>
                      <a:r>
                        <a:rPr lang="en-US" sz="1050" dirty="0"/>
                        <a:t>Up to 50 kA / 4000 A</a:t>
                      </a:r>
                    </a:p>
                  </a:txBody>
                  <a:tcPr>
                    <a:solidFill>
                      <a:schemeClr val="accent4"/>
                    </a:solidFill>
                  </a:tcPr>
                </a:tc>
                <a:tc hMerge="1">
                  <a:txBody>
                    <a:bodyPr/>
                    <a:lstStyle/>
                    <a:p>
                      <a:endParaRPr lang="en-US"/>
                    </a:p>
                  </a:txBody>
                  <a:tcPr/>
                </a:tc>
                <a:tc hMerge="1">
                  <a:txBody>
                    <a:bodyPr/>
                    <a:lstStyle/>
                    <a:p>
                      <a:pPr algn="ctr"/>
                      <a:endParaRPr lang="en-US" dirty="0"/>
                    </a:p>
                  </a:txBody>
                  <a:tcP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a:r>
                        <a:rPr lang="en-US" sz="1050" dirty="0"/>
                        <a:t>Widest coverage</a:t>
                      </a:r>
                      <a:r>
                        <a:rPr lang="en-US" sz="1050" baseline="0" dirty="0"/>
                        <a:t> of technical requirements</a:t>
                      </a:r>
                      <a:endParaRPr lang="en-US" sz="105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88409">
                <a:tc>
                  <a:txBody>
                    <a:bodyPr/>
                    <a:lstStyle/>
                    <a:p>
                      <a:pPr algn="ctr"/>
                      <a:r>
                        <a:rPr lang="en-US" sz="1050" err="1"/>
                        <a:t>UniGear</a:t>
                      </a:r>
                      <a:r>
                        <a:rPr lang="en-US" sz="1050" dirty="0"/>
                        <a:t/>
                      </a:r>
                      <a:br>
                        <a:rPr lang="en-US" sz="1050" dirty="0"/>
                      </a:br>
                      <a:r>
                        <a:rPr lang="en-US" sz="1050" dirty="0"/>
                        <a:t>550</a:t>
                      </a:r>
                    </a:p>
                  </a:txBody>
                  <a:tcPr/>
                </a:tc>
                <a:tc gridSpan="4">
                  <a:txBody>
                    <a:bodyPr/>
                    <a:lstStyle/>
                    <a:p>
                      <a:pPr algn="ctr"/>
                      <a:r>
                        <a:rPr lang="en-US" sz="1050" dirty="0"/>
                        <a:t>Up to 31.5 kA / 1250 A</a:t>
                      </a:r>
                    </a:p>
                  </a:txBody>
                  <a:tcPr>
                    <a:solidFill>
                      <a:schemeClr val="accent4"/>
                    </a:solidFill>
                  </a:tcPr>
                </a:tc>
                <a:tc hMerge="1">
                  <a:txBody>
                    <a:bodyPr/>
                    <a:lstStyle/>
                    <a:p>
                      <a:endParaRPr lang="en-US"/>
                    </a:p>
                  </a:txBody>
                  <a:tcPr/>
                </a:tc>
                <a:tc hMerge="1">
                  <a:txBody>
                    <a:bodyPr/>
                    <a:lstStyle/>
                    <a:p>
                      <a:pPr algn="ctr"/>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3">
                  <a:txBody>
                    <a:bodyPr/>
                    <a:lstStyle/>
                    <a:p>
                      <a:pPr algn="l"/>
                      <a:r>
                        <a:rPr lang="en-US" sz="1050" dirty="0"/>
                        <a:t>Smallest switchgear footprint</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0">
                <a:tc>
                  <a:txBody>
                    <a:bodyPr/>
                    <a:lstStyle/>
                    <a:p>
                      <a:pPr algn="ctr"/>
                      <a:r>
                        <a:rPr lang="en-US" sz="1050" err="1"/>
                        <a:t>UniGear</a:t>
                      </a:r>
                      <a:r>
                        <a:rPr lang="en-US" sz="1050" dirty="0"/>
                        <a:t> MCC</a:t>
                      </a:r>
                    </a:p>
                  </a:txBody>
                  <a:tcPr/>
                </a:tc>
                <a:tc gridSpan="2">
                  <a:txBody>
                    <a:bodyPr/>
                    <a:lstStyle/>
                    <a:p>
                      <a:pPr algn="ctr"/>
                      <a:r>
                        <a:rPr lang="en-US" sz="1050" dirty="0"/>
                        <a:t>Up to 50 kA / 400 A</a:t>
                      </a:r>
                    </a:p>
                  </a:txBody>
                  <a:tcPr>
                    <a:solidFill>
                      <a:schemeClr val="accent4"/>
                    </a:solidFill>
                  </a:tcPr>
                </a:tc>
                <a:tc hMerge="1">
                  <a:txBody>
                    <a:bodyPr/>
                    <a:lstStyle/>
                    <a:p>
                      <a:endParaRPr lang="en-US"/>
                    </a:p>
                  </a:txBody>
                  <a:tcPr/>
                </a:tc>
                <a:tc gridSpan="2">
                  <a:txBody>
                    <a:bodyPr/>
                    <a:lstStyle/>
                    <a:p>
                      <a:pPr algn="ctr"/>
                      <a:endParaRPr lang="en-US" sz="1050"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3">
                  <a:txBody>
                    <a:bodyPr/>
                    <a:lstStyle/>
                    <a:p>
                      <a:pPr algn="l"/>
                      <a:r>
                        <a:rPr lang="en-US" sz="1050" dirty="0"/>
                        <a:t>Contractor panel to feed electrical motors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0">
                <a:tc>
                  <a:txBody>
                    <a:bodyPr/>
                    <a:lstStyle/>
                    <a:p>
                      <a:pPr algn="ctr"/>
                      <a:r>
                        <a:rPr lang="en-US" sz="1050" err="1"/>
                        <a:t>UniGear</a:t>
                      </a:r>
                      <a:r>
                        <a:rPr lang="en-US" sz="1050" dirty="0"/>
                        <a:t> 500R</a:t>
                      </a:r>
                    </a:p>
                  </a:txBody>
                  <a:tcPr/>
                </a:tc>
                <a:tc gridSpan="2">
                  <a:txBody>
                    <a:bodyPr/>
                    <a:lstStyle/>
                    <a:p>
                      <a:pPr algn="ctr"/>
                      <a:r>
                        <a:rPr lang="en-US" sz="1050" dirty="0"/>
                        <a:t>Up to 31.5 kA / 2000 A</a:t>
                      </a:r>
                    </a:p>
                  </a:txBody>
                  <a:tcPr>
                    <a:solidFill>
                      <a:schemeClr val="accent4"/>
                    </a:solidFill>
                  </a:tcPr>
                </a:tc>
                <a:tc hMerge="1">
                  <a:txBody>
                    <a:bodyPr/>
                    <a:lstStyle/>
                    <a:p>
                      <a:endParaRPr lang="en-US"/>
                    </a:p>
                  </a:txBody>
                  <a:tcPr/>
                </a:tc>
                <a:tc gridSpan="2">
                  <a:txBody>
                    <a:bodyPr/>
                    <a:lstStyle/>
                    <a:p>
                      <a:pPr algn="ctr"/>
                      <a:endParaRPr lang="en-US" sz="1050" dirty="0"/>
                    </a:p>
                  </a:txBody>
                  <a:tcPr/>
                </a:tc>
                <a:tc hMerge="1">
                  <a:txBody>
                    <a:bodyPr/>
                    <a:lstStyle/>
                    <a:p>
                      <a:endParaRPr lang="en-US"/>
                    </a:p>
                  </a:txBody>
                  <a:tcPr/>
                </a:tc>
                <a:tc gridSpan="2">
                  <a:txBody>
                    <a:bodyPr/>
                    <a:lstStyle/>
                    <a:p>
                      <a:endParaRPr lang="en-US"/>
                    </a:p>
                  </a:txBody>
                  <a:tcPr/>
                </a:tc>
                <a:tc hMerge="1">
                  <a:txBody>
                    <a:bodyPr/>
                    <a:lstStyle/>
                    <a:p>
                      <a:endParaRPr lang="en-US"/>
                    </a:p>
                  </a:txBody>
                  <a:tcPr/>
                </a:tc>
                <a:tc gridSpan="3">
                  <a:txBody>
                    <a:bodyPr/>
                    <a:lstStyle/>
                    <a:p>
                      <a:pPr algn="l"/>
                      <a:r>
                        <a:rPr lang="en-US" sz="1050" dirty="0"/>
                        <a:t>Very small</a:t>
                      </a:r>
                      <a:r>
                        <a:rPr lang="en-US" sz="1050" baseline="0" dirty="0"/>
                        <a:t> footprint, removable circuit breaker</a:t>
                      </a:r>
                      <a:endParaRPr lang="en-US" sz="105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0">
                <a:tc>
                  <a:txBody>
                    <a:bodyPr/>
                    <a:lstStyle/>
                    <a:p>
                      <a:pPr algn="ctr"/>
                      <a:endParaRPr lang="en-US" sz="1050" dirty="0"/>
                    </a:p>
                  </a:txBody>
                  <a:tcPr/>
                </a:tc>
                <a:tc>
                  <a:txBody>
                    <a:bodyPr/>
                    <a:lstStyle/>
                    <a:p>
                      <a:pPr algn="ctr"/>
                      <a:endParaRPr lang="en-US" sz="1050" dirty="0"/>
                    </a:p>
                  </a:txBody>
                  <a:tcPr/>
                </a:tc>
                <a:tc gridSpan="2">
                  <a:txBody>
                    <a:bodyPr/>
                    <a:lstStyle/>
                    <a:p>
                      <a:pPr algn="ctr"/>
                      <a:r>
                        <a:rPr lang="en-US" sz="1050" b="1" dirty="0"/>
                        <a:t>12 kV</a:t>
                      </a:r>
                    </a:p>
                  </a:txBody>
                  <a:tcPr/>
                </a:tc>
                <a:tc hMerge="1">
                  <a:txBody>
                    <a:bodyPr/>
                    <a:lstStyle/>
                    <a:p>
                      <a:endParaRPr lang="en-US"/>
                    </a:p>
                  </a:txBody>
                  <a:tcPr/>
                </a:tc>
                <a:tc gridSpan="2">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1050" b="1" dirty="0"/>
                        <a:t>17 kV</a:t>
                      </a:r>
                    </a:p>
                    <a:p>
                      <a:pPr algn="ctr"/>
                      <a:endParaRPr lang="en-US" sz="1050" b="1" dirty="0"/>
                    </a:p>
                  </a:txBody>
                  <a:tcPr/>
                </a:tc>
                <a:tc hMerge="1">
                  <a:txBody>
                    <a:bodyPr/>
                    <a:lstStyle/>
                    <a:p>
                      <a:pPr algn="ctr"/>
                      <a:endParaRPr lang="en-US" sz="1050" dirty="0"/>
                    </a:p>
                  </a:txBody>
                  <a:tcPr>
                    <a:lnL>
                      <a:noFill/>
                    </a:lnL>
                    <a:lnR>
                      <a:noFill/>
                    </a:lnR>
                    <a:lnT w="7500" cmpd="sng">
                      <a:noFill/>
                    </a:lnT>
                    <a:lnB w="0" cmpd="sng">
                      <a:noFill/>
                    </a:lnB>
                    <a:lnTlToBr w="12700" cmpd="sng">
                      <a:noFill/>
                      <a:prstDash val="solid"/>
                    </a:lnTlToBr>
                    <a:lnBlToTr w="12700" cmpd="sng">
                      <a:noFill/>
                      <a:prstDash val="solid"/>
                    </a:lnBlToTr>
                    <a:solidFill>
                      <a:schemeClr val="accent4"/>
                    </a:solidFill>
                  </a:tcPr>
                </a:tc>
                <a:tc gridSpan="2">
                  <a:txBody>
                    <a:bodyPr/>
                    <a:lstStyle/>
                    <a:p>
                      <a:pPr algn="ctr"/>
                      <a:r>
                        <a:rPr lang="en-US" sz="1050" b="1" dirty="0"/>
                        <a:t>24 kV</a:t>
                      </a:r>
                    </a:p>
                    <a:p>
                      <a:pPr algn="l"/>
                      <a:endParaRPr lang="en-US" sz="1050" b="1" dirty="0"/>
                    </a:p>
                  </a:txBody>
                  <a:tcPr/>
                </a:tc>
                <a:tc hMerge="1">
                  <a:txBody>
                    <a:bodyPr/>
                    <a:lstStyle/>
                    <a:p>
                      <a:pPr algn="l"/>
                      <a:endParaRPr lang="en-US" sz="1050" dirty="0"/>
                    </a:p>
                  </a:txBody>
                  <a:tcPr>
                    <a:lnL>
                      <a:noFill/>
                    </a:lnL>
                  </a:tcPr>
                </a:tc>
                <a:tc>
                  <a:txBody>
                    <a:bodyPr/>
                    <a:lstStyle/>
                    <a:p>
                      <a:pPr algn="l"/>
                      <a:endParaRPr lang="en-US" sz="1050" dirty="0"/>
                    </a:p>
                  </a:txBody>
                  <a:tcPr/>
                </a:tc>
                <a:tc>
                  <a:txBody>
                    <a:bodyPr/>
                    <a:lstStyle/>
                    <a:p>
                      <a:pPr algn="l"/>
                      <a:endParaRPr lang="en-US" sz="1050" dirty="0"/>
                    </a:p>
                  </a:txBody>
                  <a:tcPr/>
                </a:tc>
                <a:extLst>
                  <a:ext uri="{0D108BD9-81ED-4DB2-BD59-A6C34878D82A}">
                    <a16:rowId xmlns:a16="http://schemas.microsoft.com/office/drawing/2014/main" xmlns="" val="10006"/>
                  </a:ext>
                </a:extLst>
              </a:tr>
            </a:tbl>
          </a:graphicData>
        </a:graphic>
      </p:graphicFrame>
      <p:pic>
        <p:nvPicPr>
          <p:cNvPr id="12" name="Content Placeholder 8"/>
          <p:cNvPicPr>
            <a:picLocks noGrp="1" noChangeAspect="1"/>
          </p:cNvPicPr>
          <p:nvPr>
            <p:ph sz="quarter" idx="19"/>
          </p:nvPr>
        </p:nvPicPr>
        <p:blipFill>
          <a:blip r:embed="rId2" cstate="screen">
            <a:extLst>
              <a:ext uri="{28A0092B-C50C-407E-A947-70E740481C1C}">
                <a14:useLocalDpi xmlns:a14="http://schemas.microsoft.com/office/drawing/2010/main"/>
              </a:ext>
            </a:extLst>
          </a:blip>
          <a:stretch>
            <a:fillRect/>
          </a:stretch>
        </p:blipFill>
        <p:spPr>
          <a:xfrm>
            <a:off x="333375" y="3312640"/>
            <a:ext cx="2063750" cy="1604319"/>
          </a:xfrm>
        </p:spPr>
      </p:pic>
    </p:spTree>
    <p:extLst>
      <p:ext uri="{BB962C8B-B14F-4D97-AF65-F5344CB8AC3E}">
        <p14:creationId xmlns:p14="http://schemas.microsoft.com/office/powerpoint/2010/main" val="83820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err="1"/>
              <a:t>UniSec</a:t>
            </a:r>
            <a:endParaRPr lang="en-US"/>
          </a:p>
        </p:txBody>
      </p:sp>
      <p:sp>
        <p:nvSpPr>
          <p:cNvPr id="3" name="Footer Placeholder 2"/>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27</a:t>
            </a:fld>
            <a:endParaRPr lang="en-US"/>
          </a:p>
        </p:txBody>
      </p:sp>
      <p:sp>
        <p:nvSpPr>
          <p:cNvPr id="24" name="Text Placeholder 23"/>
          <p:cNvSpPr>
            <a:spLocks noGrp="1"/>
          </p:cNvSpPr>
          <p:nvPr>
            <p:ph type="body" sz="quarter" idx="16"/>
          </p:nvPr>
        </p:nvSpPr>
        <p:spPr/>
        <p:txBody>
          <a:bodyPr/>
          <a:lstStyle/>
          <a:p>
            <a:endParaRPr lang="en-US"/>
          </a:p>
        </p:txBody>
      </p:sp>
      <p:sp>
        <p:nvSpPr>
          <p:cNvPr id="19" name="Content Placeholder 18"/>
          <p:cNvSpPr>
            <a:spLocks noGrp="1"/>
          </p:cNvSpPr>
          <p:nvPr>
            <p:ph sz="quarter" idx="20"/>
          </p:nvPr>
        </p:nvSpPr>
        <p:spPr/>
        <p:txBody>
          <a:bodyPr numCol="2"/>
          <a:lstStyle/>
          <a:p>
            <a:r>
              <a:rPr lang="en-US" sz="1100" b="1" dirty="0"/>
              <a:t>Description</a:t>
            </a:r>
          </a:p>
          <a:p>
            <a:r>
              <a:rPr lang="en-US" sz="1100" dirty="0" err="1"/>
              <a:t>UniSec</a:t>
            </a:r>
            <a:r>
              <a:rPr lang="en-US" sz="1100" dirty="0"/>
              <a:t> air-insulated switchgear is based on a highly flexible, modular concept with fewer parts and standardized solutions that can be readily configured to meet the specific needs of each application.</a:t>
            </a:r>
          </a:p>
          <a:p>
            <a:endParaRPr lang="en-US" sz="1100" dirty="0"/>
          </a:p>
          <a:p>
            <a:r>
              <a:rPr lang="en-US" sz="1100" b="1" dirty="0"/>
              <a:t>Key features</a:t>
            </a:r>
          </a:p>
          <a:p>
            <a:r>
              <a:rPr lang="en-US" sz="1100" dirty="0"/>
              <a:t>Designed and tested according to latest IEC 62271-200, GOST (RU) &amp; GB (CN) standards</a:t>
            </a:r>
          </a:p>
          <a:p>
            <a:r>
              <a:rPr lang="en-US" sz="1100" dirty="0"/>
              <a:t>Internal arc proof IAC AF/AFL/AFLR with different gas exhausting variants</a:t>
            </a:r>
          </a:p>
          <a:p>
            <a:r>
              <a:rPr lang="en-US" sz="1100" dirty="0"/>
              <a:t>Loss of Service Continuity LSC2b/LSC21/LSC2 solutions available</a:t>
            </a:r>
          </a:p>
          <a:p>
            <a:r>
              <a:rPr lang="en-US" sz="1100" dirty="0"/>
              <a:t>Partition Metallic PM Classification</a:t>
            </a:r>
          </a:p>
          <a:p>
            <a:r>
              <a:rPr lang="en-US" sz="1100" dirty="0"/>
              <a:t>Load break switch, vacuum contactor, vacuum and SF6 circuit breakers</a:t>
            </a:r>
          </a:p>
          <a:p>
            <a:r>
              <a:rPr lang="en-US" sz="1100" dirty="0"/>
              <a:t>Anti-seismic and marine version available</a:t>
            </a:r>
          </a:p>
          <a:p>
            <a:endParaRPr lang="en-US" sz="1100" dirty="0"/>
          </a:p>
        </p:txBody>
      </p:sp>
      <p:pic>
        <p:nvPicPr>
          <p:cNvPr id="20" name="Content Placeholder 53"/>
          <p:cNvPicPr>
            <a:picLocks noGrp="1" noChangeAspect="1"/>
          </p:cNvPicPr>
          <p:nvPr>
            <p:ph sz="quarter" idx="19"/>
          </p:nvPr>
        </p:nvPicPr>
        <p:blipFill>
          <a:blip r:embed="rId2">
            <a:extLst>
              <a:ext uri="{28A0092B-C50C-407E-A947-70E740481C1C}">
                <a14:useLocalDpi xmlns:a14="http://schemas.microsoft.com/office/drawing/2010/main" val="0"/>
              </a:ext>
            </a:extLst>
          </a:blip>
          <a:stretch>
            <a:fillRect/>
          </a:stretch>
        </p:blipFill>
        <p:spPr>
          <a:xfrm>
            <a:off x="333375" y="3082925"/>
            <a:ext cx="2063750" cy="2063750"/>
          </a:xfrm>
        </p:spPr>
      </p:pic>
      <p:sp>
        <p:nvSpPr>
          <p:cNvPr id="16" name="Subtitle 15"/>
          <p:cNvSpPr>
            <a:spLocks noGrp="1"/>
          </p:cNvSpPr>
          <p:nvPr>
            <p:ph type="subTitle" idx="13"/>
          </p:nvPr>
        </p:nvSpPr>
        <p:spPr/>
        <p:txBody>
          <a:bodyPr/>
          <a:lstStyle/>
          <a:p>
            <a:r>
              <a:rPr lang="cs-CZ"/>
              <a:t>MV </a:t>
            </a:r>
            <a:r>
              <a:rPr lang="en-US"/>
              <a:t>a</a:t>
            </a:r>
            <a:r>
              <a:rPr lang="cs-CZ"/>
              <a:t>ir</a:t>
            </a:r>
            <a:r>
              <a:rPr lang="en-US"/>
              <a:t>-</a:t>
            </a:r>
            <a:r>
              <a:rPr lang="cs-CZ"/>
              <a:t>insulated switchgear </a:t>
            </a:r>
            <a:r>
              <a:rPr lang="en-US"/>
              <a:t>portfolio</a:t>
            </a:r>
          </a:p>
          <a:p>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1387838429"/>
              </p:ext>
            </p:extLst>
          </p:nvPr>
        </p:nvGraphicFramePr>
        <p:xfrm>
          <a:off x="7631879" y="1905499"/>
          <a:ext cx="4225160" cy="1463040"/>
        </p:xfrm>
        <a:graphic>
          <a:graphicData uri="http://schemas.openxmlformats.org/drawingml/2006/table">
            <a:tbl>
              <a:tblPr firstRow="1" bandRow="1">
                <a:tableStyleId>{773F8A54-F971-430D-9108-034FE38666EA}</a:tableStyleId>
              </a:tblPr>
              <a:tblGrid>
                <a:gridCol w="2112580">
                  <a:extLst>
                    <a:ext uri="{9D8B030D-6E8A-4147-A177-3AD203B41FA5}">
                      <a16:colId xmlns:a16="http://schemas.microsoft.com/office/drawing/2014/main" xmlns="" val="20000"/>
                    </a:ext>
                  </a:extLst>
                </a:gridCol>
                <a:gridCol w="2112580">
                  <a:extLst>
                    <a:ext uri="{9D8B030D-6E8A-4147-A177-3AD203B41FA5}">
                      <a16:colId xmlns:a16="http://schemas.microsoft.com/office/drawing/2014/main" xmlns="" val="20001"/>
                    </a:ext>
                  </a:extLst>
                </a:gridCol>
              </a:tblGrid>
              <a:tr h="210466">
                <a:tc>
                  <a:txBody>
                    <a:bodyPr/>
                    <a:lstStyle/>
                    <a:p>
                      <a:r>
                        <a:rPr lang="en-US" sz="1100"/>
                        <a:t>Ratings</a:t>
                      </a:r>
                    </a:p>
                  </a:txBody>
                  <a:tcPr/>
                </a:tc>
                <a:tc>
                  <a:txBody>
                    <a:bodyPr/>
                    <a:lstStyle/>
                    <a:p>
                      <a:endParaRPr lang="en-US" sz="1100"/>
                    </a:p>
                  </a:txBody>
                  <a:tcPr/>
                </a:tc>
                <a:extLst>
                  <a:ext uri="{0D108BD9-81ED-4DB2-BD59-A6C34878D82A}">
                    <a16:rowId xmlns:a16="http://schemas.microsoft.com/office/drawing/2014/main" xmlns="" val="10000"/>
                  </a:ext>
                </a:extLst>
              </a:tr>
              <a:tr h="210466">
                <a:tc>
                  <a:txBody>
                    <a:bodyPr/>
                    <a:lstStyle/>
                    <a:p>
                      <a:r>
                        <a:rPr lang="en-US" sz="1100"/>
                        <a:t>Rated</a:t>
                      </a:r>
                      <a:r>
                        <a:rPr lang="en-US" sz="1100" baseline="0"/>
                        <a:t> voltage</a:t>
                      </a:r>
                      <a:endParaRPr lang="en-US" sz="1100"/>
                    </a:p>
                  </a:txBody>
                  <a:tcPr/>
                </a:tc>
                <a:tc>
                  <a:txBody>
                    <a:bodyPr/>
                    <a:lstStyle/>
                    <a:p>
                      <a:r>
                        <a:rPr lang="en-US" sz="1100"/>
                        <a:t>Up</a:t>
                      </a:r>
                      <a:r>
                        <a:rPr lang="en-US" sz="1100" baseline="0"/>
                        <a:t> to 24 kV</a:t>
                      </a:r>
                      <a:endParaRPr lang="en-US" sz="1100"/>
                    </a:p>
                  </a:txBody>
                  <a:tcPr/>
                </a:tc>
                <a:extLst>
                  <a:ext uri="{0D108BD9-81ED-4DB2-BD59-A6C34878D82A}">
                    <a16:rowId xmlns:a16="http://schemas.microsoft.com/office/drawing/2014/main" xmlns="" val="10001"/>
                  </a:ext>
                </a:extLst>
              </a:tr>
              <a:tr h="210466">
                <a:tc>
                  <a:txBody>
                    <a:bodyPr/>
                    <a:lstStyle/>
                    <a:p>
                      <a:r>
                        <a:rPr lang="en-US" sz="1100"/>
                        <a:t>Rated current</a:t>
                      </a:r>
                    </a:p>
                  </a:txBody>
                  <a:tcPr/>
                </a:tc>
                <a:tc>
                  <a:txBody>
                    <a:bodyPr/>
                    <a:lstStyle/>
                    <a:p>
                      <a:r>
                        <a:rPr lang="en-US" sz="1100"/>
                        <a:t>Up to 1250 A</a:t>
                      </a:r>
                    </a:p>
                  </a:txBody>
                  <a:tcPr/>
                </a:tc>
                <a:extLst>
                  <a:ext uri="{0D108BD9-81ED-4DB2-BD59-A6C34878D82A}">
                    <a16:rowId xmlns:a16="http://schemas.microsoft.com/office/drawing/2014/main" xmlns="" val="10002"/>
                  </a:ext>
                </a:extLst>
              </a:tr>
              <a:tr h="224882">
                <a:tc>
                  <a:txBody>
                    <a:bodyPr/>
                    <a:lstStyle/>
                    <a:p>
                      <a:r>
                        <a:rPr lang="en-US" sz="1100"/>
                        <a:t>Rated short-time withstand current &amp; IAC</a:t>
                      </a:r>
                    </a:p>
                  </a:txBody>
                  <a:tcPr/>
                </a:tc>
                <a:tc>
                  <a:txBody>
                    <a:bodyPr/>
                    <a:lstStyle/>
                    <a:p>
                      <a:r>
                        <a:rPr lang="en-US" sz="1100"/>
                        <a:t>Up</a:t>
                      </a:r>
                      <a:r>
                        <a:rPr lang="en-US" sz="1100" baseline="0"/>
                        <a:t> to 25 kA @ 12-17 kV</a:t>
                      </a:r>
                    </a:p>
                    <a:p>
                      <a:r>
                        <a:rPr lang="en-US" sz="1100" baseline="0"/>
                        <a:t>Up to 21 kA @ 24 kV</a:t>
                      </a:r>
                      <a:endParaRPr lang="en-US" sz="1100"/>
                    </a:p>
                  </a:txBody>
                  <a:tcPr/>
                </a:tc>
                <a:extLst>
                  <a:ext uri="{0D108BD9-81ED-4DB2-BD59-A6C34878D82A}">
                    <a16:rowId xmlns:a16="http://schemas.microsoft.com/office/drawing/2014/main" xmlns="" val="10003"/>
                  </a:ext>
                </a:extLst>
              </a:tr>
              <a:tr h="210466">
                <a:tc>
                  <a:txBody>
                    <a:bodyPr/>
                    <a:lstStyle/>
                    <a:p>
                      <a:r>
                        <a:rPr lang="en-US" sz="1100"/>
                        <a:t>Rated frequency</a:t>
                      </a:r>
                    </a:p>
                  </a:txBody>
                  <a:tcPr/>
                </a:tc>
                <a:tc>
                  <a:txBody>
                    <a:bodyPr/>
                    <a:lstStyle/>
                    <a:p>
                      <a:r>
                        <a:rPr lang="en-US" sz="1100"/>
                        <a:t>50</a:t>
                      </a:r>
                      <a:r>
                        <a:rPr lang="en-US" sz="1100" baseline="0"/>
                        <a:t> Hz / 60 Hz</a:t>
                      </a:r>
                      <a:endParaRPr lang="en-US" sz="1100"/>
                    </a:p>
                  </a:txBody>
                  <a:tcPr/>
                </a:tc>
                <a:extLst>
                  <a:ext uri="{0D108BD9-81ED-4DB2-BD59-A6C34878D82A}">
                    <a16:rowId xmlns:a16="http://schemas.microsoft.com/office/drawing/2014/main" xmlns="" val="10004"/>
                  </a:ext>
                </a:extLst>
              </a:tr>
            </a:tbl>
          </a:graphicData>
        </a:graphic>
      </p:graphicFrame>
      <p:sp>
        <p:nvSpPr>
          <p:cNvPr id="23" name="Text Placeholder 49"/>
          <p:cNvSpPr txBox="1">
            <a:spLocks/>
          </p:cNvSpPr>
          <p:nvPr/>
        </p:nvSpPr>
        <p:spPr>
          <a:xfrm>
            <a:off x="332368" y="5453066"/>
            <a:ext cx="11520896" cy="460375"/>
          </a:xfrm>
          <a:prstGeom prst="rect">
            <a:avLst/>
          </a:prstGeom>
          <a:solidFill>
            <a:schemeClr val="accent3"/>
          </a:solidFill>
        </p:spPr>
        <p:txBody>
          <a:bodyPr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1600" b="1">
                <a:solidFill>
                  <a:schemeClr val="bg1"/>
                </a:solidFill>
              </a:rPr>
              <a:t>Safe conditions for all applications</a:t>
            </a:r>
          </a:p>
        </p:txBody>
      </p:sp>
    </p:spTree>
    <p:extLst>
      <p:ext uri="{BB962C8B-B14F-4D97-AF65-F5344CB8AC3E}">
        <p14:creationId xmlns:p14="http://schemas.microsoft.com/office/powerpoint/2010/main" val="37688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ABB MV digital switchgear</a:t>
            </a:r>
          </a:p>
        </p:txBody>
      </p:sp>
      <p:sp>
        <p:nvSpPr>
          <p:cNvPr id="9" name="Subtitle 8"/>
          <p:cNvSpPr>
            <a:spLocks noGrp="1"/>
          </p:cNvSpPr>
          <p:nvPr>
            <p:ph type="subTitle" idx="1"/>
          </p:nvPr>
        </p:nvSpPr>
        <p:spPr/>
        <p:txBody>
          <a:bodyPr/>
          <a:lstStyle/>
          <a:p>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7035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2F0EA-E888-4B44-B1FB-5EB168A64260}"/>
              </a:ext>
            </a:extLst>
          </p:cNvPr>
          <p:cNvSpPr>
            <a:spLocks noGrp="1"/>
          </p:cNvSpPr>
          <p:nvPr>
            <p:ph type="title"/>
          </p:nvPr>
        </p:nvSpPr>
        <p:spPr/>
        <p:txBody>
          <a:bodyPr/>
          <a:lstStyle/>
          <a:p>
            <a:r>
              <a:rPr lang="de-DE" dirty="0"/>
              <a:t>Digital Solution Center</a:t>
            </a:r>
          </a:p>
        </p:txBody>
      </p:sp>
      <p:sp>
        <p:nvSpPr>
          <p:cNvPr id="3" name="Footer Placeholder 2">
            <a:extLst>
              <a:ext uri="{FF2B5EF4-FFF2-40B4-BE49-F238E27FC236}">
                <a16:creationId xmlns:a16="http://schemas.microsoft.com/office/drawing/2014/main" xmlns="" id="{3DEF7CF7-1451-4F9D-A8C7-630B8AB34E9E}"/>
              </a:ext>
            </a:extLst>
          </p:cNvPr>
          <p:cNvSpPr>
            <a:spLocks noGrp="1"/>
          </p:cNvSpPr>
          <p:nvPr>
            <p:ph type="ftr" sz="quarter" idx="10"/>
          </p:nvPr>
        </p:nvSpPr>
        <p:spPr/>
        <p:txBody>
          <a:bodyPr/>
          <a:lstStyle/>
          <a:p>
            <a:pPr lvl="8"/>
            <a:r>
              <a:rPr lang="en-US" dirty="0"/>
              <a:t>* SG SC has the global allocation</a:t>
            </a:r>
          </a:p>
        </p:txBody>
      </p:sp>
      <p:sp>
        <p:nvSpPr>
          <p:cNvPr id="4" name="Date Placeholder 3">
            <a:extLst>
              <a:ext uri="{FF2B5EF4-FFF2-40B4-BE49-F238E27FC236}">
                <a16:creationId xmlns:a16="http://schemas.microsoft.com/office/drawing/2014/main" xmlns="" id="{4A87D32B-1529-4257-8414-B83B5B39676F}"/>
              </a:ext>
            </a:extLst>
          </p:cNvPr>
          <p:cNvSpPr>
            <a:spLocks noGrp="1"/>
          </p:cNvSpPr>
          <p:nvPr>
            <p:ph type="dt" sz="half" idx="11"/>
          </p:nvPr>
        </p:nvSpPr>
        <p:spPr/>
        <p:txBody>
          <a:bodyPr/>
          <a:lstStyle/>
          <a:p>
            <a:fld id="{4094DB61-25C8-4EF5-ACA6-394B43063948}" type="datetime4">
              <a:rPr lang="en-US" smtClean="0"/>
              <a:t>July 18, 2018</a:t>
            </a:fld>
            <a:endParaRPr lang="en-US" dirty="0"/>
          </a:p>
        </p:txBody>
      </p:sp>
      <p:sp>
        <p:nvSpPr>
          <p:cNvPr id="5" name="Slide Number Placeholder 4">
            <a:extLst>
              <a:ext uri="{FF2B5EF4-FFF2-40B4-BE49-F238E27FC236}">
                <a16:creationId xmlns:a16="http://schemas.microsoft.com/office/drawing/2014/main" xmlns="" id="{45E7611E-4FF3-457B-9A6D-AE5305F29721}"/>
              </a:ext>
            </a:extLst>
          </p:cNvPr>
          <p:cNvSpPr>
            <a:spLocks noGrp="1"/>
          </p:cNvSpPr>
          <p:nvPr>
            <p:ph type="sldNum" sz="quarter" idx="12"/>
          </p:nvPr>
        </p:nvSpPr>
        <p:spPr/>
        <p:txBody>
          <a:bodyPr/>
          <a:lstStyle/>
          <a:p>
            <a:r>
              <a:rPr lang="en-US" dirty="0"/>
              <a:t>Slide </a:t>
            </a:r>
            <a:fld id="{619F89D8-7AE3-494A-97F3-03D680869632}" type="slidenum">
              <a:rPr lang="en-US" smtClean="0"/>
              <a:pPr/>
              <a:t>29</a:t>
            </a:fld>
            <a:endParaRPr lang="en-US" dirty="0"/>
          </a:p>
        </p:txBody>
      </p:sp>
      <p:sp>
        <p:nvSpPr>
          <p:cNvPr id="6" name="Text Placeholder 5">
            <a:extLst>
              <a:ext uri="{FF2B5EF4-FFF2-40B4-BE49-F238E27FC236}">
                <a16:creationId xmlns:a16="http://schemas.microsoft.com/office/drawing/2014/main" xmlns="" id="{3CB7441E-6FBF-48A1-88F9-72C5EB6D9DE6}"/>
              </a:ext>
            </a:extLst>
          </p:cNvPr>
          <p:cNvSpPr>
            <a:spLocks noGrp="1"/>
          </p:cNvSpPr>
          <p:nvPr>
            <p:ph type="body" sz="quarter" idx="16"/>
          </p:nvPr>
        </p:nvSpPr>
        <p:spPr/>
        <p:txBody>
          <a:bodyPr/>
          <a:lstStyle/>
          <a:p>
            <a:r>
              <a:rPr lang="en-US" dirty="0"/>
              <a:t>Level 1 – </a:t>
            </a:r>
            <a:r>
              <a:rPr lang="en-US" dirty="0" smtClean="0"/>
              <a:t>special applications</a:t>
            </a:r>
            <a:endParaRPr lang="en-US" dirty="0"/>
          </a:p>
        </p:txBody>
      </p:sp>
      <p:sp>
        <p:nvSpPr>
          <p:cNvPr id="7" name="Content Placeholder 6">
            <a:extLst>
              <a:ext uri="{FF2B5EF4-FFF2-40B4-BE49-F238E27FC236}">
                <a16:creationId xmlns:a16="http://schemas.microsoft.com/office/drawing/2014/main" xmlns="" id="{FF73AC2F-5767-4781-BDF0-698813F06CA2}"/>
              </a:ext>
            </a:extLst>
          </p:cNvPr>
          <p:cNvSpPr>
            <a:spLocks noGrp="1"/>
          </p:cNvSpPr>
          <p:nvPr>
            <p:ph sz="quarter" idx="23"/>
          </p:nvPr>
        </p:nvSpPr>
        <p:spPr/>
        <p:txBody>
          <a:bodyPr/>
          <a:lstStyle/>
          <a:p>
            <a:r>
              <a:rPr lang="en-US" dirty="0"/>
              <a:t>Pre-engineered product package, communication systems, customized Grid Automation, High speed transfer system (HSTS), Automatic transfer scheme (ATS), Low voltage transfer device (LVTD)</a:t>
            </a:r>
          </a:p>
          <a:p>
            <a:endParaRPr lang="en-US" dirty="0"/>
          </a:p>
        </p:txBody>
      </p:sp>
      <p:sp>
        <p:nvSpPr>
          <p:cNvPr id="8" name="Text Placeholder 7">
            <a:extLst>
              <a:ext uri="{FF2B5EF4-FFF2-40B4-BE49-F238E27FC236}">
                <a16:creationId xmlns:a16="http://schemas.microsoft.com/office/drawing/2014/main" xmlns="" id="{12B23216-51F3-4A8A-A61D-1CCC6DDF02CA}"/>
              </a:ext>
            </a:extLst>
          </p:cNvPr>
          <p:cNvSpPr>
            <a:spLocks noGrp="1"/>
          </p:cNvSpPr>
          <p:nvPr>
            <p:ph type="body" sz="quarter" idx="24"/>
          </p:nvPr>
        </p:nvSpPr>
        <p:spPr/>
        <p:txBody>
          <a:bodyPr/>
          <a:lstStyle/>
          <a:p>
            <a:r>
              <a:rPr lang="en-US" dirty="0"/>
              <a:t>Level 2 – </a:t>
            </a:r>
            <a:r>
              <a:rPr lang="en-US" dirty="0" smtClean="0"/>
              <a:t>electrical control system</a:t>
            </a:r>
            <a:endParaRPr lang="en-US" dirty="0"/>
          </a:p>
        </p:txBody>
      </p:sp>
      <p:sp>
        <p:nvSpPr>
          <p:cNvPr id="9" name="Content Placeholder 8">
            <a:extLst>
              <a:ext uri="{FF2B5EF4-FFF2-40B4-BE49-F238E27FC236}">
                <a16:creationId xmlns:a16="http://schemas.microsoft.com/office/drawing/2014/main" xmlns="" id="{5461FDFB-93B1-41FC-8C3A-A2BB0C63F370}"/>
              </a:ext>
            </a:extLst>
          </p:cNvPr>
          <p:cNvSpPr>
            <a:spLocks noGrp="1"/>
          </p:cNvSpPr>
          <p:nvPr>
            <p:ph sz="quarter" idx="25"/>
          </p:nvPr>
        </p:nvSpPr>
        <p:spPr/>
        <p:txBody>
          <a:bodyPr/>
          <a:lstStyle/>
          <a:p>
            <a:r>
              <a:rPr lang="en-US" dirty="0"/>
              <a:t>COM600/RTU based station HMI and gateway , scalable electrical control system (ECS) for MV/LV network, compact power management system with PML630 (cPMS)</a:t>
            </a:r>
          </a:p>
          <a:p>
            <a:endParaRPr lang="en-US" dirty="0"/>
          </a:p>
        </p:txBody>
      </p:sp>
      <p:sp>
        <p:nvSpPr>
          <p:cNvPr id="10" name="Text Placeholder 9">
            <a:extLst>
              <a:ext uri="{FF2B5EF4-FFF2-40B4-BE49-F238E27FC236}">
                <a16:creationId xmlns:a16="http://schemas.microsoft.com/office/drawing/2014/main" xmlns="" id="{8181EF21-F267-4ED7-9EA0-BC9A39103BB7}"/>
              </a:ext>
            </a:extLst>
          </p:cNvPr>
          <p:cNvSpPr>
            <a:spLocks noGrp="1"/>
          </p:cNvSpPr>
          <p:nvPr>
            <p:ph type="body" sz="quarter" idx="26"/>
          </p:nvPr>
        </p:nvSpPr>
        <p:spPr>
          <a:xfrm>
            <a:off x="8210052" y="1931193"/>
            <a:ext cx="3879648" cy="252000"/>
          </a:xfrm>
        </p:spPr>
        <p:txBody>
          <a:bodyPr/>
          <a:lstStyle/>
          <a:p>
            <a:r>
              <a:rPr lang="en-US" dirty="0"/>
              <a:t>Level 3* - </a:t>
            </a:r>
            <a:r>
              <a:rPr lang="en-US" dirty="0" smtClean="0"/>
              <a:t>power management system</a:t>
            </a:r>
            <a:endParaRPr lang="en-US" dirty="0"/>
          </a:p>
        </p:txBody>
      </p:sp>
      <p:sp>
        <p:nvSpPr>
          <p:cNvPr id="11" name="Content Placeholder 10">
            <a:extLst>
              <a:ext uri="{FF2B5EF4-FFF2-40B4-BE49-F238E27FC236}">
                <a16:creationId xmlns:a16="http://schemas.microsoft.com/office/drawing/2014/main" xmlns="" id="{1D5B9778-1E76-47B7-A279-F18CCD49C8C9}"/>
              </a:ext>
            </a:extLst>
          </p:cNvPr>
          <p:cNvSpPr>
            <a:spLocks noGrp="1"/>
          </p:cNvSpPr>
          <p:nvPr>
            <p:ph sz="quarter" idx="27"/>
          </p:nvPr>
        </p:nvSpPr>
        <p:spPr/>
        <p:txBody>
          <a:bodyPr/>
          <a:lstStyle/>
          <a:p>
            <a:r>
              <a:rPr lang="en-US" dirty="0"/>
              <a:t>Complete electrical control system (ECS</a:t>
            </a:r>
            <a:r>
              <a:rPr lang="en-US"/>
              <a:t>) for </a:t>
            </a:r>
            <a:r>
              <a:rPr lang="en-US" dirty="0"/>
              <a:t>MV/LV network, full scale power management system with Relion® and 800 xA</a:t>
            </a:r>
          </a:p>
          <a:p>
            <a:endParaRPr lang="en-US" dirty="0"/>
          </a:p>
        </p:txBody>
      </p:sp>
      <p:sp>
        <p:nvSpPr>
          <p:cNvPr id="12" name="Subtitle 11">
            <a:extLst>
              <a:ext uri="{FF2B5EF4-FFF2-40B4-BE49-F238E27FC236}">
                <a16:creationId xmlns:a16="http://schemas.microsoft.com/office/drawing/2014/main" xmlns="" id="{E0ECEE41-8F34-4CAA-B010-861D30C3B06C}"/>
              </a:ext>
            </a:extLst>
          </p:cNvPr>
          <p:cNvSpPr>
            <a:spLocks noGrp="1"/>
          </p:cNvSpPr>
          <p:nvPr>
            <p:ph type="subTitle" idx="13"/>
          </p:nvPr>
        </p:nvSpPr>
        <p:spPr/>
        <p:txBody>
          <a:bodyPr/>
          <a:lstStyle/>
          <a:p>
            <a:r>
              <a:rPr lang="de-DE" dirty="0"/>
              <a:t>Scalable digital solution offering</a:t>
            </a:r>
          </a:p>
          <a:p>
            <a:endParaRPr lang="de-DE" dirty="0"/>
          </a:p>
        </p:txBody>
      </p:sp>
      <p:sp>
        <p:nvSpPr>
          <p:cNvPr id="13" name="TextBox 12">
            <a:extLst>
              <a:ext uri="{FF2B5EF4-FFF2-40B4-BE49-F238E27FC236}">
                <a16:creationId xmlns:a16="http://schemas.microsoft.com/office/drawing/2014/main" xmlns="" id="{2AAB53B9-68A3-4273-9EAB-51CDE5486C02}"/>
              </a:ext>
            </a:extLst>
          </p:cNvPr>
          <p:cNvSpPr txBox="1"/>
          <p:nvPr/>
        </p:nvSpPr>
        <p:spPr bwMode="gray">
          <a:xfrm>
            <a:off x="8200428" y="5834481"/>
            <a:ext cx="3364246" cy="224995"/>
          </a:xfrm>
          <a:prstGeom prst="rect">
            <a:avLst/>
          </a:prstGeom>
          <a:noFill/>
        </p:spPr>
        <p:txBody>
          <a:bodyPr wrap="none" lIns="72000" tIns="72000" rIns="72000" bIns="72000" rtlCol="0">
            <a:noAutofit/>
          </a:bodyPr>
          <a:lstStyle/>
          <a:p>
            <a:endParaRPr lang="en-US" sz="800" dirty="0"/>
          </a:p>
        </p:txBody>
      </p:sp>
      <p:pic>
        <p:nvPicPr>
          <p:cNvPr id="14" name="Picture 13">
            <a:extLst>
              <a:ext uri="{FF2B5EF4-FFF2-40B4-BE49-F238E27FC236}">
                <a16:creationId xmlns:a16="http://schemas.microsoft.com/office/drawing/2014/main" xmlns="" id="{46357AD5-1448-4A5B-BCDE-1CA772A586D4}"/>
              </a:ext>
            </a:extLst>
          </p:cNvPr>
          <p:cNvPicPr>
            <a:picLocks noChangeAspect="1"/>
          </p:cNvPicPr>
          <p:nvPr/>
        </p:nvPicPr>
        <p:blipFill>
          <a:blip r:embed="rId2"/>
          <a:stretch>
            <a:fillRect/>
          </a:stretch>
        </p:blipFill>
        <p:spPr>
          <a:xfrm>
            <a:off x="794085" y="3871163"/>
            <a:ext cx="2693184" cy="1598268"/>
          </a:xfrm>
          <a:prstGeom prst="rect">
            <a:avLst/>
          </a:prstGeom>
        </p:spPr>
      </p:pic>
      <p:pic>
        <p:nvPicPr>
          <p:cNvPr id="15" name="Picture 14">
            <a:extLst>
              <a:ext uri="{FF2B5EF4-FFF2-40B4-BE49-F238E27FC236}">
                <a16:creationId xmlns:a16="http://schemas.microsoft.com/office/drawing/2014/main" xmlns="" id="{AED95131-D1E3-4B5F-B350-40976E2B5AE8}"/>
              </a:ext>
            </a:extLst>
          </p:cNvPr>
          <p:cNvPicPr>
            <a:picLocks noChangeAspect="1"/>
          </p:cNvPicPr>
          <p:nvPr/>
        </p:nvPicPr>
        <p:blipFill>
          <a:blip r:embed="rId3"/>
          <a:stretch>
            <a:fillRect/>
          </a:stretch>
        </p:blipFill>
        <p:spPr>
          <a:xfrm>
            <a:off x="4377797" y="3269393"/>
            <a:ext cx="3100625" cy="2181922"/>
          </a:xfrm>
          <a:prstGeom prst="rect">
            <a:avLst/>
          </a:prstGeom>
        </p:spPr>
      </p:pic>
      <p:pic>
        <p:nvPicPr>
          <p:cNvPr id="16" name="Picture 15">
            <a:extLst>
              <a:ext uri="{FF2B5EF4-FFF2-40B4-BE49-F238E27FC236}">
                <a16:creationId xmlns:a16="http://schemas.microsoft.com/office/drawing/2014/main" xmlns="" id="{92360B76-6D42-4354-8ACC-15B6A021618C}"/>
              </a:ext>
            </a:extLst>
          </p:cNvPr>
          <p:cNvPicPr>
            <a:picLocks noChangeAspect="1"/>
          </p:cNvPicPr>
          <p:nvPr/>
        </p:nvPicPr>
        <p:blipFill>
          <a:blip r:embed="rId4"/>
          <a:stretch>
            <a:fillRect/>
          </a:stretch>
        </p:blipFill>
        <p:spPr>
          <a:xfrm>
            <a:off x="8185658" y="3884827"/>
            <a:ext cx="3379017" cy="1499635"/>
          </a:xfrm>
          <a:prstGeom prst="rect">
            <a:avLst/>
          </a:prstGeom>
        </p:spPr>
      </p:pic>
      <p:pic>
        <p:nvPicPr>
          <p:cNvPr id="17" name="Picture 16">
            <a:extLst>
              <a:ext uri="{FF2B5EF4-FFF2-40B4-BE49-F238E27FC236}">
                <a16:creationId xmlns:a16="http://schemas.microsoft.com/office/drawing/2014/main" xmlns="" id="{D96F5F5B-7824-44B2-BD8E-7CE96443E391}"/>
              </a:ext>
            </a:extLst>
          </p:cNvPr>
          <p:cNvPicPr>
            <a:picLocks noChangeAspect="1"/>
          </p:cNvPicPr>
          <p:nvPr/>
        </p:nvPicPr>
        <p:blipFill>
          <a:blip r:embed="rId5"/>
          <a:stretch>
            <a:fillRect/>
          </a:stretch>
        </p:blipFill>
        <p:spPr>
          <a:xfrm>
            <a:off x="8473236" y="3287255"/>
            <a:ext cx="1122743" cy="845593"/>
          </a:xfrm>
          <a:prstGeom prst="rect">
            <a:avLst/>
          </a:prstGeom>
        </p:spPr>
      </p:pic>
      <p:pic>
        <p:nvPicPr>
          <p:cNvPr id="18" name="Picture 17">
            <a:extLst>
              <a:ext uri="{FF2B5EF4-FFF2-40B4-BE49-F238E27FC236}">
                <a16:creationId xmlns:a16="http://schemas.microsoft.com/office/drawing/2014/main" xmlns="" id="{D74100D4-2552-48EE-8CA8-9AFA609A31D3}"/>
              </a:ext>
            </a:extLst>
          </p:cNvPr>
          <p:cNvPicPr>
            <a:picLocks noChangeAspect="1"/>
          </p:cNvPicPr>
          <p:nvPr/>
        </p:nvPicPr>
        <p:blipFill>
          <a:blip r:embed="rId6"/>
          <a:stretch>
            <a:fillRect/>
          </a:stretch>
        </p:blipFill>
        <p:spPr>
          <a:xfrm>
            <a:off x="10542386" y="3287509"/>
            <a:ext cx="1022288" cy="799611"/>
          </a:xfrm>
          <a:prstGeom prst="rect">
            <a:avLst/>
          </a:prstGeom>
        </p:spPr>
      </p:pic>
      <p:sp>
        <p:nvSpPr>
          <p:cNvPr id="19" name="Text Placeholder 14">
            <a:extLst>
              <a:ext uri="{FF2B5EF4-FFF2-40B4-BE49-F238E27FC236}">
                <a16:creationId xmlns:a16="http://schemas.microsoft.com/office/drawing/2014/main" xmlns="" id="{0F247315-BDB6-44C3-9D56-484EEE3B1929}"/>
              </a:ext>
            </a:extLst>
          </p:cNvPr>
          <p:cNvSpPr txBox="1">
            <a:spLocks/>
          </p:cNvSpPr>
          <p:nvPr/>
        </p:nvSpPr>
        <p:spPr>
          <a:xfrm>
            <a:off x="346251" y="5557097"/>
            <a:ext cx="7592904" cy="355018"/>
          </a:xfrm>
          <a:prstGeom prst="rect">
            <a:avLst/>
          </a:prstGeom>
          <a:solidFill>
            <a:schemeClr val="accent3"/>
          </a:solidFill>
        </p:spPr>
        <p:txBody>
          <a:bodyPr anchor="ct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1200" b="1" dirty="0">
                <a:solidFill>
                  <a:schemeClr val="bg1"/>
                </a:solidFill>
              </a:rPr>
              <a:t>Available from all regional digital solution centers</a:t>
            </a:r>
          </a:p>
        </p:txBody>
      </p:sp>
      <p:sp>
        <p:nvSpPr>
          <p:cNvPr id="20" name="Text Placeholder 14">
            <a:extLst>
              <a:ext uri="{FF2B5EF4-FFF2-40B4-BE49-F238E27FC236}">
                <a16:creationId xmlns:a16="http://schemas.microsoft.com/office/drawing/2014/main" xmlns="" id="{188B3D6D-01D7-4F65-B697-4145B78A4D68}"/>
              </a:ext>
            </a:extLst>
          </p:cNvPr>
          <p:cNvSpPr txBox="1">
            <a:spLocks/>
          </p:cNvSpPr>
          <p:nvPr/>
        </p:nvSpPr>
        <p:spPr>
          <a:xfrm>
            <a:off x="8185657" y="5557097"/>
            <a:ext cx="3666858" cy="357928"/>
          </a:xfrm>
          <a:prstGeom prst="rect">
            <a:avLst/>
          </a:prstGeom>
          <a:solidFill>
            <a:schemeClr val="accent3"/>
          </a:solidFill>
        </p:spPr>
        <p:txBody>
          <a:bodyPr anchor="ct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1200" b="1" dirty="0">
                <a:solidFill>
                  <a:schemeClr val="bg1"/>
                </a:solidFill>
              </a:rPr>
              <a:t>Currently only available </a:t>
            </a:r>
            <a:r>
              <a:rPr lang="en-US" sz="1200" b="1" dirty="0" smtClean="0">
                <a:solidFill>
                  <a:schemeClr val="bg1"/>
                </a:solidFill>
              </a:rPr>
              <a:t/>
            </a:r>
            <a:br>
              <a:rPr lang="en-US" sz="1200" b="1" dirty="0" smtClean="0">
                <a:solidFill>
                  <a:schemeClr val="bg1"/>
                </a:solidFill>
              </a:rPr>
            </a:br>
            <a:r>
              <a:rPr lang="en-US" sz="1200" b="1" dirty="0" smtClean="0">
                <a:solidFill>
                  <a:schemeClr val="bg1"/>
                </a:solidFill>
              </a:rPr>
              <a:t>from </a:t>
            </a:r>
            <a:r>
              <a:rPr lang="en-US" sz="1200" b="1" dirty="0">
                <a:solidFill>
                  <a:schemeClr val="bg1"/>
                </a:solidFill>
              </a:rPr>
              <a:t>SG digital solution center</a:t>
            </a:r>
          </a:p>
        </p:txBody>
      </p:sp>
    </p:spTree>
    <p:extLst>
      <p:ext uri="{BB962C8B-B14F-4D97-AF65-F5344CB8AC3E}">
        <p14:creationId xmlns:p14="http://schemas.microsoft.com/office/powerpoint/2010/main" val="9457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Contents</a:t>
            </a:r>
          </a:p>
        </p:txBody>
      </p:sp>
      <p:sp>
        <p:nvSpPr>
          <p:cNvPr id="3" name="Text Placeholder 2"/>
          <p:cNvSpPr>
            <a:spLocks noGrp="1"/>
          </p:cNvSpPr>
          <p:nvPr>
            <p:ph type="body" sz="quarter" idx="16"/>
          </p:nvPr>
        </p:nvSpPr>
        <p:spPr/>
        <p:txBody>
          <a:bodyPr/>
          <a:lstStyle/>
          <a:p>
            <a:r>
              <a:rPr lang="en-US"/>
              <a:t>Data centers</a:t>
            </a:r>
          </a:p>
        </p:txBody>
      </p:sp>
      <p:pic>
        <p:nvPicPr>
          <p:cNvPr id="8" name="Content Placeholder 7"/>
          <p:cNvPicPr>
            <a:picLocks noGrp="1" noChangeAspect="1"/>
          </p:cNvPicPr>
          <p:nvPr>
            <p:ph sz="quarter" idx="20"/>
          </p:nvPr>
        </p:nvPicPr>
        <p:blipFill>
          <a:blip r:embed="rId2">
            <a:extLst>
              <a:ext uri="{28A0092B-C50C-407E-A947-70E740481C1C}">
                <a14:useLocalDpi xmlns:a14="http://schemas.microsoft.com/office/drawing/2010/main" val="0"/>
              </a:ext>
            </a:extLst>
          </a:blip>
          <a:stretch>
            <a:fillRect/>
          </a:stretch>
        </p:blipFill>
        <p:spPr>
          <a:xfrm>
            <a:off x="5194638" y="1931988"/>
            <a:ext cx="6188986" cy="3979862"/>
          </a:xfrm>
        </p:spPr>
      </p:pic>
      <p:sp>
        <p:nvSpPr>
          <p:cNvPr id="4" name="Content Placeholder 3"/>
          <p:cNvSpPr>
            <a:spLocks noGrp="1"/>
          </p:cNvSpPr>
          <p:nvPr>
            <p:ph sz="quarter" idx="19"/>
          </p:nvPr>
        </p:nvSpPr>
        <p:spPr>
          <a:xfrm>
            <a:off x="333263" y="2317640"/>
            <a:ext cx="4093767" cy="3594475"/>
          </a:xfrm>
        </p:spPr>
        <p:txBody>
          <a:bodyPr vert="horz" lIns="0" tIns="0" rIns="0" bIns="0" rtlCol="0" anchor="t">
            <a:noAutofit/>
          </a:bodyPr>
          <a:lstStyle/>
          <a:p>
            <a:pPr marL="0" lvl="1" indent="0">
              <a:buNone/>
            </a:pPr>
            <a:r>
              <a:rPr lang="en-US" dirty="0"/>
              <a:t>Market Drivers</a:t>
            </a:r>
          </a:p>
          <a:p>
            <a:pPr marL="0" lvl="1" indent="0">
              <a:buNone/>
            </a:pPr>
            <a:r>
              <a:rPr lang="en-US" dirty="0"/>
              <a:t>ABB data center capability</a:t>
            </a:r>
          </a:p>
          <a:p>
            <a:pPr marL="0" lvl="1" indent="0">
              <a:buNone/>
            </a:pPr>
            <a:r>
              <a:rPr lang="en-US" dirty="0"/>
              <a:t>Data center power flow</a:t>
            </a:r>
          </a:p>
          <a:p>
            <a:pPr marL="0" lvl="1" indent="0">
              <a:buNone/>
            </a:pPr>
            <a:r>
              <a:rPr lang="en-US" dirty="0"/>
              <a:t>ABB packaging solutions</a:t>
            </a:r>
          </a:p>
          <a:p>
            <a:pPr marL="0" lvl="1" indent="0">
              <a:buNone/>
            </a:pPr>
            <a:r>
              <a:rPr lang="en-US" dirty="0"/>
              <a:t>ABB packaging solutions inside</a:t>
            </a:r>
          </a:p>
          <a:p>
            <a:pPr marL="0" lvl="1" indent="0">
              <a:buNone/>
            </a:pPr>
            <a:r>
              <a:rPr lang="en-US" dirty="0"/>
              <a:t>ABB medium voltage switchgear</a:t>
            </a:r>
          </a:p>
          <a:p>
            <a:pPr marL="0" lvl="1" indent="0">
              <a:buNone/>
            </a:pPr>
            <a:r>
              <a:rPr lang="en-US" dirty="0"/>
              <a:t>ABB digital switchgear</a:t>
            </a:r>
          </a:p>
          <a:p>
            <a:pPr marL="0" lvl="1" indent="0">
              <a:buNone/>
            </a:pPr>
            <a:r>
              <a:rPr lang="en-US" dirty="0"/>
              <a:t>ABB smart solutions</a:t>
            </a:r>
          </a:p>
          <a:p>
            <a:pPr marL="0" lvl="1" indent="0">
              <a:buNone/>
            </a:pPr>
            <a:r>
              <a:rPr lang="en-US" dirty="0"/>
              <a:t>ABB low voltage switchgear</a:t>
            </a:r>
          </a:p>
          <a:p>
            <a:pPr marL="0" lvl="1" indent="0">
              <a:buNone/>
            </a:pPr>
            <a:r>
              <a:rPr lang="en-US" dirty="0"/>
              <a:t>Transient Voltage Recovery </a:t>
            </a:r>
            <a:r>
              <a:rPr lang="en-US" dirty="0" err="1"/>
              <a:t>Trafo</a:t>
            </a:r>
            <a:r>
              <a:rPr lang="en-US" dirty="0"/>
              <a:t> (TVRT)</a:t>
            </a:r>
          </a:p>
          <a:p>
            <a:pPr marL="0" lvl="1" indent="0">
              <a:buNone/>
            </a:pPr>
            <a:r>
              <a:rPr lang="en-US" dirty="0"/>
              <a:t>UPS</a:t>
            </a:r>
          </a:p>
          <a:p>
            <a:pPr marL="0" lvl="1" indent="0">
              <a:buNone/>
            </a:pPr>
            <a:r>
              <a:rPr lang="en-US" dirty="0"/>
              <a:t>Grid scale power storage and power quality</a:t>
            </a:r>
          </a:p>
          <a:p>
            <a:pPr marL="0" lvl="1" indent="0">
              <a:buNone/>
            </a:pPr>
            <a:endParaRPr lang="en-US" dirty="0"/>
          </a:p>
          <a:p>
            <a:pPr marL="0" lvl="1" indent="0">
              <a:buNone/>
            </a:pPr>
            <a:endParaRPr lang="en-US"/>
          </a:p>
        </p:txBody>
      </p:sp>
      <p:sp>
        <p:nvSpPr>
          <p:cNvPr id="2" name="Subtitle 1"/>
          <p:cNvSpPr>
            <a:spLocks noGrp="1"/>
          </p:cNvSpPr>
          <p:nvPr>
            <p:ph type="subTitle" idx="13"/>
          </p:nvPr>
        </p:nvSpPr>
        <p:spPr/>
        <p:txBody>
          <a:bodyPr/>
          <a:lstStyle/>
          <a:p>
            <a:endParaRPr lang="en-US"/>
          </a:p>
        </p:txBody>
      </p:sp>
    </p:spTree>
    <p:extLst>
      <p:ext uri="{BB962C8B-B14F-4D97-AF65-F5344CB8AC3E}">
        <p14:creationId xmlns:p14="http://schemas.microsoft.com/office/powerpoint/2010/main" val="148467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dirty="0"/>
              <a:t>Sensors permit space savings</a:t>
            </a:r>
          </a:p>
        </p:txBody>
      </p:sp>
      <p:sp>
        <p:nvSpPr>
          <p:cNvPr id="3" name="Footer Placeholder 2"/>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30</a:t>
            </a:fld>
            <a:endParaRPr lang="en-US"/>
          </a:p>
        </p:txBody>
      </p:sp>
      <p:sp>
        <p:nvSpPr>
          <p:cNvPr id="27" name="Text Placeholder 26"/>
          <p:cNvSpPr>
            <a:spLocks noGrp="1"/>
          </p:cNvSpPr>
          <p:nvPr>
            <p:ph type="body" sz="quarter" idx="16"/>
          </p:nvPr>
        </p:nvSpPr>
        <p:spPr/>
        <p:txBody>
          <a:bodyPr/>
          <a:lstStyle/>
          <a:p>
            <a:endParaRPr lang="en-US"/>
          </a:p>
        </p:txBody>
      </p:sp>
      <p:sp>
        <p:nvSpPr>
          <p:cNvPr id="28" name="Content Placeholder 27"/>
          <p:cNvSpPr>
            <a:spLocks noGrp="1"/>
          </p:cNvSpPr>
          <p:nvPr>
            <p:ph sz="quarter" idx="20"/>
          </p:nvPr>
        </p:nvSpPr>
        <p:spPr/>
        <p:txBody>
          <a:bodyPr numCol="2"/>
          <a:lstStyle/>
          <a:p>
            <a:pPr>
              <a:spcBef>
                <a:spcPts val="300"/>
              </a:spcBef>
            </a:pPr>
            <a:r>
              <a:rPr lang="en-US" sz="1050" b="1" dirty="0">
                <a:solidFill>
                  <a:srgbClr val="0C0C0C"/>
                </a:solidFill>
              </a:rPr>
              <a:t>Safety</a:t>
            </a:r>
          </a:p>
          <a:p>
            <a:pPr lvl="1">
              <a:spcBef>
                <a:spcPts val="300"/>
              </a:spcBef>
            </a:pPr>
            <a:r>
              <a:rPr lang="en-US" sz="1050" dirty="0">
                <a:solidFill>
                  <a:srgbClr val="0C0C0C"/>
                </a:solidFill>
              </a:rPr>
              <a:t>Low energy analog output eliminates hazard associated with open </a:t>
            </a:r>
            <a:r>
              <a:rPr lang="en-US" sz="1050" dirty="0" err="1">
                <a:solidFill>
                  <a:srgbClr val="0C0C0C"/>
                </a:solidFill>
              </a:rPr>
              <a:t>CTsecondary</a:t>
            </a:r>
            <a:endParaRPr lang="en-US" sz="1050" dirty="0">
              <a:solidFill>
                <a:srgbClr val="0C0C0C"/>
              </a:solidFill>
            </a:endParaRPr>
          </a:p>
          <a:p>
            <a:pPr lvl="1">
              <a:spcBef>
                <a:spcPts val="300"/>
              </a:spcBef>
            </a:pPr>
            <a:r>
              <a:rPr lang="en-US" sz="1050" dirty="0">
                <a:solidFill>
                  <a:srgbClr val="0C0C0C"/>
                </a:solidFill>
              </a:rPr>
              <a:t>Fewer wires to install makes switchgear easier to maintain</a:t>
            </a:r>
          </a:p>
          <a:p>
            <a:pPr lvl="1">
              <a:spcBef>
                <a:spcPts val="300"/>
              </a:spcBef>
            </a:pPr>
            <a:r>
              <a:rPr lang="en-US" sz="1050" dirty="0">
                <a:solidFill>
                  <a:srgbClr val="0C0C0C"/>
                </a:solidFill>
              </a:rPr>
              <a:t>Solution is continuously self-supervising with maximized error detection</a:t>
            </a:r>
          </a:p>
          <a:p>
            <a:pPr>
              <a:spcBef>
                <a:spcPts val="300"/>
              </a:spcBef>
            </a:pPr>
            <a:endParaRPr lang="en-US" sz="1050" b="1" dirty="0">
              <a:solidFill>
                <a:srgbClr val="0C0C0C"/>
              </a:solidFill>
            </a:endParaRPr>
          </a:p>
          <a:p>
            <a:pPr>
              <a:spcBef>
                <a:spcPts val="300"/>
              </a:spcBef>
            </a:pPr>
            <a:r>
              <a:rPr lang="en-US" sz="1050" b="1" dirty="0">
                <a:solidFill>
                  <a:srgbClr val="0C0C0C"/>
                </a:solidFill>
              </a:rPr>
              <a:t>Savings</a:t>
            </a:r>
          </a:p>
          <a:p>
            <a:pPr lvl="1">
              <a:spcBef>
                <a:spcPts val="300"/>
              </a:spcBef>
            </a:pPr>
            <a:r>
              <a:rPr lang="en-US" sz="1050" dirty="0">
                <a:solidFill>
                  <a:srgbClr val="0C0C0C"/>
                </a:solidFill>
              </a:rPr>
              <a:t>Form factor of voltage sensors = switchgear space savings</a:t>
            </a:r>
          </a:p>
          <a:p>
            <a:pPr lvl="1">
              <a:spcBef>
                <a:spcPts val="300"/>
              </a:spcBef>
            </a:pPr>
            <a:r>
              <a:rPr lang="en-US" sz="1050" dirty="0">
                <a:solidFill>
                  <a:srgbClr val="0C0C0C"/>
                </a:solidFill>
              </a:rPr>
              <a:t>Size of current &amp; voltage sensors = weight savings </a:t>
            </a:r>
          </a:p>
          <a:p>
            <a:pPr lvl="1">
              <a:spcBef>
                <a:spcPts val="300"/>
              </a:spcBef>
            </a:pPr>
            <a:r>
              <a:rPr lang="en-US" sz="1050" dirty="0">
                <a:solidFill>
                  <a:srgbClr val="0C0C0C"/>
                </a:solidFill>
              </a:rPr>
              <a:t>Broad application range of the sensors = inventory savings</a:t>
            </a:r>
          </a:p>
          <a:p>
            <a:pPr lvl="1">
              <a:spcBef>
                <a:spcPts val="300"/>
              </a:spcBef>
            </a:pPr>
            <a:r>
              <a:rPr lang="en-US" sz="1050" dirty="0">
                <a:solidFill>
                  <a:srgbClr val="0C0C0C"/>
                </a:solidFill>
              </a:rPr>
              <a:t>Significant energy savings during operation</a:t>
            </a:r>
          </a:p>
          <a:p>
            <a:pPr lvl="1">
              <a:spcBef>
                <a:spcPts val="300"/>
              </a:spcBef>
            </a:pPr>
            <a:r>
              <a:rPr lang="en-US" sz="1050" dirty="0">
                <a:solidFill>
                  <a:srgbClr val="0C0C0C"/>
                </a:solidFill>
              </a:rPr>
              <a:t>Savings on total cost of ownership</a:t>
            </a:r>
          </a:p>
          <a:p>
            <a:pPr>
              <a:spcBef>
                <a:spcPts val="300"/>
              </a:spcBef>
            </a:pPr>
            <a:endParaRPr lang="en-US" sz="1050" dirty="0">
              <a:solidFill>
                <a:srgbClr val="0C0C0C"/>
              </a:solidFill>
            </a:endParaRPr>
          </a:p>
          <a:p>
            <a:pPr>
              <a:spcBef>
                <a:spcPts val="300"/>
              </a:spcBef>
            </a:pPr>
            <a:r>
              <a:rPr lang="en-US" sz="1050" b="1" dirty="0">
                <a:solidFill>
                  <a:srgbClr val="0C0C0C"/>
                </a:solidFill>
              </a:rPr>
              <a:t>Speed</a:t>
            </a:r>
          </a:p>
          <a:p>
            <a:pPr lvl="1">
              <a:spcBef>
                <a:spcPts val="300"/>
              </a:spcBef>
            </a:pPr>
            <a:r>
              <a:rPr lang="en-US" sz="1050" dirty="0">
                <a:solidFill>
                  <a:srgbClr val="0C0C0C"/>
                </a:solidFill>
              </a:rPr>
              <a:t>Concept allows for compression of time from order to delivery</a:t>
            </a:r>
          </a:p>
          <a:p>
            <a:pPr lvl="1">
              <a:spcBef>
                <a:spcPts val="300"/>
              </a:spcBef>
            </a:pPr>
            <a:r>
              <a:rPr lang="en-US" sz="1050" dirty="0">
                <a:solidFill>
                  <a:srgbClr val="0C0C0C"/>
                </a:solidFill>
              </a:rPr>
              <a:t>Late customization possible</a:t>
            </a:r>
          </a:p>
          <a:p>
            <a:pPr>
              <a:spcBef>
                <a:spcPts val="300"/>
              </a:spcBef>
            </a:pPr>
            <a:r>
              <a:rPr lang="en-US" sz="1050" b="1" dirty="0">
                <a:solidFill>
                  <a:srgbClr val="0C0C0C"/>
                </a:solidFill>
              </a:rPr>
              <a:t>Simplicity</a:t>
            </a:r>
          </a:p>
          <a:p>
            <a:pPr lvl="1">
              <a:spcBef>
                <a:spcPts val="300"/>
              </a:spcBef>
            </a:pPr>
            <a:r>
              <a:rPr lang="en-US" sz="1050" dirty="0">
                <a:solidFill>
                  <a:srgbClr val="0C0C0C"/>
                </a:solidFill>
              </a:rPr>
              <a:t>Fewer wires to install, commission &amp; maintain</a:t>
            </a:r>
          </a:p>
          <a:p>
            <a:pPr lvl="1">
              <a:spcBef>
                <a:spcPts val="300"/>
              </a:spcBef>
            </a:pPr>
            <a:r>
              <a:rPr lang="en-US" sz="1050" dirty="0">
                <a:solidFill>
                  <a:srgbClr val="0C0C0C"/>
                </a:solidFill>
              </a:rPr>
              <a:t>Fewer parts to fail leads to increased reliability</a:t>
            </a:r>
          </a:p>
          <a:p>
            <a:pPr>
              <a:spcBef>
                <a:spcPts val="300"/>
              </a:spcBef>
            </a:pPr>
            <a:endParaRPr lang="en-US" sz="1050" b="1" dirty="0">
              <a:solidFill>
                <a:srgbClr val="0C0C0C"/>
              </a:solidFill>
            </a:endParaRPr>
          </a:p>
          <a:p>
            <a:pPr>
              <a:spcBef>
                <a:spcPts val="300"/>
              </a:spcBef>
            </a:pPr>
            <a:r>
              <a:rPr lang="en-US" sz="1050" b="1" dirty="0">
                <a:solidFill>
                  <a:srgbClr val="0C0C0C"/>
                </a:solidFill>
              </a:rPr>
              <a:t>Sustainability</a:t>
            </a:r>
            <a:endParaRPr lang="en-US" sz="1100" dirty="0"/>
          </a:p>
          <a:p>
            <a:pPr lvl="1">
              <a:spcBef>
                <a:spcPts val="300"/>
              </a:spcBef>
            </a:pPr>
            <a:r>
              <a:rPr lang="en-US" sz="1050" dirty="0">
                <a:solidFill>
                  <a:srgbClr val="0C0C0C"/>
                </a:solidFill>
              </a:rPr>
              <a:t>Universal standards (IEC61850) enable future system expansion</a:t>
            </a:r>
          </a:p>
          <a:p>
            <a:pPr lvl="1">
              <a:spcBef>
                <a:spcPts val="300"/>
              </a:spcBef>
            </a:pPr>
            <a:r>
              <a:rPr lang="en-US" sz="1050" dirty="0">
                <a:solidFill>
                  <a:srgbClr val="0C0C0C"/>
                </a:solidFill>
              </a:rPr>
              <a:t>Handle future load changes without mechanical reconfiguration of system</a:t>
            </a:r>
          </a:p>
          <a:p>
            <a:pPr lvl="1">
              <a:spcBef>
                <a:spcPts val="300"/>
              </a:spcBef>
            </a:pPr>
            <a:r>
              <a:rPr lang="en-US" sz="1050" dirty="0">
                <a:solidFill>
                  <a:srgbClr val="0C0C0C"/>
                </a:solidFill>
              </a:rPr>
              <a:t>Lower lifetime environmental impact</a:t>
            </a:r>
          </a:p>
          <a:p>
            <a:pPr>
              <a:spcBef>
                <a:spcPts val="300"/>
              </a:spcBef>
            </a:pPr>
            <a:endParaRPr lang="en-US" sz="1050" dirty="0">
              <a:solidFill>
                <a:srgbClr val="0C0C0C"/>
              </a:solidFill>
            </a:endParaRPr>
          </a:p>
          <a:p>
            <a:pPr>
              <a:spcBef>
                <a:spcPts val="300"/>
              </a:spcBef>
            </a:pPr>
            <a:endParaRPr lang="en-US" sz="1100" dirty="0"/>
          </a:p>
          <a:p>
            <a:pPr>
              <a:spcBef>
                <a:spcPts val="300"/>
              </a:spcBef>
            </a:pPr>
            <a:endParaRPr lang="en-US" dirty="0"/>
          </a:p>
        </p:txBody>
      </p:sp>
      <p:sp>
        <p:nvSpPr>
          <p:cNvPr id="15" name="Content Placeholder 14"/>
          <p:cNvSpPr>
            <a:spLocks noGrp="1"/>
          </p:cNvSpPr>
          <p:nvPr>
            <p:ph sz="quarter" idx="19"/>
          </p:nvPr>
        </p:nvSpPr>
        <p:spPr/>
        <p:txBody>
          <a:bodyPr numCol="2"/>
          <a:lstStyle/>
          <a:p>
            <a:pPr>
              <a:spcBef>
                <a:spcPts val="500"/>
              </a:spcBef>
            </a:pPr>
            <a:endParaRPr lang="en-US" sz="1100" dirty="0"/>
          </a:p>
        </p:txBody>
      </p:sp>
      <p:sp>
        <p:nvSpPr>
          <p:cNvPr id="26" name="Subtitle 25"/>
          <p:cNvSpPr>
            <a:spLocks noGrp="1"/>
          </p:cNvSpPr>
          <p:nvPr>
            <p:ph type="subTitle" idx="13"/>
          </p:nvPr>
        </p:nvSpPr>
        <p:spPr/>
        <p:txBody>
          <a:bodyPr/>
          <a:lstStyle/>
          <a:p>
            <a:endParaRPr lang="en-US"/>
          </a:p>
        </p:txBody>
      </p:sp>
      <p:graphicFrame>
        <p:nvGraphicFramePr>
          <p:cNvPr id="16" name="Content Placeholder 5"/>
          <p:cNvGraphicFramePr>
            <a:graphicFrameLocks/>
          </p:cNvGraphicFramePr>
          <p:nvPr>
            <p:extLst>
              <p:ext uri="{D42A27DB-BD31-4B8C-83A1-F6EECF244321}">
                <p14:modId xmlns:p14="http://schemas.microsoft.com/office/powerpoint/2010/main" val="2007308317"/>
              </p:ext>
            </p:extLst>
          </p:nvPr>
        </p:nvGraphicFramePr>
        <p:xfrm>
          <a:off x="8294914" y="3972947"/>
          <a:ext cx="3562124" cy="1950684"/>
        </p:xfrm>
        <a:graphic>
          <a:graphicData uri="http://schemas.openxmlformats.org/drawingml/2006/table">
            <a:tbl>
              <a:tblPr firstRow="1" bandRow="1">
                <a:tableStyleId>{773F8A54-F971-430D-9108-034FE38666EA}</a:tableStyleId>
              </a:tblPr>
              <a:tblGrid>
                <a:gridCol w="1136848">
                  <a:extLst>
                    <a:ext uri="{9D8B030D-6E8A-4147-A177-3AD203B41FA5}">
                      <a16:colId xmlns:a16="http://schemas.microsoft.com/office/drawing/2014/main" xmlns="" val="20000"/>
                    </a:ext>
                  </a:extLst>
                </a:gridCol>
                <a:gridCol w="2425276">
                  <a:extLst>
                    <a:ext uri="{9D8B030D-6E8A-4147-A177-3AD203B41FA5}">
                      <a16:colId xmlns:a16="http://schemas.microsoft.com/office/drawing/2014/main" xmlns="" val="20001"/>
                    </a:ext>
                  </a:extLst>
                </a:gridCol>
              </a:tblGrid>
              <a:tr h="226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000" dirty="0"/>
                        <a:t>MV sensors</a:t>
                      </a:r>
                      <a:endParaRPr lang="de-DE" sz="1000" dirty="0">
                        <a:latin typeface="+mj-lt"/>
                      </a:endParaRPr>
                    </a:p>
                  </a:txBody>
                  <a:tcPr marL="91428" marR="91428" marT="45714" marB="45714"/>
                </a:tc>
                <a:tc>
                  <a:txBody>
                    <a:bodyPr/>
                    <a:lstStyle/>
                    <a:p>
                      <a:pPr algn="l"/>
                      <a:r>
                        <a:rPr lang="en-US" sz="1000"/>
                        <a:t>S</a:t>
                      </a:r>
                      <a:r>
                        <a:rPr lang="cs-CZ" sz="1000"/>
                        <a:t>tandards </a:t>
                      </a:r>
                      <a:endParaRPr lang="cs-CZ" sz="1000">
                        <a:latin typeface="+mj-lt"/>
                      </a:endParaRPr>
                    </a:p>
                  </a:txBody>
                  <a:tcPr marL="91428" marR="91428" marT="45714" marB="45714"/>
                </a:tc>
                <a:extLst>
                  <a:ext uri="{0D108BD9-81ED-4DB2-BD59-A6C34878D82A}">
                    <a16:rowId xmlns:a16="http://schemas.microsoft.com/office/drawing/2014/main" xmlns="" val="10000"/>
                  </a:ext>
                </a:extLst>
              </a:tr>
              <a:tr h="793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effectLst/>
                        </a:rPr>
                        <a:t>C</a:t>
                      </a:r>
                      <a:r>
                        <a:rPr lang="cs-CZ" sz="1000" dirty="0">
                          <a:effectLst/>
                        </a:rPr>
                        <a:t>urrent sensor</a:t>
                      </a:r>
                      <a:r>
                        <a:rPr lang="en-US" sz="1000" dirty="0">
                          <a:effectLst/>
                        </a:rPr>
                        <a:t>s</a:t>
                      </a:r>
                      <a:r>
                        <a:rPr lang="cs-CZ" sz="1000" dirty="0">
                          <a:effectLst/>
                        </a:rPr>
                        <a:t> </a:t>
                      </a:r>
                      <a:endParaRPr lang="cs-CZ" sz="1000" b="1" dirty="0">
                        <a:effectLst/>
                        <a:latin typeface="+mj-lt"/>
                      </a:endParaRPr>
                    </a:p>
                  </a:txBody>
                  <a:tcPr marL="91428" marR="91428" marT="45714" marB="45714" anchor="ctr"/>
                </a:tc>
                <a:tc>
                  <a:txBody>
                    <a:bodyPr/>
                    <a:lstStyle/>
                    <a:p>
                      <a:pPr marL="115888" lvl="0" indent="-115888">
                        <a:buFont typeface="Arial" pitchFamily="34" charset="0"/>
                        <a:buChar char="•"/>
                      </a:pPr>
                      <a:r>
                        <a:rPr lang="cs-CZ" sz="1000" dirty="0">
                          <a:effectLst/>
                        </a:rPr>
                        <a:t>IEC 60044-8 (2002)</a:t>
                      </a:r>
                      <a:endParaRPr lang="en-US" sz="1000" dirty="0">
                        <a:effectLst/>
                      </a:endParaRPr>
                    </a:p>
                    <a:p>
                      <a:pPr marL="115888" lvl="0" indent="-115888">
                        <a:lnSpc>
                          <a:spcPct val="100000"/>
                        </a:lnSpc>
                        <a:buFont typeface="Arial" pitchFamily="34" charset="0"/>
                        <a:buChar char="•"/>
                      </a:pPr>
                      <a:r>
                        <a:rPr lang="en-US" sz="1000" dirty="0">
                          <a:effectLst/>
                        </a:rPr>
                        <a:t>IEC 61869-10</a:t>
                      </a:r>
                      <a:r>
                        <a:rPr lang="en-US" sz="1000" baseline="0" dirty="0">
                          <a:effectLst/>
                        </a:rPr>
                        <a:t> (NEW)</a:t>
                      </a:r>
                    </a:p>
                    <a:p>
                      <a:pPr marL="115888" lvl="0" indent="-115888">
                        <a:lnSpc>
                          <a:spcPct val="100000"/>
                        </a:lnSpc>
                        <a:buFont typeface="Arial" pitchFamily="34" charset="0"/>
                        <a:buChar char="•"/>
                      </a:pPr>
                      <a:r>
                        <a:rPr lang="en-US" sz="1000" baseline="0" dirty="0">
                          <a:effectLst/>
                        </a:rPr>
                        <a:t>IEEE PSIM Working Group </a:t>
                      </a:r>
                    </a:p>
                    <a:p>
                      <a:pPr marL="115888" lvl="0" indent="-115888">
                        <a:lnSpc>
                          <a:spcPct val="100000"/>
                        </a:lnSpc>
                        <a:buFont typeface="Arial" pitchFamily="34" charset="0"/>
                        <a:buChar char="•"/>
                      </a:pPr>
                      <a:r>
                        <a:rPr lang="en-US" sz="1000" baseline="0" dirty="0">
                          <a:effectLst/>
                        </a:rPr>
                        <a:t>CSA Available               </a:t>
                      </a:r>
                    </a:p>
                    <a:p>
                      <a:pPr marL="169863" lvl="0" indent="-169863">
                        <a:lnSpc>
                          <a:spcPct val="100000"/>
                        </a:lnSpc>
                        <a:buFont typeface="Arial" pitchFamily="34" charset="0"/>
                        <a:buNone/>
                      </a:pPr>
                      <a:r>
                        <a:rPr lang="cs-CZ" sz="1000" dirty="0">
                          <a:effectLst/>
                        </a:rPr>
                        <a:t>Electronic current transformers</a:t>
                      </a:r>
                      <a:endParaRPr lang="cs-CZ" sz="1000" dirty="0">
                        <a:effectLst/>
                        <a:latin typeface="+mj-lt"/>
                      </a:endParaRPr>
                    </a:p>
                  </a:txBody>
                  <a:tcPr marL="91428" marR="91428" marT="45714" marB="45714" anchor="ctr"/>
                </a:tc>
                <a:extLst>
                  <a:ext uri="{0D108BD9-81ED-4DB2-BD59-A6C34878D82A}">
                    <a16:rowId xmlns:a16="http://schemas.microsoft.com/office/drawing/2014/main" xmlns="" val="10001"/>
                  </a:ext>
                </a:extLst>
              </a:tr>
              <a:tr h="793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a:effectLst/>
                        </a:rPr>
                        <a:t>V</a:t>
                      </a:r>
                      <a:r>
                        <a:rPr lang="cs-CZ" sz="1000">
                          <a:effectLst/>
                        </a:rPr>
                        <a:t>oltage sensor</a:t>
                      </a:r>
                      <a:r>
                        <a:rPr lang="en-US" sz="1000">
                          <a:effectLst/>
                        </a:rPr>
                        <a:t>s</a:t>
                      </a:r>
                      <a:r>
                        <a:rPr lang="cs-CZ" sz="1000">
                          <a:effectLst/>
                        </a:rPr>
                        <a:t> </a:t>
                      </a:r>
                      <a:endParaRPr lang="cs-CZ" sz="1000" b="1">
                        <a:effectLst/>
                        <a:latin typeface="+mj-lt"/>
                      </a:endParaRPr>
                    </a:p>
                  </a:txBody>
                  <a:tcPr marL="91428" marR="91428" marT="45714" marB="45714" anchor="ctr"/>
                </a:tc>
                <a:tc>
                  <a:txBody>
                    <a:bodyPr/>
                    <a:lstStyle/>
                    <a:p>
                      <a:pPr marL="115888" marR="0" lvl="0" indent="-115888" algn="l" defTabSz="914400" rtl="0" eaLnBrk="1" fontAlgn="auto" latinLnBrk="0" hangingPunct="1">
                        <a:lnSpc>
                          <a:spcPct val="100000"/>
                        </a:lnSpc>
                        <a:spcBef>
                          <a:spcPts val="0"/>
                        </a:spcBef>
                        <a:spcAft>
                          <a:spcPts val="0"/>
                        </a:spcAft>
                        <a:buClrTx/>
                        <a:buSzTx/>
                        <a:buFont typeface="Arial" pitchFamily="34" charset="0"/>
                        <a:buChar char="•"/>
                        <a:tabLst/>
                        <a:defRPr/>
                      </a:pPr>
                      <a:r>
                        <a:rPr lang="cs-CZ" sz="1000" dirty="0">
                          <a:effectLst/>
                        </a:rPr>
                        <a:t> IEC 60044-7 (1999)</a:t>
                      </a:r>
                      <a:endParaRPr lang="en-US" sz="1000" dirty="0">
                        <a:effectLst/>
                      </a:endParaRPr>
                    </a:p>
                    <a:p>
                      <a:pPr marL="115888" marR="0" lvl="0" indent="-1158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a:effectLst/>
                        </a:rPr>
                        <a:t> IEC 61869-11 (NEW)</a:t>
                      </a:r>
                    </a:p>
                    <a:p>
                      <a:pPr marL="115888" marR="0" lvl="0" indent="-1158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baseline="0" dirty="0">
                          <a:effectLst/>
                        </a:rPr>
                        <a:t> IEEE PSIM Working Group</a:t>
                      </a:r>
                    </a:p>
                    <a:p>
                      <a:pPr marL="115888" marR="0" lvl="0" indent="-1158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baseline="0" dirty="0">
                          <a:effectLst/>
                        </a:rPr>
                        <a:t> CSA Available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cs-CZ" sz="1000" dirty="0">
                          <a:effectLst/>
                        </a:rPr>
                        <a:t>Electronic</a:t>
                      </a:r>
                      <a:r>
                        <a:rPr lang="cs-CZ" sz="1000" baseline="0" dirty="0">
                          <a:effectLst/>
                        </a:rPr>
                        <a:t> voltage transformers</a:t>
                      </a:r>
                      <a:endParaRPr lang="cs-CZ" sz="1000" baseline="0" dirty="0">
                        <a:effectLst/>
                        <a:latin typeface="+mj-lt"/>
                      </a:endParaRPr>
                    </a:p>
                  </a:txBody>
                  <a:tcPr marL="91428" marR="91428" marT="45714" marB="45714" anchor="ctr"/>
                </a:tc>
                <a:extLst>
                  <a:ext uri="{0D108BD9-81ED-4DB2-BD59-A6C34878D82A}">
                    <a16:rowId xmlns:a16="http://schemas.microsoft.com/office/drawing/2014/main" xmlns="" val="10002"/>
                  </a:ext>
                </a:extLst>
              </a:tr>
            </a:tbl>
          </a:graphicData>
        </a:graphic>
      </p:graphicFrame>
      <p:pic>
        <p:nvPicPr>
          <p:cNvPr id="29" name="Content Placeholder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26" y="4400979"/>
            <a:ext cx="707111" cy="473033"/>
          </a:xfrm>
          <a:prstGeom prst="rect">
            <a:avLst/>
          </a:prstGeom>
        </p:spPr>
      </p:pic>
      <p:pic>
        <p:nvPicPr>
          <p:cNvPr id="32" name="Picture 31" descr="1D-o.JPG"/>
          <p:cNvPicPr/>
          <p:nvPr/>
        </p:nvPicPr>
        <p:blipFill>
          <a:blip r:embed="rId3" cstate="screen">
            <a:extLst>
              <a:ext uri="{28A0092B-C50C-407E-A947-70E740481C1C}">
                <a14:useLocalDpi xmlns:a14="http://schemas.microsoft.com/office/drawing/2010/main"/>
              </a:ext>
            </a:extLst>
          </a:blip>
          <a:srcRect/>
          <a:stretch>
            <a:fillRect/>
          </a:stretch>
        </p:blipFill>
        <p:spPr>
          <a:xfrm>
            <a:off x="3636251" y="3745473"/>
            <a:ext cx="405074" cy="863997"/>
          </a:xfrm>
          <a:prstGeom prst="rect">
            <a:avLst/>
          </a:prstGeom>
        </p:spPr>
      </p:pic>
      <p:sp>
        <p:nvSpPr>
          <p:cNvPr id="34" name="TextBox 33"/>
          <p:cNvSpPr txBox="1"/>
          <p:nvPr/>
        </p:nvSpPr>
        <p:spPr>
          <a:xfrm>
            <a:off x="431556" y="3881287"/>
            <a:ext cx="689612" cy="415498"/>
          </a:xfrm>
          <a:prstGeom prst="rect">
            <a:avLst/>
          </a:prstGeom>
          <a:noFill/>
        </p:spPr>
        <p:txBody>
          <a:bodyPr wrap="none" rtlCol="0">
            <a:spAutoFit/>
          </a:bodyPr>
          <a:lstStyle/>
          <a:p>
            <a:pPr>
              <a:buClr>
                <a:schemeClr val="tx2"/>
              </a:buClr>
            </a:pPr>
            <a:r>
              <a:rPr lang="en-US" sz="1050" b="1" dirty="0"/>
              <a:t>Current</a:t>
            </a:r>
          </a:p>
          <a:p>
            <a:pPr>
              <a:buClr>
                <a:schemeClr val="tx2"/>
              </a:buClr>
            </a:pPr>
            <a:r>
              <a:rPr lang="en-US" sz="1050" b="1" dirty="0"/>
              <a:t>sensors</a:t>
            </a:r>
          </a:p>
        </p:txBody>
      </p:sp>
      <p:sp>
        <p:nvSpPr>
          <p:cNvPr id="35" name="TextBox 34"/>
          <p:cNvSpPr txBox="1"/>
          <p:nvPr/>
        </p:nvSpPr>
        <p:spPr>
          <a:xfrm>
            <a:off x="3491692" y="3278141"/>
            <a:ext cx="699230" cy="400110"/>
          </a:xfrm>
          <a:prstGeom prst="rect">
            <a:avLst/>
          </a:prstGeom>
          <a:noFill/>
        </p:spPr>
        <p:txBody>
          <a:bodyPr wrap="none" rtlCol="0">
            <a:spAutoFit/>
          </a:bodyPr>
          <a:lstStyle/>
          <a:p>
            <a:pPr>
              <a:buClr>
                <a:schemeClr val="tx2"/>
              </a:buClr>
            </a:pPr>
            <a:r>
              <a:rPr lang="en-US" sz="1000" b="1" dirty="0"/>
              <a:t>Voltage </a:t>
            </a:r>
          </a:p>
          <a:p>
            <a:pPr>
              <a:buClr>
                <a:schemeClr val="tx2"/>
              </a:buClr>
            </a:pPr>
            <a:r>
              <a:rPr lang="en-US" sz="1000" b="1" dirty="0"/>
              <a:t>sensors</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072" y="2569476"/>
            <a:ext cx="2100148" cy="3360237"/>
          </a:xfrm>
          <a:prstGeom prst="rect">
            <a:avLst/>
          </a:prstGeom>
        </p:spPr>
      </p:pic>
      <p:sp>
        <p:nvSpPr>
          <p:cNvPr id="36" name="Freeform 35">
            <a:extLst>
              <a:ext uri="{FF2B5EF4-FFF2-40B4-BE49-F238E27FC236}">
                <a16:creationId xmlns:a16="http://schemas.microsoft.com/office/drawing/2014/main" xmlns="" id="{9EEC97F0-F6CF-4E1B-8A09-08C8D370C39A}"/>
              </a:ext>
            </a:extLst>
          </p:cNvPr>
          <p:cNvSpPr>
            <a:spLocks/>
          </p:cNvSpPr>
          <p:nvPr/>
        </p:nvSpPr>
        <p:spPr bwMode="auto">
          <a:xfrm>
            <a:off x="2499782" y="4410529"/>
            <a:ext cx="1330075" cy="377772"/>
          </a:xfrm>
          <a:custGeom>
            <a:avLst/>
            <a:gdLst>
              <a:gd name="T0" fmla="*/ 0 w 320"/>
              <a:gd name="T1" fmla="*/ 216 h 216"/>
              <a:gd name="T2" fmla="*/ 296 w 320"/>
              <a:gd name="T3" fmla="*/ 216 h 216"/>
              <a:gd name="T4" fmla="*/ 320 w 320"/>
              <a:gd name="T5" fmla="*/ 192 h 216"/>
              <a:gd name="T6" fmla="*/ 320 w 320"/>
              <a:gd name="T7" fmla="*/ 0 h 216"/>
            </a:gdLst>
            <a:ahLst/>
            <a:cxnLst>
              <a:cxn ang="0">
                <a:pos x="T0" y="T1"/>
              </a:cxn>
              <a:cxn ang="0">
                <a:pos x="T2" y="T3"/>
              </a:cxn>
              <a:cxn ang="0">
                <a:pos x="T4" y="T5"/>
              </a:cxn>
              <a:cxn ang="0">
                <a:pos x="T6" y="T7"/>
              </a:cxn>
            </a:cxnLst>
            <a:rect l="0" t="0" r="r" b="b"/>
            <a:pathLst>
              <a:path w="320" h="216">
                <a:moveTo>
                  <a:pt x="0" y="216"/>
                </a:moveTo>
                <a:cubicBezTo>
                  <a:pt x="296" y="216"/>
                  <a:pt x="296" y="216"/>
                  <a:pt x="296" y="216"/>
                </a:cubicBezTo>
                <a:cubicBezTo>
                  <a:pt x="309" y="216"/>
                  <a:pt x="320" y="205"/>
                  <a:pt x="320" y="192"/>
                </a:cubicBezTo>
                <a:cubicBezTo>
                  <a:pt x="320" y="0"/>
                  <a:pt x="320" y="0"/>
                  <a:pt x="320" y="0"/>
                </a:cubicBezTo>
              </a:path>
            </a:pathLst>
          </a:custGeom>
          <a:noFill/>
          <a:ln w="19050" cap="flat">
            <a:solidFill>
              <a:schemeClr val="tx1"/>
            </a:solidFill>
            <a:prstDash val="solid"/>
            <a:miter lim="800000"/>
            <a:headEnd type="arrow" w="med"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148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Conventional compared to Digital</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31</a:t>
            </a:fld>
            <a:endParaRPr lang="en-US"/>
          </a:p>
        </p:txBody>
      </p:sp>
      <p:sp>
        <p:nvSpPr>
          <p:cNvPr id="10" name="Text Placeholder 9"/>
          <p:cNvSpPr>
            <a:spLocks noGrp="1"/>
          </p:cNvSpPr>
          <p:nvPr>
            <p:ph type="body" sz="quarter" idx="16"/>
          </p:nvPr>
        </p:nvSpPr>
        <p:spPr/>
        <p:txBody>
          <a:bodyPr/>
          <a:lstStyle/>
          <a:p>
            <a:r>
              <a:rPr lang="en-US"/>
              <a:t>Conventional substation (example MV)</a:t>
            </a:r>
          </a:p>
        </p:txBody>
      </p:sp>
      <p:sp>
        <p:nvSpPr>
          <p:cNvPr id="11" name="Text Placeholder 10"/>
          <p:cNvSpPr>
            <a:spLocks noGrp="1"/>
          </p:cNvSpPr>
          <p:nvPr>
            <p:ph type="body" sz="quarter" idx="17"/>
          </p:nvPr>
        </p:nvSpPr>
        <p:spPr/>
        <p:txBody>
          <a:bodyPr/>
          <a:lstStyle/>
          <a:p>
            <a:r>
              <a:rPr lang="en-US"/>
              <a:t>Digital substation (example MV)</a:t>
            </a:r>
          </a:p>
        </p:txBody>
      </p:sp>
      <p:sp>
        <p:nvSpPr>
          <p:cNvPr id="13" name="Content Placeholder 12"/>
          <p:cNvSpPr>
            <a:spLocks noGrp="1"/>
          </p:cNvSpPr>
          <p:nvPr>
            <p:ph sz="quarter" idx="20"/>
          </p:nvPr>
        </p:nvSpPr>
        <p:spPr/>
        <p:txBody>
          <a:bodyPr/>
          <a:lstStyle/>
          <a:p>
            <a:r>
              <a:rPr lang="en-US"/>
              <a:t>Small foot-print integration</a:t>
            </a:r>
          </a:p>
          <a:p>
            <a:endParaRPr lang="en-US"/>
          </a:p>
          <a:p>
            <a:pPr lvl="1"/>
            <a:r>
              <a:rPr lang="en-US"/>
              <a:t>80% copper reduction</a:t>
            </a:r>
          </a:p>
          <a:p>
            <a:pPr lvl="1"/>
            <a:r>
              <a:rPr lang="en-US"/>
              <a:t>40% shorter installation time</a:t>
            </a:r>
          </a:p>
          <a:p>
            <a:pPr lvl="1"/>
            <a:r>
              <a:rPr lang="en-US"/>
              <a:t>50% less space required</a:t>
            </a:r>
          </a:p>
          <a:p>
            <a:pPr lvl="1"/>
            <a:r>
              <a:rPr lang="en-US"/>
              <a:t>Operational cost reduction</a:t>
            </a:r>
          </a:p>
          <a:p>
            <a:pPr lvl="1"/>
            <a:r>
              <a:rPr lang="en-US"/>
              <a:t>50% outage time reduction</a:t>
            </a:r>
          </a:p>
        </p:txBody>
      </p:sp>
      <p:sp>
        <p:nvSpPr>
          <p:cNvPr id="9" name="Subtitle 8"/>
          <p:cNvSpPr>
            <a:spLocks noGrp="1"/>
          </p:cNvSpPr>
          <p:nvPr>
            <p:ph type="subTitle" idx="13"/>
          </p:nvPr>
        </p:nvSpPr>
        <p:spPr/>
        <p:txBody>
          <a:bodyPr/>
          <a:lstStyle/>
          <a:p>
            <a:endParaRPr lang="en-US"/>
          </a:p>
        </p:txBody>
      </p:sp>
      <p:pic>
        <p:nvPicPr>
          <p:cNvPr id="14" name="Picture 725"/>
          <p:cNvPicPr>
            <a:picLocks noGrp="1" noChangeAspect="1"/>
          </p:cNvPicPr>
          <p:nvPr>
            <p:ph sz="quarter" idx="19"/>
          </p:nvPr>
        </p:nvPicPr>
        <p:blipFill>
          <a:blip r:embed="rId2">
            <a:extLst>
              <a:ext uri="{28A0092B-C50C-407E-A947-70E740481C1C}">
                <a14:useLocalDpi xmlns:a14="http://schemas.microsoft.com/office/drawing/2010/main"/>
              </a:ext>
            </a:extLst>
          </a:blip>
          <a:srcRect/>
          <a:stretch>
            <a:fillRect/>
          </a:stretch>
        </p:blipFill>
        <p:spPr bwMode="auto">
          <a:xfrm>
            <a:off x="2475002" y="2317750"/>
            <a:ext cx="3409611"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9"/>
          <p:cNvPicPr>
            <a:picLocks noChangeAspect="1"/>
          </p:cNvPicPr>
          <p:nvPr/>
        </p:nvPicPr>
        <p:blipFill rotWithShape="1">
          <a:blip r:embed="rId3" cstate="screen">
            <a:extLst>
              <a:ext uri="{28A0092B-C50C-407E-A947-70E740481C1C}">
                <a14:useLocalDpi xmlns:a14="http://schemas.microsoft.com/office/drawing/2010/main"/>
              </a:ext>
            </a:extLst>
          </a:blip>
          <a:srcRect t="1138"/>
          <a:stretch/>
        </p:blipFill>
        <p:spPr bwMode="auto">
          <a:xfrm>
            <a:off x="8945123" y="2317639"/>
            <a:ext cx="2261820" cy="35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p:cNvSpPr txBox="1"/>
          <p:nvPr/>
        </p:nvSpPr>
        <p:spPr>
          <a:xfrm rot="16200004">
            <a:off x="10317490" y="4274708"/>
            <a:ext cx="2334830" cy="461665"/>
          </a:xfrm>
          <a:prstGeom prst="rect">
            <a:avLst/>
          </a:prstGeom>
          <a:noFill/>
          <a:ln cap="flat">
            <a:noFill/>
          </a:ln>
        </p:spPr>
        <p:txBody>
          <a:bodyPr wrap="square">
            <a:spAutoFit/>
          </a:bodyPr>
          <a:lstStyle/>
          <a:p>
            <a:pPr>
              <a:defRPr sz="1800" b="0" i="0" u="none" strike="noStrike" kern="0" cap="none" spc="0" baseline="0">
                <a:solidFill>
                  <a:srgbClr val="000000"/>
                </a:solidFill>
                <a:uFillTx/>
              </a:defRPr>
            </a:pPr>
            <a:r>
              <a:rPr lang="en-US" sz="1200" kern="0">
                <a:solidFill>
                  <a:srgbClr val="FF0000"/>
                </a:solidFill>
                <a:cs typeface="Arial" panose="020B0604020202020204" pitchFamily="34" charset="0"/>
              </a:rPr>
              <a:t>Fiber optic communication buses </a:t>
            </a:r>
          </a:p>
        </p:txBody>
      </p:sp>
      <p:sp>
        <p:nvSpPr>
          <p:cNvPr id="17" name="TextBox 13"/>
          <p:cNvSpPr txBox="1"/>
          <p:nvPr/>
        </p:nvSpPr>
        <p:spPr>
          <a:xfrm>
            <a:off x="10800751" y="2351630"/>
            <a:ext cx="1192001" cy="738664"/>
          </a:xfrm>
          <a:prstGeom prst="rect">
            <a:avLst/>
          </a:prstGeom>
          <a:noFill/>
          <a:ln cap="flat">
            <a:noFill/>
          </a:ln>
        </p:spPr>
        <p:txBody>
          <a:bodyPr wrap="square">
            <a:spAutoFit/>
          </a:bodyPr>
          <a:lstStyle/>
          <a:p>
            <a:pPr>
              <a:defRPr sz="1800" b="0" i="0" u="none" strike="noStrike" kern="0" cap="none" spc="0" baseline="0">
                <a:solidFill>
                  <a:srgbClr val="000000"/>
                </a:solidFill>
                <a:uFillTx/>
              </a:defRPr>
            </a:pPr>
            <a:r>
              <a:rPr lang="en-US" sz="1050" kern="0">
                <a:solidFill>
                  <a:srgbClr val="FF0000"/>
                </a:solidFill>
                <a:cs typeface="Arial" panose="020B0604020202020204" pitchFamily="34" charset="0"/>
              </a:rPr>
              <a:t>Station local or remote HMI with asset management</a:t>
            </a:r>
          </a:p>
        </p:txBody>
      </p:sp>
      <p:sp>
        <p:nvSpPr>
          <p:cNvPr id="18" name="Text Placeholder 5"/>
          <p:cNvSpPr txBox="1">
            <a:spLocks/>
          </p:cNvSpPr>
          <p:nvPr/>
        </p:nvSpPr>
        <p:spPr bwMode="gray">
          <a:xfrm>
            <a:off x="354133" y="2186113"/>
            <a:ext cx="2282370" cy="37260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a:t>Primary components stand alone</a:t>
            </a:r>
          </a:p>
        </p:txBody>
      </p:sp>
    </p:spTree>
    <p:extLst>
      <p:ext uri="{BB962C8B-B14F-4D97-AF65-F5344CB8AC3E}">
        <p14:creationId xmlns:p14="http://schemas.microsoft.com/office/powerpoint/2010/main" val="2164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a:t>Smart </a:t>
            </a:r>
            <a:r>
              <a:rPr lang="en-US"/>
              <a:t>s</a:t>
            </a:r>
            <a:r>
              <a:rPr lang="cs-CZ"/>
              <a:t>olutions</a:t>
            </a:r>
          </a:p>
        </p:txBody>
      </p:sp>
      <p:sp>
        <p:nvSpPr>
          <p:cNvPr id="3" name="Subtitle 2"/>
          <p:cNvSpPr>
            <a:spLocks noGrp="1"/>
          </p:cNvSpPr>
          <p:nvPr>
            <p:ph type="subTitle" idx="1"/>
          </p:nvPr>
        </p:nvSpPr>
        <p:spPr/>
        <p:txBody>
          <a:bodyPr vert="horz" lIns="0" tIns="0" rIns="0" bIns="0" rtlCol="0" anchor="t">
            <a:noAutofit/>
          </a:bodyPr>
          <a:lstStyle/>
          <a:p>
            <a:endParaRPr lang="cs-CZ"/>
          </a:p>
        </p:txBody>
      </p:sp>
    </p:spTree>
    <p:extLst>
      <p:ext uri="{BB962C8B-B14F-4D97-AF65-F5344CB8AC3E}">
        <p14:creationId xmlns:p14="http://schemas.microsoft.com/office/powerpoint/2010/main" val="386462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State</a:t>
            </a:r>
            <a:r>
              <a:rPr lang="en-US"/>
              <a:t>-</a:t>
            </a:r>
            <a:r>
              <a:rPr lang="cs-CZ"/>
              <a:t>of</a:t>
            </a:r>
            <a:r>
              <a:rPr lang="en-US"/>
              <a:t>-</a:t>
            </a:r>
            <a:r>
              <a:rPr lang="cs-CZ"/>
              <a:t>the</a:t>
            </a:r>
            <a:r>
              <a:rPr lang="en-US"/>
              <a:t>-a</a:t>
            </a:r>
            <a:r>
              <a:rPr lang="cs-CZ"/>
              <a:t>rt </a:t>
            </a:r>
            <a:r>
              <a:rPr lang="en-US"/>
              <a:t>protection t</a:t>
            </a:r>
            <a:r>
              <a:rPr lang="cs-CZ"/>
              <a:t>echnology</a:t>
            </a:r>
            <a:endParaRPr lang="en-US"/>
          </a:p>
        </p:txBody>
      </p:sp>
      <p:sp>
        <p:nvSpPr>
          <p:cNvPr id="5" name="Footer Placeholder 4"/>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604723B6-2C37-4C03-92C2-AA6C4A469955}"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33</a:t>
            </a:fld>
            <a:endParaRPr lang="en-US"/>
          </a:p>
        </p:txBody>
      </p:sp>
      <p:sp>
        <p:nvSpPr>
          <p:cNvPr id="18" name="Content Placeholder 17"/>
          <p:cNvSpPr>
            <a:spLocks noGrp="1"/>
          </p:cNvSpPr>
          <p:nvPr>
            <p:ph sz="quarter" idx="20"/>
          </p:nvPr>
        </p:nvSpPr>
        <p:spPr/>
        <p:txBody>
          <a:bodyPr/>
          <a:lstStyle/>
          <a:p>
            <a:endParaRPr lang="en-US"/>
          </a:p>
        </p:txBody>
      </p:sp>
      <p:sp>
        <p:nvSpPr>
          <p:cNvPr id="16" name="Content Placeholder 15"/>
          <p:cNvSpPr>
            <a:spLocks noGrp="1"/>
          </p:cNvSpPr>
          <p:nvPr>
            <p:ph sz="quarter" idx="19"/>
          </p:nvPr>
        </p:nvSpPr>
        <p:spPr/>
        <p:txBody>
          <a:bodyPr/>
          <a:lstStyle/>
          <a:p>
            <a:pPr marL="285750" indent="-285750">
              <a:buSzPct val="80000"/>
            </a:pPr>
            <a:r>
              <a:rPr lang="en-US"/>
              <a:t>Native </a:t>
            </a:r>
            <a:r>
              <a:rPr lang="cs-CZ"/>
              <a:t>IEC 61850</a:t>
            </a:r>
            <a:r>
              <a:rPr lang="en-US"/>
              <a:t> ed.1 or ed.2 support</a:t>
            </a:r>
          </a:p>
          <a:p>
            <a:pPr marL="285750" indent="-285750">
              <a:buSzPct val="80000"/>
            </a:pPr>
            <a:r>
              <a:rPr lang="en-US"/>
              <a:t>611 series version 2.0</a:t>
            </a:r>
          </a:p>
          <a:p>
            <a:pPr>
              <a:buSzPct val="80000"/>
            </a:pPr>
            <a:r>
              <a:rPr lang="cs-CZ"/>
              <a:t>615 series</a:t>
            </a:r>
            <a:r>
              <a:rPr lang="en-US"/>
              <a:t> version 5.0 FP1</a:t>
            </a:r>
          </a:p>
          <a:p>
            <a:pPr>
              <a:buSzPct val="80000"/>
            </a:pPr>
            <a:r>
              <a:rPr lang="en-US"/>
              <a:t>620 series version 2.0 FP1</a:t>
            </a:r>
          </a:p>
          <a:p>
            <a:pPr>
              <a:buSzPct val="80000"/>
            </a:pPr>
            <a:r>
              <a:rPr lang="en-US"/>
              <a:t>630 series version 1.3</a:t>
            </a:r>
            <a:endParaRPr lang="cs-CZ"/>
          </a:p>
          <a:p>
            <a:pPr marL="0" lvl="1" indent="0">
              <a:buSzPct val="80000"/>
              <a:buNone/>
            </a:pPr>
            <a:r>
              <a:rPr lang="cs-CZ"/>
              <a:t>Feeder</a:t>
            </a:r>
            <a:r>
              <a:rPr lang="en-US"/>
              <a:t>, Motor, </a:t>
            </a:r>
            <a:r>
              <a:rPr lang="cs-CZ"/>
              <a:t>Transformer,</a:t>
            </a:r>
            <a:r>
              <a:rPr lang="en-US"/>
              <a:t> </a:t>
            </a:r>
            <a:r>
              <a:rPr lang="en-US" err="1"/>
              <a:t>Busbar</a:t>
            </a:r>
            <a:r>
              <a:rPr lang="en-US"/>
              <a:t> differential, </a:t>
            </a:r>
            <a:r>
              <a:rPr lang="cs-CZ"/>
              <a:t>Line </a:t>
            </a:r>
            <a:r>
              <a:rPr lang="en-US"/>
              <a:t>differential, Generator, Capacitor </a:t>
            </a:r>
            <a:r>
              <a:rPr lang="cs-CZ"/>
              <a:t>and Voltage </a:t>
            </a:r>
            <a:r>
              <a:rPr lang="en-US"/>
              <a:t>p</a:t>
            </a:r>
            <a:r>
              <a:rPr lang="cs-CZ"/>
              <a:t>rotection</a:t>
            </a:r>
            <a:r>
              <a:rPr lang="en-US"/>
              <a:t>s</a:t>
            </a:r>
            <a:endParaRPr lang="cs-CZ"/>
          </a:p>
          <a:p>
            <a:pPr marL="0" lvl="1" indent="0">
              <a:buSzPct val="80000"/>
              <a:buNone/>
            </a:pPr>
            <a:r>
              <a:rPr lang="en-US"/>
              <a:t>Arc protection embedded (3 channels) for 615 &amp; 620 series</a:t>
            </a:r>
          </a:p>
          <a:p>
            <a:pPr marL="0" lvl="1" indent="0">
              <a:buSzPct val="80000"/>
              <a:buNone/>
            </a:pPr>
            <a:r>
              <a:rPr lang="en-US" err="1"/>
              <a:t>Rogowski</a:t>
            </a:r>
            <a:r>
              <a:rPr lang="en-US"/>
              <a:t> coil and voltage divider measurement support for 615 &amp; 620 series</a:t>
            </a:r>
          </a:p>
          <a:p>
            <a:pPr marL="0" lvl="1" indent="0">
              <a:buSzPct val="80000"/>
              <a:buNone/>
            </a:pPr>
            <a:r>
              <a:rPr lang="en-US"/>
              <a:t>IEC 61850 9-2, SMV support in 615 &amp; 620 series</a:t>
            </a:r>
          </a:p>
          <a:p>
            <a:pPr marL="0" lvl="1" indent="0">
              <a:buSzPct val="80000"/>
              <a:buNone/>
            </a:pPr>
            <a:r>
              <a:rPr lang="en-US"/>
              <a:t>HSR or PRP full redundancy</a:t>
            </a:r>
          </a:p>
          <a:p>
            <a:pPr marL="0" lvl="1" indent="0">
              <a:buSzPct val="80000"/>
              <a:buNone/>
            </a:pPr>
            <a:r>
              <a:rPr lang="en-US"/>
              <a:t>UG Digital support</a:t>
            </a:r>
          </a:p>
        </p:txBody>
      </p:sp>
      <p:sp>
        <p:nvSpPr>
          <p:cNvPr id="2" name="Subtitle 1"/>
          <p:cNvSpPr>
            <a:spLocks noGrp="1"/>
          </p:cNvSpPr>
          <p:nvPr>
            <p:ph type="subTitle" idx="13"/>
          </p:nvPr>
        </p:nvSpPr>
        <p:spPr/>
        <p:txBody>
          <a:bodyPr/>
          <a:lstStyle/>
          <a:p>
            <a:r>
              <a:rPr lang="cs-CZ" err="1">
                <a:solidFill>
                  <a:schemeClr val="accent1"/>
                </a:solidFill>
              </a:rPr>
              <a:t>Relion</a:t>
            </a:r>
            <a:r>
              <a:rPr lang="cs-CZ" baseline="30000">
                <a:solidFill>
                  <a:schemeClr val="accent1"/>
                </a:solidFill>
              </a:rPr>
              <a:t>®</a:t>
            </a:r>
            <a:r>
              <a:rPr lang="cs-CZ">
                <a:solidFill>
                  <a:schemeClr val="accent1"/>
                </a:solidFill>
              </a:rPr>
              <a:t> </a:t>
            </a:r>
            <a:r>
              <a:rPr lang="en-US">
                <a:solidFill>
                  <a:schemeClr val="accent1"/>
                </a:solidFill>
              </a:rPr>
              <a:t>in </a:t>
            </a:r>
            <a:r>
              <a:rPr lang="en-US" err="1">
                <a:solidFill>
                  <a:schemeClr val="accent1"/>
                </a:solidFill>
              </a:rPr>
              <a:t>UniGear</a:t>
            </a:r>
            <a:endParaRPr lang="en-US"/>
          </a:p>
        </p:txBody>
      </p:sp>
      <p:cxnSp>
        <p:nvCxnSpPr>
          <p:cNvPr id="9" name="Straight Connector 8"/>
          <p:cNvCxnSpPr/>
          <p:nvPr/>
        </p:nvCxnSpPr>
        <p:spPr bwMode="gray">
          <a:xfrm>
            <a:off x="6096000"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5115" y="1569770"/>
            <a:ext cx="2769751" cy="27697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212" y="1941001"/>
            <a:ext cx="2027291" cy="202729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212" y="3999657"/>
            <a:ext cx="2048718" cy="2048718"/>
          </a:xfrm>
          <a:prstGeom prst="rect">
            <a:avLst/>
          </a:prstGeom>
        </p:spPr>
      </p:pic>
    </p:spTree>
    <p:extLst>
      <p:ext uri="{BB962C8B-B14F-4D97-AF65-F5344CB8AC3E}">
        <p14:creationId xmlns:p14="http://schemas.microsoft.com/office/powerpoint/2010/main" val="221645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Load-shedding controller PML630</a:t>
            </a:r>
          </a:p>
        </p:txBody>
      </p:sp>
      <p:sp>
        <p:nvSpPr>
          <p:cNvPr id="3" name="Footer Placeholder 2"/>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8F8FF341-9601-47A6-A4C1-F2885A66BAA5}" type="datetime4">
              <a:rPr lang="en-US" smtClean="0"/>
              <a:t>July 18, 2018</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34</a:t>
            </a:fld>
            <a:endParaRPr lang="en-US"/>
          </a:p>
        </p:txBody>
      </p:sp>
      <p:sp>
        <p:nvSpPr>
          <p:cNvPr id="7" name="Content Placeholder 6"/>
          <p:cNvSpPr>
            <a:spLocks noGrp="1"/>
          </p:cNvSpPr>
          <p:nvPr>
            <p:ph sz="quarter" idx="19"/>
          </p:nvPr>
        </p:nvSpPr>
        <p:spPr/>
        <p:txBody>
          <a:bodyPr/>
          <a:lstStyle/>
          <a:p>
            <a:r>
              <a:rPr lang="en-US"/>
              <a:t>Protection against power outages and black-outs in industrial power systems; black-outs cause huge commercial losses</a:t>
            </a:r>
          </a:p>
          <a:p>
            <a:r>
              <a:rPr lang="en-US"/>
              <a:t>Dedicated load-shedding device based on the </a:t>
            </a:r>
            <a:r>
              <a:rPr lang="en-US" err="1"/>
              <a:t>Relion</a:t>
            </a:r>
            <a:r>
              <a:rPr lang="en-US"/>
              <a:t>® 630 series with inherited and specific features</a:t>
            </a:r>
          </a:p>
          <a:p>
            <a:r>
              <a:rPr lang="en-US"/>
              <a:t>Functionality based on ABB’s System 800xA – Power Management System</a:t>
            </a:r>
          </a:p>
          <a:p>
            <a:r>
              <a:rPr lang="en-US"/>
              <a:t>Combines power management functionality on protection and control relay platform</a:t>
            </a:r>
          </a:p>
          <a:p>
            <a:r>
              <a:rPr lang="en-US"/>
              <a:t>Uses benefits of IEC 61850 to deliver high performance and reliability</a:t>
            </a:r>
          </a:p>
          <a:p>
            <a:endParaRPr lang="en-US"/>
          </a:p>
        </p:txBody>
      </p:sp>
      <p:sp>
        <p:nvSpPr>
          <p:cNvPr id="8" name="Subtitle 7"/>
          <p:cNvSpPr>
            <a:spLocks noGrp="1"/>
          </p:cNvSpPr>
          <p:nvPr>
            <p:ph type="subTitle" idx="13"/>
          </p:nvPr>
        </p:nvSpPr>
        <p:spPr/>
        <p:txBody>
          <a:bodyPr/>
          <a:lstStyle/>
          <a:p>
            <a:endParaRPr lang="en-US"/>
          </a:p>
        </p:txBody>
      </p:sp>
      <p:pic>
        <p:nvPicPr>
          <p:cNvPr id="6" name="Picture 5"/>
          <p:cNvPicPr>
            <a:picLocks noChangeAspect="1"/>
          </p:cNvPicPr>
          <p:nvPr/>
        </p:nvPicPr>
        <p:blipFill>
          <a:blip r:embed="rId2"/>
          <a:stretch>
            <a:fillRect/>
          </a:stretch>
        </p:blipFill>
        <p:spPr>
          <a:xfrm>
            <a:off x="9969527" y="4401798"/>
            <a:ext cx="1850500" cy="1528113"/>
          </a:xfrm>
          <a:prstGeom prst="rect">
            <a:avLst/>
          </a:prstGeom>
        </p:spPr>
      </p:pic>
      <p:pic>
        <p:nvPicPr>
          <p:cNvPr id="9" name="Picture 8"/>
          <p:cNvPicPr>
            <a:picLocks noChangeAspect="1"/>
          </p:cNvPicPr>
          <p:nvPr/>
        </p:nvPicPr>
        <p:blipFill>
          <a:blip r:embed="rId3"/>
          <a:stretch>
            <a:fillRect/>
          </a:stretch>
        </p:blipFill>
        <p:spPr>
          <a:xfrm>
            <a:off x="7982380" y="2958291"/>
            <a:ext cx="1761598" cy="1567947"/>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3600" y="2381563"/>
            <a:ext cx="1219939" cy="534249"/>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97453" y="2588516"/>
            <a:ext cx="597324" cy="442398"/>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8552" y="2357117"/>
            <a:ext cx="759592" cy="816920"/>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2801" y="5016916"/>
            <a:ext cx="1446437" cy="597750"/>
          </a:xfrm>
          <a:prstGeom prst="rect">
            <a:avLst/>
          </a:prstGeom>
        </p:spPr>
      </p:pic>
      <p:sp>
        <p:nvSpPr>
          <p:cNvPr id="15" name="TextBox 14"/>
          <p:cNvSpPr txBox="1"/>
          <p:nvPr/>
        </p:nvSpPr>
        <p:spPr bwMode="gray">
          <a:xfrm>
            <a:off x="6290166" y="2099272"/>
            <a:ext cx="1148113" cy="45713"/>
          </a:xfrm>
          <a:prstGeom prst="rect">
            <a:avLst/>
          </a:prstGeom>
          <a:noFill/>
        </p:spPr>
        <p:txBody>
          <a:bodyPr wrap="square" lIns="71991" tIns="71991" rIns="71991" bIns="71991" rtlCol="0">
            <a:noAutofit/>
          </a:bodyPr>
          <a:lstStyle/>
          <a:p>
            <a:r>
              <a:rPr lang="cs-CZ" sz="1000"/>
              <a:t>COM600</a:t>
            </a:r>
            <a:endParaRPr lang="en-US" sz="1000" err="1"/>
          </a:p>
        </p:txBody>
      </p:sp>
      <p:sp>
        <p:nvSpPr>
          <p:cNvPr id="16" name="TextBox 15"/>
          <p:cNvSpPr txBox="1"/>
          <p:nvPr/>
        </p:nvSpPr>
        <p:spPr bwMode="gray">
          <a:xfrm>
            <a:off x="6276234" y="5719618"/>
            <a:ext cx="1848360" cy="121996"/>
          </a:xfrm>
          <a:prstGeom prst="rect">
            <a:avLst/>
          </a:prstGeom>
          <a:noFill/>
        </p:spPr>
        <p:txBody>
          <a:bodyPr wrap="square" lIns="71991" tIns="71991" rIns="71991" bIns="71991" rtlCol="0">
            <a:noAutofit/>
          </a:bodyPr>
          <a:lstStyle/>
          <a:p>
            <a:r>
              <a:rPr lang="cs-CZ" sz="1000"/>
              <a:t>630, 620, 615 series relays</a:t>
            </a:r>
            <a:endParaRPr lang="en-US" sz="1000"/>
          </a:p>
        </p:txBody>
      </p:sp>
      <p:sp>
        <p:nvSpPr>
          <p:cNvPr id="17" name="TextBox 16"/>
          <p:cNvSpPr txBox="1"/>
          <p:nvPr/>
        </p:nvSpPr>
        <p:spPr bwMode="gray">
          <a:xfrm>
            <a:off x="9969527" y="5719618"/>
            <a:ext cx="1403924" cy="305302"/>
          </a:xfrm>
          <a:prstGeom prst="rect">
            <a:avLst/>
          </a:prstGeom>
          <a:noFill/>
        </p:spPr>
        <p:txBody>
          <a:bodyPr wrap="square" lIns="71991" tIns="71991" rIns="71991" bIns="71991" rtlCol="0">
            <a:noAutofit/>
          </a:bodyPr>
          <a:lstStyle/>
          <a:p>
            <a:r>
              <a:rPr lang="cs-CZ" sz="1000"/>
              <a:t>UniGear ZS1</a:t>
            </a:r>
            <a:endParaRPr lang="en-US" sz="1000"/>
          </a:p>
        </p:txBody>
      </p:sp>
      <p:sp>
        <p:nvSpPr>
          <p:cNvPr id="18" name="TextBox 17"/>
          <p:cNvSpPr txBox="1"/>
          <p:nvPr/>
        </p:nvSpPr>
        <p:spPr bwMode="gray">
          <a:xfrm>
            <a:off x="10204167" y="1973898"/>
            <a:ext cx="1648348" cy="148230"/>
          </a:xfrm>
          <a:prstGeom prst="rect">
            <a:avLst/>
          </a:prstGeom>
          <a:noFill/>
        </p:spPr>
        <p:txBody>
          <a:bodyPr wrap="square" lIns="71991" tIns="71991" rIns="71991" bIns="71991" rtlCol="0">
            <a:noAutofit/>
          </a:bodyPr>
          <a:lstStyle/>
          <a:p>
            <a:r>
              <a:rPr lang="cs-CZ" sz="1000" err="1"/>
              <a:t>Legacy</a:t>
            </a:r>
            <a:r>
              <a:rPr lang="cs-CZ" sz="1000"/>
              <a:t> RE_500 </a:t>
            </a:r>
            <a:r>
              <a:rPr lang="cs-CZ" sz="1000" err="1"/>
              <a:t>relays</a:t>
            </a:r>
            <a:r>
              <a:rPr lang="cs-CZ" sz="1000"/>
              <a:t> (non–IEC 61850)</a:t>
            </a:r>
            <a:endParaRPr lang="en-US" sz="1000" err="1"/>
          </a:p>
        </p:txBody>
      </p:sp>
      <p:sp>
        <p:nvSpPr>
          <p:cNvPr id="20" name="TextBox 19"/>
          <p:cNvSpPr txBox="1"/>
          <p:nvPr/>
        </p:nvSpPr>
        <p:spPr bwMode="gray">
          <a:xfrm>
            <a:off x="8536989" y="2850408"/>
            <a:ext cx="1148113" cy="45713"/>
          </a:xfrm>
          <a:prstGeom prst="rect">
            <a:avLst/>
          </a:prstGeom>
          <a:noFill/>
        </p:spPr>
        <p:txBody>
          <a:bodyPr wrap="square" lIns="71991" tIns="71991" rIns="71991" bIns="71991" rtlCol="0">
            <a:noAutofit/>
          </a:bodyPr>
          <a:lstStyle/>
          <a:p>
            <a:r>
              <a:rPr lang="cs-CZ" sz="1000"/>
              <a:t>PML630</a:t>
            </a:r>
            <a:endParaRPr lang="en-US" sz="1000" err="1"/>
          </a:p>
        </p:txBody>
      </p:sp>
      <p:cxnSp>
        <p:nvCxnSpPr>
          <p:cNvPr id="30" name="Straight Connector 29"/>
          <p:cNvCxnSpPr/>
          <p:nvPr/>
        </p:nvCxnSpPr>
        <p:spPr bwMode="gray">
          <a:xfrm flipH="1">
            <a:off x="6862149" y="3742264"/>
            <a:ext cx="1014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flipH="1">
            <a:off x="6863569" y="4005209"/>
            <a:ext cx="1014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gray">
          <a:xfrm flipV="1">
            <a:off x="6862149" y="3030914"/>
            <a:ext cx="0" cy="711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gray">
          <a:xfrm flipV="1">
            <a:off x="6862149" y="4005209"/>
            <a:ext cx="0" cy="885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gray">
          <a:xfrm flipH="1">
            <a:off x="9880446" y="4005209"/>
            <a:ext cx="1014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6" idx="0"/>
          </p:cNvCxnSpPr>
          <p:nvPr/>
        </p:nvCxnSpPr>
        <p:spPr bwMode="gray">
          <a:xfrm flipV="1">
            <a:off x="10894777" y="4005209"/>
            <a:ext cx="0" cy="3965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gray">
          <a:xfrm flipH="1">
            <a:off x="9880445" y="3722474"/>
            <a:ext cx="1014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gray">
          <a:xfrm flipV="1">
            <a:off x="10894776" y="3325885"/>
            <a:ext cx="0" cy="3965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54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err="1"/>
              <a:t>UniGear</a:t>
            </a:r>
            <a:r>
              <a:rPr lang="en-US"/>
              <a:t> with Substation Automation</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35</a:t>
            </a:fld>
            <a:endParaRPr lang="en-US"/>
          </a:p>
        </p:txBody>
      </p:sp>
      <p:sp>
        <p:nvSpPr>
          <p:cNvPr id="8" name="Content Placeholder 7"/>
          <p:cNvSpPr>
            <a:spLocks noGrp="1"/>
          </p:cNvSpPr>
          <p:nvPr>
            <p:ph sz="quarter" idx="19"/>
          </p:nvPr>
        </p:nvSpPr>
        <p:spPr/>
        <p:txBody>
          <a:bodyPr/>
          <a:lstStyle/>
          <a:p>
            <a:r>
              <a:rPr lang="en-US"/>
              <a:t>All-in-one: user interface solution, communication gateway functionality and automation platform</a:t>
            </a:r>
          </a:p>
          <a:p>
            <a:r>
              <a:rPr lang="en-US"/>
              <a:t>Ready for One point connection</a:t>
            </a:r>
          </a:p>
          <a:p>
            <a:r>
              <a:rPr lang="en-US"/>
              <a:t>Cost effective</a:t>
            </a:r>
          </a:p>
          <a:p>
            <a:r>
              <a:rPr lang="en-US"/>
              <a:t>Only one stop buy</a:t>
            </a:r>
          </a:p>
          <a:p>
            <a:r>
              <a:rPr lang="en-US"/>
              <a:t>Integration in low voltage compartment</a:t>
            </a:r>
          </a:p>
          <a:p>
            <a:r>
              <a:rPr lang="en-US"/>
              <a:t>User friendly</a:t>
            </a:r>
          </a:p>
          <a:p>
            <a:r>
              <a:rPr lang="en-US"/>
              <a:t>Efficient engineering and maintenance</a:t>
            </a:r>
          </a:p>
          <a:p>
            <a:r>
              <a:rPr lang="en-US"/>
              <a:t>Open solution, exactly what you need</a:t>
            </a:r>
          </a:p>
          <a:p>
            <a:r>
              <a:rPr lang="en-US"/>
              <a:t>Focused on Applications (e.g. load shedding interface)</a:t>
            </a:r>
          </a:p>
          <a:p>
            <a:r>
              <a:rPr lang="en-US"/>
              <a:t>Seamless Connectivity</a:t>
            </a:r>
          </a:p>
          <a:p>
            <a:r>
              <a:rPr lang="en-US"/>
              <a:t>Future proof concept</a:t>
            </a:r>
          </a:p>
        </p:txBody>
      </p:sp>
      <p:sp>
        <p:nvSpPr>
          <p:cNvPr id="7" name="Subtitle 6"/>
          <p:cNvSpPr>
            <a:spLocks noGrp="1"/>
          </p:cNvSpPr>
          <p:nvPr>
            <p:ph type="subTitle" idx="13"/>
          </p:nvPr>
        </p:nvSpPr>
        <p:spPr/>
        <p:txBody>
          <a:bodyPr/>
          <a:lstStyle/>
          <a:p>
            <a:r>
              <a:rPr lang="en-US"/>
              <a:t>Distribution automation controller COM600</a:t>
            </a:r>
          </a:p>
        </p:txBody>
      </p:sp>
      <p:pic>
        <p:nvPicPr>
          <p:cNvPr id="2" name="Picture 1"/>
          <p:cNvPicPr>
            <a:picLocks noChangeAspect="1"/>
          </p:cNvPicPr>
          <p:nvPr/>
        </p:nvPicPr>
        <p:blipFill>
          <a:blip r:embed="rId2"/>
          <a:stretch>
            <a:fillRect/>
          </a:stretch>
        </p:blipFill>
        <p:spPr>
          <a:xfrm>
            <a:off x="6314507" y="2738659"/>
            <a:ext cx="5538008" cy="2411356"/>
          </a:xfrm>
          <a:prstGeom prst="rect">
            <a:avLst/>
          </a:prstGeom>
        </p:spPr>
      </p:pic>
    </p:spTree>
    <p:extLst>
      <p:ext uri="{BB962C8B-B14F-4D97-AF65-F5344CB8AC3E}">
        <p14:creationId xmlns:p14="http://schemas.microsoft.com/office/powerpoint/2010/main" val="39836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ABB LV switchgear</a:t>
            </a:r>
          </a:p>
        </p:txBody>
      </p:sp>
      <p:sp>
        <p:nvSpPr>
          <p:cNvPr id="9" name="Subtitle 8"/>
          <p:cNvSpPr>
            <a:spLocks noGrp="1"/>
          </p:cNvSpPr>
          <p:nvPr>
            <p:ph type="subTitle" idx="1"/>
          </p:nvPr>
        </p:nvSpPr>
        <p:spPr/>
        <p:txBody>
          <a:bodyPr/>
          <a:lstStyle/>
          <a:p>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70010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1"/>
          </p:nvPr>
        </p:nvSpPr>
        <p:spPr/>
        <p:txBody>
          <a:bodyPr/>
          <a:lstStyle/>
          <a:p>
            <a:endParaRPr lang="en-US"/>
          </a:p>
        </p:txBody>
      </p:sp>
      <p:sp>
        <p:nvSpPr>
          <p:cNvPr id="6" name="Title 5"/>
          <p:cNvSpPr>
            <a:spLocks noGrp="1"/>
          </p:cNvSpPr>
          <p:nvPr>
            <p:ph type="title"/>
          </p:nvPr>
        </p:nvSpPr>
        <p:spPr/>
        <p:txBody>
          <a:bodyPr/>
          <a:lstStyle/>
          <a:p>
            <a:r>
              <a:rPr lang="en-US"/>
              <a:t>LV switchgear</a:t>
            </a:r>
          </a:p>
        </p:txBody>
      </p:sp>
      <p:sp>
        <p:nvSpPr>
          <p:cNvPr id="3" name="Date Placeholder 2"/>
          <p:cNvSpPr>
            <a:spLocks noGrp="1"/>
          </p:cNvSpPr>
          <p:nvPr>
            <p:ph type="dt" sz="half" idx="18"/>
          </p:nvPr>
        </p:nvSpPr>
        <p:spPr/>
        <p:txBody>
          <a:bodyPr/>
          <a:lstStyle/>
          <a:p>
            <a:fld id="{E3EF050F-B85E-4E30-B69F-9970B4AED387}" type="datetime4">
              <a:rPr lang="en-US" smtClean="0"/>
              <a:t>July 18, 2018</a:t>
            </a:fld>
            <a:endParaRPr lang="en-US"/>
          </a:p>
        </p:txBody>
      </p:sp>
      <p:sp>
        <p:nvSpPr>
          <p:cNvPr id="4" name="Footer Placeholder 3"/>
          <p:cNvSpPr>
            <a:spLocks noGrp="1"/>
          </p:cNvSpPr>
          <p:nvPr>
            <p:ph type="ftr" sz="quarter" idx="19"/>
          </p:nvPr>
        </p:nvSpPr>
        <p:spPr/>
        <p:txBody>
          <a:bodyPr/>
          <a:lstStyle/>
          <a:p>
            <a:endParaRPr lang="en-US"/>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37</a:t>
            </a:fld>
            <a:endParaRPr lang="en-US"/>
          </a:p>
        </p:txBody>
      </p:sp>
      <p:sp>
        <p:nvSpPr>
          <p:cNvPr id="2" name="Subtitle 1"/>
          <p:cNvSpPr>
            <a:spLocks noGrp="1"/>
          </p:cNvSpPr>
          <p:nvPr>
            <p:ph type="subTitle" idx="13"/>
          </p:nvPr>
        </p:nvSpPr>
        <p:spPr/>
        <p:txBody>
          <a:bodyPr/>
          <a:lstStyle/>
          <a:p>
            <a:endParaRPr lang="en-US"/>
          </a:p>
        </p:txBody>
      </p:sp>
      <p:pic>
        <p:nvPicPr>
          <p:cNvPr id="1026" name="Picture 4" descr="ABB1ClaimL_rgb300_100mmLIGHT Kopie"/>
          <p:cNvPicPr>
            <a:picLocks noChangeAspect="1" noChangeArrowheads="1"/>
          </p:cNvPicPr>
          <p:nvPr/>
        </p:nvPicPr>
        <p:blipFill>
          <a:blip r:embed="rId2">
            <a:extLst>
              <a:ext uri="{28A0092B-C50C-407E-A947-70E740481C1C}">
                <a14:useLocalDpi xmlns:a14="http://schemas.microsoft.com/office/drawing/2010/main" val="0"/>
              </a:ext>
            </a:extLst>
          </a:blip>
          <a:srcRect l="62193"/>
          <a:stretch>
            <a:fillRect/>
          </a:stretch>
        </p:blipFill>
        <p:spPr bwMode="gray">
          <a:xfrm>
            <a:off x="11165842" y="781922"/>
            <a:ext cx="741187" cy="26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1132473" y="4388174"/>
            <a:ext cx="3024188" cy="140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82563" indent="-182563" eaLnBrk="0" hangingPunct="0">
              <a:defRPr>
                <a:solidFill>
                  <a:srgbClr val="000000"/>
                </a:solidFill>
                <a:latin typeface="Arial" panose="020B0604020202020204" pitchFamily="34" charset="0"/>
              </a:defRPr>
            </a:lvl1pPr>
            <a:lvl2pPr marL="539750" indent="-177800" eaLnBrk="0" hangingPunct="0">
              <a:defRPr>
                <a:solidFill>
                  <a:srgbClr val="000000"/>
                </a:solidFill>
                <a:latin typeface="Arial" panose="020B0604020202020204" pitchFamily="34" charset="0"/>
              </a:defRPr>
            </a:lvl2pPr>
            <a:lvl3pPr marL="896938" indent="-177800" eaLnBrk="0" hangingPunct="0">
              <a:defRPr>
                <a:solidFill>
                  <a:srgbClr val="000000"/>
                </a:solidFill>
                <a:latin typeface="Arial" panose="020B0604020202020204" pitchFamily="34" charset="0"/>
              </a:defRPr>
            </a:lvl3pPr>
            <a:lvl4pPr marL="1254125" indent="-174625" eaLnBrk="0" hangingPunct="0">
              <a:defRPr>
                <a:solidFill>
                  <a:srgbClr val="000000"/>
                </a:solidFill>
                <a:latin typeface="Arial" panose="020B0604020202020204" pitchFamily="34" charset="0"/>
              </a:defRPr>
            </a:lvl4pPr>
            <a:lvl5pPr marL="1611313" indent="-174625" eaLnBrk="0" hangingPunct="0">
              <a:defRPr>
                <a:solidFill>
                  <a:srgbClr val="000000"/>
                </a:solidFill>
                <a:latin typeface="Arial" panose="020B0604020202020204" pitchFamily="34" charset="0"/>
              </a:defRPr>
            </a:lvl5pPr>
            <a:lvl6pPr marL="20685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5257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29829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4401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eaLnBrk="1" hangingPunct="1"/>
            <a:r>
              <a:rPr lang="en-US" altLang="cs-CZ" sz="1600" b="1">
                <a:latin typeface="+mn-lt"/>
              </a:rPr>
              <a:t>Conventional systems</a:t>
            </a:r>
          </a:p>
          <a:p>
            <a:pPr eaLnBrk="1" hangingPunct="1"/>
            <a:endParaRPr lang="en-US" altLang="cs-CZ" sz="1600" b="1">
              <a:latin typeface="+mn-lt"/>
            </a:endParaRPr>
          </a:p>
          <a:p>
            <a:pPr lvl="1" eaLnBrk="1" hangingPunct="1"/>
            <a:r>
              <a:rPr lang="en-US" altLang="cs-CZ" sz="1600">
                <a:latin typeface="+mn-lt"/>
              </a:rPr>
              <a:t>MNS 3.0</a:t>
            </a:r>
          </a:p>
          <a:p>
            <a:pPr lvl="1" eaLnBrk="1" hangingPunct="1"/>
            <a:r>
              <a:rPr lang="cs-CZ" altLang="cs-CZ" sz="1600">
                <a:latin typeface="+mn-lt"/>
              </a:rPr>
              <a:t>MNS </a:t>
            </a:r>
            <a:r>
              <a:rPr lang="en-US" altLang="cs-CZ" sz="1600">
                <a:latin typeface="+mn-lt"/>
              </a:rPr>
              <a:t>Rear</a:t>
            </a:r>
          </a:p>
          <a:p>
            <a:pPr lvl="1" eaLnBrk="1" hangingPunct="1"/>
            <a:r>
              <a:rPr lang="en-US" altLang="cs-CZ" sz="1600">
                <a:latin typeface="+mn-lt"/>
              </a:rPr>
              <a:t>MNS-Up</a:t>
            </a:r>
          </a:p>
          <a:p>
            <a:pPr eaLnBrk="1" hangingPunct="1"/>
            <a:endParaRPr lang="en-US" altLang="cs-CZ" sz="1600">
              <a:latin typeface="+mn-lt"/>
            </a:endParaRPr>
          </a:p>
        </p:txBody>
      </p:sp>
      <p:sp>
        <p:nvSpPr>
          <p:cNvPr id="10" name="Rectangle 7"/>
          <p:cNvSpPr>
            <a:spLocks noChangeArrowheads="1"/>
          </p:cNvSpPr>
          <p:nvPr/>
        </p:nvSpPr>
        <p:spPr bwMode="auto">
          <a:xfrm>
            <a:off x="8196750" y="4374518"/>
            <a:ext cx="3656514" cy="162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82563" indent="-182563" eaLnBrk="0" hangingPunct="0">
              <a:defRPr>
                <a:solidFill>
                  <a:srgbClr val="000000"/>
                </a:solidFill>
                <a:latin typeface="Arial" panose="020B0604020202020204" pitchFamily="34" charset="0"/>
              </a:defRPr>
            </a:lvl1pPr>
            <a:lvl2pPr marL="539750" indent="-177800" eaLnBrk="0" hangingPunct="0">
              <a:defRPr>
                <a:solidFill>
                  <a:srgbClr val="000000"/>
                </a:solidFill>
                <a:latin typeface="Arial" panose="020B0604020202020204" pitchFamily="34" charset="0"/>
              </a:defRPr>
            </a:lvl2pPr>
            <a:lvl3pPr marL="896938" indent="-177800" eaLnBrk="0" hangingPunct="0">
              <a:defRPr>
                <a:solidFill>
                  <a:srgbClr val="000000"/>
                </a:solidFill>
                <a:latin typeface="Arial" panose="020B0604020202020204" pitchFamily="34" charset="0"/>
              </a:defRPr>
            </a:lvl3pPr>
            <a:lvl4pPr marL="1254125" indent="-174625" eaLnBrk="0" hangingPunct="0">
              <a:defRPr>
                <a:solidFill>
                  <a:srgbClr val="000000"/>
                </a:solidFill>
                <a:latin typeface="Arial" panose="020B0604020202020204" pitchFamily="34" charset="0"/>
              </a:defRPr>
            </a:lvl4pPr>
            <a:lvl5pPr marL="1611313" indent="-174625" eaLnBrk="0" hangingPunct="0">
              <a:defRPr>
                <a:solidFill>
                  <a:srgbClr val="000000"/>
                </a:solidFill>
                <a:latin typeface="Arial" panose="020B0604020202020204" pitchFamily="34" charset="0"/>
              </a:defRPr>
            </a:lvl5pPr>
            <a:lvl6pPr marL="20685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5257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29829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440113" indent="-174625"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eaLnBrk="1" hangingPunct="1"/>
            <a:r>
              <a:rPr lang="en-US" altLang="cs-CZ" sz="1600" b="1">
                <a:latin typeface="+mn-lt"/>
              </a:rPr>
              <a:t>Intelligent systems</a:t>
            </a:r>
          </a:p>
          <a:p>
            <a:pPr eaLnBrk="1" hangingPunct="1"/>
            <a:endParaRPr lang="en-US" altLang="cs-CZ" sz="1600" b="1">
              <a:latin typeface="+mn-lt"/>
            </a:endParaRPr>
          </a:p>
          <a:p>
            <a:pPr lvl="1" eaLnBrk="1" hangingPunct="1"/>
            <a:r>
              <a:rPr lang="en-US" altLang="cs-CZ" sz="1600">
                <a:latin typeface="+mn-lt"/>
              </a:rPr>
              <a:t>MNS iS</a:t>
            </a:r>
          </a:p>
          <a:p>
            <a:pPr lvl="1" eaLnBrk="1" hangingPunct="1"/>
            <a:r>
              <a:rPr lang="en-US" altLang="cs-CZ" sz="1600">
                <a:latin typeface="+mn-lt"/>
              </a:rPr>
              <a:t>MNS Digital (MNS 3.0, MNS Rear)</a:t>
            </a:r>
          </a:p>
          <a:p>
            <a:pPr lvl="1" eaLnBrk="1" hangingPunct="1"/>
            <a:r>
              <a:rPr lang="en-US" altLang="cs-CZ" sz="1600">
                <a:latin typeface="+mn-lt"/>
              </a:rPr>
              <a:t>MNS-Up</a:t>
            </a:r>
          </a:p>
          <a:p>
            <a:pPr eaLnBrk="1" hangingPunct="1"/>
            <a:endParaRPr lang="en-US" altLang="cs-CZ" sz="1600">
              <a:latin typeface="+mn-lt"/>
            </a:endParaRPr>
          </a:p>
        </p:txBody>
      </p:sp>
      <p:graphicFrame>
        <p:nvGraphicFramePr>
          <p:cNvPr id="11" name="Group 67"/>
          <p:cNvGraphicFramePr>
            <a:graphicFrameLocks/>
          </p:cNvGraphicFramePr>
          <p:nvPr>
            <p:extLst>
              <p:ext uri="{D42A27DB-BD31-4B8C-83A1-F6EECF244321}">
                <p14:modId xmlns:p14="http://schemas.microsoft.com/office/powerpoint/2010/main" val="2776166804"/>
              </p:ext>
            </p:extLst>
          </p:nvPr>
        </p:nvGraphicFramePr>
        <p:xfrm>
          <a:off x="4244974" y="1990189"/>
          <a:ext cx="3370997" cy="3990470"/>
        </p:xfrm>
        <a:graphic>
          <a:graphicData uri="http://schemas.openxmlformats.org/drawingml/2006/table">
            <a:tbl>
              <a:tblPr>
                <a:tableStyleId>{773F8A54-F971-430D-9108-034FE38666EA}</a:tableStyleId>
              </a:tblPr>
              <a:tblGrid>
                <a:gridCol w="1583048">
                  <a:extLst>
                    <a:ext uri="{9D8B030D-6E8A-4147-A177-3AD203B41FA5}">
                      <a16:colId xmlns:a16="http://schemas.microsoft.com/office/drawing/2014/main" xmlns="" val="20000"/>
                    </a:ext>
                  </a:extLst>
                </a:gridCol>
                <a:gridCol w="1787949">
                  <a:extLst>
                    <a:ext uri="{9D8B030D-6E8A-4147-A177-3AD203B41FA5}">
                      <a16:colId xmlns:a16="http://schemas.microsoft.com/office/drawing/2014/main" xmlns="" val="20001"/>
                    </a:ext>
                  </a:extLst>
                </a:gridCol>
              </a:tblGrid>
              <a:tr h="218867">
                <a:tc>
                  <a:txBody>
                    <a:bodyPr/>
                    <a:lstStyle/>
                    <a:p>
                      <a:pPr marL="0" marR="0" lvl="0" indent="0" algn="ctr"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100" b="1" u="none" strike="noStrike" cap="none" normalizeH="0" baseline="0">
                          <a:ln>
                            <a:noFill/>
                          </a:ln>
                          <a:solidFill>
                            <a:srgbClr val="FF0000"/>
                          </a:solidFill>
                          <a:effectLst/>
                        </a:rPr>
                        <a:t>Rating </a:t>
                      </a:r>
                      <a:endParaRPr kumimoji="0" lang="en-US" sz="1100" b="1" i="0" u="none" strike="noStrike" cap="none" normalizeH="0" baseline="0">
                        <a:ln>
                          <a:noFill/>
                        </a:ln>
                        <a:solidFill>
                          <a:srgbClr val="FF0000"/>
                        </a:solidFill>
                        <a:effectLst/>
                        <a:latin typeface="Arial" charset="0"/>
                      </a:endParaRPr>
                    </a:p>
                  </a:txBody>
                  <a:tcPr marL="90000" marR="90000" marT="0" marB="0" anchor="ctr" horzOverflow="overflow"/>
                </a:tc>
                <a:tc>
                  <a:txBody>
                    <a:bodyPr/>
                    <a:lstStyle/>
                    <a:p>
                      <a:pPr marL="0" marR="0" lvl="0" indent="0" algn="ctr"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100" b="1" u="none" strike="noStrike" cap="none" normalizeH="0" baseline="0">
                          <a:ln>
                            <a:noFill/>
                          </a:ln>
                          <a:solidFill>
                            <a:srgbClr val="FF0000"/>
                          </a:solidFill>
                          <a:effectLst/>
                        </a:rPr>
                        <a:t>Value</a:t>
                      </a:r>
                      <a:endParaRPr kumimoji="0" lang="en-US" sz="1100" b="1" i="0" u="none" strike="noStrike" cap="none" normalizeH="0" baseline="0">
                        <a:ln>
                          <a:noFill/>
                        </a:ln>
                        <a:solidFill>
                          <a:srgbClr val="FF0000"/>
                        </a:solidFill>
                        <a:effectLst/>
                        <a:latin typeface="Arial" charset="0"/>
                      </a:endParaRPr>
                    </a:p>
                  </a:txBody>
                  <a:tcPr marL="90000" marR="90000" marT="0" marB="0" anchor="ctr" horzOverflow="overflow"/>
                </a:tc>
                <a:extLst>
                  <a:ext uri="{0D108BD9-81ED-4DB2-BD59-A6C34878D82A}">
                    <a16:rowId xmlns:a16="http://schemas.microsoft.com/office/drawing/2014/main" xmlns="" val="10000"/>
                  </a:ext>
                </a:extLst>
              </a:tr>
              <a:tr h="204476">
                <a:tc gridSpan="2">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100" b="1" u="none" strike="noStrike" cap="none" normalizeH="0" baseline="0">
                          <a:ln>
                            <a:noFill/>
                          </a:ln>
                          <a:effectLst/>
                        </a:rPr>
                        <a:t>Electrical ratings</a:t>
                      </a:r>
                      <a:endParaRPr kumimoji="0" lang="en-US" sz="1100" b="1" i="0" u="none" strike="noStrike" cap="none" normalizeH="0" baseline="0">
                        <a:ln>
                          <a:noFill/>
                        </a:ln>
                        <a:solidFill>
                          <a:srgbClr val="000000"/>
                        </a:solidFill>
                        <a:effectLst/>
                        <a:latin typeface="Arial" charset="0"/>
                      </a:endParaRPr>
                    </a:p>
                  </a:txBody>
                  <a:tcPr marL="90000" marR="90000" marT="0" marB="0" anchor="ctr" horzOverflow="overflow"/>
                </a:tc>
                <a:tc hMerge="1">
                  <a:txBody>
                    <a:bodyPr/>
                    <a:lstStyle/>
                    <a:p>
                      <a:endParaRPr lang="en-US"/>
                    </a:p>
                  </a:txBody>
                  <a:tcPr/>
                </a:tc>
                <a:extLst>
                  <a:ext uri="{0D108BD9-81ED-4DB2-BD59-A6C34878D82A}">
                    <a16:rowId xmlns:a16="http://schemas.microsoft.com/office/drawing/2014/main" xmlns="" val="10001"/>
                  </a:ext>
                </a:extLst>
              </a:tr>
              <a:tr h="216292">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Current</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Up to 6300 A ac</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2"/>
                  </a:ext>
                </a:extLst>
              </a:tr>
              <a:tr h="218867">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Voltage</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Up to 690 V ac</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3"/>
                  </a:ext>
                </a:extLst>
              </a:tr>
              <a:tr h="218867">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Frequency</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50 Hz – 60 Hz</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4"/>
                  </a:ext>
                </a:extLst>
              </a:tr>
              <a:tr h="291798">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Motor starter sizes</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Up to 355 kW</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5"/>
                  </a:ext>
                </a:extLst>
              </a:tr>
              <a:tr h="300453">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Starter coordination</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Type 2, IEC 60947-4-1</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6"/>
                  </a:ext>
                </a:extLst>
              </a:tr>
              <a:tr h="201506">
                <a:tc gridSpan="2">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100" b="1" u="none" strike="noStrike" cap="none" normalizeH="0" baseline="0">
                          <a:ln>
                            <a:noFill/>
                          </a:ln>
                          <a:effectLst/>
                        </a:rPr>
                        <a:t>Protection characteristics</a:t>
                      </a:r>
                      <a:endParaRPr kumimoji="0" lang="en-US" sz="1100" b="1" i="0" u="none" strike="noStrike" cap="none" normalizeH="0" baseline="0">
                        <a:ln>
                          <a:noFill/>
                        </a:ln>
                        <a:solidFill>
                          <a:srgbClr val="000000"/>
                        </a:solidFill>
                        <a:effectLst/>
                        <a:latin typeface="Arial" charset="0"/>
                      </a:endParaRPr>
                    </a:p>
                  </a:txBody>
                  <a:tcPr marL="90000" marR="90000" marT="0" marB="0" anchor="ctr" horzOverflow="overflow"/>
                </a:tc>
                <a:tc hMerge="1">
                  <a:txBody>
                    <a:bodyPr/>
                    <a:lstStyle/>
                    <a:p>
                      <a:endParaRPr lang="en-US"/>
                    </a:p>
                  </a:txBody>
                  <a:tcPr/>
                </a:tc>
                <a:extLst>
                  <a:ext uri="{0D108BD9-81ED-4DB2-BD59-A6C34878D82A}">
                    <a16:rowId xmlns:a16="http://schemas.microsoft.com/office/drawing/2014/main" xmlns="" val="10007"/>
                  </a:ext>
                </a:extLst>
              </a:tr>
              <a:tr h="203334">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Insulation </a:t>
                      </a:r>
                      <a:r>
                        <a:rPr kumimoji="0" lang="en-US" sz="1050" u="none" strike="noStrike" cap="none" normalizeH="0" baseline="0" err="1">
                          <a:ln>
                            <a:noFill/>
                          </a:ln>
                          <a:effectLst/>
                        </a:rPr>
                        <a:t>coltage</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1000 V ac</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8"/>
                  </a:ext>
                </a:extLst>
              </a:tr>
              <a:tr h="291798">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Short circuit current</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30 kA – 100 kA (1sec)</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09"/>
                  </a:ext>
                </a:extLst>
              </a:tr>
              <a:tr h="167452">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Protection class</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IP 20 – IP 54</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10"/>
                  </a:ext>
                </a:extLst>
              </a:tr>
              <a:tr h="291798">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Internal separation</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Up to Form 4</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11"/>
                  </a:ext>
                </a:extLst>
              </a:tr>
              <a:tr h="199183">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Vibration</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0.7 g / 100 Hz</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12"/>
                  </a:ext>
                </a:extLst>
              </a:tr>
              <a:tr h="165292">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Shock</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15 g</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extLst>
                  <a:ext uri="{0D108BD9-81ED-4DB2-BD59-A6C34878D82A}">
                    <a16:rowId xmlns:a16="http://schemas.microsoft.com/office/drawing/2014/main" xmlns="" val="10013"/>
                  </a:ext>
                </a:extLst>
              </a:tr>
              <a:tr h="208236">
                <a:tc gridSpan="2">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100" b="1" u="none" strike="noStrike" cap="none" normalizeH="0" baseline="0">
                          <a:ln>
                            <a:noFill/>
                          </a:ln>
                          <a:effectLst/>
                        </a:rPr>
                        <a:t>Standards and approvals</a:t>
                      </a:r>
                      <a:endParaRPr kumimoji="0" lang="en-US" sz="1100" b="1" i="0" u="none" strike="noStrike" cap="none" normalizeH="0" baseline="0">
                        <a:ln>
                          <a:noFill/>
                        </a:ln>
                        <a:solidFill>
                          <a:srgbClr val="000000"/>
                        </a:solidFill>
                        <a:effectLst/>
                        <a:latin typeface="Arial" charset="0"/>
                      </a:endParaRPr>
                    </a:p>
                  </a:txBody>
                  <a:tcPr marL="90000" marR="90000" marT="0" marB="0" anchor="ctr" horzOverflow="overflow"/>
                </a:tc>
                <a:tc hMerge="1">
                  <a:txBody>
                    <a:bodyPr/>
                    <a:lstStyle/>
                    <a:p>
                      <a:endParaRPr lang="en-US"/>
                    </a:p>
                  </a:txBody>
                  <a:tcPr/>
                </a:tc>
                <a:extLst>
                  <a:ext uri="{0D108BD9-81ED-4DB2-BD59-A6C34878D82A}">
                    <a16:rowId xmlns:a16="http://schemas.microsoft.com/office/drawing/2014/main" xmlns="" val="10014"/>
                  </a:ext>
                </a:extLst>
              </a:tr>
              <a:tr h="300453">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Standards</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IEC 61439-1and -2</a:t>
                      </a:r>
                      <a:endParaRPr kumimoji="0" lang="en-US" sz="1050" b="0" i="0" u="none" strike="noStrike" cap="none" normalizeH="0" baseline="0">
                        <a:ln>
                          <a:noFill/>
                        </a:ln>
                        <a:solidFill>
                          <a:schemeClr val="tx1"/>
                        </a:solidFill>
                        <a:effectLst/>
                        <a:latin typeface="Arial" charset="0"/>
                      </a:endParaRPr>
                    </a:p>
                  </a:txBody>
                  <a:tcPr marL="90000" marR="90000" marT="0" marB="0" anchor="ctr" horzOverflow="overflow"/>
                </a:tc>
                <a:extLst>
                  <a:ext uri="{0D108BD9-81ED-4DB2-BD59-A6C34878D82A}">
                    <a16:rowId xmlns:a16="http://schemas.microsoft.com/office/drawing/2014/main" xmlns="" val="10015"/>
                  </a:ext>
                </a:extLst>
              </a:tr>
              <a:tr h="291798">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Arc-resistance</a:t>
                      </a:r>
                      <a:endParaRPr kumimoji="0" lang="en-US" sz="1050" b="0" i="0" u="none" strike="noStrike" cap="none" normalizeH="0" baseline="0">
                        <a:ln>
                          <a:noFill/>
                        </a:ln>
                        <a:solidFill>
                          <a:srgbClr val="000000"/>
                        </a:solidFill>
                        <a:effectLst/>
                        <a:latin typeface="Arial" charset="0"/>
                      </a:endParaRPr>
                    </a:p>
                  </a:txBody>
                  <a:tcPr marL="90000" marR="90000" marT="0" marB="0" anchor="ctr" horzOverflow="overflow"/>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70000"/>
                        <a:buFont typeface="Wingdings" pitchFamily="2" charset="2"/>
                        <a:buNone/>
                        <a:tabLst/>
                      </a:pPr>
                      <a:r>
                        <a:rPr kumimoji="0" lang="en-US" sz="1050" u="none" strike="noStrike" cap="none" normalizeH="0" baseline="0">
                          <a:ln>
                            <a:noFill/>
                          </a:ln>
                          <a:effectLst/>
                        </a:rPr>
                        <a:t>IEC 61641 Criteria 1- 7</a:t>
                      </a:r>
                      <a:endParaRPr kumimoji="0" lang="en-US" sz="1050" b="0" i="0" u="none" strike="noStrike" cap="none" normalizeH="0" baseline="0">
                        <a:ln>
                          <a:noFill/>
                        </a:ln>
                        <a:solidFill>
                          <a:srgbClr val="000000"/>
                        </a:solidFill>
                        <a:effectLst/>
                        <a:latin typeface="Arial" charset="0"/>
                        <a:cs typeface="Arial" charset="0"/>
                      </a:endParaRPr>
                    </a:p>
                  </a:txBody>
                  <a:tcPr marL="90000" marR="90000" marT="0" marB="0" anchor="ctr" horzOverflow="overflow"/>
                </a:tc>
                <a:extLst>
                  <a:ext uri="{0D108BD9-81ED-4DB2-BD59-A6C34878D82A}">
                    <a16:rowId xmlns:a16="http://schemas.microsoft.com/office/drawing/2014/main" xmlns="" val="10016"/>
                  </a:ext>
                </a:extLst>
              </a:tr>
            </a:tbl>
          </a:graphicData>
        </a:graphic>
      </p:graphicFrame>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2143" b="19191"/>
          <a:stretch/>
        </p:blipFill>
        <p:spPr>
          <a:xfrm>
            <a:off x="279499" y="1921933"/>
            <a:ext cx="3810000" cy="22352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9024" b="17314"/>
          <a:stretch/>
        </p:blipFill>
        <p:spPr>
          <a:xfrm>
            <a:off x="8039753" y="1981200"/>
            <a:ext cx="3338179" cy="2125133"/>
          </a:xfrm>
          <a:prstGeom prst="rect">
            <a:avLst/>
          </a:prstGeom>
        </p:spPr>
      </p:pic>
    </p:spTree>
    <p:extLst>
      <p:ext uri="{BB962C8B-B14F-4D97-AF65-F5344CB8AC3E}">
        <p14:creationId xmlns:p14="http://schemas.microsoft.com/office/powerpoint/2010/main" val="155978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 </a:t>
            </a:r>
            <a:r>
              <a:rPr lang="en-US"/>
              <a:t>Integrated power supply solution: MNS-Up</a:t>
            </a:r>
          </a:p>
        </p:txBody>
      </p:sp>
      <p:sp>
        <p:nvSpPr>
          <p:cNvPr id="6" name="Footer Placeholder 5"/>
          <p:cNvSpPr>
            <a:spLocks noGrp="1"/>
          </p:cNvSpPr>
          <p:nvPr>
            <p:ph type="ftr" sz="quarter" idx="10"/>
          </p:nvPr>
        </p:nvSpPr>
        <p:spPr/>
        <p:txBody>
          <a:bodyPr/>
          <a:lstStyle/>
          <a:p>
            <a:endParaRPr lang="en-US">
              <a:solidFill>
                <a:srgbClr val="000000">
                  <a:tint val="75000"/>
                </a:srgbClr>
              </a:solidFill>
            </a:endParaRPr>
          </a:p>
        </p:txBody>
      </p:sp>
      <p:sp>
        <p:nvSpPr>
          <p:cNvPr id="5" name="Date Placeholder 4"/>
          <p:cNvSpPr>
            <a:spLocks noGrp="1"/>
          </p:cNvSpPr>
          <p:nvPr>
            <p:ph type="dt" sz="half" idx="11"/>
          </p:nvPr>
        </p:nvSpPr>
        <p:spPr/>
        <p:txBody>
          <a:bodyPr/>
          <a:lstStyle/>
          <a:p>
            <a:fld id="{F0F7C878-2F48-47C1-A60E-F6C764D931DE}" type="datetime4">
              <a:rPr lang="en-US" smtClean="0">
                <a:solidFill>
                  <a:srgbClr val="A0A0A0"/>
                </a:solidFill>
              </a:rPr>
              <a:pPr/>
              <a:t>July 18, 2018</a:t>
            </a:fld>
            <a:endParaRPr lang="en-US">
              <a:solidFill>
                <a:srgbClr val="A0A0A0"/>
              </a:solidFill>
            </a:endParaRPr>
          </a:p>
        </p:txBody>
      </p:sp>
      <p:sp>
        <p:nvSpPr>
          <p:cNvPr id="7" name="Slide Number Placeholder 6"/>
          <p:cNvSpPr>
            <a:spLocks noGrp="1"/>
          </p:cNvSpPr>
          <p:nvPr>
            <p:ph type="sldNum" sz="quarter" idx="12"/>
          </p:nvPr>
        </p:nvSpPr>
        <p:spPr/>
        <p:txBody>
          <a:bodyPr/>
          <a:lstStyle/>
          <a:p>
            <a:r>
              <a:rPr lang="en-US">
                <a:solidFill>
                  <a:srgbClr val="A0A0A0"/>
                </a:solidFill>
              </a:rPr>
              <a:t>Slide </a:t>
            </a:r>
            <a:fld id="{619F89D8-7AE3-494A-97F3-03D680869632}" type="slidenum">
              <a:rPr lang="en-US" smtClean="0">
                <a:solidFill>
                  <a:srgbClr val="A0A0A0"/>
                </a:solidFill>
              </a:rPr>
              <a:pPr/>
              <a:t>38</a:t>
            </a:fld>
            <a:endParaRPr lang="en-US">
              <a:solidFill>
                <a:srgbClr val="A0A0A0"/>
              </a:solidFill>
            </a:endParaRPr>
          </a:p>
        </p:txBody>
      </p:sp>
      <p:sp>
        <p:nvSpPr>
          <p:cNvPr id="10" name="Text Placeholder 9"/>
          <p:cNvSpPr>
            <a:spLocks noGrp="1"/>
          </p:cNvSpPr>
          <p:nvPr>
            <p:ph type="body" sz="quarter" idx="16"/>
          </p:nvPr>
        </p:nvSpPr>
        <p:spPr/>
        <p:txBody>
          <a:bodyPr/>
          <a:lstStyle/>
          <a:p>
            <a:endParaRPr lang="en-US"/>
          </a:p>
        </p:txBody>
      </p:sp>
      <p:sp>
        <p:nvSpPr>
          <p:cNvPr id="12" name="Content Placeholder 11"/>
          <p:cNvSpPr>
            <a:spLocks noGrp="1"/>
          </p:cNvSpPr>
          <p:nvPr>
            <p:ph sz="quarter" idx="20"/>
          </p:nvPr>
        </p:nvSpPr>
        <p:spPr/>
        <p:txBody>
          <a:bodyPr numCol="2"/>
          <a:lstStyle/>
          <a:p>
            <a:pPr lvl="1"/>
            <a:r>
              <a:rPr lang="en-US"/>
              <a:t>Power cable front connection that allows wall standing installation (based on MNS 3.0)</a:t>
            </a:r>
          </a:p>
          <a:p>
            <a:pPr lvl="1"/>
            <a:r>
              <a:rPr lang="en-US"/>
              <a:t>Modularity to extend the UPS power according the data center development</a:t>
            </a:r>
          </a:p>
          <a:p>
            <a:pPr lvl="1"/>
            <a:r>
              <a:rPr lang="en-US"/>
              <a:t>UPS (DPA-500) embedded in the power center in order to:</a:t>
            </a:r>
          </a:p>
          <a:p>
            <a:pPr lvl="1"/>
            <a:r>
              <a:rPr lang="en-US"/>
              <a:t>Eliminate power connections between switchgear and UPS and relevant cost; no cables / bus duct</a:t>
            </a:r>
          </a:p>
          <a:p>
            <a:pPr lvl="1"/>
            <a:r>
              <a:rPr lang="en-US"/>
              <a:t>Reduce on site activities and cost with integrate test before shipment</a:t>
            </a:r>
          </a:p>
          <a:p>
            <a:pPr lvl="1"/>
            <a:r>
              <a:rPr lang="en-US"/>
              <a:t>Reduce overall footprint removing upstream / downstream breakers to protect UPS – Power center connection</a:t>
            </a:r>
          </a:p>
          <a:p>
            <a:endParaRPr lang="en-US"/>
          </a:p>
        </p:txBody>
      </p:sp>
      <p:sp>
        <p:nvSpPr>
          <p:cNvPr id="9" name="Subtitle 8"/>
          <p:cNvSpPr>
            <a:spLocks noGrp="1"/>
          </p:cNvSpPr>
          <p:nvPr>
            <p:ph type="subTitle" idx="13"/>
          </p:nvPr>
        </p:nvSpPr>
        <p:spPr/>
        <p:txBody>
          <a:bodyPr/>
          <a:lstStyle/>
          <a:p>
            <a:r>
              <a:rPr lang="en-US"/>
              <a:t>MNS-Up power center with integrated UPS</a:t>
            </a:r>
          </a:p>
        </p:txBody>
      </p:sp>
      <p:pic>
        <p:nvPicPr>
          <p:cNvPr id="13" name="Content Placeholder 12"/>
          <p:cNvPicPr>
            <a:picLocks noGrp="1" noChangeAspect="1"/>
          </p:cNvPicPr>
          <p:nvPr>
            <p:ph sz="quarter" idx="19"/>
          </p:nvPr>
        </p:nvPicPr>
        <p:blipFill>
          <a:blip r:embed="rId2">
            <a:extLst>
              <a:ext uri="{28A0092B-C50C-407E-A947-70E740481C1C}">
                <a14:useLocalDpi xmlns:a14="http://schemas.microsoft.com/office/drawing/2010/main" val="0"/>
              </a:ext>
            </a:extLst>
          </a:blip>
          <a:stretch>
            <a:fillRect/>
          </a:stretch>
        </p:blipFill>
        <p:spPr>
          <a:xfrm>
            <a:off x="900533" y="2317750"/>
            <a:ext cx="2959847" cy="359410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550848033"/>
              </p:ext>
            </p:extLst>
          </p:nvPr>
        </p:nvGraphicFramePr>
        <p:xfrm>
          <a:off x="8458311" y="1931195"/>
          <a:ext cx="3394954" cy="3291840"/>
        </p:xfrm>
        <a:graphic>
          <a:graphicData uri="http://schemas.openxmlformats.org/drawingml/2006/table">
            <a:tbl>
              <a:tblPr firstRow="1" bandRow="1">
                <a:tableStyleId>{773F8A54-F971-430D-9108-034FE38666EA}</a:tableStyleId>
              </a:tblPr>
              <a:tblGrid>
                <a:gridCol w="996974">
                  <a:extLst>
                    <a:ext uri="{9D8B030D-6E8A-4147-A177-3AD203B41FA5}">
                      <a16:colId xmlns:a16="http://schemas.microsoft.com/office/drawing/2014/main" xmlns="" val="20000"/>
                    </a:ext>
                  </a:extLst>
                </a:gridCol>
                <a:gridCol w="2397980">
                  <a:extLst>
                    <a:ext uri="{9D8B030D-6E8A-4147-A177-3AD203B41FA5}">
                      <a16:colId xmlns:a16="http://schemas.microsoft.com/office/drawing/2014/main" xmlns="" val="20001"/>
                    </a:ext>
                  </a:extLst>
                </a:gridCol>
              </a:tblGrid>
              <a:tr h="262930">
                <a:tc gridSpan="2">
                  <a:txBody>
                    <a:bodyPr/>
                    <a:lstStyle/>
                    <a:p>
                      <a:r>
                        <a:rPr lang="en-US" sz="1200">
                          <a:solidFill>
                            <a:schemeClr val="tx1"/>
                          </a:solidFill>
                        </a:rPr>
                        <a:t>Electric rating</a:t>
                      </a:r>
                    </a:p>
                  </a:txBody>
                  <a:tcPr/>
                </a:tc>
                <a:tc hMerge="1">
                  <a:txBody>
                    <a:bodyPr/>
                    <a:lstStyle/>
                    <a:p>
                      <a:endParaRPr lang="en-US" sz="1100"/>
                    </a:p>
                  </a:txBody>
                  <a:tcPr marL="0" marR="0" marT="0" marB="0"/>
                </a:tc>
                <a:extLst>
                  <a:ext uri="{0D108BD9-81ED-4DB2-BD59-A6C34878D82A}">
                    <a16:rowId xmlns:a16="http://schemas.microsoft.com/office/drawing/2014/main" xmlns="" val="10000"/>
                  </a:ext>
                </a:extLst>
              </a:tr>
              <a:tr h="265311">
                <a:tc gridSpan="2">
                  <a:txBody>
                    <a:bodyPr/>
                    <a:lstStyle/>
                    <a:p>
                      <a:r>
                        <a:rPr lang="en-US" sz="1200"/>
                        <a:t>Same as MNS 3.0</a:t>
                      </a:r>
                    </a:p>
                  </a:txBody>
                  <a:tcPr/>
                </a:tc>
                <a:tc hMerge="1">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lang="en-US" sz="1200"/>
                    </a:p>
                  </a:txBody>
                  <a:tcPr/>
                </a:tc>
                <a:extLst>
                  <a:ext uri="{0D108BD9-81ED-4DB2-BD59-A6C34878D82A}">
                    <a16:rowId xmlns:a16="http://schemas.microsoft.com/office/drawing/2014/main" xmlns="" val="10001"/>
                  </a:ext>
                </a:extLst>
              </a:tr>
              <a:tr h="262930">
                <a:tc gridSpan="2">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b="1"/>
                        <a:t>UPS rating – DPA500</a:t>
                      </a:r>
                    </a:p>
                  </a:txBody>
                  <a:tcPr>
                    <a:lnB w="19050" cap="flat" cmpd="sng" algn="ctr">
                      <a:solidFill>
                        <a:schemeClr val="tx1"/>
                      </a:solidFill>
                      <a:prstDash val="solid"/>
                      <a:round/>
                      <a:headEnd type="none" w="med" len="med"/>
                      <a:tailEnd type="none" w="med" len="med"/>
                    </a:lnB>
                  </a:tcPr>
                </a:tc>
                <a:tc hMerge="1">
                  <a:txBody>
                    <a:bodyPr/>
                    <a:lstStyle/>
                    <a:p>
                      <a:endParaRPr lang="en-US" sz="1100"/>
                    </a:p>
                  </a:txBody>
                  <a:tcPr marL="0" marR="0" marT="0" marB="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62930">
                <a:tc>
                  <a:txBody>
                    <a:bodyPr/>
                    <a:lstStyle/>
                    <a:p>
                      <a:r>
                        <a:rPr lang="en-US" sz="1200"/>
                        <a:t>Input / output voltage</a:t>
                      </a:r>
                    </a:p>
                  </a:txBody>
                  <a:tcPr>
                    <a:lnT w="19050" cap="flat" cmpd="sng" algn="ctr">
                      <a:solidFill>
                        <a:schemeClr val="tx1"/>
                      </a:solidFill>
                      <a:prstDash val="solid"/>
                      <a:round/>
                      <a:headEnd type="none" w="med" len="med"/>
                      <a:tailEnd type="none" w="med" len="med"/>
                    </a:lnT>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a:t>380/400/415 VAC +/- 15%, </a:t>
                      </a:r>
                      <a:br>
                        <a:rPr lang="en-US" sz="1200"/>
                      </a:br>
                      <a:r>
                        <a:rPr lang="en-US" sz="1200"/>
                        <a:t>35-70 Hz</a:t>
                      </a:r>
                    </a:p>
                  </a:txBody>
                  <a:tcP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3"/>
                  </a:ext>
                </a:extLst>
              </a:tr>
              <a:tr h="262930">
                <a:tc>
                  <a:txBody>
                    <a:bodyPr/>
                    <a:lstStyle/>
                    <a:p>
                      <a:r>
                        <a:rPr lang="en-US" sz="1200"/>
                        <a:t>Battery voltage</a:t>
                      </a:r>
                    </a:p>
                  </a:txBody>
                  <a:tcPr/>
                </a:tc>
                <a:tc>
                  <a:txBody>
                    <a:bodyPr/>
                    <a:lstStyle/>
                    <a:p>
                      <a:r>
                        <a:rPr lang="en-US" sz="1200"/>
                        <a:t>400-650 VDC</a:t>
                      </a:r>
                    </a:p>
                  </a:txBody>
                  <a:tcPr/>
                </a:tc>
                <a:extLst>
                  <a:ext uri="{0D108BD9-81ED-4DB2-BD59-A6C34878D82A}">
                    <a16:rowId xmlns:a16="http://schemas.microsoft.com/office/drawing/2014/main" xmlns="" val="10004"/>
                  </a:ext>
                </a:extLst>
              </a:tr>
              <a:tr h="411225">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a:t>Efficiency</a:t>
                      </a:r>
                    </a:p>
                  </a:txBody>
                  <a:tcPr>
                    <a:lnB w="19050" cap="flat" cmpd="sng" algn="ctr">
                      <a:solidFill>
                        <a:schemeClr val="tx1"/>
                      </a:solidFill>
                      <a:prstDash val="solid"/>
                      <a:round/>
                      <a:headEnd type="none" w="med" len="med"/>
                      <a:tailEnd type="none" w="med" len="med"/>
                    </a:lnB>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a:t>up to 96% in double conversion mode; </a:t>
                      </a:r>
                      <a:br>
                        <a:rPr lang="en-US" sz="1200"/>
                      </a:br>
                      <a:r>
                        <a:rPr lang="en-US" sz="1200"/>
                        <a:t>&gt;99% in eco mode</a:t>
                      </a:r>
                    </a:p>
                  </a:txBody>
                  <a:tcP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62930">
                <a:tc>
                  <a:txBody>
                    <a:bodyPr/>
                    <a:lstStyle/>
                    <a:p>
                      <a:r>
                        <a:rPr lang="en-US" sz="1200"/>
                        <a:t>Capacity</a:t>
                      </a:r>
                    </a:p>
                  </a:txBody>
                  <a:tcPr>
                    <a:lnT w="19050" cap="flat" cmpd="sng" algn="ctr">
                      <a:solidFill>
                        <a:schemeClr val="tx1"/>
                      </a:solidFill>
                      <a:prstDash val="solid"/>
                      <a:round/>
                      <a:headEnd type="none" w="med" len="med"/>
                      <a:tailEnd type="none" w="med" len="med"/>
                    </a:lnT>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pl-PL" sz="1200"/>
                        <a:t>500 kW (5x100 kW) per frame</a:t>
                      </a:r>
                      <a:endParaRPr lang="en-US" sz="1200"/>
                    </a:p>
                  </a:txBody>
                  <a:tcP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6"/>
                  </a:ext>
                </a:extLst>
              </a:tr>
              <a:tr h="262930">
                <a:tc>
                  <a:txBody>
                    <a:bodyPr/>
                    <a:lstStyle/>
                    <a:p>
                      <a:r>
                        <a:rPr lang="en-US" sz="1200"/>
                        <a:t>Paralleling capability</a:t>
                      </a:r>
                    </a:p>
                  </a:txBody>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1200"/>
                        <a:t>Up to 6 frames </a:t>
                      </a:r>
                      <a:br>
                        <a:rPr lang="en-US" sz="1200"/>
                      </a:br>
                      <a:r>
                        <a:rPr lang="en-US" sz="1200"/>
                        <a:t>(6 x 500 kW = 3.0 MW)</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3906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Critical power for critical business</a:t>
            </a:r>
          </a:p>
        </p:txBody>
      </p:sp>
      <p:sp>
        <p:nvSpPr>
          <p:cNvPr id="6" name="Footer Placeholder 5"/>
          <p:cNvSpPr>
            <a:spLocks noGrp="1"/>
          </p:cNvSpPr>
          <p:nvPr>
            <p:ph type="ftr" sz="quarter" idx="10"/>
          </p:nvPr>
        </p:nvSpPr>
        <p:spPr/>
        <p:txBody>
          <a:bodyPr/>
          <a:lstStyle/>
          <a:p>
            <a:endParaRPr lang="en-US"/>
          </a:p>
        </p:txBody>
      </p:sp>
      <p:sp>
        <p:nvSpPr>
          <p:cNvPr id="5" name="Date Placeholder 4"/>
          <p:cNvSpPr>
            <a:spLocks noGrp="1"/>
          </p:cNvSpPr>
          <p:nvPr>
            <p:ph type="dt" sz="half" idx="11"/>
          </p:nvPr>
        </p:nvSpPr>
        <p:spPr/>
        <p:txBody>
          <a:bodyPr/>
          <a:lstStyle/>
          <a:p>
            <a:fld id="{F0F7C878-2F48-47C1-A60E-F6C764D931DE}" type="datetime4">
              <a:rPr lang="en-US" smtClean="0"/>
              <a:t>July 18, 2018</a:t>
            </a:fld>
            <a:endParaRPr lang="en-US"/>
          </a:p>
        </p:txBody>
      </p:sp>
      <p:sp>
        <p:nvSpPr>
          <p:cNvPr id="7" name="Slide Number Placeholder 6"/>
          <p:cNvSpPr>
            <a:spLocks noGrp="1"/>
          </p:cNvSpPr>
          <p:nvPr>
            <p:ph type="sldNum" sz="quarter" idx="12"/>
          </p:nvPr>
        </p:nvSpPr>
        <p:spPr/>
        <p:txBody>
          <a:bodyPr/>
          <a:lstStyle/>
          <a:p>
            <a:r>
              <a:rPr lang="en-US"/>
              <a:t>Slide </a:t>
            </a:r>
            <a:fld id="{619F89D8-7AE3-494A-97F3-03D680869632}" type="slidenum">
              <a:rPr lang="en-US" smtClean="0"/>
              <a:pPr/>
              <a:t>39</a:t>
            </a:fld>
            <a:endParaRPr lang="en-US"/>
          </a:p>
        </p:txBody>
      </p:sp>
      <p:pic>
        <p:nvPicPr>
          <p:cNvPr id="11" name="Content Placeholder 10"/>
          <p:cNvPicPr>
            <a:picLocks noGrp="1" noChangeAspect="1"/>
          </p:cNvPicPr>
          <p:nvPr>
            <p:ph sz="quarter" idx="20"/>
          </p:nvPr>
        </p:nvPicPr>
        <p:blipFill>
          <a:blip r:embed="rId3">
            <a:extLst>
              <a:ext uri="{28A0092B-C50C-407E-A947-70E740481C1C}">
                <a14:useLocalDpi xmlns:a14="http://schemas.microsoft.com/office/drawing/2010/main" val="0"/>
              </a:ext>
            </a:extLst>
          </a:blip>
          <a:stretch>
            <a:fillRect/>
          </a:stretch>
        </p:blipFill>
        <p:spPr>
          <a:xfrm>
            <a:off x="6391585" y="1931988"/>
            <a:ext cx="5319093" cy="3979862"/>
          </a:xfrm>
        </p:spPr>
      </p:pic>
      <p:sp>
        <p:nvSpPr>
          <p:cNvPr id="2" name="Text Placeholder 1"/>
          <p:cNvSpPr>
            <a:spLocks noGrp="1"/>
          </p:cNvSpPr>
          <p:nvPr>
            <p:ph sz="quarter" idx="19"/>
          </p:nvPr>
        </p:nvSpPr>
        <p:spPr/>
        <p:txBody>
          <a:bodyPr/>
          <a:lstStyle/>
          <a:p>
            <a:pPr marL="285750" indent="-285750">
              <a:spcAft>
                <a:spcPts val="600"/>
              </a:spcAft>
              <a:buFont typeface="ABBvoiceOffice" panose="020B0604020202020204" charset="0"/>
              <a:buChar char="‒"/>
            </a:pPr>
            <a:r>
              <a:rPr lang="en-GB"/>
              <a:t>Evolution of the circuit breaker to a power manager with the ability to measure &amp; manage loads dynamically.</a:t>
            </a:r>
          </a:p>
          <a:p>
            <a:pPr marL="285750" indent="-285750">
              <a:spcAft>
                <a:spcPts val="600"/>
              </a:spcAft>
              <a:buFont typeface="ABBvoiceOffice" panose="020B0604020202020204" charset="0"/>
              <a:buChar char="‒"/>
            </a:pPr>
            <a:r>
              <a:rPr lang="en-GB"/>
              <a:t>Emax2 offers the most compact footprint to power ratio ever seen in the LV distribution switchgear world.</a:t>
            </a:r>
          </a:p>
          <a:p>
            <a:pPr marL="285750" indent="-285750">
              <a:spcAft>
                <a:spcPts val="600"/>
              </a:spcAft>
              <a:buFont typeface="ABBvoiceOffice" panose="020B0604020202020204" charset="0"/>
              <a:buChar char="‒"/>
            </a:pPr>
            <a:r>
              <a:rPr lang="en-GB"/>
              <a:t>A native Network </a:t>
            </a:r>
            <a:r>
              <a:rPr lang="en-GB" err="1"/>
              <a:t>Analyzer</a:t>
            </a:r>
            <a:r>
              <a:rPr lang="en-GB"/>
              <a:t> </a:t>
            </a:r>
            <a:r>
              <a:rPr lang="en-GB" err="1"/>
              <a:t>analyzes</a:t>
            </a:r>
            <a:r>
              <a:rPr lang="en-GB"/>
              <a:t> the quality of energy consumed by the installation in terms of harmonic content, average value and long or short term changes in voltage.</a:t>
            </a:r>
          </a:p>
          <a:p>
            <a:pPr marL="285750" indent="-285750">
              <a:spcAft>
                <a:spcPts val="600"/>
              </a:spcAft>
              <a:buFont typeface="ABBvoiceOffice" panose="020B0604020202020204" charset="0"/>
              <a:buChar char="‒"/>
            </a:pPr>
            <a:r>
              <a:rPr lang="en-GB"/>
              <a:t>The Emax2 range offers industry leading energy efficiency with lower losses per unit across the range.</a:t>
            </a:r>
          </a:p>
          <a:p>
            <a:pPr marL="285750" indent="-285750">
              <a:spcAft>
                <a:spcPts val="600"/>
              </a:spcAft>
              <a:buFont typeface="ABBvoiceOffice" panose="020B0604020202020204" charset="0"/>
              <a:buChar char="‒"/>
            </a:pPr>
            <a:r>
              <a:rPr lang="en-GB"/>
              <a:t>Multiple communications protocols makes automation integration seamless i.e. into MNS Digital or directly into site electrical and management solutions</a:t>
            </a:r>
          </a:p>
          <a:p>
            <a:endParaRPr lang="en-GB"/>
          </a:p>
          <a:p>
            <a:endParaRPr lang="en-GB"/>
          </a:p>
          <a:p>
            <a:endParaRPr lang="en-GB"/>
          </a:p>
        </p:txBody>
      </p:sp>
      <p:sp>
        <p:nvSpPr>
          <p:cNvPr id="3" name="Subtitle 2"/>
          <p:cNvSpPr>
            <a:spLocks noGrp="1"/>
          </p:cNvSpPr>
          <p:nvPr>
            <p:ph type="subTitle" idx="13"/>
          </p:nvPr>
        </p:nvSpPr>
        <p:spPr/>
        <p:txBody>
          <a:bodyPr/>
          <a:lstStyle/>
          <a:p>
            <a:r>
              <a:rPr lang="en-GB"/>
              <a:t>Evolution in LV distribution – Emax2</a:t>
            </a:r>
          </a:p>
        </p:txBody>
      </p:sp>
      <p:cxnSp>
        <p:nvCxnSpPr>
          <p:cNvPr id="10" name="Straight Connector 9"/>
          <p:cNvCxnSpPr/>
          <p:nvPr/>
        </p:nvCxnSpPr>
        <p:spPr bwMode="gray">
          <a:xfrm>
            <a:off x="6096000"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128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Market drivers for the data center market</a:t>
            </a:r>
          </a:p>
        </p:txBody>
      </p:sp>
      <p:sp>
        <p:nvSpPr>
          <p:cNvPr id="9" name="Subtitle 8"/>
          <p:cNvSpPr>
            <a:spLocks noGrp="1"/>
          </p:cNvSpPr>
          <p:nvPr>
            <p:ph type="subTitle" idx="1"/>
          </p:nvPr>
        </p:nvSpPr>
        <p:spPr/>
        <p:txBody>
          <a:bodyPr/>
          <a:lstStyle/>
          <a:p>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67334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Transient Voltage Recovery </a:t>
            </a:r>
            <a:r>
              <a:rPr lang="en-US" dirty="0" err="1"/>
              <a:t>Trafo</a:t>
            </a:r>
            <a:r>
              <a:rPr lang="en-US" dirty="0"/>
              <a:t> (TVRT)</a:t>
            </a:r>
          </a:p>
        </p:txBody>
      </p:sp>
      <p:sp>
        <p:nvSpPr>
          <p:cNvPr id="3" name="Subtitle 2"/>
          <p:cNvSpPr>
            <a:spLocks noGrp="1"/>
          </p:cNvSpPr>
          <p:nvPr>
            <p:ph type="subTitle" idx="1"/>
          </p:nvPr>
        </p:nvSpPr>
        <p:spPr/>
        <p:txBody>
          <a:bodyPr/>
          <a:lstStyle/>
          <a:p>
            <a:r>
              <a:rPr lang="en-US" dirty="0"/>
              <a:t>Dry type transformer</a:t>
            </a:r>
            <a:endParaRPr lang="en-US" dirty="0"/>
          </a:p>
        </p:txBody>
      </p:sp>
    </p:spTree>
    <p:extLst>
      <p:ext uri="{BB962C8B-B14F-4D97-AF65-F5344CB8AC3E}">
        <p14:creationId xmlns:p14="http://schemas.microsoft.com/office/powerpoint/2010/main" val="31101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a:t>Transformer protection, general overview ABB Ability™</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41</a:t>
            </a:fld>
            <a:endParaRPr lang="en-US"/>
          </a:p>
        </p:txBody>
      </p:sp>
      <p:sp>
        <p:nvSpPr>
          <p:cNvPr id="23" name="Text Placeholder 22"/>
          <p:cNvSpPr>
            <a:spLocks noGrp="1"/>
          </p:cNvSpPr>
          <p:nvPr>
            <p:ph type="body" sz="quarter" idx="16"/>
          </p:nvPr>
        </p:nvSpPr>
        <p:spPr/>
        <p:txBody>
          <a:bodyPr/>
          <a:lstStyle/>
          <a:p>
            <a:r>
              <a:rPr lang="en-US"/>
              <a:t>Data center reliability</a:t>
            </a:r>
          </a:p>
        </p:txBody>
      </p:sp>
      <p:sp>
        <p:nvSpPr>
          <p:cNvPr id="24" name="Content Placeholder 23"/>
          <p:cNvSpPr>
            <a:spLocks noGrp="1"/>
          </p:cNvSpPr>
          <p:nvPr>
            <p:ph sz="quarter" idx="19"/>
          </p:nvPr>
        </p:nvSpPr>
        <p:spPr/>
        <p:txBody>
          <a:bodyPr/>
          <a:lstStyle/>
          <a:p>
            <a:r>
              <a:rPr lang="en-US"/>
              <a:t>Involves frequent testing of equipment</a:t>
            </a:r>
          </a:p>
          <a:p>
            <a:pPr lvl="1"/>
            <a:r>
              <a:rPr lang="en-US"/>
              <a:t>Requires switching at primary voltages</a:t>
            </a:r>
          </a:p>
          <a:p>
            <a:pPr lvl="1"/>
            <a:r>
              <a:rPr lang="en-US"/>
              <a:t>Produces switching transients</a:t>
            </a:r>
          </a:p>
          <a:p>
            <a:pPr lvl="1"/>
            <a:r>
              <a:rPr lang="en-US"/>
              <a:t>Most susceptible when: </a:t>
            </a:r>
          </a:p>
          <a:p>
            <a:pPr lvl="2"/>
            <a:r>
              <a:rPr lang="en-US"/>
              <a:t>Short distance between circuit breaker and transformer</a:t>
            </a:r>
          </a:p>
          <a:p>
            <a:pPr lvl="2"/>
            <a:r>
              <a:rPr lang="en-US"/>
              <a:t>Lower BIL rated transformers</a:t>
            </a:r>
          </a:p>
          <a:p>
            <a:pPr lvl="2"/>
            <a:r>
              <a:rPr lang="en-US"/>
              <a:t>Restrikes &amp; re-ignitions present</a:t>
            </a:r>
          </a:p>
          <a:p>
            <a:endParaRPr lang="en-US"/>
          </a:p>
        </p:txBody>
      </p:sp>
      <p:sp>
        <p:nvSpPr>
          <p:cNvPr id="22" name="Subtitle 21"/>
          <p:cNvSpPr>
            <a:spLocks noGrp="1"/>
          </p:cNvSpPr>
          <p:nvPr>
            <p:ph type="subTitle" idx="13"/>
          </p:nvPr>
        </p:nvSpPr>
        <p:spPr/>
        <p:txBody>
          <a:bodyPr/>
          <a:lstStyle/>
          <a:p>
            <a:r>
              <a:rPr lang="en-US"/>
              <a:t>Plan for the unexpected - transient protection in transformers</a:t>
            </a:r>
          </a:p>
          <a:p>
            <a:endParaRPr lang="en-US"/>
          </a:p>
        </p:txBody>
      </p:sp>
      <p:sp>
        <p:nvSpPr>
          <p:cNvPr id="26" name="Rectangle 25"/>
          <p:cNvSpPr/>
          <p:nvPr/>
        </p:nvSpPr>
        <p:spPr>
          <a:xfrm>
            <a:off x="4844991" y="3129128"/>
            <a:ext cx="1986066" cy="276999"/>
          </a:xfrm>
          <a:prstGeom prst="rect">
            <a:avLst/>
          </a:prstGeom>
          <a:solidFill>
            <a:schemeClr val="accent4"/>
          </a:solidFill>
        </p:spPr>
        <p:txBody>
          <a:bodyPr wrap="square">
            <a:spAutoFit/>
          </a:bodyPr>
          <a:lstStyle/>
          <a:p>
            <a:pPr>
              <a:defRPr/>
            </a:pPr>
            <a:r>
              <a:rPr lang="en-US" sz="1200"/>
              <a:t>Snubber circuits</a:t>
            </a:r>
          </a:p>
        </p:txBody>
      </p:sp>
      <p:sp>
        <p:nvSpPr>
          <p:cNvPr id="27" name="Rectangle 26"/>
          <p:cNvSpPr/>
          <p:nvPr/>
        </p:nvSpPr>
        <p:spPr>
          <a:xfrm>
            <a:off x="4844991" y="3854612"/>
            <a:ext cx="1991146" cy="276999"/>
          </a:xfrm>
          <a:prstGeom prst="rect">
            <a:avLst/>
          </a:prstGeom>
          <a:solidFill>
            <a:schemeClr val="accent4"/>
          </a:solidFill>
        </p:spPr>
        <p:txBody>
          <a:bodyPr wrap="square">
            <a:spAutoFit/>
          </a:bodyPr>
          <a:lstStyle/>
          <a:p>
            <a:pPr>
              <a:defRPr/>
            </a:pPr>
            <a:r>
              <a:rPr lang="en-US" sz="1200"/>
              <a:t>“Hardened” liquid filled</a:t>
            </a:r>
          </a:p>
        </p:txBody>
      </p:sp>
      <p:sp>
        <p:nvSpPr>
          <p:cNvPr id="28" name="Rectangle 27"/>
          <p:cNvSpPr/>
          <p:nvPr/>
        </p:nvSpPr>
        <p:spPr>
          <a:xfrm>
            <a:off x="4844989" y="4717479"/>
            <a:ext cx="1991147" cy="276999"/>
          </a:xfrm>
          <a:prstGeom prst="rect">
            <a:avLst/>
          </a:prstGeom>
          <a:solidFill>
            <a:schemeClr val="accent4"/>
          </a:solidFill>
        </p:spPr>
        <p:txBody>
          <a:bodyPr wrap="square">
            <a:spAutoFit/>
          </a:bodyPr>
          <a:lstStyle/>
          <a:p>
            <a:pPr>
              <a:defRPr/>
            </a:pPr>
            <a:r>
              <a:rPr lang="en-US" sz="1200"/>
              <a:t>ABB TVRT® solution</a:t>
            </a:r>
          </a:p>
        </p:txBody>
      </p:sp>
      <p:sp>
        <p:nvSpPr>
          <p:cNvPr id="29" name="Rectangle 28"/>
          <p:cNvSpPr/>
          <p:nvPr/>
        </p:nvSpPr>
        <p:spPr>
          <a:xfrm>
            <a:off x="4883222" y="2380082"/>
            <a:ext cx="1947835" cy="276999"/>
          </a:xfrm>
          <a:prstGeom prst="rect">
            <a:avLst/>
          </a:prstGeom>
          <a:solidFill>
            <a:schemeClr val="accent4"/>
          </a:solidFill>
        </p:spPr>
        <p:txBody>
          <a:bodyPr wrap="square">
            <a:spAutoFit/>
          </a:bodyPr>
          <a:lstStyle/>
          <a:p>
            <a:pPr>
              <a:defRPr/>
            </a:pPr>
            <a:r>
              <a:rPr lang="en-US" sz="1200"/>
              <a:t>No protection</a:t>
            </a:r>
          </a:p>
        </p:txBody>
      </p:sp>
      <p:sp>
        <p:nvSpPr>
          <p:cNvPr id="35" name="Text Placeholder 9"/>
          <p:cNvSpPr txBox="1">
            <a:spLocks/>
          </p:cNvSpPr>
          <p:nvPr/>
        </p:nvSpPr>
        <p:spPr bwMode="gray">
          <a:xfrm>
            <a:off x="6061691" y="5622219"/>
            <a:ext cx="3982654" cy="310778"/>
          </a:xfrm>
          <a:prstGeom prst="rect">
            <a:avLst/>
          </a:prstGeom>
          <a:solidFill>
            <a:schemeClr val="bg2"/>
          </a:solidFill>
        </p:spPr>
        <p:txBody>
          <a:bodyPr vert="horz" lIns="72000" tIns="72000" rIns="72000" bIns="72000"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r>
              <a:rPr lang="en-US" b="1"/>
              <a:t>Lower risk, higher reliability</a:t>
            </a:r>
          </a:p>
        </p:txBody>
      </p:sp>
      <p:sp>
        <p:nvSpPr>
          <p:cNvPr id="36" name="TextBox 35"/>
          <p:cNvSpPr txBox="1"/>
          <p:nvPr/>
        </p:nvSpPr>
        <p:spPr bwMode="gray">
          <a:xfrm>
            <a:off x="9284774" y="2344573"/>
            <a:ext cx="2572769" cy="473118"/>
          </a:xfrm>
          <a:prstGeom prst="rect">
            <a:avLst/>
          </a:prstGeom>
          <a:solidFill>
            <a:schemeClr val="accent4"/>
          </a:solidFill>
          <a:ln>
            <a:solidFill>
              <a:schemeClr val="bg1"/>
            </a:solidFill>
          </a:ln>
        </p:spPr>
        <p:txBody>
          <a:bodyPr wrap="square" lIns="72000" tIns="72000" rIns="72000" bIns="72000" rtlCol="0">
            <a:noAutofit/>
          </a:bodyPr>
          <a:lstStyle/>
          <a:p>
            <a:r>
              <a:rPr lang="en-US" sz="1200"/>
              <a:t>Most susceptible to transformer failure due to transients </a:t>
            </a:r>
          </a:p>
        </p:txBody>
      </p:sp>
      <p:sp>
        <p:nvSpPr>
          <p:cNvPr id="37" name="TextBox 36"/>
          <p:cNvSpPr txBox="1"/>
          <p:nvPr/>
        </p:nvSpPr>
        <p:spPr bwMode="gray">
          <a:xfrm>
            <a:off x="9284773" y="2908181"/>
            <a:ext cx="2572769" cy="635439"/>
          </a:xfrm>
          <a:prstGeom prst="rect">
            <a:avLst/>
          </a:prstGeom>
          <a:solidFill>
            <a:schemeClr val="accent4"/>
          </a:solidFill>
          <a:ln>
            <a:solidFill>
              <a:schemeClr val="bg1"/>
            </a:solidFill>
          </a:ln>
        </p:spPr>
        <p:txBody>
          <a:bodyPr wrap="square" lIns="72000" tIns="72000" rIns="72000" bIns="72000" rtlCol="0">
            <a:noAutofit/>
          </a:bodyPr>
          <a:lstStyle/>
          <a:p>
            <a:r>
              <a:rPr lang="en-US" sz="1200"/>
              <a:t>Provides great protection against transients; does not protect for harmonic residence</a:t>
            </a:r>
          </a:p>
        </p:txBody>
      </p:sp>
      <p:sp>
        <p:nvSpPr>
          <p:cNvPr id="38" name="TextBox 37"/>
          <p:cNvSpPr txBox="1"/>
          <p:nvPr/>
        </p:nvSpPr>
        <p:spPr bwMode="gray">
          <a:xfrm>
            <a:off x="9277661" y="3634108"/>
            <a:ext cx="2572769" cy="855264"/>
          </a:xfrm>
          <a:prstGeom prst="rect">
            <a:avLst/>
          </a:prstGeom>
          <a:solidFill>
            <a:schemeClr val="accent4"/>
          </a:solidFill>
          <a:ln>
            <a:solidFill>
              <a:schemeClr val="bg1"/>
            </a:solidFill>
          </a:ln>
        </p:spPr>
        <p:txBody>
          <a:bodyPr wrap="square" lIns="72000" tIns="72000" rIns="72000" bIns="72000" rtlCol="0">
            <a:noAutofit/>
          </a:bodyPr>
          <a:lstStyle/>
          <a:p>
            <a:r>
              <a:rPr lang="en-US" sz="1200"/>
              <a:t>Increased BIL but susceptible in certain system configurations</a:t>
            </a:r>
          </a:p>
          <a:p>
            <a:r>
              <a:rPr lang="en-US" sz="1200"/>
              <a:t>Does not limit over voltages or protect from resonance</a:t>
            </a:r>
          </a:p>
        </p:txBody>
      </p:sp>
      <p:sp>
        <p:nvSpPr>
          <p:cNvPr id="39" name="TextBox 38"/>
          <p:cNvSpPr txBox="1"/>
          <p:nvPr/>
        </p:nvSpPr>
        <p:spPr bwMode="gray">
          <a:xfrm>
            <a:off x="9284772" y="4579862"/>
            <a:ext cx="2572769" cy="635439"/>
          </a:xfrm>
          <a:prstGeom prst="rect">
            <a:avLst/>
          </a:prstGeom>
          <a:solidFill>
            <a:schemeClr val="accent4"/>
          </a:solidFill>
          <a:ln>
            <a:solidFill>
              <a:schemeClr val="bg1"/>
            </a:solidFill>
          </a:ln>
        </p:spPr>
        <p:txBody>
          <a:bodyPr wrap="square" lIns="72000" tIns="72000" rIns="72000" bIns="72000" rtlCol="0">
            <a:noAutofit/>
          </a:bodyPr>
          <a:lstStyle/>
          <a:p>
            <a:r>
              <a:rPr lang="en-US" sz="1200"/>
              <a:t>Only solution that provides COMPLETE protection against any and all transients; </a:t>
            </a:r>
          </a:p>
        </p:txBody>
      </p:sp>
      <p:sp>
        <p:nvSpPr>
          <p:cNvPr id="54" name="Text Placeholder 7"/>
          <p:cNvSpPr txBox="1">
            <a:spLocks/>
          </p:cNvSpPr>
          <p:nvPr/>
        </p:nvSpPr>
        <p:spPr bwMode="gray">
          <a:xfrm>
            <a:off x="4844989" y="1962710"/>
            <a:ext cx="2295113"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200">
                <a:solidFill>
                  <a:schemeClr val="tx1"/>
                </a:solidFill>
              </a:rPr>
              <a:t>How is your transformer protected?</a:t>
            </a:r>
          </a:p>
        </p:txBody>
      </p:sp>
      <p:sp>
        <p:nvSpPr>
          <p:cNvPr id="55" name="Text Placeholder 7"/>
          <p:cNvSpPr txBox="1">
            <a:spLocks/>
          </p:cNvSpPr>
          <p:nvPr/>
        </p:nvSpPr>
        <p:spPr bwMode="gray">
          <a:xfrm>
            <a:off x="9284770" y="1937655"/>
            <a:ext cx="2572771" cy="315897"/>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defRPr/>
            </a:pPr>
            <a:r>
              <a:rPr lang="en-US" sz="1200">
                <a:solidFill>
                  <a:schemeClr val="tx1"/>
                </a:solidFill>
              </a:rPr>
              <a:t>What’s the risk?</a:t>
            </a:r>
          </a:p>
        </p:txBody>
      </p:sp>
      <p:cxnSp>
        <p:nvCxnSpPr>
          <p:cNvPr id="3" name="Straight Arrow Connector 2"/>
          <p:cNvCxnSpPr/>
          <p:nvPr/>
        </p:nvCxnSpPr>
        <p:spPr bwMode="gray">
          <a:xfrm flipH="1">
            <a:off x="8053019" y="2380082"/>
            <a:ext cx="9422" cy="3242137"/>
          </a:xfrm>
          <a:prstGeom prst="straightConnector1">
            <a:avLst/>
          </a:prstGeom>
          <a:ln w="19050">
            <a:solidFill>
              <a:schemeClr val="bg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gray">
          <a:xfrm>
            <a:off x="6831057" y="3280559"/>
            <a:ext cx="2446604"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gray">
          <a:xfrm>
            <a:off x="6838168" y="2560772"/>
            <a:ext cx="2446604"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gray">
          <a:xfrm>
            <a:off x="6831057" y="4016618"/>
            <a:ext cx="2446604"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gray">
          <a:xfrm>
            <a:off x="6831057" y="4872652"/>
            <a:ext cx="2446604"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Peace of mind for switching environments</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42</a:t>
            </a:fld>
            <a:endParaRPr lang="en-US"/>
          </a:p>
        </p:txBody>
      </p:sp>
      <p:sp>
        <p:nvSpPr>
          <p:cNvPr id="10" name="Text Placeholder 9"/>
          <p:cNvSpPr>
            <a:spLocks noGrp="1"/>
          </p:cNvSpPr>
          <p:nvPr>
            <p:ph type="body" sz="quarter" idx="16"/>
          </p:nvPr>
        </p:nvSpPr>
        <p:spPr/>
        <p:txBody>
          <a:bodyPr/>
          <a:lstStyle/>
          <a:p>
            <a:r>
              <a:rPr lang="en-US"/>
              <a:t>Peace of mind for switching environments </a:t>
            </a:r>
          </a:p>
          <a:p>
            <a:endParaRPr lang="en-US"/>
          </a:p>
        </p:txBody>
      </p:sp>
      <p:sp>
        <p:nvSpPr>
          <p:cNvPr id="7" name="Content Placeholder 6"/>
          <p:cNvSpPr>
            <a:spLocks noGrp="1"/>
          </p:cNvSpPr>
          <p:nvPr>
            <p:ph sz="quarter" idx="20"/>
          </p:nvPr>
        </p:nvSpPr>
        <p:spPr/>
        <p:txBody>
          <a:bodyPr/>
          <a:lstStyle/>
          <a:p>
            <a:endParaRPr lang="en-US"/>
          </a:p>
        </p:txBody>
      </p:sp>
      <p:sp>
        <p:nvSpPr>
          <p:cNvPr id="11" name="Content Placeholder 10"/>
          <p:cNvSpPr>
            <a:spLocks noGrp="1"/>
          </p:cNvSpPr>
          <p:nvPr>
            <p:ph sz="quarter" idx="19"/>
          </p:nvPr>
        </p:nvSpPr>
        <p:spPr/>
        <p:txBody>
          <a:bodyPr/>
          <a:lstStyle/>
          <a:p>
            <a:r>
              <a:rPr lang="en-US"/>
              <a:t>Transformer designed to specifically resist any and all fast transients produced during switching</a:t>
            </a:r>
          </a:p>
          <a:p>
            <a:pPr lvl="1"/>
            <a:r>
              <a:rPr lang="en-US"/>
              <a:t>Works in any system and for any switching environment; does not require a system study</a:t>
            </a:r>
          </a:p>
          <a:p>
            <a:pPr lvl="1"/>
            <a:r>
              <a:rPr lang="en-US"/>
              <a:t>Solution is completely dry, does not increase transformer dimensions, lower cost, and more effective than other solutions</a:t>
            </a:r>
          </a:p>
          <a:p>
            <a:pPr lvl="1"/>
            <a:r>
              <a:rPr lang="en-US"/>
              <a:t>Available for entire VCC and RESIBLOC dry-type transformer scope offering</a:t>
            </a:r>
          </a:p>
          <a:p>
            <a:r>
              <a:rPr lang="en-US"/>
              <a:t>Target applications: locations with frequent switching                    </a:t>
            </a:r>
            <a:br>
              <a:rPr lang="en-US"/>
            </a:br>
            <a:r>
              <a:rPr lang="en-US"/>
              <a:t>(&gt; once/month) or intensive commissioning processes</a:t>
            </a:r>
          </a:p>
          <a:p>
            <a:endParaRPr lang="en-US"/>
          </a:p>
          <a:p>
            <a:r>
              <a:rPr lang="en-US"/>
              <a:t>Examples: heavy or large industry, multi-pulse rectifier duty, data centers, traction infrastructure, solar generation, etc.</a:t>
            </a:r>
          </a:p>
          <a:p>
            <a:endParaRPr lang="en-US"/>
          </a:p>
        </p:txBody>
      </p:sp>
      <p:sp>
        <p:nvSpPr>
          <p:cNvPr id="3" name="Subtitle 2"/>
          <p:cNvSpPr>
            <a:spLocks noGrp="1"/>
          </p:cNvSpPr>
          <p:nvPr>
            <p:ph type="subTitle" idx="13"/>
          </p:nvPr>
        </p:nvSpPr>
        <p:spPr/>
        <p:txBody>
          <a:bodyPr/>
          <a:lstStyle/>
          <a:p>
            <a:endParaRPr lang="en-US"/>
          </a:p>
        </p:txBody>
      </p:sp>
      <p:grpSp>
        <p:nvGrpSpPr>
          <p:cNvPr id="19" name="Group 18"/>
          <p:cNvGrpSpPr/>
          <p:nvPr/>
        </p:nvGrpSpPr>
        <p:grpSpPr>
          <a:xfrm>
            <a:off x="7051820" y="2150347"/>
            <a:ext cx="3997650" cy="3623661"/>
            <a:chOff x="6978292" y="1882753"/>
            <a:chExt cx="4526578" cy="4103107"/>
          </a:xfrm>
        </p:grpSpPr>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8292" y="1882753"/>
              <a:ext cx="4526578" cy="4103107"/>
            </a:xfrm>
            <a:prstGeom prst="rect">
              <a:avLst/>
            </a:prstGeom>
          </p:spPr>
        </p:pic>
        <p:sp>
          <p:nvSpPr>
            <p:cNvPr id="21" name="Rectangle 20"/>
            <p:cNvSpPr/>
            <p:nvPr/>
          </p:nvSpPr>
          <p:spPr bwMode="gray">
            <a:xfrm>
              <a:off x="9919063" y="2917371"/>
              <a:ext cx="357051" cy="139338"/>
            </a:xfrm>
            <a:prstGeom prst="rect">
              <a:avLst/>
            </a:prstGeom>
            <a:solidFill>
              <a:srgbClr val="A8ACA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p>
          </p:txBody>
        </p:sp>
      </p:grpSp>
    </p:spTree>
    <p:extLst>
      <p:ext uri="{BB962C8B-B14F-4D97-AF65-F5344CB8AC3E}">
        <p14:creationId xmlns:p14="http://schemas.microsoft.com/office/powerpoint/2010/main" val="23172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UPS</a:t>
            </a:r>
            <a:endParaRPr lang="en-US" b="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503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Data centers and UPSs</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44</a:t>
            </a:fld>
            <a:endParaRPr lang="en-US"/>
          </a:p>
        </p:txBody>
      </p:sp>
      <p:sp>
        <p:nvSpPr>
          <p:cNvPr id="10" name="Text Placeholder 9"/>
          <p:cNvSpPr>
            <a:spLocks noGrp="1"/>
          </p:cNvSpPr>
          <p:nvPr>
            <p:ph type="body" sz="quarter" idx="16"/>
          </p:nvPr>
        </p:nvSpPr>
        <p:spPr/>
        <p:txBody>
          <a:bodyPr/>
          <a:lstStyle/>
          <a:p>
            <a:r>
              <a:rPr lang="en-US"/>
              <a:t>Technology drivers - history</a:t>
            </a:r>
          </a:p>
        </p:txBody>
      </p:sp>
      <p:sp>
        <p:nvSpPr>
          <p:cNvPr id="11" name="Text Placeholder 10"/>
          <p:cNvSpPr>
            <a:spLocks noGrp="1"/>
          </p:cNvSpPr>
          <p:nvPr>
            <p:ph type="body" sz="quarter" idx="17"/>
          </p:nvPr>
        </p:nvSpPr>
        <p:spPr/>
        <p:txBody>
          <a:bodyPr/>
          <a:lstStyle/>
          <a:p>
            <a:r>
              <a:rPr lang="en-US"/>
              <a:t>UPS efficiency – Eco-mode</a:t>
            </a:r>
          </a:p>
        </p:txBody>
      </p:sp>
      <p:sp>
        <p:nvSpPr>
          <p:cNvPr id="12" name="Content Placeholder 11"/>
          <p:cNvSpPr>
            <a:spLocks noGrp="1"/>
          </p:cNvSpPr>
          <p:nvPr>
            <p:ph sz="quarter" idx="19"/>
          </p:nvPr>
        </p:nvSpPr>
        <p:spPr/>
        <p:txBody>
          <a:bodyPr/>
          <a:lstStyle/>
          <a:p>
            <a:pPr lvl="1"/>
            <a:r>
              <a:rPr lang="en-US"/>
              <a:t>IGBT based inverter and rectifier</a:t>
            </a:r>
          </a:p>
          <a:p>
            <a:pPr lvl="1"/>
            <a:r>
              <a:rPr lang="en-US"/>
              <a:t>Reduced switching and filter losses</a:t>
            </a:r>
          </a:p>
          <a:p>
            <a:pPr lvl="1"/>
            <a:r>
              <a:rPr lang="en-US"/>
              <a:t>Online efficiency &gt; 96%</a:t>
            </a:r>
          </a:p>
          <a:p>
            <a:pPr lvl="1"/>
            <a:r>
              <a:rPr lang="en-US"/>
              <a:t>Efficiency optimized at typical load level</a:t>
            </a:r>
          </a:p>
          <a:p>
            <a:pPr lvl="1"/>
            <a:r>
              <a:rPr lang="en-US"/>
              <a:t>Eco-mode efficiency up 99%</a:t>
            </a:r>
          </a:p>
          <a:p>
            <a:pPr lvl="1"/>
            <a:endParaRPr lang="en-US"/>
          </a:p>
        </p:txBody>
      </p:sp>
      <p:sp>
        <p:nvSpPr>
          <p:cNvPr id="9" name="Subtitle 8"/>
          <p:cNvSpPr>
            <a:spLocks noGrp="1"/>
          </p:cNvSpPr>
          <p:nvPr>
            <p:ph type="subTitle" idx="13"/>
          </p:nvPr>
        </p:nvSpPr>
        <p:spPr/>
        <p:txBody>
          <a:bodyPr/>
          <a:lstStyle/>
          <a:p>
            <a:r>
              <a:rPr lang="en-US"/>
              <a:t>TCO – technology drivers</a:t>
            </a:r>
          </a:p>
        </p:txBody>
      </p:sp>
      <p:sp>
        <p:nvSpPr>
          <p:cNvPr id="14" name="Rectangle 13"/>
          <p:cNvSpPr/>
          <p:nvPr/>
        </p:nvSpPr>
        <p:spPr bwMode="gray">
          <a:xfrm>
            <a:off x="6249107" y="5396235"/>
            <a:ext cx="1675693" cy="5158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SCR UPS</a:t>
            </a:r>
          </a:p>
          <a:p>
            <a:pPr algn="ctr"/>
            <a:r>
              <a:rPr lang="en-US" sz="1400"/>
              <a:t>75% - 80%</a:t>
            </a:r>
          </a:p>
        </p:txBody>
      </p:sp>
      <p:sp>
        <p:nvSpPr>
          <p:cNvPr id="15" name="Rectangle 14"/>
          <p:cNvSpPr/>
          <p:nvPr/>
        </p:nvSpPr>
        <p:spPr bwMode="gray">
          <a:xfrm>
            <a:off x="6800799" y="4778928"/>
            <a:ext cx="1675693" cy="4828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Transistor UPS</a:t>
            </a:r>
          </a:p>
          <a:p>
            <a:pPr algn="ctr"/>
            <a:r>
              <a:rPr lang="en-US" sz="1400"/>
              <a:t>80% - 85%</a:t>
            </a:r>
          </a:p>
        </p:txBody>
      </p:sp>
      <p:sp>
        <p:nvSpPr>
          <p:cNvPr id="16" name="Rectangle 15"/>
          <p:cNvSpPr/>
          <p:nvPr/>
        </p:nvSpPr>
        <p:spPr bwMode="gray">
          <a:xfrm>
            <a:off x="7638645" y="4161621"/>
            <a:ext cx="1675693" cy="4828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IGBT UPS</a:t>
            </a:r>
          </a:p>
          <a:p>
            <a:pPr algn="ctr"/>
            <a:r>
              <a:rPr lang="en-US" sz="1400"/>
              <a:t>85% - 90%</a:t>
            </a:r>
          </a:p>
        </p:txBody>
      </p:sp>
      <p:sp>
        <p:nvSpPr>
          <p:cNvPr id="17" name="Rectangle 16"/>
          <p:cNvSpPr/>
          <p:nvPr/>
        </p:nvSpPr>
        <p:spPr bwMode="gray">
          <a:xfrm>
            <a:off x="8476492" y="3554794"/>
            <a:ext cx="1675693" cy="4828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Transformer-less UPS 1</a:t>
            </a:r>
            <a:r>
              <a:rPr lang="en-US" sz="1100" baseline="30000"/>
              <a:t>st</a:t>
            </a:r>
            <a:r>
              <a:rPr lang="en-US" sz="1100"/>
              <a:t> generation</a:t>
            </a:r>
          </a:p>
          <a:p>
            <a:pPr algn="ctr"/>
            <a:r>
              <a:rPr lang="en-US" sz="1100"/>
              <a:t>90% - 95%</a:t>
            </a:r>
          </a:p>
        </p:txBody>
      </p:sp>
      <p:sp>
        <p:nvSpPr>
          <p:cNvPr id="18" name="Rectangle 17"/>
          <p:cNvSpPr/>
          <p:nvPr/>
        </p:nvSpPr>
        <p:spPr bwMode="gray">
          <a:xfrm>
            <a:off x="9237523" y="2915770"/>
            <a:ext cx="1675693" cy="4828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Transformer-less UPS 2</a:t>
            </a:r>
            <a:r>
              <a:rPr lang="en-US" sz="1100" baseline="30000"/>
              <a:t>nd</a:t>
            </a:r>
            <a:r>
              <a:rPr lang="en-US" sz="1100"/>
              <a:t> generation</a:t>
            </a:r>
          </a:p>
          <a:p>
            <a:pPr algn="ctr"/>
            <a:r>
              <a:rPr lang="en-US" sz="1100"/>
              <a:t>96% - 97%</a:t>
            </a:r>
          </a:p>
        </p:txBody>
      </p:sp>
      <p:sp>
        <p:nvSpPr>
          <p:cNvPr id="19" name="Rectangle 18"/>
          <p:cNvSpPr/>
          <p:nvPr/>
        </p:nvSpPr>
        <p:spPr bwMode="gray">
          <a:xfrm>
            <a:off x="10152185" y="2295260"/>
            <a:ext cx="1675693" cy="482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Eco-mode</a:t>
            </a:r>
          </a:p>
          <a:p>
            <a:pPr algn="ctr"/>
            <a:r>
              <a:rPr lang="en-US" sz="1400"/>
              <a:t>98% - 99%</a:t>
            </a:r>
          </a:p>
        </p:txBody>
      </p:sp>
    </p:spTree>
    <p:extLst>
      <p:ext uri="{BB962C8B-B14F-4D97-AF65-F5344CB8AC3E}">
        <p14:creationId xmlns:p14="http://schemas.microsoft.com/office/powerpoint/2010/main" val="264520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Data centers and UPSs</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45</a:t>
            </a:fld>
            <a:endParaRPr lang="en-US"/>
          </a:p>
        </p:txBody>
      </p:sp>
      <p:sp>
        <p:nvSpPr>
          <p:cNvPr id="8" name="Text Placeholder 7"/>
          <p:cNvSpPr>
            <a:spLocks noGrp="1"/>
          </p:cNvSpPr>
          <p:nvPr>
            <p:ph type="body" sz="quarter" idx="16"/>
          </p:nvPr>
        </p:nvSpPr>
        <p:spPr/>
        <p:txBody>
          <a:bodyPr/>
          <a:lstStyle/>
          <a:p>
            <a:r>
              <a:rPr lang="en-US"/>
              <a:t>Modular decentralized UPS</a:t>
            </a:r>
          </a:p>
        </p:txBody>
      </p:sp>
      <p:sp>
        <p:nvSpPr>
          <p:cNvPr id="10" name="Content Placeholder 9"/>
          <p:cNvSpPr>
            <a:spLocks noGrp="1"/>
          </p:cNvSpPr>
          <p:nvPr>
            <p:ph sz="quarter" idx="20"/>
          </p:nvPr>
        </p:nvSpPr>
        <p:spPr/>
        <p:txBody>
          <a:bodyPr/>
          <a:lstStyle/>
          <a:p>
            <a:endParaRPr lang="en-US"/>
          </a:p>
        </p:txBody>
      </p:sp>
      <p:sp>
        <p:nvSpPr>
          <p:cNvPr id="9" name="Content Placeholder 8"/>
          <p:cNvSpPr>
            <a:spLocks noGrp="1"/>
          </p:cNvSpPr>
          <p:nvPr>
            <p:ph sz="quarter" idx="19"/>
          </p:nvPr>
        </p:nvSpPr>
        <p:spPr/>
        <p:txBody>
          <a:bodyPr vert="horz" lIns="0" tIns="0" rIns="0" bIns="0" rtlCol="0" anchor="t">
            <a:noAutofit/>
          </a:bodyPr>
          <a:lstStyle/>
          <a:p>
            <a:pPr marL="179705" lvl="1" indent="-179705"/>
            <a:r>
              <a:rPr lang="en-US"/>
              <a:t>Vertically Scalable – 100kW to 500kW (or 400kW N+1)</a:t>
            </a:r>
          </a:p>
          <a:p>
            <a:pPr marL="179705" lvl="1" indent="-179705"/>
            <a:r>
              <a:rPr lang="en-US"/>
              <a:t>Horizontal Scalable – up to 6 Cabinets in parallel – configuration up to 3MW </a:t>
            </a:r>
            <a:endParaRPr lang="en-US" dirty="0"/>
          </a:p>
          <a:p>
            <a:pPr marL="179705" lvl="1" indent="-179705"/>
            <a:r>
              <a:rPr lang="en-US"/>
              <a:t>Online-swap modularity (OSM)</a:t>
            </a:r>
          </a:p>
          <a:p>
            <a:pPr marL="179705" lvl="1" indent="-179705"/>
            <a:r>
              <a:rPr lang="en-US"/>
              <a:t>Serviceability – low MTTR</a:t>
            </a:r>
          </a:p>
          <a:p>
            <a:pPr marL="179705" lvl="1" indent="-179705"/>
            <a:r>
              <a:rPr lang="en-US"/>
              <a:t>Flexibility – easily scalable to fit current and future needs</a:t>
            </a:r>
          </a:p>
          <a:p>
            <a:pPr lvl="1"/>
            <a:endParaRPr lang="en-US"/>
          </a:p>
        </p:txBody>
      </p:sp>
      <p:sp>
        <p:nvSpPr>
          <p:cNvPr id="7" name="Subtitle 6"/>
          <p:cNvSpPr>
            <a:spLocks noGrp="1"/>
          </p:cNvSpPr>
          <p:nvPr>
            <p:ph type="subTitle" idx="13"/>
          </p:nvPr>
        </p:nvSpPr>
        <p:spPr/>
        <p:txBody>
          <a:bodyPr/>
          <a:lstStyle/>
          <a:p>
            <a:r>
              <a:rPr lang="en-US"/>
              <a:t>Modular UPS – decentralized design</a:t>
            </a:r>
          </a:p>
        </p:txBody>
      </p:sp>
      <p:sp>
        <p:nvSpPr>
          <p:cNvPr id="11" name="TextBox 10"/>
          <p:cNvSpPr txBox="1"/>
          <p:nvPr/>
        </p:nvSpPr>
        <p:spPr bwMode="gray">
          <a:xfrm>
            <a:off x="5628872" y="5494879"/>
            <a:ext cx="2396707" cy="389703"/>
          </a:xfrm>
          <a:prstGeom prst="rect">
            <a:avLst/>
          </a:prstGeom>
          <a:solidFill>
            <a:schemeClr val="bg1"/>
          </a:solidFill>
          <a:ln w="9525">
            <a:noFill/>
            <a:miter lim="800000"/>
            <a:headEnd/>
            <a:tailEnd/>
          </a:ln>
        </p:spPr>
        <p:txBody>
          <a:bodyPr vert="horz" wrap="none" lIns="71954" tIns="71954" rIns="71954" bIns="71954" numCol="1" rtlCol="0" anchor="t" anchorCtr="0" compatLnSpc="1">
            <a:prstTxWarp prst="textNoShape">
              <a:avLst/>
            </a:prstTxWarp>
            <a:noAutofit/>
          </a:bodyPr>
          <a:lstStyle/>
          <a:p>
            <a:pPr algn="ctr" fontAlgn="base">
              <a:spcBef>
                <a:spcPts val="600"/>
              </a:spcBef>
              <a:spcAft>
                <a:spcPct val="0"/>
              </a:spcAft>
              <a:buClr>
                <a:schemeClr val="tx2"/>
              </a:buClr>
              <a:buSzPct val="70000"/>
            </a:pPr>
            <a:r>
              <a:rPr lang="en-US" sz="1400" b="1">
                <a:cs typeface="Arial" pitchFamily="34" charset="0"/>
              </a:rPr>
              <a:t>500kW unit (5 x 100kW) </a:t>
            </a:r>
          </a:p>
          <a:p>
            <a:pPr fontAlgn="base">
              <a:spcBef>
                <a:spcPts val="600"/>
              </a:spcBef>
              <a:spcAft>
                <a:spcPct val="0"/>
              </a:spcAft>
              <a:buClr>
                <a:schemeClr val="tx2"/>
              </a:buClr>
              <a:buSzPct val="70000"/>
            </a:pPr>
            <a:endParaRPr lang="en-US" sz="1599">
              <a:cs typeface="Arial" pitchFamily="34" charset="0"/>
            </a:endParaRPr>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89650" y="2193972"/>
            <a:ext cx="2923740" cy="3264843"/>
          </a:xfrm>
          <a:prstGeom prst="rect">
            <a:avLst/>
          </a:prstGeom>
        </p:spPr>
      </p:pic>
      <p:pic>
        <p:nvPicPr>
          <p:cNvPr id="1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4250" y="3727424"/>
            <a:ext cx="1826575" cy="173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685"/>
                  </a:outerShdw>
                </a:effectLst>
              </a14:hiddenEffects>
            </a:ext>
          </a:extLst>
        </p:spPr>
      </p:pic>
      <p:sp>
        <p:nvSpPr>
          <p:cNvPr id="14" name="Rectangle 13"/>
          <p:cNvSpPr/>
          <p:nvPr/>
        </p:nvSpPr>
        <p:spPr>
          <a:xfrm>
            <a:off x="8929522" y="5488223"/>
            <a:ext cx="2836033" cy="307777"/>
          </a:xfrm>
          <a:prstGeom prst="rect">
            <a:avLst/>
          </a:prstGeom>
        </p:spPr>
        <p:txBody>
          <a:bodyPr wrap="none">
            <a:spAutoFit/>
          </a:bodyPr>
          <a:lstStyle/>
          <a:p>
            <a:r>
              <a:rPr lang="en-US" sz="1400" b="1">
                <a:cs typeface="Arial" panose="020B0604020202020204" pitchFamily="34" charset="0"/>
              </a:rPr>
              <a:t>Online-swap modularity (OSM)</a:t>
            </a:r>
          </a:p>
        </p:txBody>
      </p:sp>
    </p:spTree>
    <p:extLst>
      <p:ext uri="{BB962C8B-B14F-4D97-AF65-F5344CB8AC3E}">
        <p14:creationId xmlns:p14="http://schemas.microsoft.com/office/powerpoint/2010/main" val="34080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Grid scale storage and power quality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93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21"/>
          </p:nvPr>
        </p:nvSpPr>
        <p:spPr/>
        <p:txBody>
          <a:bodyPr vert="horz" lIns="0" tIns="0" rIns="0" bIns="0" numCol="2" rtlCol="0" anchor="t">
            <a:noAutofit/>
          </a:bodyPr>
          <a:lstStyle/>
          <a:p>
            <a:r>
              <a:rPr lang="en-US" b="1" dirty="0"/>
              <a:t>Electricity usage on the rise</a:t>
            </a:r>
          </a:p>
          <a:p>
            <a:pPr marL="179705" lvl="1" indent="-179705"/>
            <a:r>
              <a:rPr lang="en-US" dirty="0"/>
              <a:t>Electrification of everything – moving towards electricity as the primary source of power</a:t>
            </a:r>
          </a:p>
          <a:p>
            <a:pPr marL="179705" lvl="1" indent="-179705"/>
            <a:r>
              <a:rPr lang="en-US" dirty="0"/>
              <a:t>Economic and population growth will lead to increasing demand for power</a:t>
            </a:r>
          </a:p>
          <a:p>
            <a:endParaRPr lang="en-US" b="1" dirty="0" smtClean="0"/>
          </a:p>
          <a:p>
            <a:r>
              <a:rPr lang="en-US" b="1" dirty="0" smtClean="0"/>
              <a:t>Coal </a:t>
            </a:r>
            <a:r>
              <a:rPr lang="en-US" b="1" dirty="0"/>
              <a:t>plant retirements  </a:t>
            </a:r>
          </a:p>
          <a:p>
            <a:pPr marL="179705" lvl="1" indent="-179705"/>
            <a:r>
              <a:rPr lang="en-US" dirty="0"/>
              <a:t>Reducing baseload power capacity </a:t>
            </a:r>
          </a:p>
          <a:p>
            <a:pPr marL="179705" lvl="1" indent="-179705"/>
            <a:r>
              <a:rPr lang="en-US" dirty="0"/>
              <a:t>Limited resources for ancillary services on the utility grid </a:t>
            </a:r>
          </a:p>
          <a:p>
            <a:endParaRPr lang="en-US" b="1" dirty="0" smtClean="0"/>
          </a:p>
          <a:p>
            <a:r>
              <a:rPr lang="en-US" b="1" dirty="0" smtClean="0"/>
              <a:t>Growth </a:t>
            </a:r>
            <a:r>
              <a:rPr lang="en-US" b="1" dirty="0"/>
              <a:t>in renewables </a:t>
            </a:r>
          </a:p>
          <a:p>
            <a:pPr marL="179705" lvl="1" indent="-179705"/>
            <a:r>
              <a:rPr lang="en-US" dirty="0"/>
              <a:t>Governments and industry moving towards solar and wind </a:t>
            </a:r>
          </a:p>
          <a:p>
            <a:pPr marL="179705" lvl="1" indent="-179705"/>
            <a:r>
              <a:rPr lang="en-US" dirty="0"/>
              <a:t>Intermittent generation sources can reduce reliability on the electrical grid</a:t>
            </a:r>
          </a:p>
          <a:p>
            <a:endParaRPr lang="en-US" b="1" dirty="0" smtClean="0"/>
          </a:p>
          <a:p>
            <a:endParaRPr lang="en-US" b="1" dirty="0"/>
          </a:p>
          <a:p>
            <a:endParaRPr lang="en-US" b="1" dirty="0"/>
          </a:p>
          <a:p>
            <a:endParaRPr lang="en-US" b="1" dirty="0"/>
          </a:p>
          <a:p>
            <a:r>
              <a:rPr lang="en-US" b="1" dirty="0" smtClean="0"/>
              <a:t>Electrification </a:t>
            </a:r>
            <a:r>
              <a:rPr lang="en-US" b="1" dirty="0"/>
              <a:t>of transportation </a:t>
            </a:r>
            <a:endParaRPr lang="en-US" dirty="0"/>
          </a:p>
          <a:p>
            <a:pPr marL="179705" lvl="1" indent="-179705"/>
            <a:r>
              <a:rPr lang="en-US" dirty="0"/>
              <a:t>More users of EVs can increase peak loads placing more strain on the electrical grid</a:t>
            </a:r>
          </a:p>
          <a:p>
            <a:pPr marL="179705" lvl="1" indent="-179705"/>
            <a:r>
              <a:rPr lang="en-US" dirty="0"/>
              <a:t>Increase in high speed rail </a:t>
            </a:r>
          </a:p>
          <a:p>
            <a:endParaRPr lang="en-US" b="1" dirty="0" smtClean="0"/>
          </a:p>
          <a:p>
            <a:r>
              <a:rPr lang="en-US" b="1" dirty="0" smtClean="0"/>
              <a:t>Proliferation </a:t>
            </a:r>
            <a:r>
              <a:rPr lang="en-US" b="1" dirty="0"/>
              <a:t>of Smart Grid technology</a:t>
            </a:r>
          </a:p>
          <a:p>
            <a:pPr marL="179705" lvl="1" indent="-179705"/>
            <a:r>
              <a:rPr lang="en-US" dirty="0"/>
              <a:t>Bi-directional flow of power requires additional coordination between power supply and demand </a:t>
            </a:r>
          </a:p>
          <a:p>
            <a:endParaRPr lang="en-US" b="1" dirty="0" smtClean="0"/>
          </a:p>
          <a:p>
            <a:r>
              <a:rPr lang="en-US" b="1" dirty="0" smtClean="0"/>
              <a:t>Tax </a:t>
            </a:r>
            <a:r>
              <a:rPr lang="en-US" b="1" dirty="0"/>
              <a:t>and regulatory incentives </a:t>
            </a:r>
          </a:p>
          <a:p>
            <a:pPr marL="179705" lvl="1" indent="-179705"/>
            <a:r>
              <a:rPr lang="en-US" dirty="0"/>
              <a:t>Electrification of everything – moving towards electricity as the primary source of power</a:t>
            </a:r>
          </a:p>
          <a:p>
            <a:pPr marL="179705" lvl="1" indent="-179705"/>
            <a:r>
              <a:rPr lang="en-US" dirty="0"/>
              <a:t>Economic and population growth will lead to increasing demand for power</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a:t>Challenges of the future power grid</a:t>
            </a:r>
          </a:p>
        </p:txBody>
      </p:sp>
      <p:sp>
        <p:nvSpPr>
          <p:cNvPr id="4" name="Date Placeholder 3"/>
          <p:cNvSpPr>
            <a:spLocks noGrp="1"/>
          </p:cNvSpPr>
          <p:nvPr>
            <p:ph type="dt" sz="half" idx="18"/>
          </p:nvPr>
        </p:nvSpPr>
        <p:spPr/>
        <p:txBody>
          <a:bodyPr/>
          <a:lstStyle/>
          <a:p>
            <a:fld id="{FFAB2352-921F-4DD8-A99A-A1474F6943FF}" type="datetime4">
              <a:rPr lang="en-US" smtClean="0"/>
              <a:t>July 18, 2018</a:t>
            </a:fld>
            <a:endParaRPr lang="en-US"/>
          </a:p>
        </p:txBody>
      </p:sp>
      <p:sp>
        <p:nvSpPr>
          <p:cNvPr id="5" name="Footer Placeholder 4"/>
          <p:cNvSpPr>
            <a:spLocks noGrp="1"/>
          </p:cNvSpPr>
          <p:nvPr>
            <p:ph type="ftr" sz="quarter" idx="19"/>
          </p:nvPr>
        </p:nvSpPr>
        <p:spPr/>
        <p:txBody>
          <a:bodyPr/>
          <a:lstStyle/>
          <a:p>
            <a:pPr lvl="8"/>
            <a:endParaRPr lang="en-US"/>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47</a:t>
            </a:fld>
            <a:endParaRPr lang="en-US"/>
          </a:p>
        </p:txBody>
      </p:sp>
      <p:sp>
        <p:nvSpPr>
          <p:cNvPr id="7" name="Subtitle 6"/>
          <p:cNvSpPr>
            <a:spLocks noGrp="1"/>
          </p:cNvSpPr>
          <p:nvPr>
            <p:ph type="subTitle" idx="13"/>
          </p:nvPr>
        </p:nvSpPr>
        <p:spPr/>
        <p:txBody>
          <a:bodyPr/>
          <a:lstStyle/>
          <a:p>
            <a:r>
              <a:rPr lang="en-US"/>
              <a:t>Long-term drivers for energy storage</a:t>
            </a:r>
          </a:p>
        </p:txBody>
      </p:sp>
    </p:spTree>
    <p:extLst>
      <p:ext uri="{BB962C8B-B14F-4D97-AF65-F5344CB8AC3E}">
        <p14:creationId xmlns:p14="http://schemas.microsoft.com/office/powerpoint/2010/main" val="207418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Power quality solutions</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48</a:t>
            </a:fld>
            <a:endParaRPr lang="en-US"/>
          </a:p>
        </p:txBody>
      </p:sp>
      <p:sp>
        <p:nvSpPr>
          <p:cNvPr id="16" name="Text Placeholder 15"/>
          <p:cNvSpPr>
            <a:spLocks noGrp="1"/>
          </p:cNvSpPr>
          <p:nvPr>
            <p:ph type="body" sz="quarter" idx="16"/>
          </p:nvPr>
        </p:nvSpPr>
        <p:spPr/>
        <p:txBody>
          <a:bodyPr/>
          <a:lstStyle/>
          <a:p>
            <a:r>
              <a:rPr lang="en-US"/>
              <a:t>LV STATCOMs</a:t>
            </a:r>
          </a:p>
        </p:txBody>
      </p:sp>
      <p:sp>
        <p:nvSpPr>
          <p:cNvPr id="17" name="Text Placeholder 16"/>
          <p:cNvSpPr>
            <a:spLocks noGrp="1"/>
          </p:cNvSpPr>
          <p:nvPr>
            <p:ph type="body" sz="quarter" idx="17"/>
          </p:nvPr>
        </p:nvSpPr>
        <p:spPr/>
        <p:txBody>
          <a:bodyPr/>
          <a:lstStyle/>
          <a:p>
            <a:r>
              <a:rPr lang="en-US"/>
              <a:t>Battery energy storage</a:t>
            </a:r>
          </a:p>
        </p:txBody>
      </p:sp>
      <p:sp>
        <p:nvSpPr>
          <p:cNvPr id="19" name="Content Placeholder 18"/>
          <p:cNvSpPr>
            <a:spLocks noGrp="1"/>
          </p:cNvSpPr>
          <p:nvPr>
            <p:ph sz="quarter" idx="20"/>
          </p:nvPr>
        </p:nvSpPr>
        <p:spPr/>
        <p:txBody>
          <a:bodyPr/>
          <a:lstStyle/>
          <a:p>
            <a:r>
              <a:rPr lang="en-US"/>
              <a:t>Added system stability and flexibility</a:t>
            </a:r>
          </a:p>
          <a:p>
            <a:r>
              <a:rPr lang="en-US"/>
              <a:t>Power quality improvements</a:t>
            </a:r>
          </a:p>
          <a:p>
            <a:r>
              <a:rPr lang="en-US"/>
              <a:t>Small to Large system sizing</a:t>
            </a:r>
          </a:p>
          <a:p>
            <a:endParaRPr lang="en-US"/>
          </a:p>
        </p:txBody>
      </p:sp>
      <p:sp>
        <p:nvSpPr>
          <p:cNvPr id="18" name="Content Placeholder 17"/>
          <p:cNvSpPr>
            <a:spLocks noGrp="1"/>
          </p:cNvSpPr>
          <p:nvPr>
            <p:ph sz="quarter" idx="19"/>
          </p:nvPr>
        </p:nvSpPr>
        <p:spPr/>
        <p:txBody>
          <a:bodyPr/>
          <a:lstStyle/>
          <a:p>
            <a:r>
              <a:rPr lang="en-US"/>
              <a:t>Voltage Regulation</a:t>
            </a:r>
          </a:p>
          <a:p>
            <a:r>
              <a:rPr lang="en-US"/>
              <a:t>Power Factor Correction</a:t>
            </a:r>
          </a:p>
          <a:p>
            <a:r>
              <a:rPr lang="en-US"/>
              <a:t>Dynamic Reactive Power Compensation </a:t>
            </a:r>
          </a:p>
          <a:p>
            <a:r>
              <a:rPr lang="en-US"/>
              <a:t>Solutions from 100kVAr to 50 </a:t>
            </a:r>
            <a:r>
              <a:rPr lang="en-US" err="1"/>
              <a:t>MVAr</a:t>
            </a:r>
            <a:r>
              <a:rPr lang="en-US"/>
              <a:t> interconnect to any network</a:t>
            </a:r>
          </a:p>
          <a:p>
            <a:endParaRPr lang="en-US"/>
          </a:p>
        </p:txBody>
      </p:sp>
      <p:sp>
        <p:nvSpPr>
          <p:cNvPr id="15" name="Subtitle 14"/>
          <p:cNvSpPr>
            <a:spLocks noGrp="1"/>
          </p:cNvSpPr>
          <p:nvPr>
            <p:ph type="subTitle" idx="13"/>
          </p:nvPr>
        </p:nvSpPr>
        <p:spPr/>
        <p:txBody>
          <a:bodyPr/>
          <a:lstStyle/>
          <a:p>
            <a:endParaRPr lang="en-US"/>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9187" y="3927475"/>
            <a:ext cx="2163480" cy="1622610"/>
          </a:xfrm>
          <a:prstGeom prst="rect">
            <a:avLst/>
          </a:prstGeom>
        </p:spPr>
      </p:pic>
      <p:pic>
        <p:nvPicPr>
          <p:cNvPr id="2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5109" y="3860972"/>
            <a:ext cx="954255" cy="102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331" y="3995267"/>
            <a:ext cx="1027342" cy="1079579"/>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912" y="3995267"/>
            <a:ext cx="1179022" cy="88894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7736" y="5020504"/>
            <a:ext cx="2374221" cy="915655"/>
          </a:xfrm>
          <a:prstGeom prst="rect">
            <a:avLst/>
          </a:prstGeom>
        </p:spPr>
      </p:pic>
    </p:spTree>
    <p:extLst>
      <p:ext uri="{BB962C8B-B14F-4D97-AF65-F5344CB8AC3E}">
        <p14:creationId xmlns:p14="http://schemas.microsoft.com/office/powerpoint/2010/main" val="184871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154AAD2-0FA1-40C3-BDB9-1741228A7DD6}"/>
              </a:ext>
            </a:extLst>
          </p:cNvPr>
          <p:cNvSpPr>
            <a:spLocks noGrp="1"/>
          </p:cNvSpPr>
          <p:nvPr>
            <p:ph type="dt" sz="half" idx="11"/>
          </p:nvPr>
        </p:nvSpPr>
        <p:spPr/>
        <p:txBody>
          <a:bodyPr/>
          <a:lstStyle/>
          <a:p>
            <a:fld id="{70479A72-920A-415B-8469-E7772A79C549}" type="datetime4">
              <a:rPr lang="en-US" smtClean="0"/>
              <a:t>July 18, 2018</a:t>
            </a:fld>
            <a:endParaRPr lang="en-US"/>
          </a:p>
        </p:txBody>
      </p:sp>
      <p:sp>
        <p:nvSpPr>
          <p:cNvPr id="4" name="Slide Number Placeholder 3">
            <a:extLst>
              <a:ext uri="{FF2B5EF4-FFF2-40B4-BE49-F238E27FC236}">
                <a16:creationId xmlns:a16="http://schemas.microsoft.com/office/drawing/2014/main" xmlns="" id="{49AC3271-A931-471E-A9DC-A2357A91E9F3}"/>
              </a:ext>
            </a:extLst>
          </p:cNvPr>
          <p:cNvSpPr>
            <a:spLocks noGrp="1"/>
          </p:cNvSpPr>
          <p:nvPr>
            <p:ph type="sldNum" sz="quarter" idx="12"/>
          </p:nvPr>
        </p:nvSpPr>
        <p:spPr/>
        <p:txBody>
          <a:bodyPr/>
          <a:lstStyle/>
          <a:p>
            <a:r>
              <a:rPr lang="en-US"/>
              <a:t>Slide </a:t>
            </a:r>
            <a:fld id="{619F89D8-7AE3-494A-97F3-03D680869632}" type="slidenum">
              <a:rPr lang="en-US" smtClean="0"/>
              <a:pPr/>
              <a:t>49</a:t>
            </a:fld>
            <a:endParaRPr lang="en-US"/>
          </a:p>
        </p:txBody>
      </p:sp>
    </p:spTree>
    <p:extLst>
      <p:ext uri="{BB962C8B-B14F-4D97-AF65-F5344CB8AC3E}">
        <p14:creationId xmlns:p14="http://schemas.microsoft.com/office/powerpoint/2010/main" val="16999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Drivers behind today’s data center</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5</a:t>
            </a:fld>
            <a:endParaRPr lang="en-US"/>
          </a:p>
        </p:txBody>
      </p:sp>
      <p:sp>
        <p:nvSpPr>
          <p:cNvPr id="10" name="Text Placeholder 9"/>
          <p:cNvSpPr>
            <a:spLocks noGrp="1"/>
          </p:cNvSpPr>
          <p:nvPr>
            <p:ph type="body" sz="quarter" idx="16"/>
          </p:nvPr>
        </p:nvSpPr>
        <p:spPr/>
        <p:txBody>
          <a:bodyPr/>
          <a:lstStyle/>
          <a:p>
            <a:r>
              <a:rPr lang="en-US"/>
              <a:t>Unprecedented scale</a:t>
            </a:r>
          </a:p>
        </p:txBody>
      </p:sp>
      <p:sp>
        <p:nvSpPr>
          <p:cNvPr id="11" name="Text Placeholder 10"/>
          <p:cNvSpPr>
            <a:spLocks noGrp="1"/>
          </p:cNvSpPr>
          <p:nvPr>
            <p:ph type="body" sz="quarter" idx="17"/>
          </p:nvPr>
        </p:nvSpPr>
        <p:spPr/>
        <p:txBody>
          <a:bodyPr/>
          <a:lstStyle/>
          <a:p>
            <a:r>
              <a:rPr lang="en-US"/>
              <a:t>Wireless</a:t>
            </a:r>
          </a:p>
        </p:txBody>
      </p:sp>
      <p:sp>
        <p:nvSpPr>
          <p:cNvPr id="12" name="Text Placeholder 11"/>
          <p:cNvSpPr>
            <a:spLocks noGrp="1"/>
          </p:cNvSpPr>
          <p:nvPr>
            <p:ph type="body" sz="quarter" idx="18"/>
          </p:nvPr>
        </p:nvSpPr>
        <p:spPr/>
        <p:txBody>
          <a:bodyPr/>
          <a:lstStyle/>
          <a:p>
            <a:r>
              <a:rPr lang="en-US"/>
              <a:t>Latency</a:t>
            </a:r>
          </a:p>
        </p:txBody>
      </p:sp>
      <p:sp>
        <p:nvSpPr>
          <p:cNvPr id="13" name="Text Placeholder 12"/>
          <p:cNvSpPr>
            <a:spLocks noGrp="1"/>
          </p:cNvSpPr>
          <p:nvPr>
            <p:ph type="body" sz="quarter" idx="19"/>
          </p:nvPr>
        </p:nvSpPr>
        <p:spPr/>
        <p:txBody>
          <a:bodyPr/>
          <a:lstStyle/>
          <a:p>
            <a:r>
              <a:rPr lang="en-US"/>
              <a:t>Security</a:t>
            </a:r>
          </a:p>
        </p:txBody>
      </p:sp>
      <p:sp>
        <p:nvSpPr>
          <p:cNvPr id="14" name="Text Placeholder 13"/>
          <p:cNvSpPr>
            <a:spLocks noGrp="1"/>
          </p:cNvSpPr>
          <p:nvPr>
            <p:ph type="body" sz="quarter" idx="20"/>
          </p:nvPr>
        </p:nvSpPr>
        <p:spPr/>
        <p:txBody>
          <a:bodyPr/>
          <a:lstStyle/>
          <a:p>
            <a:r>
              <a:rPr lang="en-US"/>
              <a:t>Flexibility</a:t>
            </a:r>
          </a:p>
        </p:txBody>
      </p:sp>
      <p:sp>
        <p:nvSpPr>
          <p:cNvPr id="15" name="Text Placeholder 14"/>
          <p:cNvSpPr>
            <a:spLocks noGrp="1"/>
          </p:cNvSpPr>
          <p:nvPr>
            <p:ph type="body" sz="quarter" idx="21"/>
          </p:nvPr>
        </p:nvSpPr>
        <p:spPr/>
        <p:txBody>
          <a:bodyPr/>
          <a:lstStyle/>
          <a:p>
            <a:r>
              <a:rPr lang="en-US"/>
              <a:t>Visibility</a:t>
            </a:r>
          </a:p>
        </p:txBody>
      </p:sp>
      <p:sp>
        <p:nvSpPr>
          <p:cNvPr id="16" name="Content Placeholder 15"/>
          <p:cNvSpPr>
            <a:spLocks noGrp="1"/>
          </p:cNvSpPr>
          <p:nvPr>
            <p:ph sz="quarter" idx="23"/>
          </p:nvPr>
        </p:nvSpPr>
        <p:spPr/>
        <p:txBody>
          <a:bodyPr/>
          <a:lstStyle/>
          <a:p>
            <a:r>
              <a:rPr lang="en-US"/>
              <a:t>20B connected devices by 2025 per Gartner, 50B per Cisco</a:t>
            </a:r>
          </a:p>
        </p:txBody>
      </p:sp>
      <p:sp>
        <p:nvSpPr>
          <p:cNvPr id="17" name="Content Placeholder 16"/>
          <p:cNvSpPr>
            <a:spLocks noGrp="1"/>
          </p:cNvSpPr>
          <p:nvPr>
            <p:ph sz="quarter" idx="24"/>
          </p:nvPr>
        </p:nvSpPr>
        <p:spPr/>
        <p:txBody>
          <a:bodyPr vert="horz" lIns="0" tIns="0" rIns="0" bIns="0" rtlCol="0" anchor="t">
            <a:noAutofit/>
          </a:bodyPr>
          <a:lstStyle/>
          <a:p>
            <a:r>
              <a:rPr lang="en-US"/>
              <a:t>3000 cell sites in New York City today vs 100K in 2025</a:t>
            </a:r>
          </a:p>
        </p:txBody>
      </p:sp>
      <p:sp>
        <p:nvSpPr>
          <p:cNvPr id="18" name="Content Placeholder 17"/>
          <p:cNvSpPr>
            <a:spLocks noGrp="1"/>
          </p:cNvSpPr>
          <p:nvPr>
            <p:ph sz="quarter" idx="25"/>
          </p:nvPr>
        </p:nvSpPr>
        <p:spPr/>
        <p:txBody>
          <a:bodyPr vert="horz" lIns="0" tIns="0" rIns="0" bIns="0" rtlCol="0" anchor="t">
            <a:noAutofit/>
          </a:bodyPr>
          <a:lstStyle/>
          <a:p>
            <a:r>
              <a:rPr lang="en-US" dirty="0"/>
              <a:t>Will drive edge computing cells located at point of </a:t>
            </a:r>
            <a:r>
              <a:rPr lang="en-US" dirty="0" smtClean="0"/>
              <a:t>operation</a:t>
            </a:r>
            <a:endParaRPr lang="en-US" dirty="0"/>
          </a:p>
        </p:txBody>
      </p:sp>
      <p:sp>
        <p:nvSpPr>
          <p:cNvPr id="19" name="Content Placeholder 18"/>
          <p:cNvSpPr>
            <a:spLocks noGrp="1"/>
          </p:cNvSpPr>
          <p:nvPr>
            <p:ph sz="quarter" idx="26"/>
          </p:nvPr>
        </p:nvSpPr>
        <p:spPr/>
        <p:txBody>
          <a:bodyPr vert="horz" lIns="0" tIns="0" rIns="0" bIns="0" rtlCol="0" anchor="t">
            <a:noAutofit/>
          </a:bodyPr>
          <a:lstStyle/>
          <a:p>
            <a:r>
              <a:rPr lang="en-US"/>
              <a:t>Target’s security breach was enabled through HVAC communication“back door” in 2012</a:t>
            </a:r>
          </a:p>
        </p:txBody>
      </p:sp>
      <p:sp>
        <p:nvSpPr>
          <p:cNvPr id="20" name="Content Placeholder 19"/>
          <p:cNvSpPr>
            <a:spLocks noGrp="1"/>
          </p:cNvSpPr>
          <p:nvPr>
            <p:ph sz="quarter" idx="27"/>
          </p:nvPr>
        </p:nvSpPr>
        <p:spPr/>
        <p:txBody>
          <a:bodyPr/>
          <a:lstStyle/>
          <a:p>
            <a:r>
              <a:rPr lang="en-US"/>
              <a:t>Infrastructure must scale like IT loads</a:t>
            </a:r>
          </a:p>
        </p:txBody>
      </p:sp>
      <p:sp>
        <p:nvSpPr>
          <p:cNvPr id="21" name="Content Placeholder 20"/>
          <p:cNvSpPr>
            <a:spLocks noGrp="1"/>
          </p:cNvSpPr>
          <p:nvPr>
            <p:ph sz="quarter" idx="28"/>
          </p:nvPr>
        </p:nvSpPr>
        <p:spPr/>
        <p:txBody>
          <a:bodyPr/>
          <a:lstStyle/>
          <a:p>
            <a:r>
              <a:rPr lang="en-US"/>
              <a:t>Infrastructure needs to follow “fail small” paradigm</a:t>
            </a:r>
          </a:p>
        </p:txBody>
      </p:sp>
      <p:sp>
        <p:nvSpPr>
          <p:cNvPr id="9" name="Subtitle 8"/>
          <p:cNvSpPr>
            <a:spLocks noGrp="1"/>
          </p:cNvSpPr>
          <p:nvPr>
            <p:ph type="subTitle" idx="13"/>
          </p:nvPr>
        </p:nvSpPr>
        <p:spPr/>
        <p:txBody>
          <a:bodyPr/>
          <a:lstStyle/>
          <a:p>
            <a:r>
              <a:rPr lang="en-US"/>
              <a:t>Smarter, larger, and more secure</a:t>
            </a:r>
          </a:p>
        </p:txBody>
      </p:sp>
      <p:pic>
        <p:nvPicPr>
          <p:cNvPr id="22" name="Graphic 49">
            <a:extLst>
              <a:ext uri="{FF2B5EF4-FFF2-40B4-BE49-F238E27FC236}">
                <a16:creationId xmlns="" xmlns:a16="http://schemas.microsoft.com/office/drawing/2014/main" id="{1060E24B-CF6B-4F1E-AA43-D723FDD7AFE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606329" y="2887376"/>
            <a:ext cx="704286" cy="704286"/>
          </a:xfrm>
          <a:prstGeom prst="rect">
            <a:avLst/>
          </a:prstGeom>
        </p:spPr>
      </p:pic>
      <p:pic>
        <p:nvPicPr>
          <p:cNvPr id="23" name="Graphic 11">
            <a:extLst>
              <a:ext uri="{FF2B5EF4-FFF2-40B4-BE49-F238E27FC236}">
                <a16:creationId xmlns="" xmlns:a16="http://schemas.microsoft.com/office/drawing/2014/main" id="{3035CFA6-079C-455B-99DC-14705C0EA79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740365" y="2887375"/>
            <a:ext cx="704901" cy="704901"/>
          </a:xfrm>
          <a:prstGeom prst="rect">
            <a:avLst/>
          </a:prstGeom>
        </p:spPr>
      </p:pic>
      <p:pic>
        <p:nvPicPr>
          <p:cNvPr id="24" name="Graphic 65">
            <a:extLst>
              <a:ext uri="{FF2B5EF4-FFF2-40B4-BE49-F238E27FC236}">
                <a16:creationId xmlns="" xmlns:a16="http://schemas.microsoft.com/office/drawing/2014/main" id="{4FCBF6E0-75DD-493C-84CD-9F7354E365A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688170" y="2907758"/>
            <a:ext cx="687513" cy="687513"/>
          </a:xfrm>
          <a:prstGeom prst="rect">
            <a:avLst/>
          </a:prstGeom>
        </p:spPr>
      </p:pic>
      <p:pic>
        <p:nvPicPr>
          <p:cNvPr id="25" name="Graphic 74">
            <a:extLst>
              <a:ext uri="{FF2B5EF4-FFF2-40B4-BE49-F238E27FC236}">
                <a16:creationId xmlns="" xmlns:a16="http://schemas.microsoft.com/office/drawing/2014/main" id="{EBC21731-A6C1-45CF-A953-112D24CA4E6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606329" y="5078993"/>
            <a:ext cx="684353" cy="684353"/>
          </a:xfrm>
          <a:prstGeom prst="rect">
            <a:avLst/>
          </a:prstGeom>
        </p:spPr>
      </p:pic>
      <p:pic>
        <p:nvPicPr>
          <p:cNvPr id="26" name="Graphic 49">
            <a:extLst>
              <a:ext uri="{FF2B5EF4-FFF2-40B4-BE49-F238E27FC236}">
                <a16:creationId xmlns="" xmlns:a16="http://schemas.microsoft.com/office/drawing/2014/main" id="{39E74ABE-24E8-4DD6-BA99-21043F94A65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661863" y="5083915"/>
            <a:ext cx="697839" cy="697839"/>
          </a:xfrm>
          <a:prstGeom prst="rect">
            <a:avLst/>
          </a:prstGeom>
        </p:spPr>
      </p:pic>
      <p:pic>
        <p:nvPicPr>
          <p:cNvPr id="27" name="Graphic 162">
            <a:extLst>
              <a:ext uri="{FF2B5EF4-FFF2-40B4-BE49-F238E27FC236}">
                <a16:creationId xmlns="" xmlns:a16="http://schemas.microsoft.com/office/drawing/2014/main" id="{EE114DE4-C78F-47F1-BE4C-4EAAB113359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688170" y="5078993"/>
            <a:ext cx="791111" cy="791111"/>
          </a:xfrm>
          <a:prstGeom prst="rect">
            <a:avLst/>
          </a:prstGeom>
        </p:spPr>
      </p:pic>
    </p:spTree>
    <p:extLst>
      <p:ext uri="{BB962C8B-B14F-4D97-AF65-F5344CB8AC3E}">
        <p14:creationId xmlns:p14="http://schemas.microsoft.com/office/powerpoint/2010/main" val="7750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Data center customers</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6</a:t>
            </a:fld>
            <a:endParaRPr lang="en-US"/>
          </a:p>
        </p:txBody>
      </p:sp>
      <p:sp>
        <p:nvSpPr>
          <p:cNvPr id="9" name="Text Placeholder 8"/>
          <p:cNvSpPr>
            <a:spLocks noGrp="1"/>
          </p:cNvSpPr>
          <p:nvPr>
            <p:ph type="body" sz="quarter" idx="16"/>
          </p:nvPr>
        </p:nvSpPr>
        <p:spPr/>
        <p:txBody>
          <a:bodyPr/>
          <a:lstStyle/>
          <a:p>
            <a:r>
              <a:rPr lang="en-US"/>
              <a:t>Reliable power distribution</a:t>
            </a:r>
          </a:p>
        </p:txBody>
      </p:sp>
      <p:sp>
        <p:nvSpPr>
          <p:cNvPr id="11" name="Text Placeholder 10"/>
          <p:cNvSpPr>
            <a:spLocks noGrp="1"/>
          </p:cNvSpPr>
          <p:nvPr>
            <p:ph type="body" sz="quarter" idx="24"/>
          </p:nvPr>
        </p:nvSpPr>
        <p:spPr/>
        <p:txBody>
          <a:bodyPr/>
          <a:lstStyle/>
          <a:p>
            <a:r>
              <a:rPr lang="en-US"/>
              <a:t>Reliable power supply</a:t>
            </a:r>
          </a:p>
        </p:txBody>
      </p:sp>
      <p:sp>
        <p:nvSpPr>
          <p:cNvPr id="13" name="Text Placeholder 12"/>
          <p:cNvSpPr>
            <a:spLocks noGrp="1"/>
          </p:cNvSpPr>
          <p:nvPr>
            <p:ph type="body" sz="quarter" idx="26"/>
          </p:nvPr>
        </p:nvSpPr>
        <p:spPr/>
        <p:txBody>
          <a:bodyPr/>
          <a:lstStyle/>
          <a:p>
            <a:r>
              <a:rPr lang="en-US"/>
              <a:t>100% uptime</a:t>
            </a:r>
          </a:p>
        </p:txBody>
      </p:sp>
      <p:sp>
        <p:nvSpPr>
          <p:cNvPr id="8" name="Subtitle 7"/>
          <p:cNvSpPr>
            <a:spLocks noGrp="1"/>
          </p:cNvSpPr>
          <p:nvPr>
            <p:ph type="subTitle" idx="13"/>
          </p:nvPr>
        </p:nvSpPr>
        <p:spPr/>
        <p:txBody>
          <a:bodyPr/>
          <a:lstStyle/>
          <a:p>
            <a:endParaRPr lang="en-US"/>
          </a:p>
        </p:txBody>
      </p:sp>
      <p:pic>
        <p:nvPicPr>
          <p:cNvPr id="16" name="Content Placeholder 15"/>
          <p:cNvPicPr>
            <a:picLocks noGrp="1" noChangeAspect="1"/>
          </p:cNvPicPr>
          <p:nvPr>
            <p:ph sz="quarter" idx="25"/>
          </p:nvPr>
        </p:nvPicPr>
        <p:blipFill>
          <a:blip r:embed="rId2"/>
          <a:stretch>
            <a:fillRect/>
          </a:stretch>
        </p:blipFill>
        <p:spPr>
          <a:xfrm>
            <a:off x="4271963" y="3220673"/>
            <a:ext cx="3643312" cy="1788254"/>
          </a:xfrm>
          <a:prstGeom prst="rect">
            <a:avLst/>
          </a:prstGeom>
        </p:spPr>
      </p:pic>
      <p:pic>
        <p:nvPicPr>
          <p:cNvPr id="17" name="Content Placeholder 16"/>
          <p:cNvPicPr>
            <a:picLocks noGrp="1" noChangeAspect="1"/>
          </p:cNvPicPr>
          <p:nvPr>
            <p:ph sz="quarter" idx="27"/>
          </p:nvPr>
        </p:nvPicPr>
        <p:blipFill>
          <a:blip r:embed="rId3"/>
          <a:stretch>
            <a:fillRect/>
          </a:stretch>
        </p:blipFill>
        <p:spPr>
          <a:xfrm>
            <a:off x="8210550" y="3214264"/>
            <a:ext cx="3643313" cy="1801072"/>
          </a:xfrm>
          <a:prstGeom prst="rect">
            <a:avLst/>
          </a:prstGeom>
        </p:spPr>
      </p:pic>
      <p:pic>
        <p:nvPicPr>
          <p:cNvPr id="14" name="Content Placeholder 13"/>
          <p:cNvPicPr>
            <a:picLocks noGrp="1" noChangeAspect="1"/>
          </p:cNvPicPr>
          <p:nvPr>
            <p:ph sz="quarter" idx="23"/>
          </p:nvPr>
        </p:nvPicPr>
        <p:blipFill>
          <a:blip r:embed="rId4">
            <a:extLst>
              <a:ext uri="{28A0092B-C50C-407E-A947-70E740481C1C}">
                <a14:useLocalDpi xmlns:a14="http://schemas.microsoft.com/office/drawing/2010/main" val="0"/>
              </a:ext>
            </a:extLst>
          </a:blip>
          <a:stretch>
            <a:fillRect/>
          </a:stretch>
        </p:blipFill>
        <p:spPr>
          <a:xfrm>
            <a:off x="333375" y="3277694"/>
            <a:ext cx="3643313" cy="1674211"/>
          </a:xfrm>
        </p:spPr>
      </p:pic>
    </p:spTree>
    <p:extLst>
      <p:ext uri="{BB962C8B-B14F-4D97-AF65-F5344CB8AC3E}">
        <p14:creationId xmlns:p14="http://schemas.microsoft.com/office/powerpoint/2010/main" val="182918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ABB data center capability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283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endParaRPr lang="en-US"/>
          </a:p>
        </p:txBody>
      </p:sp>
      <p:sp>
        <p:nvSpPr>
          <p:cNvPr id="3" name="Title 2"/>
          <p:cNvSpPr>
            <a:spLocks noGrp="1"/>
          </p:cNvSpPr>
          <p:nvPr>
            <p:ph type="title"/>
          </p:nvPr>
        </p:nvSpPr>
        <p:spPr/>
        <p:txBody>
          <a:bodyPr/>
          <a:lstStyle/>
          <a:p>
            <a:r>
              <a:rPr lang="en-US"/>
              <a:t>Who we are</a:t>
            </a:r>
          </a:p>
        </p:txBody>
      </p:sp>
      <p:sp>
        <p:nvSpPr>
          <p:cNvPr id="4" name="Date Placeholder 3"/>
          <p:cNvSpPr>
            <a:spLocks noGrp="1"/>
          </p:cNvSpPr>
          <p:nvPr>
            <p:ph type="dt" sz="half" idx="18"/>
          </p:nvPr>
        </p:nvSpPr>
        <p:spPr/>
        <p:txBody>
          <a:bodyPr/>
          <a:lstStyle/>
          <a:p>
            <a:fld id="{FFAB2352-921F-4DD8-A99A-A1474F6943FF}" type="datetime4">
              <a:rPr lang="en-US" smtClean="0"/>
              <a:t>July 18, 2018</a:t>
            </a:fld>
            <a:endParaRPr lang="en-US"/>
          </a:p>
        </p:txBody>
      </p:sp>
      <p:sp>
        <p:nvSpPr>
          <p:cNvPr id="5" name="Footer Placeholder 4"/>
          <p:cNvSpPr>
            <a:spLocks noGrp="1"/>
          </p:cNvSpPr>
          <p:nvPr>
            <p:ph type="ftr" sz="quarter" idx="19"/>
          </p:nvPr>
        </p:nvSpPr>
        <p:spPr/>
        <p:txBody>
          <a:bodyPr/>
          <a:lstStyle/>
          <a:p>
            <a:pPr lvl="8"/>
            <a:endParaRPr lang="en-US"/>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8</a:t>
            </a:fld>
            <a:endParaRPr lang="en-US"/>
          </a:p>
        </p:txBody>
      </p:sp>
      <p:sp>
        <p:nvSpPr>
          <p:cNvPr id="7" name="Subtitle 6"/>
          <p:cNvSpPr>
            <a:spLocks noGrp="1"/>
          </p:cNvSpPr>
          <p:nvPr>
            <p:ph type="subTitle" idx="13"/>
          </p:nvPr>
        </p:nvSpPr>
        <p:spPr/>
        <p:txBody>
          <a:bodyPr/>
          <a:lstStyle/>
          <a:p>
            <a:r>
              <a:rPr lang="en-US"/>
              <a:t>Introducing ABB</a:t>
            </a:r>
          </a:p>
        </p:txBody>
      </p:sp>
      <p:sp>
        <p:nvSpPr>
          <p:cNvPr id="8" name="object 5"/>
          <p:cNvSpPr txBox="1">
            <a:spLocks/>
          </p:cNvSpPr>
          <p:nvPr/>
        </p:nvSpPr>
        <p:spPr>
          <a:xfrm>
            <a:off x="1725284" y="1921673"/>
            <a:ext cx="3067072" cy="3922741"/>
          </a:xfrm>
          <a:prstGeom prst="rect">
            <a:avLst/>
          </a:prstGeom>
        </p:spPr>
        <p:txBody>
          <a:bodyPr vert="horz" wrap="square" lIns="0" tIns="0" rIns="0" bIns="0" rtlCol="0">
            <a:sp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14478">
              <a:lnSpc>
                <a:spcPts val="2668"/>
              </a:lnSpc>
            </a:pPr>
            <a:r>
              <a:rPr lang="en-US" sz="2736" b="1">
                <a:solidFill>
                  <a:srgbClr val="231F20"/>
                </a:solidFill>
                <a:latin typeface="ABBvoice"/>
                <a:cs typeface="ABBvoice"/>
              </a:rPr>
              <a:t>1.</a:t>
            </a:r>
            <a:endParaRPr lang="en-US" sz="2736">
              <a:solidFill>
                <a:prstClr val="black"/>
              </a:solidFill>
              <a:latin typeface="ABBvoice"/>
              <a:cs typeface="ABBvoice"/>
            </a:endParaRPr>
          </a:p>
          <a:p>
            <a:pPr marL="14478">
              <a:lnSpc>
                <a:spcPts val="2514"/>
              </a:lnSpc>
            </a:pPr>
            <a:r>
              <a:rPr lang="en-US" sz="2736" b="1">
                <a:solidFill>
                  <a:srgbClr val="ED1C24"/>
                </a:solidFill>
                <a:latin typeface="ABBvoice"/>
                <a:cs typeface="ABBvoice"/>
              </a:rPr>
              <a:t>—</a:t>
            </a:r>
            <a:endParaRPr lang="en-US" sz="2736">
              <a:solidFill>
                <a:prstClr val="black"/>
              </a:solidFill>
              <a:latin typeface="ABBvoice"/>
              <a:cs typeface="ABBvoice"/>
            </a:endParaRPr>
          </a:p>
          <a:p>
            <a:pPr marL="14478" marR="213551">
              <a:lnSpc>
                <a:spcPts val="2052"/>
              </a:lnSpc>
              <a:spcBef>
                <a:spcPts val="0"/>
              </a:spcBef>
            </a:pPr>
            <a:r>
              <a:rPr lang="en-US" sz="1824">
                <a:latin typeface="ABBvoice"/>
                <a:cs typeface="ABBvoice"/>
              </a:rPr>
              <a:t>A </a:t>
            </a:r>
            <a:r>
              <a:rPr lang="en-US" sz="1824" spc="-6">
                <a:latin typeface="ABBvoice"/>
                <a:cs typeface="ABBvoice"/>
              </a:rPr>
              <a:t>trusted </a:t>
            </a:r>
            <a:r>
              <a:rPr lang="en-US" sz="1824">
                <a:latin typeface="ABBvoice"/>
                <a:cs typeface="ABBvoice"/>
              </a:rPr>
              <a:t>brand and a</a:t>
            </a:r>
            <a:r>
              <a:rPr lang="en-US" sz="1824" spc="-63">
                <a:latin typeface="ABBvoice"/>
                <a:cs typeface="ABBvoice"/>
              </a:rPr>
              <a:t> </a:t>
            </a:r>
            <a:r>
              <a:rPr lang="en-US" sz="1824">
                <a:latin typeface="ABBvoice"/>
                <a:cs typeface="ABBvoice"/>
              </a:rPr>
              <a:t>global </a:t>
            </a:r>
            <a:r>
              <a:rPr lang="en-US" sz="1824" spc="6">
                <a:latin typeface="ABBvoice"/>
                <a:cs typeface="ABBvoice"/>
              </a:rPr>
              <a:t>partner with </a:t>
            </a:r>
            <a:r>
              <a:rPr lang="en-US" sz="1824">
                <a:latin typeface="ABBvoice"/>
                <a:cs typeface="ABBvoice"/>
              </a:rPr>
              <a:t>local</a:t>
            </a:r>
            <a:r>
              <a:rPr lang="en-US" sz="1824" spc="-80">
                <a:latin typeface="ABBvoice"/>
                <a:cs typeface="ABBvoice"/>
              </a:rPr>
              <a:t> </a:t>
            </a:r>
            <a:r>
              <a:rPr lang="en-US" sz="1824">
                <a:latin typeface="ABBvoice"/>
                <a:cs typeface="ABBvoice"/>
              </a:rPr>
              <a:t>expertise. </a:t>
            </a:r>
          </a:p>
          <a:p>
            <a:pPr>
              <a:spcBef>
                <a:spcPts val="0"/>
              </a:spcBef>
            </a:pPr>
            <a:endParaRPr lang="en-US" sz="1824">
              <a:solidFill>
                <a:prstClr val="black"/>
              </a:solidFill>
              <a:latin typeface="Times New Roman"/>
              <a:cs typeface="Times New Roman"/>
            </a:endParaRPr>
          </a:p>
          <a:p>
            <a:pPr marL="14478">
              <a:lnSpc>
                <a:spcPts val="2668"/>
              </a:lnSpc>
              <a:spcBef>
                <a:spcPts val="0"/>
              </a:spcBef>
            </a:pPr>
            <a:r>
              <a:rPr lang="en-US" sz="2736" b="1">
                <a:solidFill>
                  <a:srgbClr val="231F20"/>
                </a:solidFill>
                <a:latin typeface="ABBvoice"/>
                <a:cs typeface="ABBvoice"/>
              </a:rPr>
              <a:t>3.</a:t>
            </a:r>
            <a:endParaRPr lang="en-US" sz="2736">
              <a:solidFill>
                <a:prstClr val="black"/>
              </a:solidFill>
              <a:latin typeface="ABBvoice"/>
              <a:cs typeface="ABBvoice"/>
            </a:endParaRPr>
          </a:p>
          <a:p>
            <a:pPr marL="14478">
              <a:lnSpc>
                <a:spcPts val="2514"/>
              </a:lnSpc>
              <a:spcBef>
                <a:spcPts val="0"/>
              </a:spcBef>
            </a:pPr>
            <a:r>
              <a:rPr lang="en-US" sz="2736" b="1">
                <a:solidFill>
                  <a:srgbClr val="ED1C24"/>
                </a:solidFill>
                <a:latin typeface="ABBvoice"/>
                <a:cs typeface="ABBvoice"/>
              </a:rPr>
              <a:t>—</a:t>
            </a:r>
            <a:endParaRPr lang="en-US" sz="2736">
              <a:solidFill>
                <a:prstClr val="black"/>
              </a:solidFill>
              <a:latin typeface="ABBvoice"/>
              <a:cs typeface="ABBvoice"/>
            </a:endParaRPr>
          </a:p>
          <a:p>
            <a:pPr marL="14478" marR="5791">
              <a:lnSpc>
                <a:spcPts val="2052"/>
              </a:lnSpc>
              <a:spcBef>
                <a:spcPts val="23"/>
              </a:spcBef>
            </a:pPr>
            <a:r>
              <a:rPr lang="en-US" sz="1824" spc="-11">
                <a:latin typeface="ABBvoice"/>
                <a:cs typeface="ABBvoice"/>
              </a:rPr>
              <a:t>An innovator constantly </a:t>
            </a:r>
            <a:r>
              <a:rPr lang="en-US" sz="1824" spc="-6">
                <a:latin typeface="ABBvoice"/>
                <a:cs typeface="ABBvoice"/>
              </a:rPr>
              <a:t>inventing </a:t>
            </a:r>
            <a:r>
              <a:rPr lang="en-US" sz="1824">
                <a:latin typeface="ABBvoice"/>
                <a:cs typeface="ABBvoice"/>
              </a:rPr>
              <a:t>and </a:t>
            </a:r>
            <a:r>
              <a:rPr lang="en-US" sz="1824" spc="-6">
                <a:latin typeface="ABBvoice"/>
                <a:cs typeface="ABBvoice"/>
              </a:rPr>
              <a:t>investing </a:t>
            </a:r>
            <a:r>
              <a:rPr lang="en-US" sz="1824" spc="6">
                <a:latin typeface="ABBvoice"/>
                <a:cs typeface="ABBvoice"/>
              </a:rPr>
              <a:t>in </a:t>
            </a:r>
            <a:r>
              <a:rPr lang="en-US" sz="1824" spc="-6">
                <a:latin typeface="ABBvoice"/>
                <a:cs typeface="ABBvoice"/>
              </a:rPr>
              <a:t>new</a:t>
            </a:r>
            <a:r>
              <a:rPr lang="en-US" sz="1824" spc="-74">
                <a:latin typeface="ABBvoice"/>
                <a:cs typeface="ABBvoice"/>
              </a:rPr>
              <a:t> </a:t>
            </a:r>
            <a:r>
              <a:rPr lang="en-US" sz="1824">
                <a:latin typeface="ABBvoice"/>
                <a:cs typeface="ABBvoice"/>
              </a:rPr>
              <a:t>technologies, 7 </a:t>
            </a:r>
            <a:r>
              <a:rPr lang="en-US" sz="1824" spc="-6">
                <a:latin typeface="ABBvoice"/>
                <a:cs typeface="ABBvoice"/>
              </a:rPr>
              <a:t>R&amp;D centers </a:t>
            </a:r>
            <a:r>
              <a:rPr lang="en-US" sz="1824">
                <a:latin typeface="ABBvoice"/>
                <a:cs typeface="ABBvoice"/>
              </a:rPr>
              <a:t>and </a:t>
            </a:r>
            <a:r>
              <a:rPr lang="en-US" sz="1824" spc="-17">
                <a:latin typeface="ABBvoice"/>
                <a:cs typeface="ABBvoice"/>
              </a:rPr>
              <a:t>over </a:t>
            </a:r>
            <a:r>
              <a:rPr lang="en-US" sz="1824">
                <a:latin typeface="ABBvoice"/>
                <a:cs typeface="ABBvoice"/>
              </a:rPr>
              <a:t>8,000</a:t>
            </a:r>
            <a:r>
              <a:rPr lang="en-US" sz="1824" spc="-80">
                <a:latin typeface="ABBvoice"/>
                <a:cs typeface="ABBvoice"/>
              </a:rPr>
              <a:t> </a:t>
            </a:r>
            <a:r>
              <a:rPr lang="en-US" sz="1824">
                <a:latin typeface="ABBvoice"/>
                <a:cs typeface="ABBvoice"/>
              </a:rPr>
              <a:t>technologists.</a:t>
            </a:r>
          </a:p>
        </p:txBody>
      </p:sp>
      <p:sp>
        <p:nvSpPr>
          <p:cNvPr id="9" name="object 5"/>
          <p:cNvSpPr txBox="1">
            <a:spLocks/>
          </p:cNvSpPr>
          <p:nvPr/>
        </p:nvSpPr>
        <p:spPr bwMode="gray">
          <a:xfrm>
            <a:off x="6212706" y="1921672"/>
            <a:ext cx="3067072" cy="3756028"/>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14478">
              <a:lnSpc>
                <a:spcPts val="2668"/>
              </a:lnSpc>
              <a:spcBef>
                <a:spcPts val="0"/>
              </a:spcBef>
            </a:pPr>
            <a:r>
              <a:rPr lang="en-GB" sz="2736" b="1">
                <a:solidFill>
                  <a:srgbClr val="231F20"/>
                </a:solidFill>
                <a:latin typeface="ABBvoice"/>
                <a:cs typeface="ABBvoice"/>
              </a:rPr>
              <a:t>2.</a:t>
            </a:r>
            <a:endParaRPr lang="en-GB" sz="2736">
              <a:solidFill>
                <a:prstClr val="black"/>
              </a:solidFill>
              <a:latin typeface="ABBvoice"/>
              <a:cs typeface="ABBvoice"/>
            </a:endParaRPr>
          </a:p>
          <a:p>
            <a:pPr marL="14478">
              <a:lnSpc>
                <a:spcPts val="2514"/>
              </a:lnSpc>
              <a:spcBef>
                <a:spcPts val="0"/>
              </a:spcBef>
            </a:pPr>
            <a:r>
              <a:rPr lang="en-GB" sz="2736" b="1">
                <a:solidFill>
                  <a:srgbClr val="ED1C24"/>
                </a:solidFill>
                <a:latin typeface="ABBvoice"/>
                <a:cs typeface="ABBvoice"/>
              </a:rPr>
              <a:t>—</a:t>
            </a:r>
            <a:endParaRPr lang="en-GB" sz="2736">
              <a:solidFill>
                <a:prstClr val="black"/>
              </a:solidFill>
              <a:latin typeface="ABBvoice"/>
              <a:cs typeface="ABBvoice"/>
            </a:endParaRPr>
          </a:p>
          <a:p>
            <a:pPr marL="14478">
              <a:lnSpc>
                <a:spcPts val="1967"/>
              </a:lnSpc>
              <a:spcBef>
                <a:spcPts val="0"/>
              </a:spcBef>
            </a:pPr>
            <a:r>
              <a:rPr lang="en-GB" sz="1824">
                <a:latin typeface="ABBvoice"/>
                <a:cs typeface="ABBvoice"/>
              </a:rPr>
              <a:t>A provider </a:t>
            </a:r>
            <a:r>
              <a:rPr lang="en-GB" sz="1824" spc="-11">
                <a:latin typeface="ABBvoice"/>
                <a:cs typeface="ABBvoice"/>
              </a:rPr>
              <a:t>of </a:t>
            </a:r>
            <a:r>
              <a:rPr lang="en-GB" sz="1824">
                <a:latin typeface="ABBvoice"/>
                <a:cs typeface="ABBvoice"/>
              </a:rPr>
              <a:t>leading</a:t>
            </a:r>
            <a:r>
              <a:rPr lang="en-GB" sz="1824" spc="-57">
                <a:latin typeface="ABBvoice"/>
                <a:cs typeface="ABBvoice"/>
              </a:rPr>
              <a:t> </a:t>
            </a:r>
            <a:r>
              <a:rPr lang="en-GB" sz="1824" spc="6">
                <a:latin typeface="ABBvoice"/>
                <a:cs typeface="ABBvoice"/>
              </a:rPr>
              <a:t>edge</a:t>
            </a:r>
            <a:endParaRPr lang="en-GB" sz="1824">
              <a:latin typeface="ABBvoice"/>
              <a:cs typeface="ABBvoice"/>
            </a:endParaRPr>
          </a:p>
          <a:p>
            <a:pPr marL="14478">
              <a:lnSpc>
                <a:spcPts val="2120"/>
              </a:lnSpc>
              <a:spcBef>
                <a:spcPts val="0"/>
              </a:spcBef>
            </a:pPr>
            <a:r>
              <a:rPr lang="en-GB" sz="1824" spc="-11">
                <a:latin typeface="ABBvoice"/>
                <a:cs typeface="ABBvoice"/>
              </a:rPr>
              <a:t>power </a:t>
            </a:r>
            <a:r>
              <a:rPr lang="en-GB" sz="1824">
                <a:latin typeface="ABBvoice"/>
                <a:cs typeface="ABBvoice"/>
              </a:rPr>
              <a:t>and </a:t>
            </a:r>
            <a:r>
              <a:rPr lang="en-GB" sz="1824" spc="6">
                <a:latin typeface="ABBvoice"/>
                <a:cs typeface="ABBvoice"/>
              </a:rPr>
              <a:t>productivity</a:t>
            </a:r>
            <a:r>
              <a:rPr lang="en-GB" sz="1824" spc="-68">
                <a:latin typeface="ABBvoice"/>
                <a:cs typeface="ABBvoice"/>
              </a:rPr>
              <a:t> </a:t>
            </a:r>
            <a:r>
              <a:rPr lang="en-GB" sz="1824">
                <a:latin typeface="ABBvoice"/>
                <a:cs typeface="ABBvoice"/>
              </a:rPr>
              <a:t>solutions.</a:t>
            </a:r>
          </a:p>
          <a:p>
            <a:pPr>
              <a:spcBef>
                <a:spcPts val="0"/>
              </a:spcBef>
            </a:pPr>
            <a:endParaRPr lang="en-GB" sz="1824">
              <a:solidFill>
                <a:prstClr val="black"/>
              </a:solidFill>
              <a:latin typeface="Times New Roman"/>
              <a:cs typeface="Times New Roman"/>
            </a:endParaRPr>
          </a:p>
          <a:p>
            <a:pPr marL="14478">
              <a:lnSpc>
                <a:spcPts val="2668"/>
              </a:lnSpc>
              <a:spcBef>
                <a:spcPts val="0"/>
              </a:spcBef>
            </a:pPr>
            <a:r>
              <a:rPr lang="en-GB" sz="2736" b="1">
                <a:solidFill>
                  <a:srgbClr val="231F20"/>
                </a:solidFill>
                <a:latin typeface="ABBvoice"/>
                <a:cs typeface="ABBvoice"/>
              </a:rPr>
              <a:t>4.</a:t>
            </a:r>
            <a:endParaRPr lang="en-GB" sz="2736">
              <a:solidFill>
                <a:prstClr val="black"/>
              </a:solidFill>
              <a:latin typeface="ABBvoice"/>
              <a:cs typeface="ABBvoice"/>
            </a:endParaRPr>
          </a:p>
          <a:p>
            <a:pPr marL="14478">
              <a:lnSpc>
                <a:spcPts val="2514"/>
              </a:lnSpc>
              <a:spcBef>
                <a:spcPts val="0"/>
              </a:spcBef>
            </a:pPr>
            <a:r>
              <a:rPr lang="en-GB" sz="2736" b="1">
                <a:solidFill>
                  <a:srgbClr val="ED1C24"/>
                </a:solidFill>
                <a:latin typeface="ABBvoice"/>
                <a:cs typeface="ABBvoice"/>
              </a:rPr>
              <a:t>—</a:t>
            </a:r>
            <a:endParaRPr lang="en-GB" sz="2736">
              <a:solidFill>
                <a:prstClr val="black"/>
              </a:solidFill>
              <a:latin typeface="ABBvoice"/>
              <a:cs typeface="ABBvoice"/>
            </a:endParaRPr>
          </a:p>
          <a:p>
            <a:pPr marL="14478" marR="167945">
              <a:lnSpc>
                <a:spcPts val="2052"/>
              </a:lnSpc>
              <a:spcBef>
                <a:spcPts val="23"/>
              </a:spcBef>
            </a:pPr>
            <a:r>
              <a:rPr lang="en-GB" sz="1824" spc="-6">
                <a:latin typeface="ABBvoice"/>
                <a:cs typeface="ABBvoice"/>
              </a:rPr>
              <a:t>A leader in the </a:t>
            </a:r>
            <a:r>
              <a:rPr lang="en-GB" sz="1824">
                <a:latin typeface="ABBvoice"/>
                <a:cs typeface="ABBvoice"/>
              </a:rPr>
              <a:t>fourth industrial </a:t>
            </a:r>
            <a:r>
              <a:rPr lang="en-GB" sz="1824" spc="-6">
                <a:latin typeface="ABBvoice"/>
                <a:cs typeface="ABBvoice"/>
              </a:rPr>
              <a:t>revolution </a:t>
            </a:r>
            <a:r>
              <a:rPr lang="en-GB" sz="1824" spc="6">
                <a:latin typeface="ABBvoice"/>
                <a:cs typeface="ABBvoice"/>
              </a:rPr>
              <a:t>with </a:t>
            </a:r>
            <a:r>
              <a:rPr lang="en-GB" sz="1824" spc="-17">
                <a:latin typeface="ABBvoice"/>
                <a:cs typeface="ABBvoice"/>
              </a:rPr>
              <a:t>over </a:t>
            </a:r>
            <a:r>
              <a:rPr lang="en-GB" sz="1824" spc="6">
                <a:latin typeface="ABBvoice"/>
                <a:cs typeface="ABBvoice"/>
              </a:rPr>
              <a:t>50 </a:t>
            </a:r>
            <a:r>
              <a:rPr lang="en-GB" sz="1824" spc="-6">
                <a:latin typeface="ABBvoice"/>
                <a:cs typeface="ABBvoice"/>
              </a:rPr>
              <a:t>years </a:t>
            </a:r>
            <a:r>
              <a:rPr lang="en-GB" sz="1824" spc="-11">
                <a:latin typeface="ABBvoice"/>
                <a:cs typeface="ABBvoice"/>
              </a:rPr>
              <a:t>of</a:t>
            </a:r>
            <a:r>
              <a:rPr lang="en-GB" sz="1824" spc="-63">
                <a:latin typeface="ABBvoice"/>
                <a:cs typeface="ABBvoice"/>
              </a:rPr>
              <a:t> </a:t>
            </a:r>
            <a:r>
              <a:rPr lang="en-GB" sz="1824" spc="6">
                <a:latin typeface="ABBvoice"/>
                <a:cs typeface="ABBvoice"/>
              </a:rPr>
              <a:t>experience in </a:t>
            </a:r>
            <a:r>
              <a:rPr lang="en-GB" sz="1824" spc="-6">
                <a:latin typeface="ABBvoice"/>
                <a:cs typeface="ABBvoice"/>
              </a:rPr>
              <a:t>software </a:t>
            </a:r>
            <a:r>
              <a:rPr lang="en-GB" sz="1824">
                <a:latin typeface="ABBvoice"/>
                <a:cs typeface="ABBvoice"/>
              </a:rPr>
              <a:t>and</a:t>
            </a:r>
            <a:r>
              <a:rPr lang="en-GB" sz="1824" spc="-6">
                <a:latin typeface="ABBvoice"/>
                <a:cs typeface="ABBvoice"/>
              </a:rPr>
              <a:t> connectivity.</a:t>
            </a:r>
            <a:endParaRPr lang="en-GB" sz="1824">
              <a:latin typeface="ABBvoice"/>
              <a:cs typeface="ABBvoice"/>
            </a:endParaRPr>
          </a:p>
        </p:txBody>
      </p:sp>
    </p:spTree>
    <p:extLst>
      <p:ext uri="{BB962C8B-B14F-4D97-AF65-F5344CB8AC3E}">
        <p14:creationId xmlns:p14="http://schemas.microsoft.com/office/powerpoint/2010/main" val="287044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Supporting the global data center industry</a:t>
            </a:r>
          </a:p>
        </p:txBody>
      </p:sp>
      <p:sp>
        <p:nvSpPr>
          <p:cNvPr id="5" name="Footer Placeholder 4"/>
          <p:cNvSpPr>
            <a:spLocks noGrp="1"/>
          </p:cNvSpPr>
          <p:nvPr>
            <p:ph type="ftr" sz="quarter" idx="10"/>
          </p:nvPr>
        </p:nvSpPr>
        <p:spPr/>
        <p:txBody>
          <a:bodyPr/>
          <a:lstStyle/>
          <a:p>
            <a:pPr lvl="8"/>
            <a:endParaRPr lang="en-US"/>
          </a:p>
        </p:txBody>
      </p:sp>
      <p:sp>
        <p:nvSpPr>
          <p:cNvPr id="4" name="Date Placeholder 3"/>
          <p:cNvSpPr>
            <a:spLocks noGrp="1"/>
          </p:cNvSpPr>
          <p:nvPr>
            <p:ph type="dt" sz="half" idx="11"/>
          </p:nvPr>
        </p:nvSpPr>
        <p:spPr/>
        <p:txBody>
          <a:bodyPr/>
          <a:lstStyle/>
          <a:p>
            <a:fld id="{FFAB2352-921F-4DD8-A99A-A1474F6943FF}" type="datetime4">
              <a:rPr lang="en-US" smtClean="0"/>
              <a:t>July 18, 2018</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9</a:t>
            </a:fld>
            <a:endParaRPr lang="en-US"/>
          </a:p>
        </p:txBody>
      </p:sp>
      <p:sp>
        <p:nvSpPr>
          <p:cNvPr id="8" name="Text Placeholder 7"/>
          <p:cNvSpPr>
            <a:spLocks noGrp="1"/>
          </p:cNvSpPr>
          <p:nvPr>
            <p:ph type="body" sz="quarter" idx="16"/>
          </p:nvPr>
        </p:nvSpPr>
        <p:spPr/>
        <p:txBody>
          <a:bodyPr/>
          <a:lstStyle/>
          <a:p>
            <a:r>
              <a:rPr lang="en-US"/>
              <a:t>ABB in summary</a:t>
            </a:r>
          </a:p>
        </p:txBody>
      </p:sp>
      <p:sp>
        <p:nvSpPr>
          <p:cNvPr id="9" name="Text Placeholder 8"/>
          <p:cNvSpPr>
            <a:spLocks noGrp="1"/>
          </p:cNvSpPr>
          <p:nvPr>
            <p:ph type="body" sz="quarter" idx="17"/>
          </p:nvPr>
        </p:nvSpPr>
        <p:spPr/>
        <p:txBody>
          <a:bodyPr/>
          <a:lstStyle/>
          <a:p>
            <a:r>
              <a:rPr lang="en-US">
                <a:solidFill>
                  <a:srgbClr val="D90000"/>
                </a:solidFill>
              </a:rPr>
              <a:t>ABB in the data center industry</a:t>
            </a:r>
          </a:p>
        </p:txBody>
      </p:sp>
      <p:sp>
        <p:nvSpPr>
          <p:cNvPr id="10" name="Content Placeholder 9"/>
          <p:cNvSpPr>
            <a:spLocks noGrp="1"/>
          </p:cNvSpPr>
          <p:nvPr>
            <p:ph sz="quarter" idx="19"/>
          </p:nvPr>
        </p:nvSpPr>
        <p:spPr/>
        <p:txBody>
          <a:bodyPr/>
          <a:lstStyle/>
          <a:p>
            <a:endParaRPr lang="en-US"/>
          </a:p>
        </p:txBody>
      </p:sp>
      <p:sp>
        <p:nvSpPr>
          <p:cNvPr id="7" name="Subtitle 6"/>
          <p:cNvSpPr>
            <a:spLocks noGrp="1"/>
          </p:cNvSpPr>
          <p:nvPr>
            <p:ph type="subTitle" idx="13"/>
          </p:nvPr>
        </p:nvSpPr>
        <p:spPr/>
        <p:txBody>
          <a:bodyPr/>
          <a:lstStyle/>
          <a:p>
            <a:r>
              <a:rPr lang="en-US"/>
              <a:t>A full range of products, solutions and services</a:t>
            </a:r>
          </a:p>
        </p:txBody>
      </p:sp>
      <p:sp>
        <p:nvSpPr>
          <p:cNvPr id="12" name="Rectangle 11"/>
          <p:cNvSpPr/>
          <p:nvPr/>
        </p:nvSpPr>
        <p:spPr bwMode="gray">
          <a:xfrm>
            <a:off x="280195" y="3450527"/>
            <a:ext cx="1774479" cy="46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US" sz="1000" b="1">
                <a:solidFill>
                  <a:srgbClr val="D90000"/>
                </a:solidFill>
              </a:rPr>
              <a:t>$1.4 billion</a:t>
            </a:r>
          </a:p>
          <a:p>
            <a:pPr algn="ctr"/>
            <a:r>
              <a:rPr lang="en-US" sz="1000">
                <a:solidFill>
                  <a:srgbClr val="000000"/>
                </a:solidFill>
              </a:rPr>
              <a:t>invested in R&amp;D in 2015</a:t>
            </a:r>
          </a:p>
        </p:txBody>
      </p:sp>
      <p:sp>
        <p:nvSpPr>
          <p:cNvPr id="13" name="Rectangle 12"/>
          <p:cNvSpPr/>
          <p:nvPr/>
        </p:nvSpPr>
        <p:spPr bwMode="gray">
          <a:xfrm>
            <a:off x="2222458" y="3450527"/>
            <a:ext cx="1774479" cy="46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US" sz="1000" b="1">
                <a:solidFill>
                  <a:srgbClr val="D90000"/>
                </a:solidFill>
              </a:rPr>
              <a:t>490 </a:t>
            </a:r>
            <a:r>
              <a:rPr lang="en-US" sz="1000" b="1" err="1">
                <a:solidFill>
                  <a:srgbClr val="D90000"/>
                </a:solidFill>
              </a:rPr>
              <a:t>TWh</a:t>
            </a:r>
            <a:r>
              <a:rPr lang="en-US" sz="1000" b="1">
                <a:solidFill>
                  <a:srgbClr val="D90000"/>
                </a:solidFill>
              </a:rPr>
              <a:t> energy saved</a:t>
            </a:r>
          </a:p>
          <a:p>
            <a:pPr algn="ctr"/>
            <a:r>
              <a:rPr lang="en-US" sz="1000">
                <a:solidFill>
                  <a:srgbClr val="000000"/>
                </a:solidFill>
              </a:rPr>
              <a:t>by ABB drives</a:t>
            </a:r>
          </a:p>
        </p:txBody>
      </p:sp>
      <p:sp>
        <p:nvSpPr>
          <p:cNvPr id="14" name="Rectangle 13"/>
          <p:cNvSpPr/>
          <p:nvPr/>
        </p:nvSpPr>
        <p:spPr bwMode="gray">
          <a:xfrm>
            <a:off x="4164721" y="3450527"/>
            <a:ext cx="1774479" cy="46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US" sz="1000" b="1">
                <a:solidFill>
                  <a:srgbClr val="D90000"/>
                </a:solidFill>
              </a:rPr>
              <a:t>$36.4 billion</a:t>
            </a:r>
          </a:p>
          <a:p>
            <a:pPr algn="ctr"/>
            <a:r>
              <a:rPr lang="en-US" sz="1000">
                <a:solidFill>
                  <a:srgbClr val="000000"/>
                </a:solidFill>
              </a:rPr>
              <a:t>orders in 2015</a:t>
            </a:r>
          </a:p>
        </p:txBody>
      </p:sp>
      <p:sp>
        <p:nvSpPr>
          <p:cNvPr id="15" name="Rectangle 14"/>
          <p:cNvSpPr/>
          <p:nvPr/>
        </p:nvSpPr>
        <p:spPr bwMode="gray">
          <a:xfrm>
            <a:off x="283370" y="5146594"/>
            <a:ext cx="1774479" cy="46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US" sz="1000" b="1">
                <a:solidFill>
                  <a:srgbClr val="D90000"/>
                </a:solidFill>
              </a:rPr>
              <a:t>135,000</a:t>
            </a:r>
          </a:p>
          <a:p>
            <a:pPr algn="ctr"/>
            <a:r>
              <a:rPr lang="en-US" sz="1000">
                <a:solidFill>
                  <a:srgbClr val="000000"/>
                </a:solidFill>
              </a:rPr>
              <a:t>employees</a:t>
            </a:r>
          </a:p>
        </p:txBody>
      </p:sp>
      <p:sp>
        <p:nvSpPr>
          <p:cNvPr id="16" name="Rectangle 15"/>
          <p:cNvSpPr/>
          <p:nvPr/>
        </p:nvSpPr>
        <p:spPr bwMode="gray">
          <a:xfrm>
            <a:off x="2225633" y="5146594"/>
            <a:ext cx="1774479" cy="46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US" sz="1000" b="1">
                <a:solidFill>
                  <a:srgbClr val="D90000"/>
                </a:solidFill>
              </a:rPr>
              <a:t>5,600 training sessions</a:t>
            </a:r>
          </a:p>
          <a:p>
            <a:pPr algn="ctr"/>
            <a:r>
              <a:rPr lang="en-US" sz="1000">
                <a:solidFill>
                  <a:srgbClr val="000000"/>
                </a:solidFill>
              </a:rPr>
              <a:t>during global safety week</a:t>
            </a:r>
          </a:p>
        </p:txBody>
      </p:sp>
      <p:sp>
        <p:nvSpPr>
          <p:cNvPr id="17" name="Rectangle 16"/>
          <p:cNvSpPr/>
          <p:nvPr/>
        </p:nvSpPr>
        <p:spPr bwMode="gray">
          <a:xfrm>
            <a:off x="4167896" y="5146594"/>
            <a:ext cx="1774479" cy="46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US" sz="1000" b="1">
                <a:solidFill>
                  <a:srgbClr val="D90000"/>
                </a:solidFill>
              </a:rPr>
              <a:t>50% of revenues</a:t>
            </a:r>
          </a:p>
          <a:p>
            <a:pPr algn="ctr"/>
            <a:r>
              <a:rPr lang="en-US" sz="1000">
                <a:solidFill>
                  <a:srgbClr val="000000"/>
                </a:solidFill>
              </a:rPr>
              <a:t>related to energy efficiency and renewable energy</a:t>
            </a:r>
          </a:p>
        </p:txBody>
      </p:sp>
      <p:grpSp>
        <p:nvGrpSpPr>
          <p:cNvPr id="18" name="Group 303"/>
          <p:cNvGrpSpPr>
            <a:grpSpLocks noChangeAspect="1"/>
          </p:cNvGrpSpPr>
          <p:nvPr/>
        </p:nvGrpSpPr>
        <p:grpSpPr bwMode="auto">
          <a:xfrm>
            <a:off x="893439" y="2885923"/>
            <a:ext cx="561975" cy="352425"/>
            <a:chOff x="3139" y="1815"/>
            <a:chExt cx="354" cy="222"/>
          </a:xfrm>
        </p:grpSpPr>
        <p:sp>
          <p:nvSpPr>
            <p:cNvPr id="19" name="AutoShape 302"/>
            <p:cNvSpPr>
              <a:spLocks noChangeAspect="1" noChangeArrowheads="1" noTextEdit="1"/>
            </p:cNvSpPr>
            <p:nvPr/>
          </p:nvSpPr>
          <p:spPr bwMode="auto">
            <a:xfrm>
              <a:off x="3139" y="1815"/>
              <a:ext cx="354"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Line 304"/>
            <p:cNvSpPr>
              <a:spLocks noChangeShapeType="1"/>
            </p:cNvSpPr>
            <p:nvPr/>
          </p:nvSpPr>
          <p:spPr bwMode="auto">
            <a:xfrm flipV="1">
              <a:off x="3357" y="1840"/>
              <a:ext cx="0" cy="24"/>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Line 305"/>
            <p:cNvSpPr>
              <a:spLocks noChangeShapeType="1"/>
            </p:cNvSpPr>
            <p:nvPr/>
          </p:nvSpPr>
          <p:spPr bwMode="auto">
            <a:xfrm flipV="1">
              <a:off x="3357" y="1930"/>
              <a:ext cx="0" cy="17"/>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306"/>
            <p:cNvSpPr>
              <a:spLocks/>
            </p:cNvSpPr>
            <p:nvPr/>
          </p:nvSpPr>
          <p:spPr bwMode="auto">
            <a:xfrm>
              <a:off x="3186" y="1856"/>
              <a:ext cx="268" cy="140"/>
            </a:xfrm>
            <a:custGeom>
              <a:avLst/>
              <a:gdLst>
                <a:gd name="T0" fmla="*/ 268 w 268"/>
                <a:gd name="T1" fmla="*/ 107 h 140"/>
                <a:gd name="T2" fmla="*/ 268 w 268"/>
                <a:gd name="T3" fmla="*/ 140 h 140"/>
                <a:gd name="T4" fmla="*/ 0 w 268"/>
                <a:gd name="T5" fmla="*/ 140 h 140"/>
                <a:gd name="T6" fmla="*/ 0 w 268"/>
                <a:gd name="T7" fmla="*/ 0 h 140"/>
                <a:gd name="T8" fmla="*/ 40 w 268"/>
                <a:gd name="T9" fmla="*/ 0 h 140"/>
              </a:gdLst>
              <a:ahLst/>
              <a:cxnLst>
                <a:cxn ang="0">
                  <a:pos x="T0" y="T1"/>
                </a:cxn>
                <a:cxn ang="0">
                  <a:pos x="T2" y="T3"/>
                </a:cxn>
                <a:cxn ang="0">
                  <a:pos x="T4" y="T5"/>
                </a:cxn>
                <a:cxn ang="0">
                  <a:pos x="T6" y="T7"/>
                </a:cxn>
                <a:cxn ang="0">
                  <a:pos x="T8" y="T9"/>
                </a:cxn>
              </a:cxnLst>
              <a:rect l="0" t="0" r="r" b="b"/>
              <a:pathLst>
                <a:path w="268" h="140">
                  <a:moveTo>
                    <a:pt x="268" y="107"/>
                  </a:moveTo>
                  <a:lnTo>
                    <a:pt x="268" y="140"/>
                  </a:lnTo>
                  <a:lnTo>
                    <a:pt x="0" y="140"/>
                  </a:lnTo>
                  <a:lnTo>
                    <a:pt x="0" y="0"/>
                  </a:lnTo>
                  <a:lnTo>
                    <a:pt x="40" y="0"/>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307"/>
            <p:cNvSpPr>
              <a:spLocks/>
            </p:cNvSpPr>
            <p:nvPr/>
          </p:nvSpPr>
          <p:spPr bwMode="auto">
            <a:xfrm>
              <a:off x="3145" y="1889"/>
              <a:ext cx="277" cy="140"/>
            </a:xfrm>
            <a:custGeom>
              <a:avLst/>
              <a:gdLst>
                <a:gd name="T0" fmla="*/ 277 w 277"/>
                <a:gd name="T1" fmla="*/ 107 h 140"/>
                <a:gd name="T2" fmla="*/ 277 w 277"/>
                <a:gd name="T3" fmla="*/ 140 h 140"/>
                <a:gd name="T4" fmla="*/ 0 w 277"/>
                <a:gd name="T5" fmla="*/ 140 h 140"/>
                <a:gd name="T6" fmla="*/ 0 w 277"/>
                <a:gd name="T7" fmla="*/ 0 h 140"/>
                <a:gd name="T8" fmla="*/ 41 w 277"/>
                <a:gd name="T9" fmla="*/ 0 h 140"/>
              </a:gdLst>
              <a:ahLst/>
              <a:cxnLst>
                <a:cxn ang="0">
                  <a:pos x="T0" y="T1"/>
                </a:cxn>
                <a:cxn ang="0">
                  <a:pos x="T2" y="T3"/>
                </a:cxn>
                <a:cxn ang="0">
                  <a:pos x="T4" y="T5"/>
                </a:cxn>
                <a:cxn ang="0">
                  <a:pos x="T6" y="T7"/>
                </a:cxn>
                <a:cxn ang="0">
                  <a:pos x="T8" y="T9"/>
                </a:cxn>
              </a:cxnLst>
              <a:rect l="0" t="0" r="r" b="b"/>
              <a:pathLst>
                <a:path w="277" h="140">
                  <a:moveTo>
                    <a:pt x="277" y="107"/>
                  </a:moveTo>
                  <a:lnTo>
                    <a:pt x="277" y="140"/>
                  </a:lnTo>
                  <a:lnTo>
                    <a:pt x="0" y="140"/>
                  </a:lnTo>
                  <a:lnTo>
                    <a:pt x="0" y="0"/>
                  </a:lnTo>
                  <a:lnTo>
                    <a:pt x="41" y="0"/>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Rectangle 308"/>
            <p:cNvSpPr>
              <a:spLocks noChangeArrowheads="1"/>
            </p:cNvSpPr>
            <p:nvPr/>
          </p:nvSpPr>
          <p:spPr bwMode="auto">
            <a:xfrm>
              <a:off x="3226" y="1823"/>
              <a:ext cx="261" cy="140"/>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309"/>
            <p:cNvSpPr>
              <a:spLocks/>
            </p:cNvSpPr>
            <p:nvPr/>
          </p:nvSpPr>
          <p:spPr bwMode="auto">
            <a:xfrm>
              <a:off x="3332" y="1856"/>
              <a:ext cx="49" cy="74"/>
            </a:xfrm>
            <a:custGeom>
              <a:avLst/>
              <a:gdLst>
                <a:gd name="T0" fmla="*/ 0 w 49"/>
                <a:gd name="T1" fmla="*/ 58 h 74"/>
                <a:gd name="T2" fmla="*/ 0 w 49"/>
                <a:gd name="T3" fmla="*/ 66 h 74"/>
                <a:gd name="T4" fmla="*/ 17 w 49"/>
                <a:gd name="T5" fmla="*/ 74 h 74"/>
                <a:gd name="T6" fmla="*/ 33 w 49"/>
                <a:gd name="T7" fmla="*/ 74 h 74"/>
                <a:gd name="T8" fmla="*/ 33 w 49"/>
                <a:gd name="T9" fmla="*/ 74 h 74"/>
                <a:gd name="T10" fmla="*/ 49 w 49"/>
                <a:gd name="T11" fmla="*/ 66 h 74"/>
                <a:gd name="T12" fmla="*/ 49 w 49"/>
                <a:gd name="T13" fmla="*/ 49 h 74"/>
                <a:gd name="T14" fmla="*/ 41 w 49"/>
                <a:gd name="T15" fmla="*/ 41 h 74"/>
                <a:gd name="T16" fmla="*/ 41 w 49"/>
                <a:gd name="T17" fmla="*/ 41 h 74"/>
                <a:gd name="T18" fmla="*/ 41 w 49"/>
                <a:gd name="T19" fmla="*/ 41 h 74"/>
                <a:gd name="T20" fmla="*/ 8 w 49"/>
                <a:gd name="T21" fmla="*/ 33 h 74"/>
                <a:gd name="T22" fmla="*/ 0 w 49"/>
                <a:gd name="T23" fmla="*/ 25 h 74"/>
                <a:gd name="T24" fmla="*/ 0 w 49"/>
                <a:gd name="T25" fmla="*/ 8 h 74"/>
                <a:gd name="T26" fmla="*/ 17 w 49"/>
                <a:gd name="T27" fmla="*/ 0 h 74"/>
                <a:gd name="T28" fmla="*/ 33 w 49"/>
                <a:gd name="T29" fmla="*/ 0 h 74"/>
                <a:gd name="T30" fmla="*/ 33 w 49"/>
                <a:gd name="T31" fmla="*/ 0 h 74"/>
                <a:gd name="T32" fmla="*/ 49 w 49"/>
                <a:gd name="T33" fmla="*/ 8 h 74"/>
                <a:gd name="T34" fmla="*/ 49 w 49"/>
                <a:gd name="T35"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4">
                  <a:moveTo>
                    <a:pt x="0" y="58"/>
                  </a:moveTo>
                  <a:lnTo>
                    <a:pt x="0" y="66"/>
                  </a:lnTo>
                  <a:lnTo>
                    <a:pt x="17" y="74"/>
                  </a:lnTo>
                  <a:lnTo>
                    <a:pt x="33" y="74"/>
                  </a:lnTo>
                  <a:lnTo>
                    <a:pt x="33" y="74"/>
                  </a:lnTo>
                  <a:lnTo>
                    <a:pt x="49" y="66"/>
                  </a:lnTo>
                  <a:lnTo>
                    <a:pt x="49" y="49"/>
                  </a:lnTo>
                  <a:lnTo>
                    <a:pt x="41" y="41"/>
                  </a:lnTo>
                  <a:lnTo>
                    <a:pt x="41" y="41"/>
                  </a:lnTo>
                  <a:lnTo>
                    <a:pt x="41" y="41"/>
                  </a:lnTo>
                  <a:lnTo>
                    <a:pt x="8" y="33"/>
                  </a:lnTo>
                  <a:lnTo>
                    <a:pt x="0" y="25"/>
                  </a:lnTo>
                  <a:lnTo>
                    <a:pt x="0" y="8"/>
                  </a:lnTo>
                  <a:lnTo>
                    <a:pt x="17" y="0"/>
                  </a:lnTo>
                  <a:lnTo>
                    <a:pt x="33" y="0"/>
                  </a:lnTo>
                  <a:lnTo>
                    <a:pt x="33" y="0"/>
                  </a:lnTo>
                  <a:lnTo>
                    <a:pt x="49" y="8"/>
                  </a:lnTo>
                  <a:lnTo>
                    <a:pt x="49" y="17"/>
                  </a:lnTo>
                </a:path>
              </a:pathLst>
            </a:cu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6" name="Group 4"/>
          <p:cNvGrpSpPr>
            <a:grpSpLocks noChangeAspect="1"/>
          </p:cNvGrpSpPr>
          <p:nvPr/>
        </p:nvGrpSpPr>
        <p:grpSpPr bwMode="auto">
          <a:xfrm>
            <a:off x="2908546" y="2676373"/>
            <a:ext cx="390525" cy="561975"/>
            <a:chOff x="7096" y="2233"/>
            <a:chExt cx="246" cy="354"/>
          </a:xfrm>
        </p:grpSpPr>
        <p:sp>
          <p:nvSpPr>
            <p:cNvPr id="27" name="AutoShape 3"/>
            <p:cNvSpPr>
              <a:spLocks noChangeAspect="1" noChangeArrowheads="1" noTextEdit="1"/>
            </p:cNvSpPr>
            <p:nvPr/>
          </p:nvSpPr>
          <p:spPr bwMode="auto">
            <a:xfrm>
              <a:off x="7096" y="2233"/>
              <a:ext cx="246"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Rectangle 5"/>
            <p:cNvSpPr>
              <a:spLocks noChangeArrowheads="1"/>
            </p:cNvSpPr>
            <p:nvPr/>
          </p:nvSpPr>
          <p:spPr bwMode="auto">
            <a:xfrm>
              <a:off x="7143" y="2516"/>
              <a:ext cx="148" cy="32"/>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Rectangle 6"/>
            <p:cNvSpPr>
              <a:spLocks noChangeArrowheads="1"/>
            </p:cNvSpPr>
            <p:nvPr/>
          </p:nvSpPr>
          <p:spPr bwMode="auto">
            <a:xfrm>
              <a:off x="7168" y="2548"/>
              <a:ext cx="98" cy="33"/>
            </a:xfrm>
            <a:prstGeom prst="rect">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Line 7"/>
            <p:cNvSpPr>
              <a:spLocks noChangeShapeType="1"/>
            </p:cNvSpPr>
            <p:nvPr/>
          </p:nvSpPr>
          <p:spPr bwMode="auto">
            <a:xfrm>
              <a:off x="7217" y="2426"/>
              <a:ext cx="0" cy="90"/>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Line 8"/>
            <p:cNvSpPr>
              <a:spLocks noChangeShapeType="1"/>
            </p:cNvSpPr>
            <p:nvPr/>
          </p:nvSpPr>
          <p:spPr bwMode="auto">
            <a:xfrm>
              <a:off x="7217" y="2426"/>
              <a:ext cx="0" cy="0"/>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Freeform 9"/>
            <p:cNvSpPr>
              <a:spLocks/>
            </p:cNvSpPr>
            <p:nvPr/>
          </p:nvSpPr>
          <p:spPr bwMode="auto">
            <a:xfrm>
              <a:off x="7102" y="2239"/>
              <a:ext cx="230" cy="285"/>
            </a:xfrm>
            <a:custGeom>
              <a:avLst/>
              <a:gdLst>
                <a:gd name="T0" fmla="*/ 28 w 112"/>
                <a:gd name="T1" fmla="*/ 140 h 140"/>
                <a:gd name="T2" fmla="*/ 28 w 112"/>
                <a:gd name="T3" fmla="*/ 112 h 140"/>
                <a:gd name="T4" fmla="*/ 0 w 112"/>
                <a:gd name="T5" fmla="*/ 60 h 140"/>
                <a:gd name="T6" fmla="*/ 0 w 112"/>
                <a:gd name="T7" fmla="*/ 56 h 140"/>
                <a:gd name="T8" fmla="*/ 56 w 112"/>
                <a:gd name="T9" fmla="*/ 0 h 140"/>
                <a:gd name="T10" fmla="*/ 112 w 112"/>
                <a:gd name="T11" fmla="*/ 56 h 140"/>
                <a:gd name="T12" fmla="*/ 112 w 112"/>
                <a:gd name="T13" fmla="*/ 60 h 140"/>
                <a:gd name="T14" fmla="*/ 84 w 112"/>
                <a:gd name="T15" fmla="*/ 112 h 140"/>
                <a:gd name="T16" fmla="*/ 84 w 112"/>
                <a:gd name="T17"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40">
                  <a:moveTo>
                    <a:pt x="28" y="140"/>
                  </a:moveTo>
                  <a:cubicBezTo>
                    <a:pt x="28" y="112"/>
                    <a:pt x="28" y="112"/>
                    <a:pt x="28" y="112"/>
                  </a:cubicBezTo>
                  <a:cubicBezTo>
                    <a:pt x="0" y="60"/>
                    <a:pt x="0" y="60"/>
                    <a:pt x="0" y="60"/>
                  </a:cubicBezTo>
                  <a:cubicBezTo>
                    <a:pt x="0" y="56"/>
                    <a:pt x="0" y="56"/>
                    <a:pt x="0" y="56"/>
                  </a:cubicBezTo>
                  <a:cubicBezTo>
                    <a:pt x="0" y="25"/>
                    <a:pt x="25" y="0"/>
                    <a:pt x="56" y="0"/>
                  </a:cubicBezTo>
                  <a:cubicBezTo>
                    <a:pt x="87" y="0"/>
                    <a:pt x="112" y="25"/>
                    <a:pt x="112" y="56"/>
                  </a:cubicBezTo>
                  <a:cubicBezTo>
                    <a:pt x="112" y="60"/>
                    <a:pt x="112" y="60"/>
                    <a:pt x="112" y="60"/>
                  </a:cubicBezTo>
                  <a:cubicBezTo>
                    <a:pt x="84" y="112"/>
                    <a:pt x="84" y="112"/>
                    <a:pt x="84" y="112"/>
                  </a:cubicBezTo>
                  <a:cubicBezTo>
                    <a:pt x="84" y="140"/>
                    <a:pt x="84" y="140"/>
                    <a:pt x="84" y="14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Line 10"/>
            <p:cNvSpPr>
              <a:spLocks noChangeShapeType="1"/>
            </p:cNvSpPr>
            <p:nvPr/>
          </p:nvSpPr>
          <p:spPr bwMode="auto">
            <a:xfrm>
              <a:off x="7217" y="2418"/>
              <a:ext cx="0" cy="0"/>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Freeform 11"/>
            <p:cNvSpPr>
              <a:spLocks/>
            </p:cNvSpPr>
            <p:nvPr/>
          </p:nvSpPr>
          <p:spPr bwMode="auto">
            <a:xfrm>
              <a:off x="7233" y="2361"/>
              <a:ext cx="49" cy="49"/>
            </a:xfrm>
            <a:custGeom>
              <a:avLst/>
              <a:gdLst>
                <a:gd name="T0" fmla="*/ 0 w 49"/>
                <a:gd name="T1" fmla="*/ 49 h 49"/>
                <a:gd name="T2" fmla="*/ 25 w 49"/>
                <a:gd name="T3" fmla="*/ 49 h 49"/>
                <a:gd name="T4" fmla="*/ 41 w 49"/>
                <a:gd name="T5" fmla="*/ 33 h 49"/>
                <a:gd name="T6" fmla="*/ 41 w 49"/>
                <a:gd name="T7" fmla="*/ 33 h 49"/>
                <a:gd name="T8" fmla="*/ 49 w 49"/>
                <a:gd name="T9" fmla="*/ 0 h 49"/>
                <a:gd name="T10" fmla="*/ 17 w 49"/>
                <a:gd name="T11" fmla="*/ 8 h 49"/>
                <a:gd name="T12" fmla="*/ 0 w 49"/>
                <a:gd name="T13" fmla="*/ 25 h 49"/>
                <a:gd name="T14" fmla="*/ 0 w 49"/>
                <a:gd name="T15" fmla="*/ 41 h 49"/>
                <a:gd name="T16" fmla="*/ 0 w 49"/>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0" y="49"/>
                  </a:moveTo>
                  <a:lnTo>
                    <a:pt x="25" y="49"/>
                  </a:lnTo>
                  <a:lnTo>
                    <a:pt x="41" y="33"/>
                  </a:lnTo>
                  <a:lnTo>
                    <a:pt x="41" y="33"/>
                  </a:lnTo>
                  <a:lnTo>
                    <a:pt x="49" y="0"/>
                  </a:lnTo>
                  <a:lnTo>
                    <a:pt x="17" y="8"/>
                  </a:lnTo>
                  <a:lnTo>
                    <a:pt x="0" y="25"/>
                  </a:lnTo>
                  <a:lnTo>
                    <a:pt x="0" y="41"/>
                  </a:lnTo>
                  <a:lnTo>
                    <a:pt x="0" y="49"/>
                  </a:lnTo>
                  <a:close/>
                </a:path>
              </a:pathLst>
            </a:cu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Freeform 12"/>
            <p:cNvSpPr>
              <a:spLocks/>
            </p:cNvSpPr>
            <p:nvPr/>
          </p:nvSpPr>
          <p:spPr bwMode="auto">
            <a:xfrm>
              <a:off x="7151" y="2361"/>
              <a:ext cx="49" cy="49"/>
            </a:xfrm>
            <a:custGeom>
              <a:avLst/>
              <a:gdLst>
                <a:gd name="T0" fmla="*/ 49 w 49"/>
                <a:gd name="T1" fmla="*/ 49 h 49"/>
                <a:gd name="T2" fmla="*/ 49 w 49"/>
                <a:gd name="T3" fmla="*/ 25 h 49"/>
                <a:gd name="T4" fmla="*/ 33 w 49"/>
                <a:gd name="T5" fmla="*/ 8 h 49"/>
                <a:gd name="T6" fmla="*/ 33 w 49"/>
                <a:gd name="T7" fmla="*/ 8 h 49"/>
                <a:gd name="T8" fmla="*/ 0 w 49"/>
                <a:gd name="T9" fmla="*/ 0 h 49"/>
                <a:gd name="T10" fmla="*/ 8 w 49"/>
                <a:gd name="T11" fmla="*/ 33 h 49"/>
                <a:gd name="T12" fmla="*/ 25 w 49"/>
                <a:gd name="T13" fmla="*/ 49 h 49"/>
                <a:gd name="T14" fmla="*/ 41 w 49"/>
                <a:gd name="T15" fmla="*/ 49 h 49"/>
                <a:gd name="T16" fmla="*/ 49 w 49"/>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9" y="49"/>
                  </a:moveTo>
                  <a:lnTo>
                    <a:pt x="49" y="25"/>
                  </a:lnTo>
                  <a:lnTo>
                    <a:pt x="33" y="8"/>
                  </a:lnTo>
                  <a:lnTo>
                    <a:pt x="33" y="8"/>
                  </a:lnTo>
                  <a:lnTo>
                    <a:pt x="0" y="0"/>
                  </a:lnTo>
                  <a:lnTo>
                    <a:pt x="8" y="33"/>
                  </a:lnTo>
                  <a:lnTo>
                    <a:pt x="25" y="49"/>
                  </a:lnTo>
                  <a:lnTo>
                    <a:pt x="41" y="49"/>
                  </a:lnTo>
                  <a:lnTo>
                    <a:pt x="49" y="49"/>
                  </a:lnTo>
                  <a:close/>
                </a:path>
              </a:pathLst>
            </a:cu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 name="Freeform 13"/>
            <p:cNvSpPr>
              <a:spLocks/>
            </p:cNvSpPr>
            <p:nvPr/>
          </p:nvSpPr>
          <p:spPr bwMode="auto">
            <a:xfrm>
              <a:off x="7192" y="2402"/>
              <a:ext cx="49" cy="24"/>
            </a:xfrm>
            <a:custGeom>
              <a:avLst/>
              <a:gdLst>
                <a:gd name="T0" fmla="*/ 0 w 49"/>
                <a:gd name="T1" fmla="*/ 0 h 24"/>
                <a:gd name="T2" fmla="*/ 25 w 49"/>
                <a:gd name="T3" fmla="*/ 24 h 24"/>
                <a:gd name="T4" fmla="*/ 49 w 49"/>
                <a:gd name="T5" fmla="*/ 0 h 24"/>
              </a:gdLst>
              <a:ahLst/>
              <a:cxnLst>
                <a:cxn ang="0">
                  <a:pos x="T0" y="T1"/>
                </a:cxn>
                <a:cxn ang="0">
                  <a:pos x="T2" y="T3"/>
                </a:cxn>
                <a:cxn ang="0">
                  <a:pos x="T4" y="T5"/>
                </a:cxn>
              </a:cxnLst>
              <a:rect l="0" t="0" r="r" b="b"/>
              <a:pathLst>
                <a:path w="49" h="24">
                  <a:moveTo>
                    <a:pt x="0" y="0"/>
                  </a:moveTo>
                  <a:lnTo>
                    <a:pt x="25" y="24"/>
                  </a:lnTo>
                  <a:lnTo>
                    <a:pt x="49" y="0"/>
                  </a:ln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37" name="Group 822"/>
          <p:cNvGrpSpPr>
            <a:grpSpLocks noChangeAspect="1"/>
          </p:cNvGrpSpPr>
          <p:nvPr/>
        </p:nvGrpSpPr>
        <p:grpSpPr bwMode="auto">
          <a:xfrm>
            <a:off x="846348" y="4598418"/>
            <a:ext cx="561975" cy="361950"/>
            <a:chOff x="808" y="3147"/>
            <a:chExt cx="354" cy="228"/>
          </a:xfrm>
        </p:grpSpPr>
        <p:sp>
          <p:nvSpPr>
            <p:cNvPr id="38" name="AutoShape 821"/>
            <p:cNvSpPr>
              <a:spLocks noChangeAspect="1" noChangeArrowheads="1" noTextEdit="1"/>
            </p:cNvSpPr>
            <p:nvPr/>
          </p:nvSpPr>
          <p:spPr bwMode="auto">
            <a:xfrm>
              <a:off x="808" y="3147"/>
              <a:ext cx="35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Line 823"/>
            <p:cNvSpPr>
              <a:spLocks noChangeShapeType="1"/>
            </p:cNvSpPr>
            <p:nvPr/>
          </p:nvSpPr>
          <p:spPr bwMode="auto">
            <a:xfrm>
              <a:off x="944" y="3317"/>
              <a:ext cx="0" cy="50"/>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Line 824"/>
            <p:cNvSpPr>
              <a:spLocks noChangeShapeType="1"/>
            </p:cNvSpPr>
            <p:nvPr/>
          </p:nvSpPr>
          <p:spPr bwMode="auto">
            <a:xfrm>
              <a:off x="1026" y="3317"/>
              <a:ext cx="0" cy="50"/>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Oval 825"/>
            <p:cNvSpPr>
              <a:spLocks noChangeArrowheads="1"/>
            </p:cNvSpPr>
            <p:nvPr/>
          </p:nvSpPr>
          <p:spPr bwMode="auto">
            <a:xfrm>
              <a:off x="952" y="3178"/>
              <a:ext cx="66" cy="65"/>
            </a:xfrm>
            <a:prstGeom prst="ellipse">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Freeform 826"/>
            <p:cNvSpPr>
              <a:spLocks/>
            </p:cNvSpPr>
            <p:nvPr/>
          </p:nvSpPr>
          <p:spPr bwMode="auto">
            <a:xfrm>
              <a:off x="912" y="3268"/>
              <a:ext cx="146" cy="99"/>
            </a:xfrm>
            <a:custGeom>
              <a:avLst/>
              <a:gdLst>
                <a:gd name="T0" fmla="*/ 0 w 72"/>
                <a:gd name="T1" fmla="*/ 20 h 48"/>
                <a:gd name="T2" fmla="*/ 0 w 72"/>
                <a:gd name="T3" fmla="*/ 48 h 48"/>
                <a:gd name="T4" fmla="*/ 72 w 72"/>
                <a:gd name="T5" fmla="*/ 48 h 48"/>
                <a:gd name="T6" fmla="*/ 72 w 72"/>
                <a:gd name="T7" fmla="*/ 20 h 48"/>
                <a:gd name="T8" fmla="*/ 52 w 72"/>
                <a:gd name="T9" fmla="*/ 0 h 48"/>
                <a:gd name="T10" fmla="*/ 53 w 72"/>
                <a:gd name="T11" fmla="*/ 0 h 48"/>
                <a:gd name="T12" fmla="*/ 20 w 72"/>
                <a:gd name="T13" fmla="*/ 0 h 48"/>
                <a:gd name="T14" fmla="*/ 20 w 72"/>
                <a:gd name="T15" fmla="*/ 0 h 48"/>
                <a:gd name="T16" fmla="*/ 0 w 72"/>
                <a:gd name="T17"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0" y="20"/>
                  </a:moveTo>
                  <a:cubicBezTo>
                    <a:pt x="0" y="48"/>
                    <a:pt x="0" y="48"/>
                    <a:pt x="0" y="48"/>
                  </a:cubicBezTo>
                  <a:cubicBezTo>
                    <a:pt x="72" y="48"/>
                    <a:pt x="72" y="48"/>
                    <a:pt x="72" y="48"/>
                  </a:cubicBezTo>
                  <a:cubicBezTo>
                    <a:pt x="72" y="20"/>
                    <a:pt x="72" y="20"/>
                    <a:pt x="72" y="20"/>
                  </a:cubicBezTo>
                  <a:cubicBezTo>
                    <a:pt x="72" y="9"/>
                    <a:pt x="63" y="0"/>
                    <a:pt x="52" y="0"/>
                  </a:cubicBezTo>
                  <a:cubicBezTo>
                    <a:pt x="53" y="0"/>
                    <a:pt x="53" y="0"/>
                    <a:pt x="53" y="0"/>
                  </a:cubicBezTo>
                  <a:cubicBezTo>
                    <a:pt x="20" y="0"/>
                    <a:pt x="20" y="0"/>
                    <a:pt x="20" y="0"/>
                  </a:cubicBezTo>
                  <a:cubicBezTo>
                    <a:pt x="20" y="0"/>
                    <a:pt x="20" y="0"/>
                    <a:pt x="20" y="0"/>
                  </a:cubicBezTo>
                  <a:cubicBezTo>
                    <a:pt x="9" y="0"/>
                    <a:pt x="0" y="9"/>
                    <a:pt x="0" y="20"/>
                  </a:cubicBez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Line 827"/>
            <p:cNvSpPr>
              <a:spLocks noChangeShapeType="1"/>
            </p:cNvSpPr>
            <p:nvPr/>
          </p:nvSpPr>
          <p:spPr bwMode="auto">
            <a:xfrm>
              <a:off x="1123" y="3293"/>
              <a:ext cx="0" cy="49"/>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4" name="Oval 828"/>
            <p:cNvSpPr>
              <a:spLocks noChangeArrowheads="1"/>
            </p:cNvSpPr>
            <p:nvPr/>
          </p:nvSpPr>
          <p:spPr bwMode="auto">
            <a:xfrm>
              <a:off x="1050" y="3153"/>
              <a:ext cx="65" cy="66"/>
            </a:xfrm>
            <a:prstGeom prst="ellipse">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Freeform 829"/>
            <p:cNvSpPr>
              <a:spLocks/>
            </p:cNvSpPr>
            <p:nvPr/>
          </p:nvSpPr>
          <p:spPr bwMode="auto">
            <a:xfrm>
              <a:off x="1058" y="3243"/>
              <a:ext cx="98" cy="99"/>
            </a:xfrm>
            <a:custGeom>
              <a:avLst/>
              <a:gdLst>
                <a:gd name="T0" fmla="*/ 12 w 48"/>
                <a:gd name="T1" fmla="*/ 48 h 48"/>
                <a:gd name="T2" fmla="*/ 48 w 48"/>
                <a:gd name="T3" fmla="*/ 48 h 48"/>
                <a:gd name="T4" fmla="*/ 48 w 48"/>
                <a:gd name="T5" fmla="*/ 20 h 48"/>
                <a:gd name="T6" fmla="*/ 28 w 48"/>
                <a:gd name="T7" fmla="*/ 0 h 48"/>
                <a:gd name="T8" fmla="*/ 29 w 48"/>
                <a:gd name="T9" fmla="*/ 0 h 48"/>
                <a:gd name="T10" fmla="*/ 0 w 48"/>
                <a:gd name="T11" fmla="*/ 0 h 48"/>
                <a:gd name="T12" fmla="*/ 0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12" y="48"/>
                  </a:moveTo>
                  <a:cubicBezTo>
                    <a:pt x="48" y="48"/>
                    <a:pt x="48" y="48"/>
                    <a:pt x="48" y="48"/>
                  </a:cubicBezTo>
                  <a:cubicBezTo>
                    <a:pt x="48" y="20"/>
                    <a:pt x="48" y="20"/>
                    <a:pt x="48" y="20"/>
                  </a:cubicBezTo>
                  <a:cubicBezTo>
                    <a:pt x="48" y="9"/>
                    <a:pt x="39" y="0"/>
                    <a:pt x="28" y="0"/>
                  </a:cubicBezTo>
                  <a:cubicBezTo>
                    <a:pt x="29" y="0"/>
                    <a:pt x="29" y="0"/>
                    <a:pt x="29" y="0"/>
                  </a:cubicBezTo>
                  <a:cubicBezTo>
                    <a:pt x="0" y="0"/>
                    <a:pt x="0" y="0"/>
                    <a:pt x="0" y="0"/>
                  </a:cubicBezTo>
                  <a:cubicBezTo>
                    <a:pt x="0" y="0"/>
                    <a:pt x="0" y="0"/>
                    <a:pt x="0" y="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Line 830"/>
            <p:cNvSpPr>
              <a:spLocks noChangeShapeType="1"/>
            </p:cNvSpPr>
            <p:nvPr/>
          </p:nvSpPr>
          <p:spPr bwMode="auto">
            <a:xfrm>
              <a:off x="847" y="3293"/>
              <a:ext cx="0" cy="49"/>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Oval 831"/>
            <p:cNvSpPr>
              <a:spLocks noChangeArrowheads="1"/>
            </p:cNvSpPr>
            <p:nvPr/>
          </p:nvSpPr>
          <p:spPr bwMode="auto">
            <a:xfrm>
              <a:off x="855" y="3153"/>
              <a:ext cx="65" cy="66"/>
            </a:xfrm>
            <a:prstGeom prst="ellipse">
              <a:avLst/>
            </a:pr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Freeform 832"/>
            <p:cNvSpPr>
              <a:spLocks/>
            </p:cNvSpPr>
            <p:nvPr/>
          </p:nvSpPr>
          <p:spPr bwMode="auto">
            <a:xfrm>
              <a:off x="814" y="3243"/>
              <a:ext cx="98" cy="99"/>
            </a:xfrm>
            <a:custGeom>
              <a:avLst/>
              <a:gdLst>
                <a:gd name="T0" fmla="*/ 48 w 48"/>
                <a:gd name="T1" fmla="*/ 0 h 48"/>
                <a:gd name="T2" fmla="*/ 48 w 48"/>
                <a:gd name="T3" fmla="*/ 0 h 48"/>
                <a:gd name="T4" fmla="*/ 20 w 48"/>
                <a:gd name="T5" fmla="*/ 0 h 48"/>
                <a:gd name="T6" fmla="*/ 20 w 48"/>
                <a:gd name="T7" fmla="*/ 0 h 48"/>
                <a:gd name="T8" fmla="*/ 0 w 48"/>
                <a:gd name="T9" fmla="*/ 20 h 48"/>
                <a:gd name="T10" fmla="*/ 0 w 48"/>
                <a:gd name="T11" fmla="*/ 48 h 48"/>
                <a:gd name="T12" fmla="*/ 3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48" y="0"/>
                  </a:moveTo>
                  <a:cubicBezTo>
                    <a:pt x="48" y="0"/>
                    <a:pt x="48" y="0"/>
                    <a:pt x="48" y="0"/>
                  </a:cubicBezTo>
                  <a:cubicBezTo>
                    <a:pt x="20" y="0"/>
                    <a:pt x="20" y="0"/>
                    <a:pt x="20" y="0"/>
                  </a:cubicBezTo>
                  <a:cubicBezTo>
                    <a:pt x="20" y="0"/>
                    <a:pt x="20" y="0"/>
                    <a:pt x="20" y="0"/>
                  </a:cubicBezTo>
                  <a:cubicBezTo>
                    <a:pt x="9" y="0"/>
                    <a:pt x="0" y="9"/>
                    <a:pt x="0" y="20"/>
                  </a:cubicBezTo>
                  <a:cubicBezTo>
                    <a:pt x="0" y="48"/>
                    <a:pt x="0" y="48"/>
                    <a:pt x="0" y="48"/>
                  </a:cubicBezTo>
                  <a:cubicBezTo>
                    <a:pt x="36" y="48"/>
                    <a:pt x="36" y="48"/>
                    <a:pt x="36" y="48"/>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49" name="Group 373"/>
          <p:cNvGrpSpPr>
            <a:grpSpLocks noChangeAspect="1"/>
          </p:cNvGrpSpPr>
          <p:nvPr/>
        </p:nvGrpSpPr>
        <p:grpSpPr bwMode="auto">
          <a:xfrm>
            <a:off x="2849678" y="4388868"/>
            <a:ext cx="514350" cy="571500"/>
            <a:chOff x="5586" y="1701"/>
            <a:chExt cx="324" cy="360"/>
          </a:xfrm>
        </p:grpSpPr>
        <p:sp>
          <p:nvSpPr>
            <p:cNvPr id="50" name="AutoShape 372"/>
            <p:cNvSpPr>
              <a:spLocks noChangeAspect="1" noChangeArrowheads="1" noTextEdit="1"/>
            </p:cNvSpPr>
            <p:nvPr/>
          </p:nvSpPr>
          <p:spPr bwMode="auto">
            <a:xfrm>
              <a:off x="5586" y="1701"/>
              <a:ext cx="324"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Line 374"/>
            <p:cNvSpPr>
              <a:spLocks noChangeShapeType="1"/>
            </p:cNvSpPr>
            <p:nvPr/>
          </p:nvSpPr>
          <p:spPr bwMode="auto">
            <a:xfrm>
              <a:off x="5749" y="1906"/>
              <a:ext cx="163" cy="0"/>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Freeform 375"/>
            <p:cNvSpPr>
              <a:spLocks/>
            </p:cNvSpPr>
            <p:nvPr/>
          </p:nvSpPr>
          <p:spPr bwMode="auto">
            <a:xfrm>
              <a:off x="5594" y="1784"/>
              <a:ext cx="106" cy="179"/>
            </a:xfrm>
            <a:custGeom>
              <a:avLst/>
              <a:gdLst>
                <a:gd name="T0" fmla="*/ 0 w 106"/>
                <a:gd name="T1" fmla="*/ 0 h 179"/>
                <a:gd name="T2" fmla="*/ 0 w 106"/>
                <a:gd name="T3" fmla="*/ 179 h 179"/>
                <a:gd name="T4" fmla="*/ 106 w 106"/>
                <a:gd name="T5" fmla="*/ 179 h 179"/>
              </a:gdLst>
              <a:ahLst/>
              <a:cxnLst>
                <a:cxn ang="0">
                  <a:pos x="T0" y="T1"/>
                </a:cxn>
                <a:cxn ang="0">
                  <a:pos x="T2" y="T3"/>
                </a:cxn>
                <a:cxn ang="0">
                  <a:pos x="T4" y="T5"/>
                </a:cxn>
              </a:cxnLst>
              <a:rect l="0" t="0" r="r" b="b"/>
              <a:pathLst>
                <a:path w="106" h="179">
                  <a:moveTo>
                    <a:pt x="0" y="0"/>
                  </a:moveTo>
                  <a:lnTo>
                    <a:pt x="0" y="179"/>
                  </a:lnTo>
                  <a:lnTo>
                    <a:pt x="106" y="179"/>
                  </a:lnTo>
                </a:path>
              </a:pathLst>
            </a:custGeom>
            <a:noFill/>
            <a:ln w="2698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Line 376"/>
            <p:cNvSpPr>
              <a:spLocks noChangeShapeType="1"/>
            </p:cNvSpPr>
            <p:nvPr/>
          </p:nvSpPr>
          <p:spPr bwMode="auto">
            <a:xfrm>
              <a:off x="5659" y="1963"/>
              <a:ext cx="0" cy="98"/>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Freeform 377"/>
            <p:cNvSpPr>
              <a:spLocks/>
            </p:cNvSpPr>
            <p:nvPr/>
          </p:nvSpPr>
          <p:spPr bwMode="auto">
            <a:xfrm>
              <a:off x="5627" y="2037"/>
              <a:ext cx="65" cy="24"/>
            </a:xfrm>
            <a:custGeom>
              <a:avLst/>
              <a:gdLst>
                <a:gd name="T0" fmla="*/ 0 w 65"/>
                <a:gd name="T1" fmla="*/ 24 h 24"/>
                <a:gd name="T2" fmla="*/ 0 w 65"/>
                <a:gd name="T3" fmla="*/ 0 h 24"/>
                <a:gd name="T4" fmla="*/ 65 w 65"/>
                <a:gd name="T5" fmla="*/ 0 h 24"/>
                <a:gd name="T6" fmla="*/ 65 w 65"/>
                <a:gd name="T7" fmla="*/ 24 h 24"/>
              </a:gdLst>
              <a:ahLst/>
              <a:cxnLst>
                <a:cxn ang="0">
                  <a:pos x="T0" y="T1"/>
                </a:cxn>
                <a:cxn ang="0">
                  <a:pos x="T2" y="T3"/>
                </a:cxn>
                <a:cxn ang="0">
                  <a:pos x="T4" y="T5"/>
                </a:cxn>
                <a:cxn ang="0">
                  <a:pos x="T6" y="T7"/>
                </a:cxn>
              </a:cxnLst>
              <a:rect l="0" t="0" r="r" b="b"/>
              <a:pathLst>
                <a:path w="65" h="24">
                  <a:moveTo>
                    <a:pt x="0" y="24"/>
                  </a:moveTo>
                  <a:lnTo>
                    <a:pt x="0" y="0"/>
                  </a:lnTo>
                  <a:lnTo>
                    <a:pt x="65" y="0"/>
                  </a:lnTo>
                  <a:lnTo>
                    <a:pt x="65" y="24"/>
                  </a:lnTo>
                </a:path>
              </a:pathLst>
            </a:custGeom>
            <a:noFill/>
            <a:ln w="2698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Line 378"/>
            <p:cNvSpPr>
              <a:spLocks noChangeShapeType="1"/>
            </p:cNvSpPr>
            <p:nvPr/>
          </p:nvSpPr>
          <p:spPr bwMode="auto">
            <a:xfrm>
              <a:off x="5674" y="1801"/>
              <a:ext cx="0" cy="0"/>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Freeform 379"/>
            <p:cNvSpPr>
              <a:spLocks/>
            </p:cNvSpPr>
            <p:nvPr/>
          </p:nvSpPr>
          <p:spPr bwMode="auto">
            <a:xfrm>
              <a:off x="5627" y="1793"/>
              <a:ext cx="49" cy="138"/>
            </a:xfrm>
            <a:custGeom>
              <a:avLst/>
              <a:gdLst>
                <a:gd name="T0" fmla="*/ 49 w 49"/>
                <a:gd name="T1" fmla="*/ 65 h 138"/>
                <a:gd name="T2" fmla="*/ 49 w 49"/>
                <a:gd name="T3" fmla="*/ 138 h 138"/>
                <a:gd name="T4" fmla="*/ 0 w 49"/>
                <a:gd name="T5" fmla="*/ 138 h 138"/>
                <a:gd name="T6" fmla="*/ 0 w 49"/>
                <a:gd name="T7" fmla="*/ 65 h 138"/>
                <a:gd name="T8" fmla="*/ 16 w 49"/>
                <a:gd name="T9" fmla="*/ 0 h 138"/>
                <a:gd name="T10" fmla="*/ 49 w 49"/>
                <a:gd name="T11" fmla="*/ 0 h 138"/>
                <a:gd name="T12" fmla="*/ 49 w 49"/>
                <a:gd name="T13" fmla="*/ 65 h 138"/>
              </a:gdLst>
              <a:ahLst/>
              <a:cxnLst>
                <a:cxn ang="0">
                  <a:pos x="T0" y="T1"/>
                </a:cxn>
                <a:cxn ang="0">
                  <a:pos x="T2" y="T3"/>
                </a:cxn>
                <a:cxn ang="0">
                  <a:pos x="T4" y="T5"/>
                </a:cxn>
                <a:cxn ang="0">
                  <a:pos x="T6" y="T7"/>
                </a:cxn>
                <a:cxn ang="0">
                  <a:pos x="T8" y="T9"/>
                </a:cxn>
                <a:cxn ang="0">
                  <a:pos x="T10" y="T11"/>
                </a:cxn>
                <a:cxn ang="0">
                  <a:pos x="T12" y="T13"/>
                </a:cxn>
              </a:cxnLst>
              <a:rect l="0" t="0" r="r" b="b"/>
              <a:pathLst>
                <a:path w="49" h="138">
                  <a:moveTo>
                    <a:pt x="49" y="65"/>
                  </a:moveTo>
                  <a:lnTo>
                    <a:pt x="49" y="138"/>
                  </a:lnTo>
                  <a:lnTo>
                    <a:pt x="0" y="138"/>
                  </a:lnTo>
                  <a:lnTo>
                    <a:pt x="0" y="65"/>
                  </a:lnTo>
                  <a:lnTo>
                    <a:pt x="16" y="0"/>
                  </a:lnTo>
                  <a:lnTo>
                    <a:pt x="49" y="0"/>
                  </a:lnTo>
                  <a:lnTo>
                    <a:pt x="49" y="65"/>
                  </a:lnTo>
                  <a:close/>
                </a:path>
              </a:pathLst>
            </a:custGeom>
            <a:noFill/>
            <a:ln w="2698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Line 380"/>
            <p:cNvSpPr>
              <a:spLocks noChangeShapeType="1"/>
            </p:cNvSpPr>
            <p:nvPr/>
          </p:nvSpPr>
          <p:spPr bwMode="auto">
            <a:xfrm flipV="1">
              <a:off x="5782" y="1727"/>
              <a:ext cx="32" cy="147"/>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Line 381"/>
            <p:cNvSpPr>
              <a:spLocks noChangeShapeType="1"/>
            </p:cNvSpPr>
            <p:nvPr/>
          </p:nvSpPr>
          <p:spPr bwMode="auto">
            <a:xfrm>
              <a:off x="5831" y="1906"/>
              <a:ext cx="0" cy="0"/>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Freeform 382"/>
            <p:cNvSpPr>
              <a:spLocks/>
            </p:cNvSpPr>
            <p:nvPr/>
          </p:nvSpPr>
          <p:spPr bwMode="auto">
            <a:xfrm>
              <a:off x="5668" y="1931"/>
              <a:ext cx="57" cy="130"/>
            </a:xfrm>
            <a:custGeom>
              <a:avLst/>
              <a:gdLst>
                <a:gd name="T0" fmla="*/ 57 w 57"/>
                <a:gd name="T1" fmla="*/ 130 h 130"/>
                <a:gd name="T2" fmla="*/ 57 w 57"/>
                <a:gd name="T3" fmla="*/ 0 h 130"/>
                <a:gd name="T4" fmla="*/ 0 w 57"/>
                <a:gd name="T5" fmla="*/ 0 h 130"/>
              </a:gdLst>
              <a:ahLst/>
              <a:cxnLst>
                <a:cxn ang="0">
                  <a:pos x="T0" y="T1"/>
                </a:cxn>
                <a:cxn ang="0">
                  <a:pos x="T2" y="T3"/>
                </a:cxn>
                <a:cxn ang="0">
                  <a:pos x="T4" y="T5"/>
                </a:cxn>
              </a:cxnLst>
              <a:rect l="0" t="0" r="r" b="b"/>
              <a:pathLst>
                <a:path w="57" h="130">
                  <a:moveTo>
                    <a:pt x="57" y="130"/>
                  </a:moveTo>
                  <a:lnTo>
                    <a:pt x="57" y="0"/>
                  </a:lnTo>
                  <a:lnTo>
                    <a:pt x="0" y="0"/>
                  </a:lnTo>
                </a:path>
              </a:pathLst>
            </a:custGeom>
            <a:noFill/>
            <a:ln w="2698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Line 383"/>
            <p:cNvSpPr>
              <a:spLocks noChangeShapeType="1"/>
            </p:cNvSpPr>
            <p:nvPr/>
          </p:nvSpPr>
          <p:spPr bwMode="auto">
            <a:xfrm>
              <a:off x="5871" y="1906"/>
              <a:ext cx="0" cy="155"/>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Freeform 384"/>
            <p:cNvSpPr>
              <a:spLocks/>
            </p:cNvSpPr>
            <p:nvPr/>
          </p:nvSpPr>
          <p:spPr bwMode="auto">
            <a:xfrm>
              <a:off x="5798" y="1809"/>
              <a:ext cx="33" cy="97"/>
            </a:xfrm>
            <a:custGeom>
              <a:avLst/>
              <a:gdLst>
                <a:gd name="T0" fmla="*/ 33 w 33"/>
                <a:gd name="T1" fmla="*/ 97 h 97"/>
                <a:gd name="T2" fmla="*/ 33 w 33"/>
                <a:gd name="T3" fmla="*/ 16 h 97"/>
                <a:gd name="T4" fmla="*/ 24 w 33"/>
                <a:gd name="T5" fmla="*/ 0 h 97"/>
                <a:gd name="T6" fmla="*/ 0 w 33"/>
                <a:gd name="T7" fmla="*/ 0 h 97"/>
              </a:gdLst>
              <a:ahLst/>
              <a:cxnLst>
                <a:cxn ang="0">
                  <a:pos x="T0" y="T1"/>
                </a:cxn>
                <a:cxn ang="0">
                  <a:pos x="T2" y="T3"/>
                </a:cxn>
                <a:cxn ang="0">
                  <a:pos x="T4" y="T5"/>
                </a:cxn>
                <a:cxn ang="0">
                  <a:pos x="T6" y="T7"/>
                </a:cxn>
              </a:cxnLst>
              <a:rect l="0" t="0" r="r" b="b"/>
              <a:pathLst>
                <a:path w="33" h="97">
                  <a:moveTo>
                    <a:pt x="33" y="97"/>
                  </a:moveTo>
                  <a:lnTo>
                    <a:pt x="33" y="16"/>
                  </a:lnTo>
                  <a:lnTo>
                    <a:pt x="24" y="0"/>
                  </a:lnTo>
                  <a:lnTo>
                    <a:pt x="0" y="0"/>
                  </a:lnTo>
                </a:path>
              </a:pathLst>
            </a:custGeom>
            <a:noFill/>
            <a:ln w="2698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Line 385"/>
            <p:cNvSpPr>
              <a:spLocks noChangeShapeType="1"/>
            </p:cNvSpPr>
            <p:nvPr/>
          </p:nvSpPr>
          <p:spPr bwMode="auto">
            <a:xfrm>
              <a:off x="5806" y="2053"/>
              <a:ext cx="106" cy="0"/>
            </a:xfrm>
            <a:prstGeom prst="line">
              <a:avLst/>
            </a:prstGeom>
            <a:noFill/>
            <a:ln w="26988"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Oval 386"/>
            <p:cNvSpPr>
              <a:spLocks noChangeArrowheads="1"/>
            </p:cNvSpPr>
            <p:nvPr/>
          </p:nvSpPr>
          <p:spPr bwMode="auto">
            <a:xfrm>
              <a:off x="5635" y="1711"/>
              <a:ext cx="49" cy="49"/>
            </a:xfrm>
            <a:prstGeom prst="ellipse">
              <a:avLst/>
            </a:prstGeom>
            <a:noFill/>
            <a:ln w="2698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64" name="Group 323"/>
          <p:cNvGrpSpPr>
            <a:grpSpLocks noChangeAspect="1"/>
          </p:cNvGrpSpPr>
          <p:nvPr/>
        </p:nvGrpSpPr>
        <p:grpSpPr bwMode="auto">
          <a:xfrm>
            <a:off x="4752204" y="2781147"/>
            <a:ext cx="563563" cy="457200"/>
            <a:chOff x="4080" y="1787"/>
            <a:chExt cx="355" cy="288"/>
          </a:xfrm>
        </p:grpSpPr>
        <p:sp>
          <p:nvSpPr>
            <p:cNvPr id="65" name="AutoShape 322"/>
            <p:cNvSpPr>
              <a:spLocks noChangeAspect="1" noChangeArrowheads="1" noTextEdit="1"/>
            </p:cNvSpPr>
            <p:nvPr/>
          </p:nvSpPr>
          <p:spPr bwMode="auto">
            <a:xfrm>
              <a:off x="4080" y="1787"/>
              <a:ext cx="3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6" name="Freeform 324"/>
            <p:cNvSpPr>
              <a:spLocks/>
            </p:cNvSpPr>
            <p:nvPr/>
          </p:nvSpPr>
          <p:spPr bwMode="auto">
            <a:xfrm>
              <a:off x="4086" y="1795"/>
              <a:ext cx="131" cy="131"/>
            </a:xfrm>
            <a:custGeom>
              <a:avLst/>
              <a:gdLst>
                <a:gd name="T0" fmla="*/ 131 w 131"/>
                <a:gd name="T1" fmla="*/ 33 h 131"/>
                <a:gd name="T2" fmla="*/ 33 w 131"/>
                <a:gd name="T3" fmla="*/ 131 h 131"/>
                <a:gd name="T4" fmla="*/ 0 w 131"/>
                <a:gd name="T5" fmla="*/ 98 h 131"/>
                <a:gd name="T6" fmla="*/ 0 w 131"/>
                <a:gd name="T7" fmla="*/ 90 h 131"/>
                <a:gd name="T8" fmla="*/ 90 w 131"/>
                <a:gd name="T9" fmla="*/ 0 h 131"/>
                <a:gd name="T10" fmla="*/ 98 w 131"/>
                <a:gd name="T11" fmla="*/ 0 h 131"/>
                <a:gd name="T12" fmla="*/ 131 w 131"/>
                <a:gd name="T13" fmla="*/ 33 h 131"/>
              </a:gdLst>
              <a:ahLst/>
              <a:cxnLst>
                <a:cxn ang="0">
                  <a:pos x="T0" y="T1"/>
                </a:cxn>
                <a:cxn ang="0">
                  <a:pos x="T2" y="T3"/>
                </a:cxn>
                <a:cxn ang="0">
                  <a:pos x="T4" y="T5"/>
                </a:cxn>
                <a:cxn ang="0">
                  <a:pos x="T6" y="T7"/>
                </a:cxn>
                <a:cxn ang="0">
                  <a:pos x="T8" y="T9"/>
                </a:cxn>
                <a:cxn ang="0">
                  <a:pos x="T10" y="T11"/>
                </a:cxn>
                <a:cxn ang="0">
                  <a:pos x="T12" y="T13"/>
                </a:cxn>
              </a:cxnLst>
              <a:rect l="0" t="0" r="r" b="b"/>
              <a:pathLst>
                <a:path w="131" h="131">
                  <a:moveTo>
                    <a:pt x="131" y="33"/>
                  </a:moveTo>
                  <a:lnTo>
                    <a:pt x="33" y="131"/>
                  </a:lnTo>
                  <a:lnTo>
                    <a:pt x="0" y="98"/>
                  </a:lnTo>
                  <a:lnTo>
                    <a:pt x="0" y="90"/>
                  </a:lnTo>
                  <a:lnTo>
                    <a:pt x="90" y="0"/>
                  </a:lnTo>
                  <a:lnTo>
                    <a:pt x="98" y="0"/>
                  </a:lnTo>
                  <a:lnTo>
                    <a:pt x="131" y="33"/>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7" name="Freeform 325"/>
            <p:cNvSpPr>
              <a:spLocks/>
            </p:cNvSpPr>
            <p:nvPr/>
          </p:nvSpPr>
          <p:spPr bwMode="auto">
            <a:xfrm>
              <a:off x="4306" y="1795"/>
              <a:ext cx="123" cy="123"/>
            </a:xfrm>
            <a:custGeom>
              <a:avLst/>
              <a:gdLst>
                <a:gd name="T0" fmla="*/ 0 w 123"/>
                <a:gd name="T1" fmla="*/ 33 h 123"/>
                <a:gd name="T2" fmla="*/ 90 w 123"/>
                <a:gd name="T3" fmla="*/ 123 h 123"/>
                <a:gd name="T4" fmla="*/ 123 w 123"/>
                <a:gd name="T5" fmla="*/ 90 h 123"/>
                <a:gd name="T6" fmla="*/ 123 w 123"/>
                <a:gd name="T7" fmla="*/ 82 h 123"/>
                <a:gd name="T8" fmla="*/ 41 w 123"/>
                <a:gd name="T9" fmla="*/ 0 h 123"/>
                <a:gd name="T10" fmla="*/ 33 w 123"/>
                <a:gd name="T11" fmla="*/ 0 h 123"/>
                <a:gd name="T12" fmla="*/ 0 w 123"/>
                <a:gd name="T13" fmla="*/ 33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0" y="33"/>
                  </a:moveTo>
                  <a:lnTo>
                    <a:pt x="90" y="123"/>
                  </a:lnTo>
                  <a:lnTo>
                    <a:pt x="123" y="90"/>
                  </a:lnTo>
                  <a:lnTo>
                    <a:pt x="123" y="82"/>
                  </a:lnTo>
                  <a:lnTo>
                    <a:pt x="41" y="0"/>
                  </a:lnTo>
                  <a:lnTo>
                    <a:pt x="33" y="0"/>
                  </a:lnTo>
                  <a:lnTo>
                    <a:pt x="0" y="33"/>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8" name="Freeform 326"/>
            <p:cNvSpPr>
              <a:spLocks/>
            </p:cNvSpPr>
            <p:nvPr/>
          </p:nvSpPr>
          <p:spPr bwMode="auto">
            <a:xfrm>
              <a:off x="4225" y="1828"/>
              <a:ext cx="155" cy="139"/>
            </a:xfrm>
            <a:custGeom>
              <a:avLst/>
              <a:gdLst>
                <a:gd name="T0" fmla="*/ 40 w 76"/>
                <a:gd name="T1" fmla="*/ 0 h 68"/>
                <a:gd name="T2" fmla="*/ 4 w 76"/>
                <a:gd name="T3" fmla="*/ 16 h 68"/>
                <a:gd name="T4" fmla="*/ 0 w 76"/>
                <a:gd name="T5" fmla="*/ 48 h 68"/>
                <a:gd name="T6" fmla="*/ 12 w 76"/>
                <a:gd name="T7" fmla="*/ 68 h 68"/>
                <a:gd name="T8" fmla="*/ 16 w 76"/>
                <a:gd name="T9" fmla="*/ 44 h 68"/>
                <a:gd name="T10" fmla="*/ 20 w 76"/>
                <a:gd name="T11" fmla="*/ 36 h 68"/>
                <a:gd name="T12" fmla="*/ 36 w 76"/>
                <a:gd name="T13" fmla="*/ 32 h 68"/>
                <a:gd name="T14" fmla="*/ 64 w 76"/>
                <a:gd name="T15" fmla="*/ 52 h 68"/>
                <a:gd name="T16" fmla="*/ 76 w 76"/>
                <a:gd name="T17" fmla="*/ 4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8">
                  <a:moveTo>
                    <a:pt x="40" y="0"/>
                  </a:moveTo>
                  <a:cubicBezTo>
                    <a:pt x="4" y="16"/>
                    <a:pt x="4" y="16"/>
                    <a:pt x="4" y="16"/>
                  </a:cubicBezTo>
                  <a:cubicBezTo>
                    <a:pt x="0" y="48"/>
                    <a:pt x="0" y="48"/>
                    <a:pt x="0" y="48"/>
                  </a:cubicBezTo>
                  <a:cubicBezTo>
                    <a:pt x="12" y="68"/>
                    <a:pt x="12" y="68"/>
                    <a:pt x="12" y="68"/>
                  </a:cubicBezTo>
                  <a:cubicBezTo>
                    <a:pt x="12" y="68"/>
                    <a:pt x="27" y="63"/>
                    <a:pt x="16" y="44"/>
                  </a:cubicBezTo>
                  <a:cubicBezTo>
                    <a:pt x="20" y="36"/>
                    <a:pt x="20" y="36"/>
                    <a:pt x="20" y="36"/>
                  </a:cubicBezTo>
                  <a:cubicBezTo>
                    <a:pt x="36" y="32"/>
                    <a:pt x="36" y="32"/>
                    <a:pt x="36" y="32"/>
                  </a:cubicBezTo>
                  <a:cubicBezTo>
                    <a:pt x="64" y="52"/>
                    <a:pt x="64" y="52"/>
                    <a:pt x="64" y="52"/>
                  </a:cubicBezTo>
                  <a:cubicBezTo>
                    <a:pt x="76" y="40"/>
                    <a:pt x="76" y="40"/>
                    <a:pt x="76" y="4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9" name="Line 327"/>
            <p:cNvSpPr>
              <a:spLocks noChangeShapeType="1"/>
            </p:cNvSpPr>
            <p:nvPr/>
          </p:nvSpPr>
          <p:spPr bwMode="auto">
            <a:xfrm>
              <a:off x="4135" y="1918"/>
              <a:ext cx="16" cy="16"/>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0" name="Line 328"/>
            <p:cNvSpPr>
              <a:spLocks noChangeShapeType="1"/>
            </p:cNvSpPr>
            <p:nvPr/>
          </p:nvSpPr>
          <p:spPr bwMode="auto">
            <a:xfrm>
              <a:off x="4217" y="1828"/>
              <a:ext cx="24" cy="24"/>
            </a:xfrm>
            <a:prstGeom prst="line">
              <a:avLst/>
            </a:prstGeom>
            <a:noFill/>
            <a:ln w="25400" cap="flat">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1" name="Freeform 329"/>
            <p:cNvSpPr>
              <a:spLocks/>
            </p:cNvSpPr>
            <p:nvPr/>
          </p:nvSpPr>
          <p:spPr bwMode="auto">
            <a:xfrm>
              <a:off x="4127" y="1934"/>
              <a:ext cx="57" cy="57"/>
            </a:xfrm>
            <a:custGeom>
              <a:avLst/>
              <a:gdLst>
                <a:gd name="T0" fmla="*/ 28 w 28"/>
                <a:gd name="T1" fmla="*/ 12 h 28"/>
                <a:gd name="T2" fmla="*/ 16 w 28"/>
                <a:gd name="T3" fmla="*/ 0 h 28"/>
                <a:gd name="T4" fmla="*/ 0 w 28"/>
                <a:gd name="T5" fmla="*/ 16 h 28"/>
                <a:gd name="T6" fmla="*/ 12 w 28"/>
                <a:gd name="T7" fmla="*/ 28 h 28"/>
                <a:gd name="T8" fmla="*/ 28 w 28"/>
                <a:gd name="T9" fmla="*/ 12 h 28"/>
              </a:gdLst>
              <a:ahLst/>
              <a:cxnLst>
                <a:cxn ang="0">
                  <a:pos x="T0" y="T1"/>
                </a:cxn>
                <a:cxn ang="0">
                  <a:pos x="T2" y="T3"/>
                </a:cxn>
                <a:cxn ang="0">
                  <a:pos x="T4" y="T5"/>
                </a:cxn>
                <a:cxn ang="0">
                  <a:pos x="T6" y="T7"/>
                </a:cxn>
                <a:cxn ang="0">
                  <a:pos x="T8" y="T9"/>
                </a:cxn>
              </a:cxnLst>
              <a:rect l="0" t="0" r="r" b="b"/>
              <a:pathLst>
                <a:path w="28" h="28">
                  <a:moveTo>
                    <a:pt x="28" y="12"/>
                  </a:moveTo>
                  <a:cubicBezTo>
                    <a:pt x="28" y="5"/>
                    <a:pt x="23" y="0"/>
                    <a:pt x="16" y="0"/>
                  </a:cubicBezTo>
                  <a:cubicBezTo>
                    <a:pt x="0" y="16"/>
                    <a:pt x="0" y="16"/>
                    <a:pt x="0" y="16"/>
                  </a:cubicBezTo>
                  <a:cubicBezTo>
                    <a:pt x="0" y="23"/>
                    <a:pt x="5" y="28"/>
                    <a:pt x="12" y="28"/>
                  </a:cubicBezTo>
                  <a:lnTo>
                    <a:pt x="28" y="12"/>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2" name="Freeform 330"/>
            <p:cNvSpPr>
              <a:spLocks/>
            </p:cNvSpPr>
            <p:nvPr/>
          </p:nvSpPr>
          <p:spPr bwMode="auto">
            <a:xfrm>
              <a:off x="4151" y="1959"/>
              <a:ext cx="58" cy="57"/>
            </a:xfrm>
            <a:custGeom>
              <a:avLst/>
              <a:gdLst>
                <a:gd name="T0" fmla="*/ 28 w 28"/>
                <a:gd name="T1" fmla="*/ 12 h 28"/>
                <a:gd name="T2" fmla="*/ 16 w 28"/>
                <a:gd name="T3" fmla="*/ 0 h 28"/>
                <a:gd name="T4" fmla="*/ 0 w 28"/>
                <a:gd name="T5" fmla="*/ 16 h 28"/>
                <a:gd name="T6" fmla="*/ 12 w 28"/>
                <a:gd name="T7" fmla="*/ 28 h 28"/>
                <a:gd name="T8" fmla="*/ 28 w 28"/>
                <a:gd name="T9" fmla="*/ 12 h 28"/>
              </a:gdLst>
              <a:ahLst/>
              <a:cxnLst>
                <a:cxn ang="0">
                  <a:pos x="T0" y="T1"/>
                </a:cxn>
                <a:cxn ang="0">
                  <a:pos x="T2" y="T3"/>
                </a:cxn>
                <a:cxn ang="0">
                  <a:pos x="T4" y="T5"/>
                </a:cxn>
                <a:cxn ang="0">
                  <a:pos x="T6" y="T7"/>
                </a:cxn>
                <a:cxn ang="0">
                  <a:pos x="T8" y="T9"/>
                </a:cxn>
              </a:cxnLst>
              <a:rect l="0" t="0" r="r" b="b"/>
              <a:pathLst>
                <a:path w="28" h="28">
                  <a:moveTo>
                    <a:pt x="28" y="12"/>
                  </a:moveTo>
                  <a:cubicBezTo>
                    <a:pt x="28" y="5"/>
                    <a:pt x="23" y="0"/>
                    <a:pt x="16" y="0"/>
                  </a:cubicBezTo>
                  <a:cubicBezTo>
                    <a:pt x="0" y="16"/>
                    <a:pt x="0" y="16"/>
                    <a:pt x="0" y="16"/>
                  </a:cubicBezTo>
                  <a:cubicBezTo>
                    <a:pt x="0" y="23"/>
                    <a:pt x="5" y="28"/>
                    <a:pt x="12" y="28"/>
                  </a:cubicBezTo>
                  <a:lnTo>
                    <a:pt x="28" y="12"/>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3" name="Freeform 331"/>
            <p:cNvSpPr>
              <a:spLocks/>
            </p:cNvSpPr>
            <p:nvPr/>
          </p:nvSpPr>
          <p:spPr bwMode="auto">
            <a:xfrm>
              <a:off x="4176" y="1983"/>
              <a:ext cx="57" cy="57"/>
            </a:xfrm>
            <a:custGeom>
              <a:avLst/>
              <a:gdLst>
                <a:gd name="T0" fmla="*/ 28 w 28"/>
                <a:gd name="T1" fmla="*/ 12 h 28"/>
                <a:gd name="T2" fmla="*/ 16 w 28"/>
                <a:gd name="T3" fmla="*/ 0 h 28"/>
                <a:gd name="T4" fmla="*/ 0 w 28"/>
                <a:gd name="T5" fmla="*/ 16 h 28"/>
                <a:gd name="T6" fmla="*/ 12 w 28"/>
                <a:gd name="T7" fmla="*/ 28 h 28"/>
                <a:gd name="T8" fmla="*/ 28 w 28"/>
                <a:gd name="T9" fmla="*/ 12 h 28"/>
              </a:gdLst>
              <a:ahLst/>
              <a:cxnLst>
                <a:cxn ang="0">
                  <a:pos x="T0" y="T1"/>
                </a:cxn>
                <a:cxn ang="0">
                  <a:pos x="T2" y="T3"/>
                </a:cxn>
                <a:cxn ang="0">
                  <a:pos x="T4" y="T5"/>
                </a:cxn>
                <a:cxn ang="0">
                  <a:pos x="T6" y="T7"/>
                </a:cxn>
                <a:cxn ang="0">
                  <a:pos x="T8" y="T9"/>
                </a:cxn>
              </a:cxnLst>
              <a:rect l="0" t="0" r="r" b="b"/>
              <a:pathLst>
                <a:path w="28" h="28">
                  <a:moveTo>
                    <a:pt x="28" y="12"/>
                  </a:moveTo>
                  <a:cubicBezTo>
                    <a:pt x="28" y="5"/>
                    <a:pt x="23" y="0"/>
                    <a:pt x="16" y="0"/>
                  </a:cubicBezTo>
                  <a:cubicBezTo>
                    <a:pt x="0" y="16"/>
                    <a:pt x="0" y="16"/>
                    <a:pt x="0" y="16"/>
                  </a:cubicBezTo>
                  <a:cubicBezTo>
                    <a:pt x="0" y="23"/>
                    <a:pt x="5" y="28"/>
                    <a:pt x="12" y="28"/>
                  </a:cubicBezTo>
                  <a:lnTo>
                    <a:pt x="28" y="12"/>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4" name="Freeform 332"/>
            <p:cNvSpPr>
              <a:spLocks/>
            </p:cNvSpPr>
            <p:nvPr/>
          </p:nvSpPr>
          <p:spPr bwMode="auto">
            <a:xfrm>
              <a:off x="4200" y="2008"/>
              <a:ext cx="58" cy="57"/>
            </a:xfrm>
            <a:custGeom>
              <a:avLst/>
              <a:gdLst>
                <a:gd name="T0" fmla="*/ 28 w 28"/>
                <a:gd name="T1" fmla="*/ 12 h 28"/>
                <a:gd name="T2" fmla="*/ 16 w 28"/>
                <a:gd name="T3" fmla="*/ 0 h 28"/>
                <a:gd name="T4" fmla="*/ 0 w 28"/>
                <a:gd name="T5" fmla="*/ 16 h 28"/>
                <a:gd name="T6" fmla="*/ 12 w 28"/>
                <a:gd name="T7" fmla="*/ 28 h 28"/>
                <a:gd name="T8" fmla="*/ 28 w 28"/>
                <a:gd name="T9" fmla="*/ 12 h 28"/>
              </a:gdLst>
              <a:ahLst/>
              <a:cxnLst>
                <a:cxn ang="0">
                  <a:pos x="T0" y="T1"/>
                </a:cxn>
                <a:cxn ang="0">
                  <a:pos x="T2" y="T3"/>
                </a:cxn>
                <a:cxn ang="0">
                  <a:pos x="T4" y="T5"/>
                </a:cxn>
                <a:cxn ang="0">
                  <a:pos x="T6" y="T7"/>
                </a:cxn>
                <a:cxn ang="0">
                  <a:pos x="T8" y="T9"/>
                </a:cxn>
              </a:cxnLst>
              <a:rect l="0" t="0" r="r" b="b"/>
              <a:pathLst>
                <a:path w="28" h="28">
                  <a:moveTo>
                    <a:pt x="28" y="12"/>
                  </a:moveTo>
                  <a:cubicBezTo>
                    <a:pt x="28" y="5"/>
                    <a:pt x="23" y="0"/>
                    <a:pt x="16" y="0"/>
                  </a:cubicBezTo>
                  <a:cubicBezTo>
                    <a:pt x="0" y="16"/>
                    <a:pt x="0" y="16"/>
                    <a:pt x="0" y="16"/>
                  </a:cubicBezTo>
                  <a:cubicBezTo>
                    <a:pt x="0" y="23"/>
                    <a:pt x="5" y="28"/>
                    <a:pt x="12" y="28"/>
                  </a:cubicBezTo>
                  <a:lnTo>
                    <a:pt x="28" y="12"/>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5" name="Freeform 333"/>
            <p:cNvSpPr>
              <a:spLocks/>
            </p:cNvSpPr>
            <p:nvPr/>
          </p:nvSpPr>
          <p:spPr bwMode="auto">
            <a:xfrm>
              <a:off x="4258" y="2016"/>
              <a:ext cx="57" cy="49"/>
            </a:xfrm>
            <a:custGeom>
              <a:avLst/>
              <a:gdLst>
                <a:gd name="T0" fmla="*/ 0 w 28"/>
                <a:gd name="T1" fmla="*/ 8 h 24"/>
                <a:gd name="T2" fmla="*/ 16 w 28"/>
                <a:gd name="T3" fmla="*/ 24 h 24"/>
                <a:gd name="T4" fmla="*/ 28 w 28"/>
                <a:gd name="T5" fmla="*/ 12 h 24"/>
                <a:gd name="T6" fmla="*/ 16 w 28"/>
                <a:gd name="T7" fmla="*/ 0 h 24"/>
              </a:gdLst>
              <a:ahLst/>
              <a:cxnLst>
                <a:cxn ang="0">
                  <a:pos x="T0" y="T1"/>
                </a:cxn>
                <a:cxn ang="0">
                  <a:pos x="T2" y="T3"/>
                </a:cxn>
                <a:cxn ang="0">
                  <a:pos x="T4" y="T5"/>
                </a:cxn>
                <a:cxn ang="0">
                  <a:pos x="T6" y="T7"/>
                </a:cxn>
              </a:cxnLst>
              <a:rect l="0" t="0" r="r" b="b"/>
              <a:pathLst>
                <a:path w="28" h="24">
                  <a:moveTo>
                    <a:pt x="0" y="8"/>
                  </a:moveTo>
                  <a:cubicBezTo>
                    <a:pt x="16" y="24"/>
                    <a:pt x="16" y="24"/>
                    <a:pt x="16" y="24"/>
                  </a:cubicBezTo>
                  <a:cubicBezTo>
                    <a:pt x="23" y="24"/>
                    <a:pt x="28" y="19"/>
                    <a:pt x="28" y="12"/>
                  </a:cubicBezTo>
                  <a:cubicBezTo>
                    <a:pt x="16" y="0"/>
                    <a:pt x="16" y="0"/>
                    <a:pt x="16" y="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6" name="Freeform 334"/>
            <p:cNvSpPr>
              <a:spLocks/>
            </p:cNvSpPr>
            <p:nvPr/>
          </p:nvSpPr>
          <p:spPr bwMode="auto">
            <a:xfrm>
              <a:off x="4290" y="1991"/>
              <a:ext cx="49" cy="49"/>
            </a:xfrm>
            <a:custGeom>
              <a:avLst/>
              <a:gdLst>
                <a:gd name="T0" fmla="*/ 0 w 24"/>
                <a:gd name="T1" fmla="*/ 12 h 24"/>
                <a:gd name="T2" fmla="*/ 12 w 24"/>
                <a:gd name="T3" fmla="*/ 24 h 24"/>
                <a:gd name="T4" fmla="*/ 24 w 24"/>
                <a:gd name="T5" fmla="*/ 12 h 24"/>
                <a:gd name="T6" fmla="*/ 12 w 24"/>
                <a:gd name="T7" fmla="*/ 0 h 24"/>
              </a:gdLst>
              <a:ahLst/>
              <a:cxnLst>
                <a:cxn ang="0">
                  <a:pos x="T0" y="T1"/>
                </a:cxn>
                <a:cxn ang="0">
                  <a:pos x="T2" y="T3"/>
                </a:cxn>
                <a:cxn ang="0">
                  <a:pos x="T4" y="T5"/>
                </a:cxn>
                <a:cxn ang="0">
                  <a:pos x="T6" y="T7"/>
                </a:cxn>
              </a:cxnLst>
              <a:rect l="0" t="0" r="r" b="b"/>
              <a:pathLst>
                <a:path w="24" h="24">
                  <a:moveTo>
                    <a:pt x="0" y="12"/>
                  </a:moveTo>
                  <a:cubicBezTo>
                    <a:pt x="12" y="24"/>
                    <a:pt x="12" y="24"/>
                    <a:pt x="12" y="24"/>
                  </a:cubicBezTo>
                  <a:cubicBezTo>
                    <a:pt x="19" y="24"/>
                    <a:pt x="24" y="19"/>
                    <a:pt x="24" y="12"/>
                  </a:cubicBezTo>
                  <a:cubicBezTo>
                    <a:pt x="12" y="0"/>
                    <a:pt x="12" y="0"/>
                    <a:pt x="12" y="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7" name="Freeform 335"/>
            <p:cNvSpPr>
              <a:spLocks/>
            </p:cNvSpPr>
            <p:nvPr/>
          </p:nvSpPr>
          <p:spPr bwMode="auto">
            <a:xfrm>
              <a:off x="4323" y="1967"/>
              <a:ext cx="41" cy="49"/>
            </a:xfrm>
            <a:custGeom>
              <a:avLst/>
              <a:gdLst>
                <a:gd name="T0" fmla="*/ 0 w 20"/>
                <a:gd name="T1" fmla="*/ 16 h 24"/>
                <a:gd name="T2" fmla="*/ 8 w 20"/>
                <a:gd name="T3" fmla="*/ 24 h 24"/>
                <a:gd name="T4" fmla="*/ 20 w 20"/>
                <a:gd name="T5" fmla="*/ 12 h 24"/>
                <a:gd name="T6" fmla="*/ 8 w 20"/>
                <a:gd name="T7" fmla="*/ 0 h 24"/>
              </a:gdLst>
              <a:ahLst/>
              <a:cxnLst>
                <a:cxn ang="0">
                  <a:pos x="T0" y="T1"/>
                </a:cxn>
                <a:cxn ang="0">
                  <a:pos x="T2" y="T3"/>
                </a:cxn>
                <a:cxn ang="0">
                  <a:pos x="T4" y="T5"/>
                </a:cxn>
                <a:cxn ang="0">
                  <a:pos x="T6" y="T7"/>
                </a:cxn>
              </a:cxnLst>
              <a:rect l="0" t="0" r="r" b="b"/>
              <a:pathLst>
                <a:path w="20" h="24">
                  <a:moveTo>
                    <a:pt x="0" y="16"/>
                  </a:moveTo>
                  <a:cubicBezTo>
                    <a:pt x="8" y="24"/>
                    <a:pt x="8" y="24"/>
                    <a:pt x="8" y="24"/>
                  </a:cubicBezTo>
                  <a:cubicBezTo>
                    <a:pt x="15" y="24"/>
                    <a:pt x="20" y="19"/>
                    <a:pt x="20" y="12"/>
                  </a:cubicBezTo>
                  <a:cubicBezTo>
                    <a:pt x="8" y="0"/>
                    <a:pt x="8" y="0"/>
                    <a:pt x="8" y="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8" name="Freeform 336"/>
            <p:cNvSpPr>
              <a:spLocks/>
            </p:cNvSpPr>
            <p:nvPr/>
          </p:nvSpPr>
          <p:spPr bwMode="auto">
            <a:xfrm>
              <a:off x="4339" y="1934"/>
              <a:ext cx="49" cy="57"/>
            </a:xfrm>
            <a:custGeom>
              <a:avLst/>
              <a:gdLst>
                <a:gd name="T0" fmla="*/ 0 w 24"/>
                <a:gd name="T1" fmla="*/ 16 h 28"/>
                <a:gd name="T2" fmla="*/ 12 w 24"/>
                <a:gd name="T3" fmla="*/ 28 h 28"/>
                <a:gd name="T4" fmla="*/ 24 w 24"/>
                <a:gd name="T5" fmla="*/ 16 h 28"/>
                <a:gd name="T6" fmla="*/ 8 w 24"/>
                <a:gd name="T7" fmla="*/ 0 h 28"/>
              </a:gdLst>
              <a:ahLst/>
              <a:cxnLst>
                <a:cxn ang="0">
                  <a:pos x="T0" y="T1"/>
                </a:cxn>
                <a:cxn ang="0">
                  <a:pos x="T2" y="T3"/>
                </a:cxn>
                <a:cxn ang="0">
                  <a:pos x="T4" y="T5"/>
                </a:cxn>
                <a:cxn ang="0">
                  <a:pos x="T6" y="T7"/>
                </a:cxn>
              </a:cxnLst>
              <a:rect l="0" t="0" r="r" b="b"/>
              <a:pathLst>
                <a:path w="24" h="28">
                  <a:moveTo>
                    <a:pt x="0" y="16"/>
                  </a:moveTo>
                  <a:cubicBezTo>
                    <a:pt x="12" y="28"/>
                    <a:pt x="12" y="28"/>
                    <a:pt x="12" y="28"/>
                  </a:cubicBezTo>
                  <a:cubicBezTo>
                    <a:pt x="19" y="28"/>
                    <a:pt x="24" y="23"/>
                    <a:pt x="24" y="16"/>
                  </a:cubicBezTo>
                  <a:cubicBezTo>
                    <a:pt x="8" y="0"/>
                    <a:pt x="8" y="0"/>
                    <a:pt x="8" y="0"/>
                  </a:cubicBezTo>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9" name="Group 486"/>
          <p:cNvGrpSpPr>
            <a:grpSpLocks noChangeAspect="1"/>
          </p:cNvGrpSpPr>
          <p:nvPr/>
        </p:nvGrpSpPr>
        <p:grpSpPr bwMode="auto">
          <a:xfrm>
            <a:off x="4805385" y="4388868"/>
            <a:ext cx="458787" cy="571500"/>
            <a:chOff x="305" y="2144"/>
            <a:chExt cx="289" cy="360"/>
          </a:xfrm>
        </p:grpSpPr>
        <p:sp>
          <p:nvSpPr>
            <p:cNvPr id="80" name="AutoShape 485"/>
            <p:cNvSpPr>
              <a:spLocks noChangeAspect="1" noChangeArrowheads="1" noTextEdit="1"/>
            </p:cNvSpPr>
            <p:nvPr/>
          </p:nvSpPr>
          <p:spPr bwMode="auto">
            <a:xfrm>
              <a:off x="305" y="2144"/>
              <a:ext cx="289"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1" name="Freeform 487"/>
            <p:cNvSpPr>
              <a:spLocks/>
            </p:cNvSpPr>
            <p:nvPr/>
          </p:nvSpPr>
          <p:spPr bwMode="auto">
            <a:xfrm>
              <a:off x="418" y="2315"/>
              <a:ext cx="49" cy="154"/>
            </a:xfrm>
            <a:custGeom>
              <a:avLst/>
              <a:gdLst>
                <a:gd name="T0" fmla="*/ 32 w 49"/>
                <a:gd name="T1" fmla="*/ 0 h 154"/>
                <a:gd name="T2" fmla="*/ 49 w 49"/>
                <a:gd name="T3" fmla="*/ 114 h 154"/>
                <a:gd name="T4" fmla="*/ 49 w 49"/>
                <a:gd name="T5" fmla="*/ 154 h 154"/>
                <a:gd name="T6" fmla="*/ 0 w 49"/>
                <a:gd name="T7" fmla="*/ 154 h 154"/>
                <a:gd name="T8" fmla="*/ 0 w 49"/>
                <a:gd name="T9" fmla="*/ 114 h 154"/>
                <a:gd name="T10" fmla="*/ 16 w 49"/>
                <a:gd name="T11" fmla="*/ 0 h 154"/>
              </a:gdLst>
              <a:ahLst/>
              <a:cxnLst>
                <a:cxn ang="0">
                  <a:pos x="T0" y="T1"/>
                </a:cxn>
                <a:cxn ang="0">
                  <a:pos x="T2" y="T3"/>
                </a:cxn>
                <a:cxn ang="0">
                  <a:pos x="T4" y="T5"/>
                </a:cxn>
                <a:cxn ang="0">
                  <a:pos x="T6" y="T7"/>
                </a:cxn>
                <a:cxn ang="0">
                  <a:pos x="T8" y="T9"/>
                </a:cxn>
                <a:cxn ang="0">
                  <a:pos x="T10" y="T11"/>
                </a:cxn>
              </a:cxnLst>
              <a:rect l="0" t="0" r="r" b="b"/>
              <a:pathLst>
                <a:path w="49" h="154">
                  <a:moveTo>
                    <a:pt x="32" y="0"/>
                  </a:moveTo>
                  <a:lnTo>
                    <a:pt x="49" y="114"/>
                  </a:lnTo>
                  <a:lnTo>
                    <a:pt x="49" y="154"/>
                  </a:lnTo>
                  <a:lnTo>
                    <a:pt x="0" y="154"/>
                  </a:lnTo>
                  <a:lnTo>
                    <a:pt x="0" y="114"/>
                  </a:lnTo>
                  <a:lnTo>
                    <a:pt x="16" y="0"/>
                  </a:lnTo>
                </a:path>
              </a:pathLst>
            </a:cu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2" name="Freeform 488"/>
            <p:cNvSpPr>
              <a:spLocks/>
            </p:cNvSpPr>
            <p:nvPr/>
          </p:nvSpPr>
          <p:spPr bwMode="auto">
            <a:xfrm>
              <a:off x="385" y="2469"/>
              <a:ext cx="115" cy="25"/>
            </a:xfrm>
            <a:custGeom>
              <a:avLst/>
              <a:gdLst>
                <a:gd name="T0" fmla="*/ 16 w 115"/>
                <a:gd name="T1" fmla="*/ 0 h 25"/>
                <a:gd name="T2" fmla="*/ 0 w 115"/>
                <a:gd name="T3" fmla="*/ 17 h 25"/>
                <a:gd name="T4" fmla="*/ 0 w 115"/>
                <a:gd name="T5" fmla="*/ 25 h 25"/>
                <a:gd name="T6" fmla="*/ 115 w 115"/>
                <a:gd name="T7" fmla="*/ 25 h 25"/>
                <a:gd name="T8" fmla="*/ 115 w 115"/>
                <a:gd name="T9" fmla="*/ 17 h 25"/>
                <a:gd name="T10" fmla="*/ 98 w 115"/>
                <a:gd name="T11" fmla="*/ 0 h 25"/>
                <a:gd name="T12" fmla="*/ 16 w 11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15" h="25">
                  <a:moveTo>
                    <a:pt x="16" y="0"/>
                  </a:moveTo>
                  <a:lnTo>
                    <a:pt x="0" y="17"/>
                  </a:lnTo>
                  <a:lnTo>
                    <a:pt x="0" y="25"/>
                  </a:lnTo>
                  <a:lnTo>
                    <a:pt x="115" y="25"/>
                  </a:lnTo>
                  <a:lnTo>
                    <a:pt x="115" y="17"/>
                  </a:lnTo>
                  <a:lnTo>
                    <a:pt x="98" y="0"/>
                  </a:lnTo>
                  <a:lnTo>
                    <a:pt x="16" y="0"/>
                  </a:lnTo>
                  <a:close/>
                </a:path>
              </a:pathLst>
            </a:cu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3" name="Freeform 489"/>
            <p:cNvSpPr>
              <a:spLocks/>
            </p:cNvSpPr>
            <p:nvPr/>
          </p:nvSpPr>
          <p:spPr bwMode="auto">
            <a:xfrm>
              <a:off x="426" y="2290"/>
              <a:ext cx="33" cy="33"/>
            </a:xfrm>
            <a:custGeom>
              <a:avLst/>
              <a:gdLst>
                <a:gd name="T0" fmla="*/ 12 w 16"/>
                <a:gd name="T1" fmla="*/ 0 h 16"/>
                <a:gd name="T2" fmla="*/ 4 w 16"/>
                <a:gd name="T3" fmla="*/ 0 h 16"/>
                <a:gd name="T4" fmla="*/ 0 w 16"/>
                <a:gd name="T5" fmla="*/ 4 h 16"/>
                <a:gd name="T6" fmla="*/ 0 w 16"/>
                <a:gd name="T7" fmla="*/ 12 h 16"/>
                <a:gd name="T8" fmla="*/ 4 w 16"/>
                <a:gd name="T9" fmla="*/ 16 h 16"/>
                <a:gd name="T10" fmla="*/ 12 w 16"/>
                <a:gd name="T11" fmla="*/ 16 h 16"/>
                <a:gd name="T12" fmla="*/ 16 w 16"/>
                <a:gd name="T13" fmla="*/ 12 h 16"/>
                <a:gd name="T14" fmla="*/ 16 w 16"/>
                <a:gd name="T15" fmla="*/ 4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4" y="0"/>
                    <a:pt x="4" y="0"/>
                    <a:pt x="4" y="0"/>
                  </a:cubicBezTo>
                  <a:cubicBezTo>
                    <a:pt x="2" y="0"/>
                    <a:pt x="0" y="2"/>
                    <a:pt x="0" y="4"/>
                  </a:cubicBezTo>
                  <a:cubicBezTo>
                    <a:pt x="0" y="12"/>
                    <a:pt x="0" y="12"/>
                    <a:pt x="0" y="12"/>
                  </a:cubicBezTo>
                  <a:cubicBezTo>
                    <a:pt x="0" y="14"/>
                    <a:pt x="2" y="16"/>
                    <a:pt x="4" y="16"/>
                  </a:cubicBezTo>
                  <a:cubicBezTo>
                    <a:pt x="12" y="16"/>
                    <a:pt x="12" y="16"/>
                    <a:pt x="12" y="16"/>
                  </a:cubicBezTo>
                  <a:cubicBezTo>
                    <a:pt x="14" y="16"/>
                    <a:pt x="16" y="14"/>
                    <a:pt x="16" y="12"/>
                  </a:cubicBezTo>
                  <a:cubicBezTo>
                    <a:pt x="16" y="4"/>
                    <a:pt x="16" y="4"/>
                    <a:pt x="16" y="4"/>
                  </a:cubicBezTo>
                  <a:cubicBezTo>
                    <a:pt x="16" y="2"/>
                    <a:pt x="14" y="0"/>
                    <a:pt x="12" y="0"/>
                  </a:cubicBez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4" name="Freeform 490"/>
            <p:cNvSpPr>
              <a:spLocks/>
            </p:cNvSpPr>
            <p:nvPr/>
          </p:nvSpPr>
          <p:spPr bwMode="auto">
            <a:xfrm>
              <a:off x="434" y="2152"/>
              <a:ext cx="41" cy="138"/>
            </a:xfrm>
            <a:custGeom>
              <a:avLst/>
              <a:gdLst>
                <a:gd name="T0" fmla="*/ 0 w 41"/>
                <a:gd name="T1" fmla="*/ 0 h 138"/>
                <a:gd name="T2" fmla="*/ 8 w 41"/>
                <a:gd name="T3" fmla="*/ 0 h 138"/>
                <a:gd name="T4" fmla="*/ 41 w 41"/>
                <a:gd name="T5" fmla="*/ 106 h 138"/>
                <a:gd name="T6" fmla="*/ 16 w 41"/>
                <a:gd name="T7" fmla="*/ 138 h 138"/>
                <a:gd name="T8" fmla="*/ 0 w 41"/>
                <a:gd name="T9" fmla="*/ 138 h 138"/>
                <a:gd name="T10" fmla="*/ 0 w 41"/>
                <a:gd name="T11" fmla="*/ 0 h 138"/>
              </a:gdLst>
              <a:ahLst/>
              <a:cxnLst>
                <a:cxn ang="0">
                  <a:pos x="T0" y="T1"/>
                </a:cxn>
                <a:cxn ang="0">
                  <a:pos x="T2" y="T3"/>
                </a:cxn>
                <a:cxn ang="0">
                  <a:pos x="T4" y="T5"/>
                </a:cxn>
                <a:cxn ang="0">
                  <a:pos x="T6" y="T7"/>
                </a:cxn>
                <a:cxn ang="0">
                  <a:pos x="T8" y="T9"/>
                </a:cxn>
                <a:cxn ang="0">
                  <a:pos x="T10" y="T11"/>
                </a:cxn>
              </a:cxnLst>
              <a:rect l="0" t="0" r="r" b="b"/>
              <a:pathLst>
                <a:path w="41" h="138">
                  <a:moveTo>
                    <a:pt x="0" y="0"/>
                  </a:moveTo>
                  <a:lnTo>
                    <a:pt x="8" y="0"/>
                  </a:lnTo>
                  <a:lnTo>
                    <a:pt x="41" y="106"/>
                  </a:lnTo>
                  <a:lnTo>
                    <a:pt x="16" y="138"/>
                  </a:lnTo>
                  <a:lnTo>
                    <a:pt x="0" y="138"/>
                  </a:lnTo>
                  <a:lnTo>
                    <a:pt x="0" y="0"/>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5" name="Freeform 491"/>
            <p:cNvSpPr>
              <a:spLocks/>
            </p:cNvSpPr>
            <p:nvPr/>
          </p:nvSpPr>
          <p:spPr bwMode="auto">
            <a:xfrm>
              <a:off x="311" y="2299"/>
              <a:ext cx="115" cy="89"/>
            </a:xfrm>
            <a:custGeom>
              <a:avLst/>
              <a:gdLst>
                <a:gd name="T0" fmla="*/ 8 w 115"/>
                <a:gd name="T1" fmla="*/ 89 h 89"/>
                <a:gd name="T2" fmla="*/ 0 w 115"/>
                <a:gd name="T3" fmla="*/ 81 h 89"/>
                <a:gd name="T4" fmla="*/ 66 w 115"/>
                <a:gd name="T5" fmla="*/ 0 h 89"/>
                <a:gd name="T6" fmla="*/ 115 w 115"/>
                <a:gd name="T7" fmla="*/ 0 h 89"/>
                <a:gd name="T8" fmla="*/ 115 w 115"/>
                <a:gd name="T9" fmla="*/ 16 h 89"/>
                <a:gd name="T10" fmla="*/ 8 w 115"/>
                <a:gd name="T11" fmla="*/ 89 h 89"/>
              </a:gdLst>
              <a:ahLst/>
              <a:cxnLst>
                <a:cxn ang="0">
                  <a:pos x="T0" y="T1"/>
                </a:cxn>
                <a:cxn ang="0">
                  <a:pos x="T2" y="T3"/>
                </a:cxn>
                <a:cxn ang="0">
                  <a:pos x="T4" y="T5"/>
                </a:cxn>
                <a:cxn ang="0">
                  <a:pos x="T6" y="T7"/>
                </a:cxn>
                <a:cxn ang="0">
                  <a:pos x="T8" y="T9"/>
                </a:cxn>
                <a:cxn ang="0">
                  <a:pos x="T10" y="T11"/>
                </a:cxn>
              </a:cxnLst>
              <a:rect l="0" t="0" r="r" b="b"/>
              <a:pathLst>
                <a:path w="115" h="89">
                  <a:moveTo>
                    <a:pt x="8" y="89"/>
                  </a:moveTo>
                  <a:lnTo>
                    <a:pt x="0" y="81"/>
                  </a:lnTo>
                  <a:lnTo>
                    <a:pt x="66" y="0"/>
                  </a:lnTo>
                  <a:lnTo>
                    <a:pt x="115" y="0"/>
                  </a:lnTo>
                  <a:lnTo>
                    <a:pt x="115" y="16"/>
                  </a:lnTo>
                  <a:lnTo>
                    <a:pt x="8" y="89"/>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6" name="Freeform 492"/>
            <p:cNvSpPr>
              <a:spLocks/>
            </p:cNvSpPr>
            <p:nvPr/>
          </p:nvSpPr>
          <p:spPr bwMode="auto">
            <a:xfrm>
              <a:off x="459" y="2299"/>
              <a:ext cx="131" cy="65"/>
            </a:xfrm>
            <a:custGeom>
              <a:avLst/>
              <a:gdLst>
                <a:gd name="T0" fmla="*/ 0 w 131"/>
                <a:gd name="T1" fmla="*/ 0 h 65"/>
                <a:gd name="T2" fmla="*/ 0 w 131"/>
                <a:gd name="T3" fmla="*/ 16 h 65"/>
                <a:gd name="T4" fmla="*/ 24 w 131"/>
                <a:gd name="T5" fmla="*/ 56 h 65"/>
                <a:gd name="T6" fmla="*/ 123 w 131"/>
                <a:gd name="T7" fmla="*/ 65 h 65"/>
                <a:gd name="T8" fmla="*/ 131 w 131"/>
                <a:gd name="T9" fmla="*/ 56 h 65"/>
                <a:gd name="T10" fmla="*/ 0 w 131"/>
                <a:gd name="T11" fmla="*/ 0 h 65"/>
              </a:gdLst>
              <a:ahLst/>
              <a:cxnLst>
                <a:cxn ang="0">
                  <a:pos x="T0" y="T1"/>
                </a:cxn>
                <a:cxn ang="0">
                  <a:pos x="T2" y="T3"/>
                </a:cxn>
                <a:cxn ang="0">
                  <a:pos x="T4" y="T5"/>
                </a:cxn>
                <a:cxn ang="0">
                  <a:pos x="T6" y="T7"/>
                </a:cxn>
                <a:cxn ang="0">
                  <a:pos x="T8" y="T9"/>
                </a:cxn>
                <a:cxn ang="0">
                  <a:pos x="T10" y="T11"/>
                </a:cxn>
              </a:cxnLst>
              <a:rect l="0" t="0" r="r" b="b"/>
              <a:pathLst>
                <a:path w="131" h="65">
                  <a:moveTo>
                    <a:pt x="0" y="0"/>
                  </a:moveTo>
                  <a:lnTo>
                    <a:pt x="0" y="16"/>
                  </a:lnTo>
                  <a:lnTo>
                    <a:pt x="24" y="56"/>
                  </a:lnTo>
                  <a:lnTo>
                    <a:pt x="123" y="65"/>
                  </a:lnTo>
                  <a:lnTo>
                    <a:pt x="131" y="56"/>
                  </a:lnTo>
                  <a:lnTo>
                    <a:pt x="0" y="0"/>
                  </a:lnTo>
                  <a:close/>
                </a:path>
              </a:pathLst>
            </a:custGeom>
            <a:noFill/>
            <a:ln w="254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93" name="Content Placeholder 92"/>
          <p:cNvSpPr>
            <a:spLocks noGrp="1"/>
          </p:cNvSpPr>
          <p:nvPr>
            <p:ph sz="quarter" idx="20"/>
          </p:nvPr>
        </p:nvSpPr>
        <p:spPr>
          <a:xfrm>
            <a:off x="6249107" y="4772240"/>
            <a:ext cx="5604420" cy="1526157"/>
          </a:xfrm>
        </p:spPr>
        <p:txBody>
          <a:bodyPr numCol="2"/>
          <a:lstStyle/>
          <a:p>
            <a:pPr lvl="1"/>
            <a:r>
              <a:rPr lang="en-US" sz="1000"/>
              <a:t>Smart grid and micro grids</a:t>
            </a:r>
          </a:p>
          <a:p>
            <a:pPr lvl="1"/>
            <a:r>
              <a:rPr lang="en-US" sz="1000"/>
              <a:t>Motors and drives</a:t>
            </a:r>
          </a:p>
          <a:p>
            <a:pPr lvl="1"/>
            <a:r>
              <a:rPr lang="en-US" sz="1000"/>
              <a:t>Data center infrastructure management</a:t>
            </a:r>
          </a:p>
          <a:p>
            <a:pPr lvl="1"/>
            <a:r>
              <a:rPr lang="en-US" sz="1000"/>
              <a:t>Complete power train</a:t>
            </a:r>
          </a:p>
          <a:p>
            <a:pPr lvl="1"/>
            <a:r>
              <a:rPr lang="en-US" sz="1000"/>
              <a:t>Emergency power</a:t>
            </a:r>
          </a:p>
          <a:p>
            <a:pPr lvl="1"/>
            <a:endParaRPr lang="en-US" sz="1000"/>
          </a:p>
          <a:p>
            <a:pPr lvl="1"/>
            <a:endParaRPr lang="en-US" sz="1000"/>
          </a:p>
          <a:p>
            <a:pPr lvl="1"/>
            <a:r>
              <a:rPr lang="en-US" sz="1000"/>
              <a:t>Grid connections</a:t>
            </a:r>
          </a:p>
          <a:p>
            <a:pPr lvl="1"/>
            <a:r>
              <a:rPr lang="en-US" sz="1000"/>
              <a:t>Service, maintenance, repairs, upgrades</a:t>
            </a:r>
          </a:p>
          <a:p>
            <a:pPr lvl="1"/>
            <a:endParaRPr lang="en-US" sz="1000"/>
          </a:p>
        </p:txBody>
      </p:sp>
      <p:pic>
        <p:nvPicPr>
          <p:cNvPr id="95" name="Picture 94"/>
          <p:cNvPicPr>
            <a:picLocks noChangeAspect="1"/>
          </p:cNvPicPr>
          <p:nvPr/>
        </p:nvPicPr>
        <p:blipFill rotWithShape="1">
          <a:blip r:embed="rId2">
            <a:extLst>
              <a:ext uri="{28A0092B-C50C-407E-A947-70E740481C1C}">
                <a14:useLocalDpi xmlns:a14="http://schemas.microsoft.com/office/drawing/2010/main" val="0"/>
              </a:ext>
            </a:extLst>
          </a:blip>
          <a:srcRect l="4706" t="16806" r="7484" b="17555"/>
          <a:stretch/>
        </p:blipFill>
        <p:spPr>
          <a:xfrm>
            <a:off x="6249106" y="2317638"/>
            <a:ext cx="5604157" cy="2356431"/>
          </a:xfrm>
          <a:prstGeom prst="rect">
            <a:avLst/>
          </a:prstGeom>
        </p:spPr>
      </p:pic>
    </p:spTree>
    <p:extLst>
      <p:ext uri="{BB962C8B-B14F-4D97-AF65-F5344CB8AC3E}">
        <p14:creationId xmlns:p14="http://schemas.microsoft.com/office/powerpoint/2010/main" val="21996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cffb3d5-c154-4039-8984-01f859202243">
      <UserInfo>
        <DisplayName>Gunnar T. Zank</DisplayName>
        <AccountId>184</AccountId>
        <AccountType/>
      </UserInfo>
      <UserInfo>
        <DisplayName>Michele Sargenti</DisplayName>
        <AccountId>185</AccountId>
        <AccountType/>
      </UserInfo>
      <UserInfo>
        <DisplayName>Giuseppe Arnetti</DisplayName>
        <AccountId>186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02AEB53734B942BC6AD55EC37861E8" ma:contentTypeVersion="6" ma:contentTypeDescription="Create a new document." ma:contentTypeScope="" ma:versionID="48399ac186def0a3a52a307f023a1513">
  <xsd:schema xmlns:xsd="http://www.w3.org/2001/XMLSchema" xmlns:xs="http://www.w3.org/2001/XMLSchema" xmlns:p="http://schemas.microsoft.com/office/2006/metadata/properties" xmlns:ns2="b8156b88-11f2-46bb-8163-097f73adbda2" xmlns:ns3="1cffb3d5-c154-4039-8984-01f859202243" targetNamespace="http://schemas.microsoft.com/office/2006/metadata/properties" ma:root="true" ma:fieldsID="d353eaaaff9f5e0ddf6d72d80a8d6415" ns2:_="" ns3:_="">
    <xsd:import namespace="b8156b88-11f2-46bb-8163-097f73adbda2"/>
    <xsd:import namespace="1cffb3d5-c154-4039-8984-01f8592022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156b88-11f2-46bb-8163-097f73adb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ffb3d5-c154-4039-8984-01f8592022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5007BF-F7B1-436C-AA8C-1733FB65CB39}">
  <ds:schemaRefs>
    <ds:schemaRef ds:uri="http://schemas.microsoft.com/sharepoint/v3/contenttype/forms"/>
  </ds:schemaRefs>
</ds:datastoreItem>
</file>

<file path=customXml/itemProps2.xml><?xml version="1.0" encoding="utf-8"?>
<ds:datastoreItem xmlns:ds="http://schemas.openxmlformats.org/officeDocument/2006/customXml" ds:itemID="{B39D909C-512F-429D-B85E-B9FE14520140}">
  <ds:schemaRefs>
    <ds:schemaRef ds:uri="b8156b88-11f2-46bb-8163-097f73adbda2"/>
    <ds:schemaRef ds:uri="http://purl.org/dc/term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1cffb3d5-c154-4039-8984-01f859202243"/>
    <ds:schemaRef ds:uri="http://schemas.microsoft.com/office/2006/metadata/properties"/>
  </ds:schemaRefs>
</ds:datastoreItem>
</file>

<file path=customXml/itemProps3.xml><?xml version="1.0" encoding="utf-8"?>
<ds:datastoreItem xmlns:ds="http://schemas.openxmlformats.org/officeDocument/2006/customXml" ds:itemID="{84948061-8549-4C0A-A2A8-6BBB89D0F5DF}">
  <ds:schemaRefs>
    <ds:schemaRef ds:uri="1cffb3d5-c154-4039-8984-01f859202243"/>
    <ds:schemaRef ds:uri="b8156b88-11f2-46bb-8163-097f73adbd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170</TotalTime>
  <Words>2865</Words>
  <Application>Microsoft Office PowerPoint</Application>
  <PresentationFormat>Widescreen</PresentationFormat>
  <Paragraphs>728</Paragraphs>
  <Slides>49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ABBvoice</vt:lpstr>
      <vt:lpstr>ABBvoiceOffice</vt:lpstr>
      <vt:lpstr>Arial</vt:lpstr>
      <vt:lpstr>Symbol</vt:lpstr>
      <vt:lpstr>Times New Roman</vt:lpstr>
      <vt:lpstr>Wingdings</vt:lpstr>
      <vt:lpstr>ABB Master</vt:lpstr>
      <vt:lpstr>ABB in data centers</vt:lpstr>
      <vt:lpstr>How to use this presentation</vt:lpstr>
      <vt:lpstr>Contents</vt:lpstr>
      <vt:lpstr>Market drivers for the data center market</vt:lpstr>
      <vt:lpstr>Drivers behind today’s data center</vt:lpstr>
      <vt:lpstr>Data center customers</vt:lpstr>
      <vt:lpstr>ABB data center capability</vt:lpstr>
      <vt:lpstr>Who we are</vt:lpstr>
      <vt:lpstr>Supporting the global data center industry</vt:lpstr>
      <vt:lpstr>Data center power flow</vt:lpstr>
      <vt:lpstr>Mission critical power chain</vt:lpstr>
      <vt:lpstr>Mission critical power chain</vt:lpstr>
      <vt:lpstr>ABB packaging solutions</vt:lpstr>
      <vt:lpstr>Electrification solutions for data centers</vt:lpstr>
      <vt:lpstr>eHouse overview</vt:lpstr>
      <vt:lpstr>eHouse overview</vt:lpstr>
      <vt:lpstr>Product packaging overview</vt:lpstr>
      <vt:lpstr>Product packaging overview</vt:lpstr>
      <vt:lpstr>Packaging solutions</vt:lpstr>
      <vt:lpstr>Packaging overview</vt:lpstr>
      <vt:lpstr>The ABB difference for data centers</vt:lpstr>
      <vt:lpstr>ABB MV switchgear</vt:lpstr>
      <vt:lpstr>ZX series</vt:lpstr>
      <vt:lpstr>ZX series</vt:lpstr>
      <vt:lpstr>Introduction to MV switchgear - general</vt:lpstr>
      <vt:lpstr>UniGear </vt:lpstr>
      <vt:lpstr>UniSec</vt:lpstr>
      <vt:lpstr>ABB MV digital switchgear</vt:lpstr>
      <vt:lpstr>Digital Solution Center</vt:lpstr>
      <vt:lpstr>Sensors permit space savings</vt:lpstr>
      <vt:lpstr>Conventional compared to Digital</vt:lpstr>
      <vt:lpstr>Smart solutions</vt:lpstr>
      <vt:lpstr>State-of-the-art protection technology</vt:lpstr>
      <vt:lpstr>Load-shedding controller PML630</vt:lpstr>
      <vt:lpstr>UniGear with Substation Automation</vt:lpstr>
      <vt:lpstr>ABB LV switchgear</vt:lpstr>
      <vt:lpstr>LV switchgear</vt:lpstr>
      <vt:lpstr> Integrated power supply solution: MNS-Up</vt:lpstr>
      <vt:lpstr>Critical power for critical business</vt:lpstr>
      <vt:lpstr>Transient Voltage Recovery Trafo (TVRT)</vt:lpstr>
      <vt:lpstr>Transformer protection, general overview ABB Ability™</vt:lpstr>
      <vt:lpstr>Peace of mind for switching environments</vt:lpstr>
      <vt:lpstr>UPS</vt:lpstr>
      <vt:lpstr>Data centers and UPSs</vt:lpstr>
      <vt:lpstr>Data centers and UPSs</vt:lpstr>
      <vt:lpstr>Grid scale storage and power quality</vt:lpstr>
      <vt:lpstr>Challenges of the future power grid</vt:lpstr>
      <vt:lpstr>Power quality solutions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Ajay Dani</dc:creator>
  <cp:lastModifiedBy>Ajay Dani</cp:lastModifiedBy>
  <cp:revision>99</cp:revision>
  <dcterms:modified xsi:type="dcterms:W3CDTF">2018-07-18T15:36:49Z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0x0101002602AEB53734B942BC6AD55EC37861E8</vt:lpwstr>
  </property>
</Properties>
</file>