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7993" r:id="rId5"/>
    <p:sldId id="8043" r:id="rId6"/>
    <p:sldId id="8044" r:id="rId7"/>
    <p:sldId id="8027" r:id="rId8"/>
    <p:sldId id="8045" r:id="rId9"/>
    <p:sldId id="8047" r:id="rId10"/>
    <p:sldId id="8048" r:id="rId11"/>
    <p:sldId id="8049" r:id="rId12"/>
    <p:sldId id="8050" r:id="rId13"/>
    <p:sldId id="8051" r:id="rId14"/>
    <p:sldId id="8053" r:id="rId15"/>
    <p:sldId id="8056" r:id="rId16"/>
    <p:sldId id="8057" r:id="rId17"/>
    <p:sldId id="8061" r:id="rId18"/>
    <p:sldId id="8054" r:id="rId19"/>
    <p:sldId id="8058" r:id="rId20"/>
    <p:sldId id="8059" r:id="rId21"/>
    <p:sldId id="8060" r:id="rId22"/>
    <p:sldId id="8062" r:id="rId23"/>
    <p:sldId id="8063" r:id="rId24"/>
    <p:sldId id="8074" r:id="rId25"/>
    <p:sldId id="8055" r:id="rId26"/>
    <p:sldId id="8064" r:id="rId27"/>
    <p:sldId id="8065" r:id="rId28"/>
    <p:sldId id="8067" r:id="rId29"/>
    <p:sldId id="8068" r:id="rId30"/>
    <p:sldId id="8075" r:id="rId31"/>
    <p:sldId id="8072" r:id="rId32"/>
    <p:sldId id="8069" r:id="rId33"/>
    <p:sldId id="8073" r:id="rId34"/>
    <p:sldId id="8071" r:id="rId35"/>
    <p:sldId id="8070" r:id="rId36"/>
    <p:sldId id="799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mslagsbild" id="{3C450722-6E29-45EA-A2AA-8E43C422AFB4}">
          <p14:sldIdLst>
            <p14:sldId id="7993"/>
          </p14:sldIdLst>
        </p14:section>
        <p14:section name="Inledande bilder" id="{D933B404-70F0-4710-BE9C-F799CD09B2DF}">
          <p14:sldIdLst>
            <p14:sldId id="8043"/>
            <p14:sldId id="8044"/>
          </p14:sldIdLst>
        </p14:section>
        <p14:section name="Sektionsavgränsare" id="{AFDF703F-834B-4B3D-9CC6-444339C6EA10}">
          <p14:sldIdLst>
            <p14:sldId id="8027"/>
            <p14:sldId id="8045"/>
            <p14:sldId id="8047"/>
            <p14:sldId id="8048"/>
            <p14:sldId id="8049"/>
            <p14:sldId id="8050"/>
            <p14:sldId id="8051"/>
            <p14:sldId id="8053"/>
            <p14:sldId id="8056"/>
            <p14:sldId id="8057"/>
            <p14:sldId id="8061"/>
            <p14:sldId id="8054"/>
            <p14:sldId id="8058"/>
            <p14:sldId id="8059"/>
            <p14:sldId id="8060"/>
            <p14:sldId id="8062"/>
            <p14:sldId id="8063"/>
            <p14:sldId id="8074"/>
            <p14:sldId id="8055"/>
            <p14:sldId id="8064"/>
            <p14:sldId id="8065"/>
            <p14:sldId id="8067"/>
            <p14:sldId id="8068"/>
            <p14:sldId id="8075"/>
            <p14:sldId id="8072"/>
            <p14:sldId id="8069"/>
            <p14:sldId id="8073"/>
            <p14:sldId id="8071"/>
            <p14:sldId id="8070"/>
            <p14:sldId id="79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9E0000"/>
    <a:srgbClr val="B5000B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A3CD78-9DE4-012A-9572-ABA69A4F756B}" v="2" dt="2023-06-13T10:20:39.995"/>
  </p1510:revLst>
</p1510:revInfo>
</file>

<file path=ppt/tableStyles.xml><?xml version="1.0" encoding="utf-8"?>
<a:tblStyleLst xmlns:a="http://schemas.openxmlformats.org/drawingml/2006/main" def="{773F8A54-F971-430D-9108-034FE38666E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30000" cmpd="sng">
              <a:solidFill>
                <a:schemeClr val="dk1"/>
              </a:solidFill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50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firstCol>
    <a:lastRow>
      <a:tcTxStyle b="off">
        <a:fontRef idx="minor">
          <a:prstClr val="black"/>
        </a:fontRef>
        <a:schemeClr val="dk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83666" autoAdjust="0"/>
  </p:normalViewPr>
  <p:slideViewPr>
    <p:cSldViewPr snapToGrid="0" snapToObjects="1" showGuides="1">
      <p:cViewPr varScale="1">
        <p:scale>
          <a:sx n="95" d="100"/>
          <a:sy n="95" d="100"/>
        </p:scale>
        <p:origin x="1272" y="6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a Mattsson" userId="S::camilla.mattsson@se.abb.com::b27aa45d-a194-4ef9-86d2-1020c5a52c72" providerId="AD" clId="Web-{2AA3CD78-9DE4-012A-9572-ABA69A4F756B}"/>
    <pc:docChg chg="modSld">
      <pc:chgData name="Camilla Mattsson" userId="S::camilla.mattsson@se.abb.com::b27aa45d-a194-4ef9-86d2-1020c5a52c72" providerId="AD" clId="Web-{2AA3CD78-9DE4-012A-9572-ABA69A4F756B}" dt="2023-06-13T10:20:39.995" v="1" actId="20577"/>
      <pc:docMkLst>
        <pc:docMk/>
      </pc:docMkLst>
      <pc:sldChg chg="modSp">
        <pc:chgData name="Camilla Mattsson" userId="S::camilla.mattsson@se.abb.com::b27aa45d-a194-4ef9-86d2-1020c5a52c72" providerId="AD" clId="Web-{2AA3CD78-9DE4-012A-9572-ABA69A4F756B}" dt="2023-06-13T10:20:39.995" v="1" actId="20577"/>
        <pc:sldMkLst>
          <pc:docMk/>
          <pc:sldMk cId="2245702575" sldId="8027"/>
        </pc:sldMkLst>
        <pc:spChg chg="mod">
          <ac:chgData name="Camilla Mattsson" userId="S::camilla.mattsson@se.abb.com::b27aa45d-a194-4ef9-86d2-1020c5a52c72" providerId="AD" clId="Web-{2AA3CD78-9DE4-012A-9572-ABA69A4F756B}" dt="2023-06-13T10:20:39.995" v="1" actId="20577"/>
          <ac:spMkLst>
            <pc:docMk/>
            <pc:sldMk cId="2245702575" sldId="8027"/>
            <ac:spMk id="2" creationId="{8A874407-5D83-4979-99CB-AE86649F22FB}"/>
          </ac:spMkLst>
        </pc:spChg>
      </pc:sldChg>
    </pc:docChg>
  </pc:docChgLst>
  <pc:docChgLst>
    <pc:chgData name="Camilla Mattsson" userId="b27aa45d-a194-4ef9-86d2-1020c5a52c72" providerId="ADAL" clId="{F14CA189-B261-4202-B8D1-6C7EA82265EF}"/>
    <pc:docChg chg="modSld">
      <pc:chgData name="Camilla Mattsson" userId="b27aa45d-a194-4ef9-86d2-1020c5a52c72" providerId="ADAL" clId="{F14CA189-B261-4202-B8D1-6C7EA82265EF}" dt="2023-06-13T10:27:27.608" v="5" actId="1076"/>
      <pc:docMkLst>
        <pc:docMk/>
      </pc:docMkLst>
      <pc:sldChg chg="modSp mod">
        <pc:chgData name="Camilla Mattsson" userId="b27aa45d-a194-4ef9-86d2-1020c5a52c72" providerId="ADAL" clId="{F14CA189-B261-4202-B8D1-6C7EA82265EF}" dt="2023-06-13T10:22:00.269" v="3" actId="20577"/>
        <pc:sldMkLst>
          <pc:docMk/>
          <pc:sldMk cId="2010156811" sldId="8044"/>
        </pc:sldMkLst>
        <pc:spChg chg="mod">
          <ac:chgData name="Camilla Mattsson" userId="b27aa45d-a194-4ef9-86d2-1020c5a52c72" providerId="ADAL" clId="{F14CA189-B261-4202-B8D1-6C7EA82265EF}" dt="2023-06-13T10:22:00.269" v="3" actId="20577"/>
          <ac:spMkLst>
            <pc:docMk/>
            <pc:sldMk cId="2010156811" sldId="8044"/>
            <ac:spMk id="7" creationId="{E4CB5D12-F71D-46FB-B8CD-1328D1AA6F6C}"/>
          </ac:spMkLst>
        </pc:spChg>
      </pc:sldChg>
      <pc:sldChg chg="modSp mod">
        <pc:chgData name="Camilla Mattsson" userId="b27aa45d-a194-4ef9-86d2-1020c5a52c72" providerId="ADAL" clId="{F14CA189-B261-4202-B8D1-6C7EA82265EF}" dt="2023-06-13T10:27:27.608" v="5" actId="1076"/>
        <pc:sldMkLst>
          <pc:docMk/>
          <pc:sldMk cId="3911156996" sldId="8075"/>
        </pc:sldMkLst>
        <pc:spChg chg="mod">
          <ac:chgData name="Camilla Mattsson" userId="b27aa45d-a194-4ef9-86d2-1020c5a52c72" providerId="ADAL" clId="{F14CA189-B261-4202-B8D1-6C7EA82265EF}" dt="2023-06-13T10:27:19.219" v="4" actId="20577"/>
          <ac:spMkLst>
            <pc:docMk/>
            <pc:sldMk cId="3911156996" sldId="8075"/>
            <ac:spMk id="2" creationId="{8A874407-5D83-4979-99CB-AE86649F22FB}"/>
          </ac:spMkLst>
        </pc:spChg>
        <pc:spChg chg="mod">
          <ac:chgData name="Camilla Mattsson" userId="b27aa45d-a194-4ef9-86d2-1020c5a52c72" providerId="ADAL" clId="{F14CA189-B261-4202-B8D1-6C7EA82265EF}" dt="2023-06-13T10:27:27.608" v="5" actId="1076"/>
          <ac:spMkLst>
            <pc:docMk/>
            <pc:sldMk cId="3911156996" sldId="8075"/>
            <ac:spMk id="3" creationId="{31169555-F9B9-4633-B9C6-6A2D8A8EF33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6/13/2023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918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45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0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78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79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75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39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46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80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21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21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98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50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64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17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91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62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833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26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9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3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34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731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15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03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4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: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460BE94-7991-405E-B930-0F942865A5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F622D-52F4-4D6B-8A63-50559C74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49725"/>
            <a:ext cx="5616575" cy="2087564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9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0: Title + Six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5B2290-A7EC-4C2B-823B-3C7038E4D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9EA5915-E115-4E7F-811B-14FCCAA277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6" y="2708275"/>
            <a:ext cx="1655568" cy="3529013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19E0009-2946-46D8-8AC8-98A2E48E99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52078" y="2708275"/>
            <a:ext cx="1655568" cy="3529013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535910F-A67D-4D89-AED6-9451EB43BC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6170" y="2708275"/>
            <a:ext cx="1655568" cy="3529013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BC50932-B40A-4483-B209-910B41A7AB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40262" y="2708275"/>
            <a:ext cx="1655568" cy="3529013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C383889-1028-404B-98DC-B44BD085E1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84354" y="2708275"/>
            <a:ext cx="1655568" cy="3529013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1A22999-6DB7-46FE-BFE0-6E2602F538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128445" y="2708275"/>
            <a:ext cx="1655568" cy="3529013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4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1: Title + Eigh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64F64D9-83D8-4420-A160-63655E66D8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6" y="2708275"/>
            <a:ext cx="1295402" cy="3529013"/>
          </a:xfr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2770DF7-6D00-4143-B2FB-018C43E238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48075" y="2708275"/>
            <a:ext cx="1295402" cy="3529013"/>
          </a:xfr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4850CF9-B7EB-4394-B373-E1803C0020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88164" y="2708275"/>
            <a:ext cx="1295402" cy="3529013"/>
          </a:xfr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79746FF-B437-4D0E-A401-D3DA3B5149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28253" y="2708275"/>
            <a:ext cx="1295402" cy="3529013"/>
          </a:xfr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14DC24E-593F-49D0-9BA2-57302549B2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68342" y="2708275"/>
            <a:ext cx="1295402" cy="3529013"/>
          </a:xfr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C536652-8115-4B7F-B5AA-9DDFDE6F37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08431" y="2708275"/>
            <a:ext cx="1295402" cy="3529013"/>
          </a:xfr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58473CF-B26A-44A1-9F6B-4DECD08B06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48520" y="2708275"/>
            <a:ext cx="1295402" cy="3529013"/>
          </a:xfr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619346F-D84C-4B4F-A74C-FE7F8629B4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488611" y="2708275"/>
            <a:ext cx="1295402" cy="3529013"/>
          </a:xfr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99CFA328-94C9-41CB-AE03-3C852F46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2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2: Title +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46C20B-9540-45A4-B2E4-08223191E7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8" y="0"/>
            <a:ext cx="6024562" cy="6858000"/>
          </a:xfr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94DEC4-72B6-4929-A8E2-6BE82276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0350"/>
            <a:ext cx="4967287" cy="1655763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36BF31A-4534-4708-9A77-5306B99AA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2708275"/>
            <a:ext cx="4967288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3: Title + Text +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1910A24-55AA-4DC8-BF8F-7376BCA121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7713" y="0"/>
            <a:ext cx="8904287" cy="6858000"/>
          </a:xfr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C8D83F0-7F26-4942-AF93-C8E5D8BD46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2708275"/>
            <a:ext cx="2735263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9DA1A7-1737-4E6C-A8A2-4B8D8D9F8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0350"/>
            <a:ext cx="2735262" cy="1655763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893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4: Title + Text +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981AAC-8C9A-4986-A0CB-55439B9EA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0350"/>
            <a:ext cx="3527425" cy="1655763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B727D16-BAB2-45C8-BFD2-C4AF3D3481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2708275"/>
            <a:ext cx="3527426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8D91FCF-8CBE-45B6-A55A-1A5AFC7A27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08888" y="0"/>
            <a:ext cx="4583111" cy="6858000"/>
          </a:xfr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AF68461-59C9-4A7E-8FEE-06C646CB2A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27576" y="0"/>
            <a:ext cx="2736849" cy="3357563"/>
          </a:xfr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B71E211-0295-4D40-A071-9723312FD5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7576" y="3500438"/>
            <a:ext cx="2736849" cy="3357563"/>
          </a:xfr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691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5: 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3F2FFB8-BF10-40BF-85C1-2F201BC440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87713" y="0"/>
            <a:ext cx="5616575" cy="6858000"/>
          </a:xfr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F9CEC19-7453-43B9-94B4-D3F97F3DAC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3143250" cy="3357563"/>
          </a:xfr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28C01EE-6BAE-4EB1-90F0-474F0CDC2F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" y="3501008"/>
            <a:ext cx="3143250" cy="3357563"/>
          </a:xfr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F805906F-23D2-4D2F-B549-CFFBBBECB5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48750" y="0"/>
            <a:ext cx="3143250" cy="3357563"/>
          </a:xfr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2A023B8-6816-4B41-9A2C-550CC758738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048750" y="3501008"/>
            <a:ext cx="3143250" cy="3357563"/>
          </a:xfr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5643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6: Six peo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359E8-9BC7-474C-9CA3-A4595B32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71" y="2725332"/>
            <a:ext cx="3363912" cy="1655763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D18EED5A-1A6E-4D48-ADAE-7E48B03858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2998" y="1057276"/>
            <a:ext cx="1663983" cy="166398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26672184-650B-4534-A27A-EABC3160CF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00683" y="1057276"/>
            <a:ext cx="1663983" cy="166398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3B5EA17F-6FC5-4D93-8ADB-17D729E3B2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5313" y="1057276"/>
            <a:ext cx="1663983" cy="166398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BCB1970D-86A5-4D41-A5A7-02181862DF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5313" y="2854326"/>
            <a:ext cx="2162175" cy="192388"/>
          </a:xfrm>
        </p:spPr>
        <p:txBody>
          <a:bodyPr lIns="0" tIns="0" rIns="0" bIns="0"/>
          <a:lstStyle>
            <a:lvl1pPr>
              <a:defRPr b="1"/>
            </a:lvl1pPr>
          </a:lstStyle>
          <a:p>
            <a:pPr lvl="0"/>
            <a:r>
              <a:rPr lang="pl-PL" dirty="0"/>
              <a:t>Name Surname</a:t>
            </a:r>
            <a:endParaRPr lang="en-US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87A66FC-B295-4388-ADD7-2AC4D9B9BF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5313" y="3072795"/>
            <a:ext cx="2162175" cy="40600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pl-PL" dirty="0"/>
              <a:t>Position</a:t>
            </a:r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41FCE0D-8022-4C94-8D54-18827DFAE7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2998" y="2854326"/>
            <a:ext cx="2162175" cy="192388"/>
          </a:xfrm>
        </p:spPr>
        <p:txBody>
          <a:bodyPr lIns="0" tIns="0" rIns="0" bIns="0"/>
          <a:lstStyle>
            <a:lvl1pPr>
              <a:defRPr b="1"/>
            </a:lvl1pPr>
          </a:lstStyle>
          <a:p>
            <a:pPr lvl="0"/>
            <a:r>
              <a:rPr lang="pl-PL" dirty="0"/>
              <a:t>Name Surname</a:t>
            </a:r>
            <a:endParaRPr lang="en-US" dirty="0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FF8FA6C3-9706-4E86-AA7A-2979138DAC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2998" y="3072795"/>
            <a:ext cx="2162175" cy="40600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pl-PL" dirty="0"/>
              <a:t>Position</a:t>
            </a:r>
            <a:endParaRPr lang="en-US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F9802F3D-4AE5-4EA0-AF7A-E63F876C1C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00683" y="2854326"/>
            <a:ext cx="2162175" cy="192388"/>
          </a:xfrm>
        </p:spPr>
        <p:txBody>
          <a:bodyPr lIns="0" tIns="0" rIns="0" bIns="0"/>
          <a:lstStyle>
            <a:lvl1pPr>
              <a:defRPr b="1"/>
            </a:lvl1pPr>
          </a:lstStyle>
          <a:p>
            <a:pPr lvl="0"/>
            <a:r>
              <a:rPr lang="pl-PL" dirty="0"/>
              <a:t>Name Surname</a:t>
            </a:r>
            <a:endParaRPr lang="en-US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2FD5B8D6-5CE0-4F28-841A-F224F4496D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00683" y="3072795"/>
            <a:ext cx="2162175" cy="40600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pl-PL" dirty="0"/>
              <a:t>Position</a:t>
            </a:r>
            <a:endParaRPr 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ADAC7C16-EA23-4689-B3DB-83C3B90BCFC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01694" y="3810290"/>
            <a:ext cx="1663983" cy="166398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534B3D6-ACCF-4800-9346-57956A33990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99379" y="3810290"/>
            <a:ext cx="1663983" cy="166398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2A92749E-F0B7-4140-97B7-EE51D3FE16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04009" y="3810290"/>
            <a:ext cx="1663983" cy="166398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8C3556D1-245B-4086-9413-059F2DD075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4009" y="5607340"/>
            <a:ext cx="2162175" cy="192388"/>
          </a:xfrm>
        </p:spPr>
        <p:txBody>
          <a:bodyPr lIns="0" tIns="0" rIns="0" bIns="0"/>
          <a:lstStyle>
            <a:lvl1pPr>
              <a:defRPr b="1"/>
            </a:lvl1pPr>
          </a:lstStyle>
          <a:p>
            <a:pPr lvl="0"/>
            <a:r>
              <a:rPr lang="pl-PL" dirty="0"/>
              <a:t>Name Surname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37C48B7D-907A-4CA7-B894-A124EB0980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04009" y="5825809"/>
            <a:ext cx="2162175" cy="40600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pl-PL" dirty="0"/>
              <a:t>Position</a:t>
            </a:r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04D7775C-AA37-4561-BFC8-F632A781CC9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01694" y="5607340"/>
            <a:ext cx="2162175" cy="192388"/>
          </a:xfrm>
        </p:spPr>
        <p:txBody>
          <a:bodyPr lIns="0" tIns="0" rIns="0" bIns="0"/>
          <a:lstStyle>
            <a:lvl1pPr>
              <a:defRPr b="1"/>
            </a:lvl1pPr>
          </a:lstStyle>
          <a:p>
            <a:pPr lvl="0"/>
            <a:r>
              <a:rPr lang="pl-PL" dirty="0"/>
              <a:t>Name Surname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3132B1DF-E106-4D6E-997F-82217FC175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1694" y="5825809"/>
            <a:ext cx="2162175" cy="40600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pl-PL" dirty="0"/>
              <a:t>Position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C47A7BC-4956-498C-8853-566FE24630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9379" y="5607340"/>
            <a:ext cx="2162175" cy="192388"/>
          </a:xfrm>
        </p:spPr>
        <p:txBody>
          <a:bodyPr lIns="0" tIns="0" rIns="0" bIns="0"/>
          <a:lstStyle>
            <a:lvl1pPr>
              <a:defRPr b="1"/>
            </a:lvl1pPr>
          </a:lstStyle>
          <a:p>
            <a:pPr lvl="0"/>
            <a:r>
              <a:rPr lang="pl-PL" dirty="0"/>
              <a:t>Name Surname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B8D709D-91A8-40BA-8004-CDE7166482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99379" y="5825809"/>
            <a:ext cx="2162175" cy="40600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pl-PL" dirty="0"/>
              <a:t>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7: Two peo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74F4228F-DA83-4E29-B1D3-5FEA524289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5313" y="2387336"/>
            <a:ext cx="2444708" cy="2444709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8D0E5EDC-3820-4C62-B598-F96086FE6F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5313" y="4965110"/>
            <a:ext cx="3107617" cy="275625"/>
          </a:xfrm>
        </p:spPr>
        <p:txBody>
          <a:bodyPr lIns="0" tIns="0" rIns="0" bIns="0"/>
          <a:lstStyle>
            <a:lvl1pPr>
              <a:defRPr sz="1800" b="1"/>
            </a:lvl1pPr>
          </a:lstStyle>
          <a:p>
            <a:pPr lvl="0"/>
            <a:r>
              <a:rPr lang="pl-PL" dirty="0"/>
              <a:t>Name Surname</a:t>
            </a:r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279F412-5ACB-4BEA-8004-605930E3A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5313" y="5240736"/>
            <a:ext cx="3107617" cy="569514"/>
          </a:xfrm>
        </p:spPr>
        <p:txBody>
          <a:bodyPr lIns="0" tIns="0" rIns="0" bIns="0"/>
          <a:lstStyle>
            <a:lvl1pPr>
              <a:defRPr sz="1800"/>
            </a:lvl1pPr>
          </a:lstStyle>
          <a:p>
            <a:pPr lvl="0"/>
            <a:r>
              <a:rPr lang="pl-PL" dirty="0"/>
              <a:t>Position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76A81-8F72-4984-B539-091A8A04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2725200"/>
            <a:ext cx="3362400" cy="1655763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92B4F949-DCA1-4AD5-BEBD-6EB12C13A1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86209" y="2387336"/>
            <a:ext cx="2444708" cy="2444709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441B7C3E-C7A5-4087-869A-CAC613A4C1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6209" y="4965110"/>
            <a:ext cx="3107617" cy="275625"/>
          </a:xfrm>
        </p:spPr>
        <p:txBody>
          <a:bodyPr lIns="0" tIns="0" rIns="0" bIns="0"/>
          <a:lstStyle>
            <a:lvl1pPr>
              <a:defRPr sz="1800" b="1"/>
            </a:lvl1pPr>
          </a:lstStyle>
          <a:p>
            <a:pPr lvl="0"/>
            <a:r>
              <a:rPr lang="pl-PL" dirty="0"/>
              <a:t>Name Surname</a:t>
            </a:r>
            <a:endParaRPr lang="en-US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48F23A32-BF0D-49D2-9A27-A4192F5C59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6209" y="5240736"/>
            <a:ext cx="3107617" cy="569514"/>
          </a:xfrm>
        </p:spPr>
        <p:txBody>
          <a:bodyPr lIns="0" tIns="0" rIns="0" bIns="0"/>
          <a:lstStyle>
            <a:lvl1pPr>
              <a:defRPr sz="1800"/>
            </a:lvl1pPr>
          </a:lstStyle>
          <a:p>
            <a:pPr lvl="0"/>
            <a:r>
              <a:rPr lang="pl-PL" dirty="0"/>
              <a:t>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8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87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9: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>
            <a:extLst>
              <a:ext uri="{FF2B5EF4-FFF2-40B4-BE49-F238E27FC236}">
                <a16:creationId xmlns:a16="http://schemas.microsoft.com/office/drawing/2014/main" id="{DCF4B799-8304-4607-AEE8-687B7D9019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7616" y="2793573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2: Picture +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460BE94-7991-405E-B930-0F942865A5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F622D-52F4-4D6B-8A63-50559C74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268413"/>
            <a:ext cx="4968875" cy="4320827"/>
          </a:xfrm>
        </p:spPr>
        <p:txBody>
          <a:bodyPr lIns="0" tIns="0" rIns="0" bIns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4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3: Picture +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460BE94-7991-405E-B930-0F942865A5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F622D-52F4-4D6B-8A63-50559C74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562" y="1268413"/>
            <a:ext cx="4968875" cy="4320827"/>
          </a:xfrm>
        </p:spPr>
        <p:txBody>
          <a:bodyPr lIns="0" tIns="0" rIns="0" bIns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A28DE06-A6A7-4F5C-97B3-D72AD83A43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539849" y="476672"/>
            <a:ext cx="4619625" cy="6858000"/>
          </a:xfrm>
        </p:spPr>
        <p:txBody>
          <a:bodyPr lIns="0" tIns="0" rIns="0" bIns="0" anchor="ctr"/>
          <a:lstStyle>
            <a:lvl1pPr algn="l">
              <a:defRPr sz="70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3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4: Text + Numbers + Backgrou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C1E8DC6-B959-4206-82F8-03DBB90914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01111" y="476672"/>
            <a:ext cx="4619625" cy="6858000"/>
          </a:xfrm>
        </p:spPr>
        <p:txBody>
          <a:bodyPr lIns="0" tIns="0" rIns="0" bIns="0" anchor="ctr"/>
          <a:lstStyle>
            <a:lvl1pPr algn="l">
              <a:defRPr sz="70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C5E2514-3BCE-43ED-9E8B-E260AD6971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126" y="620712"/>
            <a:ext cx="1300262" cy="5616575"/>
          </a:xfrm>
        </p:spPr>
        <p:txBody>
          <a:bodyPr lIns="0" tIns="0" rIns="0" bIns="0" anchor="ctr"/>
          <a:lstStyle>
            <a:lvl1pPr algn="r">
              <a:spcBef>
                <a:spcPts val="1800"/>
              </a:spcBef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  <a:p>
            <a:pPr lvl="0"/>
            <a:r>
              <a:rPr lang="pl-PL" dirty="0"/>
              <a:t>02.</a:t>
            </a:r>
          </a:p>
          <a:p>
            <a:pPr lvl="0"/>
            <a:r>
              <a:rPr lang="pl-PL" dirty="0"/>
              <a:t>03.</a:t>
            </a:r>
          </a:p>
          <a:p>
            <a:pPr lvl="0"/>
            <a:r>
              <a:rPr lang="pl-PL" dirty="0"/>
              <a:t>04.</a:t>
            </a:r>
          </a:p>
          <a:p>
            <a:pPr lvl="0"/>
            <a:r>
              <a:rPr lang="pl-PL" dirty="0"/>
              <a:t>05.</a:t>
            </a:r>
          </a:p>
          <a:p>
            <a:pPr lvl="0"/>
            <a:r>
              <a:rPr lang="pl-PL" dirty="0"/>
              <a:t>06.</a:t>
            </a:r>
          </a:p>
          <a:p>
            <a:pPr lvl="0"/>
            <a:r>
              <a:rPr lang="pl-PL" dirty="0"/>
              <a:t>07.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6EB2B13-9309-45B7-BB56-31EA2A1BD9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9536" y="620713"/>
            <a:ext cx="8424614" cy="5616575"/>
          </a:xfrm>
        </p:spPr>
        <p:txBody>
          <a:bodyPr lIns="0" tIns="0" rIns="0" bIns="0" anchor="ctr"/>
          <a:lstStyle>
            <a:lvl1pPr marL="0" marR="0" indent="0" algn="l" defTabSz="914491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95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5: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0F7308-9015-463D-BAEC-5770C69EA5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2708275"/>
            <a:ext cx="11376644" cy="352903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D5D19C-1BEC-4BCB-9DD0-3C3D7A11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6: Title +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0F7308-9015-463D-BAEC-5770C69EA5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2708275"/>
            <a:ext cx="11376644" cy="3529037"/>
          </a:xfrm>
        </p:spPr>
        <p:txBody>
          <a:bodyPr lIns="0" tIns="0" rIns="0" bIns="0" numCol="2" spcCol="72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D5D19C-1BEC-4BCB-9DD0-3C3D7A11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114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7: Title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FB9F-3627-4CC2-BC1D-C3F99C981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77223-FA5D-4A4C-A589-94A17ED8AC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2708275"/>
            <a:ext cx="5327974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C8BF275-645A-460D-B90B-B83B1CE8F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657" y="2708275"/>
            <a:ext cx="5327975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5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8: Title +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77223-FA5D-4A4C-A589-94A17ED8AC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5" y="2708275"/>
            <a:ext cx="3528000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3EA473-A88E-4FB6-8A38-49E94241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B11273-C20B-430B-95C8-3871129872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31999" y="2708275"/>
            <a:ext cx="3528000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BA04C2B-94A3-4A2A-8233-57C4DAF8B3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6013" y="2708275"/>
            <a:ext cx="3528000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9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9: Title +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8EBD8B0-311D-4AB7-ABE1-8A67D00BC9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5" y="2708275"/>
            <a:ext cx="2519663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FFA9611-85BA-4959-91F3-F276279462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60107" y="2708275"/>
            <a:ext cx="2519663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F2CADBF-8104-4F08-BF7B-1091CC83A3C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2229" y="2708275"/>
            <a:ext cx="2519663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B322BA7-057A-4F30-8C93-9F240B5793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64350" y="2708275"/>
            <a:ext cx="2519663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9661C-7A32-45A7-88F7-975702673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89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07988" y="260350"/>
            <a:ext cx="11376644" cy="16557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07988" y="2708275"/>
            <a:ext cx="11376644" cy="3529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32" r:id="rId3"/>
    <p:sldLayoutId id="2147483733" r:id="rId4"/>
    <p:sldLayoutId id="2147483713" r:id="rId5"/>
    <p:sldLayoutId id="2147483728" r:id="rId6"/>
    <p:sldLayoutId id="2147483725" r:id="rId7"/>
    <p:sldLayoutId id="2147483724" r:id="rId8"/>
    <p:sldLayoutId id="2147483721" r:id="rId9"/>
    <p:sldLayoutId id="2147483722" r:id="rId10"/>
    <p:sldLayoutId id="2147483720" r:id="rId11"/>
    <p:sldLayoutId id="2147483715" r:id="rId12"/>
    <p:sldLayoutId id="2147483716" r:id="rId13"/>
    <p:sldLayoutId id="2147483717" r:id="rId14"/>
    <p:sldLayoutId id="2147483719" r:id="rId15"/>
    <p:sldLayoutId id="2147483730" r:id="rId16"/>
    <p:sldLayoutId id="2147483731" r:id="rId17"/>
    <p:sldLayoutId id="2147483718" r:id="rId18"/>
    <p:sldLayoutId id="2147483726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18" indent="-180018" algn="l" defTabSz="914491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  <p15:guide id="5" pos="2071" userDrawn="1">
          <p15:clr>
            <a:srgbClr val="F26B43"/>
          </p15:clr>
        </p15:guide>
        <p15:guide id="7" orient="horz" pos="1298" userDrawn="1">
          <p15:clr>
            <a:srgbClr val="F26B43"/>
          </p15:clr>
        </p15:guide>
        <p15:guide id="8" pos="2887" userDrawn="1">
          <p15:clr>
            <a:srgbClr val="F26B43"/>
          </p15:clr>
        </p15:guide>
        <p15:guide id="9" pos="1164" userDrawn="1">
          <p15:clr>
            <a:srgbClr val="F26B43"/>
          </p15:clr>
        </p15:guide>
        <p15:guide id="10" orient="horz" pos="300" userDrawn="1">
          <p15:clr>
            <a:srgbClr val="F26B43"/>
          </p15:clr>
        </p15:guide>
        <p15:guide id="11" orient="horz" pos="1207" userDrawn="1">
          <p15:clr>
            <a:srgbClr val="F26B43"/>
          </p15:clr>
        </p15:guide>
        <p15:guide id="12" pos="4702" userDrawn="1">
          <p15:clr>
            <a:srgbClr val="F26B43"/>
          </p15:clr>
        </p15:guide>
        <p15:guide id="13" pos="2978" userDrawn="1">
          <p15:clr>
            <a:srgbClr val="F26B43"/>
          </p15:clr>
        </p15:guide>
        <p15:guide id="14" pos="1073" userDrawn="1">
          <p15:clr>
            <a:srgbClr val="F26B43"/>
          </p15:clr>
        </p15:guide>
        <p15:guide id="15" pos="1980" userDrawn="1">
          <p15:clr>
            <a:srgbClr val="F26B43"/>
          </p15:clr>
        </p15:guide>
        <p15:guide id="16" pos="4793" userDrawn="1">
          <p15:clr>
            <a:srgbClr val="F26B43"/>
          </p15:clr>
        </p15:guide>
        <p15:guide id="17" pos="5700" userDrawn="1">
          <p15:clr>
            <a:srgbClr val="F26B43"/>
          </p15:clr>
        </p15:guide>
        <p15:guide id="18" pos="5609" userDrawn="1">
          <p15:clr>
            <a:srgbClr val="F26B43"/>
          </p15:clr>
        </p15:guide>
        <p15:guide id="19" pos="6607" userDrawn="1">
          <p15:clr>
            <a:srgbClr val="F26B43"/>
          </p15:clr>
        </p15:guide>
        <p15:guide id="20" pos="6516" userDrawn="1">
          <p15:clr>
            <a:srgbClr val="F26B43"/>
          </p15:clr>
        </p15:guide>
        <p15:guide id="21" pos="3795" userDrawn="1">
          <p15:clr>
            <a:srgbClr val="F26B43"/>
          </p15:clr>
        </p15:guide>
        <p15:guide id="22" pos="3885" userDrawn="1">
          <p15:clr>
            <a:srgbClr val="F26B43"/>
          </p15:clr>
        </p15:guide>
        <p15:guide id="23" pos="166" userDrawn="1">
          <p15:clr>
            <a:srgbClr val="F26B43"/>
          </p15:clr>
        </p15:guide>
        <p15:guide id="24" pos="7514" userDrawn="1">
          <p15:clr>
            <a:srgbClr val="F26B43"/>
          </p15:clr>
        </p15:guide>
        <p15:guide id="25" orient="horz" pos="3929" userDrawn="1">
          <p15:clr>
            <a:srgbClr val="F26B43"/>
          </p15:clr>
        </p15:guide>
        <p15:guide id="26" orient="horz" pos="3113" userDrawn="1">
          <p15:clr>
            <a:srgbClr val="F26B43"/>
          </p15:clr>
        </p15:guide>
        <p15:guide id="27" orient="horz" pos="3022" userDrawn="1">
          <p15:clr>
            <a:srgbClr val="F26B43"/>
          </p15:clr>
        </p15:guide>
        <p15:guide id="28" orient="horz" pos="2205" userDrawn="1">
          <p15:clr>
            <a:srgbClr val="F26B43"/>
          </p15:clr>
        </p15:guide>
        <p15:guide id="29" orient="horz" pos="2115" userDrawn="1">
          <p15:clr>
            <a:srgbClr val="F26B43"/>
          </p15:clr>
        </p15:guide>
        <p15:guide id="30" pos="665" userDrawn="1">
          <p15:clr>
            <a:srgbClr val="5ACBF0"/>
          </p15:clr>
        </p15:guide>
        <p15:guide id="31" pos="1572" userDrawn="1">
          <p15:clr>
            <a:srgbClr val="5ACBF0"/>
          </p15:clr>
        </p15:guide>
        <p15:guide id="32" pos="2479" userDrawn="1">
          <p15:clr>
            <a:srgbClr val="5ACBF0"/>
          </p15:clr>
        </p15:guide>
        <p15:guide id="33" pos="3386" userDrawn="1">
          <p15:clr>
            <a:srgbClr val="5ACBF0"/>
          </p15:clr>
        </p15:guide>
        <p15:guide id="34" pos="7015" userDrawn="1">
          <p15:clr>
            <a:srgbClr val="5ACBF0"/>
          </p15:clr>
        </p15:guide>
        <p15:guide id="35" pos="6108" userDrawn="1">
          <p15:clr>
            <a:srgbClr val="5ACBF0"/>
          </p15:clr>
        </p15:guide>
        <p15:guide id="36" pos="5201" userDrawn="1">
          <p15:clr>
            <a:srgbClr val="5ACBF0"/>
          </p15:clr>
        </p15:guide>
        <p15:guide id="37" pos="4294" userDrawn="1">
          <p15:clr>
            <a:srgbClr val="5ACBF0"/>
          </p15:clr>
        </p15:guide>
        <p15:guide id="38" orient="horz" pos="799" userDrawn="1">
          <p15:clr>
            <a:srgbClr val="5ACBF0"/>
          </p15:clr>
        </p15:guide>
        <p15:guide id="39" orient="horz" pos="3521" userDrawn="1">
          <p15:clr>
            <a:srgbClr val="5ACBF0"/>
          </p15:clr>
        </p15:guide>
        <p15:guide id="40" orient="horz" pos="2614" userDrawn="1">
          <p15:clr>
            <a:srgbClr val="5ACBF0"/>
          </p15:clr>
        </p15:guide>
        <p15:guide id="41" orient="horz" pos="1706" userDrawn="1">
          <p15:clr>
            <a:srgbClr val="5ACBF0"/>
          </p15:clr>
        </p15:guide>
        <p15:guide id="42" orient="horz" pos="164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slide" Target="slide21.xml"/><Relationship Id="rId3" Type="http://schemas.openxmlformats.org/officeDocument/2006/relationships/slide" Target="slide6.xml"/><Relationship Id="rId7" Type="http://schemas.openxmlformats.org/officeDocument/2006/relationships/image" Target="../media/image4.png"/><Relationship Id="rId12" Type="http://schemas.openxmlformats.org/officeDocument/2006/relationships/slide" Target="slide1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11" Type="http://schemas.openxmlformats.org/officeDocument/2006/relationships/slide" Target="slide16.xml"/><Relationship Id="rId5" Type="http://schemas.openxmlformats.org/officeDocument/2006/relationships/slide" Target="slide11.xml"/><Relationship Id="rId10" Type="http://schemas.openxmlformats.org/officeDocument/2006/relationships/image" Target="../media/image50.png"/><Relationship Id="rId4" Type="http://schemas.openxmlformats.org/officeDocument/2006/relationships/slide" Target="slide7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24.xml"/><Relationship Id="rId7" Type="http://schemas.openxmlformats.org/officeDocument/2006/relationships/slide" Target="slide28.xml"/><Relationship Id="rId12" Type="http://schemas.openxmlformats.org/officeDocument/2006/relationships/image" Target="../media/image6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7.xml"/><Relationship Id="rId11" Type="http://schemas.openxmlformats.org/officeDocument/2006/relationships/slide" Target="slide32.xml"/><Relationship Id="rId5" Type="http://schemas.openxmlformats.org/officeDocument/2006/relationships/slide" Target="slide26.xml"/><Relationship Id="rId10" Type="http://schemas.openxmlformats.org/officeDocument/2006/relationships/slide" Target="slide31.xml"/><Relationship Id="rId4" Type="http://schemas.openxmlformats.org/officeDocument/2006/relationships/slide" Target="slide25.xml"/><Relationship Id="rId9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chargingsupport@abb.com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icture containing wearing&#10;&#10;Description automatically generated">
            <a:extLst>
              <a:ext uri="{FF2B5EF4-FFF2-40B4-BE49-F238E27FC236}">
                <a16:creationId xmlns:a16="http://schemas.microsoft.com/office/drawing/2014/main" id="{82B83150-EB83-47F8-98C5-C240CB614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77581F1-C05E-4A74-970B-2D940BE5D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777483"/>
            <a:ext cx="5616575" cy="1459806"/>
          </a:xfrm>
        </p:spPr>
        <p:txBody>
          <a:bodyPr lIns="0" tIns="0" rIns="0" bIns="0"/>
          <a:lstStyle/>
          <a:p>
            <a:r>
              <a:rPr lang="sv-SE" b="1">
                <a:solidFill>
                  <a:schemeClr val="bg2"/>
                </a:solidFill>
              </a:rPr>
              <a:t>—</a:t>
            </a:r>
            <a:br>
              <a:rPr lang="sv-SE" b="1"/>
            </a:br>
            <a:r>
              <a:rPr lang="sv-SE" b="1">
                <a:solidFill>
                  <a:srgbClr val="000000"/>
                </a:solidFill>
              </a:rPr>
              <a:t>ChargerSync mobilapp</a:t>
            </a:r>
            <a:br>
              <a:rPr lang="sv-SE">
                <a:solidFill>
                  <a:srgbClr val="000000"/>
                </a:solidFill>
              </a:rPr>
            </a:br>
            <a:r>
              <a:rPr lang="sv-SE">
                <a:solidFill>
                  <a:srgbClr val="000000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Snabbguide v1.0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D76B0446-E57D-4330-8346-2C820FCA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17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Ansluta din laddare</a:t>
            </a: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Första inställning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Du kan enkelt ändra namnet på laddaren.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Välj ditt land för att tillämpa lokala bestämmelser.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1EABA5-6EA2-F7F0-6B38-309D7613B409}"/>
              </a:ext>
            </a:extLst>
          </p:cNvPr>
          <p:cNvSpPr txBox="1"/>
          <p:nvPr/>
        </p:nvSpPr>
        <p:spPr bwMode="gray">
          <a:xfrm>
            <a:off x="10271051" y="1054876"/>
            <a:ext cx="1786270" cy="8293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Om du har flera laddare är det bra att ge dem olika namn så att du kan identifiera dem i ChargerSync.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96896E-D0B2-4B2A-748B-5FBE4121A1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727" y="490242"/>
            <a:ext cx="2797400" cy="27656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AE0588-34BB-7C92-4E50-283219696A24}"/>
              </a:ext>
            </a:extLst>
          </p:cNvPr>
          <p:cNvCxnSpPr>
            <a:cxnSpLocks/>
          </p:cNvCxnSpPr>
          <p:nvPr/>
        </p:nvCxnSpPr>
        <p:spPr bwMode="gray">
          <a:xfrm>
            <a:off x="8343603" y="1961882"/>
            <a:ext cx="1728334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9CCCD84-017C-F37B-35F1-159E4D8126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727" y="3429000"/>
            <a:ext cx="2797400" cy="33336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4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Internetanslutning</a:t>
            </a: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Offlineinställning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2378666"/>
            <a:ext cx="4967288" cy="3529013"/>
          </a:xfrm>
        </p:spPr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Internetanslutning är valfri, baserat på dina önskemål. Du kan också använda laddaren utan internet (offline) via mobil Bluetooth. 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Om du inte har internetanslutning till laddaren, måste du vara närmare laddaren för kontroll och övervakning via Bluetooth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8BA074-8690-CDCC-F06B-03BA26F30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303" y="2378666"/>
            <a:ext cx="3228975" cy="1552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90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Internetanslutning</a:t>
            </a: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Inställning av fjärrstyrning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2068418"/>
            <a:ext cx="4967288" cy="3529013"/>
          </a:xfrm>
        </p:spPr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För att styra och övervaka din laddare var du än är kan du konfigurera laddaren så att den är online via Wi-Fi eller 4G eller Ethernet/trådbunden nätverksanslutning. 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Detta kan ändras när som helst på Meny -&gt; Mina laddare -&gt; Laddarinställning -&gt; Anslutningar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Fjärrstyrningen baseras på en ABB-backend. Detta är standardinställningen för installationsprogrammet om det inte avsiktligt konfigurerats som en extern OCPP-server  </a:t>
            </a:r>
          </a:p>
          <a:p>
            <a:r>
              <a:rPr lang="sv-SE"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</a:p>
          <a:p>
            <a:r>
              <a:rPr lang="sv-SE"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8BA074-8690-CDCC-F06B-03BA26F30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260" y="1354163"/>
            <a:ext cx="3228975" cy="1552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3B338A-496F-6F88-87F1-90FEB84B0F74}"/>
              </a:ext>
            </a:extLst>
          </p:cNvPr>
          <p:cNvSpPr txBox="1"/>
          <p:nvPr/>
        </p:nvSpPr>
        <p:spPr bwMode="gray">
          <a:xfrm>
            <a:off x="5677786" y="1370002"/>
            <a:ext cx="1786270" cy="8293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Om någon av nätverksikonerna visar ”grönt” anger det att din nätverksanslutning redan är konfigurerad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7AFE45D-BEAF-D28B-8740-7CCB5837D083}"/>
              </a:ext>
            </a:extLst>
          </p:cNvPr>
          <p:cNvCxnSpPr>
            <a:cxnSpLocks/>
            <a:endCxn id="10" idx="3"/>
          </p:cNvCxnSpPr>
          <p:nvPr/>
        </p:nvCxnSpPr>
        <p:spPr bwMode="gray">
          <a:xfrm flipH="1">
            <a:off x="7464056" y="1784672"/>
            <a:ext cx="1323211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E02AD24-B2F4-A4BE-96DF-161A1BAFCCBC}"/>
              </a:ext>
            </a:extLst>
          </p:cNvPr>
          <p:cNvSpPr txBox="1"/>
          <p:nvPr/>
        </p:nvSpPr>
        <p:spPr bwMode="gray">
          <a:xfrm>
            <a:off x="5714991" y="4557043"/>
            <a:ext cx="2203471" cy="11881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Efter första inställningen visar appen anslutningsstatus i instrumentpanelen enligt konfigurerad anslutning.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F8E42F-C3DA-75EA-101C-3E0E800277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260" y="3429000"/>
            <a:ext cx="3174800" cy="19404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FFEB15-8373-A89F-A8FB-089899B3C0B2}"/>
              </a:ext>
            </a:extLst>
          </p:cNvPr>
          <p:cNvCxnSpPr>
            <a:cxnSpLocks/>
          </p:cNvCxnSpPr>
          <p:nvPr/>
        </p:nvCxnSpPr>
        <p:spPr bwMode="gray">
          <a:xfrm flipH="1">
            <a:off x="7918462" y="5074418"/>
            <a:ext cx="774798" cy="76692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19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Internetanslutning</a:t>
            </a: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Wi-Fi-konfiguration 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2068418"/>
            <a:ext cx="4967288" cy="3529013"/>
          </a:xfrm>
        </p:spPr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Ange information om din Wi-Fi-anslutning. 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Detta kan ändras när som helst på Meny -&gt; Mina laddare -&gt; Laddarinställning -&gt; Anslutningar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Laddaren fungerar med 2,4 GHz Wi-Fi-nätverk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Platstjänst är inte nödvändigt för att upprätta en anslutning </a:t>
            </a:r>
          </a:p>
          <a:p>
            <a:r>
              <a:rPr lang="sv-SE"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</a:p>
          <a:p>
            <a:r>
              <a:rPr lang="sv-SE"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F829CD8E-177C-0BB0-76DF-8D261422D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2065" y="342024"/>
            <a:ext cx="3021235" cy="617395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73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Konfigurera energiplan</a:t>
            </a: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568688"/>
            <a:ext cx="4967288" cy="3529013"/>
          </a:xfrm>
        </p:spPr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Från instrumentpanelen blir du ombedd att lägga upp en energiplan.</a:t>
            </a:r>
          </a:p>
          <a:p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Bvoice"/>
              <a:ea typeface="ABBvoice"/>
              <a:cs typeface="ABBvoice"/>
            </a:endParaRPr>
          </a:p>
          <a:p>
            <a:r>
              <a:rPr kumimoji="0" lang="sv-SE" sz="160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BBvoice"/>
                <a:ea typeface="ABBvoice"/>
                <a:cs typeface="ABBvoice"/>
              </a:rPr>
              <a:t>Du kommer åt den på </a:t>
            </a:r>
            <a:r>
              <a:rPr lang="sv-SE" sz="1600"/>
              <a:t>Meny -&gt; Mina laddare -&gt; Laddarinställning -&gt; Energiplan.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Detta är en valfri inställning, och den är bara användbar om du vill se kostnaden för laddningssessionen eller om du ska begära ersättning för den.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Laddningssessionskostnader baseras på de energikontraktsuppgifter som användaren har angett.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För att skapa en energiplan måste din mobila enhet vara ansluten till internet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8A11F-1F4A-23FD-94A6-F173A3AE49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9673" y="730331"/>
            <a:ext cx="2918148" cy="39565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147" name="D1A3CD8F-3FA0-496D-9C8A-49AFEE9D999F" descr="IMG_0169.PNG">
            <a:extLst>
              <a:ext uri="{FF2B5EF4-FFF2-40B4-BE49-F238E27FC236}">
                <a16:creationId xmlns:a16="http://schemas.microsoft.com/office/drawing/2014/main" id="{AF405C89-FFBA-6978-0DD1-D59E1AFF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2219" y="388687"/>
            <a:ext cx="2800258" cy="60806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14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Klar att ladda</a:t>
            </a:r>
            <a:br>
              <a:rPr lang="sv-SE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Grundläggande drift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4485" y="2708275"/>
            <a:ext cx="3657601" cy="3529013"/>
          </a:xfrm>
        </p:spPr>
        <p:txBody>
          <a:bodyPr lIns="0" tIns="0" rIns="0" bIns="0"/>
          <a:lstStyle/>
          <a:p>
            <a:r>
              <a:rPr lang="sv-SE"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Ta kontroll över din laddningssession och övervaka status</a:t>
            </a:r>
          </a:p>
          <a:p>
            <a:endParaRPr lang="en-US" dirty="0"/>
          </a:p>
          <a:p>
            <a:r>
              <a:rPr lang="sv-SE"/>
              <a:t>Du kan helt enkelt starta och avsluta laddningen via ChargerSync-mobilappen och övervaka laddningsstatusen från instrumentpanelen</a:t>
            </a:r>
          </a:p>
        </p:txBody>
      </p:sp>
      <p:pic>
        <p:nvPicPr>
          <p:cNvPr id="10" name="Picture Placeholder 9" descr="A hand holding a card&#10;&#10;Description automatically generated with low confidence">
            <a:extLst>
              <a:ext uri="{FF2B5EF4-FFF2-40B4-BE49-F238E27FC236}">
                <a16:creationId xmlns:a16="http://schemas.microsoft.com/office/drawing/2014/main" id="{14561240-7062-D88C-4AF7-576760A804F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EF1B73D-A604-452E-B8A2-D8BC37EE7FC1}"/>
              </a:ext>
            </a:extLst>
          </p:cNvPr>
          <p:cNvSpPr txBox="1">
            <a:spLocks/>
          </p:cNvSpPr>
          <p:nvPr/>
        </p:nvSpPr>
        <p:spPr bwMode="gray">
          <a:xfrm>
            <a:off x="152400" y="1398475"/>
            <a:ext cx="1861458" cy="46104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91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7800">
                <a:solidFill>
                  <a:schemeClr val="bg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5125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Ladda med ChargerSync-appen</a:t>
            </a:r>
            <a:br>
              <a:rPr lang="sv-SE" b="1"/>
            </a:b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935" y="2068418"/>
            <a:ext cx="4967288" cy="3529013"/>
          </a:xfrm>
        </p:spPr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När den första grundläggande inställningen är klar tar appen dig till instrumentpanelen. </a:t>
            </a:r>
          </a:p>
          <a:p>
            <a:endParaRPr lang="en-US" sz="32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När den första grundläggande inställningen är klar, visas laddaren direkt i instrumentpanelen när du använder appen, tillsammans med anslutningsstatus mellan laddaren och appen.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3D48E-C291-199E-9148-D7E4E6C54A62}"/>
              </a:ext>
            </a:extLst>
          </p:cNvPr>
          <p:cNvSpPr txBox="1"/>
          <p:nvPr/>
        </p:nvSpPr>
        <p:spPr bwMode="gray">
          <a:xfrm>
            <a:off x="9713913" y="1780615"/>
            <a:ext cx="1846521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Visar anslutningsförloppet mellan laddare och app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A146DA-C93E-C013-9959-018150540497}"/>
              </a:ext>
            </a:extLst>
          </p:cNvPr>
          <p:cNvSpPr txBox="1"/>
          <p:nvPr/>
        </p:nvSpPr>
        <p:spPr bwMode="gray">
          <a:xfrm>
            <a:off x="9713912" y="3890793"/>
            <a:ext cx="1846521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Grafisk angivelse av anslutningsstatus när anslutning saknas</a:t>
            </a:r>
          </a:p>
        </p:txBody>
      </p:sp>
      <p:pic>
        <p:nvPicPr>
          <p:cNvPr id="8194" name="09D315DC-816A-46B4-88AA-324CC21CE505" descr="IMG_0198.PNG">
            <a:extLst>
              <a:ext uri="{FF2B5EF4-FFF2-40B4-BE49-F238E27FC236}">
                <a16:creationId xmlns:a16="http://schemas.microsoft.com/office/drawing/2014/main" id="{B19A2B5B-D6F4-067F-3EDC-193E39339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809" y="441012"/>
            <a:ext cx="2821934" cy="610695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6C775B-E0B7-2F74-1F97-5EAD6946B6CB}"/>
              </a:ext>
            </a:extLst>
          </p:cNvPr>
          <p:cNvCxnSpPr>
            <a:cxnSpLocks/>
          </p:cNvCxnSpPr>
          <p:nvPr/>
        </p:nvCxnSpPr>
        <p:spPr bwMode="gray">
          <a:xfrm flipV="1">
            <a:off x="7775944" y="2285349"/>
            <a:ext cx="1696435" cy="5655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4F1EB9-AF44-8551-258B-925A5715FD72}"/>
              </a:ext>
            </a:extLst>
          </p:cNvPr>
          <p:cNvCxnSpPr>
            <a:cxnSpLocks/>
          </p:cNvCxnSpPr>
          <p:nvPr/>
        </p:nvCxnSpPr>
        <p:spPr bwMode="gray">
          <a:xfrm>
            <a:off x="8655255" y="4329940"/>
            <a:ext cx="967210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1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Ladda med ChargerSync-appen</a:t>
            </a:r>
            <a:br>
              <a:rPr lang="sv-SE" b="1"/>
            </a:br>
            <a:br>
              <a:rPr lang="sv-SE" b="1"/>
            </a:b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2082865"/>
            <a:ext cx="4849813" cy="3529013"/>
          </a:xfrm>
        </p:spPr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När den första grundläggande inställningen har gjorts kommer appen att visa laddaren i instrumentpanelen när du använder den, tillsammans med ett sätt att ansluta mellan laddaren och appen.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Det kommer att finnas ett alternativ att FÖRSÖKA IGEN om anslutningen misslyckades </a:t>
            </a:r>
          </a:p>
          <a:p>
            <a:endParaRPr lang="en-US" dirty="0"/>
          </a:p>
          <a:p>
            <a:r>
              <a:rPr lang="sv-SE"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3D48E-C291-199E-9148-D7E4E6C54A62}"/>
              </a:ext>
            </a:extLst>
          </p:cNvPr>
          <p:cNvSpPr txBox="1"/>
          <p:nvPr/>
        </p:nvSpPr>
        <p:spPr bwMode="gray">
          <a:xfrm>
            <a:off x="7660759" y="295417"/>
            <a:ext cx="1846521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Laddaren är redo att användas.</a:t>
            </a:r>
          </a:p>
        </p:txBody>
      </p:sp>
      <p:pic>
        <p:nvPicPr>
          <p:cNvPr id="7170" name="16E843E7-48D7-4E36-B262-4391D53DD6E5" descr="IMG_0167.PNG">
            <a:extLst>
              <a:ext uri="{FF2B5EF4-FFF2-40B4-BE49-F238E27FC236}">
                <a16:creationId xmlns:a16="http://schemas.microsoft.com/office/drawing/2014/main" id="{DCA80EA8-1626-9EAD-3F58-72876893E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2554" y="815358"/>
            <a:ext cx="2651458" cy="573438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2AE24755-47B0-479C-AEC5-14484E28CBFC" descr="IMG_0170.PNG">
            <a:extLst>
              <a:ext uri="{FF2B5EF4-FFF2-40B4-BE49-F238E27FC236}">
                <a16:creationId xmlns:a16="http://schemas.microsoft.com/office/drawing/2014/main" id="{D8113052-34DE-A04C-B5AC-D8A73C687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0411" y="845888"/>
            <a:ext cx="2651459" cy="573438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B5DBAC-A928-5967-FD9F-FC7941D9BAEB}"/>
              </a:ext>
            </a:extLst>
          </p:cNvPr>
          <p:cNvCxnSpPr>
            <a:cxnSpLocks/>
          </p:cNvCxnSpPr>
          <p:nvPr/>
        </p:nvCxnSpPr>
        <p:spPr bwMode="gray">
          <a:xfrm flipV="1">
            <a:off x="6430945" y="648586"/>
            <a:ext cx="1639167" cy="187355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07E9BE-7D61-A973-0EC5-229BD961DC96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8705393" y="865827"/>
            <a:ext cx="539091" cy="1545777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20B2263-9C94-80ED-0B3F-224EC70F9823}"/>
              </a:ext>
            </a:extLst>
          </p:cNvPr>
          <p:cNvSpPr txBox="1"/>
          <p:nvPr/>
        </p:nvSpPr>
        <p:spPr bwMode="gray">
          <a:xfrm>
            <a:off x="7860820" y="4697478"/>
            <a:ext cx="1926275" cy="79897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600"/>
              </a:spcBef>
            </a:pP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Grafisk angivelse </a:t>
            </a:r>
          </a:p>
          <a:p>
            <a:pPr>
              <a:spcBef>
                <a:spcPts val="600"/>
              </a:spcBef>
            </a:pP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av anslutningsstatus</a:t>
            </a:r>
          </a:p>
          <a:p>
            <a:pPr>
              <a:spcBef>
                <a:spcPts val="600"/>
              </a:spcBef>
            </a:pP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 när den är ansluten</a:t>
            </a:r>
          </a:p>
          <a:p>
            <a:pPr algn="l">
              <a:spcBef>
                <a:spcPts val="600"/>
              </a:spcBef>
            </a:pPr>
            <a:endParaRPr lang="sv-SE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32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Ladda med ChargerSync-appen</a:t>
            </a: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2015004"/>
            <a:ext cx="4967288" cy="3529013"/>
          </a:xfrm>
        </p:spPr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När du har anslutit din elbil kommer laddningsknappen att aktiveras och du kan börja ladda.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0B1ED-B07F-07EE-5653-2C253EBBC8DC}"/>
              </a:ext>
            </a:extLst>
          </p:cNvPr>
          <p:cNvSpPr txBox="1"/>
          <p:nvPr/>
        </p:nvSpPr>
        <p:spPr bwMode="gray">
          <a:xfrm>
            <a:off x="10696353" y="5720316"/>
            <a:ext cx="1222745" cy="5847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Klicka här för att börja ladda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42BCB2-5AF5-3D92-CE2B-BBB2E5975D87}"/>
              </a:ext>
            </a:extLst>
          </p:cNvPr>
          <p:cNvCxnSpPr>
            <a:cxnSpLocks/>
          </p:cNvCxnSpPr>
          <p:nvPr/>
        </p:nvCxnSpPr>
        <p:spPr bwMode="gray">
          <a:xfrm flipV="1">
            <a:off x="9528465" y="2090057"/>
            <a:ext cx="781144" cy="107089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A3032FE-00F1-E296-61C1-C2F56297AD2B}"/>
              </a:ext>
            </a:extLst>
          </p:cNvPr>
          <p:cNvSpPr txBox="1"/>
          <p:nvPr/>
        </p:nvSpPr>
        <p:spPr bwMode="gray">
          <a:xfrm>
            <a:off x="10433096" y="1801462"/>
            <a:ext cx="1676632" cy="5847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Laddningskabelns anslutningsstatus</a:t>
            </a:r>
          </a:p>
        </p:txBody>
      </p:sp>
      <p:pic>
        <p:nvPicPr>
          <p:cNvPr id="9218" name="CA12415B-F00B-4F4D-BFBC-E08580DE0A15" descr="IMG_0199.PNG">
            <a:extLst>
              <a:ext uri="{FF2B5EF4-FFF2-40B4-BE49-F238E27FC236}">
                <a16:creationId xmlns:a16="http://schemas.microsoft.com/office/drawing/2014/main" id="{9770FA4D-F74E-FCF3-8D06-C6573BC5D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293" y="228452"/>
            <a:ext cx="3001784" cy="649616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B02CDE-D119-6002-D2C2-183394FC44FF}"/>
              </a:ext>
            </a:extLst>
          </p:cNvPr>
          <p:cNvCxnSpPr>
            <a:cxnSpLocks/>
          </p:cNvCxnSpPr>
          <p:nvPr/>
        </p:nvCxnSpPr>
        <p:spPr bwMode="gray">
          <a:xfrm>
            <a:off x="8486065" y="6001723"/>
            <a:ext cx="2084801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31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Övervaka din laddning</a:t>
            </a: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568688"/>
            <a:ext cx="4967288" cy="3529013"/>
          </a:xfrm>
        </p:spPr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Du kan se olika typer av information om laddningen i instrumentpanelen.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8F8276-4C23-A188-05A3-B3C9544FAC69}"/>
              </a:ext>
            </a:extLst>
          </p:cNvPr>
          <p:cNvSpPr txBox="1"/>
          <p:nvPr/>
        </p:nvSpPr>
        <p:spPr bwMode="gray">
          <a:xfrm>
            <a:off x="9792585" y="589429"/>
            <a:ext cx="2295582" cy="7549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Detta kommer att påverkas av laddarens klassificering/installationsinställningar. Ur ett EV-förarperspektiv kan du göra olika inställningar via schemabegränsningar för lastbalansering under laddningssessionen.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DE7E88-5290-15AD-8031-9D660278BC14}"/>
              </a:ext>
            </a:extLst>
          </p:cNvPr>
          <p:cNvSpPr txBox="1"/>
          <p:nvPr/>
        </p:nvSpPr>
        <p:spPr bwMode="gray">
          <a:xfrm>
            <a:off x="10171627" y="3947447"/>
            <a:ext cx="1816911" cy="7549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Aktiv effekt i realtid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C92151-2C8F-839D-E2D0-479BAB14D293}"/>
              </a:ext>
            </a:extLst>
          </p:cNvPr>
          <p:cNvSpPr txBox="1"/>
          <p:nvPr/>
        </p:nvSpPr>
        <p:spPr bwMode="gray">
          <a:xfrm>
            <a:off x="4232810" y="3488011"/>
            <a:ext cx="1816911" cy="7549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600"/>
              </a:spcBef>
            </a:pP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Levererad energi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E716E7-9ACD-B1CB-360B-A2BA4A8B987F}"/>
              </a:ext>
            </a:extLst>
          </p:cNvPr>
          <p:cNvCxnSpPr>
            <a:cxnSpLocks/>
          </p:cNvCxnSpPr>
          <p:nvPr/>
        </p:nvCxnSpPr>
        <p:spPr bwMode="gray">
          <a:xfrm flipH="1">
            <a:off x="5141266" y="2127173"/>
            <a:ext cx="837503" cy="1301827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3A713E6D-A856-4646-835E-AEBCA73A5C33" descr="IMG_0200.PNG">
            <a:extLst>
              <a:ext uri="{FF2B5EF4-FFF2-40B4-BE49-F238E27FC236}">
                <a16:creationId xmlns:a16="http://schemas.microsoft.com/office/drawing/2014/main" id="{333FF746-9B89-1A43-D5D5-3D48D20A9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1701" y="208355"/>
            <a:ext cx="2962654" cy="64114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63BF65-DD22-9BF2-5B07-4177E651F23D}"/>
              </a:ext>
            </a:extLst>
          </p:cNvPr>
          <p:cNvCxnSpPr>
            <a:cxnSpLocks/>
          </p:cNvCxnSpPr>
          <p:nvPr/>
        </p:nvCxnSpPr>
        <p:spPr bwMode="gray">
          <a:xfrm flipV="1">
            <a:off x="7599435" y="1344341"/>
            <a:ext cx="2097458" cy="729008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A0ABFC-C445-09A1-F04D-1FE7390F5B11}"/>
              </a:ext>
            </a:extLst>
          </p:cNvPr>
          <p:cNvCxnSpPr>
            <a:cxnSpLocks/>
          </p:cNvCxnSpPr>
          <p:nvPr/>
        </p:nvCxnSpPr>
        <p:spPr bwMode="gray">
          <a:xfrm>
            <a:off x="8648164" y="4092198"/>
            <a:ext cx="1341403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8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CB5D12-F71D-46FB-B8CD-1328D1AA6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7138" y="969054"/>
            <a:ext cx="1300262" cy="2337708"/>
          </a:xfrm>
        </p:spPr>
        <p:txBody>
          <a:bodyPr/>
          <a:lstStyle/>
          <a:p>
            <a:r>
              <a:rPr lang="sv-SE"/>
              <a:t>1.1.</a:t>
            </a:r>
          </a:p>
          <a:p>
            <a:r>
              <a:rPr lang="sv-SE"/>
              <a:t>1.2.</a:t>
            </a:r>
          </a:p>
          <a:p>
            <a:r>
              <a:rPr lang="sv-SE"/>
              <a:t>1.3.</a:t>
            </a:r>
          </a:p>
          <a:p>
            <a:r>
              <a:rPr lang="sv-SE"/>
              <a:t>1.4.</a:t>
            </a:r>
          </a:p>
          <a:p>
            <a:r>
              <a:rPr lang="sv-SE"/>
              <a:t>1.5.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9E58DE-9F42-486B-B62B-AB75887EFE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77878" y="969053"/>
            <a:ext cx="5047321" cy="2337709"/>
          </a:xfrm>
        </p:spPr>
        <p:txBody>
          <a:bodyPr/>
          <a:lstStyle/>
          <a:p>
            <a:r>
              <a:rPr lang="sv-SE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Registrera dig/logga in</a:t>
            </a:r>
          </a:p>
          <a:p>
            <a:r>
              <a:rPr lang="sv-SE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Appmenyöversikt</a:t>
            </a:r>
          </a:p>
          <a:p>
            <a:r>
              <a:rPr lang="sv-SE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Ansluta din laddare</a:t>
            </a:r>
          </a:p>
          <a:p>
            <a:r>
              <a:rPr lang="sv-SE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Internetanslutning </a:t>
            </a:r>
          </a:p>
          <a:p>
            <a:r>
              <a:rPr lang="sv-SE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Konfigurera energiplan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C31986B3-F0C3-9F93-54E6-FBA8FB1C7FD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18789341"/>
                  </p:ext>
                </p:extLst>
              </p:nvPr>
            </p:nvGraphicFramePr>
            <p:xfrm>
              <a:off x="718457" y="931411"/>
              <a:ext cx="4155924" cy="2337707"/>
            </p:xfrm>
            <a:graphic>
              <a:graphicData uri="http://schemas.microsoft.com/office/powerpoint/2016/slidezoom">
                <pslz:sldZm>
                  <pslz:sldZmObj sldId="8027" cId="2245702575">
                    <pslz:zmPr id="{5CB8539E-8717-4AA2-BB3A-6905BCB0CFA7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155924" cy="233770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extLst>
                  <a:ext uri="{FF2B5EF4-FFF2-40B4-BE49-F238E27FC236}">
                    <a16:creationId xmlns:a16="http://schemas.microsoft.com/office/drawing/2014/main" id="{C31986B3-F0C3-9F93-54E6-FBA8FB1C7F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8457" y="931411"/>
                <a:ext cx="4155924" cy="233770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55B15D4D-609D-6518-644C-93672B4EAAE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22203836"/>
                  </p:ext>
                </p:extLst>
              </p:nvPr>
            </p:nvGraphicFramePr>
            <p:xfrm>
              <a:off x="718457" y="3899580"/>
              <a:ext cx="4155924" cy="2337707"/>
            </p:xfrm>
            <a:graphic>
              <a:graphicData uri="http://schemas.microsoft.com/office/powerpoint/2016/slidezoom">
                <pslz:sldZm>
                  <pslz:sldZmObj sldId="8054" cId="3951255822">
                    <pslz:zmPr id="{5EE50DDA-3C33-483C-9E46-5FED29CE0006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155924" cy="233770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extLst>
                  <a:ext uri="{FF2B5EF4-FFF2-40B4-BE49-F238E27FC236}">
                    <a16:creationId xmlns:a16="http://schemas.microsoft.com/office/drawing/2014/main" id="{55B15D4D-609D-6518-644C-93672B4EAAE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8457" y="3899580"/>
                <a:ext cx="4155924" cy="233770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CCB7DB7-A61A-718C-1B5E-81E9B77DA625}"/>
              </a:ext>
            </a:extLst>
          </p:cNvPr>
          <p:cNvSpPr txBox="1">
            <a:spLocks/>
          </p:cNvSpPr>
          <p:nvPr/>
        </p:nvSpPr>
        <p:spPr bwMode="gray">
          <a:xfrm>
            <a:off x="4567138" y="3834267"/>
            <a:ext cx="1300262" cy="21199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r" defTabSz="914491" rtl="0" eaLnBrk="1" latinLnBrk="0" hangingPunct="1">
              <a:spcBef>
                <a:spcPts val="1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2.1.</a:t>
            </a:r>
          </a:p>
          <a:p>
            <a:r>
              <a:rPr lang="sv-SE"/>
              <a:t>2.2.</a:t>
            </a:r>
          </a:p>
          <a:p>
            <a:r>
              <a:rPr lang="sv-SE"/>
              <a:t>2.3.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00CD016-42C9-019A-B8FE-8FF837F1E7C3}"/>
              </a:ext>
            </a:extLst>
          </p:cNvPr>
          <p:cNvSpPr txBox="1">
            <a:spLocks/>
          </p:cNvSpPr>
          <p:nvPr/>
        </p:nvSpPr>
        <p:spPr bwMode="gray">
          <a:xfrm>
            <a:off x="6077878" y="3834267"/>
            <a:ext cx="5047321" cy="21199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914491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Ladda med ChargerSync-appen</a:t>
            </a:r>
          </a:p>
          <a:p>
            <a:r>
              <a:rPr lang="sv-SE"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Övervaka din laddning</a:t>
            </a:r>
          </a:p>
          <a:p>
            <a:r>
              <a:rPr lang="sv-SE"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Få rapporter om laddningssessioner</a:t>
            </a:r>
          </a:p>
        </p:txBody>
      </p:sp>
    </p:spTree>
    <p:extLst>
      <p:ext uri="{BB962C8B-B14F-4D97-AF65-F5344CB8AC3E}">
        <p14:creationId xmlns:p14="http://schemas.microsoft.com/office/powerpoint/2010/main" val="2918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Övervaka din laddning</a:t>
            </a: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568688"/>
            <a:ext cx="4967288" cy="3529013"/>
          </a:xfrm>
        </p:spPr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Du kan avsluta laddningen från mobilappen. När laddningssessionen är klar kommer du att kunna få information om laddningsaktiviteten. </a:t>
            </a:r>
          </a:p>
        </p:txBody>
      </p:sp>
      <p:pic>
        <p:nvPicPr>
          <p:cNvPr id="2050" name="6D8F2EC8-858F-4BCA-A7B0-453BE6948F50" descr="IMG_0201.PNG">
            <a:extLst>
              <a:ext uri="{FF2B5EF4-FFF2-40B4-BE49-F238E27FC236}">
                <a16:creationId xmlns:a16="http://schemas.microsoft.com/office/drawing/2014/main" id="{2FBF9E00-F632-F59F-5A56-34D0EACCF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9338" y="206749"/>
            <a:ext cx="2970368" cy="644450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Få rapporter om laddningssessioner</a:t>
            </a: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858122"/>
            <a:ext cx="4967288" cy="3529013"/>
          </a:xfrm>
        </p:spPr>
        <p:txBody>
          <a:bodyPr lIns="0" tIns="0" rIns="0" bIns="0"/>
          <a:lstStyle/>
          <a:p>
            <a:r>
              <a:rPr kumimoji="0" lang="sv-SE" sz="2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Laddningsaktiviteter kan, med olika alternativ för filtrering, exporteras till olika format</a:t>
            </a:r>
            <a:r>
              <a:rPr lang="sv-SE" sz="2400">
                <a:solidFill>
                  <a:srgbClr val="000000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.</a:t>
            </a:r>
          </a:p>
          <a:p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BBvoice"/>
                <a:ea typeface="ABBvoice"/>
                <a:cs typeface="ABBvoice"/>
              </a:rPr>
              <a:t>Du kommer åt detta från </a:t>
            </a:r>
            <a:r>
              <a:rPr lang="sv-SE" sz="1600"/>
              <a:t>Instrumentpanel -&gt; Svep åt vänster -&gt; Statistik -&gt; Klicka på diagrammen -&gt; Svep åt vänster -&gt; Exportera</a:t>
            </a:r>
          </a:p>
          <a:p>
            <a:endParaRPr lang="en-US" sz="1400" b="1" dirty="0">
              <a:solidFill>
                <a:srgbClr val="000000"/>
              </a:solidFill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Du rekommenderas att använda uppdateringsikonen före filtrering/exportering. Uppdateringsikonen kommer att visa (roterande) när laddaren och appen synkroniserar laddningssessionsrapporter.</a:t>
            </a:r>
          </a:p>
          <a:p>
            <a:endParaRPr lang="en-US" dirty="0"/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D442492F-6DC3-DF81-6129-4317C257F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5296" y="1152030"/>
            <a:ext cx="2594196" cy="530128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1C21C2-E26B-6695-1027-80492676BA02}"/>
              </a:ext>
            </a:extLst>
          </p:cNvPr>
          <p:cNvSpPr txBox="1"/>
          <p:nvPr/>
        </p:nvSpPr>
        <p:spPr bwMode="gray">
          <a:xfrm>
            <a:off x="10346747" y="596075"/>
            <a:ext cx="1471352" cy="463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b="1">
                <a:ea typeface="ABBvoice Light" panose="020D0403020503020204" pitchFamily="34" charset="0"/>
                <a:cs typeface="ABBvoice Light" panose="020D0403020503020204" pitchFamily="34" charset="0"/>
              </a:rPr>
              <a:t>Uppdatera</a:t>
            </a: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 sessionsregister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B692DD-BE38-2E13-EA27-7823E28BE1DB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11120437" y="838790"/>
            <a:ext cx="134969" cy="859473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6CEE0A4-4F60-B356-90B5-02FE15E48C70}"/>
              </a:ext>
            </a:extLst>
          </p:cNvPr>
          <p:cNvSpPr txBox="1"/>
          <p:nvPr/>
        </p:nvSpPr>
        <p:spPr bwMode="gray">
          <a:xfrm>
            <a:off x="6521380" y="2363981"/>
            <a:ext cx="1841127" cy="463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Laddning med RFID/laddningskort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E31A7B-22C5-8C50-CF79-5B65457940A7}"/>
              </a:ext>
            </a:extLst>
          </p:cNvPr>
          <p:cNvCxnSpPr>
            <a:cxnSpLocks/>
          </p:cNvCxnSpPr>
          <p:nvPr/>
        </p:nvCxnSpPr>
        <p:spPr bwMode="gray">
          <a:xfrm flipH="1">
            <a:off x="8172544" y="2608127"/>
            <a:ext cx="781493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4198544-A5C7-4AEA-1783-C9CD2CE243EE}"/>
              </a:ext>
            </a:extLst>
          </p:cNvPr>
          <p:cNvSpPr txBox="1"/>
          <p:nvPr/>
        </p:nvSpPr>
        <p:spPr bwMode="gray">
          <a:xfrm>
            <a:off x="6891155" y="3524657"/>
            <a:ext cx="1471352" cy="463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Laddning med Freevending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D83957-9175-E221-0B1A-67EF96BAB091}"/>
              </a:ext>
            </a:extLst>
          </p:cNvPr>
          <p:cNvCxnSpPr>
            <a:cxnSpLocks/>
          </p:cNvCxnSpPr>
          <p:nvPr/>
        </p:nvCxnSpPr>
        <p:spPr bwMode="gray">
          <a:xfrm flipH="1">
            <a:off x="8172544" y="3753387"/>
            <a:ext cx="781493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0876B63-95F1-10A1-51AD-6DBA4C130F51}"/>
              </a:ext>
            </a:extLst>
          </p:cNvPr>
          <p:cNvSpPr txBox="1"/>
          <p:nvPr/>
        </p:nvSpPr>
        <p:spPr bwMode="gray">
          <a:xfrm>
            <a:off x="6891155" y="4227744"/>
            <a:ext cx="1471352" cy="463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Laddning med mobilapp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BA8D07-9E88-A0C2-043A-7DF23D020186}"/>
              </a:ext>
            </a:extLst>
          </p:cNvPr>
          <p:cNvCxnSpPr>
            <a:cxnSpLocks/>
          </p:cNvCxnSpPr>
          <p:nvPr/>
        </p:nvCxnSpPr>
        <p:spPr bwMode="gray">
          <a:xfrm flipH="1">
            <a:off x="8193756" y="4450928"/>
            <a:ext cx="735911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EC807ED-9366-4217-5ABB-847216C523E6}"/>
              </a:ext>
            </a:extLst>
          </p:cNvPr>
          <p:cNvSpPr txBox="1"/>
          <p:nvPr/>
        </p:nvSpPr>
        <p:spPr bwMode="gray">
          <a:xfrm>
            <a:off x="6722347" y="5476065"/>
            <a:ext cx="1746487" cy="8162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Exportera laddningsaktiviteter till din e-post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4C743B-16D9-3C7F-0C9C-D0B6B6EB64A5}"/>
              </a:ext>
            </a:extLst>
          </p:cNvPr>
          <p:cNvCxnSpPr>
            <a:cxnSpLocks/>
            <a:endCxn id="21" idx="3"/>
          </p:cNvCxnSpPr>
          <p:nvPr/>
        </p:nvCxnSpPr>
        <p:spPr bwMode="gray">
          <a:xfrm flipH="1">
            <a:off x="8468834" y="5884198"/>
            <a:ext cx="1231793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6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Anpassa dina inställningar</a:t>
            </a:r>
            <a:br>
              <a:rPr lang="sv-SE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Avancerade operationer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3857" y="2499405"/>
            <a:ext cx="4010706" cy="3529013"/>
          </a:xfrm>
        </p:spPr>
        <p:txBody>
          <a:bodyPr lIns="0" tIns="0" rIns="0" bIns="0"/>
          <a:lstStyle/>
          <a:p>
            <a:r>
              <a:rPr lang="sv-SE"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Ta kontroll över dina laddarinställningar baserat på dina behov</a:t>
            </a:r>
          </a:p>
          <a:p>
            <a:endParaRPr lang="en-US" dirty="0"/>
          </a:p>
          <a:p>
            <a:r>
              <a:rPr lang="sv-SE"/>
              <a:t>Appen erbjuder olika alternativ som du kan konfigurera och anpassa efter dina behov.</a:t>
            </a:r>
          </a:p>
        </p:txBody>
      </p:sp>
      <p:pic>
        <p:nvPicPr>
          <p:cNvPr id="8" name="Picture Placeholder 7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0580717F-266A-4748-2917-5370151432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EF1B73D-A604-452E-B8A2-D8BC37EE7FC1}"/>
              </a:ext>
            </a:extLst>
          </p:cNvPr>
          <p:cNvSpPr txBox="1">
            <a:spLocks/>
          </p:cNvSpPr>
          <p:nvPr/>
        </p:nvSpPr>
        <p:spPr bwMode="gray">
          <a:xfrm>
            <a:off x="0" y="1463790"/>
            <a:ext cx="1393371" cy="46734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91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7800">
                <a:solidFill>
                  <a:schemeClr val="bg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753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Ladda med RFID-kort</a:t>
            </a: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568688"/>
            <a:ext cx="4967288" cy="3529013"/>
          </a:xfrm>
        </p:spPr>
        <p:txBody>
          <a:bodyPr lIns="0" tIns="0" rIns="0" bIns="0"/>
          <a:lstStyle/>
          <a:p>
            <a:r>
              <a:rPr kumimoji="0" lang="sv-SE" sz="2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Laddningen kan startas eller stoppas med RFID-kort. Appguider för att hantera RFID-kort.</a:t>
            </a:r>
          </a:p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200" dirty="0">
              <a:solidFill>
                <a:srgbClr val="000000"/>
              </a:solidFill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BBvoice"/>
                <a:ea typeface="ABBvoice"/>
                <a:cs typeface="ABBvoice"/>
              </a:rPr>
              <a:t>Du kommer åt detta från Instrumentpanel -&gt; Mina laddare -&gt; RFID -&gt; Lägg till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Laddaren är kompatibel med ISO/IEC 14443A, MIFARE™ Classic, 1K och 4K minne.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Om du har mer än en laddare måste detta RFID-kort läggas till för varje laddare.</a:t>
            </a:r>
          </a:p>
        </p:txBody>
      </p:sp>
      <p:pic>
        <p:nvPicPr>
          <p:cNvPr id="10242" name="8E8EAF70-6AF1-4C30-A557-E0DC6D985CC5" descr="IMG_0181.PNG">
            <a:extLst>
              <a:ext uri="{FF2B5EF4-FFF2-40B4-BE49-F238E27FC236}">
                <a16:creationId xmlns:a16="http://schemas.microsoft.com/office/drawing/2014/main" id="{FB19F6DD-32BA-59AB-C512-1BA143C25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5832" y="320426"/>
            <a:ext cx="2872853" cy="62171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7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Ladda med Freevending</a:t>
            </a: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568688"/>
            <a:ext cx="4967288" cy="3529013"/>
          </a:xfrm>
        </p:spPr>
        <p:txBody>
          <a:bodyPr lIns="0" tIns="0" rIns="0" bIns="0"/>
          <a:lstStyle/>
          <a:p>
            <a:r>
              <a:rPr lang="sv-SE" sz="2400">
                <a:solidFill>
                  <a:srgbClr val="000000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Laddaren kan konfigureras för att ladda när som helst medan vem som helst är ansluten för laddning, dvs. ingen autentiseringskontroll, leverera bara energi till den anslutna elbilen. </a:t>
            </a:r>
          </a:p>
        </p:txBody>
      </p:sp>
      <p:pic>
        <p:nvPicPr>
          <p:cNvPr id="11266" name="3F0EC3D1-B3DB-4E64-96D6-EE8BF687BD1D" descr="IMG_0179.PNG">
            <a:extLst>
              <a:ext uri="{FF2B5EF4-FFF2-40B4-BE49-F238E27FC236}">
                <a16:creationId xmlns:a16="http://schemas.microsoft.com/office/drawing/2014/main" id="{D86C8C00-D217-B0F1-A950-7A182E716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1833" y="121271"/>
            <a:ext cx="3096760" cy="670170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56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Debitering enligt Freevending-schema</a:t>
            </a: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860200"/>
            <a:ext cx="4967288" cy="3529013"/>
          </a:xfrm>
        </p:spPr>
        <p:txBody>
          <a:bodyPr lIns="0" tIns="0" rIns="0" bIns="0"/>
          <a:lstStyle/>
          <a:p>
            <a:r>
              <a:rPr kumimoji="0" lang="sv-SE" sz="2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Laddaren kan konfigureras för att vara i Freevending-läge under ett visst tidsfönster/schema istället för alltid PÅ.</a:t>
            </a:r>
          </a:p>
          <a:p>
            <a:endParaRPr lang="en-US" sz="2400" dirty="0">
              <a:solidFill>
                <a:srgbClr val="000000"/>
              </a:solidFill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r>
              <a:rPr lang="sv-SE" sz="2400">
                <a:solidFill>
                  <a:srgbClr val="000000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Endast ett schema kommer att vara aktivt.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3DF30D-846F-C2B7-28CF-EDCEE86201A7}"/>
              </a:ext>
            </a:extLst>
          </p:cNvPr>
          <p:cNvSpPr txBox="1"/>
          <p:nvPr/>
        </p:nvSpPr>
        <p:spPr bwMode="gray">
          <a:xfrm>
            <a:off x="9530978" y="1704613"/>
            <a:ext cx="1883229" cy="8599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Vilket som helst av Freevending-lägena kan konfigureras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25982-FBDD-0A81-D147-B3F692C27FCB}"/>
              </a:ext>
            </a:extLst>
          </p:cNvPr>
          <p:cNvSpPr txBox="1"/>
          <p:nvPr/>
        </p:nvSpPr>
        <p:spPr bwMode="gray">
          <a:xfrm>
            <a:off x="10020835" y="5097701"/>
            <a:ext cx="1883229" cy="8599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Alternativ för att hantera scheman.</a:t>
            </a:r>
          </a:p>
        </p:txBody>
      </p:sp>
      <p:pic>
        <p:nvPicPr>
          <p:cNvPr id="12290" name="C3AE00B6-45B1-4BEF-949F-BB9E7A83B9EE" descr="IMG_0180.PNG">
            <a:extLst>
              <a:ext uri="{FF2B5EF4-FFF2-40B4-BE49-F238E27FC236}">
                <a16:creationId xmlns:a16="http://schemas.microsoft.com/office/drawing/2014/main" id="{E69AAFC3-A9B1-87EA-76C9-149470959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2420" y="394253"/>
            <a:ext cx="2928292" cy="635321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753DEC-1CFF-31FD-D64E-53A710800BF3}"/>
              </a:ext>
            </a:extLst>
          </p:cNvPr>
          <p:cNvCxnSpPr>
            <a:cxnSpLocks/>
          </p:cNvCxnSpPr>
          <p:nvPr/>
        </p:nvCxnSpPr>
        <p:spPr bwMode="gray">
          <a:xfrm flipV="1">
            <a:off x="7858846" y="2240782"/>
            <a:ext cx="1518020" cy="17327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582452-F616-CCB3-22FB-7F30A27C1464}"/>
              </a:ext>
            </a:extLst>
          </p:cNvPr>
          <p:cNvCxnSpPr>
            <a:cxnSpLocks/>
          </p:cNvCxnSpPr>
          <p:nvPr/>
        </p:nvCxnSpPr>
        <p:spPr bwMode="gray">
          <a:xfrm>
            <a:off x="8159779" y="5282178"/>
            <a:ext cx="1735335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72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Justera inställningar för laddningsström</a:t>
            </a: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876516"/>
            <a:ext cx="4967288" cy="3529013"/>
          </a:xfrm>
        </p:spPr>
        <p:txBody>
          <a:bodyPr lIns="0" tIns="0" rIns="0" bIns="0"/>
          <a:lstStyle/>
          <a:p>
            <a:r>
              <a:rPr kumimoji="0" lang="sv-SE" sz="2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Laddaren kan konfigureras för att begränsa maximal laddningsström för ett visst tidsfönster/schema.</a:t>
            </a:r>
          </a:p>
          <a:p>
            <a:endParaRPr lang="en-US" sz="3200" dirty="0">
              <a:solidFill>
                <a:srgbClr val="000000"/>
              </a:solidFill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Denna ströminställning kommer att visas i instrumentpanelen som maximal ström under en laddningssession.   </a:t>
            </a:r>
          </a:p>
        </p:txBody>
      </p:sp>
      <p:pic>
        <p:nvPicPr>
          <p:cNvPr id="13314" name="7DDB1FE2-D0E0-4001-BBDD-D567C730C26C" descr="IMG_0178.PNG">
            <a:extLst>
              <a:ext uri="{FF2B5EF4-FFF2-40B4-BE49-F238E27FC236}">
                <a16:creationId xmlns:a16="http://schemas.microsoft.com/office/drawing/2014/main" id="{1D095108-E324-F21C-651F-90DA02C83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0062" y="192951"/>
            <a:ext cx="2917371" cy="631349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7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 dirty="0">
                <a:solidFill>
                  <a:srgbClr val="FF0000"/>
                </a:solidFill>
              </a:rPr>
              <a:t>—</a:t>
            </a:r>
            <a:br>
              <a:rPr lang="sv-SE" b="1" dirty="0"/>
            </a:br>
            <a:r>
              <a:rPr lang="sv-SE" b="1" dirty="0"/>
              <a:t>Anpassa laddningssessions-rapporter</a:t>
            </a:r>
            <a:br>
              <a:rPr lang="sv-SE" b="1" dirty="0"/>
            </a:br>
            <a:r>
              <a:rPr lang="sv-SE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  <a:br>
              <a:rPr lang="sv-SE" dirty="0"/>
            </a:b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9230" y="2421654"/>
            <a:ext cx="4967288" cy="3280365"/>
          </a:xfrm>
        </p:spPr>
        <p:txBody>
          <a:bodyPr lIns="0" tIns="0" rIns="0" bIns="0"/>
          <a:lstStyle/>
          <a:p>
            <a:r>
              <a:rPr lang="sv-SE" sz="2400" dirty="0">
                <a:solidFill>
                  <a:srgbClr val="000000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Du kan använda olika typer av filtrering i laddningssessionsaktiviteterna.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Tagga din tjänstebilsladdning, filtrera och använd detta för att få ersättning.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Filtrera efter RFID/laddningskortnamn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Filtrera efter dagar/månader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r>
              <a:rPr lang="sv-SE" sz="1600" b="1" dirty="0">
                <a:solidFill>
                  <a:srgbClr val="000000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Du rekommenderas att använda uppdateringsikonen före filtrering/exportering. Uppdateringsikonen kommer att visa (roterande) när laddaren och appen synkroniserar laddningssessionsrapporter.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807B3944-9981-A51E-49FF-C24A9C3C3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5296" y="1152030"/>
            <a:ext cx="2594196" cy="530128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75444E93-C1F7-81FC-BD7F-07687097E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2986" y="1124617"/>
            <a:ext cx="1924669" cy="7270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55F05D-E900-0FD2-6E45-8D0BA6952676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7354161" y="1568801"/>
            <a:ext cx="2215141" cy="145911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B044567-4C75-53D3-0E9C-B4AC096E5FED}"/>
              </a:ext>
            </a:extLst>
          </p:cNvPr>
          <p:cNvSpPr txBox="1"/>
          <p:nvPr/>
        </p:nvSpPr>
        <p:spPr bwMode="gray">
          <a:xfrm>
            <a:off x="10346747" y="596075"/>
            <a:ext cx="1471352" cy="463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b="1">
                <a:ea typeface="ABBvoice Light" panose="020D0403020503020204" pitchFamily="34" charset="0"/>
                <a:cs typeface="ABBvoice Light" panose="020D0403020503020204" pitchFamily="34" charset="0"/>
              </a:rPr>
              <a:t>Uppdatera</a:t>
            </a: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 sessionsregister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46AEFE-8FD6-BDEB-24F1-C047E51458E9}"/>
              </a:ext>
            </a:extLst>
          </p:cNvPr>
          <p:cNvCxnSpPr>
            <a:cxnSpLocks/>
          </p:cNvCxnSpPr>
          <p:nvPr/>
        </p:nvCxnSpPr>
        <p:spPr bwMode="gray">
          <a:xfrm>
            <a:off x="7178173" y="5050469"/>
            <a:ext cx="629396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2501452-F773-1792-7A88-C6E11CE718E9}"/>
              </a:ext>
            </a:extLst>
          </p:cNvPr>
          <p:cNvSpPr txBox="1"/>
          <p:nvPr/>
        </p:nvSpPr>
        <p:spPr bwMode="gray">
          <a:xfrm>
            <a:off x="7180535" y="5143288"/>
            <a:ext cx="1641918" cy="10235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Klicka på någon aktivitet och markera som tjänstebilssession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5A9222-556F-EE3A-AAFB-C6916F7B28D3}"/>
              </a:ext>
            </a:extLst>
          </p:cNvPr>
          <p:cNvSpPr txBox="1"/>
          <p:nvPr/>
        </p:nvSpPr>
        <p:spPr bwMode="gray">
          <a:xfrm>
            <a:off x="7006271" y="1890708"/>
            <a:ext cx="1702098" cy="5309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Olika filtreringsalternativ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DCA4F2-64C5-FC5F-67D7-43F29BF58991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11120437" y="838790"/>
            <a:ext cx="134969" cy="859473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6D8F2EC8-858F-4BCA-A7B0-453BE6948F50" descr="IMG_0201.PNG">
            <a:extLst>
              <a:ext uri="{FF2B5EF4-FFF2-40B4-BE49-F238E27FC236}">
                <a16:creationId xmlns:a16="http://schemas.microsoft.com/office/drawing/2014/main" id="{EA01BAF0-23A6-AE74-DD9A-764A1DE50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939" y="2769804"/>
            <a:ext cx="1702098" cy="368351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15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Programuppdateringar för laddaren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936635"/>
            <a:ext cx="4967288" cy="3529013"/>
          </a:xfrm>
        </p:spPr>
        <p:txBody>
          <a:bodyPr lIns="0" tIns="0" rIns="0" bIns="0"/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Laddaren kan uppdateras via appen. Appen ger också en uppdateringsavisering när en ny uppdatering är tillgänglig.</a:t>
            </a:r>
          </a:p>
          <a:p>
            <a:pPr marL="285750" marR="0" lvl="0" indent="-28575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Bvoice"/>
              <a:ea typeface="ABBvoice"/>
              <a:cs typeface="ABBvoice"/>
            </a:endParaRPr>
          </a:p>
          <a:p>
            <a:pPr marL="285750" marR="0" lvl="0" indent="-28575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BBvoice"/>
                <a:ea typeface="ABBvoice"/>
                <a:cs typeface="ABBvoice"/>
              </a:rPr>
              <a:t>För närvarande måste användaren hålla sig nära laddaren för att uppdatera laddaren </a:t>
            </a:r>
            <a:r>
              <a:rPr lang="sv-SE">
                <a:solidFill>
                  <a:srgbClr val="000000"/>
                </a:solidFill>
                <a:latin typeface="ABBvoice"/>
                <a:ea typeface="ABBvoice"/>
                <a:cs typeface="ABBvoice"/>
              </a:rPr>
              <a:t>med Bluetooth på grund av den begränsade räckvidden. Appen visar hur du använder Bluetooth och utför uppdateringar.</a:t>
            </a:r>
          </a:p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2DDD8-876F-DB11-899B-0D360FD7A6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726" y="878010"/>
            <a:ext cx="3930666" cy="39703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425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Hantering av laddaren</a:t>
            </a: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568688"/>
            <a:ext cx="4967288" cy="3529013"/>
          </a:xfrm>
        </p:spPr>
        <p:txBody>
          <a:bodyPr lIns="0" tIns="0" rIns="0" bIns="0"/>
          <a:lstStyle/>
          <a:p>
            <a:r>
              <a:rPr kumimoji="0" lang="sv-SE" sz="2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Du kan visa och hantera information relaterad till laddaren.</a:t>
            </a:r>
          </a:p>
          <a:p>
            <a:endParaRPr lang="en-US" sz="3200" dirty="0">
              <a:solidFill>
                <a:srgbClr val="000000"/>
              </a:solidFill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BBvoice"/>
                <a:ea typeface="ABBvoice"/>
                <a:cs typeface="ABBvoice"/>
              </a:rPr>
              <a:t>Du kommer åt detta från Instrumentpanel -&gt; Mina laddare -&gt; Lista över laddare</a:t>
            </a:r>
          </a:p>
          <a:p>
            <a:endParaRPr lang="en-US" sz="1600" dirty="0">
              <a:solidFill>
                <a:srgbClr val="000000"/>
              </a:solidFill>
              <a:latin typeface="ABBvoice"/>
              <a:ea typeface="ABBvoice"/>
              <a:cs typeface="ABBvoic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Appen stöder upp till 5 laddare. </a:t>
            </a:r>
          </a:p>
        </p:txBody>
      </p:sp>
      <p:pic>
        <p:nvPicPr>
          <p:cNvPr id="17410" name="Picture 2" descr="Image">
            <a:extLst>
              <a:ext uri="{FF2B5EF4-FFF2-40B4-BE49-F238E27FC236}">
                <a16:creationId xmlns:a16="http://schemas.microsoft.com/office/drawing/2014/main" id="{E474D0D0-9538-AAEF-A6B8-0568BFEE2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8758" y="963099"/>
            <a:ext cx="2788795" cy="569895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771113-F40C-CB49-A015-DC3275323006}"/>
              </a:ext>
            </a:extLst>
          </p:cNvPr>
          <p:cNvSpPr txBox="1"/>
          <p:nvPr/>
        </p:nvSpPr>
        <p:spPr bwMode="gray">
          <a:xfrm>
            <a:off x="3037115" y="5203371"/>
            <a:ext cx="1545772" cy="6640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Frikoppla laddaren från användarkontot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A3214D-7C3E-C1DB-FC82-36869306225D}"/>
              </a:ext>
            </a:extLst>
          </p:cNvPr>
          <p:cNvSpPr txBox="1"/>
          <p:nvPr/>
        </p:nvSpPr>
        <p:spPr bwMode="gray">
          <a:xfrm>
            <a:off x="8381999" y="252949"/>
            <a:ext cx="1329249" cy="5769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Ändra laddarens PIN-kod</a:t>
            </a:r>
          </a:p>
        </p:txBody>
      </p:sp>
      <p:pic>
        <p:nvPicPr>
          <p:cNvPr id="15362" name="6D4103AC-7815-40A8-8ACA-7AD16C15C41B" descr="IMG_0175.PNG">
            <a:extLst>
              <a:ext uri="{FF2B5EF4-FFF2-40B4-BE49-F238E27FC236}">
                <a16:creationId xmlns:a16="http://schemas.microsoft.com/office/drawing/2014/main" id="{982F9331-0707-03D4-5B1D-6D8AA78FB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6623" y="963099"/>
            <a:ext cx="2633405" cy="569895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56A29A-4E57-07C5-97C5-3B61B1418628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9154885" y="696686"/>
            <a:ext cx="1827963" cy="1333081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124C84-9BEC-2597-7BA7-BEB35371768C}"/>
              </a:ext>
            </a:extLst>
          </p:cNvPr>
          <p:cNvCxnSpPr>
            <a:cxnSpLocks/>
          </p:cNvCxnSpPr>
          <p:nvPr/>
        </p:nvCxnSpPr>
        <p:spPr bwMode="gray">
          <a:xfrm flipH="1">
            <a:off x="4485509" y="5672085"/>
            <a:ext cx="4561114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2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CB5D12-F71D-46FB-B8CD-1328D1AA6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9675" y="751342"/>
            <a:ext cx="975581" cy="5616575"/>
          </a:xfrm>
        </p:spPr>
        <p:txBody>
          <a:bodyPr/>
          <a:lstStyle/>
          <a:p>
            <a:r>
              <a:rPr lang="sv-SE" dirty="0"/>
              <a:t>3.1.</a:t>
            </a:r>
          </a:p>
          <a:p>
            <a:r>
              <a:rPr lang="sv-SE" dirty="0"/>
              <a:t>3.2.</a:t>
            </a:r>
          </a:p>
          <a:p>
            <a:r>
              <a:rPr lang="sv-SE" dirty="0"/>
              <a:t>3.3.</a:t>
            </a:r>
          </a:p>
          <a:p>
            <a:r>
              <a:rPr lang="sv-SE" dirty="0"/>
              <a:t>3.4.</a:t>
            </a:r>
          </a:p>
          <a:p>
            <a:r>
              <a:rPr lang="sv-SE" dirty="0"/>
              <a:t>3.5.</a:t>
            </a:r>
          </a:p>
          <a:p>
            <a:r>
              <a:rPr lang="sv-SE" dirty="0"/>
              <a:t>3.6.</a:t>
            </a:r>
          </a:p>
          <a:p>
            <a:r>
              <a:rPr lang="sv-SE" dirty="0"/>
              <a:t>3.7.</a:t>
            </a:r>
          </a:p>
          <a:p>
            <a:r>
              <a:rPr lang="sv-SE" dirty="0"/>
              <a:t>3.8.</a:t>
            </a:r>
          </a:p>
          <a:p>
            <a:r>
              <a:rPr lang="sv-SE" dirty="0"/>
              <a:t>3.9.</a:t>
            </a:r>
          </a:p>
          <a:p>
            <a:r>
              <a:rPr lang="sv-SE" dirty="0"/>
              <a:t>3.10.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9E58DE-9F42-486B-B62B-AB75887EFE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620713"/>
            <a:ext cx="5943602" cy="5616575"/>
          </a:xfrm>
        </p:spPr>
        <p:txBody>
          <a:bodyPr/>
          <a:lstStyle/>
          <a:p>
            <a:r>
              <a:rPr lang="sv-SE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Ladda med RFID/laddningskort</a:t>
            </a:r>
          </a:p>
          <a:p>
            <a:r>
              <a:rPr lang="sv-SE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Ladda med Freevending </a:t>
            </a:r>
          </a:p>
          <a:p>
            <a:r>
              <a:rPr lang="sv-SE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Ladda enligt Freevending-schema</a:t>
            </a:r>
          </a:p>
          <a:p>
            <a:r>
              <a:rPr lang="sv-SE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Justera scheman för laddningsström/lastbalansering</a:t>
            </a:r>
          </a:p>
          <a:p>
            <a:r>
              <a:rPr lang="sv-SE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Anpassa laddningssessionsrapporter</a:t>
            </a:r>
          </a:p>
          <a:p>
            <a:r>
              <a:rPr lang="sv-SE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Programuppdateringar för laddaren</a:t>
            </a:r>
          </a:p>
          <a:p>
            <a:r>
              <a:rPr lang="sv-SE"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Hantering av laddaren</a:t>
            </a:r>
          </a:p>
          <a:p>
            <a:r>
              <a:rPr lang="sv-SE"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Appaviseringar</a:t>
            </a:r>
          </a:p>
          <a:p>
            <a:r>
              <a:rPr lang="sv-SE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Kontohantering för appen</a:t>
            </a:r>
          </a:p>
          <a:p>
            <a:r>
              <a:rPr lang="sv-SE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Lokalisering – språk, valuta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804D3BF9-F900-1314-6BCB-6308737DD35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5" y="1973897"/>
            <a:ext cx="4381500" cy="24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Appaviseringar</a:t>
            </a: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691459"/>
            <a:ext cx="4967288" cy="3529013"/>
          </a:xfrm>
        </p:spPr>
        <p:txBody>
          <a:bodyPr lIns="0" tIns="0" rIns="0" bIns="0"/>
          <a:lstStyle/>
          <a:p>
            <a:r>
              <a:rPr kumimoji="0" lang="sv-SE" sz="2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Du kan konfigurera appen att skicka olika meddelanden.</a:t>
            </a:r>
          </a:p>
          <a:p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BBvoice"/>
                <a:ea typeface="ABBvoice"/>
                <a:cs typeface="ABBvoice"/>
              </a:rPr>
              <a:t>Du kommer åt detta från Instrumentpanel -&gt; Appinställningar -&gt; Konto</a:t>
            </a:r>
          </a:p>
          <a:p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pic>
        <p:nvPicPr>
          <p:cNvPr id="4" name="C72B033C-957B-4536-A6EB-5F262778B77C" descr="IMG_0172.PNG">
            <a:extLst>
              <a:ext uri="{FF2B5EF4-FFF2-40B4-BE49-F238E27FC236}">
                <a16:creationId xmlns:a16="http://schemas.microsoft.com/office/drawing/2014/main" id="{72A07496-1C01-A99F-FDAC-AAAD5CF84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9514" y="228452"/>
            <a:ext cx="2997183" cy="648621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99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Kontohantering för appen</a:t>
            </a: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2099922"/>
            <a:ext cx="4967288" cy="3529013"/>
          </a:xfrm>
        </p:spPr>
        <p:txBody>
          <a:bodyPr lIns="0" tIns="0" rIns="0" bIns="0"/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Du kan visa och hantera information relaterad till appkontot.</a:t>
            </a:r>
          </a:p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200" noProof="0" dirty="0">
              <a:solidFill>
                <a:srgbClr val="000000"/>
              </a:solidFill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BBvoice"/>
                <a:ea typeface="ABBvoice"/>
                <a:cs typeface="ABBvoice"/>
              </a:rPr>
              <a:t>Du kommer åt detta från Instrumentpanel -&gt; Appinställningar -&gt; Konto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D426B-69E8-A43A-4918-4BC87D343DEF}"/>
              </a:ext>
            </a:extLst>
          </p:cNvPr>
          <p:cNvSpPr txBox="1"/>
          <p:nvPr/>
        </p:nvSpPr>
        <p:spPr bwMode="gray">
          <a:xfrm>
            <a:off x="6103712" y="2351315"/>
            <a:ext cx="1426028" cy="6531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Namnet visas överst på appmenyn.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4BD680-F69A-4680-9C4D-63CFBE28B647}"/>
              </a:ext>
            </a:extLst>
          </p:cNvPr>
          <p:cNvCxnSpPr>
            <a:cxnSpLocks/>
          </p:cNvCxnSpPr>
          <p:nvPr/>
        </p:nvCxnSpPr>
        <p:spPr bwMode="gray">
          <a:xfrm flipH="1">
            <a:off x="7587342" y="2589031"/>
            <a:ext cx="845911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84569BAB-901C-4426-B636-07A784B90337" descr="IMG_0174.PNG">
            <a:extLst>
              <a:ext uri="{FF2B5EF4-FFF2-40B4-BE49-F238E27FC236}">
                <a16:creationId xmlns:a16="http://schemas.microsoft.com/office/drawing/2014/main" id="{C44A6F55-1DC4-52A7-6438-F71CB00FB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153" y="388348"/>
            <a:ext cx="2874182" cy="622002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670864-101C-F0AC-75FE-160B8AE0283A}"/>
              </a:ext>
            </a:extLst>
          </p:cNvPr>
          <p:cNvSpPr txBox="1"/>
          <p:nvPr/>
        </p:nvSpPr>
        <p:spPr bwMode="gray">
          <a:xfrm>
            <a:off x="8782259" y="2993154"/>
            <a:ext cx="1995836" cy="2838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Inge.strom@gmail.com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E0D68-9B89-9D6B-AB71-055A34B49A52}"/>
              </a:ext>
            </a:extLst>
          </p:cNvPr>
          <p:cNvSpPr txBox="1"/>
          <p:nvPr/>
        </p:nvSpPr>
        <p:spPr bwMode="gray">
          <a:xfrm>
            <a:off x="8782259" y="2466871"/>
            <a:ext cx="914400" cy="21101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Inge</a:t>
            </a:r>
          </a:p>
        </p:txBody>
      </p:sp>
    </p:spTree>
    <p:extLst>
      <p:ext uri="{BB962C8B-B14F-4D97-AF65-F5344CB8AC3E}">
        <p14:creationId xmlns:p14="http://schemas.microsoft.com/office/powerpoint/2010/main" val="330407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Lokalisering – språk, valuta</a:t>
            </a: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958409"/>
            <a:ext cx="4967288" cy="3529013"/>
          </a:xfrm>
        </p:spPr>
        <p:txBody>
          <a:bodyPr lIns="0" tIns="0" rIns="0" bIns="0"/>
          <a:lstStyle/>
          <a:p>
            <a:r>
              <a:rPr kumimoji="0" lang="sv-SE" sz="2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Appen stöder flera språk</a:t>
            </a:r>
          </a:p>
          <a:p>
            <a:r>
              <a:rPr lang="sv-SE"/>
              <a:t>Danska, estniska, finska, franska, grekiska, hebreiska, italienska, japanska, koreanska, kroatiska, lettiska, litauiska, nederländska, norska, polska, portugisiska, rumänska, slovakiska, slovenska, spanska, svenska, tjeckiska, turkiska, tyska och ungerska</a:t>
            </a:r>
          </a:p>
          <a:p>
            <a:r>
              <a:rPr kumimoji="0" lang="sv-SE" sz="2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Appen stöder många valutor i energiplanen</a:t>
            </a:r>
          </a:p>
          <a:p>
            <a:r>
              <a:rPr lang="sv-SE"/>
              <a:t>USD, EUR, JPY, GBP, AUD, CAD, CHF, DKK, NZD, SEK, KRW, SGDS, NOK, MXN, INR, TRY, PLN, HUF, CZK, ILS, AED, SAR, 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Denna valutalista kommer att utökas. Observera också att om valutan ändras kommer det att återspeglas i laddningssessionshistoriken.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1A3631-E624-017A-A529-E74AA2E837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948" y="793658"/>
            <a:ext cx="2914022" cy="26887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C8BCFE-CEAD-D585-EE2C-E59D9F25FDD3}"/>
              </a:ext>
            </a:extLst>
          </p:cNvPr>
          <p:cNvCxnSpPr>
            <a:cxnSpLocks/>
          </p:cNvCxnSpPr>
          <p:nvPr/>
        </p:nvCxnSpPr>
        <p:spPr bwMode="gray">
          <a:xfrm flipH="1">
            <a:off x="4884621" y="1664493"/>
            <a:ext cx="1788322" cy="47353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A4DABE36-75A2-40D5-81E9-732964214254" descr="IMG_0205.PNG">
            <a:extLst>
              <a:ext uri="{FF2B5EF4-FFF2-40B4-BE49-F238E27FC236}">
                <a16:creationId xmlns:a16="http://schemas.microsoft.com/office/drawing/2014/main" id="{0DBC03A5-06A6-8868-D9DE-18A92E273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9430" y="634486"/>
            <a:ext cx="2854236" cy="617685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113779-94AF-4A60-980B-DDF986C9398F}"/>
              </a:ext>
            </a:extLst>
          </p:cNvPr>
          <p:cNvCxnSpPr>
            <a:cxnSpLocks/>
          </p:cNvCxnSpPr>
          <p:nvPr/>
        </p:nvCxnSpPr>
        <p:spPr bwMode="gray">
          <a:xfrm flipH="1">
            <a:off x="5246914" y="2743200"/>
            <a:ext cx="4014044" cy="1417949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A87DA6-02EE-2960-51BE-583FD28B11B1}"/>
              </a:ext>
            </a:extLst>
          </p:cNvPr>
          <p:cNvSpPr txBox="1"/>
          <p:nvPr/>
        </p:nvSpPr>
        <p:spPr bwMode="gray">
          <a:xfrm>
            <a:off x="478465" y="5562232"/>
            <a:ext cx="11217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/>
              <a:t>Mejla oss på </a:t>
            </a:r>
            <a:r>
              <a:rPr lang="sv-SE" sz="18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chargingsupport@abb.com</a:t>
            </a:r>
            <a:r>
              <a:rPr lang="sv-SE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v-SE"/>
              <a:t>för all support gällande ChargerSync-mobilappen </a:t>
            </a:r>
          </a:p>
        </p:txBody>
      </p:sp>
    </p:spTree>
    <p:extLst>
      <p:ext uri="{BB962C8B-B14F-4D97-AF65-F5344CB8AC3E}">
        <p14:creationId xmlns:p14="http://schemas.microsoft.com/office/powerpoint/2010/main" val="103627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 dirty="0"/>
            </a:br>
            <a:r>
              <a:rPr lang="sv-SE" b="1"/>
              <a:t>Komma igång med laddaren</a:t>
            </a:r>
            <a:br>
              <a:rPr lang="sv-SE" b="1" dirty="0"/>
            </a:br>
            <a:r>
              <a:rPr lang="sv-SE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Första inställning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599" y="2708275"/>
            <a:ext cx="3241675" cy="3529013"/>
          </a:xfrm>
        </p:spPr>
        <p:txBody>
          <a:bodyPr lIns="0" tIns="0" rIns="0" bIns="0"/>
          <a:lstStyle/>
          <a:p>
            <a:r>
              <a:rPr lang="sv-SE"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Ansluta din laddare med ChargerSync </a:t>
            </a:r>
          </a:p>
          <a:p>
            <a:endParaRPr lang="en-US" dirty="0"/>
          </a:p>
          <a:p>
            <a:r>
              <a:rPr lang="sv-SE"/>
              <a:t>ChargerSync guidar dig enkelt genom snabbinstallationsproceduren och gör det möjligt för din laddare att ge en sömlös laddningsupplevelse.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F1B73D-A604-452E-B8A2-D8BC37EE7FC1}"/>
              </a:ext>
            </a:extLst>
          </p:cNvPr>
          <p:cNvSpPr txBox="1">
            <a:spLocks/>
          </p:cNvSpPr>
          <p:nvPr/>
        </p:nvSpPr>
        <p:spPr bwMode="gray">
          <a:xfrm>
            <a:off x="102712" y="914178"/>
            <a:ext cx="2988831" cy="510562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91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7800">
                <a:solidFill>
                  <a:schemeClr val="bg2"/>
                </a:solidFill>
              </a:rPr>
              <a:t>1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8A9BD32-DC7F-0B54-2F2C-09D07D1BBD9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57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Registrera dig/logga in</a:t>
            </a:r>
            <a:br>
              <a:rPr lang="sv-SE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Komma igång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/>
          <a:lstStyle/>
          <a:p>
            <a:r>
              <a:rPr lang="sv-SE" sz="24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Registrera dig om du inte har ett konto ännu och logga in med dina kontouppgifter.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Registreringsprocessen guidar dig genom kontoaktivering via e-post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Om du migrerar från en befintlig ChargerSync till denna nya mobilapp kan du enkelt logga in med samma inloggningsuppgifter</a:t>
            </a:r>
          </a:p>
          <a:p>
            <a:endParaRPr lang="en-US" dirty="0"/>
          </a:p>
        </p:txBody>
      </p:sp>
      <p:pic>
        <p:nvPicPr>
          <p:cNvPr id="1026" name="0C0734D1-5FD4-481E-90D7-9D8159F16C71" descr="IMG_0156.PNG">
            <a:extLst>
              <a:ext uri="{FF2B5EF4-FFF2-40B4-BE49-F238E27FC236}">
                <a16:creationId xmlns:a16="http://schemas.microsoft.com/office/drawing/2014/main" id="{56478FF4-726C-8402-0FCE-A63D0EC30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8268" y="701383"/>
            <a:ext cx="2709304" cy="59606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A4139D1-5B7F-4380-A73B-41C2B2568A36" descr="IMG_0158.PNG">
            <a:extLst>
              <a:ext uri="{FF2B5EF4-FFF2-40B4-BE49-F238E27FC236}">
                <a16:creationId xmlns:a16="http://schemas.microsoft.com/office/drawing/2014/main" id="{50A7B9DE-B725-2E6B-E72A-7D4E237F6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503" y="701383"/>
            <a:ext cx="2832450" cy="59606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4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sv-SE" b="1" dirty="0">
                <a:solidFill>
                  <a:srgbClr val="FF0000"/>
                </a:solidFill>
              </a:rPr>
              <a:t>—</a:t>
            </a:r>
            <a:br>
              <a:rPr lang="sv-SE" b="1" dirty="0"/>
            </a:br>
            <a:r>
              <a:rPr lang="sv-SE" b="1" dirty="0"/>
              <a:t>Menyöversikt</a:t>
            </a:r>
            <a:br>
              <a:rPr lang="sv-SE" dirty="0"/>
            </a:br>
            <a:r>
              <a:rPr lang="sv-SE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Navigering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302EC-1A26-AB1E-B4FA-230849E6012D}"/>
              </a:ext>
            </a:extLst>
          </p:cNvPr>
          <p:cNvSpPr txBox="1"/>
          <p:nvPr/>
        </p:nvSpPr>
        <p:spPr bwMode="gray">
          <a:xfrm>
            <a:off x="2467522" y="2447260"/>
            <a:ext cx="1613364" cy="5136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Meny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82550F-6ACC-7AD8-F932-2291A43514BA}"/>
              </a:ext>
            </a:extLst>
          </p:cNvPr>
          <p:cNvSpPr txBox="1"/>
          <p:nvPr/>
        </p:nvSpPr>
        <p:spPr bwMode="gray">
          <a:xfrm>
            <a:off x="2006009" y="3056354"/>
            <a:ext cx="1613364" cy="5136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Meddelandefältet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A5899F-33BE-7121-E0E4-ED266728DCEB}"/>
              </a:ext>
            </a:extLst>
          </p:cNvPr>
          <p:cNvSpPr txBox="1"/>
          <p:nvPr/>
        </p:nvSpPr>
        <p:spPr bwMode="gray">
          <a:xfrm>
            <a:off x="1657978" y="4936811"/>
            <a:ext cx="1941393" cy="5136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Status och händelser/felområde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92F69B-F49C-29E3-7CC3-F95A27F2B38F}"/>
              </a:ext>
            </a:extLst>
          </p:cNvPr>
          <p:cNvSpPr txBox="1"/>
          <p:nvPr/>
        </p:nvSpPr>
        <p:spPr bwMode="gray">
          <a:xfrm>
            <a:off x="7254047" y="2303817"/>
            <a:ext cx="1688104" cy="691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Laddarinformation, återställ PIN, radera/frikoppla konto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3D0757-C42C-3DF2-977E-5BFE2730CA3E}"/>
              </a:ext>
            </a:extLst>
          </p:cNvPr>
          <p:cNvSpPr txBox="1"/>
          <p:nvPr/>
        </p:nvSpPr>
        <p:spPr bwMode="gray">
          <a:xfrm>
            <a:off x="7308388" y="5207464"/>
            <a:ext cx="1688104" cy="691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Konto, avisering, språk osv.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3D9C3E-56A7-5D3B-8639-F5565AB6001F}"/>
              </a:ext>
            </a:extLst>
          </p:cNvPr>
          <p:cNvSpPr txBox="1"/>
          <p:nvPr/>
        </p:nvSpPr>
        <p:spPr bwMode="gray">
          <a:xfrm>
            <a:off x="7308388" y="3329859"/>
            <a:ext cx="1881027" cy="11783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Aktiveras när appen kan ansluta/kommunicera med laddaren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D7D473-7F86-F549-F7F9-F69CA98FB4A2}"/>
              </a:ext>
            </a:extLst>
          </p:cNvPr>
          <p:cNvSpPr txBox="1"/>
          <p:nvPr/>
        </p:nvSpPr>
        <p:spPr bwMode="gray">
          <a:xfrm>
            <a:off x="1995810" y="6077772"/>
            <a:ext cx="1613364" cy="5136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Vägledningsikoner för att svepa och navigera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95172F-2289-163F-348C-7E8BA176E318}"/>
              </a:ext>
            </a:extLst>
          </p:cNvPr>
          <p:cNvCxnSpPr>
            <a:cxnSpLocks/>
          </p:cNvCxnSpPr>
          <p:nvPr/>
        </p:nvCxnSpPr>
        <p:spPr bwMode="gray">
          <a:xfrm flipH="1">
            <a:off x="3004457" y="1479864"/>
            <a:ext cx="1422869" cy="1093215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708B6E8F-8B85-4D4B-8D08-F8C48D15F1C6" descr="IMG_0159.PNG">
            <a:extLst>
              <a:ext uri="{FF2B5EF4-FFF2-40B4-BE49-F238E27FC236}">
                <a16:creationId xmlns:a16="http://schemas.microsoft.com/office/drawing/2014/main" id="{8B291F90-09D7-974F-7400-61DC5F5FF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179" y="1004835"/>
            <a:ext cx="2705986" cy="580210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887406-22F2-BF9D-3A29-37134D01A8E4}"/>
              </a:ext>
            </a:extLst>
          </p:cNvPr>
          <p:cNvCxnSpPr>
            <a:cxnSpLocks/>
          </p:cNvCxnSpPr>
          <p:nvPr/>
        </p:nvCxnSpPr>
        <p:spPr bwMode="gray">
          <a:xfrm flipH="1">
            <a:off x="3733003" y="6316719"/>
            <a:ext cx="1753397" cy="72289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693C92-1416-1FF8-1CDD-65E6648944CF}"/>
              </a:ext>
            </a:extLst>
          </p:cNvPr>
          <p:cNvCxnSpPr>
            <a:cxnSpLocks/>
          </p:cNvCxnSpPr>
          <p:nvPr/>
        </p:nvCxnSpPr>
        <p:spPr bwMode="gray">
          <a:xfrm flipH="1">
            <a:off x="3748167" y="3167318"/>
            <a:ext cx="1185094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92DCD9-0767-456C-8677-C071AA538CEA}"/>
              </a:ext>
            </a:extLst>
          </p:cNvPr>
          <p:cNvCxnSpPr>
            <a:cxnSpLocks/>
          </p:cNvCxnSpPr>
          <p:nvPr/>
        </p:nvCxnSpPr>
        <p:spPr bwMode="gray">
          <a:xfrm flipH="1">
            <a:off x="3782390" y="5207464"/>
            <a:ext cx="1150871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F35E0BE1-077F-4031-8C96-E433CFA5F736" descr="IMG_0160.PNG">
            <a:extLst>
              <a:ext uri="{FF2B5EF4-FFF2-40B4-BE49-F238E27FC236}">
                <a16:creationId xmlns:a16="http://schemas.microsoft.com/office/drawing/2014/main" id="{4DEF159C-13D8-AD8B-8B0C-2A0629F76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9415" y="734889"/>
            <a:ext cx="2763571" cy="59806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42D80C6-5A32-BE6D-4FDC-84A018E432FD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8821954" y="2573079"/>
            <a:ext cx="624912" cy="559707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2CAB02A-1374-377D-005F-1504F8FA1294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8875301" y="3660931"/>
            <a:ext cx="571565" cy="171114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9FE8D65-1DD2-66E0-B065-0065AD32DE93}"/>
              </a:ext>
            </a:extLst>
          </p:cNvPr>
          <p:cNvCxnSpPr>
            <a:cxnSpLocks/>
          </p:cNvCxnSpPr>
          <p:nvPr/>
        </p:nvCxnSpPr>
        <p:spPr bwMode="gray">
          <a:xfrm flipH="1">
            <a:off x="8579037" y="4705278"/>
            <a:ext cx="664232" cy="502186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2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Ansluta din laddare</a:t>
            </a: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Första inställning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Första gången du lägger till laddare måste du vara nära laddaren med Bluetooth aktiverat på din mobila enhet.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Om du vill lägga till en extra laddare finns alternativ tillgängliga på Meny -&gt; Mina laddare -&gt; Lägg till laddare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Även på Meny -&gt; Mina laddare -&gt; Lista över laddare</a:t>
            </a:r>
          </a:p>
          <a:p>
            <a:r>
              <a:rPr lang="sv-SE"/>
              <a:t>   </a:t>
            </a:r>
          </a:p>
        </p:txBody>
      </p:sp>
      <p:pic>
        <p:nvPicPr>
          <p:cNvPr id="5" name="708B6E8F-8B85-4D4B-8D08-F8C48D15F1C6" descr="IMG_0159.PNG">
            <a:extLst>
              <a:ext uri="{FF2B5EF4-FFF2-40B4-BE49-F238E27FC236}">
                <a16:creationId xmlns:a16="http://schemas.microsoft.com/office/drawing/2014/main" id="{047A2745-BD2C-6EE4-903C-2A631ED92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061" y="733649"/>
            <a:ext cx="2693724" cy="577581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6EA51BC-2AF2-44D2-A30E-D4DD2ABCC745" descr="IMG_0161.PNG">
            <a:extLst>
              <a:ext uri="{FF2B5EF4-FFF2-40B4-BE49-F238E27FC236}">
                <a16:creationId xmlns:a16="http://schemas.microsoft.com/office/drawing/2014/main" id="{8A0A7768-ADCE-09E1-46FF-04652DC37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2606" y="679968"/>
            <a:ext cx="2693724" cy="582949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88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Ansluta din laddare</a:t>
            </a: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Första inställning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Lägg enkelt till en laddare genom att välja den i listan, eller välj din laddare genom att skanna streckkoden.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Om du skannar ska du se till att du skannar laddarens serienummerstreckkod (till exempel börjar den med TAC)  </a:t>
            </a:r>
          </a:p>
        </p:txBody>
      </p:sp>
      <p:pic>
        <p:nvPicPr>
          <p:cNvPr id="5" name="708B6E8F-8B85-4D4B-8D08-F8C48D15F1C6" descr="IMG_0159.PNG">
            <a:extLst>
              <a:ext uri="{FF2B5EF4-FFF2-40B4-BE49-F238E27FC236}">
                <a16:creationId xmlns:a16="http://schemas.microsoft.com/office/drawing/2014/main" id="{E9433A5C-CEA5-832C-F3F7-AB9014B3B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061" y="733649"/>
            <a:ext cx="2693724" cy="577581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6EA51BC-2AF2-44D2-A30E-D4DD2ABCC745" descr="IMG_0161.PNG">
            <a:extLst>
              <a:ext uri="{FF2B5EF4-FFF2-40B4-BE49-F238E27FC236}">
                <a16:creationId xmlns:a16="http://schemas.microsoft.com/office/drawing/2014/main" id="{BEC932B0-8EF3-4B08-C8C1-BE35FC7A6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2606" y="679968"/>
            <a:ext cx="2693724" cy="582949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26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Ansluta din laddare</a:t>
            </a: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Första inställning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sv-SE" sz="2400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När du har lagt till laddaren måste du ange en PIN-kod som du har fått med i kartongen som din Terra AC laddbox levererades i.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Du får även ett mejl som innehåller produktkod/serienummer och PIN-kod efter installationen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Denna PIN-kod kan ändras när som helst på Meny -&gt; Mina laddare -&gt; Lista över laddare -&gt; ÅTERSTÄLL PIN-KOD för en vald laddare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38FF68-4CE8-7F28-6A31-8C7EE8CA9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577" y="740638"/>
            <a:ext cx="3008952" cy="19676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CE3F25-F838-0EF2-66FC-040178070733}"/>
              </a:ext>
            </a:extLst>
          </p:cNvPr>
          <p:cNvSpPr txBox="1"/>
          <p:nvPr/>
        </p:nvSpPr>
        <p:spPr bwMode="gray">
          <a:xfrm>
            <a:off x="9506639" y="478628"/>
            <a:ext cx="2371061" cy="2232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Inuti förpackning/kartong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BCDB36-EAA0-3C75-15CE-74A51A75CFFA}"/>
              </a:ext>
            </a:extLst>
          </p:cNvPr>
          <p:cNvCxnSpPr>
            <a:cxnSpLocks/>
          </p:cNvCxnSpPr>
          <p:nvPr/>
        </p:nvCxnSpPr>
        <p:spPr bwMode="gray">
          <a:xfrm flipV="1">
            <a:off x="10374189" y="2232837"/>
            <a:ext cx="0" cy="1023567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6825F701-6686-4A33-BEC3-954B5F05BC02" descr="IMG_0162.PNG">
            <a:extLst>
              <a:ext uri="{FF2B5EF4-FFF2-40B4-BE49-F238E27FC236}">
                <a16:creationId xmlns:a16="http://schemas.microsoft.com/office/drawing/2014/main" id="{BE262F61-1AD5-7265-7C31-C9CD1425C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698" y="731296"/>
            <a:ext cx="2694617" cy="583142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C37B20-A3B7-267E-95A2-23C173B65131}"/>
              </a:ext>
            </a:extLst>
          </p:cNvPr>
          <p:cNvCxnSpPr>
            <a:cxnSpLocks/>
          </p:cNvCxnSpPr>
          <p:nvPr/>
        </p:nvCxnSpPr>
        <p:spPr bwMode="gray">
          <a:xfrm flipV="1">
            <a:off x="6993653" y="2137144"/>
            <a:ext cx="2192877" cy="927603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DA595C5-8D02-E52E-4FCC-AB415D4457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577" y="3601598"/>
            <a:ext cx="3022818" cy="296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0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scination_ABB Master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FF000F"/>
      </a:hlink>
      <a:folHlink>
        <a:srgbClr val="A9A9A9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4"/>
        </a:solidFill>
        <a:ln>
          <a:noFill/>
        </a:ln>
      </a:spPr>
      <a:bodyPr lIns="180000" tIns="180000" rIns="180000" bIns="180000" rtlCol="0" anchor="t"/>
      <a:lstStyle>
        <a:defPPr algn="l">
          <a:spcBef>
            <a:spcPts val="600"/>
          </a:spcBef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 lIns="0" tIns="0" rIns="0" bIns="0"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algn="l">
          <a:spcBef>
            <a:spcPts val="600"/>
          </a:spcBef>
          <a:defRPr sz="1400" dirty="0" smtClean="0">
            <a:ea typeface="ABBvoice Light" panose="020D0403020503020204" pitchFamily="34" charset="0"/>
            <a:cs typeface="ABBvoice Light" panose="020D0403020503020204" pitchFamily="34" charset="0"/>
          </a:defRPr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Presentation1" id="{8FFDCB79-C545-4DA6-9621-78744770FFD4}" vid="{A32D6D54-D40E-4625-A6A4-25C097883C74}"/>
    </a:ext>
  </a:extLst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93f65d-f0bb-434e-806b-88d8e8928be8">
      <Terms xmlns="http://schemas.microsoft.com/office/infopath/2007/PartnerControls"/>
    </lcf76f155ced4ddcb4097134ff3c332f>
    <TaxCatchAll xmlns="71d29222-2c5f-45ad-9aa5-4c2d15fddb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3D3DA13019345937EA846E5632996" ma:contentTypeVersion="16" ma:contentTypeDescription="Create a new document." ma:contentTypeScope="" ma:versionID="372ffdf17329ee1928aaf3d871fe77c1">
  <xsd:schema xmlns:xsd="http://www.w3.org/2001/XMLSchema" xmlns:xs="http://www.w3.org/2001/XMLSchema" xmlns:p="http://schemas.microsoft.com/office/2006/metadata/properties" xmlns:ns2="7293f65d-f0bb-434e-806b-88d8e8928be8" xmlns:ns3="6a2fd4ae-3c1f-4207-b7f0-4eade09ff640" xmlns:ns4="71d29222-2c5f-45ad-9aa5-4c2d15fddbe9" targetNamespace="http://schemas.microsoft.com/office/2006/metadata/properties" ma:root="true" ma:fieldsID="b1377bb3b21e36ca3ee6c355eab5cb89" ns2:_="" ns3:_="" ns4:_="">
    <xsd:import namespace="7293f65d-f0bb-434e-806b-88d8e8928be8"/>
    <xsd:import namespace="6a2fd4ae-3c1f-4207-b7f0-4eade09ff640"/>
    <xsd:import namespace="71d29222-2c5f-45ad-9aa5-4c2d15fddb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93f65d-f0bb-434e-806b-88d8e8928b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3e722c5-bebe-4801-a6ac-67aa35eba0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2fd4ae-3c1f-4207-b7f0-4eade09ff64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29222-2c5f-45ad-9aa5-4c2d15fddbe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242049b-de90-4069-955f-300b2af28ad7}" ma:internalName="TaxCatchAll" ma:showField="CatchAllData" ma:web="6a2fd4ae-3c1f-4207-b7f0-4eade09ff6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29DF50-17E2-408D-B069-B792333B219D}">
  <ds:schemaRefs>
    <ds:schemaRef ds:uri="http://schemas.microsoft.com/office/2006/metadata/properties"/>
    <ds:schemaRef ds:uri="http://schemas.microsoft.com/office/infopath/2007/PartnerControls"/>
    <ds:schemaRef ds:uri="0e4202c0-8b46-47c0-9aa7-f3ca1cdf5373"/>
    <ds:schemaRef ds:uri="71d29222-2c5f-45ad-9aa5-4c2d15fddbe9"/>
    <ds:schemaRef ds:uri="7293f65d-f0bb-434e-806b-88d8e8928be8"/>
  </ds:schemaRefs>
</ds:datastoreItem>
</file>

<file path=customXml/itemProps2.xml><?xml version="1.0" encoding="utf-8"?>
<ds:datastoreItem xmlns:ds="http://schemas.openxmlformats.org/officeDocument/2006/customXml" ds:itemID="{C62956B4-554C-4C1A-9B67-AF73133E6C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93f65d-f0bb-434e-806b-88d8e8928be8"/>
    <ds:schemaRef ds:uri="6a2fd4ae-3c1f-4207-b7f0-4eade09ff640"/>
    <ds:schemaRef ds:uri="71d29222-2c5f-45ad-9aa5-4c2d15fddb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A35E56-B7A6-4FCC-99DA-8EBAECADF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ABB Fascination PPT Template</Template>
  <TotalTime>7435</TotalTime>
  <Words>1732</Words>
  <Application>Microsoft Office PowerPoint</Application>
  <PresentationFormat>Widescreen</PresentationFormat>
  <Paragraphs>238</Paragraphs>
  <Slides>33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ABBvoice</vt:lpstr>
      <vt:lpstr>ABBvoice Light</vt:lpstr>
      <vt:lpstr>ABBvoiceOffice</vt:lpstr>
      <vt:lpstr>Arial</vt:lpstr>
      <vt:lpstr>Calibri</vt:lpstr>
      <vt:lpstr>Fascination_ABB Master</vt:lpstr>
      <vt:lpstr>— ChargerSync mobilapp Snabbguide v1.0</vt:lpstr>
      <vt:lpstr>PowerPoint Presentation</vt:lpstr>
      <vt:lpstr>PowerPoint Presentation</vt:lpstr>
      <vt:lpstr>— Komma igång med laddaren Första inställning</vt:lpstr>
      <vt:lpstr>— Registrera dig/logga in Komma igång </vt:lpstr>
      <vt:lpstr>— Menyöversikt Navigering </vt:lpstr>
      <vt:lpstr>— Ansluta din laddare Första inställning </vt:lpstr>
      <vt:lpstr>— Ansluta din laddare Första inställning </vt:lpstr>
      <vt:lpstr>— Ansluta din laddare Första inställning </vt:lpstr>
      <vt:lpstr>— Ansluta din laddare Första inställning </vt:lpstr>
      <vt:lpstr>— Internetanslutning Offlineinställning </vt:lpstr>
      <vt:lpstr>— Internetanslutning Inställning av fjärrstyrning </vt:lpstr>
      <vt:lpstr>— Internetanslutning Wi-Fi-konfiguration  </vt:lpstr>
      <vt:lpstr>— Konfigurera energiplan   </vt:lpstr>
      <vt:lpstr>— Klar att ladda Grundläggande drift</vt:lpstr>
      <vt:lpstr>— Ladda med ChargerSync-appen  </vt:lpstr>
      <vt:lpstr>— Ladda med ChargerSync-appen     </vt:lpstr>
      <vt:lpstr>— Ladda med ChargerSync-appen   </vt:lpstr>
      <vt:lpstr>— Övervaka din laddning  </vt:lpstr>
      <vt:lpstr>— Övervaka din laddning  </vt:lpstr>
      <vt:lpstr>— Få rapporter om laddningssessioner   </vt:lpstr>
      <vt:lpstr>— Anpassa dina inställningar Avancerade operationer  </vt:lpstr>
      <vt:lpstr>— Ladda med RFID-kort   </vt:lpstr>
      <vt:lpstr>— Ladda med Freevending   </vt:lpstr>
      <vt:lpstr>— Debitering enligt Freevending-schema   </vt:lpstr>
      <vt:lpstr>— Justera inställningar för laddningsström   </vt:lpstr>
      <vt:lpstr>— Anpassa laddningssessions-rapporter   </vt:lpstr>
      <vt:lpstr>— Programuppdateringar för laddaren</vt:lpstr>
      <vt:lpstr>— Hantering av laddaren   </vt:lpstr>
      <vt:lpstr>— Appaviseringar   </vt:lpstr>
      <vt:lpstr>— Kontohantering för appen   </vt:lpstr>
      <vt:lpstr>— Lokalisering – språk, valuta   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— Date or other information – this line is not obligatory Presentation title can have more than one line Subtitle</dc:title>
  <dc:creator>Natalie Hodges</dc:creator>
  <cp:lastModifiedBy>Camilla Mattsson</cp:lastModifiedBy>
  <cp:revision>360</cp:revision>
  <dcterms:created xsi:type="dcterms:W3CDTF">2022-11-08T15:17:52Z</dcterms:created>
  <dcterms:modified xsi:type="dcterms:W3CDTF">2023-06-13T10:35:56Z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0x01010010D3D3DA13019345937EA846E5632996</vt:lpwstr>
  </property>
  <property fmtid="{D5CDD505-2E9C-101B-9397-08002B2CF9AE}" pid="3" name="MediaServiceImageTags">
    <vt:lpwstr/>
  </property>
</Properties>
</file>