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58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-27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6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/>
              <a:t>8/7/2018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/>
              <a:t>‹N›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8/7/2018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" r="7"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0601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0601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549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/>
          <a:srcRect t="21637" b="21637"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6897"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63" Type="http://schemas.openxmlformats.org/officeDocument/2006/relationships/image" Target="../media/image401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82" Type="http://schemas.openxmlformats.org/officeDocument/2006/relationships/image" Target="../media/image36.png"/><Relationship Id="rId81" Type="http://schemas.openxmlformats.org/officeDocument/2006/relationships/image" Target="../media/image227.svg"/><Relationship Id="rId64" Type="http://schemas.openxmlformats.org/officeDocument/2006/relationships/image" Target="../media/image35.png"/><Relationship Id="rId9" Type="http://schemas.openxmlformats.org/officeDocument/2006/relationships/image" Target="../media/image127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 smtClean="0"/>
              <a:t>Epds</a:t>
            </a:r>
            <a:r>
              <a:rPr lang="it-IT" dirty="0" smtClean="0"/>
              <a:t> Indoor </a:t>
            </a:r>
            <a:r>
              <a:rPr lang="it-IT" dirty="0" err="1" smtClean="0"/>
              <a:t>control</a:t>
            </a:r>
            <a:r>
              <a:rPr lang="it-IT" dirty="0" smtClean="0"/>
              <a:t> and </a:t>
            </a:r>
            <a:r>
              <a:rPr lang="it-IT" dirty="0" err="1" smtClean="0"/>
              <a:t>protection</a:t>
            </a:r>
            <a:r>
              <a:rPr lang="it-IT" dirty="0" smtClean="0"/>
              <a:t> </a:t>
            </a:r>
            <a:r>
              <a:rPr lang="it-IT" dirty="0" err="1" smtClean="0"/>
              <a:t>products</a:t>
            </a:r>
            <a:endParaRPr lang="en-US" dirty="0"/>
          </a:p>
        </p:txBody>
      </p:sp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DS1</a:t>
            </a:r>
            <a:endParaRPr lang="it-IT" dirty="0"/>
          </a:p>
        </p:txBody>
      </p:sp>
      <p:sp>
        <p:nvSpPr>
          <p:cNvPr id="8" name="Sottotitolo 4"/>
          <p:cNvSpPr>
            <a:spLocks noGrp="1"/>
          </p:cNvSpPr>
          <p:nvPr>
            <p:ph type="subTitle" idx="1"/>
          </p:nvPr>
        </p:nvSpPr>
        <p:spPr>
          <a:xfrm>
            <a:off x="340520" y="5751514"/>
            <a:ext cx="10112147" cy="360865"/>
          </a:xfrm>
        </p:spPr>
        <p:txBody>
          <a:bodyPr/>
          <a:lstStyle/>
          <a:p>
            <a:r>
              <a:rPr lang="en-US" dirty="0" smtClean="0"/>
              <a:t>Medium voltage transient-free capacitor switch </a:t>
            </a:r>
            <a:br>
              <a:rPr lang="en-US" dirty="0" smtClean="0"/>
            </a:br>
            <a:r>
              <a:rPr lang="en-US" dirty="0" smtClean="0"/>
              <a:t>Improved power quality and network reliability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Closing operation at zero voltage – no inrush current</a:t>
            </a:r>
            <a:endParaRPr lang="en-US" dirty="0"/>
          </a:p>
        </p:txBody>
      </p:sp>
      <p:pic>
        <p:nvPicPr>
          <p:cNvPr id="24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408693" y="4561899"/>
            <a:ext cx="2281315" cy="1466235"/>
          </a:xfrm>
          <a:prstGeom prst="rect">
            <a:avLst/>
          </a:prstGeom>
        </p:spPr>
      </p:pic>
      <p:pic>
        <p:nvPicPr>
          <p:cNvPr id="25" name="Picture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33264" y="1891413"/>
            <a:ext cx="1224115" cy="3169164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35487" y="1869789"/>
            <a:ext cx="1229513" cy="3148745"/>
          </a:xfrm>
          <a:prstGeom prst="rect">
            <a:avLst/>
          </a:prstGeom>
        </p:spPr>
      </p:pic>
      <p:pic>
        <p:nvPicPr>
          <p:cNvPr id="27" name="Picture 2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01633" y="4622028"/>
            <a:ext cx="2237516" cy="1427424"/>
          </a:xfrm>
          <a:prstGeom prst="rect">
            <a:avLst/>
          </a:prstGeom>
        </p:spPr>
      </p:pic>
      <p:pic>
        <p:nvPicPr>
          <p:cNvPr id="28" name="Picture 3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342442" y="1906161"/>
            <a:ext cx="1219262" cy="3112374"/>
          </a:xfrm>
          <a:prstGeom prst="rect">
            <a:avLst/>
          </a:prstGeom>
        </p:spPr>
      </p:pic>
      <p:pic>
        <p:nvPicPr>
          <p:cNvPr id="29" name="Picture 3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461830" y="4582514"/>
            <a:ext cx="2313960" cy="1466938"/>
          </a:xfrm>
          <a:prstGeom prst="rect">
            <a:avLst/>
          </a:prstGeom>
        </p:spPr>
      </p:pic>
      <p:sp>
        <p:nvSpPr>
          <p:cNvPr id="30" name="Line 35"/>
          <p:cNvSpPr>
            <a:spLocks noChangeShapeType="1"/>
          </p:cNvSpPr>
          <p:nvPr/>
        </p:nvSpPr>
        <p:spPr bwMode="auto">
          <a:xfrm rot="5400000" flipH="1">
            <a:off x="5664154" y="1756493"/>
            <a:ext cx="0" cy="926232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rot="5400000" flipH="1" flipV="1">
            <a:off x="5712013" y="3069416"/>
            <a:ext cx="4" cy="924748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 rot="5400000" flipV="1">
            <a:off x="4715421" y="2690171"/>
            <a:ext cx="615941" cy="495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3" name="Line 42"/>
          <p:cNvSpPr>
            <a:spLocks noChangeShapeType="1"/>
          </p:cNvSpPr>
          <p:nvPr/>
        </p:nvSpPr>
        <p:spPr bwMode="auto">
          <a:xfrm rot="5400000">
            <a:off x="5102660" y="2906839"/>
            <a:ext cx="521" cy="157124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 rot="5400000" flipV="1">
            <a:off x="4970896" y="3253047"/>
            <a:ext cx="546650" cy="10840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5" name="Line 42"/>
          <p:cNvSpPr>
            <a:spLocks noChangeShapeType="1"/>
          </p:cNvSpPr>
          <p:nvPr/>
        </p:nvSpPr>
        <p:spPr bwMode="auto">
          <a:xfrm rot="5400000">
            <a:off x="5112337" y="2250525"/>
            <a:ext cx="2" cy="177400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6" name="Line 41"/>
          <p:cNvSpPr>
            <a:spLocks noChangeShapeType="1"/>
          </p:cNvSpPr>
          <p:nvPr/>
        </p:nvSpPr>
        <p:spPr bwMode="auto">
          <a:xfrm rot="5400000" flipV="1">
            <a:off x="5192318" y="2259744"/>
            <a:ext cx="67569" cy="1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rot="5400000" flipH="1">
            <a:off x="9372042" y="1792649"/>
            <a:ext cx="11919" cy="879907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rot="5400000" flipH="1" flipV="1">
            <a:off x="9423130" y="3079904"/>
            <a:ext cx="2" cy="903770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 rot="5400000">
            <a:off x="8317372" y="2889849"/>
            <a:ext cx="1262619" cy="21268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Opening operation at zero current – no </a:t>
            </a:r>
            <a:r>
              <a:rPr lang="en-US" dirty="0" err="1" smtClean="0"/>
              <a:t>restrike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2" name="Picture 2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421346" y="4575386"/>
            <a:ext cx="2268661" cy="1442418"/>
          </a:xfrm>
          <a:prstGeom prst="rect">
            <a:avLst/>
          </a:prstGeom>
        </p:spPr>
      </p:pic>
      <p:pic>
        <p:nvPicPr>
          <p:cNvPr id="43" name="Picture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694072" y="4622028"/>
            <a:ext cx="2245078" cy="1427425"/>
          </a:xfrm>
          <a:prstGeom prst="rect">
            <a:avLst/>
          </a:prstGeom>
        </p:spPr>
      </p:pic>
      <p:pic>
        <p:nvPicPr>
          <p:cNvPr id="44" name="Picture 2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461830" y="4599462"/>
            <a:ext cx="2313960" cy="1449991"/>
          </a:xfrm>
          <a:prstGeom prst="rect">
            <a:avLst/>
          </a:prstGeom>
        </p:spPr>
      </p:pic>
      <p:pic>
        <p:nvPicPr>
          <p:cNvPr id="49" name="Picture 3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32367" y="1925411"/>
            <a:ext cx="1219262" cy="3112374"/>
          </a:xfrm>
          <a:prstGeom prst="rect">
            <a:avLst/>
          </a:prstGeom>
        </p:spPr>
      </p:pic>
      <p:sp>
        <p:nvSpPr>
          <p:cNvPr id="50" name="Line 35"/>
          <p:cNvSpPr>
            <a:spLocks noChangeShapeType="1"/>
          </p:cNvSpPr>
          <p:nvPr/>
        </p:nvSpPr>
        <p:spPr bwMode="auto">
          <a:xfrm rot="5400000" flipH="1">
            <a:off x="1361967" y="1811899"/>
            <a:ext cx="11919" cy="879907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51" name="Line 38"/>
          <p:cNvSpPr>
            <a:spLocks noChangeShapeType="1"/>
          </p:cNvSpPr>
          <p:nvPr/>
        </p:nvSpPr>
        <p:spPr bwMode="auto">
          <a:xfrm rot="5400000" flipH="1" flipV="1">
            <a:off x="1413055" y="3099154"/>
            <a:ext cx="2" cy="903770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52" name="Line 43"/>
          <p:cNvSpPr>
            <a:spLocks noChangeShapeType="1"/>
          </p:cNvSpPr>
          <p:nvPr/>
        </p:nvSpPr>
        <p:spPr bwMode="auto">
          <a:xfrm rot="5400000">
            <a:off x="307297" y="2909099"/>
            <a:ext cx="1262619" cy="21268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pic>
        <p:nvPicPr>
          <p:cNvPr id="61" name="Picture 2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35487" y="1869789"/>
            <a:ext cx="1229513" cy="3148745"/>
          </a:xfrm>
          <a:prstGeom prst="rect">
            <a:avLst/>
          </a:prstGeom>
        </p:spPr>
      </p:pic>
      <p:sp>
        <p:nvSpPr>
          <p:cNvPr id="62" name="Line 35"/>
          <p:cNvSpPr>
            <a:spLocks noChangeShapeType="1"/>
          </p:cNvSpPr>
          <p:nvPr/>
        </p:nvSpPr>
        <p:spPr bwMode="auto">
          <a:xfrm rot="5400000" flipH="1">
            <a:off x="5664154" y="1756493"/>
            <a:ext cx="0" cy="926232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63" name="Line 38"/>
          <p:cNvSpPr>
            <a:spLocks noChangeShapeType="1"/>
          </p:cNvSpPr>
          <p:nvPr/>
        </p:nvSpPr>
        <p:spPr bwMode="auto">
          <a:xfrm rot="5400000" flipH="1" flipV="1">
            <a:off x="5712013" y="3069416"/>
            <a:ext cx="4" cy="924748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64" name="Line 41"/>
          <p:cNvSpPr>
            <a:spLocks noChangeShapeType="1"/>
          </p:cNvSpPr>
          <p:nvPr/>
        </p:nvSpPr>
        <p:spPr bwMode="auto">
          <a:xfrm rot="5400000" flipV="1">
            <a:off x="4715421" y="2690171"/>
            <a:ext cx="615941" cy="495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65" name="Line 42"/>
          <p:cNvSpPr>
            <a:spLocks noChangeShapeType="1"/>
          </p:cNvSpPr>
          <p:nvPr/>
        </p:nvSpPr>
        <p:spPr bwMode="auto">
          <a:xfrm rot="5400000">
            <a:off x="5102660" y="2906839"/>
            <a:ext cx="521" cy="157124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66" name="Line 43"/>
          <p:cNvSpPr>
            <a:spLocks noChangeShapeType="1"/>
          </p:cNvSpPr>
          <p:nvPr/>
        </p:nvSpPr>
        <p:spPr bwMode="auto">
          <a:xfrm rot="5400000" flipV="1">
            <a:off x="4970896" y="3253047"/>
            <a:ext cx="546650" cy="10840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67" name="Line 42"/>
          <p:cNvSpPr>
            <a:spLocks noChangeShapeType="1"/>
          </p:cNvSpPr>
          <p:nvPr/>
        </p:nvSpPr>
        <p:spPr bwMode="auto">
          <a:xfrm rot="5400000">
            <a:off x="5112337" y="2250525"/>
            <a:ext cx="2" cy="177400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 rot="5400000" flipV="1">
            <a:off x="5192318" y="2259744"/>
            <a:ext cx="67569" cy="1"/>
          </a:xfrm>
          <a:prstGeom prst="line">
            <a:avLst/>
          </a:prstGeom>
          <a:noFill/>
          <a:ln w="38100">
            <a:solidFill>
              <a:srgbClr val="FF000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sz="1013"/>
          </a:p>
        </p:txBody>
      </p:sp>
      <p:pic>
        <p:nvPicPr>
          <p:cNvPr id="70" name="Picture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345239" y="1878246"/>
            <a:ext cx="1224115" cy="3169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Main components and features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6095999" y="1931197"/>
            <a:ext cx="5756367" cy="3982245"/>
          </a:xfrm>
        </p:spPr>
        <p:txBody>
          <a:bodyPr/>
          <a:lstStyle/>
          <a:p>
            <a:pPr lvl="0"/>
            <a:r>
              <a:rPr lang="en-US" dirty="0" smtClean="0"/>
              <a:t>The Control Unit performs full switch diagnostics by monitoring:</a:t>
            </a:r>
          </a:p>
          <a:p>
            <a:pPr lvl="1"/>
            <a:r>
              <a:rPr lang="en-US" b="1" dirty="0" smtClean="0"/>
              <a:t>Control Unit status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Current, voltage, temperature</a:t>
            </a:r>
          </a:p>
          <a:p>
            <a:pPr lvl="1"/>
            <a:r>
              <a:rPr lang="en-US" b="1" dirty="0" smtClean="0"/>
              <a:t>Full motion control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Actuation parameters after each operation</a:t>
            </a:r>
          </a:p>
          <a:p>
            <a:pPr lvl="1"/>
            <a:r>
              <a:rPr lang="en-US" b="1" dirty="0" smtClean="0"/>
              <a:t>Micro motion control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Actuation parameters before each operation</a:t>
            </a:r>
          </a:p>
          <a:p>
            <a:pPr lvl="1"/>
            <a:r>
              <a:rPr lang="en-US" b="1" dirty="0" smtClean="0"/>
              <a:t>Synchronization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Presence of bus voltage and rated frequency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" y="2117421"/>
            <a:ext cx="3683662" cy="3796021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667" y="1974032"/>
            <a:ext cx="1680829" cy="1442088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 bwMode="gray">
          <a:xfrm flipV="1">
            <a:off x="2069432" y="2762451"/>
            <a:ext cx="2101235" cy="666550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Main components and features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6095999" y="1931197"/>
            <a:ext cx="5756367" cy="3982245"/>
          </a:xfrm>
        </p:spPr>
        <p:txBody>
          <a:bodyPr/>
          <a:lstStyle/>
          <a:p>
            <a:pPr lvl="0"/>
            <a:r>
              <a:rPr lang="en-US" dirty="0" smtClean="0"/>
              <a:t>The Control Unit performs full switch diagnostics by monitoring:</a:t>
            </a:r>
          </a:p>
          <a:p>
            <a:pPr lvl="1"/>
            <a:r>
              <a:rPr lang="en-US" b="1" dirty="0" smtClean="0"/>
              <a:t>Control Unit status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Current, voltage, temperature</a:t>
            </a:r>
          </a:p>
          <a:p>
            <a:pPr lvl="1"/>
            <a:r>
              <a:rPr lang="en-US" b="1" dirty="0" smtClean="0"/>
              <a:t>Full motion control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Actuation parameters after each operation</a:t>
            </a:r>
          </a:p>
          <a:p>
            <a:pPr lvl="1"/>
            <a:r>
              <a:rPr lang="en-US" b="1" dirty="0" smtClean="0"/>
              <a:t>Micro motion control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Actuation parameters before each operation</a:t>
            </a:r>
          </a:p>
          <a:p>
            <a:pPr lvl="1"/>
            <a:r>
              <a:rPr lang="en-US" b="1" dirty="0" smtClean="0"/>
              <a:t>Synchronization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Presence of bus voltage and rated frequency</a:t>
            </a:r>
          </a:p>
          <a:p>
            <a:pPr lvl="1"/>
            <a:r>
              <a:rPr lang="en-US" b="1" dirty="0" smtClean="0"/>
              <a:t>Motor winding and cabling</a:t>
            </a:r>
            <a:br>
              <a:rPr lang="en-US" b="1" dirty="0" smtClean="0"/>
            </a:br>
            <a:r>
              <a:rPr lang="en-US" dirty="0" smtClean="0"/>
              <a:t>Status and connection of servomotors</a:t>
            </a:r>
          </a:p>
          <a:p>
            <a:pPr lvl="1"/>
            <a:endParaRPr lang="en-US" dirty="0" smtClean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" y="2117421"/>
            <a:ext cx="3683662" cy="3796021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667" y="1974032"/>
            <a:ext cx="1680829" cy="1442088"/>
          </a:xfrm>
          <a:prstGeom prst="rect">
            <a:avLst/>
          </a:prstGeom>
        </p:spPr>
      </p:pic>
      <p:cxnSp>
        <p:nvCxnSpPr>
          <p:cNvPr id="13" name="Connettore 1 12"/>
          <p:cNvCxnSpPr>
            <a:endCxn id="12" idx="1"/>
          </p:cNvCxnSpPr>
          <p:nvPr/>
        </p:nvCxnSpPr>
        <p:spPr bwMode="gray">
          <a:xfrm flipV="1">
            <a:off x="3426594" y="4210105"/>
            <a:ext cx="877527" cy="785407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20" t="26053" b="6132"/>
          <a:stretch/>
        </p:blipFill>
        <p:spPr>
          <a:xfrm>
            <a:off x="4304121" y="3549826"/>
            <a:ext cx="1413920" cy="1320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Main components and features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6095999" y="1931197"/>
            <a:ext cx="5756367" cy="3982245"/>
          </a:xfrm>
        </p:spPr>
        <p:txBody>
          <a:bodyPr/>
          <a:lstStyle/>
          <a:p>
            <a:pPr lvl="0"/>
            <a:r>
              <a:rPr lang="en-US" dirty="0" smtClean="0"/>
              <a:t>The Control Unit performs full switch diagnostics by monitoring:</a:t>
            </a:r>
          </a:p>
          <a:p>
            <a:pPr lvl="1"/>
            <a:r>
              <a:rPr lang="en-US" b="1" dirty="0" smtClean="0"/>
              <a:t>Control Unit status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Current, voltage, temperature</a:t>
            </a:r>
          </a:p>
          <a:p>
            <a:pPr lvl="1"/>
            <a:r>
              <a:rPr lang="en-US" b="1" dirty="0" smtClean="0"/>
              <a:t>Full motion control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Actuation parameters after each operation</a:t>
            </a:r>
          </a:p>
          <a:p>
            <a:pPr lvl="1"/>
            <a:r>
              <a:rPr lang="en-US" b="1" dirty="0" smtClean="0"/>
              <a:t>Micro motion control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Actuation parameters before each operation</a:t>
            </a:r>
          </a:p>
          <a:p>
            <a:pPr lvl="1"/>
            <a:r>
              <a:rPr lang="en-US" b="1" dirty="0" smtClean="0"/>
              <a:t>Synchronization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Presence of bus voltage and rated frequency</a:t>
            </a:r>
          </a:p>
          <a:p>
            <a:pPr lvl="1"/>
            <a:r>
              <a:rPr lang="en-US" b="1" dirty="0" smtClean="0"/>
              <a:t>Motor winding and cabling</a:t>
            </a:r>
            <a:br>
              <a:rPr lang="en-US" b="1" dirty="0" smtClean="0"/>
            </a:br>
            <a:r>
              <a:rPr lang="en-US" dirty="0" smtClean="0"/>
              <a:t>Status and connection of servomotors</a:t>
            </a:r>
          </a:p>
          <a:p>
            <a:pPr lvl="1"/>
            <a:r>
              <a:rPr lang="it-IT" b="1" dirty="0" smtClean="0"/>
              <a:t>Dry air </a:t>
            </a:r>
            <a:r>
              <a:rPr lang="it-IT" b="1" dirty="0" err="1" smtClean="0"/>
              <a:t>pressure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3 </a:t>
            </a:r>
            <a:r>
              <a:rPr lang="it-IT" dirty="0" err="1" smtClean="0"/>
              <a:t>levels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pressure</a:t>
            </a:r>
            <a:r>
              <a:rPr lang="it-IT" dirty="0" smtClean="0"/>
              <a:t> (OK, </a:t>
            </a:r>
            <a:r>
              <a:rPr lang="it-IT" dirty="0" err="1" smtClean="0"/>
              <a:t>Warning</a:t>
            </a:r>
            <a:r>
              <a:rPr lang="it-IT" dirty="0" smtClean="0"/>
              <a:t>, </a:t>
            </a:r>
            <a:r>
              <a:rPr lang="it-IT" dirty="0" err="1" smtClean="0"/>
              <a:t>Alarm</a:t>
            </a:r>
            <a:r>
              <a:rPr lang="it-IT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" y="2117421"/>
            <a:ext cx="3683662" cy="3796021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667" y="1974032"/>
            <a:ext cx="1680829" cy="1442088"/>
          </a:xfrm>
          <a:prstGeom prst="rect">
            <a:avLst/>
          </a:prstGeom>
        </p:spPr>
      </p:pic>
      <p:cxnSp>
        <p:nvCxnSpPr>
          <p:cNvPr id="13" name="Connettore 1 12"/>
          <p:cNvCxnSpPr/>
          <p:nvPr/>
        </p:nvCxnSpPr>
        <p:spPr bwMode="gray">
          <a:xfrm>
            <a:off x="693019" y="3272589"/>
            <a:ext cx="3858316" cy="2261937"/>
          </a:xfrm>
          <a:prstGeom prst="line">
            <a:avLst/>
          </a:prstGeom>
          <a:ln w="1905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20" t="26053" b="6132"/>
          <a:stretch/>
        </p:blipFill>
        <p:spPr>
          <a:xfrm>
            <a:off x="4304121" y="3549826"/>
            <a:ext cx="1413920" cy="132055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69" r="50622" b="17193"/>
          <a:stretch/>
        </p:blipFill>
        <p:spPr>
          <a:xfrm>
            <a:off x="4551335" y="4995512"/>
            <a:ext cx="919493" cy="107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Ratings</a:t>
            </a:r>
            <a:endParaRPr lang="en-US" dirty="0"/>
          </a:p>
        </p:txBody>
      </p:sp>
      <p:cxnSp>
        <p:nvCxnSpPr>
          <p:cNvPr id="12" name="Straight Connector 20"/>
          <p:cNvCxnSpPr/>
          <p:nvPr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76" y="1770749"/>
            <a:ext cx="4124737" cy="4181292"/>
          </a:xfrm>
          <a:prstGeom prst="rect">
            <a:avLst/>
          </a:prstGeom>
        </p:spPr>
      </p:pic>
      <p:sp>
        <p:nvSpPr>
          <p:cNvPr id="15" name="Segnaposto piè di pagina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16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04777246"/>
              </p:ext>
            </p:extLst>
          </p:nvPr>
        </p:nvGraphicFramePr>
        <p:xfrm>
          <a:off x="333264" y="1931194"/>
          <a:ext cx="5602537" cy="226925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89168"/>
                <a:gridCol w="1390764"/>
                <a:gridCol w="1422605"/>
              </a:tblGrid>
              <a:tr h="38166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Rated </a:t>
                      </a:r>
                      <a:r>
                        <a:rPr lang="it-IT" sz="1400" dirty="0" err="1" smtClean="0"/>
                        <a:t>frequency</a:t>
                      </a:r>
                      <a:r>
                        <a:rPr lang="it-IT" sz="1400" dirty="0" smtClean="0"/>
                        <a:t> [Hz]</a:t>
                      </a:r>
                      <a:endParaRPr lang="en-US" sz="1400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60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/>
                        <a:t>50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662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Rated Voltage [kV]</a:t>
                      </a:r>
                      <a:endParaRPr lang="en-US" sz="1400" b="1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 smtClean="0"/>
                        <a:t>15.0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 smtClean="0"/>
                        <a:t>17.5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662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Rated Current [A]</a:t>
                      </a:r>
                      <a:endParaRPr lang="en-US" sz="1400" b="1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 smtClean="0"/>
                        <a:t>600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 smtClean="0"/>
                        <a:t>630</a:t>
                      </a:r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662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Mechanical</a:t>
                      </a:r>
                      <a:r>
                        <a:rPr lang="it-IT" sz="1400" b="1" baseline="0" dirty="0" smtClean="0"/>
                        <a:t> Life [CO]</a:t>
                      </a:r>
                      <a:endParaRPr lang="en-US" sz="1400" b="1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50.000</a:t>
                      </a:r>
                      <a:endParaRPr lang="en-US" sz="1400" b="1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66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STC [kA –</a:t>
                      </a:r>
                      <a:r>
                        <a:rPr lang="it-IT" sz="1400" baseline="0" dirty="0" smtClean="0"/>
                        <a:t> s]</a:t>
                      </a:r>
                      <a:endParaRPr lang="en-US" sz="1400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</a:t>
                      </a:r>
                      <a:r>
                        <a:rPr lang="it-IT" sz="1400" baseline="0" dirty="0" smtClean="0"/>
                        <a:t> - 0.5</a:t>
                      </a:r>
                      <a:endParaRPr lang="en-US" sz="1400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0941"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Working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Temp</a:t>
                      </a:r>
                      <a:r>
                        <a:rPr lang="it-IT" sz="1400" dirty="0" smtClean="0"/>
                        <a:t> [°C]</a:t>
                      </a:r>
                      <a:endParaRPr lang="en-US" sz="1400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-15…+55</a:t>
                      </a:r>
                      <a:endParaRPr lang="en-US" sz="1400" dirty="0"/>
                    </a:p>
                  </a:txBody>
                  <a:tcPr marL="91428" marR="91428"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Customer benefits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 anchor="ctr"/>
          <a:lstStyle>
            <a:lvl1pPr>
              <a:defRPr/>
            </a:lvl1pPr>
          </a:lstStyle>
          <a:p>
            <a:pPr marL="180018" lvl="1" indent="-180018" defTabSz="914491"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en-US" sz="1400" dirty="0" smtClean="0">
                <a:solidFill>
                  <a:srgbClr val="000000"/>
                </a:solidFill>
              </a:rPr>
              <a:t>Transient-free</a:t>
            </a:r>
          </a:p>
          <a:p>
            <a:pPr marL="180018" lvl="1" indent="-180018" defTabSz="914491"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en-US" sz="1400" dirty="0" smtClean="0">
                <a:solidFill>
                  <a:srgbClr val="000000"/>
                </a:solidFill>
              </a:rPr>
              <a:t>50,000 maintenance-free operations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 anchor="ctr"/>
          <a:lstStyle>
            <a:lvl1pPr>
              <a:defRPr/>
            </a:lvl1pPr>
          </a:lstStyle>
          <a:p>
            <a:pPr lvl="1"/>
            <a:r>
              <a:rPr lang="it-IT" dirty="0" err="1" smtClean="0"/>
              <a:t>Restrike-free</a:t>
            </a:r>
            <a:endParaRPr lang="en-US" dirty="0" smtClean="0"/>
          </a:p>
          <a:p>
            <a:pPr lvl="1"/>
            <a:r>
              <a:rPr lang="it-IT" dirty="0" err="1" smtClean="0"/>
              <a:t>Embedded</a:t>
            </a:r>
            <a:r>
              <a:rPr lang="it-IT" dirty="0" smtClean="0"/>
              <a:t> </a:t>
            </a:r>
            <a:r>
              <a:rPr lang="it-IT" dirty="0" err="1" smtClean="0"/>
              <a:t>diagnostics</a:t>
            </a:r>
            <a:endParaRPr lang="en-US" dirty="0" smtClean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gray">
          <a:xfrm>
            <a:off x="2553273" y="4680702"/>
            <a:ext cx="5361993" cy="12319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/>
            </a:lvl1pPr>
          </a:lstStyle>
          <a:p>
            <a:pPr marL="180018" lvl="1" indent="-180018" defTabSz="914491">
              <a:spcBef>
                <a:spcPts val="600"/>
              </a:spcBef>
              <a:buFont typeface="ABBvoiceOffice" panose="020D0603020503020204" pitchFamily="34" charset="0"/>
              <a:buChar char="–"/>
              <a:defRPr/>
            </a:pPr>
            <a:r>
              <a:rPr lang="en-US" sz="1400" dirty="0" smtClean="0"/>
              <a:t>No inrush reactors</a:t>
            </a:r>
          </a:p>
          <a:p>
            <a:pPr marL="180018" lvl="1" indent="-180018" defTabSz="914491">
              <a:spcBef>
                <a:spcPts val="600"/>
              </a:spcBef>
              <a:buFont typeface="ABBvoiceOffice" panose="020D0603020503020204" pitchFamily="34" charset="0"/>
              <a:buChar char="–"/>
              <a:defRPr/>
            </a:pPr>
            <a:r>
              <a:rPr lang="en-US" sz="1400" dirty="0" smtClean="0"/>
              <a:t>Compact solution</a:t>
            </a:r>
          </a:p>
        </p:txBody>
      </p:sp>
      <p:cxnSp>
        <p:nvCxnSpPr>
          <p:cNvPr id="12" name="Straight Connector 12"/>
          <p:cNvCxnSpPr/>
          <p:nvPr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Content Placeholder 3"/>
          <p:cNvSpPr txBox="1">
            <a:spLocks/>
          </p:cNvSpPr>
          <p:nvPr/>
        </p:nvSpPr>
        <p:spPr bwMode="gray">
          <a:xfrm>
            <a:off x="1224282" y="1926196"/>
            <a:ext cx="1917663" cy="123194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it-IT" sz="1400" dirty="0" err="1" smtClean="0"/>
              <a:t>Process</a:t>
            </a:r>
            <a:r>
              <a:rPr lang="it-IT" sz="1400" dirty="0" smtClean="0"/>
              <a:t> </a:t>
            </a:r>
            <a:br>
              <a:rPr lang="it-IT" sz="1400" dirty="0" smtClean="0"/>
            </a:br>
            <a:r>
              <a:rPr lang="it-IT" sz="1400" dirty="0" err="1" smtClean="0"/>
              <a:t>continuity</a:t>
            </a:r>
            <a:endParaRPr lang="en-US" sz="1400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gray">
          <a:xfrm>
            <a:off x="1224282" y="3303875"/>
            <a:ext cx="1917663" cy="123194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z="1400" dirty="0" err="1" smtClean="0"/>
              <a:t>Safety</a:t>
            </a:r>
            <a:r>
              <a:rPr lang="it-IT" sz="1400" dirty="0" smtClean="0"/>
              <a:t> and </a:t>
            </a:r>
            <a:br>
              <a:rPr lang="it-IT" sz="1400" dirty="0" smtClean="0"/>
            </a:br>
            <a:r>
              <a:rPr lang="it-IT" sz="1400" dirty="0" err="1" smtClean="0"/>
              <a:t>protection</a:t>
            </a:r>
            <a:endParaRPr lang="en-US" sz="1400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gray">
          <a:xfrm>
            <a:off x="1224282" y="4642202"/>
            <a:ext cx="1917663" cy="123194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it-IT" sz="1400" dirty="0" err="1" smtClean="0"/>
              <a:t>Space</a:t>
            </a:r>
            <a:r>
              <a:rPr lang="it-IT" sz="1400" dirty="0" smtClean="0"/>
              <a:t> </a:t>
            </a:r>
            <a:r>
              <a:rPr lang="it-IT" sz="1400" dirty="0" err="1" smtClean="0"/>
              <a:t>saving</a:t>
            </a:r>
            <a:r>
              <a:rPr lang="it-IT" sz="1400" dirty="0" smtClean="0"/>
              <a:t> </a:t>
            </a:r>
            <a:endParaRPr lang="en-US" sz="1400" dirty="0"/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09" y="1967300"/>
            <a:ext cx="3727869" cy="3778982"/>
          </a:xfrm>
          <a:prstGeom prst="rect">
            <a:avLst/>
          </a:prstGeom>
        </p:spPr>
      </p:pic>
      <p:pic>
        <p:nvPicPr>
          <p:cNvPr id="20" name="Graphic 6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31401" y="4918860"/>
            <a:ext cx="709176" cy="709176"/>
          </a:xfrm>
          <a:prstGeom prst="rect">
            <a:avLst/>
          </a:prstGeom>
        </p:spPr>
      </p:pic>
      <p:pic>
        <p:nvPicPr>
          <p:cNvPr id="21" name="Graphic 93"/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=""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331401" y="3567275"/>
            <a:ext cx="709177" cy="709177"/>
          </a:xfrm>
          <a:prstGeom prst="rect">
            <a:avLst/>
          </a:prstGeom>
        </p:spPr>
      </p:pic>
      <p:pic>
        <p:nvPicPr>
          <p:cNvPr id="22" name="Graphic 7"/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3205" y="2148551"/>
            <a:ext cx="805568" cy="805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 solutions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Reactive power compensation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5068110"/>
            <a:ext cx="11520000" cy="845331"/>
          </a:xfrm>
        </p:spPr>
        <p:txBody>
          <a:bodyPr/>
          <a:lstStyle/>
          <a:p>
            <a:pPr algn="just"/>
            <a:r>
              <a:rPr lang="it-IT" dirty="0" err="1" smtClean="0"/>
              <a:t>Capacitors</a:t>
            </a:r>
            <a:r>
              <a:rPr lang="it-IT" dirty="0" smtClean="0"/>
              <a:t> are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compensate </a:t>
            </a:r>
            <a:r>
              <a:rPr lang="it-IT" dirty="0" err="1" smtClean="0"/>
              <a:t>reactive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 in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 </a:t>
            </a:r>
            <a:r>
              <a:rPr lang="it-IT" dirty="0" err="1" smtClean="0"/>
              <a:t>Correction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r>
              <a:rPr lang="it-IT" dirty="0" smtClean="0"/>
              <a:t>. PFC </a:t>
            </a:r>
            <a:r>
              <a:rPr lang="it-IT" dirty="0" err="1" smtClean="0"/>
              <a:t>needs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provide</a:t>
            </a:r>
            <a:r>
              <a:rPr lang="it-IT" dirty="0" smtClean="0"/>
              <a:t> high </a:t>
            </a:r>
            <a:r>
              <a:rPr lang="it-IT" dirty="0" err="1" smtClean="0"/>
              <a:t>quality</a:t>
            </a:r>
            <a:r>
              <a:rPr lang="it-IT" dirty="0" smtClean="0"/>
              <a:t> and </a:t>
            </a:r>
            <a:r>
              <a:rPr lang="it-IT" dirty="0" err="1" smtClean="0"/>
              <a:t>reliable</a:t>
            </a:r>
            <a:r>
              <a:rPr lang="it-IT" dirty="0" smtClean="0"/>
              <a:t>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safely</a:t>
            </a:r>
            <a:r>
              <a:rPr lang="it-IT" dirty="0" smtClean="0"/>
              <a:t>, in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guarantee</a:t>
            </a:r>
            <a:r>
              <a:rPr lang="it-IT" dirty="0" smtClean="0"/>
              <a:t> </a:t>
            </a:r>
            <a:r>
              <a:rPr lang="it-IT" dirty="0" err="1" smtClean="0"/>
              <a:t>stable</a:t>
            </a:r>
            <a:r>
              <a:rPr lang="it-IT" dirty="0" smtClean="0"/>
              <a:t> and </a:t>
            </a:r>
            <a:r>
              <a:rPr lang="it-IT" dirty="0" err="1" smtClean="0"/>
              <a:t>efficient</a:t>
            </a:r>
            <a:r>
              <a:rPr lang="it-IT" dirty="0" smtClean="0"/>
              <a:t> service </a:t>
            </a:r>
            <a:r>
              <a:rPr lang="it-IT" dirty="0" err="1" smtClean="0"/>
              <a:t>continuity</a:t>
            </a:r>
            <a:endParaRPr lang="it-IT" dirty="0" smtClean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319974" y="1877636"/>
            <a:ext cx="2539517" cy="1628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15776" y="1896520"/>
            <a:ext cx="8804113" cy="2868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 bwMode="gray">
          <a:xfrm>
            <a:off x="8129588" y="1931193"/>
            <a:ext cx="3795711" cy="406955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 smtClean="0"/>
          </a:p>
        </p:txBody>
      </p:sp>
      <p:sp>
        <p:nvSpPr>
          <p:cNvPr id="21" name="Rettangolo 20"/>
          <p:cNvSpPr/>
          <p:nvPr/>
        </p:nvSpPr>
        <p:spPr bwMode="gray">
          <a:xfrm>
            <a:off x="8210327" y="2859931"/>
            <a:ext cx="3643200" cy="3055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 err="1" smtClean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solutions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ABB offering</a:t>
            </a:r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/>
        </p:nvSpPr>
        <p:spPr bwMode="gray">
          <a:xfrm>
            <a:off x="333264" y="1931193"/>
            <a:ext cx="36432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Open rack</a:t>
            </a:r>
          </a:p>
          <a:p>
            <a:pPr lvl="0" defTabSz="914491">
              <a:defRPr/>
            </a:pPr>
            <a:r>
              <a:rPr lang="en-US" dirty="0" smtClean="0"/>
              <a:t>Outdoor</a:t>
            </a:r>
          </a:p>
          <a:p>
            <a:pPr lvl="0" defTabSz="914491">
              <a:defRPr/>
            </a:pPr>
            <a:r>
              <a:rPr lang="en-US" dirty="0" smtClean="0"/>
              <a:t>ABB </a:t>
            </a:r>
            <a:r>
              <a:rPr lang="en-US" dirty="0" err="1" smtClean="0"/>
              <a:t>Qrack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gray">
          <a:xfrm>
            <a:off x="333264" y="2715167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11"/>
          <p:cNvSpPr txBox="1">
            <a:spLocks/>
          </p:cNvSpPr>
          <p:nvPr/>
        </p:nvSpPr>
        <p:spPr bwMode="gray">
          <a:xfrm>
            <a:off x="4271795" y="1931193"/>
            <a:ext cx="36432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Pole mounted</a:t>
            </a:r>
          </a:p>
          <a:p>
            <a:pPr lvl="0" defTabSz="914491">
              <a:defRPr/>
            </a:pPr>
            <a:r>
              <a:rPr lang="en-US" dirty="0" smtClean="0"/>
              <a:t>Outdoor</a:t>
            </a:r>
          </a:p>
          <a:p>
            <a:pPr lvl="0" defTabSz="914491">
              <a:defRPr/>
            </a:pPr>
            <a:r>
              <a:rPr lang="en-US" dirty="0" smtClean="0"/>
              <a:t>ABB </a:t>
            </a:r>
            <a:r>
              <a:rPr lang="en-US" dirty="0" err="1" smtClean="0"/>
              <a:t>Qpole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4"/>
          <p:cNvCxnSpPr/>
          <p:nvPr/>
        </p:nvCxnSpPr>
        <p:spPr bwMode="gray">
          <a:xfrm>
            <a:off x="4271795" y="2715167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11"/>
          <p:cNvSpPr txBox="1">
            <a:spLocks/>
          </p:cNvSpPr>
          <p:nvPr/>
        </p:nvSpPr>
        <p:spPr bwMode="gray">
          <a:xfrm>
            <a:off x="8210327" y="1931193"/>
            <a:ext cx="36432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Metal Enclosed</a:t>
            </a:r>
          </a:p>
          <a:p>
            <a:pPr lvl="0" defTabSz="914491">
              <a:defRPr/>
            </a:pPr>
            <a:r>
              <a:rPr lang="en-US" dirty="0" smtClean="0"/>
              <a:t>Indoor/Outdoor</a:t>
            </a:r>
          </a:p>
          <a:p>
            <a:pPr lvl="0" defTabSz="914491">
              <a:defRPr/>
            </a:pPr>
            <a:r>
              <a:rPr lang="en-US" dirty="0" smtClean="0"/>
              <a:t>ABB ABBACUS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20"/>
          <p:cNvCxnSpPr/>
          <p:nvPr/>
        </p:nvCxnSpPr>
        <p:spPr bwMode="gray">
          <a:xfrm>
            <a:off x="8210327" y="2715167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34"/>
          <p:cNvCxnSpPr/>
          <p:nvPr/>
        </p:nvCxnSpPr>
        <p:spPr bwMode="gray">
          <a:xfrm>
            <a:off x="4124130" y="2859932"/>
            <a:ext cx="0" cy="3055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35"/>
          <p:cNvCxnSpPr/>
          <p:nvPr/>
        </p:nvCxnSpPr>
        <p:spPr bwMode="gray">
          <a:xfrm>
            <a:off x="8062662" y="2859932"/>
            <a:ext cx="0" cy="3055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Immagine 2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68" y="2859932"/>
            <a:ext cx="2106361" cy="3009932"/>
          </a:xfrm>
          <a:prstGeom prst="rect">
            <a:avLst/>
          </a:prstGeom>
        </p:spPr>
      </p:pic>
      <p:pic>
        <p:nvPicPr>
          <p:cNvPr id="26" name="Immagine 2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739" y="2859931"/>
            <a:ext cx="3244521" cy="2334639"/>
          </a:xfrm>
          <a:prstGeom prst="rect">
            <a:avLst/>
          </a:prstGeom>
        </p:spPr>
      </p:pic>
      <p:pic>
        <p:nvPicPr>
          <p:cNvPr id="27" name="Immagine 26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280" y="2879388"/>
            <a:ext cx="3489696" cy="2334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 solutions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Standard solution</a:t>
            </a:r>
            <a:endParaRPr lang="en-US" dirty="0"/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627" y="1810231"/>
            <a:ext cx="5898373" cy="4171306"/>
          </a:xfrm>
          <a:prstGeom prst="rect">
            <a:avLst/>
          </a:prstGeom>
        </p:spPr>
      </p:pic>
      <p:pic>
        <p:nvPicPr>
          <p:cNvPr id="15" name="Content Placeholder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3086" r="11990" b="65319"/>
          <a:stretch/>
        </p:blipFill>
        <p:spPr>
          <a:xfrm>
            <a:off x="9430298" y="2535150"/>
            <a:ext cx="2315069" cy="893850"/>
          </a:xfrm>
          <a:prstGeom prst="rect">
            <a:avLst/>
          </a:prstGeom>
        </p:spPr>
      </p:pic>
      <p:cxnSp>
        <p:nvCxnSpPr>
          <p:cNvPr id="24" name="Connettore 1 23"/>
          <p:cNvCxnSpPr/>
          <p:nvPr/>
        </p:nvCxnSpPr>
        <p:spPr bwMode="gray">
          <a:xfrm flipV="1">
            <a:off x="5621154" y="2420897"/>
            <a:ext cx="2240317" cy="2372484"/>
          </a:xfrm>
          <a:prstGeom prst="line">
            <a:avLst/>
          </a:prstGeom>
          <a:ln w="1270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"/>
          <p:cNvSpPr txBox="1"/>
          <p:nvPr/>
        </p:nvSpPr>
        <p:spPr bwMode="gray">
          <a:xfrm>
            <a:off x="9430298" y="1819856"/>
            <a:ext cx="2703952" cy="6879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ts val="1300"/>
              </a:lnSpc>
            </a:pPr>
            <a:r>
              <a:rPr lang="it-IT" sz="1400" b="1" dirty="0" err="1" smtClean="0"/>
              <a:t>Switching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transients</a:t>
            </a:r>
            <a:endParaRPr lang="it-IT" sz="1400" b="1" dirty="0" smtClean="0"/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/>
              <a:t>Production stop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>
                <a:sym typeface="Wingdings" panose="05000000000000000000" pitchFamily="2" charset="2"/>
              </a:rPr>
              <a:t>Network </a:t>
            </a:r>
            <a:r>
              <a:rPr lang="it-IT" sz="1400" dirty="0" err="1" smtClean="0">
                <a:sym typeface="Wingdings" panose="05000000000000000000" pitchFamily="2" charset="2"/>
              </a:rPr>
              <a:t>outage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smtClean="0"/>
              <a:t/>
            </a:r>
            <a:br>
              <a:rPr lang="it-IT" sz="1400" dirty="0" smtClean="0"/>
            </a:br>
            <a:endParaRPr lang="en-US" sz="1400" dirty="0" err="1" smtClean="0"/>
          </a:p>
        </p:txBody>
      </p:sp>
      <p:sp>
        <p:nvSpPr>
          <p:cNvPr id="31" name="Text Placeholder 7"/>
          <p:cNvSpPr txBox="1">
            <a:spLocks/>
          </p:cNvSpPr>
          <p:nvPr/>
        </p:nvSpPr>
        <p:spPr bwMode="gray">
          <a:xfrm>
            <a:off x="9430298" y="3493286"/>
            <a:ext cx="2422064" cy="33122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$$$</a:t>
            </a:r>
          </a:p>
        </p:txBody>
      </p:sp>
      <p:pic>
        <p:nvPicPr>
          <p:cNvPr id="34" name="Picture 36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861471" y="1680741"/>
            <a:ext cx="1234797" cy="1480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 solutions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Standard solution</a:t>
            </a:r>
            <a:endParaRPr lang="en-US" dirty="0"/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627" y="1810231"/>
            <a:ext cx="5898373" cy="4171306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 bwMode="gray">
          <a:xfrm>
            <a:off x="9430298" y="1819856"/>
            <a:ext cx="2703952" cy="6879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ts val="1300"/>
              </a:lnSpc>
            </a:pPr>
            <a:r>
              <a:rPr lang="it-IT" sz="1400" b="1" dirty="0" err="1" smtClean="0"/>
              <a:t>Switching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transients</a:t>
            </a:r>
            <a:endParaRPr lang="it-IT" sz="1400" b="1" dirty="0" smtClean="0"/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/>
              <a:t>Production stop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>
                <a:sym typeface="Wingdings" panose="05000000000000000000" pitchFamily="2" charset="2"/>
              </a:rPr>
              <a:t>Network </a:t>
            </a:r>
            <a:r>
              <a:rPr lang="it-IT" sz="1400" dirty="0" err="1" smtClean="0">
                <a:sym typeface="Wingdings" panose="05000000000000000000" pitchFamily="2" charset="2"/>
              </a:rPr>
              <a:t>outage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smtClean="0"/>
              <a:t/>
            </a:r>
            <a:br>
              <a:rPr lang="it-IT" sz="1400" dirty="0" smtClean="0"/>
            </a:br>
            <a:endParaRPr lang="en-US" sz="1400" dirty="0" err="1" smtClean="0"/>
          </a:p>
        </p:txBody>
      </p:sp>
      <p:cxnSp>
        <p:nvCxnSpPr>
          <p:cNvPr id="24" name="Connettore 1 23"/>
          <p:cNvCxnSpPr/>
          <p:nvPr/>
        </p:nvCxnSpPr>
        <p:spPr bwMode="gray">
          <a:xfrm flipV="1">
            <a:off x="5621154" y="3849002"/>
            <a:ext cx="2278817" cy="549743"/>
          </a:xfrm>
          <a:prstGeom prst="line">
            <a:avLst/>
          </a:prstGeom>
          <a:ln w="1270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 bwMode="gray">
          <a:xfrm>
            <a:off x="9430298" y="3161053"/>
            <a:ext cx="2703952" cy="6879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ts val="1300"/>
              </a:lnSpc>
            </a:pPr>
            <a:r>
              <a:rPr lang="it-IT" sz="1400" b="1" dirty="0" err="1" smtClean="0"/>
              <a:t>Inrush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reactors</a:t>
            </a:r>
            <a:r>
              <a:rPr lang="it-IT" sz="1400" b="1" dirty="0" smtClean="0"/>
              <a:t> 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err="1" smtClean="0"/>
              <a:t>Power</a:t>
            </a:r>
            <a:r>
              <a:rPr lang="it-IT" sz="1400" dirty="0" smtClean="0"/>
              <a:t> </a:t>
            </a:r>
            <a:r>
              <a:rPr lang="it-IT" sz="1400" dirty="0" err="1" smtClean="0"/>
              <a:t>losses</a:t>
            </a:r>
            <a:r>
              <a:rPr lang="it-IT" sz="1400" dirty="0" smtClean="0"/>
              <a:t> 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err="1" smtClean="0">
                <a:sym typeface="Wingdings" panose="05000000000000000000" pitchFamily="2" charset="2"/>
              </a:rPr>
              <a:t>Space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err="1" smtClean="0">
                <a:sym typeface="Wingdings" panose="05000000000000000000" pitchFamily="2" charset="2"/>
              </a:rPr>
              <a:t>required</a:t>
            </a:r>
            <a:endParaRPr lang="en-US" sz="1400" dirty="0" err="1" smtClean="0"/>
          </a:p>
        </p:txBody>
      </p:sp>
      <p:sp>
        <p:nvSpPr>
          <p:cNvPr id="21" name="Text Placeholder 7"/>
          <p:cNvSpPr txBox="1">
            <a:spLocks/>
          </p:cNvSpPr>
          <p:nvPr/>
        </p:nvSpPr>
        <p:spPr bwMode="gray">
          <a:xfrm>
            <a:off x="9430298" y="2664214"/>
            <a:ext cx="2422064" cy="33122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$$$</a:t>
            </a:r>
          </a:p>
        </p:txBody>
      </p:sp>
      <p:sp>
        <p:nvSpPr>
          <p:cNvPr id="22" name="Text Placeholder 7"/>
          <p:cNvSpPr txBox="1">
            <a:spLocks/>
          </p:cNvSpPr>
          <p:nvPr/>
        </p:nvSpPr>
        <p:spPr bwMode="gray">
          <a:xfrm>
            <a:off x="9431200" y="3963626"/>
            <a:ext cx="2422064" cy="33122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$</a:t>
            </a: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861471" y="1680741"/>
            <a:ext cx="1234797" cy="1480312"/>
          </a:xfrm>
          <a:prstGeom prst="rect">
            <a:avLst/>
          </a:prstGeom>
        </p:spPr>
      </p:pic>
      <p:pic>
        <p:nvPicPr>
          <p:cNvPr id="26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71" y="3161053"/>
            <a:ext cx="1266143" cy="1237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 solutions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Standard solution</a:t>
            </a:r>
            <a:endParaRPr lang="en-US" dirty="0"/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7627" y="1810231"/>
            <a:ext cx="5898373" cy="4171306"/>
          </a:xfrm>
          <a:prstGeom prst="rect">
            <a:avLst/>
          </a:prstGeom>
        </p:spPr>
      </p:pic>
      <p:pic>
        <p:nvPicPr>
          <p:cNvPr id="14" name="Picture 36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861471" y="1680741"/>
            <a:ext cx="1234797" cy="1480312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 bwMode="gray">
          <a:xfrm>
            <a:off x="9430298" y="1819856"/>
            <a:ext cx="2703952" cy="6879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ts val="1300"/>
              </a:lnSpc>
            </a:pPr>
            <a:r>
              <a:rPr lang="it-IT" sz="1400" b="1" dirty="0" err="1" smtClean="0"/>
              <a:t>Switching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transients</a:t>
            </a:r>
            <a:endParaRPr lang="it-IT" sz="1400" b="1" dirty="0" smtClean="0"/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/>
              <a:t>Production stop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>
                <a:sym typeface="Wingdings" panose="05000000000000000000" pitchFamily="2" charset="2"/>
              </a:rPr>
              <a:t>Network </a:t>
            </a:r>
            <a:r>
              <a:rPr lang="it-IT" sz="1400" dirty="0" err="1" smtClean="0">
                <a:sym typeface="Wingdings" panose="05000000000000000000" pitchFamily="2" charset="2"/>
              </a:rPr>
              <a:t>outage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smtClean="0"/>
              <a:t/>
            </a:r>
            <a:br>
              <a:rPr lang="it-IT" sz="1400" dirty="0" smtClean="0"/>
            </a:br>
            <a:endParaRPr lang="en-US" sz="1400" dirty="0" err="1" smtClean="0"/>
          </a:p>
        </p:txBody>
      </p:sp>
      <p:cxnSp>
        <p:nvCxnSpPr>
          <p:cNvPr id="24" name="Connettore 1 23"/>
          <p:cNvCxnSpPr>
            <a:endCxn id="26" idx="1"/>
          </p:cNvCxnSpPr>
          <p:nvPr/>
        </p:nvCxnSpPr>
        <p:spPr bwMode="gray">
          <a:xfrm>
            <a:off x="5621155" y="4177365"/>
            <a:ext cx="1999691" cy="1095229"/>
          </a:xfrm>
          <a:prstGeom prst="line">
            <a:avLst/>
          </a:prstGeom>
          <a:ln w="12700">
            <a:solidFill>
              <a:schemeClr val="tx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71" y="3161053"/>
            <a:ext cx="1266143" cy="1237692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 bwMode="gray">
          <a:xfrm>
            <a:off x="9430298" y="3161053"/>
            <a:ext cx="2703952" cy="6879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ts val="1300"/>
              </a:lnSpc>
            </a:pPr>
            <a:r>
              <a:rPr lang="it-IT" sz="1400" b="1" dirty="0" err="1" smtClean="0"/>
              <a:t>Inrush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reactors</a:t>
            </a:r>
            <a:r>
              <a:rPr lang="it-IT" sz="1400" b="1" dirty="0" smtClean="0"/>
              <a:t> 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err="1" smtClean="0"/>
              <a:t>Power</a:t>
            </a:r>
            <a:r>
              <a:rPr lang="it-IT" sz="1400" dirty="0" smtClean="0"/>
              <a:t> </a:t>
            </a:r>
            <a:r>
              <a:rPr lang="it-IT" sz="1400" dirty="0" err="1" smtClean="0"/>
              <a:t>losses</a:t>
            </a:r>
            <a:r>
              <a:rPr lang="it-IT" sz="1400" dirty="0" smtClean="0"/>
              <a:t> 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err="1" smtClean="0">
                <a:sym typeface="Wingdings" panose="05000000000000000000" pitchFamily="2" charset="2"/>
              </a:rPr>
              <a:t>Space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err="1" smtClean="0">
                <a:sym typeface="Wingdings" panose="05000000000000000000" pitchFamily="2" charset="2"/>
              </a:rPr>
              <a:t>required</a:t>
            </a:r>
            <a:endParaRPr lang="en-US" sz="1400" dirty="0" err="1" smtClean="0"/>
          </a:p>
        </p:txBody>
      </p:sp>
      <p:sp>
        <p:nvSpPr>
          <p:cNvPr id="21" name="Text Placeholder 7"/>
          <p:cNvSpPr txBox="1">
            <a:spLocks/>
          </p:cNvSpPr>
          <p:nvPr/>
        </p:nvSpPr>
        <p:spPr bwMode="gray">
          <a:xfrm>
            <a:off x="9430298" y="2664214"/>
            <a:ext cx="2422064" cy="33122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$$$</a:t>
            </a:r>
          </a:p>
        </p:txBody>
      </p:sp>
      <p:sp>
        <p:nvSpPr>
          <p:cNvPr id="22" name="Text Placeholder 7"/>
          <p:cNvSpPr txBox="1">
            <a:spLocks/>
          </p:cNvSpPr>
          <p:nvPr/>
        </p:nvSpPr>
        <p:spPr bwMode="gray">
          <a:xfrm>
            <a:off x="9431200" y="3963626"/>
            <a:ext cx="2422064" cy="33122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$</a:t>
            </a:r>
          </a:p>
        </p:txBody>
      </p:sp>
      <p:sp>
        <p:nvSpPr>
          <p:cNvPr id="17" name="Text Placeholder 7"/>
          <p:cNvSpPr txBox="1">
            <a:spLocks/>
          </p:cNvSpPr>
          <p:nvPr/>
        </p:nvSpPr>
        <p:spPr bwMode="gray">
          <a:xfrm>
            <a:off x="9431200" y="5698354"/>
            <a:ext cx="2422064" cy="33122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Less $ $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7"/>
          <p:cNvSpPr txBox="1"/>
          <p:nvPr/>
        </p:nvSpPr>
        <p:spPr bwMode="gray">
          <a:xfrm>
            <a:off x="9431200" y="4398745"/>
            <a:ext cx="2703952" cy="6879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>
              <a:lnSpc>
                <a:spcPts val="1300"/>
              </a:lnSpc>
            </a:pPr>
            <a:r>
              <a:rPr lang="it-IT" sz="1400" b="1" dirty="0" err="1" smtClean="0"/>
              <a:t>Restrike</a:t>
            </a:r>
            <a:endParaRPr lang="it-IT" sz="1400" b="1" dirty="0" smtClean="0"/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err="1" smtClean="0"/>
              <a:t>Capacitor</a:t>
            </a:r>
            <a:r>
              <a:rPr lang="it-IT" sz="1400" dirty="0" smtClean="0"/>
              <a:t> </a:t>
            </a:r>
            <a:r>
              <a:rPr lang="it-IT" sz="1400" dirty="0" err="1" smtClean="0"/>
              <a:t>failure</a:t>
            </a:r>
            <a:r>
              <a:rPr lang="it-IT" sz="1400" dirty="0" smtClean="0"/>
              <a:t> </a:t>
            </a:r>
          </a:p>
          <a:p>
            <a:pPr marL="180018" lvl="1" indent="-180018" defTabSz="914491">
              <a:lnSpc>
                <a:spcPts val="1300"/>
              </a:lnSpc>
              <a:spcBef>
                <a:spcPts val="600"/>
              </a:spcBef>
              <a:buFont typeface="ABBvoiceOffice" panose="020D0603020503020204" pitchFamily="34" charset="0"/>
              <a:buChar char="–"/>
            </a:pPr>
            <a:r>
              <a:rPr lang="it-IT" sz="1400" dirty="0" smtClean="0">
                <a:sym typeface="Wingdings" panose="05000000000000000000" pitchFamily="2" charset="2"/>
              </a:rPr>
              <a:t>Low </a:t>
            </a:r>
            <a:r>
              <a:rPr lang="it-IT" sz="1400" dirty="0" err="1" smtClean="0">
                <a:sym typeface="Wingdings" panose="05000000000000000000" pitchFamily="2" charset="2"/>
              </a:rPr>
              <a:t>power</a:t>
            </a:r>
            <a:r>
              <a:rPr lang="it-IT" sz="1400" dirty="0" smtClean="0">
                <a:sym typeface="Wingdings" panose="05000000000000000000" pitchFamily="2" charset="2"/>
              </a:rPr>
              <a:t> </a:t>
            </a:r>
            <a:r>
              <a:rPr lang="it-IT" sz="1400" dirty="0" err="1" smtClean="0">
                <a:sym typeface="Wingdings" panose="05000000000000000000" pitchFamily="2" charset="2"/>
              </a:rPr>
              <a:t>factor</a:t>
            </a:r>
            <a:endParaRPr lang="en-US" sz="1400" dirty="0" err="1" smtClean="0"/>
          </a:p>
        </p:txBody>
      </p:sp>
      <p:pic>
        <p:nvPicPr>
          <p:cNvPr id="26" name="Immagine 25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846" y="4525151"/>
            <a:ext cx="1711176" cy="1494886"/>
          </a:xfrm>
          <a:prstGeom prst="rect">
            <a:avLst/>
          </a:prstGeom>
        </p:spPr>
      </p:pic>
      <p:cxnSp>
        <p:nvCxnSpPr>
          <p:cNvPr id="30" name="Connettore 1 29"/>
          <p:cNvCxnSpPr/>
          <p:nvPr/>
        </p:nvCxnSpPr>
        <p:spPr bwMode="gray">
          <a:xfrm flipH="1">
            <a:off x="8682038" y="4914900"/>
            <a:ext cx="180975" cy="85725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 bwMode="gray">
          <a:xfrm flipH="1">
            <a:off x="8748713" y="5319713"/>
            <a:ext cx="114300" cy="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 bwMode="gray">
          <a:xfrm flipH="1" flipV="1">
            <a:off x="8505825" y="5688828"/>
            <a:ext cx="357188" cy="126184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 bwMode="gray">
          <a:xfrm flipV="1">
            <a:off x="8101013" y="5586414"/>
            <a:ext cx="147637" cy="111940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 bwMode="gray">
          <a:xfrm>
            <a:off x="7977188" y="4972056"/>
            <a:ext cx="271462" cy="28569"/>
          </a:xfrm>
          <a:prstGeom prst="line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Capacitor solutions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Customer challenges</a:t>
            </a:r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/>
        </p:nvSpPr>
        <p:spPr bwMode="gray">
          <a:xfrm>
            <a:off x="333264" y="193119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Customer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333264" y="2317638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b="1" dirty="0" smtClean="0"/>
              <a:t>Utility</a:t>
            </a:r>
          </a:p>
        </p:txBody>
      </p:sp>
      <p:sp>
        <p:nvSpPr>
          <p:cNvPr id="11" name="Text Placeholder 11"/>
          <p:cNvSpPr txBox="1">
            <a:spLocks/>
          </p:cNvSpPr>
          <p:nvPr/>
        </p:nvSpPr>
        <p:spPr bwMode="gray">
          <a:xfrm>
            <a:off x="3287752" y="193119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Challenge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3287752" y="2547266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1"/>
            <a:r>
              <a:rPr lang="en-US" dirty="0" smtClean="0"/>
              <a:t>Provide power quality  with volatile load</a:t>
            </a:r>
            <a:endParaRPr lang="en-US" dirty="0"/>
          </a:p>
        </p:txBody>
      </p:sp>
      <p:sp>
        <p:nvSpPr>
          <p:cNvPr id="13" name="Text Placeholder 11"/>
          <p:cNvSpPr txBox="1">
            <a:spLocks/>
          </p:cNvSpPr>
          <p:nvPr/>
        </p:nvSpPr>
        <p:spPr bwMode="gray">
          <a:xfrm>
            <a:off x="6242240" y="193119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Results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6242240" y="2547266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1"/>
            <a:r>
              <a:rPr lang="en-US" dirty="0" smtClean="0"/>
              <a:t>Poor power quality and black-outs</a:t>
            </a:r>
            <a:endParaRPr lang="en-US" dirty="0"/>
          </a:p>
        </p:txBody>
      </p:sp>
      <p:cxnSp>
        <p:nvCxnSpPr>
          <p:cNvPr id="15" name="Straight Connector 17"/>
          <p:cNvCxnSpPr/>
          <p:nvPr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8"/>
          <p:cNvCxnSpPr/>
          <p:nvPr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22"/>
          <p:cNvCxnSpPr/>
          <p:nvPr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23"/>
          <p:cNvCxnSpPr/>
          <p:nvPr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 Placeholder 11"/>
          <p:cNvSpPr txBox="1">
            <a:spLocks/>
          </p:cNvSpPr>
          <p:nvPr/>
        </p:nvSpPr>
        <p:spPr bwMode="gray">
          <a:xfrm>
            <a:off x="9196727" y="1931193"/>
            <a:ext cx="2656800" cy="252000"/>
          </a:xfrm>
          <a:prstGeom prst="rect">
            <a:avLst/>
          </a:prstGeo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defTabSz="914491">
              <a:defRPr/>
            </a:pPr>
            <a:r>
              <a:rPr lang="en-US" dirty="0" smtClean="0"/>
              <a:t>Effects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9196727" y="2547266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1"/>
            <a:r>
              <a:rPr lang="en-US" dirty="0" smtClean="0"/>
              <a:t>Financial claims</a:t>
            </a:r>
          </a:p>
          <a:p>
            <a:pPr lvl="1"/>
            <a:r>
              <a:rPr lang="en-US" dirty="0" smtClean="0"/>
              <a:t>Reputation drop</a:t>
            </a:r>
          </a:p>
        </p:txBody>
      </p:sp>
      <p:cxnSp>
        <p:nvCxnSpPr>
          <p:cNvPr id="21" name="Straight Connector 40"/>
          <p:cNvCxnSpPr/>
          <p:nvPr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41"/>
          <p:cNvCxnSpPr/>
          <p:nvPr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42"/>
          <p:cNvCxnSpPr/>
          <p:nvPr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333264" y="4052236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 b="1" dirty="0" smtClean="0"/>
              <a:t>Industry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3287752" y="4293022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1"/>
            <a:r>
              <a:rPr lang="en-US" dirty="0" smtClean="0"/>
              <a:t>Maximize productivity and power factor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6242240" y="4293022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1"/>
            <a:r>
              <a:rPr lang="en-US" dirty="0" smtClean="0"/>
              <a:t>Lower efficiency and plant outages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4294967295"/>
          </p:nvPr>
        </p:nvSpPr>
        <p:spPr bwMode="gray">
          <a:xfrm>
            <a:off x="9196727" y="4293022"/>
            <a:ext cx="2656800" cy="1513217"/>
          </a:xfrm>
          <a:prstGeom prst="rect">
            <a:avLst/>
          </a:prstGeom>
        </p:spPr>
        <p:txBody>
          <a:bodyPr lIns="0" tIns="0" rIns="0" bIns="0"/>
          <a:lstStyle/>
          <a:p>
            <a:pPr lvl="1"/>
            <a:r>
              <a:rPr lang="en-US" dirty="0" smtClean="0"/>
              <a:t>Productivity losses</a:t>
            </a:r>
          </a:p>
          <a:p>
            <a:pPr lvl="1"/>
            <a:r>
              <a:rPr lang="en-US" dirty="0" smtClean="0"/>
              <a:t>Higher electricity costs</a:t>
            </a:r>
          </a:p>
        </p:txBody>
      </p:sp>
      <p:pic>
        <p:nvPicPr>
          <p:cNvPr id="28" name="Picture 21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2366" y="2590478"/>
            <a:ext cx="2657697" cy="13353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9" name="Picture 20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3264" y="4329983"/>
            <a:ext cx="2656800" cy="13304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New switching concept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2057548" y="3730740"/>
            <a:ext cx="3200105" cy="504399"/>
          </a:xfrm>
        </p:spPr>
        <p:txBody>
          <a:bodyPr/>
          <a:lstStyle/>
          <a:p>
            <a:r>
              <a:rPr lang="it-IT" dirty="0" err="1" smtClean="0"/>
              <a:t>Synchronization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AC network</a:t>
            </a:r>
            <a:endParaRPr lang="en-US" dirty="0" smtClean="0"/>
          </a:p>
        </p:txBody>
      </p:sp>
      <p:sp>
        <p:nvSpPr>
          <p:cNvPr id="10" name="Text Placeholder 7"/>
          <p:cNvSpPr txBox="1">
            <a:spLocks/>
          </p:cNvSpPr>
          <p:nvPr/>
        </p:nvSpPr>
        <p:spPr bwMode="gray">
          <a:xfrm>
            <a:off x="332362" y="5453066"/>
            <a:ext cx="11520000" cy="460375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defTabSz="914491">
              <a:defRPr/>
            </a:pPr>
            <a:r>
              <a:rPr lang="en-US" dirty="0" smtClean="0"/>
              <a:t>Transient-free - Pre/</a:t>
            </a:r>
            <a:r>
              <a:rPr lang="en-US" dirty="0" err="1" smtClean="0"/>
              <a:t>Restrike</a:t>
            </a:r>
            <a:r>
              <a:rPr lang="en-US" dirty="0" smtClean="0"/>
              <a:t>-free switching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Content Placeholder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672016" y="1931195"/>
            <a:ext cx="1567844" cy="1799545"/>
          </a:xfrm>
          <a:prstGeom prst="rect">
            <a:avLst/>
          </a:prstGeom>
        </p:spPr>
      </p:pic>
      <p:grpSp>
        <p:nvGrpSpPr>
          <p:cNvPr id="12" name="Group 10"/>
          <p:cNvGrpSpPr/>
          <p:nvPr/>
        </p:nvGrpSpPr>
        <p:grpSpPr>
          <a:xfrm>
            <a:off x="5630275" y="2435594"/>
            <a:ext cx="858775" cy="858775"/>
            <a:chOff x="693464" y="1602556"/>
            <a:chExt cx="858887" cy="858887"/>
          </a:xfrm>
          <a:solidFill>
            <a:schemeClr val="tx2"/>
          </a:solidFill>
        </p:grpSpPr>
        <p:sp>
          <p:nvSpPr>
            <p:cNvPr id="13" name="Plus 11"/>
            <p:cNvSpPr/>
            <p:nvPr/>
          </p:nvSpPr>
          <p:spPr>
            <a:xfrm>
              <a:off x="693464" y="1602556"/>
              <a:ext cx="858887" cy="858887"/>
            </a:xfrm>
            <a:prstGeom prst="mathPlus">
              <a:avLst/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Plus 4"/>
            <p:cNvSpPr/>
            <p:nvPr/>
          </p:nvSpPr>
          <p:spPr>
            <a:xfrm>
              <a:off x="807309" y="1930994"/>
              <a:ext cx="631197" cy="2020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68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500"/>
            </a:p>
          </p:txBody>
        </p:sp>
      </p:grpSp>
      <p:grpSp>
        <p:nvGrpSpPr>
          <p:cNvPr id="15" name="Group 16"/>
          <p:cNvGrpSpPr/>
          <p:nvPr/>
        </p:nvGrpSpPr>
        <p:grpSpPr>
          <a:xfrm rot="5400000">
            <a:off x="5621615" y="4372562"/>
            <a:ext cx="876323" cy="440641"/>
            <a:chOff x="2085454" y="1756563"/>
            <a:chExt cx="470907" cy="550872"/>
          </a:xfrm>
          <a:solidFill>
            <a:schemeClr val="tx2"/>
          </a:solidFill>
        </p:grpSpPr>
        <p:sp>
          <p:nvSpPr>
            <p:cNvPr id="16" name="Right Arrow 17"/>
            <p:cNvSpPr/>
            <p:nvPr/>
          </p:nvSpPr>
          <p:spPr>
            <a:xfrm>
              <a:off x="2085454" y="1756563"/>
              <a:ext cx="470907" cy="55087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6"/>
            <p:cNvSpPr/>
            <p:nvPr/>
          </p:nvSpPr>
          <p:spPr>
            <a:xfrm>
              <a:off x="2085454" y="1866737"/>
              <a:ext cx="329635" cy="330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1113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500"/>
            </a:p>
          </p:txBody>
        </p:sp>
      </p:grpSp>
      <p:pic>
        <p:nvPicPr>
          <p:cNvPr id="18" name="Picture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582246" y="2223315"/>
            <a:ext cx="2154456" cy="1485317"/>
          </a:xfrm>
          <a:prstGeom prst="rect">
            <a:avLst/>
          </a:prstGeom>
        </p:spPr>
      </p:pic>
      <p:sp>
        <p:nvSpPr>
          <p:cNvPr id="19" name="Content Placeholder 8"/>
          <p:cNvSpPr txBox="1">
            <a:spLocks/>
          </p:cNvSpPr>
          <p:nvPr/>
        </p:nvSpPr>
        <p:spPr bwMode="gray">
          <a:xfrm>
            <a:off x="7789927" y="3730740"/>
            <a:ext cx="3200105" cy="504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it-IT" sz="1400" dirty="0" err="1" smtClean="0"/>
              <a:t>Solid-state</a:t>
            </a:r>
            <a:r>
              <a:rPr lang="it-IT" sz="1400" dirty="0" smtClean="0"/>
              <a:t> </a:t>
            </a:r>
            <a:r>
              <a:rPr lang="it-IT" sz="1400" dirty="0" err="1" smtClean="0"/>
              <a:t>technology</a:t>
            </a:r>
            <a:endParaRPr lang="en-US" sz="1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DS1 </a:t>
            </a:r>
            <a:r>
              <a:rPr lang="it-IT" dirty="0" err="1" smtClean="0"/>
              <a:t>capacitor</a:t>
            </a:r>
            <a:r>
              <a:rPr lang="it-IT" dirty="0" smtClean="0"/>
              <a:t> </a:t>
            </a:r>
            <a:r>
              <a:rPr lang="it-IT" dirty="0" err="1" smtClean="0"/>
              <a:t>switch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pPr/>
              <a:t>August 7, 2018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Core innovation</a:t>
            </a:r>
            <a:endParaRPr lang="en-US" dirty="0"/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1035"/>
          <a:stretch/>
        </p:blipFill>
        <p:spPr>
          <a:xfrm>
            <a:off x="5320759" y="1944579"/>
            <a:ext cx="1396516" cy="3532296"/>
          </a:xfrm>
          <a:prstGeom prst="rect">
            <a:avLst/>
          </a:prstGeom>
        </p:spPr>
      </p:pic>
      <p:sp>
        <p:nvSpPr>
          <p:cNvPr id="12" name="Content Placeholder 7"/>
          <p:cNvSpPr txBox="1">
            <a:spLocks/>
          </p:cNvSpPr>
          <p:nvPr/>
        </p:nvSpPr>
        <p:spPr bwMode="gray">
          <a:xfrm>
            <a:off x="2982159" y="3404688"/>
            <a:ext cx="2016189" cy="2535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smtClean="0"/>
              <a:t>Moving contact</a:t>
            </a:r>
            <a:endParaRPr lang="en-US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 bwMode="gray">
          <a:xfrm>
            <a:off x="3003179" y="2313496"/>
            <a:ext cx="2016189" cy="2535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 smtClean="0"/>
              <a:t>Main fixed contact</a:t>
            </a:r>
            <a:endParaRPr lang="en-US" dirty="0"/>
          </a:p>
        </p:txBody>
      </p:sp>
      <p:sp>
        <p:nvSpPr>
          <p:cNvPr id="14" name="Content Placeholder 7"/>
          <p:cNvSpPr txBox="1">
            <a:spLocks/>
          </p:cNvSpPr>
          <p:nvPr/>
        </p:nvSpPr>
        <p:spPr bwMode="gray">
          <a:xfrm>
            <a:off x="2982160" y="2616125"/>
            <a:ext cx="2016189" cy="2535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b="1" dirty="0" smtClean="0"/>
              <a:t>Semiconductor</a:t>
            </a:r>
            <a:endParaRPr lang="en-US" b="1" dirty="0"/>
          </a:p>
        </p:txBody>
      </p:sp>
      <p:cxnSp>
        <p:nvCxnSpPr>
          <p:cNvPr id="15" name="Straight Arrow Connector 27"/>
          <p:cNvCxnSpPr/>
          <p:nvPr/>
        </p:nvCxnSpPr>
        <p:spPr>
          <a:xfrm>
            <a:off x="4998349" y="2440278"/>
            <a:ext cx="1002842" cy="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8"/>
          <p:cNvCxnSpPr/>
          <p:nvPr/>
        </p:nvCxnSpPr>
        <p:spPr>
          <a:xfrm>
            <a:off x="4998349" y="2742907"/>
            <a:ext cx="736177" cy="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9"/>
          <p:cNvCxnSpPr/>
          <p:nvPr/>
        </p:nvCxnSpPr>
        <p:spPr>
          <a:xfrm>
            <a:off x="4998349" y="3531470"/>
            <a:ext cx="1020668" cy="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7"/>
          <p:cNvSpPr txBox="1">
            <a:spLocks/>
          </p:cNvSpPr>
          <p:nvPr/>
        </p:nvSpPr>
        <p:spPr bwMode="gray">
          <a:xfrm>
            <a:off x="3003181" y="4183475"/>
            <a:ext cx="2016189" cy="2535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b="1" dirty="0" smtClean="0"/>
              <a:t>Dry air</a:t>
            </a:r>
            <a:endParaRPr lang="en-US" b="1" dirty="0"/>
          </a:p>
        </p:txBody>
      </p:sp>
      <p:cxnSp>
        <p:nvCxnSpPr>
          <p:cNvPr id="19" name="Straight Arrow Connector 31"/>
          <p:cNvCxnSpPr/>
          <p:nvPr/>
        </p:nvCxnSpPr>
        <p:spPr>
          <a:xfrm>
            <a:off x="4998349" y="4310256"/>
            <a:ext cx="754003" cy="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/>
          <p:cNvSpPr txBox="1">
            <a:spLocks/>
          </p:cNvSpPr>
          <p:nvPr/>
        </p:nvSpPr>
        <p:spPr bwMode="gray">
          <a:xfrm>
            <a:off x="7476896" y="3669755"/>
            <a:ext cx="2016189" cy="2535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Lower terminal</a:t>
            </a:r>
            <a:endParaRPr lang="en-US" dirty="0"/>
          </a:p>
        </p:txBody>
      </p:sp>
      <p:cxnSp>
        <p:nvCxnSpPr>
          <p:cNvPr id="21" name="Straight Arrow Connector 33"/>
          <p:cNvCxnSpPr>
            <a:stCxn id="20" idx="1"/>
          </p:cNvCxnSpPr>
          <p:nvPr/>
        </p:nvCxnSpPr>
        <p:spPr>
          <a:xfrm flipH="1">
            <a:off x="6736912" y="3796537"/>
            <a:ext cx="739984" cy="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7"/>
          <p:cNvSpPr txBox="1">
            <a:spLocks/>
          </p:cNvSpPr>
          <p:nvPr/>
        </p:nvSpPr>
        <p:spPr bwMode="gray">
          <a:xfrm>
            <a:off x="7476896" y="2165695"/>
            <a:ext cx="2016189" cy="25356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/>
              <a:t>Upper</a:t>
            </a:r>
            <a:r>
              <a:rPr lang="it-IT" dirty="0" smtClean="0"/>
              <a:t> terminal</a:t>
            </a:r>
            <a:endParaRPr lang="en-US" dirty="0"/>
          </a:p>
        </p:txBody>
      </p:sp>
      <p:cxnSp>
        <p:nvCxnSpPr>
          <p:cNvPr id="23" name="Straight Arrow Connector 35"/>
          <p:cNvCxnSpPr>
            <a:stCxn id="22" idx="1"/>
          </p:cNvCxnSpPr>
          <p:nvPr/>
        </p:nvCxnSpPr>
        <p:spPr>
          <a:xfrm flipH="1">
            <a:off x="6736912" y="2292476"/>
            <a:ext cx="739984" cy="0"/>
          </a:xfrm>
          <a:prstGeom prst="straightConnector1">
            <a:avLst/>
          </a:prstGeom>
          <a:ln w="127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14" grpId="0" build="p"/>
      <p:bldP spid="18" grpId="0" build="p"/>
      <p:bldP spid="20" grpId="0" build="p"/>
      <p:bldP spid="22" grpId="0" build="p"/>
    </p:bldLst>
  </p:timing>
</p:sld>
</file>

<file path=ppt/theme/theme1.xml><?xml version="1.0" encoding="utf-8"?>
<a:theme xmlns:a="http://schemas.openxmlformats.org/drawingml/2006/main" name="SL_DS1(EN)A_1VCP000579_gs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=""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SL_DS1(EN)A_1VCP000579_gs</Template>
  <TotalTime>76</TotalTime>
  <Words>405</Words>
  <Application>Microsoft Office PowerPoint</Application>
  <PresentationFormat>Personalizzato</PresentationFormat>
  <Paragraphs>164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SL_DS1(EN)A_1VCP000579_gs</vt:lpstr>
      <vt:lpstr>DS1</vt:lpstr>
      <vt:lpstr>Capacitor solutions</vt:lpstr>
      <vt:lpstr>Capacitor solutions</vt:lpstr>
      <vt:lpstr>Capacitor solutions</vt:lpstr>
      <vt:lpstr>Capacitor solutions</vt:lpstr>
      <vt:lpstr>Capacitor solutions</vt:lpstr>
      <vt:lpstr>Capacitor solutions</vt:lpstr>
      <vt:lpstr>DS1 capacitor switch</vt:lpstr>
      <vt:lpstr>DS1 capacitor switch</vt:lpstr>
      <vt:lpstr>DS1 capacitor switch</vt:lpstr>
      <vt:lpstr>DS1 capacitor switch</vt:lpstr>
      <vt:lpstr>DS1 capacitor switch</vt:lpstr>
      <vt:lpstr>DS1 capacitor switch</vt:lpstr>
      <vt:lpstr>DS1 capacitor switch</vt:lpstr>
      <vt:lpstr>DS1 capacitor switch</vt:lpstr>
      <vt:lpstr>DS1 capacitor switch</vt:lpstr>
      <vt:lpstr>Diapositiva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DS1</dc:title>
  <dc:creator>GrafSis</dc:creator>
  <cp:lastModifiedBy>GrafSis</cp:lastModifiedBy>
  <cp:revision>9</cp:revision>
  <dcterms:created xsi:type="dcterms:W3CDTF">2018-08-07T07:17:03Z</dcterms:created>
  <dcterms:modified xsi:type="dcterms:W3CDTF">2018-08-07T13:18:28Z</dcterms:modified>
</cp:coreProperties>
</file>