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  <p:sldMasterId id="2147483676" r:id="rId4"/>
    <p:sldMasterId id="2147483688" r:id="rId5"/>
    <p:sldMasterId id="2147483703" r:id="rId6"/>
    <p:sldMasterId id="2147483738" r:id="rId7"/>
    <p:sldMasterId id="2147483753" r:id="rId8"/>
    <p:sldMasterId id="2147483784" r:id="rId9"/>
  </p:sldMasterIdLst>
  <p:notesMasterIdLst>
    <p:notesMasterId r:id="rId28"/>
  </p:notesMasterIdLst>
  <p:sldIdLst>
    <p:sldId id="287" r:id="rId10"/>
    <p:sldId id="280" r:id="rId11"/>
    <p:sldId id="284" r:id="rId12"/>
    <p:sldId id="285" r:id="rId13"/>
    <p:sldId id="286" r:id="rId14"/>
    <p:sldId id="294" r:id="rId15"/>
    <p:sldId id="293" r:id="rId16"/>
    <p:sldId id="295" r:id="rId17"/>
    <p:sldId id="272" r:id="rId18"/>
    <p:sldId id="288" r:id="rId19"/>
    <p:sldId id="289" r:id="rId20"/>
    <p:sldId id="290" r:id="rId21"/>
    <p:sldId id="291" r:id="rId22"/>
    <p:sldId id="292" r:id="rId23"/>
    <p:sldId id="297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9520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7A793-858C-4BBD-8762-37862BBF05E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53DF6-47F8-42EA-BDD9-C526F9F5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1F497D"/>
              </a:buClr>
            </a:pPr>
            <a:fld id="{D2B34CEB-E0D5-439B-AFE6-D6AA6A4FF518}" type="slidenum">
              <a:rPr lang="de-CH"/>
              <a:pPr>
                <a:buClr>
                  <a:srgbClr val="1F497D"/>
                </a:buClr>
              </a:pPr>
              <a:t>1</a:t>
            </a:fld>
            <a:endParaRPr lang="de-CH"/>
          </a:p>
        </p:txBody>
      </p:sp>
      <p:sp>
        <p:nvSpPr>
          <p:cNvPr id="210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1F497D"/>
              </a:buClr>
            </a:pPr>
            <a:fld id="{D2B34CEB-E0D5-439B-AFE6-D6AA6A4FF518}" type="slidenum">
              <a:rPr lang="de-CH"/>
              <a:pPr>
                <a:buClr>
                  <a:srgbClr val="1F497D"/>
                </a:buClr>
              </a:pPr>
              <a:t>6</a:t>
            </a:fld>
            <a:endParaRPr lang="de-CH"/>
          </a:p>
        </p:txBody>
      </p:sp>
      <p:sp>
        <p:nvSpPr>
          <p:cNvPr id="210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5175" y="482600"/>
            <a:ext cx="5688013" cy="4265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09E905-93B0-47EB-BF03-A889B32D5358}" type="slidenum">
              <a:rPr lang="de-DE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1F497D"/>
              </a:buClr>
            </a:pPr>
            <a:fld id="{D2B34CEB-E0D5-439B-AFE6-D6AA6A4FF518}" type="slidenum">
              <a:rPr lang="de-CH"/>
              <a:pPr>
                <a:buClr>
                  <a:srgbClr val="1F497D"/>
                </a:buClr>
              </a:pPr>
              <a:t>15</a:t>
            </a:fld>
            <a:endParaRPr lang="de-CH"/>
          </a:p>
        </p:txBody>
      </p:sp>
      <p:sp>
        <p:nvSpPr>
          <p:cNvPr id="210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8572D-04DA-454A-9EC3-9119E7F281B7}" type="slidenum">
              <a:rPr lang="de-CH">
                <a:solidFill>
                  <a:prstClr val="black"/>
                </a:solidFill>
              </a:rPr>
              <a:pPr/>
              <a:t>17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211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Integrated Process and Power Automation, which is Electrical Integration with ABB’s System 800xA</a:t>
            </a:r>
          </a:p>
          <a:p>
            <a:pPr>
              <a:buFontTx/>
              <a:buChar char="•"/>
            </a:pPr>
            <a:r>
              <a:rPr lang="en-US" dirty="0"/>
              <a:t>This means</a:t>
            </a:r>
          </a:p>
          <a:p>
            <a:r>
              <a:rPr lang="en-US" dirty="0"/>
              <a:t>CLICK</a:t>
            </a:r>
          </a:p>
          <a:p>
            <a:pPr>
              <a:buFontTx/>
              <a:buChar char="•"/>
            </a:pPr>
            <a:r>
              <a:rPr lang="en-US" dirty="0"/>
              <a:t>Full Plant Integration with System 800xA, i.e. using one system for both process automation and power automation</a:t>
            </a:r>
          </a:p>
          <a:p>
            <a:r>
              <a:rPr lang="en-US" dirty="0"/>
              <a:t>CLICK 	</a:t>
            </a:r>
          </a:p>
          <a:p>
            <a:pPr>
              <a:buFontTx/>
              <a:buChar char="•"/>
            </a:pPr>
            <a:r>
              <a:rPr lang="en-US" dirty="0"/>
              <a:t>Electrical Integration based on Open Standards, utilizing open fieldbus solutions and IEC 61850 to integrated all areas</a:t>
            </a:r>
          </a:p>
          <a:p>
            <a:r>
              <a:rPr lang="en-US" dirty="0"/>
              <a:t>CLICK 	</a:t>
            </a:r>
          </a:p>
          <a:p>
            <a:pPr>
              <a:buFontTx/>
              <a:buChar char="•"/>
            </a:pPr>
            <a:r>
              <a:rPr lang="en-US" dirty="0"/>
              <a:t>Complete Portfolio from ABB, meaning ABB has the products, expertise and experience to deliver fully integrated systems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8572D-04DA-454A-9EC3-9119E7F281B7}" type="slidenum">
              <a:rPr lang="de-CH">
                <a:solidFill>
                  <a:prstClr val="black"/>
                </a:solidFill>
              </a:rPr>
              <a:pPr/>
              <a:t>18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211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Integrated Process and Power Automation, which is Electrical Integration with ABB’s System 800xA</a:t>
            </a:r>
          </a:p>
          <a:p>
            <a:pPr>
              <a:buFontTx/>
              <a:buChar char="•"/>
            </a:pPr>
            <a:r>
              <a:rPr lang="en-US"/>
              <a:t>This means</a:t>
            </a:r>
          </a:p>
          <a:p>
            <a:r>
              <a:rPr lang="en-US"/>
              <a:t>CLICK</a:t>
            </a:r>
          </a:p>
          <a:p>
            <a:pPr>
              <a:buFontTx/>
              <a:buChar char="•"/>
            </a:pPr>
            <a:r>
              <a:rPr lang="en-US"/>
              <a:t>Full Plant Integration with System 800xA, i.e. using one system for both process automation and power automation</a:t>
            </a:r>
          </a:p>
          <a:p>
            <a:r>
              <a:rPr lang="en-US"/>
              <a:t>CLICK 	</a:t>
            </a:r>
          </a:p>
          <a:p>
            <a:pPr>
              <a:buFontTx/>
              <a:buChar char="•"/>
            </a:pPr>
            <a:r>
              <a:rPr lang="en-US"/>
              <a:t>Electrical Integration based on Open Standards, utilizing open fieldbus solutions and IEC 61850 to integrated all areas</a:t>
            </a:r>
          </a:p>
          <a:p>
            <a:r>
              <a:rPr lang="en-US"/>
              <a:t>CLICK 	</a:t>
            </a:r>
          </a:p>
          <a:p>
            <a:pPr>
              <a:buFontTx/>
              <a:buChar char="•"/>
            </a:pPr>
            <a:r>
              <a:rPr lang="en-US"/>
              <a:t>Complete Portfolio from ABB, meaning ABB has the products, expertise and experience to deliver fully integrated systems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48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48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smtClean="0"/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srgbClr val="000000"/>
                </a:solidFill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357" name="shpContentSlideFoot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A0AF46FE-DA41-4412-A037-4E46054E11E8}" type="datetime4">
              <a:rPr lang="en-US"/>
              <a:pPr/>
              <a:t>February 10, 2014</a:t>
            </a:fld>
            <a:r>
              <a:rPr lang="en-US"/>
              <a:t> | Slide </a:t>
            </a:r>
            <a:fld id="{BDAAC705-01BD-4AF6-99C5-E86398BFD6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362" name="Picture 266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04_I_sr coverA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4313"/>
            <a:ext cx="871061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3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38670B4D-1912-4445-8473-2A3249A2F1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044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7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232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2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16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rgbClr val="005ADE"/>
              </a:buClr>
              <a:buFont typeface="Wingdings" pitchFamily="2" charset="2"/>
              <a:buChar char="§"/>
            </a:pPr>
            <a:endParaRPr lang="de-DE" dirty="0" smtClean="0">
              <a:solidFill>
                <a:srgbClr val="000000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7708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61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© ABB Group </a:t>
            </a:r>
          </a:p>
          <a:p>
            <a:fld id="{79F8C307-A549-4E06-945A-D91EE101E90F}" type="datetime4">
              <a:rPr lang="en-US">
                <a:solidFill>
                  <a:srgbClr val="000000"/>
                </a:solidFill>
              </a:rPr>
              <a:pPr/>
              <a:t>February 10, 2014</a:t>
            </a:fld>
            <a:r>
              <a:rPr lang="en-US">
                <a:solidFill>
                  <a:srgbClr val="000000"/>
                </a:solidFill>
              </a:rPr>
              <a:t> | Slide </a:t>
            </a:r>
            <a:fld id="{8BA95CFA-58C5-4001-88EF-952AB8477F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9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C7BA6E6B-7D83-4704-B9B6-CC24D834EB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6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76375" y="1592263"/>
            <a:ext cx="6191250" cy="460851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" y="6200775"/>
            <a:ext cx="2808288" cy="657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F9C6F1C0-3376-477A-8CCD-F8CCBA70F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76375" y="1592263"/>
            <a:ext cx="6191250" cy="46085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" y="6200775"/>
            <a:ext cx="2808288" cy="657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FAA6AF1F-6D5D-410B-874B-8D71CE044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83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334963"/>
            <a:ext cx="8686800" cy="11668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484313" y="1555750"/>
            <a:ext cx="6170612" cy="4616450"/>
          </a:xfrm>
        </p:spPr>
        <p:txBody>
          <a:bodyPr rtlCol="0">
            <a:normAutofit/>
          </a:bodyPr>
          <a:lstStyle/>
          <a:p>
            <a:pPr lvl="0"/>
            <a:endParaRPr lang="de-CH" noProof="0"/>
          </a:p>
        </p:txBody>
      </p:sp>
      <p:sp>
        <p:nvSpPr>
          <p:cNvPr id="4" name="Fußzeilenplatzhalter 4"/>
          <p:cNvSpPr>
            <a:spLocks noGrp="1"/>
          </p:cNvSpPr>
          <p:nvPr userDrawn="1">
            <p:ph type="ftr" sz="quarter" idx="10"/>
          </p:nvPr>
        </p:nvSpPr>
        <p:spPr>
          <a:xfrm>
            <a:off x="215900" y="6200775"/>
            <a:ext cx="1116013" cy="468313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ABB Group </a:t>
            </a:r>
          </a:p>
          <a:p>
            <a:pPr>
              <a:defRPr/>
            </a:pPr>
            <a:fld id="{91C9E82D-D632-4DDD-BBE5-24649760784D}" type="datetime4">
              <a:rPr lang="en-US">
                <a:solidFill>
                  <a:srgbClr val="000000"/>
                </a:solidFill>
              </a:rPr>
              <a:pPr>
                <a:defRPr/>
              </a:pPr>
              <a:t>February 10, 2014</a:t>
            </a:fld>
            <a:r>
              <a:rPr lang="en-US">
                <a:solidFill>
                  <a:srgbClr val="000000"/>
                </a:solidFill>
              </a:rPr>
              <a:t> | Slide </a:t>
            </a:r>
            <a:fld id="{F9CB5F9A-3611-46B8-AC5C-CD6167279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1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01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15900" y="1592263"/>
            <a:ext cx="8712200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47031" indent="-247031" algn="l" defTabSz="892778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4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15900" y="1592263"/>
            <a:ext cx="4139026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47031" indent="-247031" algn="l" defTabSz="892778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4" y="1592263"/>
            <a:ext cx="4139026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47031" indent="-247031" algn="l" defTabSz="892778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8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15900" y="1592263"/>
            <a:ext cx="4139026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47031" indent="-247031" algn="l" defTabSz="892778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7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15900" y="1592263"/>
            <a:ext cx="8712200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2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45700" lvl="0" indent="-247031" algn="l" defTabSz="892778" rtl="0" eaLnBrk="1" fontAlgn="base" latinLnBrk="0" hangingPunct="1">
              <a:lnSpc>
                <a:spcPct val="150000"/>
              </a:lnSpc>
              <a:spcBef>
                <a:spcPts val="546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6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60BC8438-1A55-4F0B-9660-EF1F784D4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69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9073" y="1592262"/>
            <a:ext cx="4139026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247031" indent="-247031" algn="l" defTabSz="892778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15900" y="1592263"/>
            <a:ext cx="4139026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47031" indent="-247031" algn="l" defTabSz="892778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4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4313" y="225425"/>
            <a:ext cx="8713787" cy="6419850"/>
            <a:chOff x="214313" y="225425"/>
            <a:chExt cx="8713787" cy="6419850"/>
          </a:xfrm>
        </p:grpSpPr>
        <p:sp>
          <p:nvSpPr>
            <p:cNvPr id="20" name="Rechteck 7"/>
            <p:cNvSpPr/>
            <p:nvPr userDrawn="1"/>
          </p:nvSpPr>
          <p:spPr>
            <a:xfrm>
              <a:off x="215900" y="225425"/>
              <a:ext cx="8712200" cy="5975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3014"/>
              <a:endParaRPr lang="de-DE" sz="1700" dirty="0">
                <a:solidFill>
                  <a:srgbClr val="FFFFFF"/>
                </a:solidFill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3" y="225425"/>
              <a:ext cx="8713787" cy="3602038"/>
            </a:xfrm>
            <a:prstGeom prst="rect">
              <a:avLst/>
            </a:prstGeom>
            <a:noFill/>
          </p:spPr>
        </p:pic>
        <p:pic>
          <p:nvPicPr>
            <p:cNvPr id="21" name="Picture 3" descr="ABB2logo RGB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21525" y="6392863"/>
              <a:ext cx="1795463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8"/>
          </a:xfrm>
          <a:prstGeom prst="rect">
            <a:avLst/>
          </a:prstGeom>
        </p:spPr>
        <p:txBody>
          <a:bodyPr lIns="144000" tIns="0" rIns="0" bIns="0" anchor="t" anchorCtr="0">
            <a:noAutofit/>
          </a:bodyPr>
          <a:lstStyle>
            <a:lvl1pPr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prstGeom prst="rect">
            <a:avLst/>
          </a:prstGeom>
        </p:spPr>
        <p:txBody>
          <a:bodyPr lIns="144000" tIns="0" rIns="0" bIns="0">
            <a:normAutofit/>
          </a:bodyPr>
          <a:lstStyle>
            <a:lvl1pPr marL="0" indent="0" algn="l">
              <a:buNone/>
              <a:defRPr sz="4000" b="0">
                <a:solidFill>
                  <a:schemeClr val="accent3"/>
                </a:solidFill>
              </a:defRPr>
            </a:lvl1pPr>
            <a:lvl2pPr marL="4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6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5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2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4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0429" y="2121280"/>
            <a:ext cx="4623292" cy="1769127"/>
          </a:xfrm>
          <a:prstGeom prst="rect">
            <a:avLst/>
          </a:prstGeom>
        </p:spPr>
        <p:txBody>
          <a:bodyPr>
            <a:noAutofit/>
          </a:bodyPr>
          <a:lstStyle>
            <a:lvl1pPr marL="245700">
              <a:lnSpc>
                <a:spcPct val="150000"/>
              </a:lnSpc>
              <a:spcBef>
                <a:spcPts val="546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45700" lvl="0" indent="-247031" algn="l" defTabSz="892778" rtl="0" eaLnBrk="1" fontAlgn="base" hangingPunct="1">
              <a:lnSpc>
                <a:spcPct val="150000"/>
              </a:lnSpc>
              <a:spcBef>
                <a:spcPts val="546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dirty="0" smtClean="0"/>
              <a:t>First level bullet</a:t>
            </a:r>
          </a:p>
          <a:p>
            <a:pPr marL="245700" lvl="0" indent="-247031" algn="l" defTabSz="892778" rtl="0" eaLnBrk="1" fontAlgn="base" hangingPunct="1">
              <a:lnSpc>
                <a:spcPct val="150000"/>
              </a:lnSpc>
              <a:spcBef>
                <a:spcPts val="546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dirty="0" smtClean="0"/>
              <a:t>First level bullet</a:t>
            </a:r>
          </a:p>
          <a:p>
            <a:pPr marL="245700" lvl="0" indent="-247031" algn="l" defTabSz="892778" rtl="0" eaLnBrk="1" fontAlgn="base" hangingPunct="1">
              <a:lnSpc>
                <a:spcPct val="150000"/>
              </a:lnSpc>
              <a:spcBef>
                <a:spcPts val="546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</a:pPr>
            <a:r>
              <a:rPr lang="en-US" dirty="0" smtClean="0"/>
              <a:t>First level bullet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1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/>
          <p:cNvSpPr>
            <a:spLocks/>
          </p:cNvSpPr>
          <p:nvPr userDrawn="1"/>
        </p:nvSpPr>
        <p:spPr>
          <a:xfrm>
            <a:off x="943719" y="6569117"/>
            <a:ext cx="448518" cy="10887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1605" rIns="0" bIns="41605" rtlCol="0" anchor="ctr"/>
          <a:lstStyle/>
          <a:p>
            <a:pPr defTabSz="893014"/>
            <a:r>
              <a:rPr lang="en-US" sz="600" dirty="0">
                <a:solidFill>
                  <a:srgbClr val="666666"/>
                </a:solidFill>
              </a:rPr>
              <a:t>Slide </a:t>
            </a:r>
            <a:fld id="{BB69BBE8-4DB2-4642-B003-B220ACD5A2FD}" type="slidenum">
              <a:rPr lang="en-US" sz="600">
                <a:solidFill>
                  <a:srgbClr val="666666"/>
                </a:solidFill>
              </a:rPr>
              <a:pPr defTabSz="893014"/>
              <a:t>‹#›</a:t>
            </a:fld>
            <a:endParaRPr lang="fr-FR" sz="600" dirty="0">
              <a:solidFill>
                <a:srgbClr val="666666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09710" y="6469015"/>
            <a:ext cx="466474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93014"/>
            <a:r>
              <a:rPr lang="en-US" sz="600" dirty="0">
                <a:solidFill>
                  <a:srgbClr val="666666"/>
                </a:solidFill>
              </a:rPr>
              <a:t>© ABB Group</a:t>
            </a:r>
            <a:endParaRPr lang="de-DE" sz="600" dirty="0">
              <a:solidFill>
                <a:srgbClr val="66666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215900" y="6577027"/>
            <a:ext cx="679673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FontTx/>
              <a:buNone/>
              <a:defRPr sz="600">
                <a:solidFill>
                  <a:schemeClr val="bg2"/>
                </a:solidFill>
              </a:defRPr>
            </a:lvl1pPr>
          </a:lstStyle>
          <a:p>
            <a:pPr marL="247031" indent="-247031" defTabSz="892778" fontAlgn="base">
              <a:spcBef>
                <a:spcPct val="40000"/>
              </a:spcBef>
              <a:spcAft>
                <a:spcPct val="0"/>
              </a:spcAft>
              <a:buClr>
                <a:srgbClr val="002897"/>
              </a:buClr>
              <a:buSzPct val="70000"/>
              <a:defRPr/>
            </a:pPr>
            <a:fld id="{417C9F73-7460-4F55-A061-3AA942458811}" type="datetime4">
              <a:rPr lang="en-US" altLang="zh-CN" noProof="1" smtClean="0">
                <a:solidFill>
                  <a:srgbClr val="666666"/>
                </a:solidFill>
              </a:rPr>
              <a:pPr marL="247031" indent="-247031" defTabSz="892778" fontAlgn="base">
                <a:spcBef>
                  <a:spcPct val="4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defRPr/>
              </a:pPr>
              <a:t>February 10, 2014</a:t>
            </a:fld>
            <a:endParaRPr lang="de-DE" altLang="zh-CN" noProof="1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2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7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700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0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34" name="Picture 268" descr="ABB2logo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B76A88BF-3193-4953-A796-BA246EF6A9EA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1C036CAA-7CCE-4403-B1AC-1092C82BC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74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959D36BA-AC0D-4B75-BAD7-3FED21271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32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C5635DD9-4A5A-49DD-9737-8733274F9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2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56F48E1E-3076-463A-B5CD-73C703115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3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2FC8D8FA-D995-480C-BCCE-6B36D8BAC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30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F1B1384E-D8C6-454D-A073-8018CB16B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48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BEAD5285-FB8C-4B5F-A8F9-3872F9835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7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6D097828-CCE6-4C73-BC89-83F7B655B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20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E1C4AA86-DE91-4367-8260-B3EF89A47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40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63BC8DB0-F6DB-4C9F-BA61-6F529D8C4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6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05E46783-227C-4642-87CC-2065CD4D4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E406B12F-1E34-406C-9385-E06753AC6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6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53AA0439-D829-4C0C-9870-16EB80BBE585}" type="datetime4">
              <a:rPr lang="en-US"/>
              <a:pPr>
                <a:defRPr/>
              </a:pPr>
              <a:t>February 10, 2014</a:t>
            </a:fld>
            <a:r>
              <a:rPr lang="en-US" dirty="0"/>
              <a:t> | Slide </a:t>
            </a:r>
            <a:fld id="{1B1D4B2A-7AD9-415E-BE2D-B80709D40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4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28100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5899" y="6200776"/>
            <a:ext cx="2374901" cy="657224"/>
          </a:xfrm>
          <a:prstGeom prst="rect">
            <a:avLst/>
          </a:prstGeom>
        </p:spPr>
        <p:txBody>
          <a:bodyPr lIns="0" tIns="0" rIns="0" bIns="198000" anchor="b" anchorCtr="0"/>
          <a:lstStyle/>
          <a:p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/>
              <a:t>February 10, 2014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Slide </a:t>
            </a:r>
            <a:fld id="{034DB2BE-7F3D-443E-9208-5F2182A8E656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/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32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5899" y="6200776"/>
            <a:ext cx="2374901" cy="657224"/>
          </a:xfrm>
          <a:prstGeom prst="rect">
            <a:avLst/>
          </a:prstGeom>
        </p:spPr>
        <p:txBody>
          <a:bodyPr lIns="0" tIns="0" rIns="0" bIns="198000" anchor="b" anchorCtr="0"/>
          <a:lstStyle/>
          <a:p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/>
              <a:t>February 10, 2014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034DB2BE-7F3D-443E-9208-5F2182A8E656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/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61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6B994B2E-B9D7-488F-8D75-A20D0C9CC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5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72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1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4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867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4361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8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4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5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FB1CC59E-BA34-496D-8B27-C0D11E43C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1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3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61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3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9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rgbClr val="005ADE"/>
              </a:buClr>
              <a:buFont typeface="Wingdings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2729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9A2801"/>
              </a:buClr>
              <a:buSzPct val="70000"/>
              <a:buFont typeface="Wingdings" pitchFamily="2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srgbClr val="000000"/>
                </a:solidFill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0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2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7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34" name="Picture 268" descr="ABB2logo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A0128F8F-4479-4898-81CE-ED5F0A0903CC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61EC420F-9572-4278-9054-1AC7771CC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0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BFEE78C0-E60C-4580-9D31-47E5A0DD3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4F5C15E4-3CC2-4BE9-816C-26075A328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40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3689B39A-1AA4-4DE2-948D-A75E4EB3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0C859200-A204-4C94-93DB-572CBE86E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63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2420E819-DDE7-4CFF-94DD-36EFE89C4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5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0E0D974B-1C82-47E7-A136-2135C23DD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14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1C119EB8-87EB-4F93-9109-57ED49BE6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4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C10B0939-09E4-4F7E-B524-959A130E1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51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5CD6DF76-38FA-4A41-A8CD-D56D1A35F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4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F36EF627-E481-44CB-B013-EE979C1B6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18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3CA6A323-3D2D-484F-886D-E0F1393AE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07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37A03366-56CD-419B-BBEA-A7CE375A5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7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5FE8CE52-CB9D-4208-B099-9FB7ED1FF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4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76375" y="1592263"/>
            <a:ext cx="6191250" cy="46085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02C0F086-5E05-49AF-A638-18CDB3CBD9A1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88DDF91F-5F80-4DAB-B98E-5648189EA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4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8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t>February 10, 2014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B1248034-0701-4F8C-8460-8EF3BD7E795C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339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srgbClr val="000000"/>
                </a:solidFill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357" name="shpContentSlideFoot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BD2CB7C8-4EFE-43FC-869D-0C42A6AAA7F5}" type="datetime4">
              <a:rPr lang="en-US"/>
              <a:pPr/>
              <a:t>February 10, 2014</a:t>
            </a:fld>
            <a:r>
              <a:rPr lang="en-US"/>
              <a:t> | Slide </a:t>
            </a:r>
            <a:fld id="{F14AFA84-20F4-4126-A5E8-D59FD0A30C8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364" name="Picture 268" descr="ABB2logo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35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D2A83C91-B5C2-438D-868D-D65B84FBA3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1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1F69D6DC-0FF5-4F7A-B93F-2C5AFDAFB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5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FDA5A16F-9C94-4D48-80E2-C04A25B1B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19AECB62-8E4F-40D8-8CC7-48F3DB1B7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ACEC9D32-97B7-458A-A0D4-7ED863819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F1F842B7-BFE3-490B-8CBE-D65B690C2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ABB7EE84-AB2F-4054-AE53-E3B4684ED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1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54B69E91-4A79-4055-B247-C7F6A9B90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8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51D063FC-22BF-46C8-B9D8-A407ED820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3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ECB686B1-5128-4F3A-A1BC-AD7B2F3BC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359ECA57-0B17-454C-BB77-518DED2FD424}" type="datetime4">
              <a:rPr lang="en-US"/>
              <a:pPr/>
              <a:t>February 10, 2014</a:t>
            </a:fld>
            <a:r>
              <a:rPr lang="en-US"/>
              <a:t> | Slide </a:t>
            </a:r>
            <a:fld id="{44A5ED87-74A1-4C00-BF29-FDEFC9694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2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8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Clr>
                <a:srgbClr val="002897"/>
              </a:buClr>
              <a:buSzPct val="70000"/>
              <a:buFont typeface="Wingdings" pitchFamily="2" charset="2"/>
              <a:buChar char="§"/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t>February 10, 2014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B1248034-0701-4F8C-8460-8EF3BD7E795C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27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6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592263"/>
            <a:ext cx="3019425" cy="222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1" y="3971925"/>
            <a:ext cx="3019425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9E293DA8-7438-4481-9275-3461C4DB5F8D}" type="datetime4">
              <a:rPr lang="en-US"/>
              <a:pPr>
                <a:defRPr/>
              </a:pPr>
              <a:t>February 10, 2014</a:t>
            </a:fld>
            <a:r>
              <a:rPr lang="en-US"/>
              <a:t> | Slide </a:t>
            </a:r>
            <a:fld id="{AA00482B-3722-42CD-A52C-DBBFDCAB4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28100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5899" y="6200776"/>
            <a:ext cx="2374901" cy="657224"/>
          </a:xfrm>
          <a:prstGeom prst="rect">
            <a:avLst/>
          </a:prstGeom>
        </p:spPr>
        <p:txBody>
          <a:bodyPr lIns="0" tIns="0" rIns="0" bIns="198000" anchor="b" anchorCtr="0"/>
          <a:lstStyle/>
          <a:p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/>
              <a:t>February 10, 2014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034DB2BE-7F3D-443E-9208-5F2182A8E656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/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82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15900" y="1592263"/>
            <a:ext cx="8712200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47031" indent="-247031" algn="l" defTabSz="892778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0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0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64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45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21D7C4AB-ACE5-499A-A7BC-8972FCC49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15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4348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28822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4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9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3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5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2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customXml" Target="../../customXml/item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customXml" Target="../../customXml/item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258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srgbClr val="000000"/>
                </a:solidFill>
              </a:endParaRPr>
            </a:p>
          </p:txBody>
        </p:sp>
        <p:sp>
          <p:nvSpPr>
            <p:cNvPr id="1260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1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2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3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4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5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6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8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9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1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2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273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27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76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27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278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9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80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1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2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3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48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284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285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6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48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>
                <a:solidFill>
                  <a:srgbClr val="666666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/>
          </a:p>
          <a:p>
            <a:pPr fontAlgn="base">
              <a:spcAft>
                <a:spcPct val="0"/>
              </a:spcAft>
            </a:pPr>
            <a:r>
              <a:rPr lang="en-US"/>
              <a:t>© ABB Group </a:t>
            </a:r>
          </a:p>
          <a:p>
            <a:pPr fontAlgn="base">
              <a:spcAft>
                <a:spcPct val="0"/>
              </a:spcAft>
            </a:pPr>
            <a:fld id="{2AC58C56-DBEC-4AFF-B8F7-6C5985039869}" type="datetime4">
              <a:rPr lang="en-US"/>
              <a:pPr fontAlgn="base">
                <a:spcAft>
                  <a:spcPct val="0"/>
                </a:spcAft>
              </a:pPr>
              <a:t>February 10, 2014</a:t>
            </a:fld>
            <a:r>
              <a:rPr lang="en-US"/>
              <a:t> | Slide </a:t>
            </a:r>
            <a:fld id="{0AF208C0-FB3D-44AF-B581-CEE1885A3110}" type="slidenum">
              <a:rPr lang="en-US"/>
              <a:pPr fontAlgn="base">
                <a:spcAft>
                  <a:spcPct val="0"/>
                </a:spcAft>
              </a:pPr>
              <a:t>‹#›</a:t>
            </a:fld>
            <a:endParaRPr lang="en-US"/>
          </a:p>
        </p:txBody>
      </p:sp>
      <p:pic>
        <p:nvPicPr>
          <p:cNvPr id="1311" name="Picture 287" descr="ABB2logo 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9"/>
          <a:stretch>
            <a:fillRect/>
          </a:stretch>
        </p:blipFill>
        <p:spPr bwMode="auto">
          <a:xfrm>
            <a:off x="8245475" y="6392863"/>
            <a:ext cx="6715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5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BB2logo RGB"/>
          <p:cNvPicPr>
            <a:picLocks noChangeAspect="1" noChangeArrowheads="1"/>
          </p:cNvPicPr>
          <p:nvPr/>
        </p:nvPicPr>
        <p:blipFill>
          <a:blip r:embed="rId16" cstate="print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112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09710" y="1592263"/>
            <a:ext cx="8718389" cy="4608512"/>
          </a:xfrm>
          <a:prstGeom prst="rect">
            <a:avLst/>
          </a:prstGeom>
        </p:spPr>
        <p:txBody>
          <a:bodyPr vert="horz" lIns="83210" tIns="41605" rIns="83210" bIns="4160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Notes"/>
          <p:cNvSpPr txBox="1">
            <a:spLocks noChangeArrowheads="1"/>
          </p:cNvSpPr>
          <p:nvPr/>
        </p:nvSpPr>
        <p:spPr bwMode="auto">
          <a:xfrm>
            <a:off x="215900" y="6200776"/>
            <a:ext cx="8712200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7577" indent="-167577" defTabSz="801767" fontAlgn="t"/>
            <a:endParaRPr lang="en-CA" sz="800" dirty="0">
              <a:solidFill>
                <a:srgbClr val="000000"/>
              </a:solidFill>
            </a:endParaRPr>
          </a:p>
        </p:txBody>
      </p:sp>
      <p:sp>
        <p:nvSpPr>
          <p:cNvPr id="15" name="SlideNumber"/>
          <p:cNvSpPr>
            <a:spLocks/>
          </p:cNvSpPr>
          <p:nvPr/>
        </p:nvSpPr>
        <p:spPr>
          <a:xfrm>
            <a:off x="943719" y="6569117"/>
            <a:ext cx="448518" cy="10887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1605" rIns="0" bIns="41605" rtlCol="0" anchor="ctr"/>
          <a:lstStyle/>
          <a:p>
            <a:pPr defTabSz="893014"/>
            <a:r>
              <a:rPr lang="en-US" sz="600" dirty="0">
                <a:solidFill>
                  <a:srgbClr val="666666"/>
                </a:solidFill>
              </a:rPr>
              <a:t>Slide </a:t>
            </a:r>
            <a:fld id="{BB69BBE8-4DB2-4642-B003-B220ACD5A2FD}" type="slidenum">
              <a:rPr lang="en-US" sz="600">
                <a:solidFill>
                  <a:srgbClr val="666666"/>
                </a:solidFill>
              </a:rPr>
              <a:pPr defTabSz="893014"/>
              <a:t>‹#›</a:t>
            </a:fld>
            <a:endParaRPr lang="fr-FR" sz="600" dirty="0">
              <a:solidFill>
                <a:srgbClr val="666666"/>
              </a:solidFill>
            </a:endParaRPr>
          </a:p>
        </p:txBody>
      </p:sp>
      <p:sp>
        <p:nvSpPr>
          <p:cNvPr id="18" name="SlideNumber"/>
          <p:cNvSpPr/>
          <p:nvPr/>
        </p:nvSpPr>
        <p:spPr>
          <a:xfrm>
            <a:off x="7663212" y="5800527"/>
            <a:ext cx="300772" cy="30327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1605" rIns="0" bIns="41605" rtlCol="0" anchor="ctr"/>
          <a:lstStyle/>
          <a:p>
            <a:pPr algn="ctr" defTabSz="893014"/>
            <a:endParaRPr lang="fr-FR" sz="700" dirty="0">
              <a:solidFill>
                <a:srgbClr val="08080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9710" y="6469015"/>
            <a:ext cx="466474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93014"/>
            <a:r>
              <a:rPr lang="en-US" sz="600" dirty="0">
                <a:solidFill>
                  <a:srgbClr val="666666"/>
                </a:solidFill>
              </a:rPr>
              <a:t>© ABB Group</a:t>
            </a:r>
            <a:endParaRPr lang="de-DE" sz="600" dirty="0">
              <a:solidFill>
                <a:srgbClr val="666666"/>
              </a:solidFill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15900" y="6577027"/>
            <a:ext cx="679673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buFontTx/>
              <a:buNone/>
              <a:defRPr sz="600">
                <a:solidFill>
                  <a:schemeClr val="bg2"/>
                </a:solidFill>
              </a:defRPr>
            </a:lvl1pPr>
          </a:lstStyle>
          <a:p>
            <a:pPr marL="247031" indent="-247031" defTabSz="892778" fontAlgn="base">
              <a:spcBef>
                <a:spcPct val="40000"/>
              </a:spcBef>
              <a:spcAft>
                <a:spcPct val="0"/>
              </a:spcAft>
              <a:buClr>
                <a:srgbClr val="002897"/>
              </a:buClr>
              <a:buSzPct val="70000"/>
              <a:defRPr/>
            </a:pPr>
            <a:fld id="{417C9F73-7460-4F55-A061-3AA942458811}" type="datetime4">
              <a:rPr lang="en-US" altLang="zh-CN" noProof="1" smtClean="0">
                <a:solidFill>
                  <a:srgbClr val="666666"/>
                </a:solidFill>
              </a:rPr>
              <a:pPr marL="247031" indent="-247031" defTabSz="892778" fontAlgn="base">
                <a:spcBef>
                  <a:spcPct val="4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defRPr/>
              </a:pPr>
              <a:t>February 10, 2014</a:t>
            </a:fld>
            <a:endParaRPr lang="de-DE" altLang="zh-CN" noProof="1">
              <a:solidFill>
                <a:srgbClr val="666666"/>
              </a:solidFill>
            </a:endParaRPr>
          </a:p>
        </p:txBody>
      </p:sp>
      <p:sp>
        <p:nvSpPr>
          <p:cNvPr id="16" name="CreatedFooter" hidden="1"/>
          <p:cNvSpPr txBox="1"/>
          <p:nvPr/>
        </p:nvSpPr>
        <p:spPr>
          <a:xfrm>
            <a:off x="1262807" y="6515830"/>
            <a:ext cx="2445541" cy="215444"/>
          </a:xfrm>
          <a:prstGeom prst="rect">
            <a:avLst/>
          </a:prstGeom>
          <a:noFill/>
        </p:spPr>
        <p:txBody>
          <a:bodyPr vert="horz" wrap="none" rIns="0" rtlCol="0" anchor="ctr">
            <a:spAutoFit/>
          </a:bodyPr>
          <a:lstStyle/>
          <a:p>
            <a:pPr defTabSz="893014"/>
            <a:r>
              <a:rPr lang="x-none" sz="800">
                <a:solidFill>
                  <a:srgbClr val="000000"/>
                </a:solidFill>
                <a:latin typeface="Verdana"/>
              </a:rPr>
              <a:t>110608 Customer interviews - sample output</a:t>
            </a:r>
            <a:endParaRPr lang="x-none" sz="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OfficeCode" hidden="1"/>
          <p:cNvSpPr txBox="1"/>
          <p:nvPr>
            <p:custDataLst>
              <p:tags r:id="rId15"/>
            </p:custDataLst>
          </p:nvPr>
        </p:nvSpPr>
        <p:spPr>
          <a:xfrm>
            <a:off x="3822810" y="6515830"/>
            <a:ext cx="331181" cy="215444"/>
          </a:xfrm>
          <a:prstGeom prst="rect">
            <a:avLst/>
          </a:prstGeom>
          <a:noFill/>
        </p:spPr>
        <p:txBody>
          <a:bodyPr vert="horz" wrap="none" rIns="0" rtlCol="0" anchor="ctr">
            <a:spAutoFit/>
          </a:bodyPr>
          <a:lstStyle/>
          <a:p>
            <a:pPr defTabSz="893014"/>
            <a:r>
              <a:rPr lang="x-none" sz="800">
                <a:solidFill>
                  <a:srgbClr val="000000"/>
                </a:solidFill>
                <a:latin typeface="Verdana"/>
              </a:rPr>
              <a:t>MUN</a:t>
            </a:r>
            <a:endParaRPr lang="x-none" sz="800" dirty="0">
              <a:solidFill>
                <a:srgbClr val="000000"/>
              </a:solidFill>
              <a:latin typeface="Verdana"/>
            </a:endParaRPr>
          </a:p>
        </p:txBody>
      </p:sp>
    </p:spTree>
    <p:custDataLst>
      <p:custData r:id="rId13"/>
      <p:custData r:id="rId14"/>
    </p:custDataLst>
    <p:extLst>
      <p:ext uri="{BB962C8B-B14F-4D97-AF65-F5344CB8AC3E}">
        <p14:creationId xmlns:p14="http://schemas.microsoft.com/office/powerpoint/2010/main" val="225592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93014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7031" marR="0" indent="-247031" algn="l" defTabSz="892778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tabLst/>
        <a:defRPr kumimoji="0" lang="en-US" altLang="zh-CN" sz="18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22954" marR="0" indent="-108347" algn="l" defTabSz="89277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957787" marR="0" indent="-261478" algn="l" defTabSz="89277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tabLst/>
        <a:defRPr lang="zh-CN" altLang="en-US" sz="16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323045" marR="0" indent="-191384" algn="l" defTabSz="89301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lang="en-CA" altLang="zh-C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9282" indent="-223254" algn="l" defTabSz="89301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455789" indent="-223254" algn="l" defTabSz="8930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296" indent="-223254" algn="l" defTabSz="8930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803" indent="-223254" algn="l" defTabSz="8930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5310" indent="-223254" algn="l" defTabSz="8930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3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507" algn="l" defTabSz="8930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3014" algn="l" defTabSz="8930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521" algn="l" defTabSz="8930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6028" algn="l" defTabSz="8930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535" algn="l" defTabSz="8930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9042" algn="l" defTabSz="8930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5549" algn="l" defTabSz="8930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2056" algn="l" defTabSz="8930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1267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2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700" dirty="0">
                <a:solidFill>
                  <a:srgbClr val="000000"/>
                </a:solidFill>
              </a:endParaRPr>
            </a:p>
          </p:txBody>
        </p:sp>
        <p:sp>
          <p:nvSpPr>
            <p:cNvPr id="1260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1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2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3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4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5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6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8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9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1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2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27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7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278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9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80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1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2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3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285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6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 smtClean="0">
                <a:solidFill>
                  <a:srgbClr val="666666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  <a:p>
            <a:pPr fontAlgn="base">
              <a:spcAft>
                <a:spcPct val="0"/>
              </a:spcAft>
              <a:defRPr/>
            </a:pPr>
            <a:r>
              <a:rPr lang="en-US" dirty="0"/>
              <a:t>© ABB Group </a:t>
            </a:r>
          </a:p>
          <a:p>
            <a:pPr fontAlgn="base">
              <a:spcAft>
                <a:spcPct val="0"/>
              </a:spcAft>
              <a:defRPr/>
            </a:pPr>
            <a:fld id="{53AA0439-D829-4C0C-9870-16EB80BBE585}" type="datetime4">
              <a:rPr lang="en-US"/>
              <a:pPr fontAlgn="base">
                <a:spcAft>
                  <a:spcPct val="0"/>
                </a:spcAft>
                <a:defRPr/>
              </a:pPr>
              <a:t>February 10, 2014</a:t>
            </a:fld>
            <a:r>
              <a:rPr lang="en-US" dirty="0"/>
              <a:t> | Slide </a:t>
            </a:r>
            <a:fld id="{21DB8C38-0C5E-49B9-A771-A867CB4B00ED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1270" name="Picture 289" descr="ABB2logo RGB"/>
          <p:cNvPicPr>
            <a:picLocks noChangeAspect="1" noChangeArrowheads="1"/>
          </p:cNvPicPr>
          <p:nvPr/>
        </p:nvPicPr>
        <p:blipFill>
          <a:blip r:embed="rId16" cstate="print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79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1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7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028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031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srgbClr val="000000"/>
                </a:solidFill>
              </a:endParaRPr>
            </a:p>
          </p:txBody>
        </p:sp>
        <p:sp>
          <p:nvSpPr>
            <p:cNvPr id="1032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3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5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6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7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8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9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0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1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2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3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4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4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057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4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055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9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0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1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A2801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5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053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9A2801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>
                <a:solidFill>
                  <a:srgbClr val="666666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  <a:p>
            <a:pPr fontAlgn="base">
              <a:spcAft>
                <a:spcPct val="0"/>
              </a:spcAft>
              <a:defRPr/>
            </a:pPr>
            <a:r>
              <a:rPr lang="en-US"/>
              <a:t>© ABB Group </a:t>
            </a:r>
          </a:p>
          <a:p>
            <a:pPr fontAlgn="base">
              <a:spcAft>
                <a:spcPct val="0"/>
              </a:spcAft>
              <a:defRPr/>
            </a:pPr>
            <a:fld id="{02C0F086-5E05-49AF-A638-18CDB3CBD9A1}" type="datetime4">
              <a:rPr lang="en-US"/>
              <a:pPr fontAlgn="base">
                <a:spcAft>
                  <a:spcPct val="0"/>
                </a:spcAft>
                <a:defRPr/>
              </a:pPr>
              <a:t>February 10, 2014</a:t>
            </a:fld>
            <a:r>
              <a:rPr lang="en-US"/>
              <a:t> | Slide </a:t>
            </a:r>
            <a:fld id="{EF1D39B6-457F-4E73-8698-12E190D3DCAC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0" name="Picture 289" descr="ABB2logo 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6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258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srgbClr val="000000"/>
                </a:solidFill>
              </a:endParaRPr>
            </a:p>
          </p:txBody>
        </p:sp>
        <p:sp>
          <p:nvSpPr>
            <p:cNvPr id="1260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1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2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3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4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5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6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8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9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1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2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273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27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76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27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278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9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80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1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2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3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Char char="§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284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285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6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itchFamily="2" charset="2"/>
                  <a:buChar char="§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>
                <a:solidFill>
                  <a:srgbClr val="666666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/>
          </a:p>
          <a:p>
            <a:pPr fontAlgn="base">
              <a:spcAft>
                <a:spcPct val="0"/>
              </a:spcAft>
            </a:pPr>
            <a:r>
              <a:rPr lang="en-US"/>
              <a:t>© ABB Group </a:t>
            </a:r>
          </a:p>
          <a:p>
            <a:pPr fontAlgn="base">
              <a:spcAft>
                <a:spcPct val="0"/>
              </a:spcAft>
            </a:pPr>
            <a:fld id="{359ECA57-0B17-454C-BB77-518DED2FD424}" type="datetime4">
              <a:rPr lang="en-US"/>
              <a:pPr fontAlgn="base">
                <a:spcAft>
                  <a:spcPct val="0"/>
                </a:spcAft>
              </a:pPr>
              <a:t>February 10, 2014</a:t>
            </a:fld>
            <a:r>
              <a:rPr lang="en-US"/>
              <a:t> | Slide </a:t>
            </a:r>
            <a:fld id="{5CD19A07-39C3-43AD-9C52-1AD7214F68EE}" type="slidenum">
              <a:rPr lang="en-US"/>
              <a:pPr fontAlgn="base">
                <a:spcAft>
                  <a:spcPct val="0"/>
                </a:spcAft>
              </a:pPr>
              <a:t>‹#›</a:t>
            </a:fld>
            <a:endParaRPr lang="en-US"/>
          </a:p>
        </p:txBody>
      </p:sp>
      <p:pic>
        <p:nvPicPr>
          <p:cNvPr id="1313" name="Picture 289" descr="ABB2logo RGB"/>
          <p:cNvPicPr>
            <a:picLocks noChangeAspect="1" noChangeArrowheads="1"/>
          </p:cNvPicPr>
          <p:nvPr/>
        </p:nvPicPr>
        <p:blipFill>
          <a:blip r:embed="rId17" cstate="print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3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805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2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6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5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slide" Target="slide4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12.jpe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6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10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14.jpe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5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2708B985-EBCF-4652-856F-0599BD9CFE25}" type="slidenum">
              <a:rPr lang="en-US"/>
              <a:pPr/>
              <a:t>1</a:t>
            </a:fld>
            <a:endParaRPr lang="en-US"/>
          </a:p>
        </p:txBody>
      </p:sp>
      <p:sp>
        <p:nvSpPr>
          <p:cNvPr id="2100226" name="Rectangle 2"/>
          <p:cNvSpPr>
            <a:spLocks noChangeArrowheads="1"/>
          </p:cNvSpPr>
          <p:nvPr/>
        </p:nvSpPr>
        <p:spPr bwMode="auto">
          <a:xfrm>
            <a:off x="215900" y="225425"/>
            <a:ext cx="8712200" cy="59721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48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00227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17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44000" rIns="144000" bIns="14400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96EA"/>
                </a:solidFill>
              </a:rPr>
              <a:t>ABB’s portfolio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5BD8FF"/>
                </a:solidFill>
              </a:rPr>
              <a:t>A consolidated view</a:t>
            </a:r>
            <a:endParaRPr lang="en-US" sz="5400" dirty="0">
              <a:solidFill>
                <a:srgbClr val="5BD8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7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Efficiency </a:t>
            </a:r>
            <a:r>
              <a:rPr lang="de-DE" dirty="0" smtClean="0"/>
              <a:t>in </a:t>
            </a:r>
            <a:r>
              <a:rPr lang="en-US" dirty="0" smtClean="0"/>
              <a:t>Food and Beverage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10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475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5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Energy Efficiency in Cement 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48736" y="1127462"/>
            <a:ext cx="8855785" cy="5437138"/>
            <a:chOff x="-364457" y="982468"/>
            <a:chExt cx="10505479" cy="4614383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0" y="2581153"/>
              <a:ext cx="8947128" cy="1792145"/>
              <a:chOff x="-8317433" y="908720"/>
              <a:chExt cx="31480127" cy="63055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17432" y="908720"/>
                <a:ext cx="31480125" cy="2105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17433" y="3013745"/>
                <a:ext cx="31480126" cy="2105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17432" y="5118770"/>
                <a:ext cx="31480126" cy="2095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" name="Straight Connector 3"/>
            <p:cNvCxnSpPr/>
            <p:nvPr/>
          </p:nvCxnSpPr>
          <p:spPr>
            <a:xfrm>
              <a:off x="539553" y="4797152"/>
              <a:ext cx="91538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39553" y="3913542"/>
              <a:ext cx="0" cy="8836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5" y="4077071"/>
              <a:ext cx="0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563888" y="4077071"/>
              <a:ext cx="0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804247" y="4077071"/>
              <a:ext cx="0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668343" y="3913542"/>
              <a:ext cx="0" cy="8836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89757" y="4839818"/>
              <a:ext cx="2195735" cy="666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Material transport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(6-15%)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</a:rPr>
                <a:t>Variable speed drives &amp; High Efficiency Motors</a:t>
              </a:r>
              <a:endParaRPr lang="de-DE" sz="105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68324" y="4793651"/>
              <a:ext cx="2502023" cy="803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Fans 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(10-15%)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</a:rPr>
                <a:t>Variable speed drives &amp; High Efficiency Motors</a:t>
              </a:r>
              <a:endParaRPr lang="de-DE" sz="1050" dirty="0">
                <a:solidFill>
                  <a:srgbClr val="000000"/>
                </a:solidFill>
              </a:endParaRPr>
            </a:p>
            <a:p>
              <a:pPr algn="ctr"/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57194" y="4793650"/>
              <a:ext cx="1727612" cy="548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Clinker cooler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(8-15%)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</a:rPr>
                <a:t>Multidrives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44169" y="4793650"/>
              <a:ext cx="2538099" cy="803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Mills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(1-3%)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</a:rPr>
                <a:t>Variable Speed Drives,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</a:rPr>
                <a:t>GMDs &amp; High Efficiency Motors</a:t>
              </a:r>
              <a:endParaRPr lang="de-DE" sz="1050" dirty="0">
                <a:solidFill>
                  <a:srgbClr val="000000"/>
                </a:solidFill>
              </a:endParaRPr>
            </a:p>
            <a:p>
              <a:pPr algn="ctr"/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691681" y="3207738"/>
              <a:ext cx="792088" cy="70056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rgbClr val="005ADE"/>
                </a:buClr>
                <a:buFont typeface="Wingdings" pitchFamily="2" charset="2"/>
                <a:buChar char="§"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691681" y="2492895"/>
              <a:ext cx="216024" cy="7148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915816" y="2880296"/>
              <a:ext cx="792088" cy="78330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rgbClr val="005ADE"/>
                </a:buClr>
                <a:buFont typeface="Wingdings" pitchFamily="2" charset="2"/>
                <a:buChar char="§"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43" idx="1"/>
            </p:cNvCxnSpPr>
            <p:nvPr/>
          </p:nvCxnSpPr>
          <p:spPr>
            <a:xfrm>
              <a:off x="1691681" y="2492895"/>
              <a:ext cx="1340135" cy="5021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-364457" y="1846563"/>
              <a:ext cx="2452181" cy="803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Blending optimization </a:t>
              </a:r>
            </a:p>
            <a:p>
              <a:r>
                <a:rPr lang="en-US" sz="1200" b="1" dirty="0">
                  <a:solidFill>
                    <a:srgbClr val="000000"/>
                  </a:solidFill>
                </a:rPr>
                <a:t>(2-3%)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Optimize the raw mix for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easy burning and right clinker 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quality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770347" y="3853826"/>
              <a:ext cx="676992" cy="44336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rgbClr val="005ADE"/>
                </a:buClr>
                <a:buFont typeface="Wingdings" pitchFamily="2" charset="2"/>
                <a:buChar char="§"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1298911">
              <a:off x="4660669" y="3462560"/>
              <a:ext cx="1169803" cy="36687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rgbClr val="005ADE"/>
                </a:buClr>
                <a:buFont typeface="Wingdings" pitchFamily="2" charset="2"/>
                <a:buChar char="§"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320999" y="2995008"/>
              <a:ext cx="608200" cy="4767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rgbClr val="005ADE"/>
                </a:buClr>
                <a:buFont typeface="Wingdings" pitchFamily="2" charset="2"/>
                <a:buChar char="§"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Arrow Connector 45"/>
            <p:cNvCxnSpPr>
              <a:endCxn id="48" idx="1"/>
            </p:cNvCxnSpPr>
            <p:nvPr/>
          </p:nvCxnSpPr>
          <p:spPr>
            <a:xfrm>
              <a:off x="2796155" y="2060846"/>
              <a:ext cx="2073336" cy="18579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894036" y="1238056"/>
              <a:ext cx="1568085" cy="822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Heat Recovery </a:t>
              </a:r>
            </a:p>
            <a:p>
              <a:r>
                <a:rPr lang="en-US" sz="1200" b="1" dirty="0">
                  <a:solidFill>
                    <a:srgbClr val="000000"/>
                  </a:solidFill>
                </a:rPr>
                <a:t>(18-20%)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Produce electricity from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waste heat</a:t>
              </a:r>
            </a:p>
          </p:txBody>
        </p:sp>
        <p:cxnSp>
          <p:nvCxnSpPr>
            <p:cNvPr id="52" name="Straight Arrow Connector 51"/>
            <p:cNvCxnSpPr>
              <a:stCxn id="53" idx="2"/>
            </p:cNvCxnSpPr>
            <p:nvPr/>
          </p:nvCxnSpPr>
          <p:spPr>
            <a:xfrm>
              <a:off x="4486426" y="2097110"/>
              <a:ext cx="622418" cy="13746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651851" y="1000056"/>
              <a:ext cx="1669150" cy="109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Burning process optimization </a:t>
              </a:r>
            </a:p>
            <a:p>
              <a:r>
                <a:rPr lang="en-US" sz="1200" b="1" dirty="0">
                  <a:solidFill>
                    <a:srgbClr val="000000"/>
                  </a:solidFill>
                </a:rPr>
                <a:t>(3-10%)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Optimize the use of fossil energy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within the desired quality parameters</a:t>
              </a:r>
            </a:p>
          </p:txBody>
        </p:sp>
        <p:cxnSp>
          <p:nvCxnSpPr>
            <p:cNvPr id="55" name="Straight Arrow Connector 54"/>
            <p:cNvCxnSpPr>
              <a:endCxn id="50" idx="0"/>
            </p:cNvCxnSpPr>
            <p:nvPr/>
          </p:nvCxnSpPr>
          <p:spPr>
            <a:xfrm flipH="1">
              <a:off x="5625100" y="2717579"/>
              <a:ext cx="203893" cy="2774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169360" y="1628936"/>
              <a:ext cx="1727050" cy="109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Alternative fuel management</a:t>
              </a:r>
            </a:p>
            <a:p>
              <a:r>
                <a:rPr lang="en-US" sz="1200" b="1" dirty="0">
                  <a:solidFill>
                    <a:srgbClr val="000000"/>
                  </a:solidFill>
                </a:rPr>
                <a:t>(3-10%)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Optimize the use of alternative fuels within environmental constraints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6818704" y="3121458"/>
              <a:ext cx="792088" cy="70056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rgbClr val="005ADE"/>
                </a:buClr>
                <a:buFont typeface="Wingdings" pitchFamily="2" charset="2"/>
                <a:buChar char="§"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7171011" y="1628799"/>
              <a:ext cx="152050" cy="15117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6721594" y="982468"/>
              <a:ext cx="2154314" cy="822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Grinding Optimization </a:t>
              </a:r>
            </a:p>
            <a:p>
              <a:r>
                <a:rPr lang="en-US" sz="1200" b="1" dirty="0">
                  <a:solidFill>
                    <a:srgbClr val="000000"/>
                  </a:solidFill>
                </a:rPr>
                <a:t>(3-10%)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Optimize the use of electrical energy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within the target quality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7339266" y="2717579"/>
              <a:ext cx="304101" cy="413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7491314" y="1912955"/>
              <a:ext cx="2649708" cy="803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Blending optimization </a:t>
              </a:r>
            </a:p>
            <a:p>
              <a:r>
                <a:rPr lang="en-US" sz="1200" b="1" dirty="0">
                  <a:solidFill>
                    <a:srgbClr val="000000"/>
                  </a:solidFill>
                </a:rPr>
                <a:t>(2-3%)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Minimize the use of clinker (1-3%),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Optimize the use of electrical</a:t>
              </a:r>
            </a:p>
            <a:p>
              <a:r>
                <a:rPr lang="en-US" sz="1050" dirty="0">
                  <a:solidFill>
                    <a:srgbClr val="000000"/>
                  </a:solidFill>
                </a:rPr>
                <a:t>energy (3-10%)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7175650" y="5620249"/>
            <a:ext cx="20768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Captive Power Plant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(8-12%)</a:t>
            </a:r>
          </a:p>
          <a:p>
            <a:pPr algn="ctr"/>
            <a:r>
              <a:rPr lang="en-US" sz="1050" dirty="0">
                <a:solidFill>
                  <a:srgbClr val="000000"/>
                </a:solidFill>
              </a:rPr>
              <a:t>Boiler optimization &amp; Auxiliary power consumption reduction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8429729" y="4648695"/>
            <a:ext cx="0" cy="959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ProcessIndust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35" y="3422739"/>
            <a:ext cx="1235861" cy="11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0" y="1"/>
            <a:ext cx="9144000" cy="982986"/>
          </a:xfrm>
        </p:spPr>
        <p:txBody>
          <a:bodyPr/>
          <a:lstStyle/>
          <a:p>
            <a:r>
              <a:rPr lang="en-US" kern="1200" dirty="0">
                <a:latin typeface="Arial" pitchFamily="34" charset="0"/>
                <a:cs typeface="Arial" pitchFamily="34" charset="0"/>
              </a:rPr>
              <a:t>Power System FingerPrint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113" y="3575310"/>
            <a:ext cx="8960643" cy="2590162"/>
            <a:chOff x="108969" y="2354295"/>
            <a:chExt cx="8960643" cy="2590162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969" y="2354295"/>
              <a:ext cx="8824912" cy="2590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6" name="Oval 22"/>
            <p:cNvSpPr>
              <a:spLocks noChangeArrowheads="1"/>
            </p:cNvSpPr>
            <p:nvPr/>
          </p:nvSpPr>
          <p:spPr bwMode="auto">
            <a:xfrm>
              <a:off x="284387" y="2633663"/>
              <a:ext cx="8785225" cy="2310794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306" y="3880673"/>
              <a:ext cx="766339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31042" y="1781305"/>
            <a:ext cx="118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Power Transformers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24808" y="2181415"/>
            <a:ext cx="837737" cy="2920273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48305" y="1858249"/>
            <a:ext cx="1187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HT Breakers</a:t>
            </a:r>
          </a:p>
        </p:txBody>
      </p:sp>
      <p:cxnSp>
        <p:nvCxnSpPr>
          <p:cNvPr id="11" name="Straight Arrow Connector 10"/>
          <p:cNvCxnSpPr>
            <a:stCxn id="28" idx="2"/>
          </p:cNvCxnSpPr>
          <p:nvPr/>
        </p:nvCxnSpPr>
        <p:spPr>
          <a:xfrm flipH="1">
            <a:off x="1947553" y="2104470"/>
            <a:ext cx="394519" cy="2997218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8" idx="2"/>
          </p:cNvCxnSpPr>
          <p:nvPr/>
        </p:nvCxnSpPr>
        <p:spPr>
          <a:xfrm>
            <a:off x="2342072" y="2104470"/>
            <a:ext cx="935518" cy="1750208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8" idx="2"/>
          </p:cNvCxnSpPr>
          <p:nvPr/>
        </p:nvCxnSpPr>
        <p:spPr>
          <a:xfrm>
            <a:off x="2342072" y="2104470"/>
            <a:ext cx="3025575" cy="2289406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8" idx="2"/>
          </p:cNvCxnSpPr>
          <p:nvPr/>
        </p:nvCxnSpPr>
        <p:spPr>
          <a:xfrm>
            <a:off x="2342072" y="2104470"/>
            <a:ext cx="4616868" cy="2289406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77590" y="1858249"/>
            <a:ext cx="1187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MV Breakers</a:t>
            </a:r>
          </a:p>
        </p:txBody>
      </p:sp>
      <p:cxnSp>
        <p:nvCxnSpPr>
          <p:cNvPr id="19" name="Straight Arrow Connector 18"/>
          <p:cNvCxnSpPr>
            <a:stCxn id="43" idx="2"/>
          </p:cNvCxnSpPr>
          <p:nvPr/>
        </p:nvCxnSpPr>
        <p:spPr>
          <a:xfrm flipH="1">
            <a:off x="3535149" y="2104470"/>
            <a:ext cx="336208" cy="1537081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3" idx="2"/>
          </p:cNvCxnSpPr>
          <p:nvPr/>
        </p:nvCxnSpPr>
        <p:spPr>
          <a:xfrm>
            <a:off x="3871357" y="2104470"/>
            <a:ext cx="3048260" cy="2289406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3" idx="2"/>
          </p:cNvCxnSpPr>
          <p:nvPr/>
        </p:nvCxnSpPr>
        <p:spPr>
          <a:xfrm>
            <a:off x="3871357" y="2104470"/>
            <a:ext cx="1658847" cy="2170653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28156" y="2589361"/>
            <a:ext cx="101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DG &amp; </a:t>
            </a:r>
            <a:r>
              <a:rPr lang="en-US" sz="1000" dirty="0" err="1">
                <a:solidFill>
                  <a:srgbClr val="000000"/>
                </a:solidFill>
              </a:rPr>
              <a:t>Gennerators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>
            <a:stCxn id="51" idx="2"/>
          </p:cNvCxnSpPr>
          <p:nvPr/>
        </p:nvCxnSpPr>
        <p:spPr>
          <a:xfrm>
            <a:off x="1633252" y="2989471"/>
            <a:ext cx="115053" cy="2020604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51964" y="2503571"/>
            <a:ext cx="101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UPS and Battery banks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833257" y="2877993"/>
            <a:ext cx="1923803" cy="976685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70764" y="1781304"/>
            <a:ext cx="101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Aux. Power systems</a:t>
            </a:r>
          </a:p>
        </p:txBody>
      </p:sp>
      <p:cxnSp>
        <p:nvCxnSpPr>
          <p:cNvPr id="38" name="Straight Arrow Connector 37"/>
          <p:cNvCxnSpPr>
            <a:stCxn id="56" idx="2"/>
          </p:cNvCxnSpPr>
          <p:nvPr/>
        </p:nvCxnSpPr>
        <p:spPr>
          <a:xfrm flipH="1">
            <a:off x="3798649" y="2181414"/>
            <a:ext cx="1777211" cy="1673264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6" idx="2"/>
          </p:cNvCxnSpPr>
          <p:nvPr/>
        </p:nvCxnSpPr>
        <p:spPr>
          <a:xfrm flipH="1">
            <a:off x="1471086" y="2181414"/>
            <a:ext cx="4104774" cy="2319340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6" idx="2"/>
          </p:cNvCxnSpPr>
          <p:nvPr/>
        </p:nvCxnSpPr>
        <p:spPr>
          <a:xfrm>
            <a:off x="5575860" y="2181414"/>
            <a:ext cx="2381396" cy="2828661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070764" y="2291944"/>
            <a:ext cx="162166" cy="2208810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3" idx="2"/>
          </p:cNvCxnSpPr>
          <p:nvPr/>
        </p:nvCxnSpPr>
        <p:spPr>
          <a:xfrm>
            <a:off x="3871357" y="2104470"/>
            <a:ext cx="1445091" cy="2906923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523473" y="2181415"/>
            <a:ext cx="3928687" cy="1673263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243676" y="2181415"/>
            <a:ext cx="6208484" cy="2319339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452160" y="2181415"/>
            <a:ext cx="634936" cy="2688976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262156" y="2181415"/>
            <a:ext cx="190004" cy="2544970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757060" y="2181415"/>
            <a:ext cx="695100" cy="2212461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6265" y="984961"/>
            <a:ext cx="2943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Focus Area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Power quality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Harmonics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Reactive power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Load distribution and balancing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Protection 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Sizing and suitability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Generation/Consumption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Operation philosophy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89280" y="982986"/>
            <a:ext cx="2864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Potential Improvements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Power factor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Reduced Harmonics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Extended asset life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Increased availability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Integrated Electrical &amp; Process control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Integrated load management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Predictive maintenance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Condition based monitoring</a:t>
            </a:r>
          </a:p>
        </p:txBody>
      </p:sp>
    </p:spTree>
    <p:extLst>
      <p:ext uri="{BB962C8B-B14F-4D97-AF65-F5344CB8AC3E}">
        <p14:creationId xmlns:p14="http://schemas.microsoft.com/office/powerpoint/2010/main" val="2450572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43" grpId="0"/>
      <p:bldP spid="51" grpId="0"/>
      <p:bldP spid="53" grpId="0"/>
      <p:bldP spid="56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1127461"/>
          </a:xfrm>
        </p:spPr>
        <p:txBody>
          <a:bodyPr/>
          <a:lstStyle/>
          <a:p>
            <a:r>
              <a:rPr lang="en-US" kern="1200" dirty="0">
                <a:latin typeface="Arial" pitchFamily="34" charset="0"/>
                <a:cs typeface="Arial" pitchFamily="34" charset="0"/>
              </a:rPr>
              <a:t>Control System FingerPrint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113" y="3575310"/>
            <a:ext cx="8960643" cy="2590162"/>
            <a:chOff x="108969" y="2354295"/>
            <a:chExt cx="8960643" cy="2590162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969" y="2354295"/>
              <a:ext cx="8824912" cy="2590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6" name="Oval 22"/>
            <p:cNvSpPr>
              <a:spLocks noChangeArrowheads="1"/>
            </p:cNvSpPr>
            <p:nvPr/>
          </p:nvSpPr>
          <p:spPr bwMode="auto">
            <a:xfrm>
              <a:off x="284387" y="2633663"/>
              <a:ext cx="8785225" cy="2310794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306" y="3880673"/>
              <a:ext cx="766339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31042" y="1781305"/>
            <a:ext cx="118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Sensors &amp; transducers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48305" y="1858249"/>
            <a:ext cx="1187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Analyzers</a:t>
            </a:r>
          </a:p>
        </p:txBody>
      </p:sp>
      <p:cxnSp>
        <p:nvCxnSpPr>
          <p:cNvPr id="15" name="Straight Arrow Connector 14"/>
          <p:cNvCxnSpPr>
            <a:stCxn id="28" idx="2"/>
          </p:cNvCxnSpPr>
          <p:nvPr/>
        </p:nvCxnSpPr>
        <p:spPr>
          <a:xfrm>
            <a:off x="2342072" y="2104470"/>
            <a:ext cx="2491185" cy="2396284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77590" y="1858249"/>
            <a:ext cx="118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Plant control system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1596" y="1781304"/>
            <a:ext cx="101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Valves &amp; dampers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47064" y="1781305"/>
            <a:ext cx="101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AC/DC drives</a:t>
            </a:r>
          </a:p>
        </p:txBody>
      </p:sp>
      <p:cxnSp>
        <p:nvCxnSpPr>
          <p:cNvPr id="52" name="Straight Arrow Connector 51"/>
          <p:cNvCxnSpPr>
            <a:stCxn id="69" idx="2"/>
          </p:cNvCxnSpPr>
          <p:nvPr/>
        </p:nvCxnSpPr>
        <p:spPr>
          <a:xfrm flipH="1">
            <a:off x="4833257" y="2027526"/>
            <a:ext cx="2618903" cy="2544919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9" idx="2"/>
          </p:cNvCxnSpPr>
          <p:nvPr/>
        </p:nvCxnSpPr>
        <p:spPr>
          <a:xfrm flipH="1">
            <a:off x="3277590" y="2027526"/>
            <a:ext cx="4174570" cy="2150190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9" idx="2"/>
          </p:cNvCxnSpPr>
          <p:nvPr/>
        </p:nvCxnSpPr>
        <p:spPr>
          <a:xfrm flipH="1">
            <a:off x="5842660" y="2027526"/>
            <a:ext cx="1609500" cy="2366350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9" idx="2"/>
          </p:cNvCxnSpPr>
          <p:nvPr/>
        </p:nvCxnSpPr>
        <p:spPr>
          <a:xfrm flipH="1">
            <a:off x="7262156" y="2027526"/>
            <a:ext cx="190004" cy="2698859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9" idx="2"/>
          </p:cNvCxnSpPr>
          <p:nvPr/>
        </p:nvCxnSpPr>
        <p:spPr>
          <a:xfrm flipH="1">
            <a:off x="6757060" y="2027526"/>
            <a:ext cx="695100" cy="2366350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8" idx="2"/>
          </p:cNvCxnSpPr>
          <p:nvPr/>
        </p:nvCxnSpPr>
        <p:spPr>
          <a:xfrm flipH="1">
            <a:off x="1525450" y="2104470"/>
            <a:ext cx="816622" cy="2765921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</p:cNvCxnSpPr>
          <p:nvPr/>
        </p:nvCxnSpPr>
        <p:spPr>
          <a:xfrm>
            <a:off x="824809" y="2181415"/>
            <a:ext cx="1716510" cy="180869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8" idx="2"/>
          </p:cNvCxnSpPr>
          <p:nvPr/>
        </p:nvCxnSpPr>
        <p:spPr>
          <a:xfrm>
            <a:off x="2342072" y="2104470"/>
            <a:ext cx="1054271" cy="2170653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8" idx="2"/>
          </p:cNvCxnSpPr>
          <p:nvPr/>
        </p:nvCxnSpPr>
        <p:spPr>
          <a:xfrm>
            <a:off x="2342072" y="2104470"/>
            <a:ext cx="4165606" cy="3108798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" idx="2"/>
          </p:cNvCxnSpPr>
          <p:nvPr/>
        </p:nvCxnSpPr>
        <p:spPr>
          <a:xfrm>
            <a:off x="2342072" y="2104470"/>
            <a:ext cx="5531268" cy="2997218"/>
          </a:xfrm>
          <a:prstGeom prst="straightConnector1">
            <a:avLst/>
          </a:prstGeom>
          <a:ln w="952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</p:cNvCxnSpPr>
          <p:nvPr/>
        </p:nvCxnSpPr>
        <p:spPr>
          <a:xfrm>
            <a:off x="3871357" y="2258359"/>
            <a:ext cx="142503" cy="159631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6" idx="2"/>
          </p:cNvCxnSpPr>
          <p:nvPr/>
        </p:nvCxnSpPr>
        <p:spPr>
          <a:xfrm flipH="1">
            <a:off x="5925708" y="2181414"/>
            <a:ext cx="210984" cy="16732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957256" y="1781305"/>
            <a:ext cx="101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Quality / Lab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Systems</a:t>
            </a: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 flipH="1">
            <a:off x="7957256" y="2181415"/>
            <a:ext cx="505096" cy="209370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28160" y="1849020"/>
            <a:ext cx="15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Sub Control Systems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(Weighing, </a:t>
            </a:r>
            <a:r>
              <a:rPr lang="en-US" sz="1000" dirty="0" err="1">
                <a:solidFill>
                  <a:srgbClr val="000000"/>
                </a:solidFill>
              </a:rPr>
              <a:t>Vib</a:t>
            </a:r>
            <a:r>
              <a:rPr lang="en-US" sz="1000" dirty="0">
                <a:solidFill>
                  <a:srgbClr val="000000"/>
                </a:solidFill>
              </a:rPr>
              <a:t>. Mon.)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4896724" y="2249130"/>
            <a:ext cx="188686" cy="160554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6265" y="984961"/>
            <a:ext cx="29430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Focus Area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System status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System administration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Alarms &amp;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System security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Interfacing &amp; interlocking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Instruments status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89280" y="982986"/>
            <a:ext cx="30183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Potential Improvements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Asset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Alarm management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Reporting &amp;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Cyber security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Back up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Software upgrades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Hardware upgrades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Corporate Information System </a:t>
            </a:r>
          </a:p>
        </p:txBody>
      </p:sp>
    </p:spTree>
    <p:extLst>
      <p:ext uri="{BB962C8B-B14F-4D97-AF65-F5344CB8AC3E}">
        <p14:creationId xmlns:p14="http://schemas.microsoft.com/office/powerpoint/2010/main" val="3997178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43" grpId="0"/>
      <p:bldP spid="56" grpId="0"/>
      <p:bldP spid="69" grpId="0"/>
      <p:bldP spid="35" grpId="0"/>
      <p:bldP spid="38" grpId="0"/>
      <p:bldP spid="44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125"/>
          </a:xfrm>
        </p:spPr>
        <p:txBody>
          <a:bodyPr/>
          <a:lstStyle/>
          <a:p>
            <a:r>
              <a:rPr lang="en-US" kern="1200" dirty="0">
                <a:latin typeface="Arial" pitchFamily="34" charset="0"/>
                <a:cs typeface="Arial" pitchFamily="34" charset="0"/>
              </a:rPr>
              <a:t>Captive Power </a:t>
            </a:r>
            <a:r>
              <a:rPr lang="en-US" kern="1200" dirty="0" smtClean="0">
                <a:latin typeface="Arial" pitchFamily="34" charset="0"/>
                <a:cs typeface="Arial" pitchFamily="34" charset="0"/>
              </a:rPr>
              <a:t>Plant FingerPrint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/>
          <a:stretch>
            <a:fillRect/>
          </a:stretch>
        </p:blipFill>
        <p:spPr bwMode="auto">
          <a:xfrm>
            <a:off x="225425" y="1196975"/>
            <a:ext cx="8594725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5" name="Text Box 11"/>
          <p:cNvSpPr txBox="1">
            <a:spLocks noChangeArrowheads="1"/>
          </p:cNvSpPr>
          <p:nvPr/>
        </p:nvSpPr>
        <p:spPr bwMode="auto">
          <a:xfrm>
            <a:off x="5446713" y="1682750"/>
            <a:ext cx="124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>
                <a:solidFill>
                  <a:srgbClr val="009900"/>
                </a:solidFill>
              </a:rPr>
              <a:t>Steam Turbine</a:t>
            </a:r>
          </a:p>
          <a:p>
            <a:r>
              <a:rPr lang="en-US" sz="1200" b="1">
                <a:solidFill>
                  <a:srgbClr val="009900"/>
                </a:solidFill>
              </a:rPr>
              <a:t>+ Generator</a:t>
            </a:r>
          </a:p>
        </p:txBody>
      </p:sp>
      <p:sp>
        <p:nvSpPr>
          <p:cNvPr id="74766" name="Text Box 12"/>
          <p:cNvSpPr txBox="1">
            <a:spLocks noChangeArrowheads="1"/>
          </p:cNvSpPr>
          <p:nvPr/>
        </p:nvSpPr>
        <p:spPr bwMode="auto">
          <a:xfrm>
            <a:off x="7283450" y="2773363"/>
            <a:ext cx="1520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 dirty="0" err="1" smtClean="0">
                <a:solidFill>
                  <a:srgbClr val="009900"/>
                </a:solidFill>
              </a:rPr>
              <a:t>eBOP</a:t>
            </a:r>
            <a:r>
              <a:rPr lang="en-US" sz="1200" b="1" dirty="0" smtClean="0">
                <a:solidFill>
                  <a:srgbClr val="009900"/>
                </a:solidFill>
              </a:rPr>
              <a:t> assessment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74767" name="Line 13"/>
          <p:cNvSpPr>
            <a:spLocks noChangeShapeType="1"/>
          </p:cNvSpPr>
          <p:nvPr/>
        </p:nvSpPr>
        <p:spPr bwMode="auto">
          <a:xfrm>
            <a:off x="1908175" y="2565400"/>
            <a:ext cx="1033463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0" name="Line 16"/>
          <p:cNvSpPr>
            <a:spLocks noChangeShapeType="1"/>
          </p:cNvSpPr>
          <p:nvPr/>
        </p:nvSpPr>
        <p:spPr bwMode="auto">
          <a:xfrm flipH="1">
            <a:off x="5446713" y="2139950"/>
            <a:ext cx="638175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1" name="Line 17"/>
          <p:cNvSpPr>
            <a:spLocks noChangeShapeType="1"/>
          </p:cNvSpPr>
          <p:nvPr/>
        </p:nvSpPr>
        <p:spPr bwMode="auto">
          <a:xfrm>
            <a:off x="7426325" y="3048000"/>
            <a:ext cx="2159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2" name="Line 18"/>
          <p:cNvSpPr>
            <a:spLocks noChangeShapeType="1"/>
          </p:cNvSpPr>
          <p:nvPr/>
        </p:nvSpPr>
        <p:spPr bwMode="auto">
          <a:xfrm flipH="1">
            <a:off x="7283450" y="3048000"/>
            <a:ext cx="142875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3" name="Text Box 19"/>
          <p:cNvSpPr txBox="1">
            <a:spLocks noChangeArrowheads="1"/>
          </p:cNvSpPr>
          <p:nvPr/>
        </p:nvSpPr>
        <p:spPr bwMode="auto">
          <a:xfrm>
            <a:off x="1837531" y="1203435"/>
            <a:ext cx="117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 dirty="0">
                <a:solidFill>
                  <a:srgbClr val="009900"/>
                </a:solidFill>
              </a:rPr>
              <a:t>Boiler startup</a:t>
            </a:r>
          </a:p>
          <a:p>
            <a:r>
              <a:rPr lang="en-US" sz="1200" b="1" dirty="0">
                <a:solidFill>
                  <a:srgbClr val="009900"/>
                </a:solidFill>
              </a:rPr>
              <a:t>&amp; control</a:t>
            </a:r>
          </a:p>
        </p:txBody>
      </p:sp>
      <p:sp>
        <p:nvSpPr>
          <p:cNvPr id="74774" name="Line 20"/>
          <p:cNvSpPr>
            <a:spLocks noChangeShapeType="1"/>
          </p:cNvSpPr>
          <p:nvPr/>
        </p:nvSpPr>
        <p:spPr bwMode="auto">
          <a:xfrm>
            <a:off x="2351088" y="1682750"/>
            <a:ext cx="395287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5" name="Text Box 21"/>
          <p:cNvSpPr txBox="1">
            <a:spLocks noChangeArrowheads="1"/>
          </p:cNvSpPr>
          <p:nvPr/>
        </p:nvSpPr>
        <p:spPr bwMode="auto">
          <a:xfrm>
            <a:off x="6286500" y="968375"/>
            <a:ext cx="179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 dirty="0">
                <a:solidFill>
                  <a:srgbClr val="009900"/>
                </a:solidFill>
              </a:rPr>
              <a:t>Continuous Emission </a:t>
            </a:r>
          </a:p>
          <a:p>
            <a:r>
              <a:rPr lang="en-US" sz="1200" b="1" dirty="0">
                <a:solidFill>
                  <a:srgbClr val="009900"/>
                </a:solidFill>
              </a:rPr>
              <a:t>Monitoring (CEMS</a:t>
            </a:r>
            <a:r>
              <a:rPr lang="en-US" sz="1200" b="1" dirty="0">
                <a:solidFill>
                  <a:srgbClr val="00B050"/>
                </a:solidFill>
              </a:rPr>
              <a:t>) </a:t>
            </a:r>
          </a:p>
        </p:txBody>
      </p:sp>
      <p:sp>
        <p:nvSpPr>
          <p:cNvPr id="74776" name="Line 22"/>
          <p:cNvSpPr>
            <a:spLocks noChangeShapeType="1"/>
          </p:cNvSpPr>
          <p:nvPr/>
        </p:nvSpPr>
        <p:spPr bwMode="auto">
          <a:xfrm flipH="1">
            <a:off x="7056438" y="1425575"/>
            <a:ext cx="369887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77" name="Text Box 23"/>
          <p:cNvSpPr txBox="1">
            <a:spLocks noChangeArrowheads="1"/>
          </p:cNvSpPr>
          <p:nvPr/>
        </p:nvSpPr>
        <p:spPr bwMode="auto">
          <a:xfrm>
            <a:off x="250825" y="1592263"/>
            <a:ext cx="1293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 dirty="0">
                <a:solidFill>
                  <a:srgbClr val="009900"/>
                </a:solidFill>
              </a:rPr>
              <a:t>Combustion</a:t>
            </a:r>
          </a:p>
          <a:p>
            <a:r>
              <a:rPr lang="en-US" sz="1200" b="1" dirty="0">
                <a:solidFill>
                  <a:srgbClr val="009900"/>
                </a:solidFill>
              </a:rPr>
              <a:t>Optimization</a:t>
            </a:r>
          </a:p>
          <a:p>
            <a:r>
              <a:rPr lang="en-US" sz="1200" b="1" dirty="0">
                <a:solidFill>
                  <a:srgbClr val="009900"/>
                </a:solidFill>
              </a:rPr>
              <a:t>Systems (COS)</a:t>
            </a:r>
          </a:p>
        </p:txBody>
      </p:sp>
      <p:sp>
        <p:nvSpPr>
          <p:cNvPr id="74780" name="Line 26"/>
          <p:cNvSpPr>
            <a:spLocks noChangeShapeType="1"/>
          </p:cNvSpPr>
          <p:nvPr/>
        </p:nvSpPr>
        <p:spPr bwMode="auto">
          <a:xfrm>
            <a:off x="1439863" y="1989138"/>
            <a:ext cx="1439862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81" name="Text Box 27"/>
          <p:cNvSpPr txBox="1">
            <a:spLocks noChangeArrowheads="1"/>
          </p:cNvSpPr>
          <p:nvPr/>
        </p:nvSpPr>
        <p:spPr bwMode="auto">
          <a:xfrm>
            <a:off x="3927475" y="1287463"/>
            <a:ext cx="141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>
                <a:solidFill>
                  <a:srgbClr val="009900"/>
                </a:solidFill>
              </a:rPr>
              <a:t>Carbon in Ash </a:t>
            </a:r>
          </a:p>
          <a:p>
            <a:r>
              <a:rPr lang="en-US" sz="1200" b="1">
                <a:solidFill>
                  <a:srgbClr val="009900"/>
                </a:solidFill>
              </a:rPr>
              <a:t>Monitoring </a:t>
            </a:r>
            <a:r>
              <a:rPr lang="en-US" sz="1200">
                <a:solidFill>
                  <a:srgbClr val="009900"/>
                </a:solidFill>
              </a:rPr>
              <a:t>(TSA)</a:t>
            </a:r>
          </a:p>
        </p:txBody>
      </p:sp>
      <p:sp>
        <p:nvSpPr>
          <p:cNvPr id="74782" name="Line 28"/>
          <p:cNvSpPr>
            <a:spLocks noChangeShapeType="1"/>
          </p:cNvSpPr>
          <p:nvPr/>
        </p:nvSpPr>
        <p:spPr bwMode="auto">
          <a:xfrm flipH="1">
            <a:off x="3743325" y="1744663"/>
            <a:ext cx="64770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787" name="Text Box 33"/>
          <p:cNvSpPr txBox="1">
            <a:spLocks noChangeArrowheads="1"/>
          </p:cNvSpPr>
          <p:nvPr/>
        </p:nvSpPr>
        <p:spPr bwMode="auto">
          <a:xfrm>
            <a:off x="142875" y="2384425"/>
            <a:ext cx="1857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 dirty="0">
                <a:solidFill>
                  <a:srgbClr val="009900"/>
                </a:solidFill>
              </a:rPr>
              <a:t>Burner Mgmt Systems</a:t>
            </a:r>
          </a:p>
        </p:txBody>
      </p:sp>
      <p:sp>
        <p:nvSpPr>
          <p:cNvPr id="74791" name="Text Box 38"/>
          <p:cNvSpPr txBox="1">
            <a:spLocks noChangeArrowheads="1"/>
          </p:cNvSpPr>
          <p:nvPr/>
        </p:nvSpPr>
        <p:spPr bwMode="auto">
          <a:xfrm>
            <a:off x="734091" y="1194742"/>
            <a:ext cx="1093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 dirty="0">
                <a:solidFill>
                  <a:srgbClr val="009900"/>
                </a:solidFill>
              </a:rPr>
              <a:t>Boiler </a:t>
            </a:r>
            <a:endParaRPr lang="en-US" sz="1200" b="1" dirty="0" smtClean="0">
              <a:solidFill>
                <a:srgbClr val="009900"/>
              </a:solidFill>
            </a:endParaRPr>
          </a:p>
          <a:p>
            <a:r>
              <a:rPr lang="en-US" sz="1200" b="1" dirty="0" smtClean="0">
                <a:solidFill>
                  <a:srgbClr val="009900"/>
                </a:solidFill>
              </a:rPr>
              <a:t>optimization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74792" name="Line 39"/>
          <p:cNvSpPr>
            <a:spLocks noChangeShapeType="1"/>
          </p:cNvSpPr>
          <p:nvPr/>
        </p:nvSpPr>
        <p:spPr bwMode="auto">
          <a:xfrm>
            <a:off x="1368425" y="1557338"/>
            <a:ext cx="1474788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382" y="5050050"/>
            <a:ext cx="339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>
                <a:solidFill>
                  <a:srgbClr val="009900"/>
                </a:solidFill>
                <a:cs typeface="Arial" charset="0"/>
              </a:rPr>
              <a:t>Captive Power Generation : 8 – 12%</a:t>
            </a:r>
          </a:p>
          <a:p>
            <a:pPr eaLnBrk="0" hangingPunct="0"/>
            <a:r>
              <a:rPr lang="en-US" sz="1200" b="1" dirty="0">
                <a:solidFill>
                  <a:srgbClr val="009900"/>
                </a:solidFill>
                <a:cs typeface="Arial" charset="0"/>
              </a:rPr>
              <a:t>Boiler optimization : 3 – 4 %</a:t>
            </a:r>
          </a:p>
          <a:p>
            <a:pPr eaLnBrk="0" hangingPunct="0"/>
            <a:r>
              <a:rPr lang="en-US" sz="1200" b="1" dirty="0">
                <a:solidFill>
                  <a:srgbClr val="009900"/>
                </a:solidFill>
                <a:cs typeface="Arial" charset="0"/>
              </a:rPr>
              <a:t>Auxiliary power  consumption : 5 -8%</a:t>
            </a:r>
          </a:p>
        </p:txBody>
      </p:sp>
    </p:spTree>
    <p:extLst>
      <p:ext uri="{BB962C8B-B14F-4D97-AF65-F5344CB8AC3E}">
        <p14:creationId xmlns:p14="http://schemas.microsoft.com/office/powerpoint/2010/main" val="3148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2708B985-EBCF-4652-856F-0599BD9CFE25}" type="slidenum">
              <a:rPr lang="en-US"/>
              <a:pPr/>
              <a:t>15</a:t>
            </a:fld>
            <a:endParaRPr lang="en-US"/>
          </a:p>
        </p:txBody>
      </p:sp>
      <p:sp>
        <p:nvSpPr>
          <p:cNvPr id="2100226" name="Rectangle 2"/>
          <p:cNvSpPr>
            <a:spLocks noChangeArrowheads="1"/>
          </p:cNvSpPr>
          <p:nvPr/>
        </p:nvSpPr>
        <p:spPr bwMode="auto">
          <a:xfrm>
            <a:off x="215900" y="225425"/>
            <a:ext cx="8712200" cy="59721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48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00227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17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44000" rIns="144000" bIns="14400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96EA"/>
                </a:solidFill>
              </a:rPr>
              <a:t>One ABB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5BD8FF"/>
                </a:solidFill>
              </a:rPr>
              <a:t>An integrated approach</a:t>
            </a:r>
            <a:endParaRPr lang="en-US" sz="5400" dirty="0">
              <a:solidFill>
                <a:srgbClr val="5BD8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4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sosceles Triangle 141"/>
          <p:cNvSpPr/>
          <p:nvPr/>
        </p:nvSpPr>
        <p:spPr>
          <a:xfrm rot="603984">
            <a:off x="4994275" y="3411538"/>
            <a:ext cx="411163" cy="1344612"/>
          </a:xfrm>
          <a:prstGeom prst="triangle">
            <a:avLst/>
          </a:prstGeom>
          <a:solidFill>
            <a:schemeClr val="accent2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1" name="Isosceles Triangle 140"/>
          <p:cNvSpPr/>
          <p:nvPr/>
        </p:nvSpPr>
        <p:spPr>
          <a:xfrm rot="1801341">
            <a:off x="6199188" y="3271838"/>
            <a:ext cx="239712" cy="1319212"/>
          </a:xfrm>
          <a:prstGeom prst="triangle">
            <a:avLst/>
          </a:prstGeom>
          <a:solidFill>
            <a:schemeClr val="accent2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" name="Isosceles Triangle 144"/>
          <p:cNvSpPr/>
          <p:nvPr/>
        </p:nvSpPr>
        <p:spPr>
          <a:xfrm rot="18416925">
            <a:off x="1085851" y="3136900"/>
            <a:ext cx="296862" cy="1417637"/>
          </a:xfrm>
          <a:prstGeom prst="triangle">
            <a:avLst/>
          </a:prstGeom>
          <a:solidFill>
            <a:schemeClr val="accent2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62050"/>
          </a:xfrm>
        </p:spPr>
        <p:txBody>
          <a:bodyPr/>
          <a:lstStyle/>
          <a:p>
            <a:pPr eaLnBrk="1" hangingPunct="1"/>
            <a:r>
              <a:rPr lang="en-US" smtClean="0"/>
              <a:t>Extended BU services: holistic client approach</a:t>
            </a:r>
          </a:p>
        </p:txBody>
      </p:sp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373188" y="3476625"/>
            <a:ext cx="55753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3"/>
          <p:cNvGrpSpPr>
            <a:grpSpLocks/>
          </p:cNvGrpSpPr>
          <p:nvPr/>
        </p:nvGrpSpPr>
        <p:grpSpPr bwMode="auto">
          <a:xfrm>
            <a:off x="6875463" y="3357563"/>
            <a:ext cx="303212" cy="503237"/>
            <a:chOff x="6876256" y="3356992"/>
            <a:chExt cx="301910" cy="503238"/>
          </a:xfrm>
        </p:grpSpPr>
        <p:sp>
          <p:nvSpPr>
            <p:cNvPr id="2057239" name="Freeform 589"/>
            <p:cNvSpPr>
              <a:spLocks noChangeAspect="1"/>
            </p:cNvSpPr>
            <p:nvPr/>
          </p:nvSpPr>
          <p:spPr bwMode="gray">
            <a:xfrm>
              <a:off x="6937902" y="3599879"/>
              <a:ext cx="113809" cy="260351"/>
            </a:xfrm>
            <a:custGeom>
              <a:avLst/>
              <a:gdLst>
                <a:gd name="T0" fmla="*/ 2147483647 w 90"/>
                <a:gd name="T1" fmla="*/ 2147483647 h 245"/>
                <a:gd name="T2" fmla="*/ 2147483647 w 90"/>
                <a:gd name="T3" fmla="*/ 2147483647 h 245"/>
                <a:gd name="T4" fmla="*/ 2147483647 w 90"/>
                <a:gd name="T5" fmla="*/ 2147483647 h 245"/>
                <a:gd name="T6" fmla="*/ 2147483647 w 90"/>
                <a:gd name="T7" fmla="*/ 2147483647 h 245"/>
                <a:gd name="T8" fmla="*/ 2147483647 w 90"/>
                <a:gd name="T9" fmla="*/ 2147483647 h 245"/>
                <a:gd name="T10" fmla="*/ 2147483647 w 90"/>
                <a:gd name="T11" fmla="*/ 0 h 245"/>
                <a:gd name="T12" fmla="*/ 2147483647 w 90"/>
                <a:gd name="T13" fmla="*/ 2147483647 h 245"/>
                <a:gd name="T14" fmla="*/ 2147483647 w 90"/>
                <a:gd name="T15" fmla="*/ 2147483647 h 245"/>
                <a:gd name="T16" fmla="*/ 2147483647 w 90"/>
                <a:gd name="T17" fmla="*/ 2147483647 h 245"/>
                <a:gd name="T18" fmla="*/ 2147483647 w 90"/>
                <a:gd name="T19" fmla="*/ 2147483647 h 245"/>
                <a:gd name="T20" fmla="*/ 2147483647 w 90"/>
                <a:gd name="T21" fmla="*/ 2147483647 h 245"/>
                <a:gd name="T22" fmla="*/ 2147483647 w 90"/>
                <a:gd name="T23" fmla="*/ 2147483647 h 245"/>
                <a:gd name="T24" fmla="*/ 2147483647 w 90"/>
                <a:gd name="T25" fmla="*/ 2147483647 h 245"/>
                <a:gd name="T26" fmla="*/ 2147483647 w 90"/>
                <a:gd name="T27" fmla="*/ 2147483647 h 245"/>
                <a:gd name="T28" fmla="*/ 2147483647 w 90"/>
                <a:gd name="T29" fmla="*/ 2147483647 h 245"/>
                <a:gd name="T30" fmla="*/ 2147483647 w 90"/>
                <a:gd name="T31" fmla="*/ 214748364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45"/>
                <a:gd name="T50" fmla="*/ 90 w 90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45">
                  <a:moveTo>
                    <a:pt x="89" y="156"/>
                  </a:moveTo>
                  <a:cubicBezTo>
                    <a:pt x="89" y="140"/>
                    <a:pt x="90" y="47"/>
                    <a:pt x="90" y="7"/>
                  </a:cubicBezTo>
                  <a:cubicBezTo>
                    <a:pt x="89" y="6"/>
                    <a:pt x="89" y="6"/>
                    <a:pt x="89" y="5"/>
                  </a:cubicBezTo>
                  <a:cubicBezTo>
                    <a:pt x="87" y="16"/>
                    <a:pt x="71" y="22"/>
                    <a:pt x="63" y="20"/>
                  </a:cubicBezTo>
                  <a:cubicBezTo>
                    <a:pt x="55" y="19"/>
                    <a:pt x="24" y="13"/>
                    <a:pt x="12" y="10"/>
                  </a:cubicBezTo>
                  <a:cubicBezTo>
                    <a:pt x="6" y="9"/>
                    <a:pt x="4" y="4"/>
                    <a:pt x="3" y="0"/>
                  </a:cubicBezTo>
                  <a:cubicBezTo>
                    <a:pt x="2" y="18"/>
                    <a:pt x="3" y="32"/>
                    <a:pt x="3" y="36"/>
                  </a:cubicBezTo>
                  <a:cubicBezTo>
                    <a:pt x="3" y="49"/>
                    <a:pt x="0" y="181"/>
                    <a:pt x="2" y="205"/>
                  </a:cubicBezTo>
                  <a:cubicBezTo>
                    <a:pt x="3" y="228"/>
                    <a:pt x="43" y="224"/>
                    <a:pt x="44" y="204"/>
                  </a:cubicBezTo>
                  <a:cubicBezTo>
                    <a:pt x="43" y="170"/>
                    <a:pt x="46" y="55"/>
                    <a:pt x="45" y="51"/>
                  </a:cubicBezTo>
                  <a:cubicBezTo>
                    <a:pt x="45" y="47"/>
                    <a:pt x="36" y="46"/>
                    <a:pt x="36" y="39"/>
                  </a:cubicBezTo>
                  <a:cubicBezTo>
                    <a:pt x="36" y="46"/>
                    <a:pt x="45" y="47"/>
                    <a:pt x="45" y="51"/>
                  </a:cubicBezTo>
                  <a:cubicBezTo>
                    <a:pt x="46" y="55"/>
                    <a:pt x="43" y="170"/>
                    <a:pt x="44" y="204"/>
                  </a:cubicBezTo>
                  <a:cubicBezTo>
                    <a:pt x="44" y="206"/>
                    <a:pt x="44" y="211"/>
                    <a:pt x="44" y="211"/>
                  </a:cubicBezTo>
                  <a:cubicBezTo>
                    <a:pt x="46" y="245"/>
                    <a:pt x="87" y="235"/>
                    <a:pt x="88" y="218"/>
                  </a:cubicBezTo>
                  <a:cubicBezTo>
                    <a:pt x="90" y="201"/>
                    <a:pt x="88" y="171"/>
                    <a:pt x="89" y="1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87057"/>
              </a:schemeClr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>
                <a:defRPr/>
              </a:pPr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57" name="Freeform 590"/>
            <p:cNvSpPr>
              <a:spLocks noChangeAspect="1"/>
            </p:cNvSpPr>
            <p:nvPr/>
          </p:nvSpPr>
          <p:spPr bwMode="gray">
            <a:xfrm>
              <a:off x="6876256" y="3425254"/>
              <a:ext cx="248167" cy="244475"/>
            </a:xfrm>
            <a:custGeom>
              <a:avLst/>
              <a:gdLst/>
              <a:ahLst/>
              <a:cxnLst>
                <a:cxn ang="0">
                  <a:pos x="192" y="194"/>
                </a:cxn>
                <a:cxn ang="0">
                  <a:pos x="169" y="49"/>
                </a:cxn>
                <a:cxn ang="0">
                  <a:pos x="143" y="24"/>
                </a:cxn>
                <a:cxn ang="0">
                  <a:pos x="100" y="12"/>
                </a:cxn>
                <a:cxn ang="0">
                  <a:pos x="60" y="2"/>
                </a:cxn>
                <a:cxn ang="0">
                  <a:pos x="30" y="11"/>
                </a:cxn>
                <a:cxn ang="0">
                  <a:pos x="4" y="159"/>
                </a:cxn>
                <a:cxn ang="0">
                  <a:pos x="36" y="168"/>
                </a:cxn>
                <a:cxn ang="0">
                  <a:pos x="54" y="47"/>
                </a:cxn>
                <a:cxn ang="0">
                  <a:pos x="53" y="164"/>
                </a:cxn>
                <a:cxn ang="0">
                  <a:pos x="62" y="174"/>
                </a:cxn>
                <a:cxn ang="0">
                  <a:pos x="113" y="188"/>
                </a:cxn>
                <a:cxn ang="0">
                  <a:pos x="140" y="169"/>
                </a:cxn>
                <a:cxn ang="0">
                  <a:pos x="140" y="169"/>
                </a:cxn>
                <a:cxn ang="0">
                  <a:pos x="138" y="87"/>
                </a:cxn>
                <a:cxn ang="0">
                  <a:pos x="136" y="70"/>
                </a:cxn>
                <a:cxn ang="0">
                  <a:pos x="136" y="69"/>
                </a:cxn>
                <a:cxn ang="0">
                  <a:pos x="136" y="70"/>
                </a:cxn>
                <a:cxn ang="0">
                  <a:pos x="138" y="87"/>
                </a:cxn>
                <a:cxn ang="0">
                  <a:pos x="159" y="203"/>
                </a:cxn>
                <a:cxn ang="0">
                  <a:pos x="192" y="194"/>
                </a:cxn>
              </a:cxnLst>
              <a:rect l="0" t="0" r="r" b="b"/>
              <a:pathLst>
                <a:path w="198" h="231">
                  <a:moveTo>
                    <a:pt x="192" y="194"/>
                  </a:moveTo>
                  <a:cubicBezTo>
                    <a:pt x="189" y="184"/>
                    <a:pt x="172" y="67"/>
                    <a:pt x="169" y="49"/>
                  </a:cubicBezTo>
                  <a:cubicBezTo>
                    <a:pt x="166" y="32"/>
                    <a:pt x="151" y="26"/>
                    <a:pt x="143" y="24"/>
                  </a:cubicBezTo>
                  <a:cubicBezTo>
                    <a:pt x="135" y="21"/>
                    <a:pt x="113" y="16"/>
                    <a:pt x="100" y="12"/>
                  </a:cubicBezTo>
                  <a:cubicBezTo>
                    <a:pt x="88" y="9"/>
                    <a:pt x="69" y="3"/>
                    <a:pt x="60" y="2"/>
                  </a:cubicBezTo>
                  <a:cubicBezTo>
                    <a:pt x="51" y="0"/>
                    <a:pt x="33" y="3"/>
                    <a:pt x="30" y="11"/>
                  </a:cubicBezTo>
                  <a:cubicBezTo>
                    <a:pt x="28" y="17"/>
                    <a:pt x="8" y="139"/>
                    <a:pt x="4" y="159"/>
                  </a:cubicBezTo>
                  <a:cubicBezTo>
                    <a:pt x="0" y="180"/>
                    <a:pt x="31" y="184"/>
                    <a:pt x="36" y="168"/>
                  </a:cubicBezTo>
                  <a:cubicBezTo>
                    <a:pt x="40" y="157"/>
                    <a:pt x="55" y="38"/>
                    <a:pt x="54" y="47"/>
                  </a:cubicBezTo>
                  <a:cubicBezTo>
                    <a:pt x="54" y="53"/>
                    <a:pt x="53" y="121"/>
                    <a:pt x="53" y="164"/>
                  </a:cubicBezTo>
                  <a:cubicBezTo>
                    <a:pt x="54" y="169"/>
                    <a:pt x="56" y="173"/>
                    <a:pt x="62" y="174"/>
                  </a:cubicBezTo>
                  <a:cubicBezTo>
                    <a:pt x="74" y="177"/>
                    <a:pt x="106" y="187"/>
                    <a:pt x="113" y="188"/>
                  </a:cubicBezTo>
                  <a:cubicBezTo>
                    <a:pt x="121" y="190"/>
                    <a:pt x="137" y="180"/>
                    <a:pt x="140" y="169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0" y="141"/>
                    <a:pt x="140" y="110"/>
                    <a:pt x="138" y="87"/>
                  </a:cubicBezTo>
                  <a:cubicBezTo>
                    <a:pt x="137" y="78"/>
                    <a:pt x="137" y="73"/>
                    <a:pt x="136" y="70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70"/>
                  </a:cubicBezTo>
                  <a:cubicBezTo>
                    <a:pt x="137" y="75"/>
                    <a:pt x="138" y="81"/>
                    <a:pt x="138" y="87"/>
                  </a:cubicBezTo>
                  <a:cubicBezTo>
                    <a:pt x="141" y="109"/>
                    <a:pt x="148" y="149"/>
                    <a:pt x="159" y="203"/>
                  </a:cubicBezTo>
                  <a:cubicBezTo>
                    <a:pt x="165" y="231"/>
                    <a:pt x="198" y="218"/>
                    <a:pt x="192" y="19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85882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893014">
                <a:defRPr/>
              </a:pPr>
              <a:endParaRPr lang="en-CA" sz="17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57241" name="Freeform 591"/>
            <p:cNvSpPr>
              <a:spLocks noChangeAspect="1"/>
            </p:cNvSpPr>
            <p:nvPr/>
          </p:nvSpPr>
          <p:spPr bwMode="gray">
            <a:xfrm>
              <a:off x="6941064" y="3431604"/>
              <a:ext cx="110648" cy="198438"/>
            </a:xfrm>
            <a:custGeom>
              <a:avLst/>
              <a:gdLst>
                <a:gd name="T0" fmla="*/ 2147483647 w 87"/>
                <a:gd name="T1" fmla="*/ 2147483647 h 185"/>
                <a:gd name="T2" fmla="*/ 2147483647 w 87"/>
                <a:gd name="T3" fmla="*/ 2147483647 h 185"/>
                <a:gd name="T4" fmla="*/ 2147483647 w 87"/>
                <a:gd name="T5" fmla="*/ 2147483647 h 185"/>
                <a:gd name="T6" fmla="*/ 2147483647 w 87"/>
                <a:gd name="T7" fmla="*/ 2147483647 h 185"/>
                <a:gd name="T8" fmla="*/ 2147483647 w 87"/>
                <a:gd name="T9" fmla="*/ 2147483647 h 185"/>
                <a:gd name="T10" fmla="*/ 2147483647 w 87"/>
                <a:gd name="T11" fmla="*/ 2147483647 h 185"/>
                <a:gd name="T12" fmla="*/ 2147483647 w 87"/>
                <a:gd name="T13" fmla="*/ 2147483647 h 185"/>
                <a:gd name="T14" fmla="*/ 2147483647 w 87"/>
                <a:gd name="T15" fmla="*/ 2147483647 h 185"/>
                <a:gd name="T16" fmla="*/ 2147483647 w 87"/>
                <a:gd name="T17" fmla="*/ 2147483647 h 185"/>
                <a:gd name="T18" fmla="*/ 2147483647 w 87"/>
                <a:gd name="T19" fmla="*/ 2147483647 h 185"/>
                <a:gd name="T20" fmla="*/ 2147483647 w 87"/>
                <a:gd name="T21" fmla="*/ 2147483647 h 185"/>
                <a:gd name="T22" fmla="*/ 2147483647 w 87"/>
                <a:gd name="T23" fmla="*/ 0 h 185"/>
                <a:gd name="T24" fmla="*/ 2147483647 w 87"/>
                <a:gd name="T25" fmla="*/ 2147483647 h 185"/>
                <a:gd name="T26" fmla="*/ 2147483647 w 87"/>
                <a:gd name="T27" fmla="*/ 2147483647 h 185"/>
                <a:gd name="T28" fmla="*/ 2147483647 w 87"/>
                <a:gd name="T29" fmla="*/ 2147483647 h 185"/>
                <a:gd name="T30" fmla="*/ 0 w 87"/>
                <a:gd name="T31" fmla="*/ 2147483647 h 185"/>
                <a:gd name="T32" fmla="*/ 2147483647 w 87"/>
                <a:gd name="T33" fmla="*/ 2147483647 h 185"/>
                <a:gd name="T34" fmla="*/ 2147483647 w 87"/>
                <a:gd name="T35" fmla="*/ 2147483647 h 185"/>
                <a:gd name="T36" fmla="*/ 2147483647 w 87"/>
                <a:gd name="T37" fmla="*/ 2147483647 h 185"/>
                <a:gd name="T38" fmla="*/ 2147483647 w 87"/>
                <a:gd name="T39" fmla="*/ 2147483647 h 1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85"/>
                <a:gd name="T62" fmla="*/ 87 w 87"/>
                <a:gd name="T63" fmla="*/ 185 h 1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85">
                  <a:moveTo>
                    <a:pt x="87" y="103"/>
                  </a:moveTo>
                  <a:cubicBezTo>
                    <a:pt x="84" y="113"/>
                    <a:pt x="72" y="121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51"/>
                    <a:pt x="63" y="41"/>
                  </a:cubicBezTo>
                  <a:cubicBezTo>
                    <a:pt x="63" y="30"/>
                    <a:pt x="71" y="15"/>
                    <a:pt x="76" y="1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58" y="12"/>
                    <a:pt x="50" y="26"/>
                    <a:pt x="49" y="37"/>
                  </a:cubicBezTo>
                  <a:cubicBezTo>
                    <a:pt x="48" y="49"/>
                    <a:pt x="49" y="118"/>
                    <a:pt x="49" y="118"/>
                  </a:cubicBezTo>
                  <a:cubicBezTo>
                    <a:pt x="40" y="116"/>
                    <a:pt x="28" y="112"/>
                    <a:pt x="19" y="110"/>
                  </a:cubicBezTo>
                  <a:cubicBezTo>
                    <a:pt x="18" y="108"/>
                    <a:pt x="18" y="39"/>
                    <a:pt x="18" y="29"/>
                  </a:cubicBezTo>
                  <a:cubicBezTo>
                    <a:pt x="18" y="18"/>
                    <a:pt x="27" y="3"/>
                    <a:pt x="3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7" y="15"/>
                    <a:pt x="6" y="26"/>
                  </a:cubicBezTo>
                  <a:cubicBezTo>
                    <a:pt x="5" y="37"/>
                    <a:pt x="6" y="100"/>
                    <a:pt x="6" y="107"/>
                  </a:cubicBezTo>
                  <a:cubicBezTo>
                    <a:pt x="3" y="105"/>
                    <a:pt x="2" y="102"/>
                    <a:pt x="1" y="99"/>
                  </a:cubicBezTo>
                  <a:cubicBezTo>
                    <a:pt x="0" y="119"/>
                    <a:pt x="0" y="141"/>
                    <a:pt x="0" y="159"/>
                  </a:cubicBezTo>
                  <a:cubicBezTo>
                    <a:pt x="1" y="164"/>
                    <a:pt x="4" y="169"/>
                    <a:pt x="10" y="170"/>
                  </a:cubicBezTo>
                  <a:cubicBezTo>
                    <a:pt x="22" y="172"/>
                    <a:pt x="53" y="182"/>
                    <a:pt x="61" y="184"/>
                  </a:cubicBezTo>
                  <a:cubicBezTo>
                    <a:pt x="69" y="185"/>
                    <a:pt x="85" y="176"/>
                    <a:pt x="87" y="164"/>
                  </a:cubicBezTo>
                  <a:cubicBezTo>
                    <a:pt x="87" y="144"/>
                    <a:pt x="87" y="123"/>
                    <a:pt x="87" y="10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87057"/>
              </a:schemeClr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>
                <a:defRPr/>
              </a:pPr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87" name="Freeform 592"/>
            <p:cNvSpPr>
              <a:spLocks noChangeAspect="1"/>
            </p:cNvSpPr>
            <p:nvPr/>
          </p:nvSpPr>
          <p:spPr bwMode="gray">
            <a:xfrm>
              <a:off x="6955098" y="3414142"/>
              <a:ext cx="82689" cy="42863"/>
            </a:xfrm>
            <a:custGeom>
              <a:avLst/>
              <a:gdLst>
                <a:gd name="T0" fmla="*/ 2147483647 w 66"/>
                <a:gd name="T1" fmla="*/ 2147483647 h 41"/>
                <a:gd name="T2" fmla="*/ 2147483647 w 66"/>
                <a:gd name="T3" fmla="*/ 2147483647 h 41"/>
                <a:gd name="T4" fmla="*/ 2147483647 w 66"/>
                <a:gd name="T5" fmla="*/ 2147483647 h 41"/>
                <a:gd name="T6" fmla="*/ 2147483647 w 66"/>
                <a:gd name="T7" fmla="*/ 2147483647 h 41"/>
                <a:gd name="T8" fmla="*/ 2147483647 w 66"/>
                <a:gd name="T9" fmla="*/ 2147483647 h 41"/>
                <a:gd name="T10" fmla="*/ 2147483647 w 66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41"/>
                <a:gd name="T20" fmla="*/ 66 w 6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41">
                  <a:moveTo>
                    <a:pt x="29" y="39"/>
                  </a:moveTo>
                  <a:cubicBezTo>
                    <a:pt x="14" y="37"/>
                    <a:pt x="0" y="25"/>
                    <a:pt x="9" y="23"/>
                  </a:cubicBezTo>
                  <a:cubicBezTo>
                    <a:pt x="16" y="21"/>
                    <a:pt x="13" y="16"/>
                    <a:pt x="15" y="13"/>
                  </a:cubicBezTo>
                  <a:cubicBezTo>
                    <a:pt x="18" y="10"/>
                    <a:pt x="53" y="0"/>
                    <a:pt x="53" y="16"/>
                  </a:cubicBezTo>
                  <a:cubicBezTo>
                    <a:pt x="53" y="21"/>
                    <a:pt x="47" y="25"/>
                    <a:pt x="57" y="30"/>
                  </a:cubicBezTo>
                  <a:cubicBezTo>
                    <a:pt x="66" y="33"/>
                    <a:pt x="46" y="41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88" name="Oval 593"/>
            <p:cNvSpPr>
              <a:spLocks noChangeAspect="1" noChangeArrowheads="1"/>
            </p:cNvSpPr>
            <p:nvPr/>
          </p:nvSpPr>
          <p:spPr bwMode="gray">
            <a:xfrm flipH="1">
              <a:off x="6945484" y="3358580"/>
              <a:ext cx="98072" cy="84137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892175">
                <a:spcBef>
                  <a:spcPct val="0"/>
                </a:spcBef>
              </a:pPr>
              <a:endParaRPr lang="en-CA" sz="170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057244" name="Freeform 594"/>
            <p:cNvSpPr>
              <a:spLocks noChangeAspect="1"/>
            </p:cNvSpPr>
            <p:nvPr/>
          </p:nvSpPr>
          <p:spPr bwMode="gray">
            <a:xfrm>
              <a:off x="6923676" y="3356992"/>
              <a:ext cx="120132" cy="53975"/>
            </a:xfrm>
            <a:custGeom>
              <a:avLst/>
              <a:gdLst>
                <a:gd name="T0" fmla="*/ 2147483647 w 94"/>
                <a:gd name="T1" fmla="*/ 2147483647 h 50"/>
                <a:gd name="T2" fmla="*/ 2147483647 w 94"/>
                <a:gd name="T3" fmla="*/ 2147483647 h 50"/>
                <a:gd name="T4" fmla="*/ 2147483647 w 94"/>
                <a:gd name="T5" fmla="*/ 2147483647 h 50"/>
                <a:gd name="T6" fmla="*/ 2147483647 w 94"/>
                <a:gd name="T7" fmla="*/ 2147483647 h 50"/>
                <a:gd name="T8" fmla="*/ 2147483647 w 94"/>
                <a:gd name="T9" fmla="*/ 2147483647 h 50"/>
                <a:gd name="T10" fmla="*/ 2147483647 w 94"/>
                <a:gd name="T11" fmla="*/ 2147483647 h 50"/>
                <a:gd name="T12" fmla="*/ 2147483647 w 94"/>
                <a:gd name="T13" fmla="*/ 2147483647 h 50"/>
                <a:gd name="T14" fmla="*/ 2147483647 w 94"/>
                <a:gd name="T15" fmla="*/ 2147483647 h 50"/>
                <a:gd name="T16" fmla="*/ 2147483647 w 94"/>
                <a:gd name="T17" fmla="*/ 2147483647 h 50"/>
                <a:gd name="T18" fmla="*/ 2147483647 w 94"/>
                <a:gd name="T19" fmla="*/ 2147483647 h 50"/>
                <a:gd name="T20" fmla="*/ 2147483647 w 94"/>
                <a:gd name="T21" fmla="*/ 2147483647 h 50"/>
                <a:gd name="T22" fmla="*/ 2147483647 w 94"/>
                <a:gd name="T23" fmla="*/ 2147483647 h 50"/>
                <a:gd name="T24" fmla="*/ 2147483647 w 94"/>
                <a:gd name="T25" fmla="*/ 2147483647 h 50"/>
                <a:gd name="T26" fmla="*/ 2147483647 w 94"/>
                <a:gd name="T27" fmla="*/ 2147483647 h 50"/>
                <a:gd name="T28" fmla="*/ 2147483647 w 94"/>
                <a:gd name="T29" fmla="*/ 2147483647 h 50"/>
                <a:gd name="T30" fmla="*/ 2147483647 w 94"/>
                <a:gd name="T31" fmla="*/ 2147483647 h 50"/>
                <a:gd name="T32" fmla="*/ 0 w 94"/>
                <a:gd name="T33" fmla="*/ 2147483647 h 50"/>
                <a:gd name="T34" fmla="*/ 2147483647 w 94"/>
                <a:gd name="T35" fmla="*/ 2147483647 h 50"/>
                <a:gd name="T36" fmla="*/ 2147483647 w 94"/>
                <a:gd name="T37" fmla="*/ 2147483647 h 50"/>
                <a:gd name="T38" fmla="*/ 2147483647 w 94"/>
                <a:gd name="T39" fmla="*/ 2147483647 h 50"/>
                <a:gd name="T40" fmla="*/ 2147483647 w 94"/>
                <a:gd name="T41" fmla="*/ 2147483647 h 50"/>
                <a:gd name="T42" fmla="*/ 2147483647 w 94"/>
                <a:gd name="T43" fmla="*/ 2147483647 h 50"/>
                <a:gd name="T44" fmla="*/ 2147483647 w 94"/>
                <a:gd name="T45" fmla="*/ 2147483647 h 50"/>
                <a:gd name="T46" fmla="*/ 2147483647 w 94"/>
                <a:gd name="T47" fmla="*/ 2147483647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"/>
                <a:gd name="T73" fmla="*/ 0 h 50"/>
                <a:gd name="T74" fmla="*/ 94 w 94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" h="50">
                  <a:moveTo>
                    <a:pt x="54" y="1"/>
                  </a:moveTo>
                  <a:cubicBezTo>
                    <a:pt x="52" y="1"/>
                    <a:pt x="51" y="1"/>
                    <a:pt x="49" y="1"/>
                  </a:cubicBezTo>
                  <a:cubicBezTo>
                    <a:pt x="49" y="1"/>
                    <a:pt x="48" y="1"/>
                    <a:pt x="48" y="1"/>
                  </a:cubicBezTo>
                  <a:cubicBezTo>
                    <a:pt x="47" y="2"/>
                    <a:pt x="46" y="2"/>
                    <a:pt x="44" y="2"/>
                  </a:cubicBezTo>
                  <a:cubicBezTo>
                    <a:pt x="44" y="2"/>
                    <a:pt x="44" y="2"/>
                    <a:pt x="43" y="3"/>
                  </a:cubicBezTo>
                  <a:cubicBezTo>
                    <a:pt x="42" y="3"/>
                    <a:pt x="41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5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0" y="10"/>
                  </a:cubicBezTo>
                  <a:cubicBezTo>
                    <a:pt x="27" y="13"/>
                    <a:pt x="24" y="16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7"/>
                    <a:pt x="3" y="32"/>
                    <a:pt x="0" y="35"/>
                  </a:cubicBezTo>
                  <a:cubicBezTo>
                    <a:pt x="2" y="32"/>
                    <a:pt x="6" y="33"/>
                    <a:pt x="10" y="34"/>
                  </a:cubicBezTo>
                  <a:cubicBezTo>
                    <a:pt x="12" y="34"/>
                    <a:pt x="14" y="35"/>
                    <a:pt x="16" y="36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27" y="41"/>
                    <a:pt x="34" y="50"/>
                    <a:pt x="40" y="48"/>
                  </a:cubicBezTo>
                  <a:cubicBezTo>
                    <a:pt x="40" y="48"/>
                    <a:pt x="51" y="40"/>
                    <a:pt x="57" y="40"/>
                  </a:cubicBezTo>
                  <a:cubicBezTo>
                    <a:pt x="84" y="41"/>
                    <a:pt x="94" y="34"/>
                    <a:pt x="94" y="34"/>
                  </a:cubicBezTo>
                  <a:cubicBezTo>
                    <a:pt x="92" y="14"/>
                    <a:pt x="74" y="0"/>
                    <a:pt x="54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87057"/>
              </a:schemeClr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>
                <a:defRPr/>
              </a:pPr>
              <a:endParaRPr lang="en-US" sz="1700">
                <a:solidFill>
                  <a:srgbClr val="000000"/>
                </a:solidFill>
              </a:endParaRPr>
            </a:p>
          </p:txBody>
        </p:sp>
        <p:grpSp>
          <p:nvGrpSpPr>
            <p:cNvPr id="4" name="Group 114"/>
            <p:cNvGrpSpPr>
              <a:grpSpLocks/>
            </p:cNvGrpSpPr>
            <p:nvPr/>
          </p:nvGrpSpPr>
          <p:grpSpPr bwMode="auto">
            <a:xfrm>
              <a:off x="7008976" y="3625278"/>
              <a:ext cx="169225" cy="100012"/>
              <a:chOff x="4825964" y="3554025"/>
              <a:chExt cx="139165" cy="100946"/>
            </a:xfrm>
          </p:grpSpPr>
          <p:sp>
            <p:nvSpPr>
              <p:cNvPr id="63" name="Freeform 596"/>
              <p:cNvSpPr>
                <a:spLocks noChangeAspect="1"/>
              </p:cNvSpPr>
              <p:nvPr/>
            </p:nvSpPr>
            <p:spPr bwMode="gray">
              <a:xfrm>
                <a:off x="4826011" y="3578062"/>
                <a:ext cx="100092" cy="65695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0" y="90"/>
                  </a:cxn>
                  <a:cxn ang="0">
                    <a:pos x="338" y="0"/>
                  </a:cxn>
                  <a:cxn ang="0">
                    <a:pos x="338" y="135"/>
                  </a:cxn>
                  <a:cxn ang="0">
                    <a:pos x="0" y="224"/>
                  </a:cxn>
                  <a:cxn ang="0">
                    <a:pos x="0" y="224"/>
                  </a:cxn>
                </a:cxnLst>
                <a:rect l="0" t="0" r="r" b="b"/>
                <a:pathLst>
                  <a:path w="338" h="224">
                    <a:moveTo>
                      <a:pt x="0" y="224"/>
                    </a:moveTo>
                    <a:lnTo>
                      <a:pt x="0" y="90"/>
                    </a:lnTo>
                    <a:lnTo>
                      <a:pt x="338" y="0"/>
                    </a:lnTo>
                    <a:lnTo>
                      <a:pt x="338" y="135"/>
                    </a:lnTo>
                    <a:lnTo>
                      <a:pt x="0" y="224"/>
                    </a:lnTo>
                    <a:lnTo>
                      <a:pt x="0" y="2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85882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635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3014">
                  <a:defRPr/>
                </a:pPr>
                <a:endParaRPr lang="en-CA" sz="17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4" name="Freeform 597"/>
              <p:cNvSpPr>
                <a:spLocks noChangeAspect="1"/>
              </p:cNvSpPr>
              <p:nvPr/>
            </p:nvSpPr>
            <p:spPr bwMode="gray">
              <a:xfrm>
                <a:off x="4926103" y="3554027"/>
                <a:ext cx="38997" cy="72105"/>
              </a:xfrm>
              <a:custGeom>
                <a:avLst/>
                <a:gdLst/>
                <a:ahLst/>
                <a:cxnLst>
                  <a:cxn ang="0">
                    <a:pos x="83" y="10"/>
                  </a:cxn>
                  <a:cxn ang="0">
                    <a:pos x="83" y="10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0" y="213"/>
                  </a:cxn>
                  <a:cxn ang="0">
                    <a:pos x="130" y="246"/>
                  </a:cxn>
                  <a:cxn ang="0">
                    <a:pos x="130" y="111"/>
                  </a:cxn>
                  <a:cxn ang="0">
                    <a:pos x="130" y="111"/>
                  </a:cxn>
                  <a:cxn ang="0">
                    <a:pos x="83" y="10"/>
                  </a:cxn>
                </a:cxnLst>
                <a:rect l="0" t="0" r="r" b="b"/>
                <a:pathLst>
                  <a:path w="130" h="246">
                    <a:moveTo>
                      <a:pt x="83" y="10"/>
                    </a:moveTo>
                    <a:lnTo>
                      <a:pt x="83" y="10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0" y="213"/>
                    </a:lnTo>
                    <a:lnTo>
                      <a:pt x="130" y="246"/>
                    </a:lnTo>
                    <a:lnTo>
                      <a:pt x="130" y="111"/>
                    </a:lnTo>
                    <a:lnTo>
                      <a:pt x="130" y="111"/>
                    </a:lnTo>
                    <a:lnTo>
                      <a:pt x="83" y="1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85882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635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3014">
                  <a:defRPr/>
                </a:pPr>
                <a:endParaRPr lang="en-CA" sz="17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5" name="Freeform 598"/>
              <p:cNvSpPr>
                <a:spLocks noChangeAspect="1"/>
              </p:cNvSpPr>
              <p:nvPr/>
            </p:nvSpPr>
            <p:spPr bwMode="gray">
              <a:xfrm>
                <a:off x="4863708" y="3587676"/>
                <a:ext cx="101392" cy="67298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0" y="92"/>
                  </a:cxn>
                  <a:cxn ang="0">
                    <a:pos x="340" y="0"/>
                  </a:cxn>
                  <a:cxn ang="0">
                    <a:pos x="340" y="135"/>
                  </a:cxn>
                  <a:cxn ang="0">
                    <a:pos x="0" y="227"/>
                  </a:cxn>
                  <a:cxn ang="0">
                    <a:pos x="0" y="227"/>
                  </a:cxn>
                </a:cxnLst>
                <a:rect l="0" t="0" r="r" b="b"/>
                <a:pathLst>
                  <a:path w="340" h="227">
                    <a:moveTo>
                      <a:pt x="0" y="227"/>
                    </a:moveTo>
                    <a:lnTo>
                      <a:pt x="0" y="92"/>
                    </a:lnTo>
                    <a:lnTo>
                      <a:pt x="340" y="0"/>
                    </a:lnTo>
                    <a:lnTo>
                      <a:pt x="340" y="135"/>
                    </a:lnTo>
                    <a:lnTo>
                      <a:pt x="0" y="227"/>
                    </a:lnTo>
                    <a:lnTo>
                      <a:pt x="0" y="22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85882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635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3014">
                  <a:defRPr/>
                </a:pPr>
                <a:endParaRPr lang="en-CA" sz="17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6" name="Freeform 599"/>
              <p:cNvSpPr>
                <a:spLocks noChangeAspect="1"/>
              </p:cNvSpPr>
              <p:nvPr/>
            </p:nvSpPr>
            <p:spPr bwMode="gray">
              <a:xfrm>
                <a:off x="4841610" y="3568448"/>
                <a:ext cx="106592" cy="32047"/>
              </a:xfrm>
              <a:custGeom>
                <a:avLst/>
                <a:gdLst/>
                <a:ahLst/>
                <a:cxnLst>
                  <a:cxn ang="0">
                    <a:pos x="147" y="2"/>
                  </a:cxn>
                  <a:cxn ang="0">
                    <a:pos x="144" y="0"/>
                  </a:cxn>
                  <a:cxn ang="0">
                    <a:pos x="2" y="38"/>
                  </a:cxn>
                  <a:cxn ang="0">
                    <a:pos x="2" y="43"/>
                  </a:cxn>
                  <a:cxn ang="0">
                    <a:pos x="5" y="44"/>
                  </a:cxn>
                  <a:cxn ang="0">
                    <a:pos x="147" y="6"/>
                  </a:cxn>
                  <a:cxn ang="0">
                    <a:pos x="147" y="2"/>
                  </a:cxn>
                </a:cxnLst>
                <a:rect l="0" t="0" r="r" b="b"/>
                <a:pathLst>
                  <a:path w="149" h="45">
                    <a:moveTo>
                      <a:pt x="147" y="2"/>
                    </a:moveTo>
                    <a:cubicBezTo>
                      <a:pt x="146" y="0"/>
                      <a:pt x="144" y="0"/>
                      <a:pt x="144" y="0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0" y="39"/>
                      <a:pt x="2" y="43"/>
                    </a:cubicBezTo>
                    <a:cubicBezTo>
                      <a:pt x="3" y="45"/>
                      <a:pt x="5" y="44"/>
                      <a:pt x="5" y="44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7" y="6"/>
                      <a:pt x="149" y="5"/>
                      <a:pt x="147" y="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85882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635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3014">
                  <a:defRPr/>
                </a:pPr>
                <a:endParaRPr lang="en-CA" sz="17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7" name="Freeform 600"/>
              <p:cNvSpPr>
                <a:spLocks noChangeAspect="1"/>
              </p:cNvSpPr>
              <p:nvPr/>
            </p:nvSpPr>
            <p:spPr bwMode="gray">
              <a:xfrm>
                <a:off x="4826011" y="3582869"/>
                <a:ext cx="37697" cy="72105"/>
              </a:xfrm>
              <a:custGeom>
                <a:avLst/>
                <a:gdLst/>
                <a:ahLst/>
                <a:cxnLst>
                  <a:cxn ang="0">
                    <a:pos x="83" y="8"/>
                  </a:cxn>
                  <a:cxn ang="0">
                    <a:pos x="83" y="8"/>
                  </a:cxn>
                  <a:cxn ang="0">
                    <a:pos x="48" y="0"/>
                  </a:cxn>
                  <a:cxn ang="0">
                    <a:pos x="0" y="76"/>
                  </a:cxn>
                  <a:cxn ang="0">
                    <a:pos x="0" y="210"/>
                  </a:cxn>
                  <a:cxn ang="0">
                    <a:pos x="128" y="246"/>
                  </a:cxn>
                  <a:cxn ang="0">
                    <a:pos x="128" y="111"/>
                  </a:cxn>
                  <a:cxn ang="0">
                    <a:pos x="128" y="111"/>
                  </a:cxn>
                  <a:cxn ang="0">
                    <a:pos x="83" y="8"/>
                  </a:cxn>
                </a:cxnLst>
                <a:rect l="0" t="0" r="r" b="b"/>
                <a:pathLst>
                  <a:path w="128" h="246">
                    <a:moveTo>
                      <a:pt x="83" y="8"/>
                    </a:moveTo>
                    <a:lnTo>
                      <a:pt x="83" y="8"/>
                    </a:lnTo>
                    <a:lnTo>
                      <a:pt x="48" y="0"/>
                    </a:lnTo>
                    <a:lnTo>
                      <a:pt x="0" y="76"/>
                    </a:lnTo>
                    <a:lnTo>
                      <a:pt x="0" y="210"/>
                    </a:lnTo>
                    <a:lnTo>
                      <a:pt x="128" y="246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83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85882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635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3014">
                  <a:defRPr/>
                </a:pPr>
                <a:endParaRPr lang="en-CA" sz="17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8" name="Freeform 601"/>
              <p:cNvSpPr>
                <a:spLocks noChangeAspect="1"/>
              </p:cNvSpPr>
              <p:nvPr/>
            </p:nvSpPr>
            <p:spPr bwMode="gray">
              <a:xfrm>
                <a:off x="4842910" y="3594086"/>
                <a:ext cx="5200" cy="6409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1" y="5"/>
                  </a:cxn>
                  <a:cxn ang="0">
                    <a:pos x="1" y="1"/>
                  </a:cxn>
                  <a:cxn ang="0">
                    <a:pos x="5" y="2"/>
                  </a:cxn>
                  <a:cxn ang="0">
                    <a:pos x="6" y="7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4" y="8"/>
                      <a:pt x="3" y="7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ubicBezTo>
                      <a:pt x="7" y="4"/>
                      <a:pt x="7" y="6"/>
                      <a:pt x="6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85882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635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3014">
                  <a:defRPr/>
                </a:pPr>
                <a:endParaRPr lang="en-CA" sz="17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2298" name="Source"/>
          <p:cNvSpPr>
            <a:spLocks noGrp="1"/>
          </p:cNvSpPr>
          <p:nvPr/>
        </p:nvSpPr>
        <p:spPr bwMode="auto">
          <a:xfrm>
            <a:off x="1143000" y="4400550"/>
            <a:ext cx="8731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defTabSz="981075" eaLnBrk="0" hangingPunct="0">
              <a:spcBef>
                <a:spcPct val="4000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  <a:t>Under-ground mining</a:t>
            </a:r>
          </a:p>
        </p:txBody>
      </p:sp>
      <p:sp>
        <p:nvSpPr>
          <p:cNvPr id="12299" name="Source"/>
          <p:cNvSpPr>
            <a:spLocks noGrp="1"/>
          </p:cNvSpPr>
          <p:nvPr/>
        </p:nvSpPr>
        <p:spPr bwMode="auto">
          <a:xfrm>
            <a:off x="3924300" y="3467100"/>
            <a:ext cx="12192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defTabSz="981075" eaLnBrk="0" hangingPunct="0">
              <a:spcBef>
                <a:spcPct val="4000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  <a:t>Open pit</a:t>
            </a:r>
            <a:b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</a:br>
            <a: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  <a:t>mining</a:t>
            </a:r>
          </a:p>
        </p:txBody>
      </p:sp>
      <p:sp>
        <p:nvSpPr>
          <p:cNvPr id="12300" name="Source"/>
          <p:cNvSpPr>
            <a:spLocks noGrp="1"/>
          </p:cNvSpPr>
          <p:nvPr/>
        </p:nvSpPr>
        <p:spPr bwMode="auto">
          <a:xfrm>
            <a:off x="3890963" y="5775325"/>
            <a:ext cx="12192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defTabSz="981075" eaLnBrk="0" hangingPunct="0">
              <a:spcBef>
                <a:spcPct val="4000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  <a:t>Ore</a:t>
            </a:r>
            <a:b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</a:br>
            <a: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  <a:t>concentration</a:t>
            </a:r>
          </a:p>
        </p:txBody>
      </p:sp>
      <p:sp>
        <p:nvSpPr>
          <p:cNvPr id="12301" name="Source"/>
          <p:cNvSpPr>
            <a:spLocks noGrp="1"/>
          </p:cNvSpPr>
          <p:nvPr/>
        </p:nvSpPr>
        <p:spPr bwMode="auto">
          <a:xfrm>
            <a:off x="5570538" y="5473700"/>
            <a:ext cx="15128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defTabSz="981075" eaLnBrk="0" hangingPunct="0">
              <a:spcBef>
                <a:spcPct val="4000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  <a:t>Mineral processing</a:t>
            </a:r>
          </a:p>
        </p:txBody>
      </p:sp>
      <p:sp>
        <p:nvSpPr>
          <p:cNvPr id="12302" name="Source"/>
          <p:cNvSpPr>
            <a:spLocks noGrp="1"/>
          </p:cNvSpPr>
          <p:nvPr/>
        </p:nvSpPr>
        <p:spPr bwMode="auto">
          <a:xfrm>
            <a:off x="5961063" y="3997325"/>
            <a:ext cx="12192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defTabSz="981075" eaLnBrk="0" hangingPunct="0">
              <a:spcBef>
                <a:spcPct val="4000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  <a:t>Coal</a:t>
            </a:r>
            <a:b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</a:br>
            <a:r>
              <a:rPr lang="en-US" altLang="ja-JP" sz="1000" b="1">
                <a:solidFill>
                  <a:srgbClr val="666666"/>
                </a:solidFill>
                <a:ea typeface="ＭＳ Ｐゴシック" pitchFamily="34" charset="-128"/>
                <a:cs typeface="Arial" charset="0"/>
              </a:rPr>
              <a:t>processing</a:t>
            </a:r>
          </a:p>
        </p:txBody>
      </p:sp>
      <p:sp>
        <p:nvSpPr>
          <p:cNvPr id="12303" name="TextBox 73"/>
          <p:cNvSpPr txBox="1">
            <a:spLocks noChangeArrowheads="1"/>
          </p:cNvSpPr>
          <p:nvPr/>
        </p:nvSpPr>
        <p:spPr bwMode="auto">
          <a:xfrm>
            <a:off x="7672388" y="1595438"/>
            <a:ext cx="12668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92175">
              <a:spcBef>
                <a:spcPct val="0"/>
              </a:spcBef>
            </a:pPr>
            <a:r>
              <a:rPr lang="en-US" sz="1100" b="1">
                <a:solidFill>
                  <a:srgbClr val="000000"/>
                </a:solidFill>
                <a:cs typeface="Arial" charset="0"/>
              </a:rPr>
              <a:t>Typical mining site</a:t>
            </a:r>
          </a:p>
        </p:txBody>
      </p:sp>
      <p:sp>
        <p:nvSpPr>
          <p:cNvPr id="75" name="Rounded Rectangular Callout 74"/>
          <p:cNvSpPr/>
          <p:nvPr/>
        </p:nvSpPr>
        <p:spPr>
          <a:xfrm>
            <a:off x="7272338" y="1984375"/>
            <a:ext cx="1655762" cy="860425"/>
          </a:xfrm>
          <a:prstGeom prst="wedgeRoundRectCallout">
            <a:avLst>
              <a:gd name="adj1" fmla="val -84658"/>
              <a:gd name="adj2" fmla="val 59126"/>
              <a:gd name="adj3" fmla="val 16667"/>
            </a:avLst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92075" defTabSz="893014">
              <a:buClr>
                <a:srgbClr val="002897"/>
              </a:buClr>
              <a:defRPr/>
            </a:pPr>
            <a:r>
              <a:rPr lang="en-US" altLang="ja-JP" sz="1100" kern="0" dirty="0">
                <a:solidFill>
                  <a:srgbClr val="5BD8FF"/>
                </a:solidFill>
                <a:cs typeface="Arial" charset="0"/>
              </a:rPr>
              <a:t>Core BU Services: Service specialists in existing BUs with focused scope</a:t>
            </a:r>
          </a:p>
        </p:txBody>
      </p:sp>
      <p:sp>
        <p:nvSpPr>
          <p:cNvPr id="76" name="Can 75"/>
          <p:cNvSpPr/>
          <p:nvPr/>
        </p:nvSpPr>
        <p:spPr>
          <a:xfrm>
            <a:off x="254000" y="1933575"/>
            <a:ext cx="792163" cy="750888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06" name="TextBox 12"/>
          <p:cNvSpPr txBox="1">
            <a:spLocks noChangeArrowheads="1"/>
          </p:cNvSpPr>
          <p:nvPr/>
        </p:nvSpPr>
        <p:spPr bwMode="auto">
          <a:xfrm>
            <a:off x="152400" y="1500188"/>
            <a:ext cx="9953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PP</a:t>
            </a:r>
          </a:p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Medium Voltage</a:t>
            </a:r>
          </a:p>
        </p:txBody>
      </p:sp>
      <p:sp>
        <p:nvSpPr>
          <p:cNvPr id="85" name="Down Arrow 84"/>
          <p:cNvSpPr/>
          <p:nvPr/>
        </p:nvSpPr>
        <p:spPr>
          <a:xfrm>
            <a:off x="541338" y="2133600"/>
            <a:ext cx="233362" cy="768350"/>
          </a:xfrm>
          <a:prstGeom prst="downArrow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892175">
              <a:spcBef>
                <a:spcPct val="0"/>
              </a:spcBef>
            </a:pPr>
            <a:endParaRPr lang="de-CH" altLang="ja-JP" sz="110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6" name="Can 85"/>
          <p:cNvSpPr/>
          <p:nvPr/>
        </p:nvSpPr>
        <p:spPr>
          <a:xfrm>
            <a:off x="1427163" y="1933575"/>
            <a:ext cx="792162" cy="750888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09" name="TextBox 13"/>
          <p:cNvSpPr txBox="1">
            <a:spLocks noChangeArrowheads="1"/>
          </p:cNvSpPr>
          <p:nvPr/>
        </p:nvSpPr>
        <p:spPr bwMode="auto">
          <a:xfrm>
            <a:off x="1325563" y="1500188"/>
            <a:ext cx="9969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DM</a:t>
            </a:r>
          </a:p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Motors &amp; Generators</a:t>
            </a:r>
          </a:p>
        </p:txBody>
      </p:sp>
      <p:sp>
        <p:nvSpPr>
          <p:cNvPr id="88" name="Down Arrow 87"/>
          <p:cNvSpPr/>
          <p:nvPr/>
        </p:nvSpPr>
        <p:spPr>
          <a:xfrm>
            <a:off x="1716088" y="2133600"/>
            <a:ext cx="231775" cy="768350"/>
          </a:xfrm>
          <a:prstGeom prst="downArrow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892175">
              <a:spcBef>
                <a:spcPct val="0"/>
              </a:spcBef>
            </a:pPr>
            <a:endParaRPr lang="de-CH" altLang="ja-JP" sz="110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9" name="Can 9"/>
          <p:cNvSpPr/>
          <p:nvPr/>
        </p:nvSpPr>
        <p:spPr>
          <a:xfrm>
            <a:off x="2601913" y="1933575"/>
            <a:ext cx="790575" cy="750888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12" name="TextBox 14"/>
          <p:cNvSpPr txBox="1">
            <a:spLocks noChangeArrowheads="1"/>
          </p:cNvSpPr>
          <p:nvPr/>
        </p:nvSpPr>
        <p:spPr bwMode="auto">
          <a:xfrm>
            <a:off x="2498725" y="1500188"/>
            <a:ext cx="9969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LP</a:t>
            </a:r>
          </a:p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Control Products</a:t>
            </a:r>
          </a:p>
        </p:txBody>
      </p:sp>
      <p:sp>
        <p:nvSpPr>
          <p:cNvPr id="91" name="Down Arrow 90"/>
          <p:cNvSpPr/>
          <p:nvPr/>
        </p:nvSpPr>
        <p:spPr>
          <a:xfrm>
            <a:off x="2889250" y="2133600"/>
            <a:ext cx="231775" cy="768350"/>
          </a:xfrm>
          <a:prstGeom prst="downArrow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892175">
              <a:spcBef>
                <a:spcPct val="0"/>
              </a:spcBef>
            </a:pPr>
            <a:endParaRPr lang="de-CH" altLang="ja-JP" sz="110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2" name="Can 91"/>
          <p:cNvSpPr/>
          <p:nvPr/>
        </p:nvSpPr>
        <p:spPr>
          <a:xfrm>
            <a:off x="3773488" y="1933575"/>
            <a:ext cx="792162" cy="750888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15" name="TextBox 15"/>
          <p:cNvSpPr txBox="1">
            <a:spLocks noChangeArrowheads="1"/>
          </p:cNvSpPr>
          <p:nvPr/>
        </p:nvSpPr>
        <p:spPr bwMode="auto">
          <a:xfrm>
            <a:off x="3671888" y="1500188"/>
            <a:ext cx="9969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PA</a:t>
            </a:r>
          </a:p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Control Technology</a:t>
            </a:r>
          </a:p>
        </p:txBody>
      </p:sp>
      <p:sp>
        <p:nvSpPr>
          <p:cNvPr id="94" name="Down Arrow 93"/>
          <p:cNvSpPr/>
          <p:nvPr/>
        </p:nvSpPr>
        <p:spPr>
          <a:xfrm>
            <a:off x="4062413" y="2133600"/>
            <a:ext cx="231775" cy="768350"/>
          </a:xfrm>
          <a:prstGeom prst="downArrow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892175">
              <a:spcBef>
                <a:spcPct val="0"/>
              </a:spcBef>
            </a:pPr>
            <a:endParaRPr lang="de-CH" altLang="ja-JP" sz="110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5" name="Can 94"/>
          <p:cNvSpPr/>
          <p:nvPr/>
        </p:nvSpPr>
        <p:spPr>
          <a:xfrm>
            <a:off x="4946650" y="1933575"/>
            <a:ext cx="792163" cy="750888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18" name="TextBox 16"/>
          <p:cNvSpPr txBox="1">
            <a:spLocks noChangeArrowheads="1"/>
          </p:cNvSpPr>
          <p:nvPr/>
        </p:nvSpPr>
        <p:spPr bwMode="auto">
          <a:xfrm>
            <a:off x="4845050" y="1500188"/>
            <a:ext cx="9969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PA</a:t>
            </a:r>
          </a:p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Measurement Products</a:t>
            </a:r>
          </a:p>
        </p:txBody>
      </p:sp>
      <p:sp>
        <p:nvSpPr>
          <p:cNvPr id="97" name="Down Arrow 96"/>
          <p:cNvSpPr/>
          <p:nvPr/>
        </p:nvSpPr>
        <p:spPr>
          <a:xfrm>
            <a:off x="5235575" y="2133600"/>
            <a:ext cx="231775" cy="768350"/>
          </a:xfrm>
          <a:prstGeom prst="downArrow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892175">
              <a:spcBef>
                <a:spcPct val="0"/>
              </a:spcBef>
            </a:pPr>
            <a:endParaRPr lang="de-CH" altLang="ja-JP" sz="110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8" name="Can 97"/>
          <p:cNvSpPr/>
          <p:nvPr/>
        </p:nvSpPr>
        <p:spPr>
          <a:xfrm>
            <a:off x="6210300" y="1933575"/>
            <a:ext cx="792163" cy="750888"/>
          </a:xfrm>
          <a:prstGeom prst="can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21" name="TextBox 34"/>
          <p:cNvSpPr txBox="1">
            <a:spLocks noChangeArrowheads="1"/>
          </p:cNvSpPr>
          <p:nvPr/>
        </p:nvSpPr>
        <p:spPr bwMode="auto">
          <a:xfrm>
            <a:off x="6048375" y="1500188"/>
            <a:ext cx="11160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PA</a:t>
            </a:r>
          </a:p>
          <a:p>
            <a:pPr algn="ctr" defTabSz="892175">
              <a:lnSpc>
                <a:spcPts val="100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Minerals</a:t>
            </a:r>
          </a:p>
        </p:txBody>
      </p:sp>
      <p:sp>
        <p:nvSpPr>
          <p:cNvPr id="100" name="Down Arrow 99"/>
          <p:cNvSpPr/>
          <p:nvPr/>
        </p:nvSpPr>
        <p:spPr>
          <a:xfrm>
            <a:off x="6499225" y="2133600"/>
            <a:ext cx="231775" cy="768350"/>
          </a:xfrm>
          <a:prstGeom prst="downArrow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892175">
              <a:spcBef>
                <a:spcPct val="0"/>
              </a:spcBef>
            </a:pPr>
            <a:endParaRPr lang="de-CH" altLang="ja-JP" sz="110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1" name="Down Arrow 100"/>
          <p:cNvSpPr/>
          <p:nvPr/>
        </p:nvSpPr>
        <p:spPr>
          <a:xfrm>
            <a:off x="6751638" y="2457450"/>
            <a:ext cx="185737" cy="939800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" name="Isosceles Triangle 102"/>
          <p:cNvSpPr/>
          <p:nvPr/>
        </p:nvSpPr>
        <p:spPr>
          <a:xfrm rot="1431748">
            <a:off x="6492875" y="3362325"/>
            <a:ext cx="449263" cy="615950"/>
          </a:xfrm>
          <a:prstGeom prst="triangle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" name="Pentagon 103"/>
          <p:cNvSpPr/>
          <p:nvPr/>
        </p:nvSpPr>
        <p:spPr>
          <a:xfrm flipH="1">
            <a:off x="419100" y="2457450"/>
            <a:ext cx="6378575" cy="222250"/>
          </a:xfrm>
          <a:prstGeom prst="homePlate">
            <a:avLst>
              <a:gd name="adj" fmla="val 32023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3014">
              <a:defRPr/>
            </a:pPr>
            <a:r>
              <a:rPr lang="en-US" sz="1200" b="1" dirty="0">
                <a:solidFill>
                  <a:srgbClr val="000000"/>
                </a:solidFill>
              </a:rPr>
              <a:t>Minerals &amp; Mining Extended BU Services team coordinating across BUs</a:t>
            </a:r>
          </a:p>
        </p:txBody>
      </p:sp>
      <p:grpSp>
        <p:nvGrpSpPr>
          <p:cNvPr id="6" name="Group 214"/>
          <p:cNvGrpSpPr>
            <a:grpSpLocks/>
          </p:cNvGrpSpPr>
          <p:nvPr/>
        </p:nvGrpSpPr>
        <p:grpSpPr bwMode="auto">
          <a:xfrm>
            <a:off x="6499225" y="2908300"/>
            <a:ext cx="204788" cy="503238"/>
            <a:chOff x="543930" y="2907990"/>
            <a:chExt cx="204788" cy="503237"/>
          </a:xfrm>
        </p:grpSpPr>
        <p:sp>
          <p:nvSpPr>
            <p:cNvPr id="12378" name="Freeform 581"/>
            <p:cNvSpPr>
              <a:spLocks noChangeAspect="1"/>
            </p:cNvSpPr>
            <p:nvPr/>
          </p:nvSpPr>
          <p:spPr bwMode="gray">
            <a:xfrm flipH="1">
              <a:off x="604435" y="3151314"/>
              <a:ext cx="93861" cy="259913"/>
            </a:xfrm>
            <a:custGeom>
              <a:avLst/>
              <a:gdLst>
                <a:gd name="T0" fmla="*/ 2147483647 w 90"/>
                <a:gd name="T1" fmla="*/ 2147483647 h 245"/>
                <a:gd name="T2" fmla="*/ 2147483647 w 90"/>
                <a:gd name="T3" fmla="*/ 2147483647 h 245"/>
                <a:gd name="T4" fmla="*/ 2147483647 w 90"/>
                <a:gd name="T5" fmla="*/ 2147483647 h 245"/>
                <a:gd name="T6" fmla="*/ 2147483647 w 90"/>
                <a:gd name="T7" fmla="*/ 2147483647 h 245"/>
                <a:gd name="T8" fmla="*/ 2147483647 w 90"/>
                <a:gd name="T9" fmla="*/ 2147483647 h 245"/>
                <a:gd name="T10" fmla="*/ 2147483647 w 90"/>
                <a:gd name="T11" fmla="*/ 0 h 245"/>
                <a:gd name="T12" fmla="*/ 2147483647 w 90"/>
                <a:gd name="T13" fmla="*/ 2147483647 h 245"/>
                <a:gd name="T14" fmla="*/ 2147483647 w 90"/>
                <a:gd name="T15" fmla="*/ 2147483647 h 245"/>
                <a:gd name="T16" fmla="*/ 2147483647 w 90"/>
                <a:gd name="T17" fmla="*/ 2147483647 h 245"/>
                <a:gd name="T18" fmla="*/ 2147483647 w 90"/>
                <a:gd name="T19" fmla="*/ 2147483647 h 245"/>
                <a:gd name="T20" fmla="*/ 2147483647 w 90"/>
                <a:gd name="T21" fmla="*/ 2147483647 h 245"/>
                <a:gd name="T22" fmla="*/ 2147483647 w 90"/>
                <a:gd name="T23" fmla="*/ 2147483647 h 245"/>
                <a:gd name="T24" fmla="*/ 2147483647 w 90"/>
                <a:gd name="T25" fmla="*/ 2147483647 h 245"/>
                <a:gd name="T26" fmla="*/ 2147483647 w 90"/>
                <a:gd name="T27" fmla="*/ 2147483647 h 245"/>
                <a:gd name="T28" fmla="*/ 2147483647 w 90"/>
                <a:gd name="T29" fmla="*/ 2147483647 h 245"/>
                <a:gd name="T30" fmla="*/ 2147483647 w 90"/>
                <a:gd name="T31" fmla="*/ 214748364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45"/>
                <a:gd name="T50" fmla="*/ 90 w 90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45">
                  <a:moveTo>
                    <a:pt x="89" y="156"/>
                  </a:moveTo>
                  <a:cubicBezTo>
                    <a:pt x="89" y="140"/>
                    <a:pt x="90" y="47"/>
                    <a:pt x="90" y="7"/>
                  </a:cubicBezTo>
                  <a:cubicBezTo>
                    <a:pt x="89" y="6"/>
                    <a:pt x="89" y="6"/>
                    <a:pt x="89" y="5"/>
                  </a:cubicBezTo>
                  <a:cubicBezTo>
                    <a:pt x="87" y="16"/>
                    <a:pt x="71" y="22"/>
                    <a:pt x="63" y="20"/>
                  </a:cubicBezTo>
                  <a:cubicBezTo>
                    <a:pt x="55" y="19"/>
                    <a:pt x="24" y="13"/>
                    <a:pt x="12" y="10"/>
                  </a:cubicBezTo>
                  <a:cubicBezTo>
                    <a:pt x="6" y="9"/>
                    <a:pt x="4" y="4"/>
                    <a:pt x="3" y="0"/>
                  </a:cubicBezTo>
                  <a:cubicBezTo>
                    <a:pt x="2" y="18"/>
                    <a:pt x="3" y="32"/>
                    <a:pt x="3" y="36"/>
                  </a:cubicBezTo>
                  <a:cubicBezTo>
                    <a:pt x="3" y="49"/>
                    <a:pt x="0" y="181"/>
                    <a:pt x="2" y="205"/>
                  </a:cubicBezTo>
                  <a:cubicBezTo>
                    <a:pt x="3" y="228"/>
                    <a:pt x="43" y="224"/>
                    <a:pt x="44" y="204"/>
                  </a:cubicBezTo>
                  <a:cubicBezTo>
                    <a:pt x="43" y="170"/>
                    <a:pt x="46" y="55"/>
                    <a:pt x="45" y="51"/>
                  </a:cubicBezTo>
                  <a:cubicBezTo>
                    <a:pt x="45" y="47"/>
                    <a:pt x="36" y="46"/>
                    <a:pt x="36" y="39"/>
                  </a:cubicBezTo>
                  <a:cubicBezTo>
                    <a:pt x="36" y="46"/>
                    <a:pt x="45" y="47"/>
                    <a:pt x="45" y="51"/>
                  </a:cubicBezTo>
                  <a:cubicBezTo>
                    <a:pt x="46" y="55"/>
                    <a:pt x="43" y="170"/>
                    <a:pt x="44" y="204"/>
                  </a:cubicBezTo>
                  <a:cubicBezTo>
                    <a:pt x="44" y="206"/>
                    <a:pt x="44" y="211"/>
                    <a:pt x="44" y="211"/>
                  </a:cubicBezTo>
                  <a:cubicBezTo>
                    <a:pt x="46" y="245"/>
                    <a:pt x="87" y="235"/>
                    <a:pt x="88" y="218"/>
                  </a:cubicBezTo>
                  <a:cubicBezTo>
                    <a:pt x="90" y="201"/>
                    <a:pt x="88" y="171"/>
                    <a:pt x="89" y="156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36" name="Freeform 582"/>
            <p:cNvSpPr>
              <a:spLocks noChangeAspect="1"/>
            </p:cNvSpPr>
            <p:nvPr/>
          </p:nvSpPr>
          <p:spPr bwMode="gray">
            <a:xfrm flipH="1">
              <a:off x="543930" y="2976253"/>
              <a:ext cx="204788" cy="244475"/>
            </a:xfrm>
            <a:custGeom>
              <a:avLst/>
              <a:gdLst/>
              <a:ahLst/>
              <a:cxnLst>
                <a:cxn ang="0">
                  <a:pos x="192" y="194"/>
                </a:cxn>
                <a:cxn ang="0">
                  <a:pos x="169" y="49"/>
                </a:cxn>
                <a:cxn ang="0">
                  <a:pos x="143" y="24"/>
                </a:cxn>
                <a:cxn ang="0">
                  <a:pos x="100" y="12"/>
                </a:cxn>
                <a:cxn ang="0">
                  <a:pos x="60" y="2"/>
                </a:cxn>
                <a:cxn ang="0">
                  <a:pos x="30" y="11"/>
                </a:cxn>
                <a:cxn ang="0">
                  <a:pos x="4" y="159"/>
                </a:cxn>
                <a:cxn ang="0">
                  <a:pos x="36" y="168"/>
                </a:cxn>
                <a:cxn ang="0">
                  <a:pos x="54" y="47"/>
                </a:cxn>
                <a:cxn ang="0">
                  <a:pos x="53" y="164"/>
                </a:cxn>
                <a:cxn ang="0">
                  <a:pos x="62" y="174"/>
                </a:cxn>
                <a:cxn ang="0">
                  <a:pos x="113" y="188"/>
                </a:cxn>
                <a:cxn ang="0">
                  <a:pos x="140" y="169"/>
                </a:cxn>
                <a:cxn ang="0">
                  <a:pos x="140" y="169"/>
                </a:cxn>
                <a:cxn ang="0">
                  <a:pos x="138" y="87"/>
                </a:cxn>
                <a:cxn ang="0">
                  <a:pos x="136" y="70"/>
                </a:cxn>
                <a:cxn ang="0">
                  <a:pos x="136" y="69"/>
                </a:cxn>
                <a:cxn ang="0">
                  <a:pos x="136" y="70"/>
                </a:cxn>
                <a:cxn ang="0">
                  <a:pos x="138" y="87"/>
                </a:cxn>
                <a:cxn ang="0">
                  <a:pos x="159" y="203"/>
                </a:cxn>
                <a:cxn ang="0">
                  <a:pos x="192" y="194"/>
                </a:cxn>
              </a:cxnLst>
              <a:rect l="0" t="0" r="r" b="b"/>
              <a:pathLst>
                <a:path w="198" h="231">
                  <a:moveTo>
                    <a:pt x="192" y="194"/>
                  </a:moveTo>
                  <a:cubicBezTo>
                    <a:pt x="189" y="184"/>
                    <a:pt x="172" y="67"/>
                    <a:pt x="169" y="49"/>
                  </a:cubicBezTo>
                  <a:cubicBezTo>
                    <a:pt x="166" y="32"/>
                    <a:pt x="151" y="26"/>
                    <a:pt x="143" y="24"/>
                  </a:cubicBezTo>
                  <a:cubicBezTo>
                    <a:pt x="135" y="21"/>
                    <a:pt x="113" y="16"/>
                    <a:pt x="100" y="12"/>
                  </a:cubicBezTo>
                  <a:cubicBezTo>
                    <a:pt x="88" y="9"/>
                    <a:pt x="69" y="3"/>
                    <a:pt x="60" y="2"/>
                  </a:cubicBezTo>
                  <a:cubicBezTo>
                    <a:pt x="51" y="0"/>
                    <a:pt x="33" y="3"/>
                    <a:pt x="30" y="11"/>
                  </a:cubicBezTo>
                  <a:cubicBezTo>
                    <a:pt x="28" y="17"/>
                    <a:pt x="8" y="139"/>
                    <a:pt x="4" y="159"/>
                  </a:cubicBezTo>
                  <a:cubicBezTo>
                    <a:pt x="0" y="180"/>
                    <a:pt x="31" y="184"/>
                    <a:pt x="36" y="168"/>
                  </a:cubicBezTo>
                  <a:cubicBezTo>
                    <a:pt x="40" y="157"/>
                    <a:pt x="55" y="38"/>
                    <a:pt x="54" y="47"/>
                  </a:cubicBezTo>
                  <a:cubicBezTo>
                    <a:pt x="54" y="53"/>
                    <a:pt x="53" y="121"/>
                    <a:pt x="53" y="164"/>
                  </a:cubicBezTo>
                  <a:cubicBezTo>
                    <a:pt x="54" y="169"/>
                    <a:pt x="56" y="173"/>
                    <a:pt x="62" y="174"/>
                  </a:cubicBezTo>
                  <a:cubicBezTo>
                    <a:pt x="74" y="177"/>
                    <a:pt x="106" y="187"/>
                    <a:pt x="113" y="188"/>
                  </a:cubicBezTo>
                  <a:cubicBezTo>
                    <a:pt x="121" y="190"/>
                    <a:pt x="137" y="180"/>
                    <a:pt x="140" y="169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0" y="141"/>
                    <a:pt x="140" y="110"/>
                    <a:pt x="138" y="87"/>
                  </a:cubicBezTo>
                  <a:cubicBezTo>
                    <a:pt x="137" y="78"/>
                    <a:pt x="137" y="73"/>
                    <a:pt x="136" y="70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70"/>
                  </a:cubicBezTo>
                  <a:cubicBezTo>
                    <a:pt x="137" y="75"/>
                    <a:pt x="138" y="81"/>
                    <a:pt x="138" y="87"/>
                  </a:cubicBezTo>
                  <a:cubicBezTo>
                    <a:pt x="141" y="109"/>
                    <a:pt x="148" y="149"/>
                    <a:pt x="159" y="203"/>
                  </a:cubicBezTo>
                  <a:cubicBezTo>
                    <a:pt x="165" y="231"/>
                    <a:pt x="198" y="218"/>
                    <a:pt x="192" y="19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85882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893014">
                <a:defRPr/>
              </a:pPr>
              <a:endParaRPr lang="en-CA" sz="17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80" name="Freeform 583"/>
            <p:cNvSpPr>
              <a:spLocks noChangeAspect="1"/>
            </p:cNvSpPr>
            <p:nvPr/>
          </p:nvSpPr>
          <p:spPr bwMode="gray">
            <a:xfrm flipH="1">
              <a:off x="604435" y="2982251"/>
              <a:ext cx="91534" cy="199083"/>
            </a:xfrm>
            <a:custGeom>
              <a:avLst/>
              <a:gdLst>
                <a:gd name="T0" fmla="*/ 2147483647 w 87"/>
                <a:gd name="T1" fmla="*/ 2147483647 h 185"/>
                <a:gd name="T2" fmla="*/ 2147483647 w 87"/>
                <a:gd name="T3" fmla="*/ 2147483647 h 185"/>
                <a:gd name="T4" fmla="*/ 2147483647 w 87"/>
                <a:gd name="T5" fmla="*/ 2147483647 h 185"/>
                <a:gd name="T6" fmla="*/ 2147483647 w 87"/>
                <a:gd name="T7" fmla="*/ 2147483647 h 185"/>
                <a:gd name="T8" fmla="*/ 2147483647 w 87"/>
                <a:gd name="T9" fmla="*/ 2147483647 h 185"/>
                <a:gd name="T10" fmla="*/ 2147483647 w 87"/>
                <a:gd name="T11" fmla="*/ 2147483647 h 185"/>
                <a:gd name="T12" fmla="*/ 2147483647 w 87"/>
                <a:gd name="T13" fmla="*/ 2147483647 h 185"/>
                <a:gd name="T14" fmla="*/ 2147483647 w 87"/>
                <a:gd name="T15" fmla="*/ 2147483647 h 185"/>
                <a:gd name="T16" fmla="*/ 2147483647 w 87"/>
                <a:gd name="T17" fmla="*/ 2147483647 h 185"/>
                <a:gd name="T18" fmla="*/ 2147483647 w 87"/>
                <a:gd name="T19" fmla="*/ 2147483647 h 185"/>
                <a:gd name="T20" fmla="*/ 2147483647 w 87"/>
                <a:gd name="T21" fmla="*/ 2147483647 h 185"/>
                <a:gd name="T22" fmla="*/ 2147483647 w 87"/>
                <a:gd name="T23" fmla="*/ 0 h 185"/>
                <a:gd name="T24" fmla="*/ 2147483647 w 87"/>
                <a:gd name="T25" fmla="*/ 2147483647 h 185"/>
                <a:gd name="T26" fmla="*/ 2147483647 w 87"/>
                <a:gd name="T27" fmla="*/ 2147483647 h 185"/>
                <a:gd name="T28" fmla="*/ 2147483647 w 87"/>
                <a:gd name="T29" fmla="*/ 2147483647 h 185"/>
                <a:gd name="T30" fmla="*/ 0 w 87"/>
                <a:gd name="T31" fmla="*/ 2147483647 h 185"/>
                <a:gd name="T32" fmla="*/ 2147483647 w 87"/>
                <a:gd name="T33" fmla="*/ 2147483647 h 185"/>
                <a:gd name="T34" fmla="*/ 2147483647 w 87"/>
                <a:gd name="T35" fmla="*/ 2147483647 h 185"/>
                <a:gd name="T36" fmla="*/ 2147483647 w 87"/>
                <a:gd name="T37" fmla="*/ 2147483647 h 185"/>
                <a:gd name="T38" fmla="*/ 2147483647 w 87"/>
                <a:gd name="T39" fmla="*/ 2147483647 h 1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85"/>
                <a:gd name="T62" fmla="*/ 87 w 87"/>
                <a:gd name="T63" fmla="*/ 185 h 1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85">
                  <a:moveTo>
                    <a:pt x="87" y="103"/>
                  </a:moveTo>
                  <a:cubicBezTo>
                    <a:pt x="84" y="113"/>
                    <a:pt x="72" y="121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51"/>
                    <a:pt x="63" y="41"/>
                  </a:cubicBezTo>
                  <a:cubicBezTo>
                    <a:pt x="63" y="30"/>
                    <a:pt x="71" y="15"/>
                    <a:pt x="76" y="1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58" y="12"/>
                    <a:pt x="50" y="26"/>
                    <a:pt x="49" y="37"/>
                  </a:cubicBezTo>
                  <a:cubicBezTo>
                    <a:pt x="48" y="49"/>
                    <a:pt x="49" y="118"/>
                    <a:pt x="49" y="118"/>
                  </a:cubicBezTo>
                  <a:cubicBezTo>
                    <a:pt x="40" y="116"/>
                    <a:pt x="28" y="112"/>
                    <a:pt x="19" y="110"/>
                  </a:cubicBezTo>
                  <a:cubicBezTo>
                    <a:pt x="18" y="108"/>
                    <a:pt x="18" y="39"/>
                    <a:pt x="18" y="29"/>
                  </a:cubicBezTo>
                  <a:cubicBezTo>
                    <a:pt x="18" y="18"/>
                    <a:pt x="27" y="3"/>
                    <a:pt x="3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7" y="15"/>
                    <a:pt x="6" y="26"/>
                  </a:cubicBezTo>
                  <a:cubicBezTo>
                    <a:pt x="5" y="37"/>
                    <a:pt x="6" y="100"/>
                    <a:pt x="6" y="107"/>
                  </a:cubicBezTo>
                  <a:cubicBezTo>
                    <a:pt x="3" y="105"/>
                    <a:pt x="2" y="102"/>
                    <a:pt x="1" y="99"/>
                  </a:cubicBezTo>
                  <a:cubicBezTo>
                    <a:pt x="0" y="119"/>
                    <a:pt x="0" y="141"/>
                    <a:pt x="0" y="159"/>
                  </a:cubicBezTo>
                  <a:cubicBezTo>
                    <a:pt x="1" y="164"/>
                    <a:pt x="4" y="169"/>
                    <a:pt x="10" y="170"/>
                  </a:cubicBezTo>
                  <a:cubicBezTo>
                    <a:pt x="22" y="172"/>
                    <a:pt x="53" y="182"/>
                    <a:pt x="61" y="184"/>
                  </a:cubicBezTo>
                  <a:cubicBezTo>
                    <a:pt x="69" y="185"/>
                    <a:pt x="85" y="176"/>
                    <a:pt x="87" y="164"/>
                  </a:cubicBezTo>
                  <a:cubicBezTo>
                    <a:pt x="87" y="144"/>
                    <a:pt x="87" y="123"/>
                    <a:pt x="87" y="103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81" name="Freeform 584"/>
            <p:cNvSpPr>
              <a:spLocks noChangeAspect="1"/>
            </p:cNvSpPr>
            <p:nvPr/>
          </p:nvSpPr>
          <p:spPr bwMode="gray">
            <a:xfrm flipH="1">
              <a:off x="615295" y="2964081"/>
              <a:ext cx="68263" cy="43450"/>
            </a:xfrm>
            <a:custGeom>
              <a:avLst/>
              <a:gdLst>
                <a:gd name="T0" fmla="*/ 2147483647 w 66"/>
                <a:gd name="T1" fmla="*/ 2147483647 h 41"/>
                <a:gd name="T2" fmla="*/ 2147483647 w 66"/>
                <a:gd name="T3" fmla="*/ 2147483647 h 41"/>
                <a:gd name="T4" fmla="*/ 2147483647 w 66"/>
                <a:gd name="T5" fmla="*/ 2147483647 h 41"/>
                <a:gd name="T6" fmla="*/ 2147483647 w 66"/>
                <a:gd name="T7" fmla="*/ 2147483647 h 41"/>
                <a:gd name="T8" fmla="*/ 2147483647 w 66"/>
                <a:gd name="T9" fmla="*/ 2147483647 h 41"/>
                <a:gd name="T10" fmla="*/ 2147483647 w 66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41"/>
                <a:gd name="T20" fmla="*/ 66 w 6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41">
                  <a:moveTo>
                    <a:pt x="29" y="39"/>
                  </a:moveTo>
                  <a:cubicBezTo>
                    <a:pt x="14" y="37"/>
                    <a:pt x="0" y="25"/>
                    <a:pt x="9" y="23"/>
                  </a:cubicBezTo>
                  <a:cubicBezTo>
                    <a:pt x="16" y="21"/>
                    <a:pt x="13" y="16"/>
                    <a:pt x="15" y="13"/>
                  </a:cubicBezTo>
                  <a:cubicBezTo>
                    <a:pt x="18" y="10"/>
                    <a:pt x="53" y="0"/>
                    <a:pt x="53" y="16"/>
                  </a:cubicBezTo>
                  <a:cubicBezTo>
                    <a:pt x="53" y="21"/>
                    <a:pt x="47" y="25"/>
                    <a:pt x="57" y="30"/>
                  </a:cubicBezTo>
                  <a:cubicBezTo>
                    <a:pt x="66" y="33"/>
                    <a:pt x="46" y="41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82" name="Oval 585"/>
            <p:cNvSpPr>
              <a:spLocks noChangeAspect="1" noChangeArrowheads="1"/>
            </p:cNvSpPr>
            <p:nvPr/>
          </p:nvSpPr>
          <p:spPr bwMode="gray">
            <a:xfrm>
              <a:off x="610641" y="2909570"/>
              <a:ext cx="82225" cy="8295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892175">
                <a:spcBef>
                  <a:spcPct val="0"/>
                </a:spcBef>
              </a:pPr>
              <a:endParaRPr lang="en-CA" sz="170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383" name="Freeform 586"/>
            <p:cNvSpPr>
              <a:spLocks noChangeAspect="1"/>
            </p:cNvSpPr>
            <p:nvPr/>
          </p:nvSpPr>
          <p:spPr bwMode="gray">
            <a:xfrm flipH="1">
              <a:off x="610641" y="2907990"/>
              <a:ext cx="99291" cy="53721"/>
            </a:xfrm>
            <a:custGeom>
              <a:avLst/>
              <a:gdLst>
                <a:gd name="T0" fmla="*/ 2147483647 w 94"/>
                <a:gd name="T1" fmla="*/ 2147483647 h 50"/>
                <a:gd name="T2" fmla="*/ 2147483647 w 94"/>
                <a:gd name="T3" fmla="*/ 2147483647 h 50"/>
                <a:gd name="T4" fmla="*/ 2147483647 w 94"/>
                <a:gd name="T5" fmla="*/ 2147483647 h 50"/>
                <a:gd name="T6" fmla="*/ 2147483647 w 94"/>
                <a:gd name="T7" fmla="*/ 2147483647 h 50"/>
                <a:gd name="T8" fmla="*/ 2147483647 w 94"/>
                <a:gd name="T9" fmla="*/ 2147483647 h 50"/>
                <a:gd name="T10" fmla="*/ 2147483647 w 94"/>
                <a:gd name="T11" fmla="*/ 2147483647 h 50"/>
                <a:gd name="T12" fmla="*/ 2147483647 w 94"/>
                <a:gd name="T13" fmla="*/ 2147483647 h 50"/>
                <a:gd name="T14" fmla="*/ 2147483647 w 94"/>
                <a:gd name="T15" fmla="*/ 2147483647 h 50"/>
                <a:gd name="T16" fmla="*/ 2147483647 w 94"/>
                <a:gd name="T17" fmla="*/ 2147483647 h 50"/>
                <a:gd name="T18" fmla="*/ 2147483647 w 94"/>
                <a:gd name="T19" fmla="*/ 2147483647 h 50"/>
                <a:gd name="T20" fmla="*/ 2147483647 w 94"/>
                <a:gd name="T21" fmla="*/ 2147483647 h 50"/>
                <a:gd name="T22" fmla="*/ 2147483647 w 94"/>
                <a:gd name="T23" fmla="*/ 2147483647 h 50"/>
                <a:gd name="T24" fmla="*/ 2147483647 w 94"/>
                <a:gd name="T25" fmla="*/ 2147483647 h 50"/>
                <a:gd name="T26" fmla="*/ 2147483647 w 94"/>
                <a:gd name="T27" fmla="*/ 2147483647 h 50"/>
                <a:gd name="T28" fmla="*/ 2147483647 w 94"/>
                <a:gd name="T29" fmla="*/ 2147483647 h 50"/>
                <a:gd name="T30" fmla="*/ 2147483647 w 94"/>
                <a:gd name="T31" fmla="*/ 2147483647 h 50"/>
                <a:gd name="T32" fmla="*/ 0 w 94"/>
                <a:gd name="T33" fmla="*/ 2147483647 h 50"/>
                <a:gd name="T34" fmla="*/ 2147483647 w 94"/>
                <a:gd name="T35" fmla="*/ 2147483647 h 50"/>
                <a:gd name="T36" fmla="*/ 2147483647 w 94"/>
                <a:gd name="T37" fmla="*/ 2147483647 h 50"/>
                <a:gd name="T38" fmla="*/ 2147483647 w 94"/>
                <a:gd name="T39" fmla="*/ 2147483647 h 50"/>
                <a:gd name="T40" fmla="*/ 2147483647 w 94"/>
                <a:gd name="T41" fmla="*/ 2147483647 h 50"/>
                <a:gd name="T42" fmla="*/ 2147483647 w 94"/>
                <a:gd name="T43" fmla="*/ 2147483647 h 50"/>
                <a:gd name="T44" fmla="*/ 2147483647 w 94"/>
                <a:gd name="T45" fmla="*/ 2147483647 h 50"/>
                <a:gd name="T46" fmla="*/ 2147483647 w 94"/>
                <a:gd name="T47" fmla="*/ 2147483647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"/>
                <a:gd name="T73" fmla="*/ 0 h 50"/>
                <a:gd name="T74" fmla="*/ 94 w 94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" h="50">
                  <a:moveTo>
                    <a:pt x="54" y="1"/>
                  </a:moveTo>
                  <a:cubicBezTo>
                    <a:pt x="52" y="1"/>
                    <a:pt x="51" y="1"/>
                    <a:pt x="49" y="1"/>
                  </a:cubicBezTo>
                  <a:cubicBezTo>
                    <a:pt x="49" y="1"/>
                    <a:pt x="48" y="1"/>
                    <a:pt x="48" y="1"/>
                  </a:cubicBezTo>
                  <a:cubicBezTo>
                    <a:pt x="47" y="2"/>
                    <a:pt x="46" y="2"/>
                    <a:pt x="44" y="2"/>
                  </a:cubicBezTo>
                  <a:cubicBezTo>
                    <a:pt x="44" y="2"/>
                    <a:pt x="44" y="2"/>
                    <a:pt x="43" y="3"/>
                  </a:cubicBezTo>
                  <a:cubicBezTo>
                    <a:pt x="42" y="3"/>
                    <a:pt x="41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5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0" y="10"/>
                  </a:cubicBezTo>
                  <a:cubicBezTo>
                    <a:pt x="27" y="13"/>
                    <a:pt x="24" y="16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7"/>
                    <a:pt x="3" y="32"/>
                    <a:pt x="0" y="35"/>
                  </a:cubicBezTo>
                  <a:cubicBezTo>
                    <a:pt x="2" y="32"/>
                    <a:pt x="6" y="33"/>
                    <a:pt x="10" y="34"/>
                  </a:cubicBezTo>
                  <a:cubicBezTo>
                    <a:pt x="12" y="34"/>
                    <a:pt x="14" y="35"/>
                    <a:pt x="16" y="36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27" y="41"/>
                    <a:pt x="34" y="50"/>
                    <a:pt x="40" y="48"/>
                  </a:cubicBezTo>
                  <a:cubicBezTo>
                    <a:pt x="40" y="48"/>
                    <a:pt x="51" y="40"/>
                    <a:pt x="57" y="40"/>
                  </a:cubicBezTo>
                  <a:cubicBezTo>
                    <a:pt x="84" y="41"/>
                    <a:pt x="94" y="34"/>
                    <a:pt x="94" y="34"/>
                  </a:cubicBezTo>
                  <a:cubicBezTo>
                    <a:pt x="92" y="14"/>
                    <a:pt x="74" y="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</p:grpSp>
      <p:sp>
        <p:nvSpPr>
          <p:cNvPr id="143" name="Freeform 142"/>
          <p:cNvSpPr/>
          <p:nvPr/>
        </p:nvSpPr>
        <p:spPr>
          <a:xfrm rot="452478">
            <a:off x="3852863" y="3425825"/>
            <a:ext cx="466725" cy="1631950"/>
          </a:xfrm>
          <a:custGeom>
            <a:avLst/>
            <a:gdLst>
              <a:gd name="connsiteX0" fmla="*/ 0 w 411104"/>
              <a:gd name="connsiteY0" fmla="*/ 1529981 h 1529981"/>
              <a:gd name="connsiteX1" fmla="*/ 205552 w 411104"/>
              <a:gd name="connsiteY1" fmla="*/ 0 h 1529981"/>
              <a:gd name="connsiteX2" fmla="*/ 411104 w 411104"/>
              <a:gd name="connsiteY2" fmla="*/ 1529981 h 1529981"/>
              <a:gd name="connsiteX3" fmla="*/ 0 w 411104"/>
              <a:gd name="connsiteY3" fmla="*/ 1529981 h 1529981"/>
              <a:gd name="connsiteX0" fmla="*/ 0 w 449554"/>
              <a:gd name="connsiteY0" fmla="*/ 1529981 h 1622009"/>
              <a:gd name="connsiteX1" fmla="*/ 205552 w 449554"/>
              <a:gd name="connsiteY1" fmla="*/ 0 h 1622009"/>
              <a:gd name="connsiteX2" fmla="*/ 449554 w 449554"/>
              <a:gd name="connsiteY2" fmla="*/ 1622009 h 1622009"/>
              <a:gd name="connsiteX3" fmla="*/ 0 w 449554"/>
              <a:gd name="connsiteY3" fmla="*/ 1529981 h 1622009"/>
              <a:gd name="connsiteX0" fmla="*/ 0 w 463811"/>
              <a:gd name="connsiteY0" fmla="*/ 1529981 h 1632932"/>
              <a:gd name="connsiteX1" fmla="*/ 205552 w 463811"/>
              <a:gd name="connsiteY1" fmla="*/ 0 h 1632932"/>
              <a:gd name="connsiteX2" fmla="*/ 463811 w 463811"/>
              <a:gd name="connsiteY2" fmla="*/ 1632932 h 1632932"/>
              <a:gd name="connsiteX3" fmla="*/ 0 w 463811"/>
              <a:gd name="connsiteY3" fmla="*/ 1529981 h 1632932"/>
              <a:gd name="connsiteX0" fmla="*/ 0 w 467144"/>
              <a:gd name="connsiteY0" fmla="*/ 1504801 h 1632932"/>
              <a:gd name="connsiteX1" fmla="*/ 208885 w 467144"/>
              <a:gd name="connsiteY1" fmla="*/ 0 h 1632932"/>
              <a:gd name="connsiteX2" fmla="*/ 467144 w 467144"/>
              <a:gd name="connsiteY2" fmla="*/ 1632932 h 1632932"/>
              <a:gd name="connsiteX3" fmla="*/ 0 w 467144"/>
              <a:gd name="connsiteY3" fmla="*/ 1504801 h 163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44" h="1632932">
                <a:moveTo>
                  <a:pt x="0" y="1504801"/>
                </a:moveTo>
                <a:lnTo>
                  <a:pt x="208885" y="0"/>
                </a:lnTo>
                <a:lnTo>
                  <a:pt x="467144" y="1632932"/>
                </a:lnTo>
                <a:lnTo>
                  <a:pt x="0" y="1504801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3014">
              <a:defRPr/>
            </a:pPr>
            <a:endParaRPr lang="en-US" sz="1400" dirty="0" err="1">
              <a:solidFill>
                <a:srgbClr val="000000"/>
              </a:solidFill>
            </a:endParaRPr>
          </a:p>
        </p:txBody>
      </p:sp>
      <p:sp>
        <p:nvSpPr>
          <p:cNvPr id="144" name="Isosceles Triangle 143"/>
          <p:cNvSpPr/>
          <p:nvPr/>
        </p:nvSpPr>
        <p:spPr>
          <a:xfrm rot="20804538">
            <a:off x="2982913" y="3378200"/>
            <a:ext cx="411162" cy="1592263"/>
          </a:xfrm>
          <a:prstGeom prst="triangle">
            <a:avLst/>
          </a:prstGeom>
          <a:solidFill>
            <a:schemeClr val="accent2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6" name="Isosceles Triangle 145"/>
          <p:cNvSpPr/>
          <p:nvPr/>
        </p:nvSpPr>
        <p:spPr>
          <a:xfrm rot="20794557">
            <a:off x="1871663" y="3429000"/>
            <a:ext cx="349250" cy="1685925"/>
          </a:xfrm>
          <a:prstGeom prst="triangle">
            <a:avLst>
              <a:gd name="adj" fmla="val 46465"/>
            </a:avLst>
          </a:prstGeom>
          <a:solidFill>
            <a:schemeClr val="accent2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5" name="Rounded Rectangular Callout 104"/>
          <p:cNvSpPr>
            <a:spLocks noChangeArrowheads="1"/>
          </p:cNvSpPr>
          <p:nvPr/>
        </p:nvSpPr>
        <p:spPr bwMode="auto">
          <a:xfrm>
            <a:off x="7272338" y="2982913"/>
            <a:ext cx="1655762" cy="3182937"/>
          </a:xfrm>
          <a:prstGeom prst="wedgeRoundRectCallout">
            <a:avLst>
              <a:gd name="adj1" fmla="val -56528"/>
              <a:gd name="adj2" fmla="val -24519"/>
              <a:gd name="adj3" fmla="val 16667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92175">
              <a:spcBef>
                <a:spcPts val="600"/>
              </a:spcBef>
              <a:buClr>
                <a:srgbClr val="002897"/>
              </a:buClr>
              <a:defRPr/>
            </a:pPr>
            <a:r>
              <a:rPr lang="en-US" altLang="ja-JP" sz="11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Extended BU Services: BU Minerals driving One ABB approach for selected customers: </a:t>
            </a:r>
          </a:p>
          <a:p>
            <a:pPr marL="85725" indent="-85725" defTabSz="892175">
              <a:spcBef>
                <a:spcPts val="600"/>
              </a:spcBef>
              <a:buClr>
                <a:srgbClr val="002897"/>
              </a:buClr>
              <a:defRPr/>
            </a:pPr>
            <a:r>
              <a:rPr lang="en-US" altLang="ja-JP" sz="11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Managing front-end for services across ABB (incl. 3rd party), but without customer exclusivity</a:t>
            </a:r>
          </a:p>
          <a:p>
            <a:pPr marL="85725" indent="-85725" defTabSz="892175">
              <a:spcBef>
                <a:spcPts val="600"/>
              </a:spcBef>
              <a:buClr>
                <a:srgbClr val="002897"/>
              </a:buClr>
              <a:defRPr/>
            </a:pPr>
            <a:r>
              <a:rPr lang="en-US" altLang="ja-JP" sz="11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Pulling through expertise from various BUs</a:t>
            </a:r>
          </a:p>
          <a:p>
            <a:pPr marL="85725" indent="-85725" defTabSz="892175">
              <a:spcBef>
                <a:spcPts val="600"/>
              </a:spcBef>
              <a:buClr>
                <a:srgbClr val="002897"/>
              </a:buClr>
              <a:defRPr/>
            </a:pPr>
            <a:r>
              <a:rPr lang="en-US" altLang="ja-JP" sz="11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Using domain expertise to develop new industry solutions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7813675" y="355600"/>
            <a:ext cx="1106488" cy="65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892175">
              <a:spcBef>
                <a:spcPts val="1800"/>
              </a:spcBef>
            </a:pPr>
            <a:endParaRPr lang="en-US" altLang="ja-JP" sz="140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1" name="Rectangle 80"/>
          <p:cNvSpPr>
            <a:spLocks/>
          </p:cNvSpPr>
          <p:nvPr/>
        </p:nvSpPr>
        <p:spPr bwMode="auto">
          <a:xfrm>
            <a:off x="7813675" y="441325"/>
            <a:ext cx="1106488" cy="666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892175">
              <a:spcBef>
                <a:spcPts val="1800"/>
              </a:spcBef>
            </a:pPr>
            <a:endParaRPr lang="en-US" altLang="ja-JP" sz="140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2" name="Rectangle 81"/>
          <p:cNvSpPr>
            <a:spLocks/>
          </p:cNvSpPr>
          <p:nvPr/>
        </p:nvSpPr>
        <p:spPr bwMode="auto">
          <a:xfrm>
            <a:off x="7813675" y="528638"/>
            <a:ext cx="1106488" cy="65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892175">
              <a:spcBef>
                <a:spcPts val="1800"/>
              </a:spcBef>
            </a:pPr>
            <a:endParaRPr lang="en-US" altLang="ja-JP" sz="140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3" name="Rectangle 82"/>
          <p:cNvSpPr>
            <a:spLocks/>
          </p:cNvSpPr>
          <p:nvPr/>
        </p:nvSpPr>
        <p:spPr bwMode="auto">
          <a:xfrm>
            <a:off x="7813675" y="615950"/>
            <a:ext cx="1106488" cy="65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Rectangle 83"/>
          <p:cNvSpPr>
            <a:spLocks/>
          </p:cNvSpPr>
          <p:nvPr/>
        </p:nvSpPr>
        <p:spPr bwMode="auto">
          <a:xfrm>
            <a:off x="7813675" y="701675"/>
            <a:ext cx="1106488" cy="666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892175">
              <a:spcBef>
                <a:spcPct val="0"/>
              </a:spcBef>
            </a:pPr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84"/>
          <p:cNvSpPr>
            <a:spLocks noChangeArrowheads="1"/>
          </p:cNvSpPr>
          <p:nvPr/>
        </p:nvSpPr>
        <p:spPr bwMode="auto">
          <a:xfrm>
            <a:off x="7813675" y="225425"/>
            <a:ext cx="701675" cy="111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813675" y="785813"/>
            <a:ext cx="1114425" cy="74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600" i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8502650" y="225425"/>
            <a:ext cx="415925" cy="111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92175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94"/>
          <p:cNvSpPr>
            <a:spLocks noChangeArrowheads="1"/>
          </p:cNvSpPr>
          <p:nvPr/>
        </p:nvSpPr>
        <p:spPr bwMode="auto">
          <a:xfrm rot="16200000">
            <a:off x="8505032" y="496093"/>
            <a:ext cx="412750" cy="125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rot="10800000" lIns="36000" tIns="0" rIns="36000" bIns="0" anchorCtr="1"/>
          <a:lstStyle/>
          <a:p>
            <a:pPr algn="ctr" defTabSz="892175">
              <a:spcBef>
                <a:spcPct val="0"/>
              </a:spcBef>
            </a:pPr>
            <a:endParaRPr lang="en-US" sz="13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 rot="16200000">
            <a:off x="8649494" y="496094"/>
            <a:ext cx="412750" cy="125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rot="10800000" lIns="36000" tIns="0" rIns="36000" bIns="0" anchorCtr="1"/>
          <a:lstStyle/>
          <a:p>
            <a:pPr algn="ctr" defTabSz="892175">
              <a:spcBef>
                <a:spcPct val="0"/>
              </a:spcBef>
            </a:pPr>
            <a:endParaRPr lang="en-US" sz="13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 rot="16200000">
            <a:off x="8358982" y="496093"/>
            <a:ext cx="412750" cy="125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rot="10800000" lIns="36000" tIns="0" rIns="36000" bIns="0" anchorCtr="1"/>
          <a:lstStyle/>
          <a:p>
            <a:pPr algn="ctr" defTabSz="892175">
              <a:spcBef>
                <a:spcPct val="0"/>
              </a:spcBef>
            </a:pPr>
            <a:endParaRPr lang="en-US" sz="13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5240338" y="2908300"/>
            <a:ext cx="204787" cy="503238"/>
            <a:chOff x="543930" y="2907990"/>
            <a:chExt cx="204788" cy="503237"/>
          </a:xfrm>
        </p:grpSpPr>
        <p:sp>
          <p:nvSpPr>
            <p:cNvPr id="12372" name="Freeform 581"/>
            <p:cNvSpPr>
              <a:spLocks noChangeAspect="1"/>
            </p:cNvSpPr>
            <p:nvPr/>
          </p:nvSpPr>
          <p:spPr bwMode="gray">
            <a:xfrm flipH="1">
              <a:off x="604435" y="3151314"/>
              <a:ext cx="93861" cy="259913"/>
            </a:xfrm>
            <a:custGeom>
              <a:avLst/>
              <a:gdLst>
                <a:gd name="T0" fmla="*/ 2147483647 w 90"/>
                <a:gd name="T1" fmla="*/ 2147483647 h 245"/>
                <a:gd name="T2" fmla="*/ 2147483647 w 90"/>
                <a:gd name="T3" fmla="*/ 2147483647 h 245"/>
                <a:gd name="T4" fmla="*/ 2147483647 w 90"/>
                <a:gd name="T5" fmla="*/ 2147483647 h 245"/>
                <a:gd name="T6" fmla="*/ 2147483647 w 90"/>
                <a:gd name="T7" fmla="*/ 2147483647 h 245"/>
                <a:gd name="T8" fmla="*/ 2147483647 w 90"/>
                <a:gd name="T9" fmla="*/ 2147483647 h 245"/>
                <a:gd name="T10" fmla="*/ 2147483647 w 90"/>
                <a:gd name="T11" fmla="*/ 0 h 245"/>
                <a:gd name="T12" fmla="*/ 2147483647 w 90"/>
                <a:gd name="T13" fmla="*/ 2147483647 h 245"/>
                <a:gd name="T14" fmla="*/ 2147483647 w 90"/>
                <a:gd name="T15" fmla="*/ 2147483647 h 245"/>
                <a:gd name="T16" fmla="*/ 2147483647 w 90"/>
                <a:gd name="T17" fmla="*/ 2147483647 h 245"/>
                <a:gd name="T18" fmla="*/ 2147483647 w 90"/>
                <a:gd name="T19" fmla="*/ 2147483647 h 245"/>
                <a:gd name="T20" fmla="*/ 2147483647 w 90"/>
                <a:gd name="T21" fmla="*/ 2147483647 h 245"/>
                <a:gd name="T22" fmla="*/ 2147483647 w 90"/>
                <a:gd name="T23" fmla="*/ 2147483647 h 245"/>
                <a:gd name="T24" fmla="*/ 2147483647 w 90"/>
                <a:gd name="T25" fmla="*/ 2147483647 h 245"/>
                <a:gd name="T26" fmla="*/ 2147483647 w 90"/>
                <a:gd name="T27" fmla="*/ 2147483647 h 245"/>
                <a:gd name="T28" fmla="*/ 2147483647 w 90"/>
                <a:gd name="T29" fmla="*/ 2147483647 h 245"/>
                <a:gd name="T30" fmla="*/ 2147483647 w 90"/>
                <a:gd name="T31" fmla="*/ 214748364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45"/>
                <a:gd name="T50" fmla="*/ 90 w 90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45">
                  <a:moveTo>
                    <a:pt x="89" y="156"/>
                  </a:moveTo>
                  <a:cubicBezTo>
                    <a:pt x="89" y="140"/>
                    <a:pt x="90" y="47"/>
                    <a:pt x="90" y="7"/>
                  </a:cubicBezTo>
                  <a:cubicBezTo>
                    <a:pt x="89" y="6"/>
                    <a:pt x="89" y="6"/>
                    <a:pt x="89" y="5"/>
                  </a:cubicBezTo>
                  <a:cubicBezTo>
                    <a:pt x="87" y="16"/>
                    <a:pt x="71" y="22"/>
                    <a:pt x="63" y="20"/>
                  </a:cubicBezTo>
                  <a:cubicBezTo>
                    <a:pt x="55" y="19"/>
                    <a:pt x="24" y="13"/>
                    <a:pt x="12" y="10"/>
                  </a:cubicBezTo>
                  <a:cubicBezTo>
                    <a:pt x="6" y="9"/>
                    <a:pt x="4" y="4"/>
                    <a:pt x="3" y="0"/>
                  </a:cubicBezTo>
                  <a:cubicBezTo>
                    <a:pt x="2" y="18"/>
                    <a:pt x="3" y="32"/>
                    <a:pt x="3" y="36"/>
                  </a:cubicBezTo>
                  <a:cubicBezTo>
                    <a:pt x="3" y="49"/>
                    <a:pt x="0" y="181"/>
                    <a:pt x="2" y="205"/>
                  </a:cubicBezTo>
                  <a:cubicBezTo>
                    <a:pt x="3" y="228"/>
                    <a:pt x="43" y="224"/>
                    <a:pt x="44" y="204"/>
                  </a:cubicBezTo>
                  <a:cubicBezTo>
                    <a:pt x="43" y="170"/>
                    <a:pt x="46" y="55"/>
                    <a:pt x="45" y="51"/>
                  </a:cubicBezTo>
                  <a:cubicBezTo>
                    <a:pt x="45" y="47"/>
                    <a:pt x="36" y="46"/>
                    <a:pt x="36" y="39"/>
                  </a:cubicBezTo>
                  <a:cubicBezTo>
                    <a:pt x="36" y="46"/>
                    <a:pt x="45" y="47"/>
                    <a:pt x="45" y="51"/>
                  </a:cubicBezTo>
                  <a:cubicBezTo>
                    <a:pt x="46" y="55"/>
                    <a:pt x="43" y="170"/>
                    <a:pt x="44" y="204"/>
                  </a:cubicBezTo>
                  <a:cubicBezTo>
                    <a:pt x="44" y="206"/>
                    <a:pt x="44" y="211"/>
                    <a:pt x="44" y="211"/>
                  </a:cubicBezTo>
                  <a:cubicBezTo>
                    <a:pt x="46" y="245"/>
                    <a:pt x="87" y="235"/>
                    <a:pt x="88" y="218"/>
                  </a:cubicBezTo>
                  <a:cubicBezTo>
                    <a:pt x="90" y="201"/>
                    <a:pt x="88" y="171"/>
                    <a:pt x="89" y="156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19" name="Freeform 582"/>
            <p:cNvSpPr>
              <a:spLocks noChangeAspect="1"/>
            </p:cNvSpPr>
            <p:nvPr/>
          </p:nvSpPr>
          <p:spPr bwMode="gray">
            <a:xfrm flipH="1">
              <a:off x="543930" y="2976253"/>
              <a:ext cx="204788" cy="244475"/>
            </a:xfrm>
            <a:custGeom>
              <a:avLst/>
              <a:gdLst/>
              <a:ahLst/>
              <a:cxnLst>
                <a:cxn ang="0">
                  <a:pos x="192" y="194"/>
                </a:cxn>
                <a:cxn ang="0">
                  <a:pos x="169" y="49"/>
                </a:cxn>
                <a:cxn ang="0">
                  <a:pos x="143" y="24"/>
                </a:cxn>
                <a:cxn ang="0">
                  <a:pos x="100" y="12"/>
                </a:cxn>
                <a:cxn ang="0">
                  <a:pos x="60" y="2"/>
                </a:cxn>
                <a:cxn ang="0">
                  <a:pos x="30" y="11"/>
                </a:cxn>
                <a:cxn ang="0">
                  <a:pos x="4" y="159"/>
                </a:cxn>
                <a:cxn ang="0">
                  <a:pos x="36" y="168"/>
                </a:cxn>
                <a:cxn ang="0">
                  <a:pos x="54" y="47"/>
                </a:cxn>
                <a:cxn ang="0">
                  <a:pos x="53" y="164"/>
                </a:cxn>
                <a:cxn ang="0">
                  <a:pos x="62" y="174"/>
                </a:cxn>
                <a:cxn ang="0">
                  <a:pos x="113" y="188"/>
                </a:cxn>
                <a:cxn ang="0">
                  <a:pos x="140" y="169"/>
                </a:cxn>
                <a:cxn ang="0">
                  <a:pos x="140" y="169"/>
                </a:cxn>
                <a:cxn ang="0">
                  <a:pos x="138" y="87"/>
                </a:cxn>
                <a:cxn ang="0">
                  <a:pos x="136" y="70"/>
                </a:cxn>
                <a:cxn ang="0">
                  <a:pos x="136" y="69"/>
                </a:cxn>
                <a:cxn ang="0">
                  <a:pos x="136" y="70"/>
                </a:cxn>
                <a:cxn ang="0">
                  <a:pos x="138" y="87"/>
                </a:cxn>
                <a:cxn ang="0">
                  <a:pos x="159" y="203"/>
                </a:cxn>
                <a:cxn ang="0">
                  <a:pos x="192" y="194"/>
                </a:cxn>
              </a:cxnLst>
              <a:rect l="0" t="0" r="r" b="b"/>
              <a:pathLst>
                <a:path w="198" h="231">
                  <a:moveTo>
                    <a:pt x="192" y="194"/>
                  </a:moveTo>
                  <a:cubicBezTo>
                    <a:pt x="189" y="184"/>
                    <a:pt x="172" y="67"/>
                    <a:pt x="169" y="49"/>
                  </a:cubicBezTo>
                  <a:cubicBezTo>
                    <a:pt x="166" y="32"/>
                    <a:pt x="151" y="26"/>
                    <a:pt x="143" y="24"/>
                  </a:cubicBezTo>
                  <a:cubicBezTo>
                    <a:pt x="135" y="21"/>
                    <a:pt x="113" y="16"/>
                    <a:pt x="100" y="12"/>
                  </a:cubicBezTo>
                  <a:cubicBezTo>
                    <a:pt x="88" y="9"/>
                    <a:pt x="69" y="3"/>
                    <a:pt x="60" y="2"/>
                  </a:cubicBezTo>
                  <a:cubicBezTo>
                    <a:pt x="51" y="0"/>
                    <a:pt x="33" y="3"/>
                    <a:pt x="30" y="11"/>
                  </a:cubicBezTo>
                  <a:cubicBezTo>
                    <a:pt x="28" y="17"/>
                    <a:pt x="8" y="139"/>
                    <a:pt x="4" y="159"/>
                  </a:cubicBezTo>
                  <a:cubicBezTo>
                    <a:pt x="0" y="180"/>
                    <a:pt x="31" y="184"/>
                    <a:pt x="36" y="168"/>
                  </a:cubicBezTo>
                  <a:cubicBezTo>
                    <a:pt x="40" y="157"/>
                    <a:pt x="55" y="38"/>
                    <a:pt x="54" y="47"/>
                  </a:cubicBezTo>
                  <a:cubicBezTo>
                    <a:pt x="54" y="53"/>
                    <a:pt x="53" y="121"/>
                    <a:pt x="53" y="164"/>
                  </a:cubicBezTo>
                  <a:cubicBezTo>
                    <a:pt x="54" y="169"/>
                    <a:pt x="56" y="173"/>
                    <a:pt x="62" y="174"/>
                  </a:cubicBezTo>
                  <a:cubicBezTo>
                    <a:pt x="74" y="177"/>
                    <a:pt x="106" y="187"/>
                    <a:pt x="113" y="188"/>
                  </a:cubicBezTo>
                  <a:cubicBezTo>
                    <a:pt x="121" y="190"/>
                    <a:pt x="137" y="180"/>
                    <a:pt x="140" y="169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0" y="141"/>
                    <a:pt x="140" y="110"/>
                    <a:pt x="138" y="87"/>
                  </a:cubicBezTo>
                  <a:cubicBezTo>
                    <a:pt x="137" y="78"/>
                    <a:pt x="137" y="73"/>
                    <a:pt x="136" y="70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70"/>
                  </a:cubicBezTo>
                  <a:cubicBezTo>
                    <a:pt x="137" y="75"/>
                    <a:pt x="138" y="81"/>
                    <a:pt x="138" y="87"/>
                  </a:cubicBezTo>
                  <a:cubicBezTo>
                    <a:pt x="141" y="109"/>
                    <a:pt x="148" y="149"/>
                    <a:pt x="159" y="203"/>
                  </a:cubicBezTo>
                  <a:cubicBezTo>
                    <a:pt x="165" y="231"/>
                    <a:pt x="198" y="218"/>
                    <a:pt x="192" y="19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85882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893014">
                <a:defRPr/>
              </a:pPr>
              <a:endParaRPr lang="en-CA" sz="17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74" name="Freeform 583"/>
            <p:cNvSpPr>
              <a:spLocks noChangeAspect="1"/>
            </p:cNvSpPr>
            <p:nvPr/>
          </p:nvSpPr>
          <p:spPr bwMode="gray">
            <a:xfrm flipH="1">
              <a:off x="604435" y="2982251"/>
              <a:ext cx="91534" cy="199083"/>
            </a:xfrm>
            <a:custGeom>
              <a:avLst/>
              <a:gdLst>
                <a:gd name="T0" fmla="*/ 2147483647 w 87"/>
                <a:gd name="T1" fmla="*/ 2147483647 h 185"/>
                <a:gd name="T2" fmla="*/ 2147483647 w 87"/>
                <a:gd name="T3" fmla="*/ 2147483647 h 185"/>
                <a:gd name="T4" fmla="*/ 2147483647 w 87"/>
                <a:gd name="T5" fmla="*/ 2147483647 h 185"/>
                <a:gd name="T6" fmla="*/ 2147483647 w 87"/>
                <a:gd name="T7" fmla="*/ 2147483647 h 185"/>
                <a:gd name="T8" fmla="*/ 2147483647 w 87"/>
                <a:gd name="T9" fmla="*/ 2147483647 h 185"/>
                <a:gd name="T10" fmla="*/ 2147483647 w 87"/>
                <a:gd name="T11" fmla="*/ 2147483647 h 185"/>
                <a:gd name="T12" fmla="*/ 2147483647 w 87"/>
                <a:gd name="T13" fmla="*/ 2147483647 h 185"/>
                <a:gd name="T14" fmla="*/ 2147483647 w 87"/>
                <a:gd name="T15" fmla="*/ 2147483647 h 185"/>
                <a:gd name="T16" fmla="*/ 2147483647 w 87"/>
                <a:gd name="T17" fmla="*/ 2147483647 h 185"/>
                <a:gd name="T18" fmla="*/ 2147483647 w 87"/>
                <a:gd name="T19" fmla="*/ 2147483647 h 185"/>
                <a:gd name="T20" fmla="*/ 2147483647 w 87"/>
                <a:gd name="T21" fmla="*/ 2147483647 h 185"/>
                <a:gd name="T22" fmla="*/ 2147483647 w 87"/>
                <a:gd name="T23" fmla="*/ 0 h 185"/>
                <a:gd name="T24" fmla="*/ 2147483647 w 87"/>
                <a:gd name="T25" fmla="*/ 2147483647 h 185"/>
                <a:gd name="T26" fmla="*/ 2147483647 w 87"/>
                <a:gd name="T27" fmla="*/ 2147483647 h 185"/>
                <a:gd name="T28" fmla="*/ 2147483647 w 87"/>
                <a:gd name="T29" fmla="*/ 2147483647 h 185"/>
                <a:gd name="T30" fmla="*/ 0 w 87"/>
                <a:gd name="T31" fmla="*/ 2147483647 h 185"/>
                <a:gd name="T32" fmla="*/ 2147483647 w 87"/>
                <a:gd name="T33" fmla="*/ 2147483647 h 185"/>
                <a:gd name="T34" fmla="*/ 2147483647 w 87"/>
                <a:gd name="T35" fmla="*/ 2147483647 h 185"/>
                <a:gd name="T36" fmla="*/ 2147483647 w 87"/>
                <a:gd name="T37" fmla="*/ 2147483647 h 185"/>
                <a:gd name="T38" fmla="*/ 2147483647 w 87"/>
                <a:gd name="T39" fmla="*/ 2147483647 h 1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85"/>
                <a:gd name="T62" fmla="*/ 87 w 87"/>
                <a:gd name="T63" fmla="*/ 185 h 1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85">
                  <a:moveTo>
                    <a:pt x="87" y="103"/>
                  </a:moveTo>
                  <a:cubicBezTo>
                    <a:pt x="84" y="113"/>
                    <a:pt x="72" y="121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51"/>
                    <a:pt x="63" y="41"/>
                  </a:cubicBezTo>
                  <a:cubicBezTo>
                    <a:pt x="63" y="30"/>
                    <a:pt x="71" y="15"/>
                    <a:pt x="76" y="1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58" y="12"/>
                    <a:pt x="50" y="26"/>
                    <a:pt x="49" y="37"/>
                  </a:cubicBezTo>
                  <a:cubicBezTo>
                    <a:pt x="48" y="49"/>
                    <a:pt x="49" y="118"/>
                    <a:pt x="49" y="118"/>
                  </a:cubicBezTo>
                  <a:cubicBezTo>
                    <a:pt x="40" y="116"/>
                    <a:pt x="28" y="112"/>
                    <a:pt x="19" y="110"/>
                  </a:cubicBezTo>
                  <a:cubicBezTo>
                    <a:pt x="18" y="108"/>
                    <a:pt x="18" y="39"/>
                    <a:pt x="18" y="29"/>
                  </a:cubicBezTo>
                  <a:cubicBezTo>
                    <a:pt x="18" y="18"/>
                    <a:pt x="27" y="3"/>
                    <a:pt x="3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7" y="15"/>
                    <a:pt x="6" y="26"/>
                  </a:cubicBezTo>
                  <a:cubicBezTo>
                    <a:pt x="5" y="37"/>
                    <a:pt x="6" y="100"/>
                    <a:pt x="6" y="107"/>
                  </a:cubicBezTo>
                  <a:cubicBezTo>
                    <a:pt x="3" y="105"/>
                    <a:pt x="2" y="102"/>
                    <a:pt x="1" y="99"/>
                  </a:cubicBezTo>
                  <a:cubicBezTo>
                    <a:pt x="0" y="119"/>
                    <a:pt x="0" y="141"/>
                    <a:pt x="0" y="159"/>
                  </a:cubicBezTo>
                  <a:cubicBezTo>
                    <a:pt x="1" y="164"/>
                    <a:pt x="4" y="169"/>
                    <a:pt x="10" y="170"/>
                  </a:cubicBezTo>
                  <a:cubicBezTo>
                    <a:pt x="22" y="172"/>
                    <a:pt x="53" y="182"/>
                    <a:pt x="61" y="184"/>
                  </a:cubicBezTo>
                  <a:cubicBezTo>
                    <a:pt x="69" y="185"/>
                    <a:pt x="85" y="176"/>
                    <a:pt x="87" y="164"/>
                  </a:cubicBezTo>
                  <a:cubicBezTo>
                    <a:pt x="87" y="144"/>
                    <a:pt x="87" y="123"/>
                    <a:pt x="87" y="103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75" name="Freeform 584"/>
            <p:cNvSpPr>
              <a:spLocks noChangeAspect="1"/>
            </p:cNvSpPr>
            <p:nvPr/>
          </p:nvSpPr>
          <p:spPr bwMode="gray">
            <a:xfrm flipH="1">
              <a:off x="615295" y="2964081"/>
              <a:ext cx="68263" cy="43450"/>
            </a:xfrm>
            <a:custGeom>
              <a:avLst/>
              <a:gdLst>
                <a:gd name="T0" fmla="*/ 2147483647 w 66"/>
                <a:gd name="T1" fmla="*/ 2147483647 h 41"/>
                <a:gd name="T2" fmla="*/ 2147483647 w 66"/>
                <a:gd name="T3" fmla="*/ 2147483647 h 41"/>
                <a:gd name="T4" fmla="*/ 2147483647 w 66"/>
                <a:gd name="T5" fmla="*/ 2147483647 h 41"/>
                <a:gd name="T6" fmla="*/ 2147483647 w 66"/>
                <a:gd name="T7" fmla="*/ 2147483647 h 41"/>
                <a:gd name="T8" fmla="*/ 2147483647 w 66"/>
                <a:gd name="T9" fmla="*/ 2147483647 h 41"/>
                <a:gd name="T10" fmla="*/ 2147483647 w 66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41"/>
                <a:gd name="T20" fmla="*/ 66 w 6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41">
                  <a:moveTo>
                    <a:pt x="29" y="39"/>
                  </a:moveTo>
                  <a:cubicBezTo>
                    <a:pt x="14" y="37"/>
                    <a:pt x="0" y="25"/>
                    <a:pt x="9" y="23"/>
                  </a:cubicBezTo>
                  <a:cubicBezTo>
                    <a:pt x="16" y="21"/>
                    <a:pt x="13" y="16"/>
                    <a:pt x="15" y="13"/>
                  </a:cubicBezTo>
                  <a:cubicBezTo>
                    <a:pt x="18" y="10"/>
                    <a:pt x="53" y="0"/>
                    <a:pt x="53" y="16"/>
                  </a:cubicBezTo>
                  <a:cubicBezTo>
                    <a:pt x="53" y="21"/>
                    <a:pt x="47" y="25"/>
                    <a:pt x="57" y="30"/>
                  </a:cubicBezTo>
                  <a:cubicBezTo>
                    <a:pt x="66" y="33"/>
                    <a:pt x="46" y="41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76" name="Oval 585"/>
            <p:cNvSpPr>
              <a:spLocks noChangeAspect="1" noChangeArrowheads="1"/>
            </p:cNvSpPr>
            <p:nvPr/>
          </p:nvSpPr>
          <p:spPr bwMode="gray">
            <a:xfrm>
              <a:off x="610641" y="2909570"/>
              <a:ext cx="82225" cy="8295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892175">
                <a:spcBef>
                  <a:spcPct val="0"/>
                </a:spcBef>
              </a:pPr>
              <a:endParaRPr lang="en-CA" sz="170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377" name="Freeform 586"/>
            <p:cNvSpPr>
              <a:spLocks noChangeAspect="1"/>
            </p:cNvSpPr>
            <p:nvPr/>
          </p:nvSpPr>
          <p:spPr bwMode="gray">
            <a:xfrm flipH="1">
              <a:off x="610641" y="2907990"/>
              <a:ext cx="99291" cy="53721"/>
            </a:xfrm>
            <a:custGeom>
              <a:avLst/>
              <a:gdLst>
                <a:gd name="T0" fmla="*/ 2147483647 w 94"/>
                <a:gd name="T1" fmla="*/ 2147483647 h 50"/>
                <a:gd name="T2" fmla="*/ 2147483647 w 94"/>
                <a:gd name="T3" fmla="*/ 2147483647 h 50"/>
                <a:gd name="T4" fmla="*/ 2147483647 w 94"/>
                <a:gd name="T5" fmla="*/ 2147483647 h 50"/>
                <a:gd name="T6" fmla="*/ 2147483647 w 94"/>
                <a:gd name="T7" fmla="*/ 2147483647 h 50"/>
                <a:gd name="T8" fmla="*/ 2147483647 w 94"/>
                <a:gd name="T9" fmla="*/ 2147483647 h 50"/>
                <a:gd name="T10" fmla="*/ 2147483647 w 94"/>
                <a:gd name="T11" fmla="*/ 2147483647 h 50"/>
                <a:gd name="T12" fmla="*/ 2147483647 w 94"/>
                <a:gd name="T13" fmla="*/ 2147483647 h 50"/>
                <a:gd name="T14" fmla="*/ 2147483647 w 94"/>
                <a:gd name="T15" fmla="*/ 2147483647 h 50"/>
                <a:gd name="T16" fmla="*/ 2147483647 w 94"/>
                <a:gd name="T17" fmla="*/ 2147483647 h 50"/>
                <a:gd name="T18" fmla="*/ 2147483647 w 94"/>
                <a:gd name="T19" fmla="*/ 2147483647 h 50"/>
                <a:gd name="T20" fmla="*/ 2147483647 w 94"/>
                <a:gd name="T21" fmla="*/ 2147483647 h 50"/>
                <a:gd name="T22" fmla="*/ 2147483647 w 94"/>
                <a:gd name="T23" fmla="*/ 2147483647 h 50"/>
                <a:gd name="T24" fmla="*/ 2147483647 w 94"/>
                <a:gd name="T25" fmla="*/ 2147483647 h 50"/>
                <a:gd name="T26" fmla="*/ 2147483647 w 94"/>
                <a:gd name="T27" fmla="*/ 2147483647 h 50"/>
                <a:gd name="T28" fmla="*/ 2147483647 w 94"/>
                <a:gd name="T29" fmla="*/ 2147483647 h 50"/>
                <a:gd name="T30" fmla="*/ 2147483647 w 94"/>
                <a:gd name="T31" fmla="*/ 2147483647 h 50"/>
                <a:gd name="T32" fmla="*/ 0 w 94"/>
                <a:gd name="T33" fmla="*/ 2147483647 h 50"/>
                <a:gd name="T34" fmla="*/ 2147483647 w 94"/>
                <a:gd name="T35" fmla="*/ 2147483647 h 50"/>
                <a:gd name="T36" fmla="*/ 2147483647 w 94"/>
                <a:gd name="T37" fmla="*/ 2147483647 h 50"/>
                <a:gd name="T38" fmla="*/ 2147483647 w 94"/>
                <a:gd name="T39" fmla="*/ 2147483647 h 50"/>
                <a:gd name="T40" fmla="*/ 2147483647 w 94"/>
                <a:gd name="T41" fmla="*/ 2147483647 h 50"/>
                <a:gd name="T42" fmla="*/ 2147483647 w 94"/>
                <a:gd name="T43" fmla="*/ 2147483647 h 50"/>
                <a:gd name="T44" fmla="*/ 2147483647 w 94"/>
                <a:gd name="T45" fmla="*/ 2147483647 h 50"/>
                <a:gd name="T46" fmla="*/ 2147483647 w 94"/>
                <a:gd name="T47" fmla="*/ 2147483647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"/>
                <a:gd name="T73" fmla="*/ 0 h 50"/>
                <a:gd name="T74" fmla="*/ 94 w 94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" h="50">
                  <a:moveTo>
                    <a:pt x="54" y="1"/>
                  </a:moveTo>
                  <a:cubicBezTo>
                    <a:pt x="52" y="1"/>
                    <a:pt x="51" y="1"/>
                    <a:pt x="49" y="1"/>
                  </a:cubicBezTo>
                  <a:cubicBezTo>
                    <a:pt x="49" y="1"/>
                    <a:pt x="48" y="1"/>
                    <a:pt x="48" y="1"/>
                  </a:cubicBezTo>
                  <a:cubicBezTo>
                    <a:pt x="47" y="2"/>
                    <a:pt x="46" y="2"/>
                    <a:pt x="44" y="2"/>
                  </a:cubicBezTo>
                  <a:cubicBezTo>
                    <a:pt x="44" y="2"/>
                    <a:pt x="44" y="2"/>
                    <a:pt x="43" y="3"/>
                  </a:cubicBezTo>
                  <a:cubicBezTo>
                    <a:pt x="42" y="3"/>
                    <a:pt x="41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5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0" y="10"/>
                  </a:cubicBezTo>
                  <a:cubicBezTo>
                    <a:pt x="27" y="13"/>
                    <a:pt x="24" y="16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7"/>
                    <a:pt x="3" y="32"/>
                    <a:pt x="0" y="35"/>
                  </a:cubicBezTo>
                  <a:cubicBezTo>
                    <a:pt x="2" y="32"/>
                    <a:pt x="6" y="33"/>
                    <a:pt x="10" y="34"/>
                  </a:cubicBezTo>
                  <a:cubicBezTo>
                    <a:pt x="12" y="34"/>
                    <a:pt x="14" y="35"/>
                    <a:pt x="16" y="36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27" y="41"/>
                    <a:pt x="34" y="50"/>
                    <a:pt x="40" y="48"/>
                  </a:cubicBezTo>
                  <a:cubicBezTo>
                    <a:pt x="40" y="48"/>
                    <a:pt x="51" y="40"/>
                    <a:pt x="57" y="40"/>
                  </a:cubicBezTo>
                  <a:cubicBezTo>
                    <a:pt x="84" y="41"/>
                    <a:pt x="94" y="34"/>
                    <a:pt x="94" y="34"/>
                  </a:cubicBezTo>
                  <a:cubicBezTo>
                    <a:pt x="92" y="14"/>
                    <a:pt x="74" y="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214"/>
          <p:cNvGrpSpPr>
            <a:grpSpLocks/>
          </p:cNvGrpSpPr>
          <p:nvPr/>
        </p:nvGrpSpPr>
        <p:grpSpPr bwMode="auto">
          <a:xfrm>
            <a:off x="4067175" y="2908300"/>
            <a:ext cx="204788" cy="503238"/>
            <a:chOff x="543930" y="2907990"/>
            <a:chExt cx="204788" cy="503237"/>
          </a:xfrm>
        </p:grpSpPr>
        <p:sp>
          <p:nvSpPr>
            <p:cNvPr id="12366" name="Freeform 581"/>
            <p:cNvSpPr>
              <a:spLocks noChangeAspect="1"/>
            </p:cNvSpPr>
            <p:nvPr/>
          </p:nvSpPr>
          <p:spPr bwMode="gray">
            <a:xfrm flipH="1">
              <a:off x="604435" y="3151314"/>
              <a:ext cx="93861" cy="259913"/>
            </a:xfrm>
            <a:custGeom>
              <a:avLst/>
              <a:gdLst>
                <a:gd name="T0" fmla="*/ 2147483647 w 90"/>
                <a:gd name="T1" fmla="*/ 2147483647 h 245"/>
                <a:gd name="T2" fmla="*/ 2147483647 w 90"/>
                <a:gd name="T3" fmla="*/ 2147483647 h 245"/>
                <a:gd name="T4" fmla="*/ 2147483647 w 90"/>
                <a:gd name="T5" fmla="*/ 2147483647 h 245"/>
                <a:gd name="T6" fmla="*/ 2147483647 w 90"/>
                <a:gd name="T7" fmla="*/ 2147483647 h 245"/>
                <a:gd name="T8" fmla="*/ 2147483647 w 90"/>
                <a:gd name="T9" fmla="*/ 2147483647 h 245"/>
                <a:gd name="T10" fmla="*/ 2147483647 w 90"/>
                <a:gd name="T11" fmla="*/ 0 h 245"/>
                <a:gd name="T12" fmla="*/ 2147483647 w 90"/>
                <a:gd name="T13" fmla="*/ 2147483647 h 245"/>
                <a:gd name="T14" fmla="*/ 2147483647 w 90"/>
                <a:gd name="T15" fmla="*/ 2147483647 h 245"/>
                <a:gd name="T16" fmla="*/ 2147483647 w 90"/>
                <a:gd name="T17" fmla="*/ 2147483647 h 245"/>
                <a:gd name="T18" fmla="*/ 2147483647 w 90"/>
                <a:gd name="T19" fmla="*/ 2147483647 h 245"/>
                <a:gd name="T20" fmla="*/ 2147483647 w 90"/>
                <a:gd name="T21" fmla="*/ 2147483647 h 245"/>
                <a:gd name="T22" fmla="*/ 2147483647 w 90"/>
                <a:gd name="T23" fmla="*/ 2147483647 h 245"/>
                <a:gd name="T24" fmla="*/ 2147483647 w 90"/>
                <a:gd name="T25" fmla="*/ 2147483647 h 245"/>
                <a:gd name="T26" fmla="*/ 2147483647 w 90"/>
                <a:gd name="T27" fmla="*/ 2147483647 h 245"/>
                <a:gd name="T28" fmla="*/ 2147483647 w 90"/>
                <a:gd name="T29" fmla="*/ 2147483647 h 245"/>
                <a:gd name="T30" fmla="*/ 2147483647 w 90"/>
                <a:gd name="T31" fmla="*/ 214748364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45"/>
                <a:gd name="T50" fmla="*/ 90 w 90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45">
                  <a:moveTo>
                    <a:pt x="89" y="156"/>
                  </a:moveTo>
                  <a:cubicBezTo>
                    <a:pt x="89" y="140"/>
                    <a:pt x="90" y="47"/>
                    <a:pt x="90" y="7"/>
                  </a:cubicBezTo>
                  <a:cubicBezTo>
                    <a:pt x="89" y="6"/>
                    <a:pt x="89" y="6"/>
                    <a:pt x="89" y="5"/>
                  </a:cubicBezTo>
                  <a:cubicBezTo>
                    <a:pt x="87" y="16"/>
                    <a:pt x="71" y="22"/>
                    <a:pt x="63" y="20"/>
                  </a:cubicBezTo>
                  <a:cubicBezTo>
                    <a:pt x="55" y="19"/>
                    <a:pt x="24" y="13"/>
                    <a:pt x="12" y="10"/>
                  </a:cubicBezTo>
                  <a:cubicBezTo>
                    <a:pt x="6" y="9"/>
                    <a:pt x="4" y="4"/>
                    <a:pt x="3" y="0"/>
                  </a:cubicBezTo>
                  <a:cubicBezTo>
                    <a:pt x="2" y="18"/>
                    <a:pt x="3" y="32"/>
                    <a:pt x="3" y="36"/>
                  </a:cubicBezTo>
                  <a:cubicBezTo>
                    <a:pt x="3" y="49"/>
                    <a:pt x="0" y="181"/>
                    <a:pt x="2" y="205"/>
                  </a:cubicBezTo>
                  <a:cubicBezTo>
                    <a:pt x="3" y="228"/>
                    <a:pt x="43" y="224"/>
                    <a:pt x="44" y="204"/>
                  </a:cubicBezTo>
                  <a:cubicBezTo>
                    <a:pt x="43" y="170"/>
                    <a:pt x="46" y="55"/>
                    <a:pt x="45" y="51"/>
                  </a:cubicBezTo>
                  <a:cubicBezTo>
                    <a:pt x="45" y="47"/>
                    <a:pt x="36" y="46"/>
                    <a:pt x="36" y="39"/>
                  </a:cubicBezTo>
                  <a:cubicBezTo>
                    <a:pt x="36" y="46"/>
                    <a:pt x="45" y="47"/>
                    <a:pt x="45" y="51"/>
                  </a:cubicBezTo>
                  <a:cubicBezTo>
                    <a:pt x="46" y="55"/>
                    <a:pt x="43" y="170"/>
                    <a:pt x="44" y="204"/>
                  </a:cubicBezTo>
                  <a:cubicBezTo>
                    <a:pt x="44" y="206"/>
                    <a:pt x="44" y="211"/>
                    <a:pt x="44" y="211"/>
                  </a:cubicBezTo>
                  <a:cubicBezTo>
                    <a:pt x="46" y="245"/>
                    <a:pt x="87" y="235"/>
                    <a:pt x="88" y="218"/>
                  </a:cubicBezTo>
                  <a:cubicBezTo>
                    <a:pt x="90" y="201"/>
                    <a:pt x="88" y="171"/>
                    <a:pt x="89" y="156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7" name="Freeform 582"/>
            <p:cNvSpPr>
              <a:spLocks noChangeAspect="1"/>
            </p:cNvSpPr>
            <p:nvPr/>
          </p:nvSpPr>
          <p:spPr bwMode="gray">
            <a:xfrm flipH="1">
              <a:off x="543930" y="2976253"/>
              <a:ext cx="204788" cy="244475"/>
            </a:xfrm>
            <a:custGeom>
              <a:avLst/>
              <a:gdLst/>
              <a:ahLst/>
              <a:cxnLst>
                <a:cxn ang="0">
                  <a:pos x="192" y="194"/>
                </a:cxn>
                <a:cxn ang="0">
                  <a:pos x="169" y="49"/>
                </a:cxn>
                <a:cxn ang="0">
                  <a:pos x="143" y="24"/>
                </a:cxn>
                <a:cxn ang="0">
                  <a:pos x="100" y="12"/>
                </a:cxn>
                <a:cxn ang="0">
                  <a:pos x="60" y="2"/>
                </a:cxn>
                <a:cxn ang="0">
                  <a:pos x="30" y="11"/>
                </a:cxn>
                <a:cxn ang="0">
                  <a:pos x="4" y="159"/>
                </a:cxn>
                <a:cxn ang="0">
                  <a:pos x="36" y="168"/>
                </a:cxn>
                <a:cxn ang="0">
                  <a:pos x="54" y="47"/>
                </a:cxn>
                <a:cxn ang="0">
                  <a:pos x="53" y="164"/>
                </a:cxn>
                <a:cxn ang="0">
                  <a:pos x="62" y="174"/>
                </a:cxn>
                <a:cxn ang="0">
                  <a:pos x="113" y="188"/>
                </a:cxn>
                <a:cxn ang="0">
                  <a:pos x="140" y="169"/>
                </a:cxn>
                <a:cxn ang="0">
                  <a:pos x="140" y="169"/>
                </a:cxn>
                <a:cxn ang="0">
                  <a:pos x="138" y="87"/>
                </a:cxn>
                <a:cxn ang="0">
                  <a:pos x="136" y="70"/>
                </a:cxn>
                <a:cxn ang="0">
                  <a:pos x="136" y="69"/>
                </a:cxn>
                <a:cxn ang="0">
                  <a:pos x="136" y="70"/>
                </a:cxn>
                <a:cxn ang="0">
                  <a:pos x="138" y="87"/>
                </a:cxn>
                <a:cxn ang="0">
                  <a:pos x="159" y="203"/>
                </a:cxn>
                <a:cxn ang="0">
                  <a:pos x="192" y="194"/>
                </a:cxn>
              </a:cxnLst>
              <a:rect l="0" t="0" r="r" b="b"/>
              <a:pathLst>
                <a:path w="198" h="231">
                  <a:moveTo>
                    <a:pt x="192" y="194"/>
                  </a:moveTo>
                  <a:cubicBezTo>
                    <a:pt x="189" y="184"/>
                    <a:pt x="172" y="67"/>
                    <a:pt x="169" y="49"/>
                  </a:cubicBezTo>
                  <a:cubicBezTo>
                    <a:pt x="166" y="32"/>
                    <a:pt x="151" y="26"/>
                    <a:pt x="143" y="24"/>
                  </a:cubicBezTo>
                  <a:cubicBezTo>
                    <a:pt x="135" y="21"/>
                    <a:pt x="113" y="16"/>
                    <a:pt x="100" y="12"/>
                  </a:cubicBezTo>
                  <a:cubicBezTo>
                    <a:pt x="88" y="9"/>
                    <a:pt x="69" y="3"/>
                    <a:pt x="60" y="2"/>
                  </a:cubicBezTo>
                  <a:cubicBezTo>
                    <a:pt x="51" y="0"/>
                    <a:pt x="33" y="3"/>
                    <a:pt x="30" y="11"/>
                  </a:cubicBezTo>
                  <a:cubicBezTo>
                    <a:pt x="28" y="17"/>
                    <a:pt x="8" y="139"/>
                    <a:pt x="4" y="159"/>
                  </a:cubicBezTo>
                  <a:cubicBezTo>
                    <a:pt x="0" y="180"/>
                    <a:pt x="31" y="184"/>
                    <a:pt x="36" y="168"/>
                  </a:cubicBezTo>
                  <a:cubicBezTo>
                    <a:pt x="40" y="157"/>
                    <a:pt x="55" y="38"/>
                    <a:pt x="54" y="47"/>
                  </a:cubicBezTo>
                  <a:cubicBezTo>
                    <a:pt x="54" y="53"/>
                    <a:pt x="53" y="121"/>
                    <a:pt x="53" y="164"/>
                  </a:cubicBezTo>
                  <a:cubicBezTo>
                    <a:pt x="54" y="169"/>
                    <a:pt x="56" y="173"/>
                    <a:pt x="62" y="174"/>
                  </a:cubicBezTo>
                  <a:cubicBezTo>
                    <a:pt x="74" y="177"/>
                    <a:pt x="106" y="187"/>
                    <a:pt x="113" y="188"/>
                  </a:cubicBezTo>
                  <a:cubicBezTo>
                    <a:pt x="121" y="190"/>
                    <a:pt x="137" y="180"/>
                    <a:pt x="140" y="169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0" y="141"/>
                    <a:pt x="140" y="110"/>
                    <a:pt x="138" y="87"/>
                  </a:cubicBezTo>
                  <a:cubicBezTo>
                    <a:pt x="137" y="78"/>
                    <a:pt x="137" y="73"/>
                    <a:pt x="136" y="70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70"/>
                  </a:cubicBezTo>
                  <a:cubicBezTo>
                    <a:pt x="137" y="75"/>
                    <a:pt x="138" y="81"/>
                    <a:pt x="138" y="87"/>
                  </a:cubicBezTo>
                  <a:cubicBezTo>
                    <a:pt x="141" y="109"/>
                    <a:pt x="148" y="149"/>
                    <a:pt x="159" y="203"/>
                  </a:cubicBezTo>
                  <a:cubicBezTo>
                    <a:pt x="165" y="231"/>
                    <a:pt x="198" y="218"/>
                    <a:pt x="192" y="19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85882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893014">
                <a:defRPr/>
              </a:pPr>
              <a:endParaRPr lang="en-CA" sz="17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68" name="Freeform 583"/>
            <p:cNvSpPr>
              <a:spLocks noChangeAspect="1"/>
            </p:cNvSpPr>
            <p:nvPr/>
          </p:nvSpPr>
          <p:spPr bwMode="gray">
            <a:xfrm flipH="1">
              <a:off x="604435" y="2982251"/>
              <a:ext cx="91534" cy="199083"/>
            </a:xfrm>
            <a:custGeom>
              <a:avLst/>
              <a:gdLst>
                <a:gd name="T0" fmla="*/ 2147483647 w 87"/>
                <a:gd name="T1" fmla="*/ 2147483647 h 185"/>
                <a:gd name="T2" fmla="*/ 2147483647 w 87"/>
                <a:gd name="T3" fmla="*/ 2147483647 h 185"/>
                <a:gd name="T4" fmla="*/ 2147483647 w 87"/>
                <a:gd name="T5" fmla="*/ 2147483647 h 185"/>
                <a:gd name="T6" fmla="*/ 2147483647 w 87"/>
                <a:gd name="T7" fmla="*/ 2147483647 h 185"/>
                <a:gd name="T8" fmla="*/ 2147483647 w 87"/>
                <a:gd name="T9" fmla="*/ 2147483647 h 185"/>
                <a:gd name="T10" fmla="*/ 2147483647 w 87"/>
                <a:gd name="T11" fmla="*/ 2147483647 h 185"/>
                <a:gd name="T12" fmla="*/ 2147483647 w 87"/>
                <a:gd name="T13" fmla="*/ 2147483647 h 185"/>
                <a:gd name="T14" fmla="*/ 2147483647 w 87"/>
                <a:gd name="T15" fmla="*/ 2147483647 h 185"/>
                <a:gd name="T16" fmla="*/ 2147483647 w 87"/>
                <a:gd name="T17" fmla="*/ 2147483647 h 185"/>
                <a:gd name="T18" fmla="*/ 2147483647 w 87"/>
                <a:gd name="T19" fmla="*/ 2147483647 h 185"/>
                <a:gd name="T20" fmla="*/ 2147483647 w 87"/>
                <a:gd name="T21" fmla="*/ 2147483647 h 185"/>
                <a:gd name="T22" fmla="*/ 2147483647 w 87"/>
                <a:gd name="T23" fmla="*/ 0 h 185"/>
                <a:gd name="T24" fmla="*/ 2147483647 w 87"/>
                <a:gd name="T25" fmla="*/ 2147483647 h 185"/>
                <a:gd name="T26" fmla="*/ 2147483647 w 87"/>
                <a:gd name="T27" fmla="*/ 2147483647 h 185"/>
                <a:gd name="T28" fmla="*/ 2147483647 w 87"/>
                <a:gd name="T29" fmla="*/ 2147483647 h 185"/>
                <a:gd name="T30" fmla="*/ 0 w 87"/>
                <a:gd name="T31" fmla="*/ 2147483647 h 185"/>
                <a:gd name="T32" fmla="*/ 2147483647 w 87"/>
                <a:gd name="T33" fmla="*/ 2147483647 h 185"/>
                <a:gd name="T34" fmla="*/ 2147483647 w 87"/>
                <a:gd name="T35" fmla="*/ 2147483647 h 185"/>
                <a:gd name="T36" fmla="*/ 2147483647 w 87"/>
                <a:gd name="T37" fmla="*/ 2147483647 h 185"/>
                <a:gd name="T38" fmla="*/ 2147483647 w 87"/>
                <a:gd name="T39" fmla="*/ 2147483647 h 1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85"/>
                <a:gd name="T62" fmla="*/ 87 w 87"/>
                <a:gd name="T63" fmla="*/ 185 h 1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85">
                  <a:moveTo>
                    <a:pt x="87" y="103"/>
                  </a:moveTo>
                  <a:cubicBezTo>
                    <a:pt x="84" y="113"/>
                    <a:pt x="72" y="121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51"/>
                    <a:pt x="63" y="41"/>
                  </a:cubicBezTo>
                  <a:cubicBezTo>
                    <a:pt x="63" y="30"/>
                    <a:pt x="71" y="15"/>
                    <a:pt x="76" y="1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58" y="12"/>
                    <a:pt x="50" y="26"/>
                    <a:pt x="49" y="37"/>
                  </a:cubicBezTo>
                  <a:cubicBezTo>
                    <a:pt x="48" y="49"/>
                    <a:pt x="49" y="118"/>
                    <a:pt x="49" y="118"/>
                  </a:cubicBezTo>
                  <a:cubicBezTo>
                    <a:pt x="40" y="116"/>
                    <a:pt x="28" y="112"/>
                    <a:pt x="19" y="110"/>
                  </a:cubicBezTo>
                  <a:cubicBezTo>
                    <a:pt x="18" y="108"/>
                    <a:pt x="18" y="39"/>
                    <a:pt x="18" y="29"/>
                  </a:cubicBezTo>
                  <a:cubicBezTo>
                    <a:pt x="18" y="18"/>
                    <a:pt x="27" y="3"/>
                    <a:pt x="3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7" y="15"/>
                    <a:pt x="6" y="26"/>
                  </a:cubicBezTo>
                  <a:cubicBezTo>
                    <a:pt x="5" y="37"/>
                    <a:pt x="6" y="100"/>
                    <a:pt x="6" y="107"/>
                  </a:cubicBezTo>
                  <a:cubicBezTo>
                    <a:pt x="3" y="105"/>
                    <a:pt x="2" y="102"/>
                    <a:pt x="1" y="99"/>
                  </a:cubicBezTo>
                  <a:cubicBezTo>
                    <a:pt x="0" y="119"/>
                    <a:pt x="0" y="141"/>
                    <a:pt x="0" y="159"/>
                  </a:cubicBezTo>
                  <a:cubicBezTo>
                    <a:pt x="1" y="164"/>
                    <a:pt x="4" y="169"/>
                    <a:pt x="10" y="170"/>
                  </a:cubicBezTo>
                  <a:cubicBezTo>
                    <a:pt x="22" y="172"/>
                    <a:pt x="53" y="182"/>
                    <a:pt x="61" y="184"/>
                  </a:cubicBezTo>
                  <a:cubicBezTo>
                    <a:pt x="69" y="185"/>
                    <a:pt x="85" y="176"/>
                    <a:pt x="87" y="164"/>
                  </a:cubicBezTo>
                  <a:cubicBezTo>
                    <a:pt x="87" y="144"/>
                    <a:pt x="87" y="123"/>
                    <a:pt x="87" y="103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69" name="Freeform 584"/>
            <p:cNvSpPr>
              <a:spLocks noChangeAspect="1"/>
            </p:cNvSpPr>
            <p:nvPr/>
          </p:nvSpPr>
          <p:spPr bwMode="gray">
            <a:xfrm flipH="1">
              <a:off x="615295" y="2964081"/>
              <a:ext cx="68263" cy="43450"/>
            </a:xfrm>
            <a:custGeom>
              <a:avLst/>
              <a:gdLst>
                <a:gd name="T0" fmla="*/ 2147483647 w 66"/>
                <a:gd name="T1" fmla="*/ 2147483647 h 41"/>
                <a:gd name="T2" fmla="*/ 2147483647 w 66"/>
                <a:gd name="T3" fmla="*/ 2147483647 h 41"/>
                <a:gd name="T4" fmla="*/ 2147483647 w 66"/>
                <a:gd name="T5" fmla="*/ 2147483647 h 41"/>
                <a:gd name="T6" fmla="*/ 2147483647 w 66"/>
                <a:gd name="T7" fmla="*/ 2147483647 h 41"/>
                <a:gd name="T8" fmla="*/ 2147483647 w 66"/>
                <a:gd name="T9" fmla="*/ 2147483647 h 41"/>
                <a:gd name="T10" fmla="*/ 2147483647 w 66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41"/>
                <a:gd name="T20" fmla="*/ 66 w 6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41">
                  <a:moveTo>
                    <a:pt x="29" y="39"/>
                  </a:moveTo>
                  <a:cubicBezTo>
                    <a:pt x="14" y="37"/>
                    <a:pt x="0" y="25"/>
                    <a:pt x="9" y="23"/>
                  </a:cubicBezTo>
                  <a:cubicBezTo>
                    <a:pt x="16" y="21"/>
                    <a:pt x="13" y="16"/>
                    <a:pt x="15" y="13"/>
                  </a:cubicBezTo>
                  <a:cubicBezTo>
                    <a:pt x="18" y="10"/>
                    <a:pt x="53" y="0"/>
                    <a:pt x="53" y="16"/>
                  </a:cubicBezTo>
                  <a:cubicBezTo>
                    <a:pt x="53" y="21"/>
                    <a:pt x="47" y="25"/>
                    <a:pt x="57" y="30"/>
                  </a:cubicBezTo>
                  <a:cubicBezTo>
                    <a:pt x="66" y="33"/>
                    <a:pt x="46" y="41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70" name="Oval 585"/>
            <p:cNvSpPr>
              <a:spLocks noChangeAspect="1" noChangeArrowheads="1"/>
            </p:cNvSpPr>
            <p:nvPr/>
          </p:nvSpPr>
          <p:spPr bwMode="gray">
            <a:xfrm>
              <a:off x="610641" y="2909570"/>
              <a:ext cx="82225" cy="8295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892175">
                <a:spcBef>
                  <a:spcPct val="0"/>
                </a:spcBef>
              </a:pPr>
              <a:endParaRPr lang="en-CA" sz="170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371" name="Freeform 586"/>
            <p:cNvSpPr>
              <a:spLocks noChangeAspect="1"/>
            </p:cNvSpPr>
            <p:nvPr/>
          </p:nvSpPr>
          <p:spPr bwMode="gray">
            <a:xfrm flipH="1">
              <a:off x="610641" y="2907990"/>
              <a:ext cx="99291" cy="53721"/>
            </a:xfrm>
            <a:custGeom>
              <a:avLst/>
              <a:gdLst>
                <a:gd name="T0" fmla="*/ 2147483647 w 94"/>
                <a:gd name="T1" fmla="*/ 2147483647 h 50"/>
                <a:gd name="T2" fmla="*/ 2147483647 w 94"/>
                <a:gd name="T3" fmla="*/ 2147483647 h 50"/>
                <a:gd name="T4" fmla="*/ 2147483647 w 94"/>
                <a:gd name="T5" fmla="*/ 2147483647 h 50"/>
                <a:gd name="T6" fmla="*/ 2147483647 w 94"/>
                <a:gd name="T7" fmla="*/ 2147483647 h 50"/>
                <a:gd name="T8" fmla="*/ 2147483647 w 94"/>
                <a:gd name="T9" fmla="*/ 2147483647 h 50"/>
                <a:gd name="T10" fmla="*/ 2147483647 w 94"/>
                <a:gd name="T11" fmla="*/ 2147483647 h 50"/>
                <a:gd name="T12" fmla="*/ 2147483647 w 94"/>
                <a:gd name="T13" fmla="*/ 2147483647 h 50"/>
                <a:gd name="T14" fmla="*/ 2147483647 w 94"/>
                <a:gd name="T15" fmla="*/ 2147483647 h 50"/>
                <a:gd name="T16" fmla="*/ 2147483647 w 94"/>
                <a:gd name="T17" fmla="*/ 2147483647 h 50"/>
                <a:gd name="T18" fmla="*/ 2147483647 w 94"/>
                <a:gd name="T19" fmla="*/ 2147483647 h 50"/>
                <a:gd name="T20" fmla="*/ 2147483647 w 94"/>
                <a:gd name="T21" fmla="*/ 2147483647 h 50"/>
                <a:gd name="T22" fmla="*/ 2147483647 w 94"/>
                <a:gd name="T23" fmla="*/ 2147483647 h 50"/>
                <a:gd name="T24" fmla="*/ 2147483647 w 94"/>
                <a:gd name="T25" fmla="*/ 2147483647 h 50"/>
                <a:gd name="T26" fmla="*/ 2147483647 w 94"/>
                <a:gd name="T27" fmla="*/ 2147483647 h 50"/>
                <a:gd name="T28" fmla="*/ 2147483647 w 94"/>
                <a:gd name="T29" fmla="*/ 2147483647 h 50"/>
                <a:gd name="T30" fmla="*/ 2147483647 w 94"/>
                <a:gd name="T31" fmla="*/ 2147483647 h 50"/>
                <a:gd name="T32" fmla="*/ 0 w 94"/>
                <a:gd name="T33" fmla="*/ 2147483647 h 50"/>
                <a:gd name="T34" fmla="*/ 2147483647 w 94"/>
                <a:gd name="T35" fmla="*/ 2147483647 h 50"/>
                <a:gd name="T36" fmla="*/ 2147483647 w 94"/>
                <a:gd name="T37" fmla="*/ 2147483647 h 50"/>
                <a:gd name="T38" fmla="*/ 2147483647 w 94"/>
                <a:gd name="T39" fmla="*/ 2147483647 h 50"/>
                <a:gd name="T40" fmla="*/ 2147483647 w 94"/>
                <a:gd name="T41" fmla="*/ 2147483647 h 50"/>
                <a:gd name="T42" fmla="*/ 2147483647 w 94"/>
                <a:gd name="T43" fmla="*/ 2147483647 h 50"/>
                <a:gd name="T44" fmla="*/ 2147483647 w 94"/>
                <a:gd name="T45" fmla="*/ 2147483647 h 50"/>
                <a:gd name="T46" fmla="*/ 2147483647 w 94"/>
                <a:gd name="T47" fmla="*/ 2147483647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"/>
                <a:gd name="T73" fmla="*/ 0 h 50"/>
                <a:gd name="T74" fmla="*/ 94 w 94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" h="50">
                  <a:moveTo>
                    <a:pt x="54" y="1"/>
                  </a:moveTo>
                  <a:cubicBezTo>
                    <a:pt x="52" y="1"/>
                    <a:pt x="51" y="1"/>
                    <a:pt x="49" y="1"/>
                  </a:cubicBezTo>
                  <a:cubicBezTo>
                    <a:pt x="49" y="1"/>
                    <a:pt x="48" y="1"/>
                    <a:pt x="48" y="1"/>
                  </a:cubicBezTo>
                  <a:cubicBezTo>
                    <a:pt x="47" y="2"/>
                    <a:pt x="46" y="2"/>
                    <a:pt x="44" y="2"/>
                  </a:cubicBezTo>
                  <a:cubicBezTo>
                    <a:pt x="44" y="2"/>
                    <a:pt x="44" y="2"/>
                    <a:pt x="43" y="3"/>
                  </a:cubicBezTo>
                  <a:cubicBezTo>
                    <a:pt x="42" y="3"/>
                    <a:pt x="41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5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0" y="10"/>
                  </a:cubicBezTo>
                  <a:cubicBezTo>
                    <a:pt x="27" y="13"/>
                    <a:pt x="24" y="16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7"/>
                    <a:pt x="3" y="32"/>
                    <a:pt x="0" y="35"/>
                  </a:cubicBezTo>
                  <a:cubicBezTo>
                    <a:pt x="2" y="32"/>
                    <a:pt x="6" y="33"/>
                    <a:pt x="10" y="34"/>
                  </a:cubicBezTo>
                  <a:cubicBezTo>
                    <a:pt x="12" y="34"/>
                    <a:pt x="14" y="35"/>
                    <a:pt x="16" y="36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27" y="41"/>
                    <a:pt x="34" y="50"/>
                    <a:pt x="40" y="48"/>
                  </a:cubicBezTo>
                  <a:cubicBezTo>
                    <a:pt x="40" y="48"/>
                    <a:pt x="51" y="40"/>
                    <a:pt x="57" y="40"/>
                  </a:cubicBezTo>
                  <a:cubicBezTo>
                    <a:pt x="84" y="41"/>
                    <a:pt x="94" y="34"/>
                    <a:pt x="94" y="34"/>
                  </a:cubicBezTo>
                  <a:cubicBezTo>
                    <a:pt x="92" y="14"/>
                    <a:pt x="74" y="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214"/>
          <p:cNvGrpSpPr>
            <a:grpSpLocks/>
          </p:cNvGrpSpPr>
          <p:nvPr/>
        </p:nvGrpSpPr>
        <p:grpSpPr bwMode="auto">
          <a:xfrm>
            <a:off x="2916238" y="2908300"/>
            <a:ext cx="204787" cy="503238"/>
            <a:chOff x="543930" y="2907990"/>
            <a:chExt cx="204788" cy="503237"/>
          </a:xfrm>
        </p:grpSpPr>
        <p:sp>
          <p:nvSpPr>
            <p:cNvPr id="12360" name="Freeform 581"/>
            <p:cNvSpPr>
              <a:spLocks noChangeAspect="1"/>
            </p:cNvSpPr>
            <p:nvPr/>
          </p:nvSpPr>
          <p:spPr bwMode="gray">
            <a:xfrm flipH="1">
              <a:off x="604435" y="3151314"/>
              <a:ext cx="93861" cy="259913"/>
            </a:xfrm>
            <a:custGeom>
              <a:avLst/>
              <a:gdLst>
                <a:gd name="T0" fmla="*/ 2147483647 w 90"/>
                <a:gd name="T1" fmla="*/ 2147483647 h 245"/>
                <a:gd name="T2" fmla="*/ 2147483647 w 90"/>
                <a:gd name="T3" fmla="*/ 2147483647 h 245"/>
                <a:gd name="T4" fmla="*/ 2147483647 w 90"/>
                <a:gd name="T5" fmla="*/ 2147483647 h 245"/>
                <a:gd name="T6" fmla="*/ 2147483647 w 90"/>
                <a:gd name="T7" fmla="*/ 2147483647 h 245"/>
                <a:gd name="T8" fmla="*/ 2147483647 w 90"/>
                <a:gd name="T9" fmla="*/ 2147483647 h 245"/>
                <a:gd name="T10" fmla="*/ 2147483647 w 90"/>
                <a:gd name="T11" fmla="*/ 0 h 245"/>
                <a:gd name="T12" fmla="*/ 2147483647 w 90"/>
                <a:gd name="T13" fmla="*/ 2147483647 h 245"/>
                <a:gd name="T14" fmla="*/ 2147483647 w 90"/>
                <a:gd name="T15" fmla="*/ 2147483647 h 245"/>
                <a:gd name="T16" fmla="*/ 2147483647 w 90"/>
                <a:gd name="T17" fmla="*/ 2147483647 h 245"/>
                <a:gd name="T18" fmla="*/ 2147483647 w 90"/>
                <a:gd name="T19" fmla="*/ 2147483647 h 245"/>
                <a:gd name="T20" fmla="*/ 2147483647 w 90"/>
                <a:gd name="T21" fmla="*/ 2147483647 h 245"/>
                <a:gd name="T22" fmla="*/ 2147483647 w 90"/>
                <a:gd name="T23" fmla="*/ 2147483647 h 245"/>
                <a:gd name="T24" fmla="*/ 2147483647 w 90"/>
                <a:gd name="T25" fmla="*/ 2147483647 h 245"/>
                <a:gd name="T26" fmla="*/ 2147483647 w 90"/>
                <a:gd name="T27" fmla="*/ 2147483647 h 245"/>
                <a:gd name="T28" fmla="*/ 2147483647 w 90"/>
                <a:gd name="T29" fmla="*/ 2147483647 h 245"/>
                <a:gd name="T30" fmla="*/ 2147483647 w 90"/>
                <a:gd name="T31" fmla="*/ 214748364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45"/>
                <a:gd name="T50" fmla="*/ 90 w 90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45">
                  <a:moveTo>
                    <a:pt x="89" y="156"/>
                  </a:moveTo>
                  <a:cubicBezTo>
                    <a:pt x="89" y="140"/>
                    <a:pt x="90" y="47"/>
                    <a:pt x="90" y="7"/>
                  </a:cubicBezTo>
                  <a:cubicBezTo>
                    <a:pt x="89" y="6"/>
                    <a:pt x="89" y="6"/>
                    <a:pt x="89" y="5"/>
                  </a:cubicBezTo>
                  <a:cubicBezTo>
                    <a:pt x="87" y="16"/>
                    <a:pt x="71" y="22"/>
                    <a:pt x="63" y="20"/>
                  </a:cubicBezTo>
                  <a:cubicBezTo>
                    <a:pt x="55" y="19"/>
                    <a:pt x="24" y="13"/>
                    <a:pt x="12" y="10"/>
                  </a:cubicBezTo>
                  <a:cubicBezTo>
                    <a:pt x="6" y="9"/>
                    <a:pt x="4" y="4"/>
                    <a:pt x="3" y="0"/>
                  </a:cubicBezTo>
                  <a:cubicBezTo>
                    <a:pt x="2" y="18"/>
                    <a:pt x="3" y="32"/>
                    <a:pt x="3" y="36"/>
                  </a:cubicBezTo>
                  <a:cubicBezTo>
                    <a:pt x="3" y="49"/>
                    <a:pt x="0" y="181"/>
                    <a:pt x="2" y="205"/>
                  </a:cubicBezTo>
                  <a:cubicBezTo>
                    <a:pt x="3" y="228"/>
                    <a:pt x="43" y="224"/>
                    <a:pt x="44" y="204"/>
                  </a:cubicBezTo>
                  <a:cubicBezTo>
                    <a:pt x="43" y="170"/>
                    <a:pt x="46" y="55"/>
                    <a:pt x="45" y="51"/>
                  </a:cubicBezTo>
                  <a:cubicBezTo>
                    <a:pt x="45" y="47"/>
                    <a:pt x="36" y="46"/>
                    <a:pt x="36" y="39"/>
                  </a:cubicBezTo>
                  <a:cubicBezTo>
                    <a:pt x="36" y="46"/>
                    <a:pt x="45" y="47"/>
                    <a:pt x="45" y="51"/>
                  </a:cubicBezTo>
                  <a:cubicBezTo>
                    <a:pt x="46" y="55"/>
                    <a:pt x="43" y="170"/>
                    <a:pt x="44" y="204"/>
                  </a:cubicBezTo>
                  <a:cubicBezTo>
                    <a:pt x="44" y="206"/>
                    <a:pt x="44" y="211"/>
                    <a:pt x="44" y="211"/>
                  </a:cubicBezTo>
                  <a:cubicBezTo>
                    <a:pt x="46" y="245"/>
                    <a:pt x="87" y="235"/>
                    <a:pt x="88" y="218"/>
                  </a:cubicBezTo>
                  <a:cubicBezTo>
                    <a:pt x="90" y="201"/>
                    <a:pt x="88" y="171"/>
                    <a:pt x="89" y="156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35" name="Freeform 582"/>
            <p:cNvSpPr>
              <a:spLocks noChangeAspect="1"/>
            </p:cNvSpPr>
            <p:nvPr/>
          </p:nvSpPr>
          <p:spPr bwMode="gray">
            <a:xfrm flipH="1">
              <a:off x="543930" y="2976253"/>
              <a:ext cx="204788" cy="244475"/>
            </a:xfrm>
            <a:custGeom>
              <a:avLst/>
              <a:gdLst/>
              <a:ahLst/>
              <a:cxnLst>
                <a:cxn ang="0">
                  <a:pos x="192" y="194"/>
                </a:cxn>
                <a:cxn ang="0">
                  <a:pos x="169" y="49"/>
                </a:cxn>
                <a:cxn ang="0">
                  <a:pos x="143" y="24"/>
                </a:cxn>
                <a:cxn ang="0">
                  <a:pos x="100" y="12"/>
                </a:cxn>
                <a:cxn ang="0">
                  <a:pos x="60" y="2"/>
                </a:cxn>
                <a:cxn ang="0">
                  <a:pos x="30" y="11"/>
                </a:cxn>
                <a:cxn ang="0">
                  <a:pos x="4" y="159"/>
                </a:cxn>
                <a:cxn ang="0">
                  <a:pos x="36" y="168"/>
                </a:cxn>
                <a:cxn ang="0">
                  <a:pos x="54" y="47"/>
                </a:cxn>
                <a:cxn ang="0">
                  <a:pos x="53" y="164"/>
                </a:cxn>
                <a:cxn ang="0">
                  <a:pos x="62" y="174"/>
                </a:cxn>
                <a:cxn ang="0">
                  <a:pos x="113" y="188"/>
                </a:cxn>
                <a:cxn ang="0">
                  <a:pos x="140" y="169"/>
                </a:cxn>
                <a:cxn ang="0">
                  <a:pos x="140" y="169"/>
                </a:cxn>
                <a:cxn ang="0">
                  <a:pos x="138" y="87"/>
                </a:cxn>
                <a:cxn ang="0">
                  <a:pos x="136" y="70"/>
                </a:cxn>
                <a:cxn ang="0">
                  <a:pos x="136" y="69"/>
                </a:cxn>
                <a:cxn ang="0">
                  <a:pos x="136" y="70"/>
                </a:cxn>
                <a:cxn ang="0">
                  <a:pos x="138" y="87"/>
                </a:cxn>
                <a:cxn ang="0">
                  <a:pos x="159" y="203"/>
                </a:cxn>
                <a:cxn ang="0">
                  <a:pos x="192" y="194"/>
                </a:cxn>
              </a:cxnLst>
              <a:rect l="0" t="0" r="r" b="b"/>
              <a:pathLst>
                <a:path w="198" h="231">
                  <a:moveTo>
                    <a:pt x="192" y="194"/>
                  </a:moveTo>
                  <a:cubicBezTo>
                    <a:pt x="189" y="184"/>
                    <a:pt x="172" y="67"/>
                    <a:pt x="169" y="49"/>
                  </a:cubicBezTo>
                  <a:cubicBezTo>
                    <a:pt x="166" y="32"/>
                    <a:pt x="151" y="26"/>
                    <a:pt x="143" y="24"/>
                  </a:cubicBezTo>
                  <a:cubicBezTo>
                    <a:pt x="135" y="21"/>
                    <a:pt x="113" y="16"/>
                    <a:pt x="100" y="12"/>
                  </a:cubicBezTo>
                  <a:cubicBezTo>
                    <a:pt x="88" y="9"/>
                    <a:pt x="69" y="3"/>
                    <a:pt x="60" y="2"/>
                  </a:cubicBezTo>
                  <a:cubicBezTo>
                    <a:pt x="51" y="0"/>
                    <a:pt x="33" y="3"/>
                    <a:pt x="30" y="11"/>
                  </a:cubicBezTo>
                  <a:cubicBezTo>
                    <a:pt x="28" y="17"/>
                    <a:pt x="8" y="139"/>
                    <a:pt x="4" y="159"/>
                  </a:cubicBezTo>
                  <a:cubicBezTo>
                    <a:pt x="0" y="180"/>
                    <a:pt x="31" y="184"/>
                    <a:pt x="36" y="168"/>
                  </a:cubicBezTo>
                  <a:cubicBezTo>
                    <a:pt x="40" y="157"/>
                    <a:pt x="55" y="38"/>
                    <a:pt x="54" y="47"/>
                  </a:cubicBezTo>
                  <a:cubicBezTo>
                    <a:pt x="54" y="53"/>
                    <a:pt x="53" y="121"/>
                    <a:pt x="53" y="164"/>
                  </a:cubicBezTo>
                  <a:cubicBezTo>
                    <a:pt x="54" y="169"/>
                    <a:pt x="56" y="173"/>
                    <a:pt x="62" y="174"/>
                  </a:cubicBezTo>
                  <a:cubicBezTo>
                    <a:pt x="74" y="177"/>
                    <a:pt x="106" y="187"/>
                    <a:pt x="113" y="188"/>
                  </a:cubicBezTo>
                  <a:cubicBezTo>
                    <a:pt x="121" y="190"/>
                    <a:pt x="137" y="180"/>
                    <a:pt x="140" y="169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0" y="141"/>
                    <a:pt x="140" y="110"/>
                    <a:pt x="138" y="87"/>
                  </a:cubicBezTo>
                  <a:cubicBezTo>
                    <a:pt x="137" y="78"/>
                    <a:pt x="137" y="73"/>
                    <a:pt x="136" y="70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70"/>
                  </a:cubicBezTo>
                  <a:cubicBezTo>
                    <a:pt x="137" y="75"/>
                    <a:pt x="138" y="81"/>
                    <a:pt x="138" y="87"/>
                  </a:cubicBezTo>
                  <a:cubicBezTo>
                    <a:pt x="141" y="109"/>
                    <a:pt x="148" y="149"/>
                    <a:pt x="159" y="203"/>
                  </a:cubicBezTo>
                  <a:cubicBezTo>
                    <a:pt x="165" y="231"/>
                    <a:pt x="198" y="218"/>
                    <a:pt x="192" y="19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85882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893014">
                <a:defRPr/>
              </a:pPr>
              <a:endParaRPr lang="en-CA" sz="17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62" name="Freeform 583"/>
            <p:cNvSpPr>
              <a:spLocks noChangeAspect="1"/>
            </p:cNvSpPr>
            <p:nvPr/>
          </p:nvSpPr>
          <p:spPr bwMode="gray">
            <a:xfrm flipH="1">
              <a:off x="604435" y="2982251"/>
              <a:ext cx="91534" cy="199083"/>
            </a:xfrm>
            <a:custGeom>
              <a:avLst/>
              <a:gdLst>
                <a:gd name="T0" fmla="*/ 2147483647 w 87"/>
                <a:gd name="T1" fmla="*/ 2147483647 h 185"/>
                <a:gd name="T2" fmla="*/ 2147483647 w 87"/>
                <a:gd name="T3" fmla="*/ 2147483647 h 185"/>
                <a:gd name="T4" fmla="*/ 2147483647 w 87"/>
                <a:gd name="T5" fmla="*/ 2147483647 h 185"/>
                <a:gd name="T6" fmla="*/ 2147483647 w 87"/>
                <a:gd name="T7" fmla="*/ 2147483647 h 185"/>
                <a:gd name="T8" fmla="*/ 2147483647 w 87"/>
                <a:gd name="T9" fmla="*/ 2147483647 h 185"/>
                <a:gd name="T10" fmla="*/ 2147483647 w 87"/>
                <a:gd name="T11" fmla="*/ 2147483647 h 185"/>
                <a:gd name="T12" fmla="*/ 2147483647 w 87"/>
                <a:gd name="T13" fmla="*/ 2147483647 h 185"/>
                <a:gd name="T14" fmla="*/ 2147483647 w 87"/>
                <a:gd name="T15" fmla="*/ 2147483647 h 185"/>
                <a:gd name="T16" fmla="*/ 2147483647 w 87"/>
                <a:gd name="T17" fmla="*/ 2147483647 h 185"/>
                <a:gd name="T18" fmla="*/ 2147483647 w 87"/>
                <a:gd name="T19" fmla="*/ 2147483647 h 185"/>
                <a:gd name="T20" fmla="*/ 2147483647 w 87"/>
                <a:gd name="T21" fmla="*/ 2147483647 h 185"/>
                <a:gd name="T22" fmla="*/ 2147483647 w 87"/>
                <a:gd name="T23" fmla="*/ 0 h 185"/>
                <a:gd name="T24" fmla="*/ 2147483647 w 87"/>
                <a:gd name="T25" fmla="*/ 2147483647 h 185"/>
                <a:gd name="T26" fmla="*/ 2147483647 w 87"/>
                <a:gd name="T27" fmla="*/ 2147483647 h 185"/>
                <a:gd name="T28" fmla="*/ 2147483647 w 87"/>
                <a:gd name="T29" fmla="*/ 2147483647 h 185"/>
                <a:gd name="T30" fmla="*/ 0 w 87"/>
                <a:gd name="T31" fmla="*/ 2147483647 h 185"/>
                <a:gd name="T32" fmla="*/ 2147483647 w 87"/>
                <a:gd name="T33" fmla="*/ 2147483647 h 185"/>
                <a:gd name="T34" fmla="*/ 2147483647 w 87"/>
                <a:gd name="T35" fmla="*/ 2147483647 h 185"/>
                <a:gd name="T36" fmla="*/ 2147483647 w 87"/>
                <a:gd name="T37" fmla="*/ 2147483647 h 185"/>
                <a:gd name="T38" fmla="*/ 2147483647 w 87"/>
                <a:gd name="T39" fmla="*/ 2147483647 h 1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85"/>
                <a:gd name="T62" fmla="*/ 87 w 87"/>
                <a:gd name="T63" fmla="*/ 185 h 1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85">
                  <a:moveTo>
                    <a:pt x="87" y="103"/>
                  </a:moveTo>
                  <a:cubicBezTo>
                    <a:pt x="84" y="113"/>
                    <a:pt x="72" y="121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51"/>
                    <a:pt x="63" y="41"/>
                  </a:cubicBezTo>
                  <a:cubicBezTo>
                    <a:pt x="63" y="30"/>
                    <a:pt x="71" y="15"/>
                    <a:pt x="76" y="1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58" y="12"/>
                    <a:pt x="50" y="26"/>
                    <a:pt x="49" y="37"/>
                  </a:cubicBezTo>
                  <a:cubicBezTo>
                    <a:pt x="48" y="49"/>
                    <a:pt x="49" y="118"/>
                    <a:pt x="49" y="118"/>
                  </a:cubicBezTo>
                  <a:cubicBezTo>
                    <a:pt x="40" y="116"/>
                    <a:pt x="28" y="112"/>
                    <a:pt x="19" y="110"/>
                  </a:cubicBezTo>
                  <a:cubicBezTo>
                    <a:pt x="18" y="108"/>
                    <a:pt x="18" y="39"/>
                    <a:pt x="18" y="29"/>
                  </a:cubicBezTo>
                  <a:cubicBezTo>
                    <a:pt x="18" y="18"/>
                    <a:pt x="27" y="3"/>
                    <a:pt x="3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7" y="15"/>
                    <a:pt x="6" y="26"/>
                  </a:cubicBezTo>
                  <a:cubicBezTo>
                    <a:pt x="5" y="37"/>
                    <a:pt x="6" y="100"/>
                    <a:pt x="6" y="107"/>
                  </a:cubicBezTo>
                  <a:cubicBezTo>
                    <a:pt x="3" y="105"/>
                    <a:pt x="2" y="102"/>
                    <a:pt x="1" y="99"/>
                  </a:cubicBezTo>
                  <a:cubicBezTo>
                    <a:pt x="0" y="119"/>
                    <a:pt x="0" y="141"/>
                    <a:pt x="0" y="159"/>
                  </a:cubicBezTo>
                  <a:cubicBezTo>
                    <a:pt x="1" y="164"/>
                    <a:pt x="4" y="169"/>
                    <a:pt x="10" y="170"/>
                  </a:cubicBezTo>
                  <a:cubicBezTo>
                    <a:pt x="22" y="172"/>
                    <a:pt x="53" y="182"/>
                    <a:pt x="61" y="184"/>
                  </a:cubicBezTo>
                  <a:cubicBezTo>
                    <a:pt x="69" y="185"/>
                    <a:pt x="85" y="176"/>
                    <a:pt x="87" y="164"/>
                  </a:cubicBezTo>
                  <a:cubicBezTo>
                    <a:pt x="87" y="144"/>
                    <a:pt x="87" y="123"/>
                    <a:pt x="87" y="103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63" name="Freeform 584"/>
            <p:cNvSpPr>
              <a:spLocks noChangeAspect="1"/>
            </p:cNvSpPr>
            <p:nvPr/>
          </p:nvSpPr>
          <p:spPr bwMode="gray">
            <a:xfrm flipH="1">
              <a:off x="615295" y="2964081"/>
              <a:ext cx="68263" cy="43450"/>
            </a:xfrm>
            <a:custGeom>
              <a:avLst/>
              <a:gdLst>
                <a:gd name="T0" fmla="*/ 2147483647 w 66"/>
                <a:gd name="T1" fmla="*/ 2147483647 h 41"/>
                <a:gd name="T2" fmla="*/ 2147483647 w 66"/>
                <a:gd name="T3" fmla="*/ 2147483647 h 41"/>
                <a:gd name="T4" fmla="*/ 2147483647 w 66"/>
                <a:gd name="T5" fmla="*/ 2147483647 h 41"/>
                <a:gd name="T6" fmla="*/ 2147483647 w 66"/>
                <a:gd name="T7" fmla="*/ 2147483647 h 41"/>
                <a:gd name="T8" fmla="*/ 2147483647 w 66"/>
                <a:gd name="T9" fmla="*/ 2147483647 h 41"/>
                <a:gd name="T10" fmla="*/ 2147483647 w 66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41"/>
                <a:gd name="T20" fmla="*/ 66 w 6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41">
                  <a:moveTo>
                    <a:pt x="29" y="39"/>
                  </a:moveTo>
                  <a:cubicBezTo>
                    <a:pt x="14" y="37"/>
                    <a:pt x="0" y="25"/>
                    <a:pt x="9" y="23"/>
                  </a:cubicBezTo>
                  <a:cubicBezTo>
                    <a:pt x="16" y="21"/>
                    <a:pt x="13" y="16"/>
                    <a:pt x="15" y="13"/>
                  </a:cubicBezTo>
                  <a:cubicBezTo>
                    <a:pt x="18" y="10"/>
                    <a:pt x="53" y="0"/>
                    <a:pt x="53" y="16"/>
                  </a:cubicBezTo>
                  <a:cubicBezTo>
                    <a:pt x="53" y="21"/>
                    <a:pt x="47" y="25"/>
                    <a:pt x="57" y="30"/>
                  </a:cubicBezTo>
                  <a:cubicBezTo>
                    <a:pt x="66" y="33"/>
                    <a:pt x="46" y="41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64" name="Oval 585"/>
            <p:cNvSpPr>
              <a:spLocks noChangeAspect="1" noChangeArrowheads="1"/>
            </p:cNvSpPr>
            <p:nvPr/>
          </p:nvSpPr>
          <p:spPr bwMode="gray">
            <a:xfrm>
              <a:off x="610641" y="2909570"/>
              <a:ext cx="82225" cy="8295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892175">
                <a:spcBef>
                  <a:spcPct val="0"/>
                </a:spcBef>
              </a:pPr>
              <a:endParaRPr lang="en-CA" sz="170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365" name="Freeform 586"/>
            <p:cNvSpPr>
              <a:spLocks noChangeAspect="1"/>
            </p:cNvSpPr>
            <p:nvPr/>
          </p:nvSpPr>
          <p:spPr bwMode="gray">
            <a:xfrm flipH="1">
              <a:off x="610641" y="2907990"/>
              <a:ext cx="99291" cy="53721"/>
            </a:xfrm>
            <a:custGeom>
              <a:avLst/>
              <a:gdLst>
                <a:gd name="T0" fmla="*/ 2147483647 w 94"/>
                <a:gd name="T1" fmla="*/ 2147483647 h 50"/>
                <a:gd name="T2" fmla="*/ 2147483647 w 94"/>
                <a:gd name="T3" fmla="*/ 2147483647 h 50"/>
                <a:gd name="T4" fmla="*/ 2147483647 w 94"/>
                <a:gd name="T5" fmla="*/ 2147483647 h 50"/>
                <a:gd name="T6" fmla="*/ 2147483647 w 94"/>
                <a:gd name="T7" fmla="*/ 2147483647 h 50"/>
                <a:gd name="T8" fmla="*/ 2147483647 w 94"/>
                <a:gd name="T9" fmla="*/ 2147483647 h 50"/>
                <a:gd name="T10" fmla="*/ 2147483647 w 94"/>
                <a:gd name="T11" fmla="*/ 2147483647 h 50"/>
                <a:gd name="T12" fmla="*/ 2147483647 w 94"/>
                <a:gd name="T13" fmla="*/ 2147483647 h 50"/>
                <a:gd name="T14" fmla="*/ 2147483647 w 94"/>
                <a:gd name="T15" fmla="*/ 2147483647 h 50"/>
                <a:gd name="T16" fmla="*/ 2147483647 w 94"/>
                <a:gd name="T17" fmla="*/ 2147483647 h 50"/>
                <a:gd name="T18" fmla="*/ 2147483647 w 94"/>
                <a:gd name="T19" fmla="*/ 2147483647 h 50"/>
                <a:gd name="T20" fmla="*/ 2147483647 w 94"/>
                <a:gd name="T21" fmla="*/ 2147483647 h 50"/>
                <a:gd name="T22" fmla="*/ 2147483647 w 94"/>
                <a:gd name="T23" fmla="*/ 2147483647 h 50"/>
                <a:gd name="T24" fmla="*/ 2147483647 w 94"/>
                <a:gd name="T25" fmla="*/ 2147483647 h 50"/>
                <a:gd name="T26" fmla="*/ 2147483647 w 94"/>
                <a:gd name="T27" fmla="*/ 2147483647 h 50"/>
                <a:gd name="T28" fmla="*/ 2147483647 w 94"/>
                <a:gd name="T29" fmla="*/ 2147483647 h 50"/>
                <a:gd name="T30" fmla="*/ 2147483647 w 94"/>
                <a:gd name="T31" fmla="*/ 2147483647 h 50"/>
                <a:gd name="T32" fmla="*/ 0 w 94"/>
                <a:gd name="T33" fmla="*/ 2147483647 h 50"/>
                <a:gd name="T34" fmla="*/ 2147483647 w 94"/>
                <a:gd name="T35" fmla="*/ 2147483647 h 50"/>
                <a:gd name="T36" fmla="*/ 2147483647 w 94"/>
                <a:gd name="T37" fmla="*/ 2147483647 h 50"/>
                <a:gd name="T38" fmla="*/ 2147483647 w 94"/>
                <a:gd name="T39" fmla="*/ 2147483647 h 50"/>
                <a:gd name="T40" fmla="*/ 2147483647 w 94"/>
                <a:gd name="T41" fmla="*/ 2147483647 h 50"/>
                <a:gd name="T42" fmla="*/ 2147483647 w 94"/>
                <a:gd name="T43" fmla="*/ 2147483647 h 50"/>
                <a:gd name="T44" fmla="*/ 2147483647 w 94"/>
                <a:gd name="T45" fmla="*/ 2147483647 h 50"/>
                <a:gd name="T46" fmla="*/ 2147483647 w 94"/>
                <a:gd name="T47" fmla="*/ 2147483647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"/>
                <a:gd name="T73" fmla="*/ 0 h 50"/>
                <a:gd name="T74" fmla="*/ 94 w 94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" h="50">
                  <a:moveTo>
                    <a:pt x="54" y="1"/>
                  </a:moveTo>
                  <a:cubicBezTo>
                    <a:pt x="52" y="1"/>
                    <a:pt x="51" y="1"/>
                    <a:pt x="49" y="1"/>
                  </a:cubicBezTo>
                  <a:cubicBezTo>
                    <a:pt x="49" y="1"/>
                    <a:pt x="48" y="1"/>
                    <a:pt x="48" y="1"/>
                  </a:cubicBezTo>
                  <a:cubicBezTo>
                    <a:pt x="47" y="2"/>
                    <a:pt x="46" y="2"/>
                    <a:pt x="44" y="2"/>
                  </a:cubicBezTo>
                  <a:cubicBezTo>
                    <a:pt x="44" y="2"/>
                    <a:pt x="44" y="2"/>
                    <a:pt x="43" y="3"/>
                  </a:cubicBezTo>
                  <a:cubicBezTo>
                    <a:pt x="42" y="3"/>
                    <a:pt x="41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5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0" y="10"/>
                  </a:cubicBezTo>
                  <a:cubicBezTo>
                    <a:pt x="27" y="13"/>
                    <a:pt x="24" y="16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7"/>
                    <a:pt x="3" y="32"/>
                    <a:pt x="0" y="35"/>
                  </a:cubicBezTo>
                  <a:cubicBezTo>
                    <a:pt x="2" y="32"/>
                    <a:pt x="6" y="33"/>
                    <a:pt x="10" y="34"/>
                  </a:cubicBezTo>
                  <a:cubicBezTo>
                    <a:pt x="12" y="34"/>
                    <a:pt x="14" y="35"/>
                    <a:pt x="16" y="36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27" y="41"/>
                    <a:pt x="34" y="50"/>
                    <a:pt x="40" y="48"/>
                  </a:cubicBezTo>
                  <a:cubicBezTo>
                    <a:pt x="40" y="48"/>
                    <a:pt x="51" y="40"/>
                    <a:pt x="57" y="40"/>
                  </a:cubicBezTo>
                  <a:cubicBezTo>
                    <a:pt x="84" y="41"/>
                    <a:pt x="94" y="34"/>
                    <a:pt x="94" y="34"/>
                  </a:cubicBezTo>
                  <a:cubicBezTo>
                    <a:pt x="92" y="14"/>
                    <a:pt x="74" y="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214"/>
          <p:cNvGrpSpPr>
            <a:grpSpLocks/>
          </p:cNvGrpSpPr>
          <p:nvPr/>
        </p:nvGrpSpPr>
        <p:grpSpPr bwMode="auto">
          <a:xfrm>
            <a:off x="1720850" y="2908300"/>
            <a:ext cx="204788" cy="503238"/>
            <a:chOff x="543930" y="2907990"/>
            <a:chExt cx="204788" cy="503237"/>
          </a:xfrm>
        </p:grpSpPr>
        <p:sp>
          <p:nvSpPr>
            <p:cNvPr id="12354" name="Freeform 581"/>
            <p:cNvSpPr>
              <a:spLocks noChangeAspect="1"/>
            </p:cNvSpPr>
            <p:nvPr/>
          </p:nvSpPr>
          <p:spPr bwMode="gray">
            <a:xfrm flipH="1">
              <a:off x="604435" y="3151314"/>
              <a:ext cx="93861" cy="259913"/>
            </a:xfrm>
            <a:custGeom>
              <a:avLst/>
              <a:gdLst>
                <a:gd name="T0" fmla="*/ 2147483647 w 90"/>
                <a:gd name="T1" fmla="*/ 2147483647 h 245"/>
                <a:gd name="T2" fmla="*/ 2147483647 w 90"/>
                <a:gd name="T3" fmla="*/ 2147483647 h 245"/>
                <a:gd name="T4" fmla="*/ 2147483647 w 90"/>
                <a:gd name="T5" fmla="*/ 2147483647 h 245"/>
                <a:gd name="T6" fmla="*/ 2147483647 w 90"/>
                <a:gd name="T7" fmla="*/ 2147483647 h 245"/>
                <a:gd name="T8" fmla="*/ 2147483647 w 90"/>
                <a:gd name="T9" fmla="*/ 2147483647 h 245"/>
                <a:gd name="T10" fmla="*/ 2147483647 w 90"/>
                <a:gd name="T11" fmla="*/ 0 h 245"/>
                <a:gd name="T12" fmla="*/ 2147483647 w 90"/>
                <a:gd name="T13" fmla="*/ 2147483647 h 245"/>
                <a:gd name="T14" fmla="*/ 2147483647 w 90"/>
                <a:gd name="T15" fmla="*/ 2147483647 h 245"/>
                <a:gd name="T16" fmla="*/ 2147483647 w 90"/>
                <a:gd name="T17" fmla="*/ 2147483647 h 245"/>
                <a:gd name="T18" fmla="*/ 2147483647 w 90"/>
                <a:gd name="T19" fmla="*/ 2147483647 h 245"/>
                <a:gd name="T20" fmla="*/ 2147483647 w 90"/>
                <a:gd name="T21" fmla="*/ 2147483647 h 245"/>
                <a:gd name="T22" fmla="*/ 2147483647 w 90"/>
                <a:gd name="T23" fmla="*/ 2147483647 h 245"/>
                <a:gd name="T24" fmla="*/ 2147483647 w 90"/>
                <a:gd name="T25" fmla="*/ 2147483647 h 245"/>
                <a:gd name="T26" fmla="*/ 2147483647 w 90"/>
                <a:gd name="T27" fmla="*/ 2147483647 h 245"/>
                <a:gd name="T28" fmla="*/ 2147483647 w 90"/>
                <a:gd name="T29" fmla="*/ 2147483647 h 245"/>
                <a:gd name="T30" fmla="*/ 2147483647 w 90"/>
                <a:gd name="T31" fmla="*/ 214748364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45"/>
                <a:gd name="T50" fmla="*/ 90 w 90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45">
                  <a:moveTo>
                    <a:pt x="89" y="156"/>
                  </a:moveTo>
                  <a:cubicBezTo>
                    <a:pt x="89" y="140"/>
                    <a:pt x="90" y="47"/>
                    <a:pt x="90" y="7"/>
                  </a:cubicBezTo>
                  <a:cubicBezTo>
                    <a:pt x="89" y="6"/>
                    <a:pt x="89" y="6"/>
                    <a:pt x="89" y="5"/>
                  </a:cubicBezTo>
                  <a:cubicBezTo>
                    <a:pt x="87" y="16"/>
                    <a:pt x="71" y="22"/>
                    <a:pt x="63" y="20"/>
                  </a:cubicBezTo>
                  <a:cubicBezTo>
                    <a:pt x="55" y="19"/>
                    <a:pt x="24" y="13"/>
                    <a:pt x="12" y="10"/>
                  </a:cubicBezTo>
                  <a:cubicBezTo>
                    <a:pt x="6" y="9"/>
                    <a:pt x="4" y="4"/>
                    <a:pt x="3" y="0"/>
                  </a:cubicBezTo>
                  <a:cubicBezTo>
                    <a:pt x="2" y="18"/>
                    <a:pt x="3" y="32"/>
                    <a:pt x="3" y="36"/>
                  </a:cubicBezTo>
                  <a:cubicBezTo>
                    <a:pt x="3" y="49"/>
                    <a:pt x="0" y="181"/>
                    <a:pt x="2" y="205"/>
                  </a:cubicBezTo>
                  <a:cubicBezTo>
                    <a:pt x="3" y="228"/>
                    <a:pt x="43" y="224"/>
                    <a:pt x="44" y="204"/>
                  </a:cubicBezTo>
                  <a:cubicBezTo>
                    <a:pt x="43" y="170"/>
                    <a:pt x="46" y="55"/>
                    <a:pt x="45" y="51"/>
                  </a:cubicBezTo>
                  <a:cubicBezTo>
                    <a:pt x="45" y="47"/>
                    <a:pt x="36" y="46"/>
                    <a:pt x="36" y="39"/>
                  </a:cubicBezTo>
                  <a:cubicBezTo>
                    <a:pt x="36" y="46"/>
                    <a:pt x="45" y="47"/>
                    <a:pt x="45" y="51"/>
                  </a:cubicBezTo>
                  <a:cubicBezTo>
                    <a:pt x="46" y="55"/>
                    <a:pt x="43" y="170"/>
                    <a:pt x="44" y="204"/>
                  </a:cubicBezTo>
                  <a:cubicBezTo>
                    <a:pt x="44" y="206"/>
                    <a:pt x="44" y="211"/>
                    <a:pt x="44" y="211"/>
                  </a:cubicBezTo>
                  <a:cubicBezTo>
                    <a:pt x="46" y="245"/>
                    <a:pt x="87" y="235"/>
                    <a:pt x="88" y="218"/>
                  </a:cubicBezTo>
                  <a:cubicBezTo>
                    <a:pt x="90" y="201"/>
                    <a:pt x="88" y="171"/>
                    <a:pt x="89" y="156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49" name="Freeform 582"/>
            <p:cNvSpPr>
              <a:spLocks noChangeAspect="1"/>
            </p:cNvSpPr>
            <p:nvPr/>
          </p:nvSpPr>
          <p:spPr bwMode="gray">
            <a:xfrm flipH="1">
              <a:off x="543930" y="2976253"/>
              <a:ext cx="204788" cy="244475"/>
            </a:xfrm>
            <a:custGeom>
              <a:avLst/>
              <a:gdLst/>
              <a:ahLst/>
              <a:cxnLst>
                <a:cxn ang="0">
                  <a:pos x="192" y="194"/>
                </a:cxn>
                <a:cxn ang="0">
                  <a:pos x="169" y="49"/>
                </a:cxn>
                <a:cxn ang="0">
                  <a:pos x="143" y="24"/>
                </a:cxn>
                <a:cxn ang="0">
                  <a:pos x="100" y="12"/>
                </a:cxn>
                <a:cxn ang="0">
                  <a:pos x="60" y="2"/>
                </a:cxn>
                <a:cxn ang="0">
                  <a:pos x="30" y="11"/>
                </a:cxn>
                <a:cxn ang="0">
                  <a:pos x="4" y="159"/>
                </a:cxn>
                <a:cxn ang="0">
                  <a:pos x="36" y="168"/>
                </a:cxn>
                <a:cxn ang="0">
                  <a:pos x="54" y="47"/>
                </a:cxn>
                <a:cxn ang="0">
                  <a:pos x="53" y="164"/>
                </a:cxn>
                <a:cxn ang="0">
                  <a:pos x="62" y="174"/>
                </a:cxn>
                <a:cxn ang="0">
                  <a:pos x="113" y="188"/>
                </a:cxn>
                <a:cxn ang="0">
                  <a:pos x="140" y="169"/>
                </a:cxn>
                <a:cxn ang="0">
                  <a:pos x="140" y="169"/>
                </a:cxn>
                <a:cxn ang="0">
                  <a:pos x="138" y="87"/>
                </a:cxn>
                <a:cxn ang="0">
                  <a:pos x="136" y="70"/>
                </a:cxn>
                <a:cxn ang="0">
                  <a:pos x="136" y="69"/>
                </a:cxn>
                <a:cxn ang="0">
                  <a:pos x="136" y="70"/>
                </a:cxn>
                <a:cxn ang="0">
                  <a:pos x="138" y="87"/>
                </a:cxn>
                <a:cxn ang="0">
                  <a:pos x="159" y="203"/>
                </a:cxn>
                <a:cxn ang="0">
                  <a:pos x="192" y="194"/>
                </a:cxn>
              </a:cxnLst>
              <a:rect l="0" t="0" r="r" b="b"/>
              <a:pathLst>
                <a:path w="198" h="231">
                  <a:moveTo>
                    <a:pt x="192" y="194"/>
                  </a:moveTo>
                  <a:cubicBezTo>
                    <a:pt x="189" y="184"/>
                    <a:pt x="172" y="67"/>
                    <a:pt x="169" y="49"/>
                  </a:cubicBezTo>
                  <a:cubicBezTo>
                    <a:pt x="166" y="32"/>
                    <a:pt x="151" y="26"/>
                    <a:pt x="143" y="24"/>
                  </a:cubicBezTo>
                  <a:cubicBezTo>
                    <a:pt x="135" y="21"/>
                    <a:pt x="113" y="16"/>
                    <a:pt x="100" y="12"/>
                  </a:cubicBezTo>
                  <a:cubicBezTo>
                    <a:pt x="88" y="9"/>
                    <a:pt x="69" y="3"/>
                    <a:pt x="60" y="2"/>
                  </a:cubicBezTo>
                  <a:cubicBezTo>
                    <a:pt x="51" y="0"/>
                    <a:pt x="33" y="3"/>
                    <a:pt x="30" y="11"/>
                  </a:cubicBezTo>
                  <a:cubicBezTo>
                    <a:pt x="28" y="17"/>
                    <a:pt x="8" y="139"/>
                    <a:pt x="4" y="159"/>
                  </a:cubicBezTo>
                  <a:cubicBezTo>
                    <a:pt x="0" y="180"/>
                    <a:pt x="31" y="184"/>
                    <a:pt x="36" y="168"/>
                  </a:cubicBezTo>
                  <a:cubicBezTo>
                    <a:pt x="40" y="157"/>
                    <a:pt x="55" y="38"/>
                    <a:pt x="54" y="47"/>
                  </a:cubicBezTo>
                  <a:cubicBezTo>
                    <a:pt x="54" y="53"/>
                    <a:pt x="53" y="121"/>
                    <a:pt x="53" y="164"/>
                  </a:cubicBezTo>
                  <a:cubicBezTo>
                    <a:pt x="54" y="169"/>
                    <a:pt x="56" y="173"/>
                    <a:pt x="62" y="174"/>
                  </a:cubicBezTo>
                  <a:cubicBezTo>
                    <a:pt x="74" y="177"/>
                    <a:pt x="106" y="187"/>
                    <a:pt x="113" y="188"/>
                  </a:cubicBezTo>
                  <a:cubicBezTo>
                    <a:pt x="121" y="190"/>
                    <a:pt x="137" y="180"/>
                    <a:pt x="140" y="169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0" y="141"/>
                    <a:pt x="140" y="110"/>
                    <a:pt x="138" y="87"/>
                  </a:cubicBezTo>
                  <a:cubicBezTo>
                    <a:pt x="137" y="78"/>
                    <a:pt x="137" y="73"/>
                    <a:pt x="136" y="70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70"/>
                  </a:cubicBezTo>
                  <a:cubicBezTo>
                    <a:pt x="137" y="75"/>
                    <a:pt x="138" y="81"/>
                    <a:pt x="138" y="87"/>
                  </a:cubicBezTo>
                  <a:cubicBezTo>
                    <a:pt x="141" y="109"/>
                    <a:pt x="148" y="149"/>
                    <a:pt x="159" y="203"/>
                  </a:cubicBezTo>
                  <a:cubicBezTo>
                    <a:pt x="165" y="231"/>
                    <a:pt x="198" y="218"/>
                    <a:pt x="192" y="19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85882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893014">
                <a:defRPr/>
              </a:pPr>
              <a:endParaRPr lang="en-CA" sz="17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56" name="Freeform 583"/>
            <p:cNvSpPr>
              <a:spLocks noChangeAspect="1"/>
            </p:cNvSpPr>
            <p:nvPr/>
          </p:nvSpPr>
          <p:spPr bwMode="gray">
            <a:xfrm flipH="1">
              <a:off x="604435" y="2982251"/>
              <a:ext cx="91534" cy="199083"/>
            </a:xfrm>
            <a:custGeom>
              <a:avLst/>
              <a:gdLst>
                <a:gd name="T0" fmla="*/ 2147483647 w 87"/>
                <a:gd name="T1" fmla="*/ 2147483647 h 185"/>
                <a:gd name="T2" fmla="*/ 2147483647 w 87"/>
                <a:gd name="T3" fmla="*/ 2147483647 h 185"/>
                <a:gd name="T4" fmla="*/ 2147483647 w 87"/>
                <a:gd name="T5" fmla="*/ 2147483647 h 185"/>
                <a:gd name="T6" fmla="*/ 2147483647 w 87"/>
                <a:gd name="T7" fmla="*/ 2147483647 h 185"/>
                <a:gd name="T8" fmla="*/ 2147483647 w 87"/>
                <a:gd name="T9" fmla="*/ 2147483647 h 185"/>
                <a:gd name="T10" fmla="*/ 2147483647 w 87"/>
                <a:gd name="T11" fmla="*/ 2147483647 h 185"/>
                <a:gd name="T12" fmla="*/ 2147483647 w 87"/>
                <a:gd name="T13" fmla="*/ 2147483647 h 185"/>
                <a:gd name="T14" fmla="*/ 2147483647 w 87"/>
                <a:gd name="T15" fmla="*/ 2147483647 h 185"/>
                <a:gd name="T16" fmla="*/ 2147483647 w 87"/>
                <a:gd name="T17" fmla="*/ 2147483647 h 185"/>
                <a:gd name="T18" fmla="*/ 2147483647 w 87"/>
                <a:gd name="T19" fmla="*/ 2147483647 h 185"/>
                <a:gd name="T20" fmla="*/ 2147483647 w 87"/>
                <a:gd name="T21" fmla="*/ 2147483647 h 185"/>
                <a:gd name="T22" fmla="*/ 2147483647 w 87"/>
                <a:gd name="T23" fmla="*/ 0 h 185"/>
                <a:gd name="T24" fmla="*/ 2147483647 w 87"/>
                <a:gd name="T25" fmla="*/ 2147483647 h 185"/>
                <a:gd name="T26" fmla="*/ 2147483647 w 87"/>
                <a:gd name="T27" fmla="*/ 2147483647 h 185"/>
                <a:gd name="T28" fmla="*/ 2147483647 w 87"/>
                <a:gd name="T29" fmla="*/ 2147483647 h 185"/>
                <a:gd name="T30" fmla="*/ 0 w 87"/>
                <a:gd name="T31" fmla="*/ 2147483647 h 185"/>
                <a:gd name="T32" fmla="*/ 2147483647 w 87"/>
                <a:gd name="T33" fmla="*/ 2147483647 h 185"/>
                <a:gd name="T34" fmla="*/ 2147483647 w 87"/>
                <a:gd name="T35" fmla="*/ 2147483647 h 185"/>
                <a:gd name="T36" fmla="*/ 2147483647 w 87"/>
                <a:gd name="T37" fmla="*/ 2147483647 h 185"/>
                <a:gd name="T38" fmla="*/ 2147483647 w 87"/>
                <a:gd name="T39" fmla="*/ 2147483647 h 1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85"/>
                <a:gd name="T62" fmla="*/ 87 w 87"/>
                <a:gd name="T63" fmla="*/ 185 h 1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85">
                  <a:moveTo>
                    <a:pt x="87" y="103"/>
                  </a:moveTo>
                  <a:cubicBezTo>
                    <a:pt x="84" y="113"/>
                    <a:pt x="72" y="121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51"/>
                    <a:pt x="63" y="41"/>
                  </a:cubicBezTo>
                  <a:cubicBezTo>
                    <a:pt x="63" y="30"/>
                    <a:pt x="71" y="15"/>
                    <a:pt x="76" y="1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58" y="12"/>
                    <a:pt x="50" y="26"/>
                    <a:pt x="49" y="37"/>
                  </a:cubicBezTo>
                  <a:cubicBezTo>
                    <a:pt x="48" y="49"/>
                    <a:pt x="49" y="118"/>
                    <a:pt x="49" y="118"/>
                  </a:cubicBezTo>
                  <a:cubicBezTo>
                    <a:pt x="40" y="116"/>
                    <a:pt x="28" y="112"/>
                    <a:pt x="19" y="110"/>
                  </a:cubicBezTo>
                  <a:cubicBezTo>
                    <a:pt x="18" y="108"/>
                    <a:pt x="18" y="39"/>
                    <a:pt x="18" y="29"/>
                  </a:cubicBezTo>
                  <a:cubicBezTo>
                    <a:pt x="18" y="18"/>
                    <a:pt x="27" y="3"/>
                    <a:pt x="3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7" y="15"/>
                    <a:pt x="6" y="26"/>
                  </a:cubicBezTo>
                  <a:cubicBezTo>
                    <a:pt x="5" y="37"/>
                    <a:pt x="6" y="100"/>
                    <a:pt x="6" y="107"/>
                  </a:cubicBezTo>
                  <a:cubicBezTo>
                    <a:pt x="3" y="105"/>
                    <a:pt x="2" y="102"/>
                    <a:pt x="1" y="99"/>
                  </a:cubicBezTo>
                  <a:cubicBezTo>
                    <a:pt x="0" y="119"/>
                    <a:pt x="0" y="141"/>
                    <a:pt x="0" y="159"/>
                  </a:cubicBezTo>
                  <a:cubicBezTo>
                    <a:pt x="1" y="164"/>
                    <a:pt x="4" y="169"/>
                    <a:pt x="10" y="170"/>
                  </a:cubicBezTo>
                  <a:cubicBezTo>
                    <a:pt x="22" y="172"/>
                    <a:pt x="53" y="182"/>
                    <a:pt x="61" y="184"/>
                  </a:cubicBezTo>
                  <a:cubicBezTo>
                    <a:pt x="69" y="185"/>
                    <a:pt x="85" y="176"/>
                    <a:pt x="87" y="164"/>
                  </a:cubicBezTo>
                  <a:cubicBezTo>
                    <a:pt x="87" y="144"/>
                    <a:pt x="87" y="123"/>
                    <a:pt x="87" y="103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57" name="Freeform 584"/>
            <p:cNvSpPr>
              <a:spLocks noChangeAspect="1"/>
            </p:cNvSpPr>
            <p:nvPr/>
          </p:nvSpPr>
          <p:spPr bwMode="gray">
            <a:xfrm flipH="1">
              <a:off x="615295" y="2964081"/>
              <a:ext cx="68263" cy="43450"/>
            </a:xfrm>
            <a:custGeom>
              <a:avLst/>
              <a:gdLst>
                <a:gd name="T0" fmla="*/ 2147483647 w 66"/>
                <a:gd name="T1" fmla="*/ 2147483647 h 41"/>
                <a:gd name="T2" fmla="*/ 2147483647 w 66"/>
                <a:gd name="T3" fmla="*/ 2147483647 h 41"/>
                <a:gd name="T4" fmla="*/ 2147483647 w 66"/>
                <a:gd name="T5" fmla="*/ 2147483647 h 41"/>
                <a:gd name="T6" fmla="*/ 2147483647 w 66"/>
                <a:gd name="T7" fmla="*/ 2147483647 h 41"/>
                <a:gd name="T8" fmla="*/ 2147483647 w 66"/>
                <a:gd name="T9" fmla="*/ 2147483647 h 41"/>
                <a:gd name="T10" fmla="*/ 2147483647 w 66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41"/>
                <a:gd name="T20" fmla="*/ 66 w 6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41">
                  <a:moveTo>
                    <a:pt x="29" y="39"/>
                  </a:moveTo>
                  <a:cubicBezTo>
                    <a:pt x="14" y="37"/>
                    <a:pt x="0" y="25"/>
                    <a:pt x="9" y="23"/>
                  </a:cubicBezTo>
                  <a:cubicBezTo>
                    <a:pt x="16" y="21"/>
                    <a:pt x="13" y="16"/>
                    <a:pt x="15" y="13"/>
                  </a:cubicBezTo>
                  <a:cubicBezTo>
                    <a:pt x="18" y="10"/>
                    <a:pt x="53" y="0"/>
                    <a:pt x="53" y="16"/>
                  </a:cubicBezTo>
                  <a:cubicBezTo>
                    <a:pt x="53" y="21"/>
                    <a:pt x="47" y="25"/>
                    <a:pt x="57" y="30"/>
                  </a:cubicBezTo>
                  <a:cubicBezTo>
                    <a:pt x="66" y="33"/>
                    <a:pt x="46" y="41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58" name="Oval 585"/>
            <p:cNvSpPr>
              <a:spLocks noChangeAspect="1" noChangeArrowheads="1"/>
            </p:cNvSpPr>
            <p:nvPr/>
          </p:nvSpPr>
          <p:spPr bwMode="gray">
            <a:xfrm>
              <a:off x="610641" y="2909570"/>
              <a:ext cx="82225" cy="8295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892175">
                <a:spcBef>
                  <a:spcPct val="0"/>
                </a:spcBef>
              </a:pPr>
              <a:endParaRPr lang="en-CA" sz="170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359" name="Freeform 586"/>
            <p:cNvSpPr>
              <a:spLocks noChangeAspect="1"/>
            </p:cNvSpPr>
            <p:nvPr/>
          </p:nvSpPr>
          <p:spPr bwMode="gray">
            <a:xfrm flipH="1">
              <a:off x="610641" y="2907990"/>
              <a:ext cx="99291" cy="53721"/>
            </a:xfrm>
            <a:custGeom>
              <a:avLst/>
              <a:gdLst>
                <a:gd name="T0" fmla="*/ 2147483647 w 94"/>
                <a:gd name="T1" fmla="*/ 2147483647 h 50"/>
                <a:gd name="T2" fmla="*/ 2147483647 w 94"/>
                <a:gd name="T3" fmla="*/ 2147483647 h 50"/>
                <a:gd name="T4" fmla="*/ 2147483647 w 94"/>
                <a:gd name="T5" fmla="*/ 2147483647 h 50"/>
                <a:gd name="T6" fmla="*/ 2147483647 w 94"/>
                <a:gd name="T7" fmla="*/ 2147483647 h 50"/>
                <a:gd name="T8" fmla="*/ 2147483647 w 94"/>
                <a:gd name="T9" fmla="*/ 2147483647 h 50"/>
                <a:gd name="T10" fmla="*/ 2147483647 w 94"/>
                <a:gd name="T11" fmla="*/ 2147483647 h 50"/>
                <a:gd name="T12" fmla="*/ 2147483647 w 94"/>
                <a:gd name="T13" fmla="*/ 2147483647 h 50"/>
                <a:gd name="T14" fmla="*/ 2147483647 w 94"/>
                <a:gd name="T15" fmla="*/ 2147483647 h 50"/>
                <a:gd name="T16" fmla="*/ 2147483647 w 94"/>
                <a:gd name="T17" fmla="*/ 2147483647 h 50"/>
                <a:gd name="T18" fmla="*/ 2147483647 w 94"/>
                <a:gd name="T19" fmla="*/ 2147483647 h 50"/>
                <a:gd name="T20" fmla="*/ 2147483647 w 94"/>
                <a:gd name="T21" fmla="*/ 2147483647 h 50"/>
                <a:gd name="T22" fmla="*/ 2147483647 w 94"/>
                <a:gd name="T23" fmla="*/ 2147483647 h 50"/>
                <a:gd name="T24" fmla="*/ 2147483647 w 94"/>
                <a:gd name="T25" fmla="*/ 2147483647 h 50"/>
                <a:gd name="T26" fmla="*/ 2147483647 w 94"/>
                <a:gd name="T27" fmla="*/ 2147483647 h 50"/>
                <a:gd name="T28" fmla="*/ 2147483647 w 94"/>
                <a:gd name="T29" fmla="*/ 2147483647 h 50"/>
                <a:gd name="T30" fmla="*/ 2147483647 w 94"/>
                <a:gd name="T31" fmla="*/ 2147483647 h 50"/>
                <a:gd name="T32" fmla="*/ 0 w 94"/>
                <a:gd name="T33" fmla="*/ 2147483647 h 50"/>
                <a:gd name="T34" fmla="*/ 2147483647 w 94"/>
                <a:gd name="T35" fmla="*/ 2147483647 h 50"/>
                <a:gd name="T36" fmla="*/ 2147483647 w 94"/>
                <a:gd name="T37" fmla="*/ 2147483647 h 50"/>
                <a:gd name="T38" fmla="*/ 2147483647 w 94"/>
                <a:gd name="T39" fmla="*/ 2147483647 h 50"/>
                <a:gd name="T40" fmla="*/ 2147483647 w 94"/>
                <a:gd name="T41" fmla="*/ 2147483647 h 50"/>
                <a:gd name="T42" fmla="*/ 2147483647 w 94"/>
                <a:gd name="T43" fmla="*/ 2147483647 h 50"/>
                <a:gd name="T44" fmla="*/ 2147483647 w 94"/>
                <a:gd name="T45" fmla="*/ 2147483647 h 50"/>
                <a:gd name="T46" fmla="*/ 2147483647 w 94"/>
                <a:gd name="T47" fmla="*/ 2147483647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"/>
                <a:gd name="T73" fmla="*/ 0 h 50"/>
                <a:gd name="T74" fmla="*/ 94 w 94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" h="50">
                  <a:moveTo>
                    <a:pt x="54" y="1"/>
                  </a:moveTo>
                  <a:cubicBezTo>
                    <a:pt x="52" y="1"/>
                    <a:pt x="51" y="1"/>
                    <a:pt x="49" y="1"/>
                  </a:cubicBezTo>
                  <a:cubicBezTo>
                    <a:pt x="49" y="1"/>
                    <a:pt x="48" y="1"/>
                    <a:pt x="48" y="1"/>
                  </a:cubicBezTo>
                  <a:cubicBezTo>
                    <a:pt x="47" y="2"/>
                    <a:pt x="46" y="2"/>
                    <a:pt x="44" y="2"/>
                  </a:cubicBezTo>
                  <a:cubicBezTo>
                    <a:pt x="44" y="2"/>
                    <a:pt x="44" y="2"/>
                    <a:pt x="43" y="3"/>
                  </a:cubicBezTo>
                  <a:cubicBezTo>
                    <a:pt x="42" y="3"/>
                    <a:pt x="41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5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0" y="10"/>
                  </a:cubicBezTo>
                  <a:cubicBezTo>
                    <a:pt x="27" y="13"/>
                    <a:pt x="24" y="16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7"/>
                    <a:pt x="3" y="32"/>
                    <a:pt x="0" y="35"/>
                  </a:cubicBezTo>
                  <a:cubicBezTo>
                    <a:pt x="2" y="32"/>
                    <a:pt x="6" y="33"/>
                    <a:pt x="10" y="34"/>
                  </a:cubicBezTo>
                  <a:cubicBezTo>
                    <a:pt x="12" y="34"/>
                    <a:pt x="14" y="35"/>
                    <a:pt x="16" y="36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27" y="41"/>
                    <a:pt x="34" y="50"/>
                    <a:pt x="40" y="48"/>
                  </a:cubicBezTo>
                  <a:cubicBezTo>
                    <a:pt x="40" y="48"/>
                    <a:pt x="51" y="40"/>
                    <a:pt x="57" y="40"/>
                  </a:cubicBezTo>
                  <a:cubicBezTo>
                    <a:pt x="84" y="41"/>
                    <a:pt x="94" y="34"/>
                    <a:pt x="94" y="34"/>
                  </a:cubicBezTo>
                  <a:cubicBezTo>
                    <a:pt x="92" y="14"/>
                    <a:pt x="74" y="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214"/>
          <p:cNvGrpSpPr>
            <a:grpSpLocks/>
          </p:cNvGrpSpPr>
          <p:nvPr/>
        </p:nvGrpSpPr>
        <p:grpSpPr bwMode="auto">
          <a:xfrm>
            <a:off x="539750" y="2908300"/>
            <a:ext cx="204788" cy="503238"/>
            <a:chOff x="543930" y="2907990"/>
            <a:chExt cx="204788" cy="503237"/>
          </a:xfrm>
        </p:grpSpPr>
        <p:sp>
          <p:nvSpPr>
            <p:cNvPr id="12348" name="Freeform 581"/>
            <p:cNvSpPr>
              <a:spLocks noChangeAspect="1"/>
            </p:cNvSpPr>
            <p:nvPr/>
          </p:nvSpPr>
          <p:spPr bwMode="gray">
            <a:xfrm flipH="1">
              <a:off x="604435" y="3151314"/>
              <a:ext cx="93861" cy="259913"/>
            </a:xfrm>
            <a:custGeom>
              <a:avLst/>
              <a:gdLst>
                <a:gd name="T0" fmla="*/ 2147483647 w 90"/>
                <a:gd name="T1" fmla="*/ 2147483647 h 245"/>
                <a:gd name="T2" fmla="*/ 2147483647 w 90"/>
                <a:gd name="T3" fmla="*/ 2147483647 h 245"/>
                <a:gd name="T4" fmla="*/ 2147483647 w 90"/>
                <a:gd name="T5" fmla="*/ 2147483647 h 245"/>
                <a:gd name="T6" fmla="*/ 2147483647 w 90"/>
                <a:gd name="T7" fmla="*/ 2147483647 h 245"/>
                <a:gd name="T8" fmla="*/ 2147483647 w 90"/>
                <a:gd name="T9" fmla="*/ 2147483647 h 245"/>
                <a:gd name="T10" fmla="*/ 2147483647 w 90"/>
                <a:gd name="T11" fmla="*/ 0 h 245"/>
                <a:gd name="T12" fmla="*/ 2147483647 w 90"/>
                <a:gd name="T13" fmla="*/ 2147483647 h 245"/>
                <a:gd name="T14" fmla="*/ 2147483647 w 90"/>
                <a:gd name="T15" fmla="*/ 2147483647 h 245"/>
                <a:gd name="T16" fmla="*/ 2147483647 w 90"/>
                <a:gd name="T17" fmla="*/ 2147483647 h 245"/>
                <a:gd name="T18" fmla="*/ 2147483647 w 90"/>
                <a:gd name="T19" fmla="*/ 2147483647 h 245"/>
                <a:gd name="T20" fmla="*/ 2147483647 w 90"/>
                <a:gd name="T21" fmla="*/ 2147483647 h 245"/>
                <a:gd name="T22" fmla="*/ 2147483647 w 90"/>
                <a:gd name="T23" fmla="*/ 2147483647 h 245"/>
                <a:gd name="T24" fmla="*/ 2147483647 w 90"/>
                <a:gd name="T25" fmla="*/ 2147483647 h 245"/>
                <a:gd name="T26" fmla="*/ 2147483647 w 90"/>
                <a:gd name="T27" fmla="*/ 2147483647 h 245"/>
                <a:gd name="T28" fmla="*/ 2147483647 w 90"/>
                <a:gd name="T29" fmla="*/ 2147483647 h 245"/>
                <a:gd name="T30" fmla="*/ 2147483647 w 90"/>
                <a:gd name="T31" fmla="*/ 214748364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45"/>
                <a:gd name="T50" fmla="*/ 90 w 90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45">
                  <a:moveTo>
                    <a:pt x="89" y="156"/>
                  </a:moveTo>
                  <a:cubicBezTo>
                    <a:pt x="89" y="140"/>
                    <a:pt x="90" y="47"/>
                    <a:pt x="90" y="7"/>
                  </a:cubicBezTo>
                  <a:cubicBezTo>
                    <a:pt x="89" y="6"/>
                    <a:pt x="89" y="6"/>
                    <a:pt x="89" y="5"/>
                  </a:cubicBezTo>
                  <a:cubicBezTo>
                    <a:pt x="87" y="16"/>
                    <a:pt x="71" y="22"/>
                    <a:pt x="63" y="20"/>
                  </a:cubicBezTo>
                  <a:cubicBezTo>
                    <a:pt x="55" y="19"/>
                    <a:pt x="24" y="13"/>
                    <a:pt x="12" y="10"/>
                  </a:cubicBezTo>
                  <a:cubicBezTo>
                    <a:pt x="6" y="9"/>
                    <a:pt x="4" y="4"/>
                    <a:pt x="3" y="0"/>
                  </a:cubicBezTo>
                  <a:cubicBezTo>
                    <a:pt x="2" y="18"/>
                    <a:pt x="3" y="32"/>
                    <a:pt x="3" y="36"/>
                  </a:cubicBezTo>
                  <a:cubicBezTo>
                    <a:pt x="3" y="49"/>
                    <a:pt x="0" y="181"/>
                    <a:pt x="2" y="205"/>
                  </a:cubicBezTo>
                  <a:cubicBezTo>
                    <a:pt x="3" y="228"/>
                    <a:pt x="43" y="224"/>
                    <a:pt x="44" y="204"/>
                  </a:cubicBezTo>
                  <a:cubicBezTo>
                    <a:pt x="43" y="170"/>
                    <a:pt x="46" y="55"/>
                    <a:pt x="45" y="51"/>
                  </a:cubicBezTo>
                  <a:cubicBezTo>
                    <a:pt x="45" y="47"/>
                    <a:pt x="36" y="46"/>
                    <a:pt x="36" y="39"/>
                  </a:cubicBezTo>
                  <a:cubicBezTo>
                    <a:pt x="36" y="46"/>
                    <a:pt x="45" y="47"/>
                    <a:pt x="45" y="51"/>
                  </a:cubicBezTo>
                  <a:cubicBezTo>
                    <a:pt x="46" y="55"/>
                    <a:pt x="43" y="170"/>
                    <a:pt x="44" y="204"/>
                  </a:cubicBezTo>
                  <a:cubicBezTo>
                    <a:pt x="44" y="206"/>
                    <a:pt x="44" y="211"/>
                    <a:pt x="44" y="211"/>
                  </a:cubicBezTo>
                  <a:cubicBezTo>
                    <a:pt x="46" y="245"/>
                    <a:pt x="87" y="235"/>
                    <a:pt x="88" y="218"/>
                  </a:cubicBezTo>
                  <a:cubicBezTo>
                    <a:pt x="90" y="201"/>
                    <a:pt x="88" y="171"/>
                    <a:pt x="89" y="156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56" name="Freeform 582"/>
            <p:cNvSpPr>
              <a:spLocks noChangeAspect="1"/>
            </p:cNvSpPr>
            <p:nvPr/>
          </p:nvSpPr>
          <p:spPr bwMode="gray">
            <a:xfrm flipH="1">
              <a:off x="543930" y="2976253"/>
              <a:ext cx="204788" cy="244475"/>
            </a:xfrm>
            <a:custGeom>
              <a:avLst/>
              <a:gdLst/>
              <a:ahLst/>
              <a:cxnLst>
                <a:cxn ang="0">
                  <a:pos x="192" y="194"/>
                </a:cxn>
                <a:cxn ang="0">
                  <a:pos x="169" y="49"/>
                </a:cxn>
                <a:cxn ang="0">
                  <a:pos x="143" y="24"/>
                </a:cxn>
                <a:cxn ang="0">
                  <a:pos x="100" y="12"/>
                </a:cxn>
                <a:cxn ang="0">
                  <a:pos x="60" y="2"/>
                </a:cxn>
                <a:cxn ang="0">
                  <a:pos x="30" y="11"/>
                </a:cxn>
                <a:cxn ang="0">
                  <a:pos x="4" y="159"/>
                </a:cxn>
                <a:cxn ang="0">
                  <a:pos x="36" y="168"/>
                </a:cxn>
                <a:cxn ang="0">
                  <a:pos x="54" y="47"/>
                </a:cxn>
                <a:cxn ang="0">
                  <a:pos x="53" y="164"/>
                </a:cxn>
                <a:cxn ang="0">
                  <a:pos x="62" y="174"/>
                </a:cxn>
                <a:cxn ang="0">
                  <a:pos x="113" y="188"/>
                </a:cxn>
                <a:cxn ang="0">
                  <a:pos x="140" y="169"/>
                </a:cxn>
                <a:cxn ang="0">
                  <a:pos x="140" y="169"/>
                </a:cxn>
                <a:cxn ang="0">
                  <a:pos x="138" y="87"/>
                </a:cxn>
                <a:cxn ang="0">
                  <a:pos x="136" y="70"/>
                </a:cxn>
                <a:cxn ang="0">
                  <a:pos x="136" y="69"/>
                </a:cxn>
                <a:cxn ang="0">
                  <a:pos x="136" y="70"/>
                </a:cxn>
                <a:cxn ang="0">
                  <a:pos x="138" y="87"/>
                </a:cxn>
                <a:cxn ang="0">
                  <a:pos x="159" y="203"/>
                </a:cxn>
                <a:cxn ang="0">
                  <a:pos x="192" y="194"/>
                </a:cxn>
              </a:cxnLst>
              <a:rect l="0" t="0" r="r" b="b"/>
              <a:pathLst>
                <a:path w="198" h="231">
                  <a:moveTo>
                    <a:pt x="192" y="194"/>
                  </a:moveTo>
                  <a:cubicBezTo>
                    <a:pt x="189" y="184"/>
                    <a:pt x="172" y="67"/>
                    <a:pt x="169" y="49"/>
                  </a:cubicBezTo>
                  <a:cubicBezTo>
                    <a:pt x="166" y="32"/>
                    <a:pt x="151" y="26"/>
                    <a:pt x="143" y="24"/>
                  </a:cubicBezTo>
                  <a:cubicBezTo>
                    <a:pt x="135" y="21"/>
                    <a:pt x="113" y="16"/>
                    <a:pt x="100" y="12"/>
                  </a:cubicBezTo>
                  <a:cubicBezTo>
                    <a:pt x="88" y="9"/>
                    <a:pt x="69" y="3"/>
                    <a:pt x="60" y="2"/>
                  </a:cubicBezTo>
                  <a:cubicBezTo>
                    <a:pt x="51" y="0"/>
                    <a:pt x="33" y="3"/>
                    <a:pt x="30" y="11"/>
                  </a:cubicBezTo>
                  <a:cubicBezTo>
                    <a:pt x="28" y="17"/>
                    <a:pt x="8" y="139"/>
                    <a:pt x="4" y="159"/>
                  </a:cubicBezTo>
                  <a:cubicBezTo>
                    <a:pt x="0" y="180"/>
                    <a:pt x="31" y="184"/>
                    <a:pt x="36" y="168"/>
                  </a:cubicBezTo>
                  <a:cubicBezTo>
                    <a:pt x="40" y="157"/>
                    <a:pt x="55" y="38"/>
                    <a:pt x="54" y="47"/>
                  </a:cubicBezTo>
                  <a:cubicBezTo>
                    <a:pt x="54" y="53"/>
                    <a:pt x="53" y="121"/>
                    <a:pt x="53" y="164"/>
                  </a:cubicBezTo>
                  <a:cubicBezTo>
                    <a:pt x="54" y="169"/>
                    <a:pt x="56" y="173"/>
                    <a:pt x="62" y="174"/>
                  </a:cubicBezTo>
                  <a:cubicBezTo>
                    <a:pt x="74" y="177"/>
                    <a:pt x="106" y="187"/>
                    <a:pt x="113" y="188"/>
                  </a:cubicBezTo>
                  <a:cubicBezTo>
                    <a:pt x="121" y="190"/>
                    <a:pt x="137" y="180"/>
                    <a:pt x="140" y="169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0" y="141"/>
                    <a:pt x="140" y="110"/>
                    <a:pt x="138" y="87"/>
                  </a:cubicBezTo>
                  <a:cubicBezTo>
                    <a:pt x="137" y="78"/>
                    <a:pt x="137" y="73"/>
                    <a:pt x="136" y="70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70"/>
                  </a:cubicBezTo>
                  <a:cubicBezTo>
                    <a:pt x="137" y="75"/>
                    <a:pt x="138" y="81"/>
                    <a:pt x="138" y="87"/>
                  </a:cubicBezTo>
                  <a:cubicBezTo>
                    <a:pt x="141" y="109"/>
                    <a:pt x="148" y="149"/>
                    <a:pt x="159" y="203"/>
                  </a:cubicBezTo>
                  <a:cubicBezTo>
                    <a:pt x="165" y="231"/>
                    <a:pt x="198" y="218"/>
                    <a:pt x="192" y="19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85882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893014">
                <a:defRPr/>
              </a:pPr>
              <a:endParaRPr lang="en-CA" sz="17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50" name="Freeform 583"/>
            <p:cNvSpPr>
              <a:spLocks noChangeAspect="1"/>
            </p:cNvSpPr>
            <p:nvPr/>
          </p:nvSpPr>
          <p:spPr bwMode="gray">
            <a:xfrm flipH="1">
              <a:off x="604435" y="2982251"/>
              <a:ext cx="91534" cy="199083"/>
            </a:xfrm>
            <a:custGeom>
              <a:avLst/>
              <a:gdLst>
                <a:gd name="T0" fmla="*/ 2147483647 w 87"/>
                <a:gd name="T1" fmla="*/ 2147483647 h 185"/>
                <a:gd name="T2" fmla="*/ 2147483647 w 87"/>
                <a:gd name="T3" fmla="*/ 2147483647 h 185"/>
                <a:gd name="T4" fmla="*/ 2147483647 w 87"/>
                <a:gd name="T5" fmla="*/ 2147483647 h 185"/>
                <a:gd name="T6" fmla="*/ 2147483647 w 87"/>
                <a:gd name="T7" fmla="*/ 2147483647 h 185"/>
                <a:gd name="T8" fmla="*/ 2147483647 w 87"/>
                <a:gd name="T9" fmla="*/ 2147483647 h 185"/>
                <a:gd name="T10" fmla="*/ 2147483647 w 87"/>
                <a:gd name="T11" fmla="*/ 2147483647 h 185"/>
                <a:gd name="T12" fmla="*/ 2147483647 w 87"/>
                <a:gd name="T13" fmla="*/ 2147483647 h 185"/>
                <a:gd name="T14" fmla="*/ 2147483647 w 87"/>
                <a:gd name="T15" fmla="*/ 2147483647 h 185"/>
                <a:gd name="T16" fmla="*/ 2147483647 w 87"/>
                <a:gd name="T17" fmla="*/ 2147483647 h 185"/>
                <a:gd name="T18" fmla="*/ 2147483647 w 87"/>
                <a:gd name="T19" fmla="*/ 2147483647 h 185"/>
                <a:gd name="T20" fmla="*/ 2147483647 w 87"/>
                <a:gd name="T21" fmla="*/ 2147483647 h 185"/>
                <a:gd name="T22" fmla="*/ 2147483647 w 87"/>
                <a:gd name="T23" fmla="*/ 0 h 185"/>
                <a:gd name="T24" fmla="*/ 2147483647 w 87"/>
                <a:gd name="T25" fmla="*/ 2147483647 h 185"/>
                <a:gd name="T26" fmla="*/ 2147483647 w 87"/>
                <a:gd name="T27" fmla="*/ 2147483647 h 185"/>
                <a:gd name="T28" fmla="*/ 2147483647 w 87"/>
                <a:gd name="T29" fmla="*/ 2147483647 h 185"/>
                <a:gd name="T30" fmla="*/ 0 w 87"/>
                <a:gd name="T31" fmla="*/ 2147483647 h 185"/>
                <a:gd name="T32" fmla="*/ 2147483647 w 87"/>
                <a:gd name="T33" fmla="*/ 2147483647 h 185"/>
                <a:gd name="T34" fmla="*/ 2147483647 w 87"/>
                <a:gd name="T35" fmla="*/ 2147483647 h 185"/>
                <a:gd name="T36" fmla="*/ 2147483647 w 87"/>
                <a:gd name="T37" fmla="*/ 2147483647 h 185"/>
                <a:gd name="T38" fmla="*/ 2147483647 w 87"/>
                <a:gd name="T39" fmla="*/ 2147483647 h 1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185"/>
                <a:gd name="T62" fmla="*/ 87 w 87"/>
                <a:gd name="T63" fmla="*/ 185 h 1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185">
                  <a:moveTo>
                    <a:pt x="87" y="103"/>
                  </a:moveTo>
                  <a:cubicBezTo>
                    <a:pt x="84" y="113"/>
                    <a:pt x="72" y="121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51"/>
                    <a:pt x="63" y="41"/>
                  </a:cubicBezTo>
                  <a:cubicBezTo>
                    <a:pt x="63" y="30"/>
                    <a:pt x="71" y="15"/>
                    <a:pt x="76" y="1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58" y="12"/>
                    <a:pt x="50" y="26"/>
                    <a:pt x="49" y="37"/>
                  </a:cubicBezTo>
                  <a:cubicBezTo>
                    <a:pt x="48" y="49"/>
                    <a:pt x="49" y="118"/>
                    <a:pt x="49" y="118"/>
                  </a:cubicBezTo>
                  <a:cubicBezTo>
                    <a:pt x="40" y="116"/>
                    <a:pt x="28" y="112"/>
                    <a:pt x="19" y="110"/>
                  </a:cubicBezTo>
                  <a:cubicBezTo>
                    <a:pt x="18" y="108"/>
                    <a:pt x="18" y="39"/>
                    <a:pt x="18" y="29"/>
                  </a:cubicBezTo>
                  <a:cubicBezTo>
                    <a:pt x="18" y="18"/>
                    <a:pt x="27" y="3"/>
                    <a:pt x="3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7" y="15"/>
                    <a:pt x="6" y="26"/>
                  </a:cubicBezTo>
                  <a:cubicBezTo>
                    <a:pt x="5" y="37"/>
                    <a:pt x="6" y="100"/>
                    <a:pt x="6" y="107"/>
                  </a:cubicBezTo>
                  <a:cubicBezTo>
                    <a:pt x="3" y="105"/>
                    <a:pt x="2" y="102"/>
                    <a:pt x="1" y="99"/>
                  </a:cubicBezTo>
                  <a:cubicBezTo>
                    <a:pt x="0" y="119"/>
                    <a:pt x="0" y="141"/>
                    <a:pt x="0" y="159"/>
                  </a:cubicBezTo>
                  <a:cubicBezTo>
                    <a:pt x="1" y="164"/>
                    <a:pt x="4" y="169"/>
                    <a:pt x="10" y="170"/>
                  </a:cubicBezTo>
                  <a:cubicBezTo>
                    <a:pt x="22" y="172"/>
                    <a:pt x="53" y="182"/>
                    <a:pt x="61" y="184"/>
                  </a:cubicBezTo>
                  <a:cubicBezTo>
                    <a:pt x="69" y="185"/>
                    <a:pt x="85" y="176"/>
                    <a:pt x="87" y="164"/>
                  </a:cubicBezTo>
                  <a:cubicBezTo>
                    <a:pt x="87" y="144"/>
                    <a:pt x="87" y="123"/>
                    <a:pt x="87" y="103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51" name="Freeform 584"/>
            <p:cNvSpPr>
              <a:spLocks noChangeAspect="1"/>
            </p:cNvSpPr>
            <p:nvPr/>
          </p:nvSpPr>
          <p:spPr bwMode="gray">
            <a:xfrm flipH="1">
              <a:off x="615295" y="2964081"/>
              <a:ext cx="68263" cy="43450"/>
            </a:xfrm>
            <a:custGeom>
              <a:avLst/>
              <a:gdLst>
                <a:gd name="T0" fmla="*/ 2147483647 w 66"/>
                <a:gd name="T1" fmla="*/ 2147483647 h 41"/>
                <a:gd name="T2" fmla="*/ 2147483647 w 66"/>
                <a:gd name="T3" fmla="*/ 2147483647 h 41"/>
                <a:gd name="T4" fmla="*/ 2147483647 w 66"/>
                <a:gd name="T5" fmla="*/ 2147483647 h 41"/>
                <a:gd name="T6" fmla="*/ 2147483647 w 66"/>
                <a:gd name="T7" fmla="*/ 2147483647 h 41"/>
                <a:gd name="T8" fmla="*/ 2147483647 w 66"/>
                <a:gd name="T9" fmla="*/ 2147483647 h 41"/>
                <a:gd name="T10" fmla="*/ 2147483647 w 66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41"/>
                <a:gd name="T20" fmla="*/ 66 w 6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41">
                  <a:moveTo>
                    <a:pt x="29" y="39"/>
                  </a:moveTo>
                  <a:cubicBezTo>
                    <a:pt x="14" y="37"/>
                    <a:pt x="0" y="25"/>
                    <a:pt x="9" y="23"/>
                  </a:cubicBezTo>
                  <a:cubicBezTo>
                    <a:pt x="16" y="21"/>
                    <a:pt x="13" y="16"/>
                    <a:pt x="15" y="13"/>
                  </a:cubicBezTo>
                  <a:cubicBezTo>
                    <a:pt x="18" y="10"/>
                    <a:pt x="53" y="0"/>
                    <a:pt x="53" y="16"/>
                  </a:cubicBezTo>
                  <a:cubicBezTo>
                    <a:pt x="53" y="21"/>
                    <a:pt x="47" y="25"/>
                    <a:pt x="57" y="30"/>
                  </a:cubicBezTo>
                  <a:cubicBezTo>
                    <a:pt x="66" y="33"/>
                    <a:pt x="46" y="41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12352" name="Oval 585"/>
            <p:cNvSpPr>
              <a:spLocks noChangeAspect="1" noChangeArrowheads="1"/>
            </p:cNvSpPr>
            <p:nvPr/>
          </p:nvSpPr>
          <p:spPr bwMode="gray">
            <a:xfrm>
              <a:off x="610641" y="2909570"/>
              <a:ext cx="82225" cy="8295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892175">
                <a:spcBef>
                  <a:spcPct val="0"/>
                </a:spcBef>
              </a:pPr>
              <a:endParaRPr lang="en-CA" sz="170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353" name="Freeform 586"/>
            <p:cNvSpPr>
              <a:spLocks noChangeAspect="1"/>
            </p:cNvSpPr>
            <p:nvPr/>
          </p:nvSpPr>
          <p:spPr bwMode="gray">
            <a:xfrm flipH="1">
              <a:off x="610641" y="2907990"/>
              <a:ext cx="99291" cy="53721"/>
            </a:xfrm>
            <a:custGeom>
              <a:avLst/>
              <a:gdLst>
                <a:gd name="T0" fmla="*/ 2147483647 w 94"/>
                <a:gd name="T1" fmla="*/ 2147483647 h 50"/>
                <a:gd name="T2" fmla="*/ 2147483647 w 94"/>
                <a:gd name="T3" fmla="*/ 2147483647 h 50"/>
                <a:gd name="T4" fmla="*/ 2147483647 w 94"/>
                <a:gd name="T5" fmla="*/ 2147483647 h 50"/>
                <a:gd name="T6" fmla="*/ 2147483647 w 94"/>
                <a:gd name="T7" fmla="*/ 2147483647 h 50"/>
                <a:gd name="T8" fmla="*/ 2147483647 w 94"/>
                <a:gd name="T9" fmla="*/ 2147483647 h 50"/>
                <a:gd name="T10" fmla="*/ 2147483647 w 94"/>
                <a:gd name="T11" fmla="*/ 2147483647 h 50"/>
                <a:gd name="T12" fmla="*/ 2147483647 w 94"/>
                <a:gd name="T13" fmla="*/ 2147483647 h 50"/>
                <a:gd name="T14" fmla="*/ 2147483647 w 94"/>
                <a:gd name="T15" fmla="*/ 2147483647 h 50"/>
                <a:gd name="T16" fmla="*/ 2147483647 w 94"/>
                <a:gd name="T17" fmla="*/ 2147483647 h 50"/>
                <a:gd name="T18" fmla="*/ 2147483647 w 94"/>
                <a:gd name="T19" fmla="*/ 2147483647 h 50"/>
                <a:gd name="T20" fmla="*/ 2147483647 w 94"/>
                <a:gd name="T21" fmla="*/ 2147483647 h 50"/>
                <a:gd name="T22" fmla="*/ 2147483647 w 94"/>
                <a:gd name="T23" fmla="*/ 2147483647 h 50"/>
                <a:gd name="T24" fmla="*/ 2147483647 w 94"/>
                <a:gd name="T25" fmla="*/ 2147483647 h 50"/>
                <a:gd name="T26" fmla="*/ 2147483647 w 94"/>
                <a:gd name="T27" fmla="*/ 2147483647 h 50"/>
                <a:gd name="T28" fmla="*/ 2147483647 w 94"/>
                <a:gd name="T29" fmla="*/ 2147483647 h 50"/>
                <a:gd name="T30" fmla="*/ 2147483647 w 94"/>
                <a:gd name="T31" fmla="*/ 2147483647 h 50"/>
                <a:gd name="T32" fmla="*/ 0 w 94"/>
                <a:gd name="T33" fmla="*/ 2147483647 h 50"/>
                <a:gd name="T34" fmla="*/ 2147483647 w 94"/>
                <a:gd name="T35" fmla="*/ 2147483647 h 50"/>
                <a:gd name="T36" fmla="*/ 2147483647 w 94"/>
                <a:gd name="T37" fmla="*/ 2147483647 h 50"/>
                <a:gd name="T38" fmla="*/ 2147483647 w 94"/>
                <a:gd name="T39" fmla="*/ 2147483647 h 50"/>
                <a:gd name="T40" fmla="*/ 2147483647 w 94"/>
                <a:gd name="T41" fmla="*/ 2147483647 h 50"/>
                <a:gd name="T42" fmla="*/ 2147483647 w 94"/>
                <a:gd name="T43" fmla="*/ 2147483647 h 50"/>
                <a:gd name="T44" fmla="*/ 2147483647 w 94"/>
                <a:gd name="T45" fmla="*/ 2147483647 h 50"/>
                <a:gd name="T46" fmla="*/ 2147483647 w 94"/>
                <a:gd name="T47" fmla="*/ 2147483647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"/>
                <a:gd name="T73" fmla="*/ 0 h 50"/>
                <a:gd name="T74" fmla="*/ 94 w 94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" h="50">
                  <a:moveTo>
                    <a:pt x="54" y="1"/>
                  </a:moveTo>
                  <a:cubicBezTo>
                    <a:pt x="52" y="1"/>
                    <a:pt x="51" y="1"/>
                    <a:pt x="49" y="1"/>
                  </a:cubicBezTo>
                  <a:cubicBezTo>
                    <a:pt x="49" y="1"/>
                    <a:pt x="48" y="1"/>
                    <a:pt x="48" y="1"/>
                  </a:cubicBezTo>
                  <a:cubicBezTo>
                    <a:pt x="47" y="2"/>
                    <a:pt x="46" y="2"/>
                    <a:pt x="44" y="2"/>
                  </a:cubicBezTo>
                  <a:cubicBezTo>
                    <a:pt x="44" y="2"/>
                    <a:pt x="44" y="2"/>
                    <a:pt x="43" y="3"/>
                  </a:cubicBezTo>
                  <a:cubicBezTo>
                    <a:pt x="42" y="3"/>
                    <a:pt x="41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5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0" y="10"/>
                  </a:cubicBezTo>
                  <a:cubicBezTo>
                    <a:pt x="27" y="13"/>
                    <a:pt x="24" y="16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7"/>
                    <a:pt x="3" y="32"/>
                    <a:pt x="0" y="35"/>
                  </a:cubicBezTo>
                  <a:cubicBezTo>
                    <a:pt x="2" y="32"/>
                    <a:pt x="6" y="33"/>
                    <a:pt x="10" y="34"/>
                  </a:cubicBezTo>
                  <a:cubicBezTo>
                    <a:pt x="12" y="34"/>
                    <a:pt x="14" y="35"/>
                    <a:pt x="16" y="36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27" y="41"/>
                    <a:pt x="34" y="50"/>
                    <a:pt x="40" y="48"/>
                  </a:cubicBezTo>
                  <a:cubicBezTo>
                    <a:pt x="40" y="48"/>
                    <a:pt x="51" y="40"/>
                    <a:pt x="57" y="40"/>
                  </a:cubicBezTo>
                  <a:cubicBezTo>
                    <a:pt x="84" y="41"/>
                    <a:pt x="94" y="34"/>
                    <a:pt x="94" y="34"/>
                  </a:cubicBezTo>
                  <a:cubicBezTo>
                    <a:pt x="92" y="14"/>
                    <a:pt x="74" y="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</p:grpSp>
      <p:sp>
        <p:nvSpPr>
          <p:cNvPr id="162" name="Oval 161"/>
          <p:cNvSpPr/>
          <p:nvPr/>
        </p:nvSpPr>
        <p:spPr>
          <a:xfrm>
            <a:off x="493713" y="3486150"/>
            <a:ext cx="6950075" cy="2698750"/>
          </a:xfrm>
          <a:prstGeom prst="ellipse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>
              <a:spcBef>
                <a:spcPct val="0"/>
              </a:spcBef>
            </a:pPr>
            <a:endParaRPr lang="en-US" sz="12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ABB Group </a:t>
            </a:r>
          </a:p>
          <a:p>
            <a:fld id="{00D23E3F-2D8A-4991-BFDB-FB4E725CA44A}" type="datetime4">
              <a:rPr lang="en-US"/>
              <a:pPr/>
              <a:t>February 10, 2014</a:t>
            </a:fld>
            <a:r>
              <a:rPr lang="en-US"/>
              <a:t> | Slide </a:t>
            </a:r>
            <a:fld id="{D552EA8E-AF6D-459A-90BC-DE6EE24FC227}" type="slidenum">
              <a:rPr lang="en-US"/>
              <a:pPr/>
              <a:t>17</a:t>
            </a:fld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211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Process and Power Automation</a:t>
            </a:r>
            <a:br>
              <a:rPr lang="en-US" dirty="0"/>
            </a:br>
            <a:r>
              <a:rPr lang="en-US" dirty="0" smtClean="0">
                <a:solidFill>
                  <a:schemeClr val="accent1"/>
                </a:solidFill>
              </a:rPr>
              <a:t>Concept &amp; benefits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05ADE"/>
              </a:solidFill>
            </a:endParaRPr>
          </a:p>
        </p:txBody>
      </p:sp>
      <p:sp>
        <p:nvSpPr>
          <p:cNvPr id="14" name="Left Arrow 13">
            <a:hlinkClick r:id="rId3" action="ppaction://hlinksldjump"/>
          </p:cNvPr>
          <p:cNvSpPr/>
          <p:nvPr/>
        </p:nvSpPr>
        <p:spPr>
          <a:xfrm>
            <a:off x="7926779" y="415636"/>
            <a:ext cx="795647" cy="688769"/>
          </a:xfrm>
          <a:prstGeom prst="leftArrow">
            <a:avLst/>
          </a:prstGeom>
          <a:solidFill>
            <a:srgbClr val="99999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indent="180975" algn="ctr">
              <a:buClr>
                <a:srgbClr val="005ADE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15" name="Picture 83" descr="motor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657850"/>
            <a:ext cx="381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4" descr="motor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657850"/>
            <a:ext cx="381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5" descr="motor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5657850"/>
            <a:ext cx="381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6" descr="motor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5657850"/>
            <a:ext cx="381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7" descr="motor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5657850"/>
            <a:ext cx="381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8" descr="motor.png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487988"/>
            <a:ext cx="6238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9" descr="motor.png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487988"/>
            <a:ext cx="6238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2578100" y="3295650"/>
            <a:ext cx="5105400" cy="95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2557463" y="4035425"/>
            <a:ext cx="513715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893014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101"/>
          <p:cNvSpPr>
            <a:spLocks noChangeShapeType="1"/>
          </p:cNvSpPr>
          <p:nvPr/>
        </p:nvSpPr>
        <p:spPr bwMode="auto">
          <a:xfrm rot="5400000" flipV="1">
            <a:off x="3772694" y="3567907"/>
            <a:ext cx="0" cy="2417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25" name="Text Box 120"/>
          <p:cNvSpPr txBox="1">
            <a:spLocks noChangeArrowheads="1"/>
          </p:cNvSpPr>
          <p:nvPr/>
        </p:nvSpPr>
        <p:spPr bwMode="auto">
          <a:xfrm>
            <a:off x="5705475" y="1600200"/>
            <a:ext cx="172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latin typeface="Arial" pitchFamily="34" charset="0"/>
              </a:rPr>
              <a:t>Power Generation</a:t>
            </a:r>
          </a:p>
        </p:txBody>
      </p:sp>
      <p:pic>
        <p:nvPicPr>
          <p:cNvPr id="26" name="Picture 18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4929188"/>
            <a:ext cx="5572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4938713"/>
            <a:ext cx="238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946650"/>
            <a:ext cx="355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854325"/>
            <a:ext cx="347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19"/>
          <p:cNvSpPr>
            <a:spLocks noChangeShapeType="1"/>
          </p:cNvSpPr>
          <p:nvPr/>
        </p:nvSpPr>
        <p:spPr bwMode="auto">
          <a:xfrm flipV="1">
            <a:off x="6958013" y="4044950"/>
            <a:ext cx="0" cy="31115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893014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1" name="Picture 32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221163"/>
            <a:ext cx="3714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19"/>
          <p:cNvSpPr>
            <a:spLocks noChangeShapeType="1"/>
          </p:cNvSpPr>
          <p:nvPr/>
        </p:nvSpPr>
        <p:spPr bwMode="auto">
          <a:xfrm flipV="1">
            <a:off x="5940425" y="4035425"/>
            <a:ext cx="0" cy="31115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893014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3" name="Picture 34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302125"/>
            <a:ext cx="347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6937375" y="4906963"/>
            <a:ext cx="0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4903788" y="5362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3952875" y="53213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2811463" y="54562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2349500" y="55181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flipH="1">
            <a:off x="3236913" y="55181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V="1">
            <a:off x="2344738" y="5514975"/>
            <a:ext cx="8858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3155950" y="3546475"/>
            <a:ext cx="1106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Transformer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6819900" y="2889250"/>
            <a:ext cx="1108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Transformer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6838950" y="2089150"/>
            <a:ext cx="1106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Generator</a:t>
            </a:r>
          </a:p>
        </p:txBody>
      </p:sp>
      <p:pic>
        <p:nvPicPr>
          <p:cNvPr id="44" name="Picture 46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971675"/>
            <a:ext cx="3857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7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527425"/>
            <a:ext cx="3857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8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4235450"/>
            <a:ext cx="3873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4776788" y="4187825"/>
            <a:ext cx="881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Protection &amp; Control IED</a:t>
            </a:r>
          </a:p>
        </p:txBody>
      </p:sp>
      <p:sp>
        <p:nvSpPr>
          <p:cNvPr id="48" name="Line 102"/>
          <p:cNvSpPr>
            <a:spLocks noChangeShapeType="1"/>
          </p:cNvSpPr>
          <p:nvPr/>
        </p:nvSpPr>
        <p:spPr bwMode="auto">
          <a:xfrm>
            <a:off x="4872038" y="4775200"/>
            <a:ext cx="0" cy="1984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49" name="Line 102"/>
          <p:cNvSpPr>
            <a:spLocks noChangeShapeType="1"/>
          </p:cNvSpPr>
          <p:nvPr/>
        </p:nvSpPr>
        <p:spPr bwMode="auto">
          <a:xfrm>
            <a:off x="3975100" y="4786313"/>
            <a:ext cx="0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50" name="Line 102"/>
          <p:cNvSpPr>
            <a:spLocks noChangeShapeType="1"/>
          </p:cNvSpPr>
          <p:nvPr/>
        </p:nvSpPr>
        <p:spPr bwMode="auto">
          <a:xfrm>
            <a:off x="2840038" y="4797425"/>
            <a:ext cx="0" cy="1984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6046788" y="4259263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Protection &amp; Control IED</a:t>
            </a: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7067550" y="4259263"/>
            <a:ext cx="804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Variable Speed Drive</a:t>
            </a: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4937125" y="4914900"/>
            <a:ext cx="804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Variable Speed Drive</a:t>
            </a: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4060825" y="4983163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Motor Controller</a:t>
            </a: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2944813" y="5006975"/>
            <a:ext cx="89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LV Switchgear</a:t>
            </a:r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2752725" y="4305300"/>
            <a:ext cx="1108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Transformer</a:t>
            </a:r>
          </a:p>
        </p:txBody>
      </p: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1730375" y="2806700"/>
            <a:ext cx="1106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Transformer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3481388" y="1601788"/>
            <a:ext cx="1522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latin typeface="Arial" pitchFamily="34" charset="0"/>
              </a:rPr>
              <a:t>Grid connection</a:t>
            </a:r>
          </a:p>
        </p:txBody>
      </p:sp>
      <p:pic>
        <p:nvPicPr>
          <p:cNvPr id="59" name="Picture 65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570163"/>
            <a:ext cx="8651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Line 15"/>
          <p:cNvSpPr>
            <a:spLocks noChangeShapeType="1"/>
          </p:cNvSpPr>
          <p:nvPr/>
        </p:nvSpPr>
        <p:spPr bwMode="auto">
          <a:xfrm flipV="1">
            <a:off x="2419350" y="2114550"/>
            <a:ext cx="193198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pic>
        <p:nvPicPr>
          <p:cNvPr id="61" name="Picture 69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801938"/>
            <a:ext cx="3873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0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592388"/>
            <a:ext cx="8651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Line 71"/>
          <p:cNvSpPr>
            <a:spLocks noChangeShapeType="1"/>
          </p:cNvSpPr>
          <p:nvPr/>
        </p:nvSpPr>
        <p:spPr bwMode="auto">
          <a:xfrm flipV="1">
            <a:off x="5727700" y="30273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pic>
        <p:nvPicPr>
          <p:cNvPr id="64" name="Picture 72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1839913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4400550" y="2428875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Protection &amp; Control IEDs</a:t>
            </a:r>
          </a:p>
        </p:txBody>
      </p:sp>
      <p:sp>
        <p:nvSpPr>
          <p:cNvPr id="66" name="Rectangle 74"/>
          <p:cNvSpPr>
            <a:spLocks noChangeArrowheads="1"/>
          </p:cNvSpPr>
          <p:nvPr/>
        </p:nvSpPr>
        <p:spPr bwMode="auto">
          <a:xfrm>
            <a:off x="6742113" y="3001963"/>
            <a:ext cx="112712" cy="92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893014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Text Box 42"/>
          <p:cNvSpPr txBox="1">
            <a:spLocks noChangeArrowheads="1"/>
          </p:cNvSpPr>
          <p:nvPr/>
        </p:nvSpPr>
        <p:spPr bwMode="auto">
          <a:xfrm>
            <a:off x="5192713" y="3476625"/>
            <a:ext cx="950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Protection &amp; Control IED</a:t>
            </a:r>
          </a:p>
        </p:txBody>
      </p:sp>
      <p:sp>
        <p:nvSpPr>
          <p:cNvPr id="68" name="TextBox 86"/>
          <p:cNvSpPr txBox="1">
            <a:spLocks noChangeArrowheads="1"/>
          </p:cNvSpPr>
          <p:nvPr/>
        </p:nvSpPr>
        <p:spPr bwMode="auto">
          <a:xfrm>
            <a:off x="1724025" y="4476750"/>
            <a:ext cx="612775" cy="388938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defTabSz="893014">
              <a:buFont typeface="Wingdings" pitchFamily="2" charset="2"/>
              <a:buNone/>
              <a:defRPr/>
            </a:pPr>
            <a:r>
              <a:rPr lang="de-DE">
                <a:solidFill>
                  <a:srgbClr val="005ADE"/>
                </a:solidFill>
              </a:rPr>
              <a:t>LV</a:t>
            </a:r>
            <a:endParaRPr lang="en-US">
              <a:solidFill>
                <a:srgbClr val="005ADE"/>
              </a:solidFill>
            </a:endParaRPr>
          </a:p>
        </p:txBody>
      </p:sp>
      <p:sp>
        <p:nvSpPr>
          <p:cNvPr id="69" name="TextBox 88"/>
          <p:cNvSpPr txBox="1">
            <a:spLocks noChangeArrowheads="1"/>
          </p:cNvSpPr>
          <p:nvPr/>
        </p:nvSpPr>
        <p:spPr bwMode="auto">
          <a:xfrm>
            <a:off x="1724025" y="3840163"/>
            <a:ext cx="612775" cy="38893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defTabSz="893014">
              <a:buFont typeface="Wingdings" pitchFamily="2" charset="2"/>
              <a:buNone/>
              <a:defRPr/>
            </a:pPr>
            <a:r>
              <a:rPr lang="de-DE">
                <a:solidFill>
                  <a:srgbClr val="005ADE"/>
                </a:solidFill>
              </a:rPr>
              <a:t>MV</a:t>
            </a:r>
            <a:endParaRPr lang="en-US">
              <a:solidFill>
                <a:srgbClr val="005ADE"/>
              </a:solidFill>
            </a:endParaRPr>
          </a:p>
        </p:txBody>
      </p:sp>
      <p:sp>
        <p:nvSpPr>
          <p:cNvPr id="70" name="TextBox 89"/>
          <p:cNvSpPr txBox="1">
            <a:spLocks noChangeArrowheads="1"/>
          </p:cNvSpPr>
          <p:nvPr/>
        </p:nvSpPr>
        <p:spPr bwMode="auto">
          <a:xfrm>
            <a:off x="1724025" y="3121025"/>
            <a:ext cx="612775" cy="388938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defTabSz="893014">
              <a:buFont typeface="Wingdings" pitchFamily="2" charset="2"/>
              <a:buNone/>
              <a:defRPr/>
            </a:pPr>
            <a:r>
              <a:rPr lang="de-DE">
                <a:solidFill>
                  <a:srgbClr val="005ADE"/>
                </a:solidFill>
              </a:rPr>
              <a:t>HV</a:t>
            </a:r>
            <a:endParaRPr lang="en-US">
              <a:solidFill>
                <a:srgbClr val="005ADE"/>
              </a:solidFill>
            </a:endParaRPr>
          </a:p>
        </p:txBody>
      </p:sp>
      <p:pic>
        <p:nvPicPr>
          <p:cNvPr id="72" name="Picture 65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459163"/>
            <a:ext cx="533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Line 77"/>
          <p:cNvSpPr>
            <a:spLocks noChangeShapeType="1"/>
          </p:cNvSpPr>
          <p:nvPr/>
        </p:nvSpPr>
        <p:spPr bwMode="auto">
          <a:xfrm flipV="1">
            <a:off x="4529138" y="3292475"/>
            <a:ext cx="0" cy="279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 flipV="1">
            <a:off x="4525963" y="3787775"/>
            <a:ext cx="3175" cy="238125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893014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5" name="Picture 65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178300"/>
            <a:ext cx="53181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93"/>
          <p:cNvCxnSpPr>
            <a:cxnSpLocks noChangeShapeType="1"/>
          </p:cNvCxnSpPr>
          <p:nvPr/>
        </p:nvCxnSpPr>
        <p:spPr bwMode="auto">
          <a:xfrm rot="5400000">
            <a:off x="2574925" y="2286000"/>
            <a:ext cx="104775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95"/>
          <p:cNvCxnSpPr>
            <a:cxnSpLocks noChangeShapeType="1"/>
          </p:cNvCxnSpPr>
          <p:nvPr/>
        </p:nvCxnSpPr>
        <p:spPr bwMode="auto">
          <a:xfrm rot="10800000">
            <a:off x="3508375" y="3025775"/>
            <a:ext cx="206375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98"/>
          <p:cNvCxnSpPr>
            <a:cxnSpLocks noChangeShapeType="1"/>
          </p:cNvCxnSpPr>
          <p:nvPr/>
        </p:nvCxnSpPr>
        <p:spPr bwMode="auto">
          <a:xfrm rot="10800000">
            <a:off x="4251325" y="4451350"/>
            <a:ext cx="206375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Line 107"/>
          <p:cNvSpPr>
            <a:spLocks noChangeShapeType="1"/>
          </p:cNvSpPr>
          <p:nvPr/>
        </p:nvSpPr>
        <p:spPr bwMode="auto">
          <a:xfrm flipV="1">
            <a:off x="4011613" y="4040188"/>
            <a:ext cx="0" cy="276225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893014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Line 102"/>
          <p:cNvSpPr>
            <a:spLocks noChangeShapeType="1"/>
          </p:cNvSpPr>
          <p:nvPr/>
        </p:nvSpPr>
        <p:spPr bwMode="auto">
          <a:xfrm>
            <a:off x="4094163" y="4532313"/>
            <a:ext cx="0" cy="241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cxnSp>
        <p:nvCxnSpPr>
          <p:cNvPr id="81" name="Straight Connector 99"/>
          <p:cNvCxnSpPr>
            <a:cxnSpLocks noChangeShapeType="1"/>
          </p:cNvCxnSpPr>
          <p:nvPr/>
        </p:nvCxnSpPr>
        <p:spPr bwMode="auto">
          <a:xfrm rot="10800000">
            <a:off x="4659313" y="3746500"/>
            <a:ext cx="206375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5986463" y="4603750"/>
            <a:ext cx="0" cy="95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83" name="Line 123"/>
          <p:cNvSpPr>
            <a:spLocks noChangeShapeType="1"/>
          </p:cNvSpPr>
          <p:nvPr/>
        </p:nvSpPr>
        <p:spPr bwMode="auto">
          <a:xfrm flipH="1">
            <a:off x="6334125" y="2478088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84" name="Line 124"/>
          <p:cNvSpPr>
            <a:spLocks noChangeShapeType="1"/>
          </p:cNvSpPr>
          <p:nvPr/>
        </p:nvSpPr>
        <p:spPr bwMode="auto">
          <a:xfrm flipV="1">
            <a:off x="6396038" y="3154363"/>
            <a:ext cx="0" cy="1412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85" name="Line 60"/>
          <p:cNvSpPr>
            <a:spLocks noChangeShapeType="1"/>
          </p:cNvSpPr>
          <p:nvPr/>
        </p:nvSpPr>
        <p:spPr bwMode="auto">
          <a:xfrm>
            <a:off x="5732463" y="21605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86" name="Line 124"/>
          <p:cNvSpPr>
            <a:spLocks noChangeShapeType="1"/>
          </p:cNvSpPr>
          <p:nvPr/>
        </p:nvSpPr>
        <p:spPr bwMode="auto">
          <a:xfrm flipV="1">
            <a:off x="3235325" y="3127375"/>
            <a:ext cx="0" cy="177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93014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87" name="Text Box 42"/>
          <p:cNvSpPr txBox="1">
            <a:spLocks noChangeArrowheads="1"/>
          </p:cNvSpPr>
          <p:nvPr/>
        </p:nvSpPr>
        <p:spPr bwMode="auto">
          <a:xfrm>
            <a:off x="4146550" y="5678488"/>
            <a:ext cx="803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93014" eaLnBrk="0" hangingPunct="0"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Motors</a:t>
            </a:r>
          </a:p>
        </p:txBody>
      </p:sp>
      <p:pic>
        <p:nvPicPr>
          <p:cNvPr id="88" name="Picture 40" descr="untitled15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895475"/>
            <a:ext cx="12001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48" descr="GIS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3001963"/>
            <a:ext cx="118903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6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5351463"/>
            <a:ext cx="12414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189413"/>
            <a:ext cx="12573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84"/>
          <p:cNvGrpSpPr>
            <a:grpSpLocks/>
          </p:cNvGrpSpPr>
          <p:nvPr/>
        </p:nvGrpSpPr>
        <p:grpSpPr bwMode="auto">
          <a:xfrm>
            <a:off x="190500" y="1592263"/>
            <a:ext cx="8682038" cy="3314700"/>
            <a:chOff x="136" y="996"/>
            <a:chExt cx="5488" cy="2088"/>
          </a:xfrm>
        </p:grpSpPr>
        <p:sp>
          <p:nvSpPr>
            <p:cNvPr id="93" name="Freeform 92"/>
            <p:cNvSpPr/>
            <p:nvPr/>
          </p:nvSpPr>
          <p:spPr bwMode="auto">
            <a:xfrm>
              <a:off x="136" y="996"/>
              <a:ext cx="5488" cy="2088"/>
            </a:xfrm>
            <a:custGeom>
              <a:avLst/>
              <a:gdLst>
                <a:gd name="connsiteX0" fmla="*/ 0 w 7439025"/>
                <a:gd name="connsiteY0" fmla="*/ 9525 h 3314700"/>
                <a:gd name="connsiteX1" fmla="*/ 0 w 7439025"/>
                <a:gd name="connsiteY1" fmla="*/ 3314700 h 3314700"/>
                <a:gd name="connsiteX2" fmla="*/ 3990975 w 7439025"/>
                <a:gd name="connsiteY2" fmla="*/ 3314700 h 3314700"/>
                <a:gd name="connsiteX3" fmla="*/ 5010150 w 7439025"/>
                <a:gd name="connsiteY3" fmla="*/ 2600325 h 3314700"/>
                <a:gd name="connsiteX4" fmla="*/ 7439025 w 7439025"/>
                <a:gd name="connsiteY4" fmla="*/ 2600325 h 3314700"/>
                <a:gd name="connsiteX5" fmla="*/ 7439025 w 7439025"/>
                <a:gd name="connsiteY5" fmla="*/ 0 h 3314700"/>
                <a:gd name="connsiteX6" fmla="*/ 0 w 7439025"/>
                <a:gd name="connsiteY6" fmla="*/ 9525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9025" h="3314700">
                  <a:moveTo>
                    <a:pt x="0" y="9525"/>
                  </a:moveTo>
                  <a:lnTo>
                    <a:pt x="0" y="3314700"/>
                  </a:lnTo>
                  <a:lnTo>
                    <a:pt x="3990975" y="3314700"/>
                  </a:lnTo>
                  <a:lnTo>
                    <a:pt x="5010150" y="2600325"/>
                  </a:lnTo>
                  <a:lnTo>
                    <a:pt x="7439025" y="2600325"/>
                  </a:lnTo>
                  <a:lnTo>
                    <a:pt x="7439025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accent6">
                <a:alpha val="26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182563" indent="-182563" defTabSz="893014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TextBox 163"/>
            <p:cNvSpPr txBox="1">
              <a:spLocks noChangeArrowheads="1"/>
            </p:cNvSpPr>
            <p:nvPr/>
          </p:nvSpPr>
          <p:spPr bwMode="auto">
            <a:xfrm>
              <a:off x="247" y="1272"/>
              <a:ext cx="1003" cy="42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893014">
                <a:spcBef>
                  <a:spcPct val="50000"/>
                </a:spcBef>
                <a:buFont typeface="Wingdings" pitchFamily="2" charset="2"/>
                <a:buNone/>
              </a:pPr>
              <a:r>
                <a:rPr lang="de-DE" sz="1800">
                  <a:solidFill>
                    <a:srgbClr val="002897"/>
                  </a:solidFill>
                  <a:latin typeface="Arial" pitchFamily="34" charset="0"/>
                </a:rPr>
                <a:t>Power Automation</a:t>
              </a:r>
              <a:endParaRPr lang="en-US" sz="1800">
                <a:solidFill>
                  <a:srgbClr val="002897"/>
                </a:solidFill>
                <a:latin typeface="Arial" pitchFamily="34" charset="0"/>
              </a:endParaRPr>
            </a:p>
          </p:txBody>
        </p:sp>
      </p:grpSp>
      <p:grpSp>
        <p:nvGrpSpPr>
          <p:cNvPr id="95" name="Group 117"/>
          <p:cNvGrpSpPr>
            <a:grpSpLocks/>
          </p:cNvGrpSpPr>
          <p:nvPr/>
        </p:nvGrpSpPr>
        <p:grpSpPr bwMode="auto">
          <a:xfrm>
            <a:off x="185738" y="4198938"/>
            <a:ext cx="8723312" cy="2009775"/>
            <a:chOff x="214298" y="2505075"/>
            <a:chExt cx="8701102" cy="2009775"/>
          </a:xfrm>
        </p:grpSpPr>
        <p:sp>
          <p:nvSpPr>
            <p:cNvPr id="96" name="Freeform 114"/>
            <p:cNvSpPr>
              <a:spLocks/>
            </p:cNvSpPr>
            <p:nvPr/>
          </p:nvSpPr>
          <p:spPr bwMode="auto">
            <a:xfrm>
              <a:off x="214298" y="2505075"/>
              <a:ext cx="8701102" cy="2009775"/>
            </a:xfrm>
            <a:custGeom>
              <a:avLst/>
              <a:gdLst>
                <a:gd name="T0" fmla="*/ 0 w 7448550"/>
                <a:gd name="T1" fmla="*/ 2009775 h 2009775"/>
                <a:gd name="T2" fmla="*/ 22110036 w 7448550"/>
                <a:gd name="T3" fmla="*/ 2009775 h 2009775"/>
                <a:gd name="T4" fmla="*/ 22110036 w 7448550"/>
                <a:gd name="T5" fmla="*/ 0 h 2009775"/>
                <a:gd name="T6" fmla="*/ 14843699 w 7448550"/>
                <a:gd name="T7" fmla="*/ 0 h 2009775"/>
                <a:gd name="T8" fmla="*/ 11846676 w 7448550"/>
                <a:gd name="T9" fmla="*/ 714375 h 2009775"/>
                <a:gd name="T10" fmla="*/ 28274 w 7448550"/>
                <a:gd name="T11" fmla="*/ 714375 h 2009775"/>
                <a:gd name="T12" fmla="*/ 0 w 7448550"/>
                <a:gd name="T13" fmla="*/ 2009775 h 20097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48550"/>
                <a:gd name="T22" fmla="*/ 0 h 2009775"/>
                <a:gd name="T23" fmla="*/ 7448550 w 7448550"/>
                <a:gd name="T24" fmla="*/ 2009775 h 20097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48550" h="2009775">
                  <a:moveTo>
                    <a:pt x="0" y="2009775"/>
                  </a:moveTo>
                  <a:lnTo>
                    <a:pt x="7448550" y="2009775"/>
                  </a:lnTo>
                  <a:lnTo>
                    <a:pt x="7448550" y="0"/>
                  </a:lnTo>
                  <a:lnTo>
                    <a:pt x="5000625" y="0"/>
                  </a:lnTo>
                  <a:lnTo>
                    <a:pt x="3990975" y="714375"/>
                  </a:lnTo>
                  <a:lnTo>
                    <a:pt x="9525" y="714375"/>
                  </a:lnTo>
                  <a:lnTo>
                    <a:pt x="0" y="2009775"/>
                  </a:lnTo>
                  <a:close/>
                </a:path>
              </a:pathLst>
            </a:custGeom>
            <a:solidFill>
              <a:schemeClr val="accent2">
                <a:alpha val="1098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893014"/>
              <a:endParaRPr lang="en-US" sz="1700">
                <a:solidFill>
                  <a:srgbClr val="000000"/>
                </a:solidFill>
              </a:endParaRPr>
            </a:p>
          </p:txBody>
        </p:sp>
        <p:sp>
          <p:nvSpPr>
            <p:cNvPr id="97" name="TextBox 165"/>
            <p:cNvSpPr txBox="1">
              <a:spLocks noChangeArrowheads="1"/>
            </p:cNvSpPr>
            <p:nvPr/>
          </p:nvSpPr>
          <p:spPr bwMode="auto">
            <a:xfrm>
              <a:off x="378295" y="3571875"/>
              <a:ext cx="1587363" cy="67627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893014">
                <a:spcBef>
                  <a:spcPct val="50000"/>
                </a:spcBef>
                <a:buFont typeface="Wingdings" pitchFamily="2" charset="2"/>
                <a:buNone/>
              </a:pPr>
              <a:r>
                <a:rPr lang="de-DE" sz="1800">
                  <a:solidFill>
                    <a:srgbClr val="002897"/>
                  </a:solidFill>
                  <a:latin typeface="Arial" pitchFamily="34" charset="0"/>
                </a:rPr>
                <a:t>Process Automation</a:t>
              </a:r>
              <a:endParaRPr lang="en-US" sz="1800">
                <a:solidFill>
                  <a:srgbClr val="002897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903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ABB Group </a:t>
            </a:r>
          </a:p>
          <a:p>
            <a:fld id="{00D23E3F-2D8A-4991-BFDB-FB4E725CA44A}" type="datetime4">
              <a:rPr lang="en-US"/>
              <a:pPr/>
              <a:t>February 10, 2014</a:t>
            </a:fld>
            <a:r>
              <a:rPr lang="en-US"/>
              <a:t> | Slide </a:t>
            </a:r>
            <a:fld id="{D552EA8E-AF6D-459A-90BC-DE6EE24FC227}" type="slidenum">
              <a:rPr lang="en-US"/>
              <a:pPr/>
              <a:t>18</a:t>
            </a:fld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211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Process and Power Automation</a:t>
            </a:r>
            <a:br>
              <a:rPr lang="en-US"/>
            </a:br>
            <a:r>
              <a:rPr lang="en-US">
                <a:solidFill>
                  <a:srgbClr val="005ADE"/>
                </a:solidFill>
              </a:rPr>
              <a:t>Electrical Integration with System 800xA</a:t>
            </a:r>
          </a:p>
        </p:txBody>
      </p:sp>
      <p:sp>
        <p:nvSpPr>
          <p:cNvPr id="211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763713"/>
            <a:ext cx="6191250" cy="4608512"/>
          </a:xfrm>
        </p:spPr>
        <p:txBody>
          <a:bodyPr/>
          <a:lstStyle/>
          <a:p>
            <a:endParaRPr lang="en-US"/>
          </a:p>
        </p:txBody>
      </p:sp>
      <p:pic>
        <p:nvPicPr>
          <p:cNvPr id="2117636" name="Picture 4" descr="Ne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447800"/>
            <a:ext cx="751205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AutoShape 64"/>
          <p:cNvSpPr>
            <a:spLocks noChangeArrowheads="1"/>
          </p:cNvSpPr>
          <p:nvPr/>
        </p:nvSpPr>
        <p:spPr bwMode="auto">
          <a:xfrm>
            <a:off x="873125" y="1558925"/>
            <a:ext cx="7437438" cy="4870450"/>
          </a:xfrm>
          <a:prstGeom prst="flowChartAlternateProcess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9999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 defTabSz="893014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AutoShape 65"/>
          <p:cNvGrpSpPr>
            <a:grpSpLocks/>
          </p:cNvGrpSpPr>
          <p:nvPr/>
        </p:nvGrpSpPr>
        <p:grpSpPr bwMode="auto">
          <a:xfrm>
            <a:off x="6444208" y="2538413"/>
            <a:ext cx="2111375" cy="1311275"/>
            <a:chOff x="4047" y="1513"/>
            <a:chExt cx="1494" cy="826"/>
          </a:xfrm>
        </p:grpSpPr>
        <p:pic>
          <p:nvPicPr>
            <p:cNvPr id="2117639" name="AutoShape 6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" y="1513"/>
              <a:ext cx="1494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7640" name="Text Box 8"/>
            <p:cNvSpPr txBox="1">
              <a:spLocks noChangeArrowheads="1"/>
            </p:cNvSpPr>
            <p:nvPr/>
          </p:nvSpPr>
          <p:spPr bwMode="auto">
            <a:xfrm>
              <a:off x="4481" y="1560"/>
              <a:ext cx="1018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893014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Electrical Integration Based on Open Standards</a:t>
              </a:r>
            </a:p>
          </p:txBody>
        </p:sp>
      </p:grpSp>
      <p:grpSp>
        <p:nvGrpSpPr>
          <p:cNvPr id="3" name="AutoShape 69"/>
          <p:cNvGrpSpPr>
            <a:grpSpLocks/>
          </p:cNvGrpSpPr>
          <p:nvPr/>
        </p:nvGrpSpPr>
        <p:grpSpPr bwMode="auto">
          <a:xfrm>
            <a:off x="1036638" y="1647825"/>
            <a:ext cx="3344862" cy="981075"/>
            <a:chOff x="914" y="691"/>
            <a:chExt cx="2365" cy="618"/>
          </a:xfrm>
        </p:grpSpPr>
        <p:pic>
          <p:nvPicPr>
            <p:cNvPr id="2117643" name="AutoShape 6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691"/>
              <a:ext cx="2365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7644" name="Text Box 12"/>
            <p:cNvSpPr txBox="1">
              <a:spLocks noChangeArrowheads="1"/>
            </p:cNvSpPr>
            <p:nvPr/>
          </p:nvSpPr>
          <p:spPr bwMode="auto">
            <a:xfrm>
              <a:off x="960" y="736"/>
              <a:ext cx="1022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893014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Full Plant Integration with System 800xA</a:t>
              </a:r>
            </a:p>
          </p:txBody>
        </p:sp>
      </p:grpSp>
      <p:sp>
        <p:nvSpPr>
          <p:cNvPr id="14" name="Left Arrow 13">
            <a:hlinkClick r:id="rId6" action="ppaction://hlinksldjump"/>
          </p:cNvPr>
          <p:cNvSpPr/>
          <p:nvPr/>
        </p:nvSpPr>
        <p:spPr>
          <a:xfrm>
            <a:off x="7926779" y="415636"/>
            <a:ext cx="795647" cy="688769"/>
          </a:xfrm>
          <a:prstGeom prst="leftArrow">
            <a:avLst/>
          </a:prstGeom>
          <a:solidFill>
            <a:srgbClr val="99999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indent="180975" algn="ctr">
              <a:buClr>
                <a:srgbClr val="005ADE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0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entagon 101"/>
          <p:cNvSpPr/>
          <p:nvPr/>
        </p:nvSpPr>
        <p:spPr>
          <a:xfrm>
            <a:off x="251520" y="1736433"/>
            <a:ext cx="8612480" cy="717424"/>
          </a:xfrm>
          <a:prstGeom prst="homePlat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228600" indent="-228600"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1. Service Agreements</a:t>
            </a:r>
            <a:endParaRPr lang="it-IT" sz="800" dirty="0" smtClean="0">
              <a:solidFill>
                <a:srgbClr val="FFFFFF"/>
              </a:solidFill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it-IT" sz="800" dirty="0" smtClean="0">
              <a:solidFill>
                <a:srgbClr val="FFFFFF"/>
              </a:solidFill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it-IT" sz="800" dirty="0" smtClean="0">
              <a:solidFill>
                <a:srgbClr val="FFFFFF"/>
              </a:solidFill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it-IT" sz="800" dirty="0" smtClean="0">
              <a:solidFill>
                <a:srgbClr val="FFFFFF"/>
              </a:solidFill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70540" y="1977427"/>
            <a:ext cx="8096078" cy="5025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215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ABB Services</a:t>
            </a:r>
            <a:br>
              <a:rPr lang="en-US" dirty="0" smtClean="0"/>
            </a:br>
            <a:r>
              <a:rPr lang="en-US" dirty="0" smtClean="0">
                <a:solidFill>
                  <a:srgbClr val="395CEF"/>
                </a:solidFill>
                <a:latin typeface="Arial" pitchFamily="34" charset="0"/>
                <a:cs typeface="Arial" pitchFamily="34" charset="0"/>
              </a:rPr>
              <a:t>Structured standard elements of service scope</a:t>
            </a:r>
          </a:p>
        </p:txBody>
      </p:sp>
      <p:sp>
        <p:nvSpPr>
          <p:cNvPr id="19" name="Pentagon 18"/>
          <p:cNvSpPr/>
          <p:nvPr/>
        </p:nvSpPr>
        <p:spPr>
          <a:xfrm>
            <a:off x="251520" y="1987789"/>
            <a:ext cx="996841" cy="468313"/>
          </a:xfrm>
          <a:prstGeom prst="homePlat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2. Installation </a:t>
            </a:r>
            <a:r>
              <a:rPr lang="en-US" sz="800" dirty="0">
                <a:solidFill>
                  <a:srgbClr val="FFFFFF"/>
                </a:solidFill>
              </a:rPr>
              <a:t>&amp;</a:t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commissioning</a:t>
            </a:r>
          </a:p>
        </p:txBody>
      </p:sp>
      <p:sp>
        <p:nvSpPr>
          <p:cNvPr id="20" name="Chevron 19"/>
          <p:cNvSpPr/>
          <p:nvPr/>
        </p:nvSpPr>
        <p:spPr>
          <a:xfrm>
            <a:off x="1033528" y="1987789"/>
            <a:ext cx="992895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3. Training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811326" y="1987789"/>
            <a:ext cx="1094327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4. Spares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 &amp;</a:t>
            </a:r>
            <a:r>
              <a:rPr lang="en-US" sz="800" dirty="0">
                <a:solidFill>
                  <a:srgbClr val="FFFFFF"/>
                </a:solidFill>
              </a:rPr>
              <a:t/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Consumables</a:t>
            </a:r>
          </a:p>
        </p:txBody>
      </p:sp>
      <p:sp>
        <p:nvSpPr>
          <p:cNvPr id="23" name="Chevron 22"/>
          <p:cNvSpPr/>
          <p:nvPr/>
        </p:nvSpPr>
        <p:spPr>
          <a:xfrm>
            <a:off x="4297807" y="1987789"/>
            <a:ext cx="1134379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7. Engineering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&amp; Consulting 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6045328" y="1987545"/>
            <a:ext cx="1075343" cy="47683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9. Extension,</a:t>
            </a:r>
            <a:r>
              <a:rPr lang="en-US" sz="800" dirty="0">
                <a:solidFill>
                  <a:srgbClr val="FFFFFF"/>
                </a:solidFill>
              </a:rPr>
              <a:t/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Upgrades</a:t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&amp; Retrofits</a:t>
            </a:r>
          </a:p>
        </p:txBody>
      </p:sp>
      <p:sp>
        <p:nvSpPr>
          <p:cNvPr id="25" name="Chevron 24"/>
          <p:cNvSpPr/>
          <p:nvPr/>
        </p:nvSpPr>
        <p:spPr>
          <a:xfrm>
            <a:off x="6909542" y="1987789"/>
            <a:ext cx="981317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10. End-of </a:t>
            </a:r>
            <a:r>
              <a:rPr lang="en-US" sz="800" dirty="0">
                <a:solidFill>
                  <a:srgbClr val="FFFFFF"/>
                </a:solidFill>
              </a:rPr>
              <a:t>life</a:t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Services</a:t>
            </a:r>
          </a:p>
        </p:txBody>
      </p:sp>
      <p:sp>
        <p:nvSpPr>
          <p:cNvPr id="26" name="Chevron 25"/>
          <p:cNvSpPr/>
          <p:nvPr/>
        </p:nvSpPr>
        <p:spPr>
          <a:xfrm>
            <a:off x="7670789" y="1987789"/>
            <a:ext cx="1061070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790" dirty="0" smtClean="0">
                <a:solidFill>
                  <a:srgbClr val="FFFFFF"/>
                </a:solidFill>
              </a:rPr>
              <a:t>11. Replacement</a:t>
            </a:r>
            <a:endParaRPr lang="en-US" sz="79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95212" y="4087184"/>
            <a:ext cx="792747" cy="274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Benchmarking</a:t>
            </a:r>
          </a:p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and audits</a:t>
            </a:r>
          </a:p>
        </p:txBody>
      </p:sp>
      <p:sp>
        <p:nvSpPr>
          <p:cNvPr id="20496" name="Rectangle 27"/>
          <p:cNvSpPr>
            <a:spLocks noChangeArrowheads="1"/>
          </p:cNvSpPr>
          <p:nvPr/>
        </p:nvSpPr>
        <p:spPr bwMode="auto">
          <a:xfrm>
            <a:off x="1050270" y="2476738"/>
            <a:ext cx="774501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On-site </a:t>
            </a:r>
            <a:endParaRPr lang="en-US" sz="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Training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0497" name="Rectangle 28"/>
          <p:cNvSpPr>
            <a:spLocks noChangeArrowheads="1"/>
          </p:cNvSpPr>
          <p:nvPr/>
        </p:nvSpPr>
        <p:spPr bwMode="auto">
          <a:xfrm>
            <a:off x="1051754" y="2810065"/>
            <a:ext cx="773017" cy="261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Classroom</a:t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en-US" sz="8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858735" y="3584813"/>
            <a:ext cx="802561" cy="2635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Consumables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858737" y="2748202"/>
            <a:ext cx="812608" cy="241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Replacement Parts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1858736" y="3283670"/>
            <a:ext cx="802559" cy="276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Parts Kits</a:t>
            </a:r>
          </a:p>
        </p:txBody>
      </p:sp>
      <p:sp>
        <p:nvSpPr>
          <p:cNvPr id="20507" name="Rectangle 47"/>
          <p:cNvSpPr>
            <a:spLocks noChangeArrowheads="1"/>
          </p:cNvSpPr>
          <p:nvPr/>
        </p:nvSpPr>
        <p:spPr bwMode="auto">
          <a:xfrm>
            <a:off x="4392037" y="3822071"/>
            <a:ext cx="795922" cy="222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Consulting</a:t>
            </a:r>
          </a:p>
        </p:txBody>
      </p:sp>
      <p:sp>
        <p:nvSpPr>
          <p:cNvPr id="20508" name="Rectangle 48"/>
          <p:cNvSpPr>
            <a:spLocks noChangeArrowheads="1"/>
          </p:cNvSpPr>
          <p:nvPr/>
        </p:nvSpPr>
        <p:spPr bwMode="auto">
          <a:xfrm>
            <a:off x="4393624" y="2490387"/>
            <a:ext cx="794335" cy="239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Engineering</a:t>
            </a:r>
          </a:p>
        </p:txBody>
      </p:sp>
      <p:sp>
        <p:nvSpPr>
          <p:cNvPr id="20510" name="Rectangle 52"/>
          <p:cNvSpPr>
            <a:spLocks noChangeArrowheads="1"/>
          </p:cNvSpPr>
          <p:nvPr/>
        </p:nvSpPr>
        <p:spPr bwMode="auto">
          <a:xfrm>
            <a:off x="6069083" y="2489439"/>
            <a:ext cx="799732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Upgrades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075433" y="2735500"/>
            <a:ext cx="787444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075433" y="2981560"/>
            <a:ext cx="787444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20513" name="Rectangle 55"/>
          <p:cNvSpPr>
            <a:spLocks noChangeArrowheads="1"/>
          </p:cNvSpPr>
          <p:nvPr/>
        </p:nvSpPr>
        <p:spPr bwMode="auto">
          <a:xfrm>
            <a:off x="6075433" y="3226033"/>
            <a:ext cx="787444" cy="230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Extensions</a:t>
            </a:r>
          </a:p>
        </p:txBody>
      </p:sp>
      <p:sp>
        <p:nvSpPr>
          <p:cNvPr id="20514" name="Rectangle 56"/>
          <p:cNvSpPr>
            <a:spLocks noChangeArrowheads="1"/>
          </p:cNvSpPr>
          <p:nvPr/>
        </p:nvSpPr>
        <p:spPr bwMode="auto">
          <a:xfrm>
            <a:off x="6067481" y="3472054"/>
            <a:ext cx="795395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Retrofit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0515" name="Rectangle 58"/>
          <p:cNvSpPr>
            <a:spLocks noChangeArrowheads="1"/>
          </p:cNvSpPr>
          <p:nvPr/>
        </p:nvSpPr>
        <p:spPr bwMode="auto">
          <a:xfrm>
            <a:off x="6909883" y="2476739"/>
            <a:ext cx="79866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790" dirty="0" smtClean="0">
                <a:solidFill>
                  <a:srgbClr val="000000"/>
                </a:solidFill>
              </a:rPr>
              <a:t>Decommissioning</a:t>
            </a:r>
            <a:endParaRPr lang="en-US" sz="790" dirty="0">
              <a:solidFill>
                <a:srgbClr val="000000"/>
              </a:solidFill>
            </a:endParaRPr>
          </a:p>
        </p:txBody>
      </p:sp>
      <p:sp>
        <p:nvSpPr>
          <p:cNvPr id="20516" name="Rectangle 59"/>
          <p:cNvSpPr>
            <a:spLocks noChangeArrowheads="1"/>
          </p:cNvSpPr>
          <p:nvPr/>
        </p:nvSpPr>
        <p:spPr bwMode="auto">
          <a:xfrm>
            <a:off x="6909883" y="2723701"/>
            <a:ext cx="79866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>
                <a:solidFill>
                  <a:srgbClr val="000000"/>
                </a:solidFill>
              </a:rPr>
              <a:t>Resale</a:t>
            </a:r>
          </a:p>
        </p:txBody>
      </p:sp>
      <p:sp>
        <p:nvSpPr>
          <p:cNvPr id="20517" name="Rectangle 60"/>
          <p:cNvSpPr>
            <a:spLocks noChangeArrowheads="1"/>
          </p:cNvSpPr>
          <p:nvPr/>
        </p:nvSpPr>
        <p:spPr bwMode="auto">
          <a:xfrm>
            <a:off x="6909881" y="2971560"/>
            <a:ext cx="792955" cy="263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Disposal and recycling</a:t>
            </a:r>
          </a:p>
        </p:txBody>
      </p:sp>
      <p:sp>
        <p:nvSpPr>
          <p:cNvPr id="20518" name="Rectangle 62"/>
          <p:cNvSpPr>
            <a:spLocks noChangeArrowheads="1"/>
          </p:cNvSpPr>
          <p:nvPr/>
        </p:nvSpPr>
        <p:spPr bwMode="auto">
          <a:xfrm>
            <a:off x="255349" y="2476738"/>
            <a:ext cx="757237" cy="250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Installation</a:t>
            </a:r>
          </a:p>
        </p:txBody>
      </p:sp>
      <p:sp>
        <p:nvSpPr>
          <p:cNvPr id="20519" name="Rectangle 63"/>
          <p:cNvSpPr>
            <a:spLocks noChangeArrowheads="1"/>
          </p:cNvSpPr>
          <p:nvPr/>
        </p:nvSpPr>
        <p:spPr bwMode="auto">
          <a:xfrm>
            <a:off x="255348" y="2741850"/>
            <a:ext cx="757237" cy="290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Commissioning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858736" y="3013314"/>
            <a:ext cx="807584" cy="244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Pre-owned parts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4390151" y="2757087"/>
            <a:ext cx="79780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Planning and specification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4393624" y="3272795"/>
            <a:ext cx="794335" cy="241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Customization</a:t>
            </a:r>
          </a:p>
        </p:txBody>
      </p:sp>
      <p:sp>
        <p:nvSpPr>
          <p:cNvPr id="20528" name="Rectangle 90"/>
          <p:cNvSpPr>
            <a:spLocks noChangeArrowheads="1"/>
          </p:cNvSpPr>
          <p:nvPr/>
        </p:nvSpPr>
        <p:spPr bwMode="auto">
          <a:xfrm>
            <a:off x="1051754" y="3092782"/>
            <a:ext cx="776194" cy="169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>
                <a:solidFill>
                  <a:srgbClr val="000000"/>
                </a:solidFill>
              </a:rPr>
              <a:t>E-Learning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5237971" y="5523059"/>
            <a:ext cx="795529" cy="25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Data back-up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5243615" y="5792131"/>
            <a:ext cx="789885" cy="310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Data engineering</a:t>
            </a:r>
          </a:p>
        </p:txBody>
      </p:sp>
      <p:sp>
        <p:nvSpPr>
          <p:cNvPr id="20536" name="Rectangle 131"/>
          <p:cNvSpPr>
            <a:spLocks noChangeArrowheads="1"/>
          </p:cNvSpPr>
          <p:nvPr/>
        </p:nvSpPr>
        <p:spPr bwMode="auto">
          <a:xfrm>
            <a:off x="5234563" y="5279961"/>
            <a:ext cx="79893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Data services</a:t>
            </a:r>
          </a:p>
        </p:txBody>
      </p:sp>
      <p:sp>
        <p:nvSpPr>
          <p:cNvPr id="79" name="Chevron 78"/>
          <p:cNvSpPr/>
          <p:nvPr/>
        </p:nvSpPr>
        <p:spPr>
          <a:xfrm>
            <a:off x="2690022" y="1987789"/>
            <a:ext cx="1073285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800" kern="0" dirty="0" smtClean="0">
                <a:solidFill>
                  <a:srgbClr val="FFFFFF"/>
                </a:solidFill>
              </a:rPr>
              <a:t>5. Maintenance</a:t>
            </a:r>
            <a:endParaRPr lang="it-IT" sz="800" kern="0" dirty="0" smtClean="0">
              <a:solidFill>
                <a:srgbClr val="FFFFFF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028971" y="2437052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 bwMode="auto">
          <a:xfrm>
            <a:off x="4398102" y="3552195"/>
            <a:ext cx="789857" cy="2399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Configurations</a:t>
            </a:r>
          </a:p>
        </p:txBody>
      </p:sp>
      <p:sp>
        <p:nvSpPr>
          <p:cNvPr id="68" name="Rectangle 84"/>
          <p:cNvSpPr>
            <a:spLocks noChangeArrowheads="1"/>
          </p:cNvSpPr>
          <p:nvPr/>
        </p:nvSpPr>
        <p:spPr bwMode="auto">
          <a:xfrm>
            <a:off x="1866515" y="4165911"/>
            <a:ext cx="791957" cy="3797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Extended warranty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407590" y="3013642"/>
            <a:ext cx="780370" cy="235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System integration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234401" y="3231461"/>
            <a:ext cx="812036" cy="272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Op. excellence reliability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234401" y="2946398"/>
            <a:ext cx="812036" cy="2704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Asset optimization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234401" y="3513625"/>
            <a:ext cx="812036" cy="1971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Process safety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234401" y="4014627"/>
            <a:ext cx="812036" cy="2625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System performance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234401" y="3726801"/>
            <a:ext cx="812036" cy="273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Environmental compliance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5234771" y="4291549"/>
            <a:ext cx="811666" cy="200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Holistic Efficiency Enhancement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234771" y="4755578"/>
            <a:ext cx="811666" cy="183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Cyber Security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234771" y="4501577"/>
            <a:ext cx="811666" cy="240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Maintenance Management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395871" y="4402584"/>
            <a:ext cx="799419" cy="25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Project management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4" name="Rectangle 47"/>
          <p:cNvSpPr>
            <a:spLocks noChangeArrowheads="1"/>
          </p:cNvSpPr>
          <p:nvPr/>
        </p:nvSpPr>
        <p:spPr bwMode="auto">
          <a:xfrm>
            <a:off x="5240242" y="4952586"/>
            <a:ext cx="799970" cy="317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Software as a service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13" name="Chevron 112"/>
          <p:cNvSpPr/>
          <p:nvPr/>
        </p:nvSpPr>
        <p:spPr>
          <a:xfrm>
            <a:off x="5212365" y="1987120"/>
            <a:ext cx="1055365" cy="477839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8. Advanced Services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2732836" y="2492896"/>
            <a:ext cx="774457" cy="278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Preventive maintenance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2732836" y="2787948"/>
            <a:ext cx="774457" cy="292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Predictive</a:t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en-US" sz="800" dirty="0">
                <a:solidFill>
                  <a:srgbClr val="000000"/>
                </a:solidFill>
              </a:rPr>
              <a:t>maintenance</a:t>
            </a:r>
          </a:p>
        </p:txBody>
      </p:sp>
      <p:sp>
        <p:nvSpPr>
          <p:cNvPr id="120" name="Rectangle 121"/>
          <p:cNvSpPr>
            <a:spLocks noChangeArrowheads="1"/>
          </p:cNvSpPr>
          <p:nvPr/>
        </p:nvSpPr>
        <p:spPr bwMode="auto">
          <a:xfrm>
            <a:off x="2732836" y="3101400"/>
            <a:ext cx="774457" cy="273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On-site condition monitoring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2732836" y="3671753"/>
            <a:ext cx="774457" cy="2485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Life cycle </a:t>
            </a:r>
            <a:r>
              <a:rPr lang="en-US" sz="800" dirty="0">
                <a:solidFill>
                  <a:srgbClr val="000000"/>
                </a:solidFill>
              </a:rPr>
              <a:t>assessment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58130" y="2741660"/>
            <a:ext cx="767427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Workshop repairs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3557261" y="2997246"/>
            <a:ext cx="761087" cy="4929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Refurbishment/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Reconditioning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services</a:t>
            </a:r>
            <a:endParaRPr lang="en-US" sz="800" strike="sngStrike" dirty="0">
              <a:solidFill>
                <a:srgbClr val="000000"/>
              </a:solidFill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3553798" y="4425967"/>
            <a:ext cx="773223" cy="395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Remote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Trouble-shooting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6" name="Rectangle 83"/>
          <p:cNvSpPr>
            <a:spLocks noChangeArrowheads="1"/>
          </p:cNvSpPr>
          <p:nvPr/>
        </p:nvSpPr>
        <p:spPr bwMode="auto">
          <a:xfrm>
            <a:off x="3553797" y="2486072"/>
            <a:ext cx="773223" cy="227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Repair </a:t>
            </a:r>
            <a:r>
              <a:rPr lang="en-US" sz="800" dirty="0">
                <a:solidFill>
                  <a:srgbClr val="000000"/>
                </a:solidFill>
              </a:rPr>
              <a:t>services</a:t>
            </a:r>
          </a:p>
        </p:txBody>
      </p:sp>
      <p:sp>
        <p:nvSpPr>
          <p:cNvPr id="128" name="Rectangle 29"/>
          <p:cNvSpPr>
            <a:spLocks noChangeArrowheads="1"/>
          </p:cNvSpPr>
          <p:nvPr/>
        </p:nvSpPr>
        <p:spPr bwMode="auto">
          <a:xfrm>
            <a:off x="3547283" y="4103023"/>
            <a:ext cx="776269" cy="301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Technical </a:t>
            </a:r>
            <a:r>
              <a:rPr lang="en-US" sz="800" dirty="0" smtClean="0">
                <a:solidFill>
                  <a:srgbClr val="000000"/>
                </a:solidFill>
              </a:rPr>
              <a:t>support </a:t>
            </a:r>
            <a:endParaRPr lang="en-US" sz="800" dirty="0">
              <a:solidFill>
                <a:srgbClr val="FF000F"/>
              </a:solidFill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2732836" y="3931953"/>
            <a:ext cx="774964" cy="2879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Inspections &amp; diagnostics</a:t>
            </a:r>
          </a:p>
        </p:txBody>
      </p:sp>
      <p:sp>
        <p:nvSpPr>
          <p:cNvPr id="136" name="Rectangle 121"/>
          <p:cNvSpPr>
            <a:spLocks noChangeArrowheads="1"/>
          </p:cNvSpPr>
          <p:nvPr/>
        </p:nvSpPr>
        <p:spPr bwMode="auto">
          <a:xfrm>
            <a:off x="2737198" y="3384436"/>
            <a:ext cx="774457" cy="273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780" dirty="0" smtClean="0">
                <a:solidFill>
                  <a:srgbClr val="000000"/>
                </a:solidFill>
              </a:rPr>
              <a:t>Remote condition monitoring</a:t>
            </a:r>
            <a:endParaRPr lang="en-US" sz="780" dirty="0">
              <a:solidFill>
                <a:srgbClr val="000000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1835442" y="2441145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699089" y="2446736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531381" y="2446736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355273" y="2448151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211418" y="2447969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059612" y="2453560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883953" y="2446736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715796" y="2448151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hevron 83"/>
          <p:cNvSpPr/>
          <p:nvPr/>
        </p:nvSpPr>
        <p:spPr>
          <a:xfrm>
            <a:off x="3559385" y="1989331"/>
            <a:ext cx="959092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6. Repairs</a:t>
            </a:r>
            <a:endParaRPr lang="it-IT" sz="800" dirty="0" smtClean="0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868784" y="3877946"/>
            <a:ext cx="802561" cy="2635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Exchange unit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737741" y="2480471"/>
            <a:ext cx="741241" cy="2389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Replacement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251520" y="3071750"/>
            <a:ext cx="756870" cy="248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Simulation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251520" y="3374121"/>
            <a:ext cx="756870" cy="280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Programming services</a:t>
            </a:r>
          </a:p>
        </p:txBody>
      </p: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1858737" y="2483088"/>
            <a:ext cx="812608" cy="2391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Spare parts</a:t>
            </a:r>
          </a:p>
        </p:txBody>
      </p:sp>
      <p:sp>
        <p:nvSpPr>
          <p:cNvPr id="106" name="Rectangle 84"/>
          <p:cNvSpPr>
            <a:spLocks noChangeArrowheads="1"/>
          </p:cNvSpPr>
          <p:nvPr/>
        </p:nvSpPr>
        <p:spPr bwMode="auto">
          <a:xfrm>
            <a:off x="1866515" y="4563048"/>
            <a:ext cx="799805" cy="43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Parts and inventory  management </a:t>
            </a:r>
          </a:p>
        </p:txBody>
      </p:sp>
      <p:sp>
        <p:nvSpPr>
          <p:cNvPr id="107" name="Rectangle 48"/>
          <p:cNvSpPr>
            <a:spLocks noChangeArrowheads="1"/>
          </p:cNvSpPr>
          <p:nvPr/>
        </p:nvSpPr>
        <p:spPr bwMode="auto">
          <a:xfrm>
            <a:off x="5232291" y="2492129"/>
            <a:ext cx="814145" cy="4349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Performance improvement  Services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559689" y="3514168"/>
            <a:ext cx="767427" cy="271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On-site repair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3555880" y="3816696"/>
            <a:ext cx="767427" cy="271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Corrective maintenance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953" y="4657221"/>
            <a:ext cx="2274429" cy="2071124"/>
          </a:xfrm>
          <a:prstGeom prst="roundRect">
            <a:avLst>
              <a:gd name="adj" fmla="val 7375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43233" y="4657221"/>
            <a:ext cx="2219837" cy="2071124"/>
          </a:xfrm>
          <a:prstGeom prst="roundRect">
            <a:avLst>
              <a:gd name="adj" fmla="val 7375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287" y="4678498"/>
            <a:ext cx="216442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Switchyard </a:t>
            </a:r>
          </a:p>
          <a:p>
            <a:pPr marL="171450" indent="-171450"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HV, MV, LV </a:t>
            </a:r>
            <a:r>
              <a:rPr lang="en-US" sz="1400" dirty="0">
                <a:solidFill>
                  <a:srgbClr val="000000"/>
                </a:solidFill>
              </a:rPr>
              <a:t>systems </a:t>
            </a:r>
            <a:r>
              <a:rPr lang="en-US" sz="1400" dirty="0" smtClean="0">
                <a:solidFill>
                  <a:srgbClr val="000000"/>
                </a:solidFill>
              </a:rPr>
              <a:t>&amp; </a:t>
            </a:r>
            <a:r>
              <a:rPr lang="en-US" sz="1400" dirty="0">
                <a:solidFill>
                  <a:srgbClr val="000000"/>
                </a:solidFill>
              </a:rPr>
              <a:t>equipment</a:t>
            </a:r>
          </a:p>
          <a:p>
            <a:pPr marL="171450" indent="-171450"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Protection </a:t>
            </a:r>
            <a:r>
              <a:rPr lang="en-US" sz="1400" dirty="0" smtClean="0">
                <a:solidFill>
                  <a:srgbClr val="000000"/>
                </a:solidFill>
              </a:rPr>
              <a:t>systems</a:t>
            </a:r>
          </a:p>
          <a:p>
            <a:pPr marL="171450" indent="-171450"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PF improvement &amp; harmonic filters</a:t>
            </a: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0287" y="1185998"/>
            <a:ext cx="2164424" cy="3290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0286" y="4119563"/>
            <a:ext cx="2164425" cy="376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182563" indent="-182563" algn="ctr"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FFFFFF"/>
                </a:solidFill>
              </a:rPr>
              <a:t>Power</a:t>
            </a:r>
            <a:endParaRPr lang="de-DE" sz="1200" b="1" dirty="0">
              <a:solidFill>
                <a:srgbClr val="FFFFF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8642" y="1196471"/>
            <a:ext cx="2274428" cy="3281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5467" y="4111121"/>
            <a:ext cx="2277603" cy="3762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182563" indent="-182563" algn="ctr"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FFFFFF"/>
                </a:solidFill>
              </a:rPr>
              <a:t>Energy Efficiency</a:t>
            </a:r>
            <a:endParaRPr lang="de-DE" sz="1200" b="1" dirty="0">
              <a:solidFill>
                <a:srgbClr val="FFFFFF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00396" y="4692146"/>
            <a:ext cx="1795363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Machines &amp; Motors</a:t>
            </a:r>
          </a:p>
          <a:p>
            <a:pPr marL="171450" indent="-171450"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VVVF Drives</a:t>
            </a:r>
          </a:p>
          <a:p>
            <a:pPr marL="171450" indent="-171450"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Soft-starters</a:t>
            </a:r>
          </a:p>
          <a:p>
            <a:pPr marL="171450" indent="-171450"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Energy savings and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audits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98491" y="4643573"/>
            <a:ext cx="1840795" cy="2084772"/>
          </a:xfrm>
          <a:prstGeom prst="roundRect">
            <a:avLst>
              <a:gd name="adj" fmla="val 7375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87086" y="4643572"/>
            <a:ext cx="1918682" cy="2084773"/>
          </a:xfrm>
          <a:prstGeom prst="roundRect">
            <a:avLst>
              <a:gd name="adj" fmla="val 7375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5702" y="4675323"/>
            <a:ext cx="185006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SCADA systems</a:t>
            </a:r>
            <a:endParaRPr lang="en-US" sz="1400" dirty="0">
              <a:solidFill>
                <a:srgbClr val="000000"/>
              </a:solidFill>
            </a:endParaRPr>
          </a:p>
          <a:p>
            <a:pPr marL="171450" indent="-171450"/>
            <a:r>
              <a:rPr lang="en-US" sz="1400" dirty="0" smtClean="0">
                <a:solidFill>
                  <a:srgbClr val="000000"/>
                </a:solidFill>
              </a:rPr>
              <a:t>DCS / PLC solutions</a:t>
            </a:r>
          </a:p>
          <a:p>
            <a:pPr marL="171450" indent="-171450"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Optimization </a:t>
            </a:r>
            <a:r>
              <a:rPr lang="en-US" sz="1400" dirty="0">
                <a:solidFill>
                  <a:srgbClr val="000000"/>
                </a:solidFill>
              </a:rPr>
              <a:t>tools </a:t>
            </a:r>
          </a:p>
          <a:p>
            <a:pPr marL="171450" indent="-171450"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Asset </a:t>
            </a:r>
            <a:r>
              <a:rPr lang="en-US" sz="1400" dirty="0" smtClean="0">
                <a:solidFill>
                  <a:srgbClr val="000000"/>
                </a:solidFill>
              </a:rPr>
              <a:t>management</a:t>
            </a:r>
          </a:p>
          <a:p>
            <a:pPr marL="171450" indent="-171450"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Remote monitoring  &amp; diagnostic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97559" y="1196471"/>
            <a:ext cx="1908209" cy="3290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97559" y="4081463"/>
            <a:ext cx="1908209" cy="4143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182563" indent="-182563" algn="ctr">
              <a:lnSpc>
                <a:spcPct val="90000"/>
              </a:lnSpc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</a:rPr>
              <a:t>I</a:t>
            </a:r>
            <a:r>
              <a:rPr lang="en-US" sz="1200" b="1" dirty="0" smtClean="0">
                <a:solidFill>
                  <a:srgbClr val="FFFFFF"/>
                </a:solidFill>
              </a:rPr>
              <a:t>ntelligent Operation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08964" y="1185998"/>
            <a:ext cx="1840794" cy="3281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08964" y="4059373"/>
            <a:ext cx="1830322" cy="4143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182563" indent="-182563" algn="ctr"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FFFFFF"/>
                </a:solidFill>
              </a:rPr>
              <a:t>Measurements</a:t>
            </a:r>
            <a:endParaRPr lang="de-DE" sz="1200" b="1" dirty="0">
              <a:solidFill>
                <a:srgbClr val="FFFFFF"/>
              </a:solidFill>
            </a:endParaRPr>
          </a:p>
        </p:txBody>
      </p:sp>
      <p:sp>
        <p:nvSpPr>
          <p:cNvPr id="26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5703" y="4733421"/>
            <a:ext cx="1813583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85000"/>
              </a:lnSpc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Flow meters </a:t>
            </a:r>
          </a:p>
          <a:p>
            <a:pPr marL="171450" indent="-171450">
              <a:lnSpc>
                <a:spcPct val="85000"/>
              </a:lnSpc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Quality analyzers </a:t>
            </a:r>
          </a:p>
          <a:p>
            <a:pPr marL="171450" indent="-171450">
              <a:lnSpc>
                <a:spcPct val="85000"/>
              </a:lnSpc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Pressure, level </a:t>
            </a:r>
            <a:r>
              <a:rPr lang="en-US" sz="1400" dirty="0" smtClean="0">
                <a:solidFill>
                  <a:srgbClr val="000000"/>
                </a:solidFill>
              </a:rPr>
              <a:t>&amp; temperature </a:t>
            </a:r>
            <a:r>
              <a:rPr lang="en-US" sz="1400" dirty="0">
                <a:solidFill>
                  <a:srgbClr val="000000"/>
                </a:solidFill>
              </a:rPr>
              <a:t>meters</a:t>
            </a:r>
          </a:p>
          <a:p>
            <a:pPr marL="171450" indent="-171450">
              <a:lnSpc>
                <a:spcPct val="85000"/>
              </a:lnSpc>
              <a:buClr>
                <a:srgbClr val="002897"/>
              </a:buClr>
              <a:buSzPct val="7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Indicators, recorders </a:t>
            </a:r>
            <a:r>
              <a:rPr lang="en-US" sz="1400" dirty="0" smtClean="0">
                <a:solidFill>
                  <a:srgbClr val="000000"/>
                </a:solidFill>
              </a:rPr>
              <a:t>&amp; controllers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7" name="Picture 13" descr="AquaMaster bis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5703" y="1235519"/>
            <a:ext cx="16049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Nuovi Motori LV bis copy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4042" y="1218696"/>
            <a:ext cx="212619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T_5692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54" y="2749046"/>
            <a:ext cx="1695986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194225"/>
            <a:ext cx="2158809" cy="29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86" y="1196471"/>
            <a:ext cx="1918682" cy="286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el 19"/>
          <p:cNvSpPr txBox="1">
            <a:spLocks/>
          </p:cNvSpPr>
          <p:nvPr/>
        </p:nvSpPr>
        <p:spPr>
          <a:xfrm>
            <a:off x="0" y="0"/>
            <a:ext cx="9144000" cy="1161899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2897"/>
                </a:solidFill>
              </a:rPr>
              <a:t>ABB’s full product &amp; service </a:t>
            </a:r>
            <a:r>
              <a:rPr lang="en-US" smtClean="0">
                <a:solidFill>
                  <a:srgbClr val="002897"/>
                </a:solidFill>
              </a:rPr>
              <a:t>portfolio</a:t>
            </a:r>
            <a:endParaRPr lang="en-US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5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5175" lvl="3" indent="0">
              <a:spcBef>
                <a:spcPts val="300"/>
              </a:spcBef>
              <a:buNone/>
            </a:pPr>
            <a:endParaRPr lang="en-US" altLang="ja-JP" sz="1600" dirty="0"/>
          </a:p>
          <a:p>
            <a:pPr marL="225425" lvl="1">
              <a:lnSpc>
                <a:spcPct val="250000"/>
              </a:lnSpc>
              <a:spcBef>
                <a:spcPts val="300"/>
              </a:spcBef>
            </a:pPr>
            <a:endParaRPr lang="en-US" altLang="ja-JP" sz="1600" dirty="0"/>
          </a:p>
          <a:p>
            <a:pPr marL="225425" lvl="1">
              <a:lnSpc>
                <a:spcPct val="250000"/>
              </a:lnSpc>
              <a:spcBef>
                <a:spcPts val="300"/>
              </a:spcBef>
            </a:pPr>
            <a:endParaRPr lang="en-US" altLang="ja-JP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225425" lvl="1">
              <a:spcBef>
                <a:spcPts val="300"/>
              </a:spcBef>
            </a:pPr>
            <a:r>
              <a:rPr lang="en-US" altLang="ja-JP" sz="1600" dirty="0"/>
              <a:t>Health checks &amp; condition monitoring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RLA &amp; LEAP for electrical Static equipment 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Machines &amp; Motors 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Control systems for boiler</a:t>
            </a:r>
          </a:p>
          <a:p>
            <a:pPr marL="582613" lvl="2">
              <a:spcBef>
                <a:spcPts val="300"/>
              </a:spcBef>
            </a:pPr>
            <a:endParaRPr lang="en-US" altLang="ja-JP" dirty="0"/>
          </a:p>
          <a:p>
            <a:pPr marL="225425" lvl="1">
              <a:spcBef>
                <a:spcPts val="300"/>
              </a:spcBef>
            </a:pPr>
            <a:r>
              <a:rPr lang="en-US" altLang="ja-JP" sz="1600" dirty="0"/>
              <a:t>Retrofit, Upgrades and expansions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HT breakers, transformers, CT/CVT, PT &amp; LA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Protection systems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MV / LV Switchgear 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Machines &amp; Motors</a:t>
            </a:r>
          </a:p>
          <a:p>
            <a:pPr marL="582613" lvl="2">
              <a:spcBef>
                <a:spcPts val="300"/>
              </a:spcBef>
              <a:buNone/>
            </a:pPr>
            <a:endParaRPr lang="en-US" altLang="ja-JP" dirty="0"/>
          </a:p>
          <a:p>
            <a:pPr marL="225425" lvl="1">
              <a:spcBef>
                <a:spcPts val="300"/>
              </a:spcBef>
            </a:pPr>
            <a:r>
              <a:rPr lang="en-US" altLang="ja-JP" sz="1600" dirty="0"/>
              <a:t>Measurement, monitoring &amp; optimization</a:t>
            </a:r>
          </a:p>
          <a:p>
            <a:pPr marL="693738" lvl="2" indent="-285750">
              <a:spcBef>
                <a:spcPts val="300"/>
              </a:spcBef>
            </a:pPr>
            <a:r>
              <a:rPr lang="en-US" altLang="ja-JP" dirty="0"/>
              <a:t>Flow, pH, water quality</a:t>
            </a:r>
          </a:p>
          <a:p>
            <a:pPr marL="693738" lvl="2" indent="-285750">
              <a:spcBef>
                <a:spcPts val="300"/>
              </a:spcBef>
            </a:pPr>
            <a:r>
              <a:rPr lang="en-US" altLang="ja-JP" dirty="0"/>
              <a:t>SCADA and DCS </a:t>
            </a:r>
          </a:p>
          <a:p>
            <a:pPr marL="693738" lvl="2" indent="-285750">
              <a:spcBef>
                <a:spcPts val="300"/>
              </a:spcBef>
            </a:pPr>
            <a:r>
              <a:rPr lang="en-US" altLang="ja-JP" dirty="0"/>
              <a:t>Asset monitoring &amp; management (leak detection, filters, </a:t>
            </a:r>
            <a:r>
              <a:rPr lang="en-US" altLang="ja-JP" dirty="0" smtClean="0"/>
              <a:t>pumps)</a:t>
            </a:r>
            <a:endParaRPr lang="en-US" altLang="ja-JP" dirty="0"/>
          </a:p>
          <a:p>
            <a:pPr marL="693738" lvl="2" indent="-285750">
              <a:spcBef>
                <a:spcPts val="300"/>
              </a:spcBef>
            </a:pPr>
            <a:r>
              <a:rPr lang="en-US" altLang="ja-JP" dirty="0"/>
              <a:t>Smart distribution &amp; </a:t>
            </a:r>
            <a:r>
              <a:rPr lang="en-US" altLang="ja-JP" dirty="0" smtClean="0"/>
              <a:t>metering</a:t>
            </a:r>
            <a:endParaRPr lang="en-US" altLang="ja-JP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5" descr="Mainte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82" y="1447800"/>
            <a:ext cx="241811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82" y="3878263"/>
            <a:ext cx="2405418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9"/>
          <p:cNvSpPr txBox="1">
            <a:spLocks/>
          </p:cNvSpPr>
          <p:nvPr/>
        </p:nvSpPr>
        <p:spPr>
          <a:xfrm>
            <a:off x="0" y="0"/>
            <a:ext cx="9144000" cy="1161899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2897"/>
                </a:solidFill>
              </a:rPr>
              <a:t>ABB’s full product &amp; service </a:t>
            </a:r>
            <a:r>
              <a:rPr lang="en-US" smtClean="0">
                <a:solidFill>
                  <a:srgbClr val="002897"/>
                </a:solidFill>
              </a:rPr>
              <a:t>portfolio</a:t>
            </a:r>
            <a:endParaRPr lang="en-US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3" descr="VICE_1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79636"/>
            <a:ext cx="3024188" cy="20161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3975" lvl="1" indent="0">
              <a:spcBef>
                <a:spcPts val="300"/>
              </a:spcBef>
              <a:buNone/>
            </a:pPr>
            <a:r>
              <a:rPr lang="en-US" altLang="ja-JP" sz="1600" dirty="0"/>
              <a:t>Energy management &amp; Efficiency solutions 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Power &amp; </a:t>
            </a:r>
            <a:r>
              <a:rPr lang="en-US" altLang="ja-JP" dirty="0" smtClean="0"/>
              <a:t>process consultancy </a:t>
            </a:r>
            <a:endParaRPr lang="en-US" altLang="ja-JP" dirty="0"/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PF improvement 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Harmonic analysis &amp; filters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Maximum demand control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Power availability &amp; tariff driven operations 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Demand forecasting, planning &amp; scheduling 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VVVF drives </a:t>
            </a:r>
          </a:p>
          <a:p>
            <a:pPr marL="582613" lvl="2">
              <a:spcBef>
                <a:spcPts val="300"/>
              </a:spcBef>
            </a:pPr>
            <a:r>
              <a:rPr lang="en-US" altLang="ja-JP" dirty="0"/>
              <a:t>High efficiency machines &amp; </a:t>
            </a:r>
            <a:r>
              <a:rPr lang="en-US" altLang="ja-JP" dirty="0" smtClean="0"/>
              <a:t>motors</a:t>
            </a:r>
            <a:endParaRPr lang="en-US" altLang="ja-JP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10" descr="00781828_3_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2" y="1600200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9"/>
          <p:cNvSpPr txBox="1">
            <a:spLocks/>
          </p:cNvSpPr>
          <p:nvPr/>
        </p:nvSpPr>
        <p:spPr>
          <a:xfrm>
            <a:off x="0" y="-18899"/>
            <a:ext cx="9144000" cy="1161899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2897"/>
                </a:solidFill>
              </a:rPr>
              <a:t>ABB’s full product &amp; service </a:t>
            </a:r>
            <a:r>
              <a:rPr lang="en-US" smtClean="0">
                <a:solidFill>
                  <a:srgbClr val="002897"/>
                </a:solidFill>
              </a:rPr>
              <a:t>portfolio</a:t>
            </a:r>
            <a:endParaRPr lang="en-US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r>
              <a:rPr lang="en-US"/>
              <a:t>© ABB Group </a:t>
            </a:r>
          </a:p>
          <a:p>
            <a:fld id="{2AC58C56-DBEC-4AFF-B8F7-6C5985039869}" type="datetime4">
              <a:rPr lang="en-US"/>
              <a:pPr/>
              <a:t>February 10, 2014</a:t>
            </a:fld>
            <a:r>
              <a:rPr lang="en-US"/>
              <a:t> | Slide </a:t>
            </a:r>
            <a:fld id="{2708B985-EBCF-4652-856F-0599BD9CFE25}" type="slidenum">
              <a:rPr lang="en-US"/>
              <a:pPr/>
              <a:t>6</a:t>
            </a:fld>
            <a:endParaRPr lang="en-US"/>
          </a:p>
        </p:txBody>
      </p:sp>
      <p:sp>
        <p:nvSpPr>
          <p:cNvPr id="2100226" name="Rectangle 2"/>
          <p:cNvSpPr>
            <a:spLocks noChangeArrowheads="1"/>
          </p:cNvSpPr>
          <p:nvPr/>
        </p:nvSpPr>
        <p:spPr bwMode="auto">
          <a:xfrm>
            <a:off x="215900" y="225425"/>
            <a:ext cx="8712200" cy="59721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48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00227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17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44000" rIns="144000" bIns="14400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96EA"/>
                </a:solidFill>
              </a:rPr>
              <a:t>Energy Efficiency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5BD8FF"/>
                </a:solidFill>
              </a:rPr>
              <a:t>What , How &amp; Why</a:t>
            </a:r>
            <a:endParaRPr lang="en-US" sz="5400" dirty="0">
              <a:solidFill>
                <a:srgbClr val="5BD8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7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Challenges &amp; concerns</a:t>
            </a:r>
            <a:endParaRPr lang="en-US" dirty="0"/>
          </a:p>
        </p:txBody>
      </p:sp>
      <p:sp>
        <p:nvSpPr>
          <p:cNvPr id="6" name="shpContentSlideFooter"/>
          <p:cNvSpPr txBox="1">
            <a:spLocks noChangeArrowheads="1"/>
          </p:cNvSpPr>
          <p:nvPr/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sz="800" smtClean="0"/>
          </a:p>
          <a:p>
            <a:r>
              <a:rPr lang="en-US" sz="800" smtClean="0"/>
              <a:t>© ABB Group </a:t>
            </a:r>
          </a:p>
          <a:p>
            <a:fld id="{7ACDE573-0587-4270-96D3-DC62D1F6C842}" type="datetime4">
              <a:rPr lang="en-US" sz="800" smtClean="0"/>
              <a:pPr/>
              <a:t>February 10, 2014</a:t>
            </a:fld>
            <a:r>
              <a:rPr lang="en-US" sz="800" smtClean="0"/>
              <a:t> | Slide </a:t>
            </a:r>
            <a:fld id="{618F5FCE-A3D5-4E76-9E7B-7A38F6BFB3A1}" type="slidenum">
              <a:rPr lang="en-US" sz="800" smtClean="0"/>
              <a:pPr/>
              <a:t>7</a:t>
            </a:fld>
            <a:endParaRPr lang="en-US" sz="8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73400" y="1176621"/>
            <a:ext cx="6414448" cy="4740298"/>
          </a:xfrm>
        </p:spPr>
        <p:txBody>
          <a:bodyPr>
            <a:noAutofit/>
          </a:bodyPr>
          <a:lstStyle/>
          <a:p>
            <a:pPr marL="765175" lvl="3" indent="0">
              <a:lnSpc>
                <a:spcPct val="150000"/>
              </a:lnSpc>
              <a:spcBef>
                <a:spcPts val="300"/>
              </a:spcBef>
              <a:buNone/>
            </a:pPr>
            <a:endParaRPr lang="en-US" altLang="ja-JP" sz="1600" dirty="0"/>
          </a:p>
          <a:p>
            <a:pPr marL="47625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altLang="ja-JP" sz="1600" b="1" dirty="0" smtClean="0"/>
              <a:t>Current situation and challenges –ABB perception </a:t>
            </a:r>
            <a:endParaRPr lang="en-US" altLang="ja-JP" sz="1600" b="1" dirty="0"/>
          </a:p>
          <a:p>
            <a:pPr marL="693738" lvl="2" indent="-285750">
              <a:lnSpc>
                <a:spcPct val="150000"/>
              </a:lnSpc>
              <a:spcBef>
                <a:spcPts val="300"/>
              </a:spcBef>
            </a:pPr>
            <a:r>
              <a:rPr lang="en-US" altLang="ja-JP" sz="1600" dirty="0" smtClean="0"/>
              <a:t>Capacity expansion vis-à-vis limited / no free land </a:t>
            </a:r>
            <a:endParaRPr lang="en-US" altLang="ja-JP" sz="1600" dirty="0"/>
          </a:p>
          <a:p>
            <a:pPr marL="693738" lvl="2" indent="-285750">
              <a:lnSpc>
                <a:spcPct val="150000"/>
              </a:lnSpc>
              <a:spcBef>
                <a:spcPts val="300"/>
              </a:spcBef>
            </a:pPr>
            <a:r>
              <a:rPr lang="en-US" altLang="ja-JP" sz="1600" dirty="0" smtClean="0"/>
              <a:t>Continuously growing energy bill</a:t>
            </a:r>
          </a:p>
          <a:p>
            <a:pPr marL="1050925" lvl="3" indent="-285750">
              <a:lnSpc>
                <a:spcPct val="150000"/>
              </a:lnSpc>
              <a:spcBef>
                <a:spcPts val="300"/>
              </a:spcBef>
            </a:pPr>
            <a:r>
              <a:rPr lang="en-US" altLang="ja-JP" sz="1600" dirty="0" smtClean="0"/>
              <a:t>Utility &amp; DG</a:t>
            </a:r>
          </a:p>
          <a:p>
            <a:pPr marL="693738" lvl="2" indent="-285750">
              <a:lnSpc>
                <a:spcPct val="150000"/>
              </a:lnSpc>
              <a:spcBef>
                <a:spcPts val="300"/>
              </a:spcBef>
            </a:pPr>
            <a:r>
              <a:rPr lang="en-US" altLang="ja-JP" sz="1600" dirty="0" smtClean="0"/>
              <a:t>Mounting operational costs </a:t>
            </a:r>
          </a:p>
          <a:p>
            <a:pPr marL="693738" lvl="2" indent="-285750">
              <a:lnSpc>
                <a:spcPct val="150000"/>
              </a:lnSpc>
              <a:spcBef>
                <a:spcPts val="300"/>
              </a:spcBef>
            </a:pPr>
            <a:r>
              <a:rPr lang="en-US" altLang="ja-JP" sz="1600" dirty="0" smtClean="0"/>
              <a:t>Untenable distribution &amp; technical losses</a:t>
            </a:r>
          </a:p>
          <a:p>
            <a:pPr marL="693738" lvl="2" indent="-285750">
              <a:lnSpc>
                <a:spcPct val="150000"/>
              </a:lnSpc>
              <a:spcBef>
                <a:spcPts val="300"/>
              </a:spcBef>
            </a:pPr>
            <a:r>
              <a:rPr lang="en-US" altLang="ja-JP" sz="1600" dirty="0" smtClean="0"/>
              <a:t>Ageing assets and workforce</a:t>
            </a:r>
          </a:p>
          <a:p>
            <a:pPr marL="693738" lvl="2" indent="-285750">
              <a:lnSpc>
                <a:spcPct val="150000"/>
              </a:lnSpc>
              <a:spcBef>
                <a:spcPts val="300"/>
              </a:spcBef>
            </a:pPr>
            <a:r>
              <a:rPr lang="en-US" altLang="ja-JP" sz="1600" dirty="0" smtClean="0"/>
              <a:t>Liquidity crunch and limited O&amp;M budgets</a:t>
            </a:r>
          </a:p>
          <a:p>
            <a:pPr marL="693738" lvl="2" indent="-285750">
              <a:lnSpc>
                <a:spcPct val="150000"/>
              </a:lnSpc>
              <a:spcBef>
                <a:spcPts val="300"/>
              </a:spcBef>
            </a:pPr>
            <a:r>
              <a:rPr lang="en-US" altLang="ja-JP" sz="1600" dirty="0" smtClean="0"/>
              <a:t>Limited flexibility to set &amp; charge right price levels  </a:t>
            </a:r>
          </a:p>
          <a:p>
            <a:pPr marL="693738" lvl="2" indent="-285750">
              <a:lnSpc>
                <a:spcPct val="150000"/>
              </a:lnSpc>
              <a:spcBef>
                <a:spcPts val="300"/>
              </a:spcBef>
            </a:pPr>
            <a:r>
              <a:rPr lang="en-US" altLang="ja-JP" sz="1600" dirty="0" smtClean="0"/>
              <a:t>Public expectations &amp; demands</a:t>
            </a:r>
          </a:p>
          <a:p>
            <a:pPr marL="693738" lvl="2" indent="-285750">
              <a:lnSpc>
                <a:spcPct val="150000"/>
              </a:lnSpc>
              <a:spcBef>
                <a:spcPts val="300"/>
              </a:spcBef>
            </a:pPr>
            <a:endParaRPr lang="en-US" altLang="ja-JP" sz="1600" dirty="0"/>
          </a:p>
        </p:txBody>
      </p:sp>
      <p:pic>
        <p:nvPicPr>
          <p:cNvPr id="2050" name="Picture 2" descr="http://tvgconsulting.com/wp-content/uploads/2012/03/Business_Challe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57272"/>
            <a:ext cx="2857500" cy="4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entagon 101"/>
          <p:cNvSpPr/>
          <p:nvPr/>
        </p:nvSpPr>
        <p:spPr>
          <a:xfrm>
            <a:off x="251520" y="1736433"/>
            <a:ext cx="8612480" cy="717424"/>
          </a:xfrm>
          <a:prstGeom prst="homePlat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228600" indent="-228600"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1. Service Agreements</a:t>
            </a:r>
            <a:endParaRPr lang="it-IT" sz="800" dirty="0" smtClean="0">
              <a:solidFill>
                <a:srgbClr val="FFFFFF"/>
              </a:solidFill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it-IT" sz="800" dirty="0" smtClean="0">
              <a:solidFill>
                <a:srgbClr val="FFFFFF"/>
              </a:solidFill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it-IT" sz="800" dirty="0" smtClean="0">
              <a:solidFill>
                <a:srgbClr val="FFFFFF"/>
              </a:solidFill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it-IT" sz="800" dirty="0" smtClean="0">
              <a:solidFill>
                <a:srgbClr val="FFFFFF"/>
              </a:solidFill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70540" y="1977427"/>
            <a:ext cx="8096078" cy="5025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215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ABB Services</a:t>
            </a:r>
            <a:br>
              <a:rPr lang="en-US" dirty="0" smtClean="0"/>
            </a:br>
            <a:r>
              <a:rPr lang="en-US" dirty="0" smtClean="0">
                <a:solidFill>
                  <a:srgbClr val="395CEF"/>
                </a:solidFill>
                <a:latin typeface="Arial" pitchFamily="34" charset="0"/>
                <a:cs typeface="Arial" pitchFamily="34" charset="0"/>
              </a:rPr>
              <a:t>Structured standard elements of service scope</a:t>
            </a:r>
          </a:p>
        </p:txBody>
      </p:sp>
      <p:sp>
        <p:nvSpPr>
          <p:cNvPr id="19" name="Pentagon 18"/>
          <p:cNvSpPr/>
          <p:nvPr/>
        </p:nvSpPr>
        <p:spPr>
          <a:xfrm>
            <a:off x="251520" y="1987789"/>
            <a:ext cx="996841" cy="468313"/>
          </a:xfrm>
          <a:prstGeom prst="homePlat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2. Installation </a:t>
            </a:r>
            <a:r>
              <a:rPr lang="en-US" sz="800" dirty="0">
                <a:solidFill>
                  <a:srgbClr val="FFFFFF"/>
                </a:solidFill>
              </a:rPr>
              <a:t>&amp;</a:t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commissioning</a:t>
            </a:r>
          </a:p>
        </p:txBody>
      </p:sp>
      <p:sp>
        <p:nvSpPr>
          <p:cNvPr id="20" name="Chevron 19"/>
          <p:cNvSpPr/>
          <p:nvPr/>
        </p:nvSpPr>
        <p:spPr>
          <a:xfrm>
            <a:off x="1033528" y="1987789"/>
            <a:ext cx="992895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3. Training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811326" y="1987789"/>
            <a:ext cx="1094327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4. Spares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 &amp;</a:t>
            </a:r>
            <a:r>
              <a:rPr lang="en-US" sz="800" dirty="0">
                <a:solidFill>
                  <a:srgbClr val="FFFFFF"/>
                </a:solidFill>
              </a:rPr>
              <a:t/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Consumables</a:t>
            </a:r>
          </a:p>
        </p:txBody>
      </p:sp>
      <p:sp>
        <p:nvSpPr>
          <p:cNvPr id="23" name="Chevron 22"/>
          <p:cNvSpPr/>
          <p:nvPr/>
        </p:nvSpPr>
        <p:spPr>
          <a:xfrm>
            <a:off x="4297807" y="1987789"/>
            <a:ext cx="1134379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7. Engineering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&amp; Consulting 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6045328" y="1987545"/>
            <a:ext cx="1075343" cy="47683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9. Extension,</a:t>
            </a:r>
            <a:r>
              <a:rPr lang="en-US" sz="800" dirty="0">
                <a:solidFill>
                  <a:srgbClr val="FFFFFF"/>
                </a:solidFill>
              </a:rPr>
              <a:t/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Upgrades</a:t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&amp; Retrofits</a:t>
            </a:r>
          </a:p>
        </p:txBody>
      </p:sp>
      <p:sp>
        <p:nvSpPr>
          <p:cNvPr id="25" name="Chevron 24"/>
          <p:cNvSpPr/>
          <p:nvPr/>
        </p:nvSpPr>
        <p:spPr>
          <a:xfrm>
            <a:off x="6909542" y="1987789"/>
            <a:ext cx="981317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10. End-of </a:t>
            </a:r>
            <a:r>
              <a:rPr lang="en-US" sz="800" dirty="0">
                <a:solidFill>
                  <a:srgbClr val="FFFFFF"/>
                </a:solidFill>
              </a:rPr>
              <a:t>life</a:t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Services</a:t>
            </a:r>
          </a:p>
        </p:txBody>
      </p:sp>
      <p:sp>
        <p:nvSpPr>
          <p:cNvPr id="26" name="Chevron 25"/>
          <p:cNvSpPr/>
          <p:nvPr/>
        </p:nvSpPr>
        <p:spPr>
          <a:xfrm>
            <a:off x="7670789" y="1987789"/>
            <a:ext cx="1061070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790" dirty="0" smtClean="0">
                <a:solidFill>
                  <a:srgbClr val="FFFFFF"/>
                </a:solidFill>
              </a:rPr>
              <a:t>11. Replacement</a:t>
            </a:r>
            <a:endParaRPr lang="en-US" sz="79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95212" y="4087184"/>
            <a:ext cx="792747" cy="274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Benchmarking</a:t>
            </a:r>
          </a:p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and audits</a:t>
            </a:r>
          </a:p>
        </p:txBody>
      </p:sp>
      <p:sp>
        <p:nvSpPr>
          <p:cNvPr id="20496" name="Rectangle 27"/>
          <p:cNvSpPr>
            <a:spLocks noChangeArrowheads="1"/>
          </p:cNvSpPr>
          <p:nvPr/>
        </p:nvSpPr>
        <p:spPr bwMode="auto">
          <a:xfrm>
            <a:off x="1050270" y="2476738"/>
            <a:ext cx="774501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On-site </a:t>
            </a:r>
            <a:endParaRPr lang="en-US" sz="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Training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0497" name="Rectangle 28"/>
          <p:cNvSpPr>
            <a:spLocks noChangeArrowheads="1"/>
          </p:cNvSpPr>
          <p:nvPr/>
        </p:nvSpPr>
        <p:spPr bwMode="auto">
          <a:xfrm>
            <a:off x="1051754" y="2810065"/>
            <a:ext cx="773017" cy="261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Classroom</a:t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en-US" sz="8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858735" y="3584813"/>
            <a:ext cx="802561" cy="2635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Consumables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858737" y="2748202"/>
            <a:ext cx="812608" cy="241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Replacement Parts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1858736" y="3283670"/>
            <a:ext cx="802559" cy="276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Parts Kits</a:t>
            </a:r>
          </a:p>
        </p:txBody>
      </p:sp>
      <p:sp>
        <p:nvSpPr>
          <p:cNvPr id="20507" name="Rectangle 47"/>
          <p:cNvSpPr>
            <a:spLocks noChangeArrowheads="1"/>
          </p:cNvSpPr>
          <p:nvPr/>
        </p:nvSpPr>
        <p:spPr bwMode="auto">
          <a:xfrm>
            <a:off x="4392037" y="3822071"/>
            <a:ext cx="795922" cy="222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Consulting</a:t>
            </a:r>
          </a:p>
        </p:txBody>
      </p:sp>
      <p:sp>
        <p:nvSpPr>
          <p:cNvPr id="20508" name="Rectangle 48"/>
          <p:cNvSpPr>
            <a:spLocks noChangeArrowheads="1"/>
          </p:cNvSpPr>
          <p:nvPr/>
        </p:nvSpPr>
        <p:spPr bwMode="auto">
          <a:xfrm>
            <a:off x="4393624" y="2490387"/>
            <a:ext cx="794335" cy="239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Engineering</a:t>
            </a:r>
          </a:p>
        </p:txBody>
      </p:sp>
      <p:sp>
        <p:nvSpPr>
          <p:cNvPr id="20510" name="Rectangle 52"/>
          <p:cNvSpPr>
            <a:spLocks noChangeArrowheads="1"/>
          </p:cNvSpPr>
          <p:nvPr/>
        </p:nvSpPr>
        <p:spPr bwMode="auto">
          <a:xfrm>
            <a:off x="6069083" y="2489439"/>
            <a:ext cx="799732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Upgrades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075433" y="2735500"/>
            <a:ext cx="787444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075433" y="2981560"/>
            <a:ext cx="787444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20513" name="Rectangle 55"/>
          <p:cNvSpPr>
            <a:spLocks noChangeArrowheads="1"/>
          </p:cNvSpPr>
          <p:nvPr/>
        </p:nvSpPr>
        <p:spPr bwMode="auto">
          <a:xfrm>
            <a:off x="6075433" y="3226033"/>
            <a:ext cx="787444" cy="230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Extensions</a:t>
            </a:r>
          </a:p>
        </p:txBody>
      </p:sp>
      <p:sp>
        <p:nvSpPr>
          <p:cNvPr id="20514" name="Rectangle 56"/>
          <p:cNvSpPr>
            <a:spLocks noChangeArrowheads="1"/>
          </p:cNvSpPr>
          <p:nvPr/>
        </p:nvSpPr>
        <p:spPr bwMode="auto">
          <a:xfrm>
            <a:off x="6067481" y="3472054"/>
            <a:ext cx="795395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Retrofit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0515" name="Rectangle 58"/>
          <p:cNvSpPr>
            <a:spLocks noChangeArrowheads="1"/>
          </p:cNvSpPr>
          <p:nvPr/>
        </p:nvSpPr>
        <p:spPr bwMode="auto">
          <a:xfrm>
            <a:off x="6909883" y="2476739"/>
            <a:ext cx="79866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790" dirty="0" smtClean="0">
                <a:solidFill>
                  <a:srgbClr val="000000"/>
                </a:solidFill>
              </a:rPr>
              <a:t>Decommissioning</a:t>
            </a:r>
            <a:endParaRPr lang="en-US" sz="790" dirty="0">
              <a:solidFill>
                <a:srgbClr val="000000"/>
              </a:solidFill>
            </a:endParaRPr>
          </a:p>
        </p:txBody>
      </p:sp>
      <p:sp>
        <p:nvSpPr>
          <p:cNvPr id="20516" name="Rectangle 59"/>
          <p:cNvSpPr>
            <a:spLocks noChangeArrowheads="1"/>
          </p:cNvSpPr>
          <p:nvPr/>
        </p:nvSpPr>
        <p:spPr bwMode="auto">
          <a:xfrm>
            <a:off x="6909883" y="2723701"/>
            <a:ext cx="79866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>
                <a:solidFill>
                  <a:srgbClr val="000000"/>
                </a:solidFill>
              </a:rPr>
              <a:t>Resale</a:t>
            </a:r>
          </a:p>
        </p:txBody>
      </p:sp>
      <p:sp>
        <p:nvSpPr>
          <p:cNvPr id="20517" name="Rectangle 60"/>
          <p:cNvSpPr>
            <a:spLocks noChangeArrowheads="1"/>
          </p:cNvSpPr>
          <p:nvPr/>
        </p:nvSpPr>
        <p:spPr bwMode="auto">
          <a:xfrm>
            <a:off x="6909881" y="2971560"/>
            <a:ext cx="792955" cy="263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Disposal and recycling</a:t>
            </a:r>
          </a:p>
        </p:txBody>
      </p:sp>
      <p:sp>
        <p:nvSpPr>
          <p:cNvPr id="20518" name="Rectangle 62"/>
          <p:cNvSpPr>
            <a:spLocks noChangeArrowheads="1"/>
          </p:cNvSpPr>
          <p:nvPr/>
        </p:nvSpPr>
        <p:spPr bwMode="auto">
          <a:xfrm>
            <a:off x="255349" y="2476738"/>
            <a:ext cx="757237" cy="250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Installation</a:t>
            </a:r>
          </a:p>
        </p:txBody>
      </p:sp>
      <p:sp>
        <p:nvSpPr>
          <p:cNvPr id="20519" name="Rectangle 63"/>
          <p:cNvSpPr>
            <a:spLocks noChangeArrowheads="1"/>
          </p:cNvSpPr>
          <p:nvPr/>
        </p:nvSpPr>
        <p:spPr bwMode="auto">
          <a:xfrm>
            <a:off x="255348" y="2741850"/>
            <a:ext cx="757237" cy="290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Commissioning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858736" y="3013314"/>
            <a:ext cx="807584" cy="244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Pre-owned parts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4390151" y="2757087"/>
            <a:ext cx="79780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Planning and specification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4393624" y="3272795"/>
            <a:ext cx="794335" cy="241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Customization</a:t>
            </a:r>
          </a:p>
        </p:txBody>
      </p:sp>
      <p:sp>
        <p:nvSpPr>
          <p:cNvPr id="20528" name="Rectangle 90"/>
          <p:cNvSpPr>
            <a:spLocks noChangeArrowheads="1"/>
          </p:cNvSpPr>
          <p:nvPr/>
        </p:nvSpPr>
        <p:spPr bwMode="auto">
          <a:xfrm>
            <a:off x="1051754" y="3092782"/>
            <a:ext cx="776194" cy="169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>
                <a:solidFill>
                  <a:srgbClr val="000000"/>
                </a:solidFill>
              </a:rPr>
              <a:t>E-Learning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5237971" y="5523059"/>
            <a:ext cx="795529" cy="25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Data back-up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5243615" y="5792131"/>
            <a:ext cx="789885" cy="310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Data engineering</a:t>
            </a:r>
          </a:p>
        </p:txBody>
      </p:sp>
      <p:sp>
        <p:nvSpPr>
          <p:cNvPr id="20536" name="Rectangle 131"/>
          <p:cNvSpPr>
            <a:spLocks noChangeArrowheads="1"/>
          </p:cNvSpPr>
          <p:nvPr/>
        </p:nvSpPr>
        <p:spPr bwMode="auto">
          <a:xfrm>
            <a:off x="5234563" y="5279961"/>
            <a:ext cx="79893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Data services</a:t>
            </a:r>
          </a:p>
        </p:txBody>
      </p:sp>
      <p:sp>
        <p:nvSpPr>
          <p:cNvPr id="79" name="Chevron 78"/>
          <p:cNvSpPr/>
          <p:nvPr/>
        </p:nvSpPr>
        <p:spPr>
          <a:xfrm>
            <a:off x="2690022" y="1987789"/>
            <a:ext cx="1073285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800" kern="0" dirty="0" smtClean="0">
                <a:solidFill>
                  <a:srgbClr val="FFFFFF"/>
                </a:solidFill>
              </a:rPr>
              <a:t>5. Maintenance</a:t>
            </a:r>
            <a:endParaRPr lang="it-IT" sz="800" kern="0" dirty="0" smtClean="0">
              <a:solidFill>
                <a:srgbClr val="FFFFFF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028971" y="2437052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 bwMode="auto">
          <a:xfrm>
            <a:off x="4398102" y="3552195"/>
            <a:ext cx="789857" cy="2399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Configurations</a:t>
            </a:r>
          </a:p>
        </p:txBody>
      </p:sp>
      <p:sp>
        <p:nvSpPr>
          <p:cNvPr id="68" name="Rectangle 84"/>
          <p:cNvSpPr>
            <a:spLocks noChangeArrowheads="1"/>
          </p:cNvSpPr>
          <p:nvPr/>
        </p:nvSpPr>
        <p:spPr bwMode="auto">
          <a:xfrm>
            <a:off x="1866515" y="4165911"/>
            <a:ext cx="791957" cy="3797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Extended warranty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407590" y="3013642"/>
            <a:ext cx="780370" cy="235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System integration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234401" y="3231461"/>
            <a:ext cx="812036" cy="272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Op. excellence reliability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234401" y="2946398"/>
            <a:ext cx="812036" cy="2704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Asset optimization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234401" y="3513625"/>
            <a:ext cx="812036" cy="1971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Process safety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234401" y="4014627"/>
            <a:ext cx="812036" cy="2625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System performance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234401" y="3726801"/>
            <a:ext cx="812036" cy="273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Environmental compliance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5234771" y="4291549"/>
            <a:ext cx="811666" cy="200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Holistic Efficiency Enhancement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234771" y="4755578"/>
            <a:ext cx="811666" cy="183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Cyber Security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234771" y="4501577"/>
            <a:ext cx="811666" cy="240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Maintenance Management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395871" y="4402584"/>
            <a:ext cx="799419" cy="25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Project management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4" name="Rectangle 47"/>
          <p:cNvSpPr>
            <a:spLocks noChangeArrowheads="1"/>
          </p:cNvSpPr>
          <p:nvPr/>
        </p:nvSpPr>
        <p:spPr bwMode="auto">
          <a:xfrm>
            <a:off x="5240242" y="4952586"/>
            <a:ext cx="799970" cy="317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Software as a service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13" name="Chevron 112"/>
          <p:cNvSpPr/>
          <p:nvPr/>
        </p:nvSpPr>
        <p:spPr>
          <a:xfrm>
            <a:off x="5212365" y="1987120"/>
            <a:ext cx="1055365" cy="477839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8. Advanced Services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2732836" y="2492896"/>
            <a:ext cx="774457" cy="278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Preventive maintenance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2732836" y="2787948"/>
            <a:ext cx="774457" cy="292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Predictive</a:t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en-US" sz="800" dirty="0">
                <a:solidFill>
                  <a:srgbClr val="000000"/>
                </a:solidFill>
              </a:rPr>
              <a:t>maintenance</a:t>
            </a:r>
          </a:p>
        </p:txBody>
      </p:sp>
      <p:sp>
        <p:nvSpPr>
          <p:cNvPr id="120" name="Rectangle 121"/>
          <p:cNvSpPr>
            <a:spLocks noChangeArrowheads="1"/>
          </p:cNvSpPr>
          <p:nvPr/>
        </p:nvSpPr>
        <p:spPr bwMode="auto">
          <a:xfrm>
            <a:off x="2732836" y="3101400"/>
            <a:ext cx="774457" cy="273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On-site condition monitoring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2732836" y="3671753"/>
            <a:ext cx="774457" cy="2485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Life cycle </a:t>
            </a:r>
            <a:r>
              <a:rPr lang="en-US" sz="800" dirty="0">
                <a:solidFill>
                  <a:srgbClr val="000000"/>
                </a:solidFill>
              </a:rPr>
              <a:t>assessment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58130" y="2741660"/>
            <a:ext cx="767427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Workshop repairs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3557261" y="2997246"/>
            <a:ext cx="761087" cy="4929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Refurbishment/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Reconditioning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services</a:t>
            </a:r>
            <a:endParaRPr lang="en-US" sz="800" strike="sngStrike" dirty="0">
              <a:solidFill>
                <a:srgbClr val="000000"/>
              </a:solidFill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3553798" y="4425967"/>
            <a:ext cx="773223" cy="395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Remote</a:t>
            </a:r>
          </a:p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Trouble-shooting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6" name="Rectangle 83"/>
          <p:cNvSpPr>
            <a:spLocks noChangeArrowheads="1"/>
          </p:cNvSpPr>
          <p:nvPr/>
        </p:nvSpPr>
        <p:spPr bwMode="auto">
          <a:xfrm>
            <a:off x="3553797" y="2486072"/>
            <a:ext cx="773223" cy="227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Repair </a:t>
            </a:r>
            <a:r>
              <a:rPr lang="en-US" sz="800" dirty="0">
                <a:solidFill>
                  <a:srgbClr val="000000"/>
                </a:solidFill>
              </a:rPr>
              <a:t>services</a:t>
            </a:r>
          </a:p>
        </p:txBody>
      </p:sp>
      <p:sp>
        <p:nvSpPr>
          <p:cNvPr id="128" name="Rectangle 29"/>
          <p:cNvSpPr>
            <a:spLocks noChangeArrowheads="1"/>
          </p:cNvSpPr>
          <p:nvPr/>
        </p:nvSpPr>
        <p:spPr bwMode="auto">
          <a:xfrm>
            <a:off x="3547283" y="4103023"/>
            <a:ext cx="776269" cy="301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Technical </a:t>
            </a:r>
            <a:r>
              <a:rPr lang="en-US" sz="800" dirty="0" smtClean="0">
                <a:solidFill>
                  <a:srgbClr val="000000"/>
                </a:solidFill>
              </a:rPr>
              <a:t>support </a:t>
            </a:r>
            <a:endParaRPr lang="en-US" sz="800" dirty="0">
              <a:solidFill>
                <a:srgbClr val="FF000F"/>
              </a:solidFill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2732836" y="3931953"/>
            <a:ext cx="774964" cy="2879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Inspections &amp; diagnostics</a:t>
            </a:r>
          </a:p>
        </p:txBody>
      </p:sp>
      <p:sp>
        <p:nvSpPr>
          <p:cNvPr id="136" name="Rectangle 121"/>
          <p:cNvSpPr>
            <a:spLocks noChangeArrowheads="1"/>
          </p:cNvSpPr>
          <p:nvPr/>
        </p:nvSpPr>
        <p:spPr bwMode="auto">
          <a:xfrm>
            <a:off x="2737198" y="3384436"/>
            <a:ext cx="774457" cy="273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780" dirty="0" smtClean="0">
                <a:solidFill>
                  <a:srgbClr val="000000"/>
                </a:solidFill>
              </a:rPr>
              <a:t>Remote condition monitoring</a:t>
            </a:r>
            <a:endParaRPr lang="en-US" sz="780" dirty="0">
              <a:solidFill>
                <a:srgbClr val="000000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1835442" y="2441145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699089" y="2446736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531381" y="2446736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355273" y="2448151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211418" y="2447969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059612" y="2453560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883953" y="2446736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715796" y="2448151"/>
            <a:ext cx="0" cy="3650915"/>
          </a:xfrm>
          <a:prstGeom prst="line">
            <a:avLst/>
          </a:prstGeom>
          <a:ln w="952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hevron 83"/>
          <p:cNvSpPr/>
          <p:nvPr/>
        </p:nvSpPr>
        <p:spPr>
          <a:xfrm>
            <a:off x="3559385" y="1989331"/>
            <a:ext cx="959092" cy="468313"/>
          </a:xfrm>
          <a:prstGeom prst="chevron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6. Repairs</a:t>
            </a:r>
            <a:endParaRPr lang="it-IT" sz="800" dirty="0" smtClean="0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868784" y="3877946"/>
            <a:ext cx="802561" cy="2635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Exchange unit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737741" y="2480471"/>
            <a:ext cx="741241" cy="2389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Replacement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251520" y="3071750"/>
            <a:ext cx="756870" cy="248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Simulation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251520" y="3374121"/>
            <a:ext cx="756870" cy="280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Programming services</a:t>
            </a:r>
          </a:p>
        </p:txBody>
      </p: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1858737" y="2483088"/>
            <a:ext cx="812608" cy="2391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Spare parts</a:t>
            </a:r>
          </a:p>
        </p:txBody>
      </p:sp>
      <p:sp>
        <p:nvSpPr>
          <p:cNvPr id="106" name="Rectangle 84"/>
          <p:cNvSpPr>
            <a:spLocks noChangeArrowheads="1"/>
          </p:cNvSpPr>
          <p:nvPr/>
        </p:nvSpPr>
        <p:spPr bwMode="auto">
          <a:xfrm>
            <a:off x="1866515" y="4563048"/>
            <a:ext cx="799805" cy="43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Parts and inventory  management </a:t>
            </a:r>
          </a:p>
        </p:txBody>
      </p:sp>
      <p:sp>
        <p:nvSpPr>
          <p:cNvPr id="107" name="Rectangle 48"/>
          <p:cNvSpPr>
            <a:spLocks noChangeArrowheads="1"/>
          </p:cNvSpPr>
          <p:nvPr/>
        </p:nvSpPr>
        <p:spPr bwMode="auto">
          <a:xfrm>
            <a:off x="5232291" y="2492129"/>
            <a:ext cx="814145" cy="4349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Performance improvement  Services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559689" y="3514168"/>
            <a:ext cx="767427" cy="271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On-site repair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3555880" y="3816696"/>
            <a:ext cx="767427" cy="271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Corrective maintenance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909883" y="2971560"/>
            <a:ext cx="2074920" cy="3116407"/>
          </a:xfrm>
          <a:prstGeom prst="wedgeRectCallout">
            <a:avLst>
              <a:gd name="adj1" fmla="val -90911"/>
              <a:gd name="adj2" fmla="val -4720"/>
            </a:avLst>
          </a:prstGeom>
          <a:solidFill>
            <a:schemeClr val="tx2">
              <a:lumMod val="40000"/>
              <a:lumOff val="60000"/>
              <a:alpha val="8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400" b="1" dirty="0">
                <a:solidFill>
                  <a:srgbClr val="FFFFFF"/>
                </a:solidFill>
              </a:rPr>
              <a:t>Audit Offerings</a:t>
            </a:r>
            <a:r>
              <a:rPr lang="en-US" sz="1400" b="1" dirty="0" smtClean="0">
                <a:solidFill>
                  <a:srgbClr val="FFFFFF"/>
                </a:solidFill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Motor / Drive System Assessments &amp; solutions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Power system Analysis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Power factor &amp; Harmonic study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Energy Audit covering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Electrical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Thermal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Compressors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Pumps &amp; Fans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FFFFFF"/>
                </a:solidFill>
              </a:rPr>
              <a:t>Captive </a:t>
            </a:r>
            <a:r>
              <a:rPr lang="en-US" sz="1000" dirty="0">
                <a:solidFill>
                  <a:srgbClr val="FFFFFF"/>
                </a:solidFill>
              </a:rPr>
              <a:t>Power Plant </a:t>
            </a:r>
            <a:r>
              <a:rPr lang="en-US" sz="1000" dirty="0" smtClean="0">
                <a:solidFill>
                  <a:srgbClr val="FFFFFF"/>
                </a:solidFill>
              </a:rPr>
              <a:t>Fingerprint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FFFFFF"/>
                </a:solidFill>
              </a:rPr>
              <a:t>Cement Fingerprint</a:t>
            </a:r>
            <a:endParaRPr lang="en-US" sz="1000" dirty="0">
              <a:solidFill>
                <a:srgbClr val="FFFF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Control system </a:t>
            </a:r>
            <a:r>
              <a:rPr lang="en-US" sz="1000" dirty="0" smtClean="0">
                <a:solidFill>
                  <a:srgbClr val="FFFFFF"/>
                </a:solidFill>
              </a:rPr>
              <a:t>Fingerprint</a:t>
            </a:r>
            <a:endParaRPr lang="en-US" sz="1000" dirty="0">
              <a:solidFill>
                <a:srgbClr val="FFFF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Health check of electrical </a:t>
            </a:r>
            <a:r>
              <a:rPr lang="en-US" sz="1000" dirty="0" smtClean="0">
                <a:solidFill>
                  <a:srgbClr val="FFFFFF"/>
                </a:solidFill>
              </a:rPr>
              <a:t>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smtClean="0">
                <a:solidFill>
                  <a:srgbClr val="FFFFFF"/>
                </a:solidFill>
              </a:rPr>
              <a:t>Residual </a:t>
            </a:r>
            <a:r>
              <a:rPr lang="de-DE" sz="1000" dirty="0">
                <a:solidFill>
                  <a:srgbClr val="FFFFFF"/>
                </a:solidFill>
              </a:rPr>
              <a:t>Life assessments of major electrical equipment</a:t>
            </a:r>
          </a:p>
          <a:p>
            <a:pPr algn="just"/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EE Portfolio from ABB </a:t>
            </a:r>
            <a:endParaRPr lang="de-D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24359"/>
              </p:ext>
            </p:extLst>
          </p:nvPr>
        </p:nvGraphicFramePr>
        <p:xfrm>
          <a:off x="215774" y="762000"/>
          <a:ext cx="8611056" cy="600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570"/>
                <a:gridCol w="2101570"/>
                <a:gridCol w="2203958"/>
                <a:gridCol w="2203958"/>
              </a:tblGrid>
              <a:tr h="5796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GENERAL</a:t>
                      </a:r>
                    </a:p>
                  </a:txBody>
                  <a:tcPr/>
                </a:tc>
              </a:tr>
              <a:tr h="45373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System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Boiler Fingerprint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Cement Fingerprinting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Comprehensive</a:t>
                      </a:r>
                      <a:r>
                        <a:rPr lang="en-US" sz="1000" b="1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Energy Audits (electrical, thermal, compressors, pumps fans)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5373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Quality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Waste heat recovery solution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1" kern="1200" dirty="0" smtClean="0">
                        <a:solidFill>
                          <a:srgbClr val="0033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Paper Fingerprinting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Equipment Performance Management</a:t>
                      </a:r>
                    </a:p>
                  </a:txBody>
                  <a:tcPr/>
                </a:tc>
              </a:tr>
              <a:tr h="5796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Assessment of Motors, Transformers and other electrical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Carbon In ash analyzer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 system Fingerprinting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Condition Monitoring</a:t>
                      </a:r>
                    </a:p>
                  </a:txBody>
                  <a:tcPr/>
                </a:tc>
              </a:tr>
              <a:tr h="5796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Study of utilities (Compressors, pumps, fans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 High Power transformers for Electric Arc Furnaces in Iron and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Byproduct gas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 monitoring</a:t>
                      </a:r>
                    </a:p>
                  </a:txBody>
                  <a:tcPr/>
                </a:tc>
              </a:tr>
              <a:tr h="5796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Premium Efficiency motors (IE1, IE2, IE3, IE3+)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Expert Optimizer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plant fingerprinting</a:t>
                      </a:r>
                    </a:p>
                  </a:txBody>
                  <a:tcPr/>
                </a:tc>
              </a:tr>
              <a:tr h="5796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MV, LV Drives, </a:t>
                      </a:r>
                      <a:r>
                        <a:rPr lang="en-US" sz="1000" b="1" kern="1200" dirty="0" err="1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Softstarters</a:t>
                      </a:r>
                      <a:endParaRPr lang="en-US" sz="1000" b="1" kern="1200" dirty="0" smtClean="0">
                        <a:solidFill>
                          <a:srgbClr val="0033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O2 and CO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Energy Management System</a:t>
                      </a:r>
                    </a:p>
                  </a:txBody>
                  <a:tcPr/>
                </a:tc>
              </a:tr>
              <a:tr h="5796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PF Correction equipment and Harmonic filters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Renewable energy sources</a:t>
                      </a:r>
                    </a:p>
                  </a:txBody>
                  <a:tcPr/>
                </a:tc>
              </a:tr>
              <a:tr h="5796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Green Transformers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Robotics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DCS Systems</a:t>
                      </a:r>
                    </a:p>
                  </a:txBody>
                  <a:tcPr/>
                </a:tc>
              </a:tr>
              <a:tr h="5796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Permanent Magnet Synchronous motors and Gearless Mill drives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Electromagnetic stirrers</a:t>
                      </a:r>
                      <a:endParaRPr lang="en-US" sz="1000" b="1" kern="1200" dirty="0">
                        <a:solidFill>
                          <a:srgbClr val="0033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Solar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46610" y="152400"/>
            <a:ext cx="1980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  <a:cs typeface="Arial" pitchFamily="34" charset="0"/>
              </a:rPr>
              <a:t>Service Offering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99"/>
                </a:solidFill>
                <a:cs typeface="Arial" pitchFamily="34" charset="0"/>
              </a:rPr>
              <a:t>Product Offering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B050"/>
              </a:solidFill>
              <a:cs typeface="Arial" pitchFamily="34" charset="0"/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SpOyjvtUmiaE66BzGrk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ok9zei0ujgrW8cSd.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IyLK3f7UWSshkIE9nK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OPevQ1VECUP48rzM3lX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Cb7OC81kGtfu8zOCx8Y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vgYYVcqUuoxENBGHl_.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vioUAIXEmZunUHZcVJ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orSt3fEk6ZoWinKRlY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z7TMBbh0WnrMqZxdLd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lMK5r3ckyO.B9otfDN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5F7W_DU0m4KJr4ryl9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UhtSfsdUmYBycP_5FW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7gyrPrYEKH7R3iCQCL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7gyrPrYEKH7R3iCQCL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h2Xbup5kKQblbeRv2U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2xzZrlBUy3g6ilajOe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36iHUHdYEe0gyIyp42P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_qy27h90ub6jHwx6aw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EY86SRJEKt7oOeDbegXg"/>
</p:tagLst>
</file>

<file path=ppt/theme/theme1.xml><?xml version="1.0" encoding="utf-8"?>
<a:theme xmlns:a="http://schemas.openxmlformats.org/drawingml/2006/main" name="Alu seminar ppt template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TB_Aluminium_Power_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48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48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TB_Aluminium_Power_Point_Template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B_Aluminium_Power_Point_Template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B_Aluminium_Power_Point_Template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B_Aluminium_Power_Point_Template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BB_OS">
  <a:themeElements>
    <a:clrScheme name="ABB_OS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999999"/>
      </a:accent1>
      <a:accent2>
        <a:srgbClr val="FF000F"/>
      </a:accent2>
      <a:accent3>
        <a:srgbClr val="5BD8FF"/>
      </a:accent3>
      <a:accent4>
        <a:srgbClr val="0096EA"/>
      </a:accent4>
      <a:accent5>
        <a:srgbClr val="002897"/>
      </a:accent5>
      <a:accent6>
        <a:srgbClr val="666666"/>
      </a:accent6>
      <a:hlink>
        <a:srgbClr val="FF000F"/>
      </a:hlink>
      <a:folHlink>
        <a:srgbClr val="DDDDDD"/>
      </a:folHlink>
    </a:clrScheme>
    <a:fontScheme name="ABB_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FFFFFF"/>
      </a:accent3>
      <a:accent4>
        <a:srgbClr val="000000"/>
      </a:accent4>
      <a:accent5>
        <a:srgbClr val="AAB5EC"/>
      </a:accent5>
      <a:accent6>
        <a:srgbClr val="0087D4"/>
      </a:accent6>
      <a:hlink>
        <a:srgbClr val="5BD8FF"/>
      </a:hlink>
      <a:folHlink>
        <a:srgbClr val="99999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ABB+PowerPoint+template 09">
  <a:themeElements>
    <a:clrScheme name="ABB+PowerPoint+template 09 4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FFFFF"/>
      </a:accent3>
      <a:accent4>
        <a:srgbClr val="000000"/>
      </a:accent4>
      <a:accent5>
        <a:srgbClr val="DCB0AA"/>
      </a:accent5>
      <a:accent6>
        <a:srgbClr val="E76100"/>
      </a:accent6>
      <a:hlink>
        <a:srgbClr val="FDAC25"/>
      </a:hlink>
      <a:folHlink>
        <a:srgbClr val="999999"/>
      </a:folHlink>
    </a:clrScheme>
    <a:fontScheme name="ABB+PowerPoint+template 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BB+PowerPoint+template 09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+PowerPoint+template 09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+PowerPoint+template 09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+PowerPoint+template 09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FFFFFF"/>
      </a:accent3>
      <a:accent4>
        <a:srgbClr val="000000"/>
      </a:accent4>
      <a:accent5>
        <a:srgbClr val="AAB5EC"/>
      </a:accent5>
      <a:accent6>
        <a:srgbClr val="0087D4"/>
      </a:accent6>
      <a:hlink>
        <a:srgbClr val="5BD8FF"/>
      </a:hlink>
      <a:folHlink>
        <a:srgbClr val="99999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howofficecode>false</Showofficecode>
</file>

<file path=customXml/item2.xml><?xml version="1.0" encoding="utf-8"?>
<Showfilename>false</Showfilename>
</file>

<file path=customXml/itemProps1.xml><?xml version="1.0" encoding="utf-8"?>
<ds:datastoreItem xmlns:ds="http://schemas.openxmlformats.org/officeDocument/2006/customXml" ds:itemID="{7FEE19FC-BF7C-48FA-B78C-F6F4193E5007}">
  <ds:schemaRefs/>
</ds:datastoreItem>
</file>

<file path=customXml/itemProps2.xml><?xml version="1.0" encoding="utf-8"?>
<ds:datastoreItem xmlns:ds="http://schemas.openxmlformats.org/officeDocument/2006/customXml" ds:itemID="{0DCA723E-249C-493A-B89C-AA3EC0FA42B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1433</Words>
  <Application>Microsoft Office PowerPoint</Application>
  <PresentationFormat>On-screen Show (4:3)</PresentationFormat>
  <Paragraphs>492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Alu seminar ppt template</vt:lpstr>
      <vt:lpstr>ABB_OS</vt:lpstr>
      <vt:lpstr>blank</vt:lpstr>
      <vt:lpstr>1_blank</vt:lpstr>
      <vt:lpstr>ABB+PowerPoint+template 09</vt:lpstr>
      <vt:lpstr>3_blank</vt:lpstr>
      <vt:lpstr>5_blank</vt:lpstr>
      <vt:lpstr>PowerPoint Presentation</vt:lpstr>
      <vt:lpstr>ABB Services Structured standard elements of service scope</vt:lpstr>
      <vt:lpstr>PowerPoint Presentation</vt:lpstr>
      <vt:lpstr>PowerPoint Presentation</vt:lpstr>
      <vt:lpstr>PowerPoint Presentation</vt:lpstr>
      <vt:lpstr>PowerPoint Presentation</vt:lpstr>
      <vt:lpstr>Challenges &amp; concerns</vt:lpstr>
      <vt:lpstr>ABB Services Structured standard elements of service scope</vt:lpstr>
      <vt:lpstr>EE Portfolio from ABB </vt:lpstr>
      <vt:lpstr>Energy Efficiency in Food and Beverage </vt:lpstr>
      <vt:lpstr>Energy Efficiency in Cement   </vt:lpstr>
      <vt:lpstr>Power System FingerPrint</vt:lpstr>
      <vt:lpstr>Control System FingerPrint</vt:lpstr>
      <vt:lpstr>Captive Power Plant FingerPrint</vt:lpstr>
      <vt:lpstr>PowerPoint Presentation</vt:lpstr>
      <vt:lpstr>Extended BU services: holistic client approach</vt:lpstr>
      <vt:lpstr>Integrated Process and Power Automation Concept &amp; benefits </vt:lpstr>
      <vt:lpstr>Integrated Process and Power Automation Electrical Integration with System 800xA</vt:lpstr>
    </vt:vector>
  </TitlesOfParts>
  <Company>ABB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Utilities / Pumping Stations ABB’s full product &amp; service portfolio</dc:title>
  <dc:creator>Vishalgupta RV</dc:creator>
  <cp:lastModifiedBy>Vishalgupta RV</cp:lastModifiedBy>
  <cp:revision>28</cp:revision>
  <dcterms:created xsi:type="dcterms:W3CDTF">2013-11-21T16:54:49Z</dcterms:created>
  <dcterms:modified xsi:type="dcterms:W3CDTF">2014-02-10T10:37:38Z</dcterms:modified>
</cp:coreProperties>
</file>