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7" r:id="rId5"/>
    <p:sldId id="2142531858" r:id="rId6"/>
    <p:sldId id="460" r:id="rId7"/>
    <p:sldId id="475" r:id="rId8"/>
    <p:sldId id="476" r:id="rId9"/>
    <p:sldId id="481" r:id="rId10"/>
    <p:sldId id="483" r:id="rId11"/>
    <p:sldId id="484" r:id="rId12"/>
    <p:sldId id="485" r:id="rId13"/>
    <p:sldId id="487" r:id="rId14"/>
    <p:sldId id="486" r:id="rId15"/>
    <p:sldId id="488" r:id="rId16"/>
    <p:sldId id="492" r:id="rId17"/>
    <p:sldId id="467" r:id="rId18"/>
    <p:sldId id="493" r:id="rId19"/>
    <p:sldId id="489" r:id="rId20"/>
    <p:sldId id="491" r:id="rId21"/>
    <p:sldId id="2142531859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udha Singh" initials="VS" lastIdx="1" clrIdx="0">
    <p:extLst>
      <p:ext uri="{19B8F6BF-5375-455C-9EA6-DF929625EA0E}">
        <p15:presenceInfo xmlns:p15="http://schemas.microsoft.com/office/powerpoint/2012/main" userId="S::vasudha.singh@us.abb.com::7824d8d9-7bae-4069-8f7a-1963ac0b96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74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1/20/2021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1/20/2021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myABB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gateway to services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24/7 access to ABB</a:t>
            </a: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right information, saving time and money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View your installed base plus a wealth of relevant information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quick and easy access to expert contacts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one-stop-shop for spare parts</a:t>
            </a:r>
          </a:p>
          <a:p>
            <a:pPr marL="362924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 lifecycle management </a:t>
            </a:r>
          </a:p>
          <a:p>
            <a:pPr marL="0" marR="0" lvl="0" indent="-90466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Minimize capital outlays and optimize operational budgets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 while planning capital projects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upgrades, replacement and inventory level alternatives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maintenance strategy and make end of assets life decisions</a:t>
            </a: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assets performance</a:t>
            </a:r>
          </a:p>
          <a:p>
            <a:pPr marL="0" marR="0" lvl="0" indent="-90466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maintenance operations and minimize downtime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recommended service options and schedules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Explore service history and evaluate service agreements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product and technical documentation</a:t>
            </a: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 operational efficiency</a:t>
            </a: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the right operational decisions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relevant training offerings 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Retrieve the latest maintenance information and updates</a:t>
            </a:r>
          </a:p>
          <a:p>
            <a:pPr marL="342900" marR="0" lvl="0" indent="-34290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your equipment criticality</a:t>
            </a: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4B5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www.abb.com/myabb</a:t>
            </a:r>
          </a:p>
          <a:p>
            <a:pPr marL="0" marR="0" lvl="0" indent="0" algn="l" defTabSz="91418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289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myABB – your personalized channel compliments ABB services, helping you to maximize equipment availability, optimize the lifecycle of assets and improve operational efficiency and performance.</a:t>
            </a:r>
          </a:p>
          <a:p>
            <a:pPr marL="90466" marR="0" lvl="0" indent="-90466" algn="l" defTabSz="91418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2897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 for an account today at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www.abb.com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/myabb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&#10;&#10;Description automatically generated">
            <a:extLst>
              <a:ext uri="{FF2B5EF4-FFF2-40B4-BE49-F238E27FC236}">
                <a16:creationId xmlns:a16="http://schemas.microsoft.com/office/drawing/2014/main" id="{1A80DE43-7896-4B00-8C4B-4125023CE5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pl-PL" dirty="0"/>
              <a:t>INTERNAL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3B6B362-346D-4201-81F0-C3A51CCD5D19}"/>
              </a:ext>
            </a:extLst>
          </p:cNvPr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093410-AD03-444D-8064-1C394CB99D77}"/>
              </a:ext>
            </a:extLst>
          </p:cNvPr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ABB. All rights reserved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24C0936B-D380-471D-8D36-F8A423B37B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Year</a:t>
            </a:r>
            <a:r>
              <a:rPr lang="pl-PL" dirty="0"/>
              <a:t>]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9D3DBFFC-5993-437B-97F4-35696134B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836" y="6528588"/>
            <a:ext cx="1280439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1ABC123456</a:t>
            </a:r>
            <a:endParaRPr lang="pl-PL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1218C2-53F4-4224-9A1B-B0C1511E2EB8}"/>
              </a:ext>
            </a:extLst>
          </p:cNvPr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800" dirty="0">
                <a:solidFill>
                  <a:schemeClr val="accent2"/>
                </a:solidFill>
              </a:rPr>
              <a:t>Rev.: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F4647E-05B7-4294-90C2-A31E6E7933B8}"/>
              </a:ext>
            </a:extLst>
          </p:cNvPr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noProof="0" dirty="0">
                <a:solidFill>
                  <a:schemeClr val="accent2"/>
                </a:solidFill>
              </a:rPr>
              <a:t>Document</a:t>
            </a:r>
            <a:r>
              <a:rPr lang="pl-PL" sz="800" dirty="0">
                <a:solidFill>
                  <a:schemeClr val="accent2"/>
                </a:solidFill>
              </a:rPr>
              <a:t> ID.:</a:t>
            </a:r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4C711901-B580-4C2F-B08E-8D31C00B00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CD3AD24-E677-48C2-BF14-2F53ADEFC24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961976-FE86-43AB-8223-0B5A419C8BC1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F496446-D0ED-4B07-840F-EABC61F669A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6EB147B9-53E2-4EDB-A266-A6BE8FE42D3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9E77417-11A8-4855-877E-F5F80EFCDA03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3C97D70-7EB9-4D6E-BC79-035CD85DFE2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D1E8339-88AC-4DF0-92A6-B4ECB182711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59E79925-6E3D-4F4C-BA0A-B75DB7BF0CC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206ABB-DDFC-4816-BBA4-3D4323F4595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3F62BF81-3AF7-43FD-9106-9041CC6A4B5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pl-PL" dirty="0"/>
              <a:t>INTERNAL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88324A6-994A-4A01-AA2C-4140A44BA8F5}"/>
              </a:ext>
            </a:extLst>
          </p:cNvPr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77D8AF-5555-44B3-9851-60A4C0B7AAF6}"/>
              </a:ext>
            </a:extLst>
          </p:cNvPr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ABB. All rights reserved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35">
            <a:extLst>
              <a:ext uri="{FF2B5EF4-FFF2-40B4-BE49-F238E27FC236}">
                <a16:creationId xmlns:a16="http://schemas.microsoft.com/office/drawing/2014/main" id="{E43FED5E-62CF-4EC2-A38F-E5FD8864BE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Year</a:t>
            </a:r>
            <a:r>
              <a:rPr lang="pl-PL" dirty="0"/>
              <a:t>]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938570C-92A4-4A0F-9251-273D910890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836" y="6528588"/>
            <a:ext cx="1280439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1ABC123456</a:t>
            </a:r>
            <a:endParaRPr lang="pl-P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A0631E-DC45-46EB-9681-B9EEA27FFD43}"/>
              </a:ext>
            </a:extLst>
          </p:cNvPr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800" dirty="0">
                <a:solidFill>
                  <a:schemeClr val="accent2"/>
                </a:solidFill>
              </a:rPr>
              <a:t>Rev.: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31A07-FD0C-4955-A605-DB63A5524ED6}"/>
              </a:ext>
            </a:extLst>
          </p:cNvPr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noProof="0" dirty="0">
                <a:solidFill>
                  <a:schemeClr val="accent2"/>
                </a:solidFill>
              </a:rPr>
              <a:t>Document</a:t>
            </a:r>
            <a:r>
              <a:rPr lang="pl-PL" sz="800" dirty="0">
                <a:solidFill>
                  <a:schemeClr val="accent2"/>
                </a:solidFill>
              </a:rPr>
              <a:t> ID.: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AD9844D-3B5B-43A2-9087-1E22AFDD4C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F2041D6-2834-45F2-B545-DA53227BF5E3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D698D4F-D44B-4D53-BA8E-1A4C04D2BE4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41B7463-09AD-4949-9CF7-9EA5C8BBDE9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D76DAB0-3167-48A3-AFAE-B38265BDBC74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157228D-7634-4DC8-B9BB-2055F846F90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E559A92-6800-4BE6-A2F3-9FB722CE20E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61978623-E8C8-4333-B225-A0C32FAE73E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409B43-78CE-4DBC-A76A-8B3333DE85D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B8668A8A-3E7B-4436-ADEB-D8D8D420836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3FDACBA-D10B-46BE-AA33-A10C0CDF691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pl-PL" dirty="0"/>
              <a:t>INTERNAL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1F5A5F-1F57-4A24-B5DE-60B2ED9BC8C7}"/>
              </a:ext>
            </a:extLst>
          </p:cNvPr>
          <p:cNvSpPr txBox="1"/>
          <p:nvPr userDrawn="1"/>
        </p:nvSpPr>
        <p:spPr bwMode="gray">
          <a:xfrm>
            <a:off x="334963" y="6495112"/>
            <a:ext cx="600869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Copyright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8EE1D-097B-4560-995B-E8866DC2AFCA}"/>
              </a:ext>
            </a:extLst>
          </p:cNvPr>
          <p:cNvSpPr txBox="1"/>
          <p:nvPr userDrawn="1"/>
        </p:nvSpPr>
        <p:spPr bwMode="gray">
          <a:xfrm>
            <a:off x="1246984" y="6494463"/>
            <a:ext cx="1321004" cy="2244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9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ABB. All rights reserved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Text Placeholder 35">
            <a:extLst>
              <a:ext uri="{FF2B5EF4-FFF2-40B4-BE49-F238E27FC236}">
                <a16:creationId xmlns:a16="http://schemas.microsoft.com/office/drawing/2014/main" id="{7850C270-D3D8-4018-B4D3-75B91A82B4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832" y="6494463"/>
            <a:ext cx="309561" cy="223200"/>
          </a:xfrm>
        </p:spPr>
        <p:txBody>
          <a:bodyPr anchor="ctr"/>
          <a:lstStyle>
            <a:lvl1pPr algn="ctr"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[</a:t>
            </a:r>
            <a:r>
              <a:rPr lang="pl-PL" dirty="0" err="1"/>
              <a:t>Year</a:t>
            </a:r>
            <a:r>
              <a:rPr lang="pl-PL" dirty="0"/>
              <a:t>]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9C44AE55-3941-422E-85FF-14F5BFD14F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3836" y="6528588"/>
            <a:ext cx="1280439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1ABC123456</a:t>
            </a:r>
            <a:endParaRPr lang="pl-P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39B20-CD03-4FAF-A765-7ADA2916F0A1}"/>
              </a:ext>
            </a:extLst>
          </p:cNvPr>
          <p:cNvSpPr txBox="1"/>
          <p:nvPr userDrawn="1"/>
        </p:nvSpPr>
        <p:spPr bwMode="gray">
          <a:xfrm>
            <a:off x="4941095" y="6529205"/>
            <a:ext cx="341476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pl-PL" sz="800" dirty="0">
                <a:solidFill>
                  <a:schemeClr val="accent2"/>
                </a:solidFill>
              </a:rPr>
              <a:t>Rev.: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625F0-4AB2-418A-8947-04A81D8514A6}"/>
              </a:ext>
            </a:extLst>
          </p:cNvPr>
          <p:cNvSpPr txBox="1"/>
          <p:nvPr userDrawn="1"/>
        </p:nvSpPr>
        <p:spPr bwMode="gray">
          <a:xfrm>
            <a:off x="2926759" y="6529205"/>
            <a:ext cx="761677" cy="15494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800" noProof="0" dirty="0">
                <a:solidFill>
                  <a:schemeClr val="accent2"/>
                </a:solidFill>
              </a:rPr>
              <a:t>Document</a:t>
            </a:r>
            <a:r>
              <a:rPr lang="pl-PL" sz="800" dirty="0">
                <a:solidFill>
                  <a:schemeClr val="accent2"/>
                </a:solidFill>
              </a:rPr>
              <a:t> ID.: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02E6F54D-C8A1-4DC9-B897-E715FB0CD7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7972" y="6529205"/>
            <a:ext cx="478466" cy="154949"/>
          </a:xfrm>
        </p:spPr>
        <p:txBody>
          <a:bodyPr anchor="ctr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0C8B8FF-512E-468D-AD61-B9BAA164C8E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565F802B-8B04-4870-9FD8-499374B20E5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AEE8730-A76C-42B4-8B69-71A0B759154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4EB8-6781-4E28-9667-FD4015799D5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1E82BFC-C644-4A5E-92F4-8C52856C7EC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DB88744-B381-48BE-AD6A-467EFA220D1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2E7F5D7-2ADF-4712-B306-5A174587464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4F7956B6-7048-4D08-8C8E-9A50AFD2951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1C7EEAD-9B57-44E3-9753-4C2AE203DDA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DE5BADF-0127-495B-96E8-DA2CADFA76B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6C987834-9A69-4BB5-B28F-D7B0A94CEEB1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2FB3827-79B5-4A4E-9591-65438CC4AEB7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FDFB94FC-7E33-4EE3-AEA5-D8286585DDE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EDD889ED-0C63-4E9E-AC46-8FB20218AFD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85AB65B7-69F6-44A3-AC35-527BBD8B23A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88E18773-AACD-4E61-B86B-65624942773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B6F20E5A-98F0-49E8-A23C-DB59789EB3F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FBDB30E9-ECD7-42AC-9122-B1CB95D9553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38A7F5BC-CD14-4E0E-8405-20EEEA95E3AD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D3A5A82E-5662-4933-943C-8203D7334A8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76A4F01-FEE4-4314-BA60-794A4229D9F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4515E956-A04E-4725-A439-EB671C41D2F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4B30753-BCDB-4FFA-B976-03A1B86EE6F3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86B0A53D-CC94-4D5C-8D0D-C77FD585C6F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79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A6FC4F4-0C09-4499-A1DF-2FA5845F30E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868B8796-4DDA-4EB0-9498-2B0C602C0EC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261D0059-3B34-4D14-A9A9-F3505E357386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3753D8E8-8605-48B2-9400-C8E2A74C68E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de-DE"/>
              <a:t>Customer presentation | myABB portal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86C0C6DF-3F45-484F-A359-DE0CD042DBA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  <p:sldLayoutId id="2147483706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www.abb.com/myabb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jp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65.sv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4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able, computer, keyboard, desk&#10;&#10;Description automatically generated">
            <a:extLst>
              <a:ext uri="{FF2B5EF4-FFF2-40B4-BE49-F238E27FC236}">
                <a16:creationId xmlns:a16="http://schemas.microsoft.com/office/drawing/2014/main" id="{1F518380-E549-4515-9065-199B6447D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49" b="21099"/>
          <a:stretch/>
        </p:blipFill>
        <p:spPr>
          <a:xfrm>
            <a:off x="0" y="1"/>
            <a:ext cx="12192000" cy="46002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239-D203-49F4-84A3-26A616B49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CUSTOMER PRESENTATION</a:t>
            </a:r>
            <a:endParaRPr lang="pl-P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9BE7F1-9C35-43EC-A643-1972FD247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myABB portal</a:t>
            </a:r>
            <a:endParaRPr lang="pl-P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47D09E3-1B95-4364-B8E2-8FC16E139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ABB service solutions 24/7</a:t>
            </a:r>
          </a:p>
          <a:p>
            <a:endParaRPr lang="pl-P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7117A9-8B66-4EC4-8C82-8B98971F3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D4F51A-372A-4083-A148-4E206676BF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2021</a:t>
            </a:r>
            <a:endParaRPr lang="pl-P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A0B1E9-52DC-49DD-9B22-3CCA83C612A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56B5341-DC7C-4FB7-9B4D-DA4869A817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13836" y="6528588"/>
            <a:ext cx="1280439" cy="154949"/>
          </a:xfrm>
        </p:spPr>
        <p:txBody>
          <a:bodyPr/>
          <a:lstStyle/>
          <a:p>
            <a:r>
              <a:rPr lang="en-US" dirty="0"/>
              <a:t>9AKK108208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30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59FAD05-884A-428A-B9E0-3C3BA4C9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myABB/My Installations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9F7D-E462-41CE-A5A4-0264A06F0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89A2-0C14-4A27-A5A7-6587A68BCE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60F14D7-8602-4C77-94DC-5653FF1EDA0B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F12EAE-132E-4D5B-8D30-FF638BCE6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Installation summary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B51B00E6-5B67-484D-9A63-9781D78F82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Plan your automation modernization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A843E46-8252-49B7-8BF4-878B3AA381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63" y="2317640"/>
            <a:ext cx="4163236" cy="35944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View </a:t>
            </a:r>
            <a:r>
              <a:rPr lang="en-US" sz="1200" dirty="0"/>
              <a:t>all ABB products installed </a:t>
            </a:r>
            <a:r>
              <a:rPr lang="en-US" sz="1200" dirty="0">
                <a:solidFill>
                  <a:srgbClr val="FF0000"/>
                </a:solidFill>
              </a:rPr>
              <a:t>at your plant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View</a:t>
            </a:r>
            <a:r>
              <a:rPr lang="en-US" sz="1200" dirty="0"/>
              <a:t> ABB products installed </a:t>
            </a:r>
            <a:r>
              <a:rPr lang="en-US" sz="1200" dirty="0">
                <a:solidFill>
                  <a:srgbClr val="FF0000"/>
                </a:solidFill>
              </a:rPr>
              <a:t>throughout your corporation.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View current </a:t>
            </a:r>
            <a:r>
              <a:rPr lang="en-US" sz="1200" dirty="0">
                <a:solidFill>
                  <a:srgbClr val="FF0000"/>
                </a:solidFill>
              </a:rPr>
              <a:t>product lifecycle status </a:t>
            </a:r>
            <a:r>
              <a:rPr lang="en-US" sz="1200" dirty="0"/>
              <a:t>and next scheduled lifecycle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Ensure you purchase the </a:t>
            </a:r>
            <a:r>
              <a:rPr lang="en-US" sz="1200" dirty="0">
                <a:solidFill>
                  <a:srgbClr val="FF0000"/>
                </a:solidFill>
              </a:rPr>
              <a:t>correct replacement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Track</a:t>
            </a:r>
            <a:r>
              <a:rPr lang="en-US" sz="1200" dirty="0"/>
              <a:t> your ABB product related service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Monito</a:t>
            </a:r>
            <a:r>
              <a:rPr lang="en-US" sz="1200" dirty="0"/>
              <a:t>r warranty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B0F36F-B59B-4027-B2E8-A9C98FDB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16" y="1948567"/>
            <a:ext cx="6571429" cy="39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8E59D-89F7-4447-9A94-4305705B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59FAD05-884A-428A-B9E0-3C3BA4C9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myABB/Business Online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9F7D-E462-41CE-A5A4-0264A06F0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5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89A2-0C14-4A27-A5A7-6587A68BCE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02035F-212F-4E82-B42E-F4D1D0C8EB9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F12EAE-132E-4D5B-8D30-FF638BCE6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Order spare parts on-line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B51B00E6-5B67-484D-9A63-9781D78F82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eCommerce capabilities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A843E46-8252-49B7-8BF4-878B3AA381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63" y="2317640"/>
            <a:ext cx="4163236" cy="306621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Access</a:t>
            </a:r>
            <a:r>
              <a:rPr lang="en-US" sz="1200" dirty="0"/>
              <a:t> extensive ABB product </a:t>
            </a:r>
            <a:r>
              <a:rPr lang="en-US" sz="1200" dirty="0">
                <a:solidFill>
                  <a:srgbClr val="FF0000"/>
                </a:solidFill>
              </a:rPr>
              <a:t>catalog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Utilize the </a:t>
            </a:r>
            <a:r>
              <a:rPr lang="en-US" sz="1200" dirty="0">
                <a:solidFill>
                  <a:srgbClr val="FF0000"/>
                </a:solidFill>
              </a:rPr>
              <a:t>eCommerce</a:t>
            </a:r>
            <a:r>
              <a:rPr lang="en-US" sz="1200" dirty="0"/>
              <a:t> functionality*</a:t>
            </a:r>
            <a:endParaRPr lang="en-US" sz="1200" baseline="300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Order parts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Get electronics quote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Check availability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Check pricing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Part number supersession </a:t>
            </a:r>
            <a:r>
              <a:rPr lang="en-US" sz="1200" dirty="0"/>
              <a:t>for older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Check </a:t>
            </a:r>
            <a:r>
              <a:rPr lang="en-US" sz="1200" dirty="0"/>
              <a:t>order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Access</a:t>
            </a:r>
            <a:r>
              <a:rPr lang="en-US" sz="1200" dirty="0"/>
              <a:t> quote history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F4013-ABA3-4CB4-A314-1B3E912F7A08}"/>
              </a:ext>
            </a:extLst>
          </p:cNvPr>
          <p:cNvSpPr txBox="1"/>
          <p:nvPr/>
        </p:nvSpPr>
        <p:spPr bwMode="gray">
          <a:xfrm>
            <a:off x="336550" y="5758227"/>
            <a:ext cx="3389376" cy="354051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59A59-A73A-427A-99E1-CD7C7F8D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315" b="26638"/>
          <a:stretch/>
        </p:blipFill>
        <p:spPr>
          <a:xfrm>
            <a:off x="5112059" y="1992859"/>
            <a:ext cx="6744979" cy="3964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E3BD37-8327-46B1-B7CE-0803AB29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5C1F-F58C-494C-8BEA-487C36CA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myABB/ABB Library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00832-EBB6-40B3-9C6B-94BF76E24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6CE4-368C-44FE-8DE9-E22AA575E53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348A1C0-5B17-4DAC-9153-DFE071729D7C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6B9799-C266-4876-898A-628F768BC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Web tool for searching for documents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8F229D-14E0-4CCC-89B9-FE1BE0E0F5F1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4723801" y="1984954"/>
            <a:ext cx="7129463" cy="3231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ubtitle 8">
            <a:extLst>
              <a:ext uri="{FF2B5EF4-FFF2-40B4-BE49-F238E27FC236}">
                <a16:creationId xmlns:a16="http://schemas.microsoft.com/office/drawing/2014/main" id="{F312874B-72C0-42DE-95CC-CFAFC55DA23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56CF8-C49D-406A-AF9A-3F6F5119DA73}"/>
              </a:ext>
            </a:extLst>
          </p:cNvPr>
          <p:cNvSpPr/>
          <p:nvPr/>
        </p:nvSpPr>
        <p:spPr bwMode="gray">
          <a:xfrm>
            <a:off x="10750912" y="1978653"/>
            <a:ext cx="1102352" cy="319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Content Placeholder 19">
            <a:extLst>
              <a:ext uri="{FF2B5EF4-FFF2-40B4-BE49-F238E27FC236}">
                <a16:creationId xmlns:a16="http://schemas.microsoft.com/office/drawing/2014/main" id="{058DCE72-4E05-4236-960C-00D73743CD2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63" y="2317640"/>
            <a:ext cx="4163236" cy="306621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View </a:t>
            </a:r>
            <a:r>
              <a:rPr lang="en-US" sz="1200" dirty="0"/>
              <a:t>all product technical documentation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User Manuals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Data and specifications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Drawing and schematics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Trouble shooting guides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Product alerts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Access</a:t>
            </a:r>
            <a:r>
              <a:rPr lang="en-US" sz="1200" dirty="0"/>
              <a:t> presentations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Promotional brochures and flyers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</a:rPr>
              <a:t>Get </a:t>
            </a:r>
            <a:r>
              <a:rPr lang="en-US" sz="1200" dirty="0"/>
              <a:t>reports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Safety reports</a:t>
            </a:r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B86062-E956-48EA-A2AA-E9BA2FBB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2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C970-B851-4C18-AC97-A6260D02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myABB</a:t>
            </a:r>
            <a:r>
              <a:rPr lang="en-US" dirty="0"/>
              <a:t>/Service Agreements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15DCE-E00C-40F6-891B-B38B570F2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EF0C1-25F3-47A0-873E-FE8241A444C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22BDDE9-3B3A-4A87-8DE0-F9033B46C9FA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755EC6-3A02-4032-B120-E269DFC54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E00D3-46BE-4C39-B321-96F8C06E312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Single entry point </a:t>
            </a:r>
            <a:r>
              <a:rPr lang="en-US" sz="1200" dirty="0"/>
              <a:t>for service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details, </a:t>
            </a:r>
            <a:r>
              <a:rPr lang="en-US" sz="1200" dirty="0">
                <a:solidFill>
                  <a:schemeClr val="bg2"/>
                </a:solidFill>
              </a:rPr>
              <a:t>support options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included installations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Request agreements </a:t>
            </a:r>
            <a:r>
              <a:rPr lang="en-US" sz="1200" dirty="0">
                <a:solidFill>
                  <a:schemeClr val="bg2"/>
                </a:solidFill>
              </a:rPr>
              <a:t>extensions</a:t>
            </a:r>
          </a:p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E7E3F8F5-3E6F-4D70-A8BE-5095E71ECF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One ABB approach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148F86-6CEE-4530-B898-88C9F6C2C91D}"/>
              </a:ext>
            </a:extLst>
          </p:cNvPr>
          <p:cNvSpPr/>
          <p:nvPr/>
        </p:nvSpPr>
        <p:spPr bwMode="gray">
          <a:xfrm>
            <a:off x="10124460" y="2826627"/>
            <a:ext cx="1407634" cy="41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70CDD4-D93C-4412-A1D8-3AD4DD3B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04" y="861003"/>
            <a:ext cx="7151228" cy="505402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4711B1-3138-4CA9-B8FF-69C132D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myABB</a:t>
            </a:r>
            <a:r>
              <a:rPr lang="en-US" dirty="0"/>
              <a:t>/Recommended Services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t-EE">
                <a:hlinkClick r:id="rId2"/>
              </a:rPr>
              <a:t>Customer presentation | myABB portal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4E4E59-0947-465C-8673-9E0519C09F39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1DA5B0-243E-46FA-82EE-8A724667F5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6E1FFD-33FC-4C88-A5A4-D6DE7032DAE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upcoming </a:t>
            </a:r>
            <a:r>
              <a:rPr lang="en-US" sz="1200" dirty="0">
                <a:solidFill>
                  <a:schemeClr val="bg2"/>
                </a:solidFill>
              </a:rPr>
              <a:t>recommended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</a:t>
            </a:r>
            <a:r>
              <a:rPr lang="en-US" sz="1200" dirty="0">
                <a:solidFill>
                  <a:schemeClr val="bg2"/>
                </a:solidFill>
              </a:rPr>
              <a:t>service options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schedules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Increase the </a:t>
            </a:r>
            <a:r>
              <a:rPr lang="en-US" sz="1200" dirty="0">
                <a:solidFill>
                  <a:schemeClr val="bg2"/>
                </a:solidFill>
              </a:rPr>
              <a:t>longevity and availability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your ABB equipment</a:t>
            </a:r>
          </a:p>
          <a:p>
            <a:endParaRPr lang="en-US" sz="1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Service advice tailored to increase the availability of your ABB equipment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28" y="1939161"/>
            <a:ext cx="7128336" cy="3995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1349BE6-19E0-41B8-95F7-64A9EC79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FA65-40BD-4D2F-A349-920D4DB05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myABB</a:t>
            </a:r>
            <a:r>
              <a:rPr lang="en-US" dirty="0"/>
              <a:t>/Contact Us and Site details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E60915-42C3-4A39-9F52-2540B9550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1F92C-B375-4C30-93DC-F591A9CC5B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08BF96-ACB3-4AC6-9570-1048C99CE310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8D7FB79-AE3E-41A2-9FB1-A54940CEB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4AD617-CC83-470B-BBF5-513B6564BC9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Quick and easy </a:t>
            </a:r>
            <a:r>
              <a:rPr lang="en-US" sz="1200" dirty="0"/>
              <a:t>access to ABB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Access</a:t>
            </a:r>
            <a:r>
              <a:rPr lang="en-US" sz="1200" dirty="0"/>
              <a:t> to site specific contacts, attached documents and agreements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491B22E-8829-4D85-AA2D-B620299C8ED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24/7 access to ABB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2A5C2-0EF7-412E-A559-C6C3483124A5}"/>
              </a:ext>
            </a:extLst>
          </p:cNvPr>
          <p:cNvSpPr/>
          <p:nvPr/>
        </p:nvSpPr>
        <p:spPr bwMode="gray">
          <a:xfrm>
            <a:off x="9692218" y="3261674"/>
            <a:ext cx="1297814" cy="853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pic>
        <p:nvPicPr>
          <p:cNvPr id="21" name="Picture 20" descr="Graphical user interface, application, map&#10;&#10;Description automatically generated">
            <a:extLst>
              <a:ext uri="{FF2B5EF4-FFF2-40B4-BE49-F238E27FC236}">
                <a16:creationId xmlns:a16="http://schemas.microsoft.com/office/drawing/2014/main" id="{F8B4F026-2574-4D6B-8598-82E256F9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82" y="1915620"/>
            <a:ext cx="9425233" cy="402370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F5E019-DE85-4B42-A958-60634F40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95973E-0F45-4162-BA35-1F27CF0C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myABB</a:t>
            </a:r>
            <a:r>
              <a:rPr lang="en-US" dirty="0"/>
              <a:t>/My Learning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625D-B75D-4252-8764-9550B9BAC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C465-DDD5-451E-B490-FE776D45D26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072386D-8ADD-4B05-AB6E-ED3F5248CD1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3A0F83-B41B-4A2B-97AB-A701C488ED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112FB5-8F30-4132-93D5-48CB3F39DA81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Access</a:t>
            </a:r>
            <a:r>
              <a:rPr lang="en-US" sz="1200" dirty="0"/>
              <a:t> training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See </a:t>
            </a:r>
            <a:r>
              <a:rPr lang="en-US" sz="1200" dirty="0">
                <a:solidFill>
                  <a:schemeClr val="bg2"/>
                </a:solidFill>
              </a:rPr>
              <a:t>available</a:t>
            </a:r>
            <a:r>
              <a:rPr lang="en-US" sz="1200" dirty="0"/>
              <a:t> training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Attend</a:t>
            </a:r>
            <a:r>
              <a:rPr lang="en-US" sz="1200" dirty="0"/>
              <a:t> instructor-led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Select the </a:t>
            </a:r>
            <a:r>
              <a:rPr lang="en-US" sz="1200" dirty="0">
                <a:solidFill>
                  <a:schemeClr val="bg2"/>
                </a:solidFill>
              </a:rPr>
              <a:t>training mode </a:t>
            </a:r>
            <a:r>
              <a:rPr lang="en-US" sz="1200" dirty="0"/>
              <a:t>that works best for you: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ABB Training Centers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On-site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Nearby conference center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On-line </a:t>
            </a:r>
            <a:endParaRPr lang="en-US" dirty="0"/>
          </a:p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A1F10D8-3E70-49FE-A0E2-FCC98DFFB8F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Training designed to help you get the most out of your ABB equipment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15E7DD-7446-4A11-9AAF-6F5FF6632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5"/>
          <a:stretch/>
        </p:blipFill>
        <p:spPr>
          <a:xfrm>
            <a:off x="4686030" y="1933575"/>
            <a:ext cx="7097599" cy="3966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75BCC9-A18A-4B69-8024-FCFE96D6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94ED9-0668-4BFB-A5B6-2D26C433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case tracking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46A1-5B7F-4302-8F32-AFB2B4DA8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6661C-5F3C-489E-8976-81B84B1DC3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5811412-F7E7-4AFF-AB0F-3BB554AAC96E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B41963-5643-42FD-A561-C1CB058541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F1813E-6B20-492C-A724-A4E173B1DA6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Submit new support cases</a:t>
            </a:r>
          </a:p>
          <a:p>
            <a:r>
              <a:rPr lang="en-US" dirty="0"/>
              <a:t>Case description and resolution</a:t>
            </a:r>
          </a:p>
          <a:p>
            <a:r>
              <a:rPr lang="en-US" dirty="0"/>
              <a:t>Case engineer assigned</a:t>
            </a:r>
          </a:p>
          <a:p>
            <a:r>
              <a:rPr lang="en-US" dirty="0"/>
              <a:t>Track status of existing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Solution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Closed</a:t>
            </a:r>
          </a:p>
          <a:p>
            <a:r>
              <a:rPr lang="en-US" dirty="0"/>
              <a:t>See history of support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number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461794A-620A-46B7-9F8E-0A93BCD5B8EF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ble&#10;&#10;Description automatically generated">
            <a:extLst>
              <a:ext uri="{FF2B5EF4-FFF2-40B4-BE49-F238E27FC236}">
                <a16:creationId xmlns:a16="http://schemas.microsoft.com/office/drawing/2014/main" id="{30475FB1-3440-47A7-9657-AD42D427FEAD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5385661" y="1931987"/>
            <a:ext cx="5722360" cy="4039569"/>
          </a:xfrm>
          <a:ln>
            <a:solidFill>
              <a:schemeClr val="accent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9C4C-D4DE-44BE-AB0E-532DB95D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6079AD-B321-4E89-A23A-E5C8C56DFB0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15462" b="1205"/>
          <a:stretch/>
        </p:blipFill>
        <p:spPr>
          <a:xfrm>
            <a:off x="2" y="10"/>
            <a:ext cx="12192000" cy="6857990"/>
          </a:xfrm>
          <a:noFill/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F4A769E-7586-4559-84EB-38E5F0A21B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785DCA54-4BFC-492F-8FD2-AD6D4D0AE1E3}" type="datetime1">
              <a:rPr lang="en-US" smtClean="0"/>
              <a:t>1/20/2021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FCE3310-D816-41DE-BB28-B416F943D1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499782" y="6298397"/>
            <a:ext cx="8490250" cy="500072"/>
          </a:xfrm>
        </p:spPr>
        <p:txBody>
          <a:bodyPr/>
          <a:lstStyle/>
          <a:p>
            <a:r>
              <a:rPr lang="en-US"/>
              <a:t>Customer presentation | myABB portal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092700-D0C5-44C1-AF89-A307CB71847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332367" y="6489341"/>
            <a:ext cx="1162951" cy="118192"/>
          </a:xfrm>
        </p:spPr>
        <p:txBody>
          <a:bodyPr/>
          <a:lstStyle/>
          <a:p>
            <a:pPr>
              <a:spcAft>
                <a:spcPts val="600"/>
              </a:spcAft>
            </a:pPr>
            <a:fld id="{DED11F41-F59E-4148-82B4-D5604C9DFCBD}" type="datetime4">
              <a:rPr lang="en-US" smtClean="0"/>
              <a:pPr>
                <a:spcAft>
                  <a:spcPts val="600"/>
                </a:spcAft>
              </a:pPr>
              <a:t>January 20, 2021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FF4A63FF-0519-4EC6-A63F-51973F04F4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798114" y="6488733"/>
            <a:ext cx="676888" cy="118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619F89D8-7AE3-494A-97F3-03D680869632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CB04E3-5E19-4670-A73D-3F7ED3DCAEF5}"/>
              </a:ext>
            </a:extLst>
          </p:cNvPr>
          <p:cNvSpPr/>
          <p:nvPr/>
        </p:nvSpPr>
        <p:spPr bwMode="gray">
          <a:xfrm>
            <a:off x="2" y="0"/>
            <a:ext cx="3831220" cy="6858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05ADB98-B9E0-4166-84BD-C2369E1F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6" y="622788"/>
            <a:ext cx="11520898" cy="396000"/>
          </a:xfrm>
        </p:spPr>
        <p:txBody>
          <a:bodyPr/>
          <a:lstStyle/>
          <a:p>
            <a:r>
              <a:rPr lang="en-US" dirty="0"/>
              <a:t>Register for an account today!</a:t>
            </a:r>
          </a:p>
        </p:txBody>
      </p:sp>
      <p:pic>
        <p:nvPicPr>
          <p:cNvPr id="15" name="Content Placeholder 1">
            <a:extLst>
              <a:ext uri="{FF2B5EF4-FFF2-40B4-BE49-F238E27FC236}">
                <a16:creationId xmlns:a16="http://schemas.microsoft.com/office/drawing/2014/main" id="{688D8ABF-EA44-4D54-A5D4-3C996722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" y="1933576"/>
            <a:ext cx="2782727" cy="3978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455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615C-785A-4592-A71E-E026EB4A1B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DE543D-6203-4853-AF81-31CC781E772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3B404A-D8F9-422F-9A30-12682DDFB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3FF2C-9429-4842-9289-E218A9A8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transport&#10;&#10;Description automatically generated">
            <a:extLst>
              <a:ext uri="{FF2B5EF4-FFF2-40B4-BE49-F238E27FC236}">
                <a16:creationId xmlns:a16="http://schemas.microsoft.com/office/drawing/2014/main" id="{68CB0F73-0132-40F9-9FA2-1A1587727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599" t="36138" r="599" b="12352"/>
          <a:stretch/>
        </p:blipFill>
        <p:spPr>
          <a:xfrm>
            <a:off x="263696" y="1933576"/>
            <a:ext cx="11595937" cy="3981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EF4D85-E319-4B71-878F-BBC7A716FAF4}"/>
              </a:ext>
            </a:extLst>
          </p:cNvPr>
          <p:cNvSpPr/>
          <p:nvPr/>
        </p:nvSpPr>
        <p:spPr bwMode="gray">
          <a:xfrm>
            <a:off x="334977" y="3388539"/>
            <a:ext cx="2140954" cy="1160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BCDC30C-7456-4B03-993F-2361417A0094}"/>
              </a:ext>
            </a:extLst>
          </p:cNvPr>
          <p:cNvSpPr/>
          <p:nvPr/>
        </p:nvSpPr>
        <p:spPr bwMode="gray">
          <a:xfrm>
            <a:off x="9718679" y="3388539"/>
            <a:ext cx="2140954" cy="1160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29B402-570B-41E0-B796-64C978908BCB}"/>
              </a:ext>
            </a:extLst>
          </p:cNvPr>
          <p:cNvSpPr/>
          <p:nvPr/>
        </p:nvSpPr>
        <p:spPr bwMode="gray">
          <a:xfrm>
            <a:off x="6590779" y="3388539"/>
            <a:ext cx="2140954" cy="1160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3686A41-6DC1-4800-B769-75F095A613B0}"/>
              </a:ext>
            </a:extLst>
          </p:cNvPr>
          <p:cNvSpPr/>
          <p:nvPr/>
        </p:nvSpPr>
        <p:spPr bwMode="gray">
          <a:xfrm>
            <a:off x="3462878" y="3388539"/>
            <a:ext cx="2140954" cy="11601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34E211-ECD5-47DE-8186-73DBBDE21127}"/>
              </a:ext>
            </a:extLst>
          </p:cNvPr>
          <p:cNvSpPr/>
          <p:nvPr/>
        </p:nvSpPr>
        <p:spPr bwMode="gray">
          <a:xfrm>
            <a:off x="332367" y="5335571"/>
            <a:ext cx="11539380" cy="579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A1C3E0F-7CF8-4DF8-9504-AD772B0E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 provides a range of products, systems and services for your industry</a:t>
            </a:r>
            <a:endParaRPr lang="pl-P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4DABD-9BB2-4712-B50C-E0B93152145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7EF960-B14A-438D-9FED-6258381C4A5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01150FD-A846-4877-B24A-4BFC4173A3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To maximize productivity, you need quick and easy access to information on your installed base</a:t>
            </a:r>
          </a:p>
          <a:p>
            <a:endParaRPr lang="pl-PL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03343-987C-4CAA-A6FB-EC8404F793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32E4C7D-51BB-4640-AA55-FA1BCD347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04" y="2160788"/>
            <a:ext cx="457200" cy="4572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B8A2DFD-E7DC-45B5-81A0-82DF8073A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2821" y="2160788"/>
            <a:ext cx="457200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AC569C8-85B8-4D0F-B8A0-E812851F0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2835" y="2160788"/>
            <a:ext cx="457200" cy="4572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5FFA5ED-9AA4-4353-8644-B1392DEE99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09483" y="2160788"/>
            <a:ext cx="457200" cy="4572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09EB762A-5E92-4235-88DD-AD95CBC8E3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16159" y="2160788"/>
            <a:ext cx="457200" cy="4572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18C977A5-6921-4EE5-99AC-8C0DE24BF9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36152" y="2160788"/>
            <a:ext cx="457200" cy="4572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B1A93425-4643-42CB-A643-443D0F19F9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82814" y="2160788"/>
            <a:ext cx="457200" cy="4572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1CC3BE3-8012-4784-9EBD-FFB683668F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96166" y="2160788"/>
            <a:ext cx="457200" cy="4572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D86AA6C5-03BF-4178-AE1F-371CDBD9C0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69497" y="2160788"/>
            <a:ext cx="457200" cy="4572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27C69DB7-2C90-480E-9F7A-9D18B1ACC4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442828" y="2160788"/>
            <a:ext cx="457200" cy="4572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A82E1C1-4794-4A4C-B5A2-AF0642F62DC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389490" y="2160788"/>
            <a:ext cx="457200" cy="4572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0CC7A40E-A68E-4C81-B974-3147AE32F5E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256146" y="2160788"/>
            <a:ext cx="457200" cy="4572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408205B9-1D71-4731-A76C-7D4405E33F37}"/>
              </a:ext>
            </a:extLst>
          </p:cNvPr>
          <p:cNvSpPr txBox="1"/>
          <p:nvPr/>
        </p:nvSpPr>
        <p:spPr bwMode="gray">
          <a:xfrm>
            <a:off x="406762" y="2573203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Aluminum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72B379-C72E-48CB-A930-AEFDF812360D}"/>
              </a:ext>
            </a:extLst>
          </p:cNvPr>
          <p:cNvSpPr txBox="1"/>
          <p:nvPr/>
        </p:nvSpPr>
        <p:spPr bwMode="gray">
          <a:xfrm>
            <a:off x="1336164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Cement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B45C90-8DBA-43A6-B07E-191B3E310DFF}"/>
              </a:ext>
            </a:extLst>
          </p:cNvPr>
          <p:cNvSpPr txBox="1"/>
          <p:nvPr/>
        </p:nvSpPr>
        <p:spPr bwMode="gray">
          <a:xfrm>
            <a:off x="2309495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Chemicals and Refinery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D2A7B7-350F-4077-A3B6-7C9CA9ADFA7F}"/>
              </a:ext>
            </a:extLst>
          </p:cNvPr>
          <p:cNvSpPr txBox="1"/>
          <p:nvPr/>
        </p:nvSpPr>
        <p:spPr bwMode="gray">
          <a:xfrm>
            <a:off x="4265710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Food and Beverage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85C2E2B-7E6F-4CC6-A82E-921CD6CBCF5E}"/>
              </a:ext>
            </a:extLst>
          </p:cNvPr>
          <p:cNvSpPr txBox="1"/>
          <p:nvPr/>
        </p:nvSpPr>
        <p:spPr bwMode="gray">
          <a:xfrm>
            <a:off x="3282826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Data Centers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E8A2A8-CB8C-4AF3-ADA6-BF21865665D7}"/>
              </a:ext>
            </a:extLst>
          </p:cNvPr>
          <p:cNvSpPr txBox="1"/>
          <p:nvPr/>
        </p:nvSpPr>
        <p:spPr bwMode="gray">
          <a:xfrm>
            <a:off x="5237599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Marine and Ports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141AF7-3893-4E65-8226-92EEAF444AB2}"/>
              </a:ext>
            </a:extLst>
          </p:cNvPr>
          <p:cNvSpPr txBox="1"/>
          <p:nvPr/>
        </p:nvSpPr>
        <p:spPr bwMode="gray">
          <a:xfrm>
            <a:off x="6169000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Metals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18F42D6-6F9C-4C33-9867-9688E6F0A216}"/>
              </a:ext>
            </a:extLst>
          </p:cNvPr>
          <p:cNvSpPr txBox="1"/>
          <p:nvPr/>
        </p:nvSpPr>
        <p:spPr bwMode="gray">
          <a:xfrm>
            <a:off x="7192372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Mining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A6A8205-1198-4C83-895E-991F282C6698}"/>
              </a:ext>
            </a:extLst>
          </p:cNvPr>
          <p:cNvSpPr txBox="1"/>
          <p:nvPr/>
        </p:nvSpPr>
        <p:spPr bwMode="gray">
          <a:xfrm>
            <a:off x="8183761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Oil and Gas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2C237D-57D4-472C-8316-485079B3061C}"/>
              </a:ext>
            </a:extLst>
          </p:cNvPr>
          <p:cNvSpPr txBox="1"/>
          <p:nvPr/>
        </p:nvSpPr>
        <p:spPr bwMode="gray">
          <a:xfrm>
            <a:off x="9139034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Power Generation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5126F6-4EC2-4030-9B9D-2AD4B0FA02AB}"/>
              </a:ext>
            </a:extLst>
          </p:cNvPr>
          <p:cNvSpPr txBox="1"/>
          <p:nvPr/>
        </p:nvSpPr>
        <p:spPr bwMode="gray">
          <a:xfrm>
            <a:off x="10138534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Pulp and Paper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41BA5D-4C3D-4B52-8F37-490D9E37D82C}"/>
              </a:ext>
            </a:extLst>
          </p:cNvPr>
          <p:cNvSpPr txBox="1"/>
          <p:nvPr/>
        </p:nvSpPr>
        <p:spPr bwMode="gray">
          <a:xfrm>
            <a:off x="11069475" y="2650308"/>
            <a:ext cx="830541" cy="15936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Water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87AF01A-381A-41DB-9C3D-61C00B65C3C9}"/>
              </a:ext>
            </a:extLst>
          </p:cNvPr>
          <p:cNvSpPr/>
          <p:nvPr/>
        </p:nvSpPr>
        <p:spPr bwMode="gray">
          <a:xfrm>
            <a:off x="349373" y="5181861"/>
            <a:ext cx="11507665" cy="70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B585A-5922-444B-A193-6390592C9336}"/>
              </a:ext>
            </a:extLst>
          </p:cNvPr>
          <p:cNvSpPr/>
          <p:nvPr/>
        </p:nvSpPr>
        <p:spPr>
          <a:xfrm>
            <a:off x="576568" y="3977514"/>
            <a:ext cx="1682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sv-SE" sz="1400" b="1" dirty="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Process Automation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5C51D96-2C61-4EF0-A0C2-356A5AC01F11}"/>
              </a:ext>
            </a:extLst>
          </p:cNvPr>
          <p:cNvSpPr/>
          <p:nvPr/>
        </p:nvSpPr>
        <p:spPr>
          <a:xfrm>
            <a:off x="3870353" y="3977514"/>
            <a:ext cx="1326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sv-SE" sz="1400" b="1" dirty="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Electrification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6358C59-AC3B-4F25-8910-C90F5D9A69AB}"/>
              </a:ext>
            </a:extLst>
          </p:cNvPr>
          <p:cNvSpPr/>
          <p:nvPr/>
        </p:nvSpPr>
        <p:spPr>
          <a:xfrm>
            <a:off x="7275574" y="3977514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sv-SE" sz="1400" b="1" dirty="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Motion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9E50C9F-8B54-4032-ADD3-30FCD6B3C564}"/>
              </a:ext>
            </a:extLst>
          </p:cNvPr>
          <p:cNvSpPr/>
          <p:nvPr/>
        </p:nvSpPr>
        <p:spPr>
          <a:xfrm>
            <a:off x="9717625" y="3977514"/>
            <a:ext cx="2167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sv-SE" sz="1400" b="1" dirty="0">
                <a:solidFill>
                  <a:schemeClr val="bg1"/>
                </a:solidFill>
                <a:latin typeface="ABBvoice Light" panose="020D0403020503020204" pitchFamily="34" charset="0"/>
                <a:ea typeface="ABBvoice Light" panose="020D0403020503020204" pitchFamily="34" charset="0"/>
                <a:cs typeface="ABBvoice Light" panose="020D0403020503020204" pitchFamily="34" charset="0"/>
              </a:rPr>
              <a:t>Robotics and Discrete Automation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3BB5D2-3183-4FC4-A1CD-7364CF06F994}"/>
              </a:ext>
            </a:extLst>
          </p:cNvPr>
          <p:cNvSpPr/>
          <p:nvPr/>
        </p:nvSpPr>
        <p:spPr bwMode="gray">
          <a:xfrm>
            <a:off x="320253" y="5335571"/>
            <a:ext cx="11520000" cy="504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Digitalization: ABB Ability™ platform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9EA80AB-4252-4664-AD5A-8E24A5CA807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89319" y="3444139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B6DD4C7-BED5-4067-B397-7ED8074001C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304755" y="3444139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08B622C-9594-4328-A1BC-D6C8D73EEF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432656" y="3444139"/>
            <a:ext cx="457200" cy="4572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A29FDE0-CFA7-4D08-A0CF-61367A84AE3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57568" y="3444139"/>
            <a:ext cx="457200" cy="4572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82E601-4D2A-4DE8-93F5-5736040284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44BFCC9-3712-46DB-B1EF-03EDBAB9AC4C}" type="datetime1">
              <a:rPr lang="en-US" smtClean="0">
                <a:solidFill>
                  <a:srgbClr val="A0A0A0"/>
                </a:solidFill>
              </a:rPr>
              <a:t>1/20/2021</a:t>
            </a:fld>
            <a:endParaRPr lang="en-US" dirty="0">
              <a:solidFill>
                <a:srgbClr val="A0A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>
          <a:xfrm>
            <a:off x="2499782" y="6307275"/>
            <a:ext cx="8490250" cy="500072"/>
          </a:xfrm>
        </p:spPr>
        <p:txBody>
          <a:bodyPr/>
          <a:lstStyle/>
          <a:p>
            <a:r>
              <a:rPr lang="et-EE" dirty="0"/>
              <a:t>Customer presentation | myABB portal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Gateway to manage your ABB Service relationship</a:t>
            </a:r>
            <a:endParaRPr lang="en-US" strike="sngStrike" dirty="0"/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gray">
          <a:xfrm>
            <a:off x="367068" y="2013713"/>
            <a:ext cx="2138672" cy="63123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D90000"/>
                </a:solidFill>
              </a:rPr>
              <a:t>24/7 access to ABB</a:t>
            </a:r>
          </a:p>
        </p:txBody>
      </p:sp>
      <p:sp>
        <p:nvSpPr>
          <p:cNvPr id="14" name="Text Placeholder 7"/>
          <p:cNvSpPr txBox="1">
            <a:spLocks/>
          </p:cNvSpPr>
          <p:nvPr/>
        </p:nvSpPr>
        <p:spPr bwMode="gray">
          <a:xfrm>
            <a:off x="367068" y="2979310"/>
            <a:ext cx="2138672" cy="631233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D90000"/>
                </a:solidFill>
              </a:rPr>
              <a:t>Optimize lifecycle management 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 bwMode="gray">
          <a:xfrm>
            <a:off x="367068" y="3970306"/>
            <a:ext cx="2138672" cy="631234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D90000"/>
                </a:solidFill>
              </a:rPr>
              <a:t>Improve assets performance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gray">
          <a:xfrm>
            <a:off x="2714132" y="2013713"/>
            <a:ext cx="3399136" cy="63123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Self service solutions, saving time and money</a:t>
            </a: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2717045" y="1941048"/>
            <a:ext cx="33957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">
          <a:xfrm>
            <a:off x="2714132" y="2831819"/>
            <a:ext cx="3399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>
            <a:off x="2714132" y="3835516"/>
            <a:ext cx="3399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 Placeholder 5"/>
          <p:cNvSpPr txBox="1">
            <a:spLocks/>
          </p:cNvSpPr>
          <p:nvPr/>
        </p:nvSpPr>
        <p:spPr bwMode="gray">
          <a:xfrm>
            <a:off x="2714132" y="2979310"/>
            <a:ext cx="3399136" cy="63123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Minimize capital outlays and optimize operational budgets</a:t>
            </a:r>
          </a:p>
        </p:txBody>
      </p:sp>
      <p:sp>
        <p:nvSpPr>
          <p:cNvPr id="21" name="Text Placeholder 5"/>
          <p:cNvSpPr txBox="1">
            <a:spLocks/>
          </p:cNvSpPr>
          <p:nvPr/>
        </p:nvSpPr>
        <p:spPr bwMode="gray">
          <a:xfrm>
            <a:off x="2714132" y="3970307"/>
            <a:ext cx="3399136" cy="63123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Plan maintenance operations and minimize downtime</a:t>
            </a:r>
          </a:p>
        </p:txBody>
      </p:sp>
      <p:sp>
        <p:nvSpPr>
          <p:cNvPr id="31" name="Text Placeholder 7"/>
          <p:cNvSpPr txBox="1">
            <a:spLocks/>
          </p:cNvSpPr>
          <p:nvPr/>
        </p:nvSpPr>
        <p:spPr bwMode="gray">
          <a:xfrm>
            <a:off x="342293" y="4717614"/>
            <a:ext cx="2138672" cy="822775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en-US" dirty="0">
                <a:solidFill>
                  <a:srgbClr val="D90000"/>
                </a:solidFill>
              </a:rPr>
              <a:t>Boost operational efficiency</a:t>
            </a: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 bwMode="gray">
          <a:xfrm>
            <a:off x="2752232" y="4800716"/>
            <a:ext cx="336057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Text Placeholder 5"/>
          <p:cNvSpPr txBox="1">
            <a:spLocks/>
          </p:cNvSpPr>
          <p:nvPr/>
        </p:nvSpPr>
        <p:spPr bwMode="gray">
          <a:xfrm>
            <a:off x="2752232" y="4813385"/>
            <a:ext cx="3399136" cy="63123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</a:rPr>
              <a:t>Make the right operational</a:t>
            </a:r>
            <a:r>
              <a:rPr lang="et-EE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decisions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40" y="1935019"/>
            <a:ext cx="5439267" cy="36643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Text Placeholder 9"/>
          <p:cNvSpPr txBox="1">
            <a:spLocks/>
          </p:cNvSpPr>
          <p:nvPr/>
        </p:nvSpPr>
        <p:spPr bwMode="gray">
          <a:xfrm>
            <a:off x="342293" y="5452639"/>
            <a:ext cx="11520001" cy="460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Single online entry point for what you need today!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74BF5-3340-4ED7-8A5C-A9E94CB3ED5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272AE9-6DDD-43EC-93EE-1006CFE44A6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2383" b="2383"/>
          <a:stretch>
            <a:fillRect/>
          </a:stretch>
        </p:blipFill>
        <p:spPr>
          <a:xfrm>
            <a:off x="-3185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64279C-6391-49CD-854A-7DAC57F5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myABB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4821-CBE5-4DFD-8181-511F56815A4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42F246-0381-480F-81EA-0E2ED6FCF12F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5288C-E153-4664-94EA-F19FB8F2CF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Customer presentation | myABB portal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7494EC-197B-4AED-AC3B-B06558B01B3E}"/>
              </a:ext>
            </a:extLst>
          </p:cNvPr>
          <p:cNvGrpSpPr/>
          <p:nvPr/>
        </p:nvGrpSpPr>
        <p:grpSpPr>
          <a:xfrm>
            <a:off x="349698" y="1018788"/>
            <a:ext cx="11386581" cy="4820425"/>
            <a:chOff x="349698" y="1018788"/>
            <a:chExt cx="11386581" cy="48204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A00B1F-F530-42C5-BD5D-A036E268C358}"/>
                </a:ext>
              </a:extLst>
            </p:cNvPr>
            <p:cNvSpPr txBox="1"/>
            <p:nvPr/>
          </p:nvSpPr>
          <p:spPr bwMode="gray">
            <a:xfrm>
              <a:off x="5638800" y="2971800"/>
              <a:ext cx="914400" cy="91440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1E52E-1150-421D-ABFF-D042C2058B5D}"/>
                </a:ext>
              </a:extLst>
            </p:cNvPr>
            <p:cNvSpPr txBox="1"/>
            <p:nvPr/>
          </p:nvSpPr>
          <p:spPr bwMode="gray">
            <a:xfrm>
              <a:off x="5637320" y="2974019"/>
              <a:ext cx="914400" cy="91440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noAutofit/>
            </a:bodyPr>
            <a:lstStyle/>
            <a:p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24354F-42BC-4F01-B651-D2DAF0591050}"/>
                </a:ext>
              </a:extLst>
            </p:cNvPr>
            <p:cNvSpPr txBox="1"/>
            <p:nvPr/>
          </p:nvSpPr>
          <p:spPr bwMode="gray">
            <a:xfrm>
              <a:off x="349698" y="1018788"/>
              <a:ext cx="2291240" cy="805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Know the integrity of your spare parts inventory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F8ED38-65DC-4EDB-8100-7E1C3586877E}"/>
                </a:ext>
              </a:extLst>
            </p:cNvPr>
            <p:cNvSpPr txBox="1"/>
            <p:nvPr/>
          </p:nvSpPr>
          <p:spPr bwMode="gray">
            <a:xfrm>
              <a:off x="502098" y="3693438"/>
              <a:ext cx="2291240" cy="805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Engage in long term automation planning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98AF17-543C-4CCF-99EA-D1977DC168A1}"/>
                </a:ext>
              </a:extLst>
            </p:cNvPr>
            <p:cNvSpPr txBox="1"/>
            <p:nvPr/>
          </p:nvSpPr>
          <p:spPr bwMode="gray">
            <a:xfrm>
              <a:off x="349698" y="5033958"/>
              <a:ext cx="2291240" cy="805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Stay up to date on your recommended service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FEAD3-26FF-4638-B98D-A6F7F7B584DF}"/>
                </a:ext>
              </a:extLst>
            </p:cNvPr>
            <p:cNvSpPr txBox="1"/>
            <p:nvPr/>
          </p:nvSpPr>
          <p:spPr bwMode="gray">
            <a:xfrm>
              <a:off x="9033539" y="2415864"/>
              <a:ext cx="2291240" cy="805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Give ABB a buzz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6502E1-8298-478E-8071-EF68A5E15744}"/>
                </a:ext>
              </a:extLst>
            </p:cNvPr>
            <p:cNvSpPr txBox="1"/>
            <p:nvPr/>
          </p:nvSpPr>
          <p:spPr bwMode="gray">
            <a:xfrm>
              <a:off x="9033539" y="4689671"/>
              <a:ext cx="2622842" cy="9414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Access other applications such as My Control System, myRobot, mySpareParts Analyzer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9706B3-2A00-4B31-94BB-9571C5E60276}"/>
                </a:ext>
              </a:extLst>
            </p:cNvPr>
            <p:cNvSpPr txBox="1"/>
            <p:nvPr/>
          </p:nvSpPr>
          <p:spPr bwMode="gray">
            <a:xfrm>
              <a:off x="9033016" y="3513149"/>
              <a:ext cx="2622842" cy="9414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Check on the status of support cases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D28B04-D707-4356-8103-0B2C3A235D7F}"/>
                </a:ext>
              </a:extLst>
            </p:cNvPr>
            <p:cNvSpPr txBox="1"/>
            <p:nvPr/>
          </p:nvSpPr>
          <p:spPr bwMode="gray">
            <a:xfrm>
              <a:off x="349698" y="2473563"/>
              <a:ext cx="2291240" cy="805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Get all information in one place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1E9D3A-60D4-46B7-8CED-D8111BA22223}"/>
                </a:ext>
              </a:extLst>
            </p:cNvPr>
            <p:cNvSpPr txBox="1"/>
            <p:nvPr/>
          </p:nvSpPr>
          <p:spPr bwMode="gray">
            <a:xfrm>
              <a:off x="9033538" y="1018788"/>
              <a:ext cx="2702741" cy="8052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tIns="72000" rIns="72000" bIns="72000" rtlCol="0">
              <a:noAutofit/>
            </a:bodyPr>
            <a:lstStyle/>
            <a:p>
              <a:r>
                <a:rPr lang="en-US" sz="1400" dirty="0"/>
                <a:t>Get access to services and functionalities through widgets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5228D-148C-4C92-B737-70E2179BCD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2E5A33-D32E-4C1B-B825-6D547981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Customizable experience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72B373C7-72A8-4C19-B982-F8914D5C1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6C13501-75AE-4A08-940B-A77D7CB63CB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75A7C92-9269-4A88-8C8D-67199A9744A8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90F05A-2FC9-4D6D-A3EA-9FA935F5B1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74" y="1931194"/>
            <a:ext cx="5604420" cy="39809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Arrange</a:t>
            </a:r>
            <a:r>
              <a:rPr lang="en-US" dirty="0"/>
              <a:t> applications the way you want to see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applications based on </a:t>
            </a:r>
            <a:r>
              <a:rPr lang="en-US" dirty="0">
                <a:solidFill>
                  <a:schemeClr val="tx2"/>
                </a:solidFill>
              </a:rPr>
              <a:t>your relationship with ABB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See contract entitlements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Purchase spare parts</a:t>
            </a:r>
          </a:p>
          <a:p>
            <a:pPr marL="465768" lvl="1" indent="-285750">
              <a:buFont typeface="Arial" panose="020B0604020202020204" pitchFamily="34" charset="0"/>
              <a:buChar char="•"/>
            </a:pPr>
            <a:r>
              <a:rPr lang="en-US" dirty="0"/>
              <a:t>Get technical documentation including user manuals, drawings,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Participate in </a:t>
            </a:r>
            <a:r>
              <a:rPr lang="en-US" dirty="0">
                <a:solidFill>
                  <a:schemeClr val="tx2"/>
                </a:solidFill>
              </a:rPr>
              <a:t>user forums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products and services </a:t>
            </a:r>
            <a:r>
              <a:rPr lang="en-US" dirty="0">
                <a:solidFill>
                  <a:schemeClr val="tx2"/>
                </a:solidFill>
              </a:rPr>
              <a:t>purchase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Receive product and service </a:t>
            </a:r>
            <a:r>
              <a:rPr lang="en-US" dirty="0">
                <a:solidFill>
                  <a:schemeClr val="tx2"/>
                </a:solidFill>
              </a:rPr>
              <a:t>alerts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E6D882D-5A0E-434B-AA57-078FD89AC7BF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2"/>
          <a:stretch/>
        </p:blipFill>
        <p:spPr>
          <a:xfrm>
            <a:off x="6249108" y="1946950"/>
            <a:ext cx="5480838" cy="39798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E8C739B-2FB7-4F67-9F29-2CD66F85EBD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C599889-AA54-4D5D-A1C8-BE26227DD0E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9700"/>
            <a:ext cx="1163638" cy="117475"/>
          </a:xfrm>
        </p:spPr>
        <p:txBody>
          <a:bodyPr/>
          <a:lstStyle/>
          <a:p>
            <a:pPr>
              <a:spcAft>
                <a:spcPts val="600"/>
              </a:spcAft>
            </a:pPr>
            <a:fld id="{5F354CEB-C103-4DD3-8EFF-E66E8B8645B8}" type="datetime4">
              <a:rPr lang="en-US" smtClean="0"/>
              <a:pPr>
                <a:spcAft>
                  <a:spcPts val="600"/>
                </a:spcAft>
              </a:pPr>
              <a:t>January 20, 2021</a:t>
            </a:fld>
            <a:endParaRPr lang="en-US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60933199-04E5-43C0-B4B9-7E08E5965E0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88113"/>
            <a:ext cx="676275" cy="1190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Slide </a:t>
            </a:r>
            <a:fld id="{619F89D8-7AE3-494A-97F3-03D68086963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D5E7A-2B01-49C1-A721-5AE0D9568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 applications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B568-F1A9-462F-A5D1-B948B55A37E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78E64F7-BA5C-4BAB-9195-F866D46CBC67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6BC69-85E2-4358-95BD-98985B0AB0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1B0AD9C-E7A5-4A56-9312-57FCC7AAB35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F01BB-828A-4E49-AF2D-05D758208A0C}"/>
              </a:ext>
            </a:extLst>
          </p:cNvPr>
          <p:cNvSpPr/>
          <p:nvPr/>
        </p:nvSpPr>
        <p:spPr bwMode="gray">
          <a:xfrm>
            <a:off x="609438" y="1940325"/>
            <a:ext cx="1854488" cy="1215182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1D8BF8-7B4D-4DDD-BEE6-EDD5A3E523AA}"/>
              </a:ext>
            </a:extLst>
          </p:cNvPr>
          <p:cNvSpPr/>
          <p:nvPr/>
        </p:nvSpPr>
        <p:spPr bwMode="gray">
          <a:xfrm>
            <a:off x="2856182" y="1931197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E293F-C906-4F32-AB4B-E349A2FB410F}"/>
              </a:ext>
            </a:extLst>
          </p:cNvPr>
          <p:cNvSpPr/>
          <p:nvPr/>
        </p:nvSpPr>
        <p:spPr bwMode="gray">
          <a:xfrm>
            <a:off x="5166102" y="1926783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B51BEA-09D1-4F0A-B47E-A07988ECFFB5}"/>
              </a:ext>
            </a:extLst>
          </p:cNvPr>
          <p:cNvSpPr/>
          <p:nvPr/>
        </p:nvSpPr>
        <p:spPr bwMode="gray">
          <a:xfrm>
            <a:off x="7470255" y="1931197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A32E4-4F91-48C5-B751-A7B52D17C272}"/>
              </a:ext>
            </a:extLst>
          </p:cNvPr>
          <p:cNvSpPr/>
          <p:nvPr/>
        </p:nvSpPr>
        <p:spPr bwMode="gray">
          <a:xfrm>
            <a:off x="9774408" y="1926783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960BB3-C0A6-46D4-AF8D-904EB6F24C14}"/>
              </a:ext>
            </a:extLst>
          </p:cNvPr>
          <p:cNvSpPr/>
          <p:nvPr/>
        </p:nvSpPr>
        <p:spPr bwMode="gray">
          <a:xfrm>
            <a:off x="609438" y="3297461"/>
            <a:ext cx="1854488" cy="1215182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EF6518-8529-47F5-8F4A-B49177CCA771}"/>
              </a:ext>
            </a:extLst>
          </p:cNvPr>
          <p:cNvSpPr/>
          <p:nvPr/>
        </p:nvSpPr>
        <p:spPr bwMode="gray">
          <a:xfrm>
            <a:off x="2856182" y="3288333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27F683-13DC-4624-9F5E-7954EFF665C1}"/>
              </a:ext>
            </a:extLst>
          </p:cNvPr>
          <p:cNvSpPr/>
          <p:nvPr/>
        </p:nvSpPr>
        <p:spPr bwMode="gray">
          <a:xfrm>
            <a:off x="5166102" y="3283919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7DC51E-6D35-4F3A-8190-42DEFCDD3F28}"/>
              </a:ext>
            </a:extLst>
          </p:cNvPr>
          <p:cNvSpPr/>
          <p:nvPr/>
        </p:nvSpPr>
        <p:spPr bwMode="gray">
          <a:xfrm>
            <a:off x="7470255" y="3288333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92B15-919F-4808-A462-DED451FD62D2}"/>
              </a:ext>
            </a:extLst>
          </p:cNvPr>
          <p:cNvSpPr/>
          <p:nvPr/>
        </p:nvSpPr>
        <p:spPr bwMode="gray">
          <a:xfrm>
            <a:off x="9774408" y="3283919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428FE-1B6D-40D4-88C8-2BAC02C0F1B9}"/>
              </a:ext>
            </a:extLst>
          </p:cNvPr>
          <p:cNvSpPr/>
          <p:nvPr/>
        </p:nvSpPr>
        <p:spPr bwMode="gray">
          <a:xfrm>
            <a:off x="609438" y="4670788"/>
            <a:ext cx="1854488" cy="1215182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598242-7BF7-4305-8270-F29B6FB47CD3}"/>
              </a:ext>
            </a:extLst>
          </p:cNvPr>
          <p:cNvSpPr/>
          <p:nvPr/>
        </p:nvSpPr>
        <p:spPr bwMode="gray">
          <a:xfrm>
            <a:off x="2856182" y="4661660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403D78-267A-4EFA-BBFF-34678CBD66A8}"/>
              </a:ext>
            </a:extLst>
          </p:cNvPr>
          <p:cNvSpPr/>
          <p:nvPr/>
        </p:nvSpPr>
        <p:spPr bwMode="gray">
          <a:xfrm>
            <a:off x="5166102" y="4657246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207CF8E-8F55-476F-959A-AA279A109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0532" y="2025650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2934879-032C-414A-8688-2EC74C96F858}"/>
              </a:ext>
            </a:extLst>
          </p:cNvPr>
          <p:cNvSpPr txBox="1"/>
          <p:nvPr/>
        </p:nvSpPr>
        <p:spPr bwMode="gray">
          <a:xfrm>
            <a:off x="609437" y="2504311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ABB Library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31E3DC-47F7-4739-BC1B-8890F6C3838D}"/>
              </a:ext>
            </a:extLst>
          </p:cNvPr>
          <p:cNvSpPr txBox="1"/>
          <p:nvPr/>
        </p:nvSpPr>
        <p:spPr bwMode="gray">
          <a:xfrm>
            <a:off x="609439" y="2756490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ABB document repository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6E1A0E7-6EE6-4B7A-8296-7A488C6D0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0364" y="2025650"/>
            <a:ext cx="457200" cy="457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21FD7CC-4265-4131-BEBF-B4B17810D8A6}"/>
              </a:ext>
            </a:extLst>
          </p:cNvPr>
          <p:cNvSpPr txBox="1"/>
          <p:nvPr/>
        </p:nvSpPr>
        <p:spPr bwMode="gray">
          <a:xfrm>
            <a:off x="2867715" y="2504311"/>
            <a:ext cx="1854031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Business Online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25E9B6-D5E4-41D5-BA95-56505B7F8B50}"/>
              </a:ext>
            </a:extLst>
          </p:cNvPr>
          <p:cNvSpPr txBox="1"/>
          <p:nvPr/>
        </p:nvSpPr>
        <p:spPr bwMode="gray">
          <a:xfrm>
            <a:off x="2884887" y="2756490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eCommerce platform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C6A498-0D90-4EC3-AEA4-64D02CC1D66F}"/>
              </a:ext>
            </a:extLst>
          </p:cNvPr>
          <p:cNvSpPr txBox="1"/>
          <p:nvPr/>
        </p:nvSpPr>
        <p:spPr bwMode="gray">
          <a:xfrm>
            <a:off x="5168985" y="2504311"/>
            <a:ext cx="1854031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Contact Us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49ED7C-543F-4F76-AB52-CF13093EABE2}"/>
              </a:ext>
            </a:extLst>
          </p:cNvPr>
          <p:cNvSpPr txBox="1"/>
          <p:nvPr/>
        </p:nvSpPr>
        <p:spPr bwMode="gray">
          <a:xfrm>
            <a:off x="5222071" y="2756490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Directory of ABB contacts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306B58-416F-4BE6-9A99-D9B0AE77A3A3}"/>
              </a:ext>
            </a:extLst>
          </p:cNvPr>
          <p:cNvSpPr txBox="1"/>
          <p:nvPr/>
        </p:nvSpPr>
        <p:spPr bwMode="gray">
          <a:xfrm>
            <a:off x="7422088" y="2504311"/>
            <a:ext cx="1961897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My Installations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F8160F-88D9-4460-A2DE-9853C8C22742}"/>
              </a:ext>
            </a:extLst>
          </p:cNvPr>
          <p:cNvSpPr txBox="1"/>
          <p:nvPr/>
        </p:nvSpPr>
        <p:spPr bwMode="gray">
          <a:xfrm>
            <a:off x="7496076" y="2756490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Installed based information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BE836-D82A-4F38-98C6-6FF7C209D00A}"/>
              </a:ext>
            </a:extLst>
          </p:cNvPr>
          <p:cNvSpPr txBox="1"/>
          <p:nvPr/>
        </p:nvSpPr>
        <p:spPr bwMode="gray">
          <a:xfrm>
            <a:off x="9726241" y="2504311"/>
            <a:ext cx="1961897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My Control System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397C0C-DD59-43B9-92E3-E7ECE02786F9}"/>
              </a:ext>
            </a:extLst>
          </p:cNvPr>
          <p:cNvSpPr txBox="1"/>
          <p:nvPr/>
        </p:nvSpPr>
        <p:spPr bwMode="gray">
          <a:xfrm>
            <a:off x="9800228" y="2756490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Control systems diagnostics 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C44DD04-F503-4038-A9D6-97840213A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4517" y="2025650"/>
            <a:ext cx="457200" cy="4572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48E8C850-3DE9-4295-B555-8200618FAD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4436" y="2025650"/>
            <a:ext cx="457200" cy="4572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EA8E39E-B35B-4C97-9A5D-6AB685AAED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78589" y="2025650"/>
            <a:ext cx="457200" cy="457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D4BD287-2675-4D51-BFBF-909483E6C9AC}"/>
              </a:ext>
            </a:extLst>
          </p:cNvPr>
          <p:cNvSpPr txBox="1"/>
          <p:nvPr/>
        </p:nvSpPr>
        <p:spPr bwMode="gray">
          <a:xfrm>
            <a:off x="609436" y="3985560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My Learning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C3F540-EFB7-4A0B-8A3A-735F19C388A6}"/>
              </a:ext>
            </a:extLst>
          </p:cNvPr>
          <p:cNvSpPr txBox="1"/>
          <p:nvPr/>
        </p:nvSpPr>
        <p:spPr bwMode="gray">
          <a:xfrm>
            <a:off x="661080" y="4175643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Access to ABB training courses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8CEA89-EC4E-4F5F-9788-561423D4D5CB}"/>
              </a:ext>
            </a:extLst>
          </p:cNvPr>
          <p:cNvSpPr txBox="1"/>
          <p:nvPr/>
        </p:nvSpPr>
        <p:spPr bwMode="gray">
          <a:xfrm>
            <a:off x="2884887" y="3985560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myRobot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D41D95-0A1A-47E7-95B4-46FA0A55F485}"/>
              </a:ext>
            </a:extLst>
          </p:cNvPr>
          <p:cNvSpPr txBox="1"/>
          <p:nvPr/>
        </p:nvSpPr>
        <p:spPr bwMode="gray">
          <a:xfrm>
            <a:off x="2786479" y="4175643"/>
            <a:ext cx="2004969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Monitoring of remote enabled robots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9A0D9ED-8EE3-4047-9BC1-3D474A4720DF}"/>
              </a:ext>
            </a:extLst>
          </p:cNvPr>
          <p:cNvSpPr txBox="1"/>
          <p:nvPr/>
        </p:nvSpPr>
        <p:spPr bwMode="gray">
          <a:xfrm>
            <a:off x="5177964" y="3985560"/>
            <a:ext cx="185802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mySpare Parts Analyzer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25F191-1928-4300-B97B-66E5B62FB667}"/>
              </a:ext>
            </a:extLst>
          </p:cNvPr>
          <p:cNvSpPr txBox="1"/>
          <p:nvPr/>
        </p:nvSpPr>
        <p:spPr bwMode="gray">
          <a:xfrm>
            <a:off x="7444303" y="3985560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Product Registration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37A35F-B86A-46A8-B860-0F79C6B6D936}"/>
              </a:ext>
            </a:extLst>
          </p:cNvPr>
          <p:cNvSpPr txBox="1"/>
          <p:nvPr/>
        </p:nvSpPr>
        <p:spPr bwMode="gray">
          <a:xfrm>
            <a:off x="9833649" y="3985560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Products, Parts and Consumables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771F94E-E262-4B99-BA88-FAF8A65866C4}"/>
              </a:ext>
            </a:extLst>
          </p:cNvPr>
          <p:cNvSpPr txBox="1"/>
          <p:nvPr/>
        </p:nvSpPr>
        <p:spPr bwMode="gray">
          <a:xfrm>
            <a:off x="551887" y="5173283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Remote Condition Monitoring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26FA02-0A8E-4B96-9D2E-7D3BB0AA778D}"/>
              </a:ext>
            </a:extLst>
          </p:cNvPr>
          <p:cNvSpPr txBox="1"/>
          <p:nvPr/>
        </p:nvSpPr>
        <p:spPr bwMode="gray">
          <a:xfrm>
            <a:off x="2844320" y="5173283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Support Case Tracking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6A92B2-5449-44F4-B927-E1E74F6EE9CC}"/>
              </a:ext>
            </a:extLst>
          </p:cNvPr>
          <p:cNvSpPr txBox="1"/>
          <p:nvPr/>
        </p:nvSpPr>
        <p:spPr bwMode="gray">
          <a:xfrm>
            <a:off x="5206667" y="5173283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Service Agreements 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BE1636-21F0-44D3-9D2A-8FD497BF08E2}"/>
              </a:ext>
            </a:extLst>
          </p:cNvPr>
          <p:cNvSpPr txBox="1"/>
          <p:nvPr/>
        </p:nvSpPr>
        <p:spPr bwMode="gray">
          <a:xfrm>
            <a:off x="5168984" y="4175643"/>
            <a:ext cx="1841057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Displays part number validation, risk and lifecycle status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E82B95-707A-4E5C-BDF7-A5479CB48BFA}"/>
              </a:ext>
            </a:extLst>
          </p:cNvPr>
          <p:cNvSpPr txBox="1"/>
          <p:nvPr/>
        </p:nvSpPr>
        <p:spPr bwMode="gray">
          <a:xfrm>
            <a:off x="7468941" y="4175643"/>
            <a:ext cx="1841057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Allows registration of missing products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81708C-3F80-4DA0-8F33-FCC96ED4FBE7}"/>
              </a:ext>
            </a:extLst>
          </p:cNvPr>
          <p:cNvSpPr txBox="1"/>
          <p:nvPr/>
        </p:nvSpPr>
        <p:spPr bwMode="gray">
          <a:xfrm>
            <a:off x="9786660" y="4175643"/>
            <a:ext cx="1841057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Parts and products search on all ABB products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97BDCC-4655-4D67-83A5-B3B605B3ED2E}"/>
              </a:ext>
            </a:extLst>
          </p:cNvPr>
          <p:cNvSpPr txBox="1"/>
          <p:nvPr/>
        </p:nvSpPr>
        <p:spPr bwMode="gray">
          <a:xfrm>
            <a:off x="616298" y="5515562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Access to monitoring and diagnostics services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A3E492-A2F2-47B2-B322-B3CA4A0D4FF2}"/>
              </a:ext>
            </a:extLst>
          </p:cNvPr>
          <p:cNvSpPr txBox="1"/>
          <p:nvPr/>
        </p:nvSpPr>
        <p:spPr bwMode="gray">
          <a:xfrm>
            <a:off x="2961370" y="5515562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Case Management platform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2F7467D-2914-45E0-873B-61920918C081}"/>
              </a:ext>
            </a:extLst>
          </p:cNvPr>
          <p:cNvSpPr txBox="1"/>
          <p:nvPr/>
        </p:nvSpPr>
        <p:spPr bwMode="gray">
          <a:xfrm>
            <a:off x="5189039" y="5515562"/>
            <a:ext cx="1813922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Information on current service agreement and entitlements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713699B4-BF25-463E-A529-E3EA0C18C2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7800" y="3354336"/>
            <a:ext cx="457200" cy="45720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C08011EB-10E6-43E6-B4FF-D15EE606BA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42964" y="3354336"/>
            <a:ext cx="457200" cy="457200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64F11A5C-F3B5-4F0D-B3C4-EDFEF25BA1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78378" y="3354336"/>
            <a:ext cx="457200" cy="45720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A5F59C8A-8168-41A1-AB70-7D8FC66651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74436" y="3354336"/>
            <a:ext cx="457200" cy="457200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D97C5F28-5E26-4EC1-9509-264F5E7A95F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446105" y="3354336"/>
            <a:ext cx="457200" cy="457200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50DBDCBB-ECFC-44AB-A9B6-8EA176EDE0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276091" y="4715276"/>
            <a:ext cx="457200" cy="457200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926A11A5-0301-494D-9CAC-B740CEA910B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565204" y="4715276"/>
            <a:ext cx="457200" cy="457200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68DD7EC-EE9E-49A0-9CE1-03CC43D9964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903938" y="4715276"/>
            <a:ext cx="457200" cy="45720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E4A5AF0-D68E-49EE-8261-3D06092B7BFB}"/>
              </a:ext>
            </a:extLst>
          </p:cNvPr>
          <p:cNvSpPr/>
          <p:nvPr/>
        </p:nvSpPr>
        <p:spPr bwMode="gray">
          <a:xfrm>
            <a:off x="7464159" y="4659933"/>
            <a:ext cx="1865565" cy="1228724"/>
          </a:xfrm>
          <a:prstGeom prst="rect">
            <a:avLst/>
          </a:prstGeom>
          <a:noFill/>
          <a:ln w="12700"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BD69CAC-2295-4151-A00E-CE144E6649CD}"/>
              </a:ext>
            </a:extLst>
          </p:cNvPr>
          <p:cNvSpPr txBox="1"/>
          <p:nvPr/>
        </p:nvSpPr>
        <p:spPr bwMode="gray">
          <a:xfrm>
            <a:off x="7438207" y="5357160"/>
            <a:ext cx="1854489" cy="220451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Recommended Services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377CF08-45C5-47CB-8CB0-C745C75F695F}"/>
              </a:ext>
            </a:extLst>
          </p:cNvPr>
          <p:cNvSpPr txBox="1"/>
          <p:nvPr/>
        </p:nvSpPr>
        <p:spPr bwMode="gray">
          <a:xfrm>
            <a:off x="7462845" y="5547243"/>
            <a:ext cx="1841057" cy="220451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US" sz="800" dirty="0"/>
              <a:t>View ABB recommended services and schedule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81C2BB51-ECC3-4814-AC32-179D432EB10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136851" y="4715276"/>
            <a:ext cx="457200" cy="4572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BC8AB5-B957-4E5A-848B-505E9ACFDB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4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59FAD05-884A-428A-B9E0-3C3BA4C9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myABB/my Control System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9F7D-E462-41CE-A5A4-0264A06F0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89A2-0C14-4A27-A5A7-6587A68BCE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1CE39BD-9B4E-4DF3-9161-A2CB680D59E5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F12EAE-132E-4D5B-8D30-FF638BCE6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Self service tool, available 24/7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B51B00E6-5B67-484D-9A63-9781D78F82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Increase productivity, minimize costs and extend the useful life of your ABB control products and systems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A843E46-8252-49B7-8BF4-878B3AA381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63" y="2317640"/>
            <a:ext cx="4163236" cy="35944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Stay updated </a:t>
            </a:r>
            <a:r>
              <a:rPr lang="en-US" sz="1200" dirty="0"/>
              <a:t>with email notifications and receive relevant information for selected systems (SIDs)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Access</a:t>
            </a:r>
            <a:r>
              <a:rPr lang="en-US" sz="1200" b="1" dirty="0"/>
              <a:t> </a:t>
            </a:r>
            <a:r>
              <a:rPr lang="en-US" sz="1200" dirty="0"/>
              <a:t>relevant subscriptions and software licenses of the control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Check software status </a:t>
            </a:r>
            <a:r>
              <a:rPr lang="en-US" sz="1200" dirty="0"/>
              <a:t>of the control system, quickly access relevant safety reports, alerts or product documents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Improve performance </a:t>
            </a:r>
            <a:r>
              <a:rPr lang="en-US" sz="1200" dirty="0"/>
              <a:t>by continuously enhancing the control system with system specific software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Monitor</a:t>
            </a:r>
            <a:r>
              <a:rPr lang="en-US" sz="1200" dirty="0"/>
              <a:t> the overall health and equipment status of your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Protect ABB control system </a:t>
            </a:r>
            <a:r>
              <a:rPr lang="en-US" sz="1200" dirty="0"/>
              <a:t>against malware infection and cyber-attacks with the latest Microsoft® security updates and verified 3rd party Antivirus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Uncover issues </a:t>
            </a:r>
            <a:r>
              <a:rPr lang="en-US" sz="1200" dirty="0"/>
              <a:t>that limit current system performance through automatic collection and analysis of data</a:t>
            </a:r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930A27A7-C508-4E13-835F-9C0BB593189B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4724400" y="1979972"/>
            <a:ext cx="7129463" cy="38838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2C7B11-3186-4C74-9D00-EAC0EC46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59FAD05-884A-428A-B9E0-3C3BA4C9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myABB/myRobot (ABB Ability™ Connected Services)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9F7D-E462-41CE-A5A4-0264A06F0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89A2-0C14-4A27-A5A7-6587A68BCE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0E8D1E5-0B36-4474-81B7-B517F893824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F12EAE-132E-4D5B-8D30-FF638BCE6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Maximize Uptime and Productivity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B51B00E6-5B67-484D-9A63-9781D78F82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Enable faster response times, fewer incidents and measurable production increase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A843E46-8252-49B7-8BF4-878B3AA381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63" y="2317640"/>
            <a:ext cx="4163236" cy="35944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Remotely</a:t>
            </a:r>
            <a:r>
              <a:rPr lang="en-US" sz="1200" dirty="0"/>
              <a:t> monitor, troubleshoot, backup and optimize individual as well as entire fleets of robots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</a:t>
            </a:r>
            <a:r>
              <a:rPr lang="en-US" sz="1200" dirty="0">
                <a:solidFill>
                  <a:schemeClr val="bg2"/>
                </a:solidFill>
              </a:rPr>
              <a:t>data-driven insights </a:t>
            </a:r>
            <a:r>
              <a:rPr lang="en-US" sz="1200" dirty="0"/>
              <a:t>for proactive maintenance and faster issue resolution, thereby adding an additional 2 hours of production per robot per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Name and arrange </a:t>
            </a:r>
            <a:r>
              <a:rPr lang="en-US" sz="1200" dirty="0"/>
              <a:t>your robots to reflect your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Troubleshoot</a:t>
            </a:r>
            <a:r>
              <a:rPr lang="en-US" sz="1200" dirty="0"/>
              <a:t> problems by creating dashboards and watching physical parameters , alarms and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Identify</a:t>
            </a:r>
            <a:r>
              <a:rPr lang="en-US" sz="1200" dirty="0"/>
              <a:t> highly stressed robots and prioritize preventive maintenance activities and spare parts management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508F-F364-4DC7-8494-0D669A2E020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248392-ED0E-41EF-8F29-C50AAFB3E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8" b="4385"/>
          <a:stretch/>
        </p:blipFill>
        <p:spPr bwMode="auto">
          <a:xfrm>
            <a:off x="4724665" y="1931195"/>
            <a:ext cx="7128335" cy="3980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FC216-43D2-4F3F-BC27-5F951035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59FAD05-884A-428A-B9E0-3C3BA4C9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myABB/mySpare Parts Analyzer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99F7D-E462-41CE-A5A4-0264A06F0D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8"/>
            <a:r>
              <a:rPr lang="en-US"/>
              <a:t>Customer presentation | myABB portal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89A2-0C14-4A27-A5A7-6587A68BCE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176E5E-E640-442D-B160-3311F1D6D682}" type="datetime1">
              <a:rPr lang="en-US" smtClean="0"/>
              <a:t>1/20/2021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0F12EAE-132E-4D5B-8D30-FF638BCE6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Validate your part numbers quickly 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B51B00E6-5B67-484D-9A63-9781D78F820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Ensure production availability and prevent stock-related interruptions or delays</a:t>
            </a:r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A843E46-8252-49B7-8BF4-878B3AA381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63" y="2317640"/>
            <a:ext cx="4163236" cy="359447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Access key elements </a:t>
            </a:r>
            <a:r>
              <a:rPr lang="en-US" sz="1200" dirty="0"/>
              <a:t>concerning your site’s spare parts quality through a centralized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Validate</a:t>
            </a:r>
            <a:r>
              <a:rPr lang="en-US" sz="1200" dirty="0"/>
              <a:t> part number quality by uploading your existing spares into an excel template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Get a </a:t>
            </a:r>
            <a:r>
              <a:rPr lang="en-US" sz="1200" dirty="0">
                <a:solidFill>
                  <a:schemeClr val="bg2"/>
                </a:solidFill>
              </a:rPr>
              <a:t>recommended </a:t>
            </a:r>
            <a:r>
              <a:rPr lang="en-US" sz="1200" dirty="0"/>
              <a:t>spares report based on your installed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Identify</a:t>
            </a:r>
            <a:r>
              <a:rPr lang="en-US" sz="1200" dirty="0"/>
              <a:t> risks arising from potential spare parts related problems through gap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51468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310F9A-E8AB-4EE4-BCF3-252DDF3FE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005" y="1929837"/>
            <a:ext cx="6855857" cy="3990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E738B5-EC7D-457B-83DB-22CE3D82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ABB PPT Template New Cover Picture_Test.potx" id="{0A66BA40-D7EE-40BC-96C9-BD8705A7948F}" vid="{4D465BF3-1E41-41EC-9207-5CBB230A5E28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8AF179D93F5408681185FD0914EFB" ma:contentTypeVersion="4" ma:contentTypeDescription="Create a new document." ma:contentTypeScope="" ma:versionID="cf7a5002604424a8d2ce33718a84193e">
  <xsd:schema xmlns:xsd="http://www.w3.org/2001/XMLSchema" xmlns:xs="http://www.w3.org/2001/XMLSchema" xmlns:p="http://schemas.microsoft.com/office/2006/metadata/properties" xmlns:ns2="f91e938e-afbb-4e68-abd7-811b2235727e" xmlns:ns3="749ea059-3af5-4f95-9769-48916ada97c4" targetNamespace="http://schemas.microsoft.com/office/2006/metadata/properties" ma:root="true" ma:fieldsID="208af2803b0f89d44f67c5c459f68b17" ns2:_="" ns3:_="">
    <xsd:import namespace="f91e938e-afbb-4e68-abd7-811b2235727e"/>
    <xsd:import namespace="749ea059-3af5-4f95-9769-48916ada97c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e938e-afbb-4e68-abd7-811b22357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a059-3af5-4f95-9769-48916ada9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A026E8-9C06-4E92-B804-0E5754DAFFC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146D7D-DDE9-43CF-A07A-5C38D9041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e938e-afbb-4e68-abd7-811b2235727e"/>
    <ds:schemaRef ds:uri="749ea059-3af5-4f95-9769-48916ada9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10DFA3-B4E7-4435-B692-4D4B74C576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1276</Words>
  <Application>Microsoft Office PowerPoint</Application>
  <PresentationFormat>Widescreen</PresentationFormat>
  <Paragraphs>277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ABBvoice</vt:lpstr>
      <vt:lpstr>ABBvoice Light</vt:lpstr>
      <vt:lpstr>ABBvoiceOffice</vt:lpstr>
      <vt:lpstr>Arial</vt:lpstr>
      <vt:lpstr>Calibri</vt:lpstr>
      <vt:lpstr>Calibri Light</vt:lpstr>
      <vt:lpstr>Symbol</vt:lpstr>
      <vt:lpstr>Wingdings</vt:lpstr>
      <vt:lpstr>ABB Master</vt:lpstr>
      <vt:lpstr>myABB portal</vt:lpstr>
      <vt:lpstr>ABB provides a range of products, systems and services for your industry</vt:lpstr>
      <vt:lpstr>myABB</vt:lpstr>
      <vt:lpstr>myABB</vt:lpstr>
      <vt:lpstr>Customizable experience</vt:lpstr>
      <vt:lpstr>myABB applications</vt:lpstr>
      <vt:lpstr>myABB/my Control System</vt:lpstr>
      <vt:lpstr>myABB/myRobot (ABB Ability™ Connected Services)</vt:lpstr>
      <vt:lpstr>myABB/mySpare Parts Analyzer</vt:lpstr>
      <vt:lpstr>myABB/My Installations</vt:lpstr>
      <vt:lpstr>myABB/Business Online</vt:lpstr>
      <vt:lpstr>myABB/ABB Library</vt:lpstr>
      <vt:lpstr>myABB/Service Agreements </vt:lpstr>
      <vt:lpstr>myABB/Recommended Services</vt:lpstr>
      <vt:lpstr>myABB/Contact Us and Site details</vt:lpstr>
      <vt:lpstr>myABB/My Learning</vt:lpstr>
      <vt:lpstr>Support case tracking</vt:lpstr>
      <vt:lpstr>Register for an account today!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myABB portal</dc:title>
  <dc:creator>Vasudha Singh</dc:creator>
  <cp:lastModifiedBy>Bob Lahey</cp:lastModifiedBy>
  <cp:revision>12</cp:revision>
  <dcterms:created xsi:type="dcterms:W3CDTF">2020-11-30T22:59:36Z</dcterms:created>
  <dcterms:modified xsi:type="dcterms:W3CDTF">2021-01-20T14:08:16Z</dcterms:modified>
</cp:coreProperties>
</file>