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ppt/tags/tag36.xml" ContentType="application/vnd.openxmlformats-officedocument.presentationml.tags+xml"/>
  <Override PartName="/ppt/notesSlides/notesSlide29.xml" ContentType="application/vnd.openxmlformats-officedocument.presentationml.notesSlide+xml"/>
  <Override PartName="/ppt/tags/tag37.xml" ContentType="application/vnd.openxmlformats-officedocument.presentationml.tags+xml"/>
  <Override PartName="/ppt/notesSlides/notesSlide30.xml" ContentType="application/vnd.openxmlformats-officedocument.presentationml.notesSlide+xml"/>
  <Override PartName="/ppt/tags/tag38.xml" ContentType="application/vnd.openxmlformats-officedocument.presentationml.tags+xml"/>
  <Override PartName="/ppt/notesSlides/notesSlide31.xml" ContentType="application/vnd.openxmlformats-officedocument.presentationml.notesSlide+xml"/>
  <Override PartName="/ppt/tags/tag39.xml" ContentType="application/vnd.openxmlformats-officedocument.presentationml.tags+xml"/>
  <Override PartName="/ppt/notesSlides/notesSlide32.xml" ContentType="application/vnd.openxmlformats-officedocument.presentationml.notesSlide+xml"/>
  <Override PartName="/ppt/tags/tag40.xml" ContentType="application/vnd.openxmlformats-officedocument.presentationml.tags+xml"/>
  <Override PartName="/ppt/notesSlides/notesSlide33.xml" ContentType="application/vnd.openxmlformats-officedocument.presentationml.notesSlide+xml"/>
  <Override PartName="/ppt/tags/tag41.xml" ContentType="application/vnd.openxmlformats-officedocument.presentationml.tags+xml"/>
  <Override PartName="/ppt/notesSlides/notesSlide34.xml" ContentType="application/vnd.openxmlformats-officedocument.presentationml.notesSlide+xml"/>
  <Override PartName="/ppt/tags/tag42.xml" ContentType="application/vnd.openxmlformats-officedocument.presentationml.tags+xml"/>
  <Override PartName="/ppt/notesSlides/notesSlide35.xml" ContentType="application/vnd.openxmlformats-officedocument.presentationml.notesSlide+xml"/>
  <Override PartName="/ppt/tags/tag43.xml" ContentType="application/vnd.openxmlformats-officedocument.presentationml.tags+xml"/>
  <Override PartName="/ppt/notesSlides/notesSlide36.xml" ContentType="application/vnd.openxmlformats-officedocument.presentationml.notesSlide+xml"/>
  <Override PartName="/ppt/tags/tag44.xml" ContentType="application/vnd.openxmlformats-officedocument.presentationml.tags+xml"/>
  <Override PartName="/ppt/notesSlides/notesSlide37.xml" ContentType="application/vnd.openxmlformats-officedocument.presentationml.notesSlide+xml"/>
  <Override PartName="/ppt/tags/tag45.xml" ContentType="application/vnd.openxmlformats-officedocument.presentationml.tags+xml"/>
  <Override PartName="/ppt/notesSlides/notesSlide38.xml" ContentType="application/vnd.openxmlformats-officedocument.presentationml.notesSlide+xml"/>
  <Override PartName="/ppt/tags/tag46.xml" ContentType="application/vnd.openxmlformats-officedocument.presentationml.tags+xml"/>
  <Override PartName="/ppt/notesSlides/notesSlide39.xml" ContentType="application/vnd.openxmlformats-officedocument.presentationml.notesSlide+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695" r:id="rId3"/>
    <p:sldId id="276" r:id="rId4"/>
    <p:sldId id="281" r:id="rId5"/>
    <p:sldId id="282" r:id="rId6"/>
    <p:sldId id="283" r:id="rId7"/>
    <p:sldId id="284" r:id="rId8"/>
    <p:sldId id="452" r:id="rId9"/>
    <p:sldId id="499" r:id="rId10"/>
    <p:sldId id="696" r:id="rId11"/>
    <p:sldId id="481" r:id="rId12"/>
    <p:sldId id="482" r:id="rId13"/>
    <p:sldId id="483" r:id="rId14"/>
    <p:sldId id="484" r:id="rId15"/>
    <p:sldId id="294" r:id="rId16"/>
    <p:sldId id="496" r:id="rId17"/>
    <p:sldId id="485" r:id="rId18"/>
    <p:sldId id="493" r:id="rId19"/>
    <p:sldId id="490" r:id="rId20"/>
    <p:sldId id="488" r:id="rId21"/>
    <p:sldId id="494" r:id="rId22"/>
    <p:sldId id="273" r:id="rId23"/>
    <p:sldId id="697" r:id="rId24"/>
    <p:sldId id="467" r:id="rId25"/>
    <p:sldId id="468" r:id="rId26"/>
    <p:sldId id="469" r:id="rId27"/>
    <p:sldId id="470" r:id="rId28"/>
    <p:sldId id="471" r:id="rId29"/>
    <p:sldId id="472" r:id="rId30"/>
    <p:sldId id="274" r:id="rId31"/>
    <p:sldId id="698" r:id="rId32"/>
    <p:sldId id="473" r:id="rId33"/>
    <p:sldId id="474" r:id="rId34"/>
    <p:sldId id="475" r:id="rId35"/>
    <p:sldId id="476" r:id="rId36"/>
    <p:sldId id="477" r:id="rId37"/>
    <p:sldId id="478" r:id="rId38"/>
    <p:sldId id="479" r:id="rId39"/>
    <p:sldId id="480" r:id="rId40"/>
    <p:sldId id="286" r:id="rId41"/>
    <p:sldId id="455" r:id="rId42"/>
    <p:sldId id="497" r:id="rId43"/>
    <p:sldId id="498" r:id="rId44"/>
    <p:sldId id="293" r:id="rId45"/>
    <p:sldId id="451" r:id="rId46"/>
    <p:sldId id="316" r:id="rId47"/>
  </p:sldIdLst>
  <p:sldSz cx="12192000" cy="6858000"/>
  <p:notesSz cx="7315200" cy="96012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8582" autoAdjust="0"/>
  </p:normalViewPr>
  <p:slideViewPr>
    <p:cSldViewPr snapToGrid="0" snapToObjects="1" showGuides="1">
      <p:cViewPr varScale="1">
        <p:scale>
          <a:sx n="58" d="100"/>
          <a:sy n="58" d="100"/>
        </p:scale>
        <p:origin x="988" y="56"/>
      </p:cViewPr>
      <p:guideLst/>
    </p:cSldViewPr>
  </p:slideViewPr>
  <p:notesTextViewPr>
    <p:cViewPr>
      <p:scale>
        <a:sx n="1" d="1"/>
        <a:sy n="1" d="1"/>
      </p:scale>
      <p:origin x="0" y="0"/>
    </p:cViewPr>
  </p:notesTextViewPr>
  <p:sorterViewPr>
    <p:cViewPr varScale="1">
      <p:scale>
        <a:sx n="1" d="1"/>
        <a:sy n="1" d="1"/>
      </p:scale>
      <p:origin x="0" y="-2550"/>
    </p:cViewPr>
  </p:sorterViewPr>
  <p:notesViewPr>
    <p:cSldViewPr snapToGrid="0" snapToObjects="1" showGuides="1">
      <p:cViewPr varScale="1">
        <p:scale>
          <a:sx n="84" d="100"/>
          <a:sy n="84" d="100"/>
        </p:scale>
        <p:origin x="-3804"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3169920" cy="480060"/>
          </a:xfrm>
          <a:prstGeom prst="rect">
            <a:avLst/>
          </a:prstGeom>
        </p:spPr>
        <p:txBody>
          <a:bodyPr vert="horz" lIns="96661" tIns="48331" rIns="96661" bIns="48331" rtlCol="0"/>
          <a:lstStyle>
            <a:lvl1pPr algn="l">
              <a:defRPr sz="1300"/>
            </a:lvl1pPr>
          </a:lstStyle>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3" name="Date Placeholder 2"/>
          <p:cNvSpPr>
            <a:spLocks noGrp="1"/>
          </p:cNvSpPr>
          <p:nvPr>
            <p:ph type="dt" sz="quarter" idx="1"/>
          </p:nvPr>
        </p:nvSpPr>
        <p:spPr bwMode="gray">
          <a:xfrm>
            <a:off x="4143587" y="0"/>
            <a:ext cx="3169920" cy="480060"/>
          </a:xfrm>
          <a:prstGeom prst="rect">
            <a:avLst/>
          </a:prstGeom>
        </p:spPr>
        <p:txBody>
          <a:bodyPr vert="horz" lIns="96661" tIns="48331" rIns="96661" bIns="48331" rtlCol="0"/>
          <a:lstStyle>
            <a:lvl1pPr algn="r">
              <a:defRPr sz="1300"/>
            </a:lvl1pPr>
          </a:lstStyle>
          <a:p>
            <a:fld id="{696490A3-8906-4C15-BA06-29841194A30F}" type="datetimeFigureOut">
              <a:rPr lang="en-US" smtClean="0">
                <a:latin typeface="ABBvoice" panose="020D0603020503020204" pitchFamily="34" charset="0"/>
                <a:ea typeface="ABBvoice" panose="020D0603020503020204" pitchFamily="34" charset="0"/>
                <a:cs typeface="ABBvoice" panose="020D0603020503020204" pitchFamily="34" charset="0"/>
              </a:rPr>
              <a:t>1/9/2023</a:t>
            </a:fld>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4" name="Footer Placeholder 3"/>
          <p:cNvSpPr>
            <a:spLocks noGrp="1"/>
          </p:cNvSpPr>
          <p:nvPr>
            <p:ph type="ftr" sz="quarter" idx="2"/>
          </p:nvPr>
        </p:nvSpPr>
        <p:spPr bwMode="gray">
          <a:xfrm>
            <a:off x="0" y="9119474"/>
            <a:ext cx="3169920" cy="480060"/>
          </a:xfrm>
          <a:prstGeom prst="rect">
            <a:avLst/>
          </a:prstGeom>
        </p:spPr>
        <p:txBody>
          <a:bodyPr vert="horz" lIns="96661" tIns="48331" rIns="96661" bIns="48331" rtlCol="0" anchor="b"/>
          <a:lstStyle>
            <a:lvl1pPr algn="l">
              <a:defRPr sz="1300"/>
            </a:lvl1pPr>
          </a:lstStyle>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3"/>
          </p:nvPr>
        </p:nvSpPr>
        <p:spPr bwMode="gray">
          <a:xfrm>
            <a:off x="4143587" y="9119474"/>
            <a:ext cx="3169920" cy="480060"/>
          </a:xfrm>
          <a:prstGeom prst="rect">
            <a:avLst/>
          </a:prstGeom>
        </p:spPr>
        <p:txBody>
          <a:bodyPr vert="horz" lIns="96661" tIns="48331" rIns="96661" bIns="48331" rtlCol="0" anchor="b"/>
          <a:lstStyle>
            <a:lvl1pPr algn="r">
              <a:defRPr sz="1300"/>
            </a:lvl1pPr>
          </a:lstStyle>
          <a:p>
            <a:fld id="{CDABD733-F72C-4484-8056-9C6167F848BC}" type="slidenum">
              <a:rPr lang="en-US" smtClean="0">
                <a:latin typeface="ABBvoice" panose="020D0603020503020204" pitchFamily="34" charset="0"/>
                <a:ea typeface="ABBvoice" panose="020D0603020503020204" pitchFamily="34" charset="0"/>
                <a:cs typeface="ABBvoice" panose="020D0603020503020204" pitchFamily="34" charset="0"/>
              </a:rPr>
              <a:t>‹#›</a:t>
            </a:fld>
            <a:endParaRPr lang="en-US"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18-08-13T02:08:51.160"/>
    </inkml:context>
    <inkml:brush xml:id="br0">
      <inkml:brushProperty name="width" value="0.05292" units="cm"/>
      <inkml:brushProperty name="height" value="0.05292" units="cm"/>
      <inkml:brushProperty name="color" value="#FFFFFF"/>
    </inkml:brush>
  </inkml:definitions>
  <inkml:trace contextRef="#ctx0" brushRef="#br0">26530 13836 0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3169920" cy="480060"/>
          </a:xfrm>
          <a:prstGeom prst="rect">
            <a:avLst/>
          </a:prstGeom>
        </p:spPr>
        <p:txBody>
          <a:bodyPr vert="horz" lIns="96661" tIns="48331" rIns="96661" bIns="48331" rtlCol="0"/>
          <a:lstStyle>
            <a:lvl1pPr algn="l">
              <a:defRPr sz="1300">
                <a:latin typeface="ABBvoice" panose="020D0603020503020204" pitchFamily="34" charset="0"/>
                <a:ea typeface="ABBvoice" panose="020D0603020503020204" pitchFamily="34" charset="0"/>
                <a:cs typeface="ABBvoice" panose="020D0603020503020204" pitchFamily="34" charset="0"/>
              </a:defRPr>
            </a:lvl1pPr>
          </a:lstStyle>
          <a:p>
            <a:endParaRPr lang="en-US" dirty="0"/>
          </a:p>
        </p:txBody>
      </p:sp>
      <p:sp>
        <p:nvSpPr>
          <p:cNvPr id="3" name="Date Placeholder 2"/>
          <p:cNvSpPr>
            <a:spLocks noGrp="1"/>
          </p:cNvSpPr>
          <p:nvPr>
            <p:ph type="dt" idx="1"/>
          </p:nvPr>
        </p:nvSpPr>
        <p:spPr bwMode="gray">
          <a:xfrm>
            <a:off x="4143587" y="0"/>
            <a:ext cx="3169920" cy="480060"/>
          </a:xfrm>
          <a:prstGeom prst="rect">
            <a:avLst/>
          </a:prstGeom>
        </p:spPr>
        <p:txBody>
          <a:bodyPr vert="horz" lIns="96661" tIns="48331" rIns="96661" bIns="48331" rtlCol="0"/>
          <a:lstStyle>
            <a:lvl1pPr algn="r">
              <a:defRPr sz="1300">
                <a:latin typeface="ABBvoice" panose="020D0603020503020204" pitchFamily="34" charset="0"/>
                <a:ea typeface="ABBvoice" panose="020D0603020503020204" pitchFamily="34" charset="0"/>
                <a:cs typeface="ABBvoice" panose="020D0603020503020204" pitchFamily="34" charset="0"/>
              </a:defRPr>
            </a:lvl1pPr>
          </a:lstStyle>
          <a:p>
            <a:fld id="{7B9B1A6A-6BBE-4409-8C9E-DA0703379151}" type="datetimeFigureOut">
              <a:rPr lang="en-US" smtClean="0"/>
              <a:pPr/>
              <a:t>1/9/2023</a:t>
            </a:fld>
            <a:endParaRPr lang="en-US" dirty="0"/>
          </a:p>
        </p:txBody>
      </p:sp>
      <p:sp>
        <p:nvSpPr>
          <p:cNvPr id="4" name="Slide Image Placeholder 3"/>
          <p:cNvSpPr>
            <a:spLocks noGrp="1" noRot="1" noChangeAspect="1"/>
          </p:cNvSpPr>
          <p:nvPr>
            <p:ph type="sldImg" idx="2"/>
          </p:nvPr>
        </p:nvSpPr>
        <p:spPr bwMode="gray">
          <a:xfrm>
            <a:off x="460375" y="720725"/>
            <a:ext cx="6400800" cy="3600450"/>
          </a:xfrm>
          <a:prstGeom prst="rect">
            <a:avLst/>
          </a:prstGeom>
          <a:noFill/>
          <a:ln w="12700">
            <a:solidFill>
              <a:schemeClr val="accent5"/>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bwMode="gray">
          <a:xfrm>
            <a:off x="409410" y="4560570"/>
            <a:ext cx="6496380" cy="432054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gray">
          <a:xfrm>
            <a:off x="0" y="9119474"/>
            <a:ext cx="3169920" cy="480060"/>
          </a:xfrm>
          <a:prstGeom prst="rect">
            <a:avLst/>
          </a:prstGeom>
        </p:spPr>
        <p:txBody>
          <a:bodyPr vert="horz" lIns="96661" tIns="48331" rIns="96661" bIns="48331" rtlCol="0" anchor="b"/>
          <a:lstStyle>
            <a:lvl1pPr algn="l">
              <a:defRPr sz="1300">
                <a:latin typeface="ABBvoice" panose="020D0603020503020204" pitchFamily="34" charset="0"/>
                <a:ea typeface="ABBvoice" panose="020D0603020503020204" pitchFamily="34" charset="0"/>
                <a:cs typeface="ABBvoice" panose="020D0603020503020204" pitchFamily="34" charset="0"/>
              </a:defRPr>
            </a:lvl1pPr>
          </a:lstStyle>
          <a:p>
            <a:endParaRPr lang="en-US" dirty="0"/>
          </a:p>
        </p:txBody>
      </p:sp>
      <p:sp>
        <p:nvSpPr>
          <p:cNvPr id="7" name="Slide Number Placeholder 6"/>
          <p:cNvSpPr>
            <a:spLocks noGrp="1"/>
          </p:cNvSpPr>
          <p:nvPr>
            <p:ph type="sldNum" sz="quarter" idx="5"/>
          </p:nvPr>
        </p:nvSpPr>
        <p:spPr bwMode="gray">
          <a:xfrm>
            <a:off x="4143587" y="9119474"/>
            <a:ext cx="3169920" cy="480060"/>
          </a:xfrm>
          <a:prstGeom prst="rect">
            <a:avLst/>
          </a:prstGeom>
        </p:spPr>
        <p:txBody>
          <a:bodyPr vert="horz" lIns="96661" tIns="48331" rIns="96661" bIns="48331" rtlCol="0" anchor="b"/>
          <a:lstStyle>
            <a:lvl1pPr algn="r">
              <a:defRPr sz="1300">
                <a:latin typeface="ABBvoice" panose="020D0603020503020204" pitchFamily="34" charset="0"/>
                <a:ea typeface="ABBvoice" panose="020D0603020503020204" pitchFamily="34" charset="0"/>
                <a:cs typeface="ABBvoice" panose="020D0603020503020204" pitchFamily="34" charset="0"/>
              </a:defRPr>
            </a:lvl1pPr>
          </a:lstStyle>
          <a:p>
            <a:fld id="{3A94E69C-C28A-4BE6-BE89-71D8FB2035FD}" type="slidenum">
              <a:rPr lang="en-US" smtClean="0"/>
              <a:pPr/>
              <a:t>‹#›</a:t>
            </a:fld>
            <a:endParaRPr lang="en-US" dirty="0"/>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2pPr>
    <a:lvl3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3pPr>
    <a:lvl4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4pPr>
    <a:lvl5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20725"/>
            <a:ext cx="6400800" cy="3600450"/>
          </a:xfrm>
        </p:spPr>
      </p:sp>
      <p:sp>
        <p:nvSpPr>
          <p:cNvPr id="3" name="Notes Placeholder 2"/>
          <p:cNvSpPr>
            <a:spLocks noGrp="1"/>
          </p:cNvSpPr>
          <p:nvPr>
            <p:ph type="body" idx="1"/>
          </p:nvPr>
        </p:nvSpPr>
        <p:spPr/>
        <p:txBody>
          <a:bodyPr/>
          <a:lstStyle/>
          <a:p>
            <a:r>
              <a:rPr lang="en-US" dirty="0"/>
              <a:t>This presentation will discuss ABB EPIS NEMA Starters</a:t>
            </a:r>
          </a:p>
        </p:txBody>
      </p:sp>
      <p:sp>
        <p:nvSpPr>
          <p:cNvPr id="4" name="Slide Number Placeholder 3"/>
          <p:cNvSpPr>
            <a:spLocks noGrp="1"/>
          </p:cNvSpPr>
          <p:nvPr>
            <p:ph type="sldNum" sz="quarter" idx="10"/>
          </p:nvPr>
        </p:nvSpPr>
        <p:spPr/>
        <p:txBody>
          <a:bodyPr/>
          <a:lstStyle/>
          <a:p>
            <a:fld id="{3A94E69C-C28A-4BE6-BE89-71D8FB2035FD}" type="slidenum">
              <a:rPr lang="en-US" smtClean="0"/>
              <a:t>1</a:t>
            </a:fld>
            <a:endParaRPr lang="en-US" dirty="0"/>
          </a:p>
        </p:txBody>
      </p:sp>
    </p:spTree>
    <p:extLst>
      <p:ext uri="{BB962C8B-B14F-4D97-AF65-F5344CB8AC3E}">
        <p14:creationId xmlns:p14="http://schemas.microsoft.com/office/powerpoint/2010/main" val="404722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Hardened magnet faces mean long mechanical life for the starter.</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3936451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The 300 line contactor has staggered line and load terminals on Size 0 and 1 reducing the possibility of arcing between terminals.  In addition captive saddle clamps on the terminals simplify wiring with a strong connection and no fork or ring terminals needed. </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373379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Permanently stamped tabs on the line and load terminals clearly indicate wire locations, making wiring easier. </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137481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Hardened magnet faces mean long mechanical life for the starter.</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4294018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Straight thru wiring also simplifies installation.</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3178877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control power transformer is used in a combination starter application, the primary of the transformer is powered between the disconnecting means, and the starter.  This is done so when the disconnect is turned off, the control power is also de-energized.</a:t>
            </a:r>
          </a:p>
        </p:txBody>
      </p:sp>
      <p:sp>
        <p:nvSpPr>
          <p:cNvPr id="4" name="Slide Number Placeholder 3"/>
          <p:cNvSpPr>
            <a:spLocks noGrp="1"/>
          </p:cNvSpPr>
          <p:nvPr>
            <p:ph type="sldNum" sz="quarter" idx="5"/>
          </p:nvPr>
        </p:nvSpPr>
        <p:spPr/>
        <p:txBody>
          <a:bodyPr/>
          <a:lstStyle/>
          <a:p>
            <a:fld id="{3A94E69C-C28A-4BE6-BE89-71D8FB2035FD}" type="slidenum">
              <a:rPr lang="en-US" smtClean="0"/>
              <a:pPr/>
              <a:t>15</a:t>
            </a:fld>
            <a:endParaRPr lang="en-US" dirty="0"/>
          </a:p>
        </p:txBody>
      </p:sp>
    </p:spTree>
    <p:extLst>
      <p:ext uri="{BB962C8B-B14F-4D97-AF65-F5344CB8AC3E}">
        <p14:creationId xmlns:p14="http://schemas.microsoft.com/office/powerpoint/2010/main" val="2876623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Tapped holes on the front of the contactor are for control power transformer installation, leaving the power wire terminals for power wiring only.</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787443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One unique feature to the CR300 line contactor is you can both check for contact wear or replacement, and replace the coil without the use of tools.  The first step is to lift the coil wire tabs up and swing them away from the coil terminals.  Be careful to swing them straight up and down and not toward the sides.</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264348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Once the coil wire tabs are out of the way, lift up the coil, magnet, and moveable contacts assembly.  The contacts, both stationary and moveable, can now be inspected and replaced if needed.  </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50201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If contact replacement is needed, the stationary contacts can be replaced without the need to remove the power wiring.  We’ve added a second set of screws to hold these contacts in place so there is no danger of mixing up the power wires when re-installing them thus no danger of changing the rotation of the motor.</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53078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757238"/>
            <a:ext cx="6718300" cy="3779837"/>
          </a:xfrm>
        </p:spPr>
      </p:sp>
      <p:sp>
        <p:nvSpPr>
          <p:cNvPr id="3" name="Notes Placeholder 2"/>
          <p:cNvSpPr>
            <a:spLocks noGrp="1"/>
          </p:cNvSpPr>
          <p:nvPr>
            <p:ph type="body" idx="1"/>
          </p:nvPr>
        </p:nvSpPr>
        <p:spPr/>
        <p:txBody>
          <a:bodyPr/>
          <a:lstStyle/>
          <a:p>
            <a:pPr defTabSz="1021806">
              <a:defRPr/>
            </a:pPr>
            <a:r>
              <a:rPr lang="de-DE" dirty="0"/>
              <a:t>Intro Portion - disclaimer</a:t>
            </a:r>
          </a:p>
          <a:p>
            <a:pPr defTabSz="1021806">
              <a:defRPr/>
            </a:pPr>
            <a:r>
              <a:rPr lang="de-DE" dirty="0"/>
              <a:t>If there are</a:t>
            </a:r>
            <a:r>
              <a:rPr lang="de-DE" baseline="0" dirty="0"/>
              <a:t> non-ABB people in the crowd, you will need this.  </a:t>
            </a:r>
            <a:r>
              <a:rPr lang="de-DE" u="sng" baseline="0" dirty="0"/>
              <a:t>Don‘t read it out loud, word for word</a:t>
            </a:r>
            <a:r>
              <a:rPr lang="de-DE" baseline="0" dirty="0"/>
              <a:t>.  Click it up there, leave it for a few seconds while you talk about what‘s coming, then move on.</a:t>
            </a:r>
          </a:p>
          <a:p>
            <a:pPr defTabSz="1021806">
              <a:defRPr/>
            </a:pPr>
            <a:endParaRPr lang="de-DE" baseline="0" dirty="0"/>
          </a:p>
          <a:p>
            <a:pPr defTabSz="1021806">
              <a:defRPr/>
            </a:pPr>
            <a:endParaRPr lang="de-DE"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2</a:t>
            </a:fld>
            <a:endParaRPr lang="en-US"/>
          </a:p>
        </p:txBody>
      </p:sp>
    </p:spTree>
    <p:extLst>
      <p:ext uri="{BB962C8B-B14F-4D97-AF65-F5344CB8AC3E}">
        <p14:creationId xmlns:p14="http://schemas.microsoft.com/office/powerpoint/2010/main" val="2762625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Continuing the disassembly, remove the spring retainer clip from the upper magnet, lift the upper magnet up, and remove the coil from the lower magnet.  Reinstall the new coil in the reverse order. </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750204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Note that the coil’s voltage rating and part number is etched onto it and will not rub or wear off. </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943840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Now let’s discuss how overcurrent protection is accomplished in the NEMA starter.  Bi-metallic overloads are designed to deflect as heat in the element increases.  Because they may be installed in a room with high temperatures, the element could deflect more quickly than it should.  As a result, ambient compensated versions of these overload relays are available.</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3430807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Now let’s discuss how overcurrent protection is accomplished in the NEMA starter.  Bi-metallic overloads are designed to deflect as heat in the element increases.  Because they may be installed in a room with high temperatures, the element could deflect more quickly than it should.  As a result, ambient compensated versions of these overload relays are available.</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1766764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Field installable heaters provide precise overcurrent protection allowing the installer to fine tune the amperage allowed to get through to the motor. </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780153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When the overload trips, the yellow visible trip indicator clearly shows a tripped condition.</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1188286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The weld check button is used to verify that the overload contact is in fact opening when the overload trips.  Pushing it in will manually trip the overload relay.  You should see the yellow trip indicator pop up, and the overload contact should now be open.  Resetting the overload should again latch the overload contact closed.</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4208134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You’ll notice when resetting the overload using the reset bar that the yellow indicator doesn’t go away until your finger is moving away from the overload.  This is a safety feature designed so your finger is moving away from the starter in case you’re closing the circuit into a potentially dangerous situation. </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3665111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In addition to the standard normally closed overload contact, an optional normally open contact, sometimes called an alarm contact, is available.  This can be used to alert someone that the overload has tripped, or tied into some kind of automation system causing another action to take place.</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196194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47A32C3-F8E0-4F4D-8ABC-68DC44C813CA}"/>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Standard on the bimetallic overload is a white dial that can be used to fine tune the heater amperage by giving you a + or – 10% adjustment.</a:t>
            </a:r>
          </a:p>
        </p:txBody>
      </p:sp>
      <p:sp>
        <p:nvSpPr>
          <p:cNvPr id="20483" name="Rectangle 3">
            <a:extLst>
              <a:ext uri="{FF2B5EF4-FFF2-40B4-BE49-F238E27FC236}">
                <a16:creationId xmlns:a16="http://schemas.microsoft.com/office/drawing/2014/main" id="{D75CB506-D095-4496-9741-78E256CC20FF}"/>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186369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3</a:t>
            </a:fld>
            <a:endParaRPr lang="en-US" dirty="0"/>
          </a:p>
        </p:txBody>
      </p:sp>
    </p:spTree>
    <p:extLst>
      <p:ext uri="{BB962C8B-B14F-4D97-AF65-F5344CB8AC3E}">
        <p14:creationId xmlns:p14="http://schemas.microsoft.com/office/powerpoint/2010/main" val="2254038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Another type of overcurrent protection on the NEMA starter is the solid state overload.  The solid state overload has a trip accuracy of +/- 2% because it’s reading actual current as opposed to relying on metal deflecting due to heat.   </a:t>
            </a:r>
          </a:p>
        </p:txBody>
      </p:sp>
    </p:spTree>
    <p:extLst>
      <p:ext uri="{BB962C8B-B14F-4D97-AF65-F5344CB8AC3E}">
        <p14:creationId xmlns:p14="http://schemas.microsoft.com/office/powerpoint/2010/main" val="3733826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Another type of overcurrent protection on the NEMA starter is the solid state overload.  The solid state overload has a trip accuracy of +/- 2% because it’s reading actual current as opposed to relying on metal deflecting due to heat.   </a:t>
            </a:r>
          </a:p>
        </p:txBody>
      </p:sp>
    </p:spTree>
    <p:extLst>
      <p:ext uri="{BB962C8B-B14F-4D97-AF65-F5344CB8AC3E}">
        <p14:creationId xmlns:p14="http://schemas.microsoft.com/office/powerpoint/2010/main" val="1045204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A slide switch is provided allowing the installer to choose between Class 10, 20, and 30 protection.  It is set to Class 20 from the factory as that is the NEMA standard.</a:t>
            </a:r>
          </a:p>
        </p:txBody>
      </p:sp>
    </p:spTree>
    <p:extLst>
      <p:ext uri="{BB962C8B-B14F-4D97-AF65-F5344CB8AC3E}">
        <p14:creationId xmlns:p14="http://schemas.microsoft.com/office/powerpoint/2010/main" val="1909958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Phase loss protection is standard on this overload relay negating the need for an under voltage release accessory on the breaker feeding the motor.</a:t>
            </a:r>
          </a:p>
        </p:txBody>
      </p:sp>
    </p:spTree>
    <p:extLst>
      <p:ext uri="{BB962C8B-B14F-4D97-AF65-F5344CB8AC3E}">
        <p14:creationId xmlns:p14="http://schemas.microsoft.com/office/powerpoint/2010/main" val="1057197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In addition to the normally closed overload contact, a normally open overload contact is also standard.</a:t>
            </a:r>
          </a:p>
        </p:txBody>
      </p:sp>
    </p:spTree>
    <p:extLst>
      <p:ext uri="{BB962C8B-B14F-4D97-AF65-F5344CB8AC3E}">
        <p14:creationId xmlns:p14="http://schemas.microsoft.com/office/powerpoint/2010/main" val="480355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Unlike the bimetallic version, this overload uses CT’s to read current so it is ambient insensitive.  You save the cost of the ambient compensating option needed on the bimetallic overload.</a:t>
            </a:r>
          </a:p>
        </p:txBody>
      </p:sp>
    </p:spTree>
    <p:extLst>
      <p:ext uri="{BB962C8B-B14F-4D97-AF65-F5344CB8AC3E}">
        <p14:creationId xmlns:p14="http://schemas.microsoft.com/office/powerpoint/2010/main" val="700240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And because these overloads use an adjustable dial to set the amperage, there are no overload heaters involved.  Since heaters are no longer needed, inventory cost and space are reduced for both the distributor and the end user.</a:t>
            </a:r>
          </a:p>
        </p:txBody>
      </p:sp>
    </p:spTree>
    <p:extLst>
      <p:ext uri="{BB962C8B-B14F-4D97-AF65-F5344CB8AC3E}">
        <p14:creationId xmlns:p14="http://schemas.microsoft.com/office/powerpoint/2010/main" val="1984824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The amperage range on these adjustable overloads come with a 2 to 1 ratio, meaning the maximum amperage of the range is just slightly more than twice the value of the minimum amperage.  Amperage ranges of 6.5-13.5 and 13-27 are examples.  Note the small overlap in adjacent ranges so you’re not tied to one absolute end of a range.</a:t>
            </a:r>
          </a:p>
        </p:txBody>
      </p:sp>
    </p:spTree>
    <p:extLst>
      <p:ext uri="{BB962C8B-B14F-4D97-AF65-F5344CB8AC3E}">
        <p14:creationId xmlns:p14="http://schemas.microsoft.com/office/powerpoint/2010/main" val="3700102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Another feature that is optional on the bimetallic overload but standard on the </a:t>
            </a:r>
            <a:r>
              <a:rPr lang="en-US" altLang="en-US" dirty="0" err="1"/>
              <a:t>solidstate</a:t>
            </a:r>
            <a:r>
              <a:rPr lang="en-US" altLang="en-US" dirty="0"/>
              <a:t> overload is power factor correction capacitor terminals.</a:t>
            </a:r>
          </a:p>
        </p:txBody>
      </p:sp>
    </p:spTree>
    <p:extLst>
      <p:ext uri="{BB962C8B-B14F-4D97-AF65-F5344CB8AC3E}">
        <p14:creationId xmlns:p14="http://schemas.microsoft.com/office/powerpoint/2010/main" val="3514676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61020A-9838-4F80-8E9F-D7822479185A}"/>
              </a:ext>
            </a:extLst>
          </p:cNvPr>
          <p:cNvSpPr>
            <a:spLocks noGrp="1" noRot="1" noChangeAspect="1" noChangeArrowheads="1" noTextEdit="1"/>
          </p:cNvSpPr>
          <p:nvPr>
            <p:ph type="sldImg"/>
          </p:nvPr>
        </p:nvSpPr>
        <p:spPr>
          <a:xfrm>
            <a:off x="555625" y="763588"/>
            <a:ext cx="6691313" cy="3765550"/>
          </a:xfrm>
          <a:ln w="12700" cap="flat"/>
        </p:spPr>
      </p:sp>
      <p:sp>
        <p:nvSpPr>
          <p:cNvPr id="22531" name="Rectangle 3">
            <a:extLst>
              <a:ext uri="{FF2B5EF4-FFF2-40B4-BE49-F238E27FC236}">
                <a16:creationId xmlns:a16="http://schemas.microsoft.com/office/drawing/2014/main" id="{1CA7FD03-B92E-466E-AF70-32A1F088634E}"/>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An optional feature that’s available on the </a:t>
            </a:r>
            <a:r>
              <a:rPr lang="en-US" altLang="en-US" dirty="0" err="1"/>
              <a:t>Solidstate</a:t>
            </a:r>
            <a:r>
              <a:rPr lang="en-US" altLang="en-US" dirty="0"/>
              <a:t> overload but not available on the bimetallic overload at all is the remote reset option, allowing you the capability to reset the overload from a remote location. </a:t>
            </a:r>
          </a:p>
        </p:txBody>
      </p:sp>
    </p:spTree>
    <p:extLst>
      <p:ext uri="{BB962C8B-B14F-4D97-AF65-F5344CB8AC3E}">
        <p14:creationId xmlns:p14="http://schemas.microsoft.com/office/powerpoint/2010/main" val="395994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r>
              <a:rPr lang="en-US" dirty="0"/>
              <a:t>NEMA, standing for National Electrical Manufacturers Association was created pre-1940’s and was intended to bring functional interchangeability amongst manufacturers.  You may need to change the mounting points, but anyone’s NEMA size 1 starter can be used on a 10HP motor at 480V.  </a:t>
            </a:r>
          </a:p>
        </p:txBody>
      </p:sp>
      <p:sp>
        <p:nvSpPr>
          <p:cNvPr id="4" name="Slide Number Placeholder 3"/>
          <p:cNvSpPr>
            <a:spLocks noGrp="1"/>
          </p:cNvSpPr>
          <p:nvPr>
            <p:ph type="sldNum" sz="quarter" idx="5"/>
          </p:nvPr>
        </p:nvSpPr>
        <p:spPr/>
        <p:txBody>
          <a:bodyPr/>
          <a:lstStyle/>
          <a:p>
            <a:fld id="{3A94E69C-C28A-4BE6-BE89-71D8FB2035FD}" type="slidenum">
              <a:rPr lang="en-US" smtClean="0"/>
              <a:pPr/>
              <a:t>4</a:t>
            </a:fld>
            <a:endParaRPr lang="en-US" dirty="0"/>
          </a:p>
        </p:txBody>
      </p:sp>
    </p:spTree>
    <p:extLst>
      <p:ext uri="{BB962C8B-B14F-4D97-AF65-F5344CB8AC3E}">
        <p14:creationId xmlns:p14="http://schemas.microsoft.com/office/powerpoint/2010/main" val="3988965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r>
              <a:rPr lang="en-US" dirty="0"/>
              <a:t>As far as renewal parts, you can literally build a complete starter from the renewal parts items listed in the “Previous Control Catalog”, section 13, pages 2 &amp; 3.  </a:t>
            </a:r>
          </a:p>
        </p:txBody>
      </p:sp>
      <p:sp>
        <p:nvSpPr>
          <p:cNvPr id="4" name="Slide Number Placeholder 3"/>
          <p:cNvSpPr>
            <a:spLocks noGrp="1"/>
          </p:cNvSpPr>
          <p:nvPr>
            <p:ph type="sldNum" sz="quarter" idx="5"/>
          </p:nvPr>
        </p:nvSpPr>
        <p:spPr/>
        <p:txBody>
          <a:bodyPr/>
          <a:lstStyle/>
          <a:p>
            <a:fld id="{3A94E69C-C28A-4BE6-BE89-71D8FB2035FD}" type="slidenum">
              <a:rPr lang="en-US" smtClean="0"/>
              <a:pPr/>
              <a:t>40</a:t>
            </a:fld>
            <a:endParaRPr lang="en-US" dirty="0"/>
          </a:p>
        </p:txBody>
      </p:sp>
    </p:spTree>
    <p:extLst>
      <p:ext uri="{BB962C8B-B14F-4D97-AF65-F5344CB8AC3E}">
        <p14:creationId xmlns:p14="http://schemas.microsoft.com/office/powerpoint/2010/main" val="2049418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Common accessories for NEMA starters include both base and adder auxiliary contacts.  You can have up to four contacts on each side of a full voltage non-reversing starter, and base contacts can be added without the use of tools.</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320615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Control Power Transformers are used where the motor voltage is 480 and there are pilot devices on the starter.  Typically the control power voltage will be stepped down to 120V for safety reasons when human interface is involved.  These transformers are available from standard VA to 200 extra VA.</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2865692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Pilot devices used in the NEMA starters and combination starters are the NEMA 30mm type.  A wide variety of these are available including pushbuttons, both standard and illuminated, selector switches, and indicating lights in standard, LED, and press-to-test versions.</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3676131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r>
              <a:rPr lang="en-US" dirty="0"/>
              <a:t>The information needed to properly quote a starter is shown here.</a:t>
            </a:r>
          </a:p>
        </p:txBody>
      </p:sp>
      <p:sp>
        <p:nvSpPr>
          <p:cNvPr id="4" name="Slide Number Placeholder 3"/>
          <p:cNvSpPr>
            <a:spLocks noGrp="1"/>
          </p:cNvSpPr>
          <p:nvPr>
            <p:ph type="sldNum" sz="quarter" idx="5"/>
          </p:nvPr>
        </p:nvSpPr>
        <p:spPr/>
        <p:txBody>
          <a:bodyPr/>
          <a:lstStyle/>
          <a:p>
            <a:fld id="{3A94E69C-C28A-4BE6-BE89-71D8FB2035FD}" type="slidenum">
              <a:rPr lang="en-US" smtClean="0"/>
              <a:pPr/>
              <a:t>44</a:t>
            </a:fld>
            <a:endParaRPr lang="en-US" dirty="0"/>
          </a:p>
        </p:txBody>
      </p:sp>
    </p:spTree>
    <p:extLst>
      <p:ext uri="{BB962C8B-B14F-4D97-AF65-F5344CB8AC3E}">
        <p14:creationId xmlns:p14="http://schemas.microsoft.com/office/powerpoint/2010/main" val="3354930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r>
              <a:rPr lang="en-US" dirty="0"/>
              <a:t>Some sales and marketing resources to get further information on the 300-Line NEMA Starters</a:t>
            </a:r>
          </a:p>
        </p:txBody>
      </p:sp>
      <p:sp>
        <p:nvSpPr>
          <p:cNvPr id="4" name="Slide Number Placeholder 3"/>
          <p:cNvSpPr>
            <a:spLocks noGrp="1"/>
          </p:cNvSpPr>
          <p:nvPr>
            <p:ph type="sldNum" sz="quarter" idx="10"/>
          </p:nvPr>
        </p:nvSpPr>
        <p:spPr/>
        <p:txBody>
          <a:bodyPr/>
          <a:lstStyle/>
          <a:p>
            <a:fld id="{3A94E69C-C28A-4BE6-BE89-71D8FB2035FD}" type="slidenum">
              <a:rPr lang="en-US" smtClean="0"/>
              <a:pPr/>
              <a:t>45</a:t>
            </a:fld>
            <a:endParaRPr lang="en-US" dirty="0"/>
          </a:p>
        </p:txBody>
      </p:sp>
    </p:spTree>
    <p:extLst>
      <p:ext uri="{BB962C8B-B14F-4D97-AF65-F5344CB8AC3E}">
        <p14:creationId xmlns:p14="http://schemas.microsoft.com/office/powerpoint/2010/main" val="422499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r>
              <a:rPr lang="en-US" dirty="0"/>
              <a:t>In order for a starter to be rated NEMA, it has to meet certain characteristics.  First there has to be the aforementioned functional interchangeability amongst manufacturers.  Next it has to have replaceable contacts.  As your probably aware, each time a contact opens, an arc is created, causing damage to the contact surfaces.  With a circuit breaker, it’s not unusual to turn the breaker on, and it stays on for 20 or 30 years.  Contacts on starters however may be opening and closing many times an hour.  They will need to be replaced.  It didn’t make sense to have to replace the whole starter because the contacts wore out, so the contacts need to be replaceable.  Coils will wear out too.  Just as it sounds, a coil is a winding of wire.  In order to be able to replace it easily, the wire must be encapsulated so it doesn’t come unwound when being replaced.  Enough reserve capacity to ensure …. it means NEMA starters are typically considered to be capable of 10 million operations.  Class 20 overload protection means that in a locked rotor condition, the overload will hold for 20 seconds, the NEMA standard.  On electronic overloads they are factory set at class 20, but you have the option of selecting Class 10 or Class 30, which as you might guess gives you 10 seconds or 30  seconds in a locked rotor condition.</a:t>
            </a:r>
          </a:p>
        </p:txBody>
      </p:sp>
      <p:sp>
        <p:nvSpPr>
          <p:cNvPr id="4" name="Slide Number Placeholder 3"/>
          <p:cNvSpPr>
            <a:spLocks noGrp="1"/>
          </p:cNvSpPr>
          <p:nvPr>
            <p:ph type="sldNum" sz="quarter" idx="5"/>
          </p:nvPr>
        </p:nvSpPr>
        <p:spPr/>
        <p:txBody>
          <a:bodyPr/>
          <a:lstStyle/>
          <a:p>
            <a:fld id="{3A94E69C-C28A-4BE6-BE89-71D8FB2035FD}" type="slidenum">
              <a:rPr lang="en-US" smtClean="0"/>
              <a:pPr/>
              <a:t>5</a:t>
            </a:fld>
            <a:endParaRPr lang="en-US" dirty="0"/>
          </a:p>
        </p:txBody>
      </p:sp>
    </p:spTree>
    <p:extLst>
      <p:ext uri="{BB962C8B-B14F-4D97-AF65-F5344CB8AC3E}">
        <p14:creationId xmlns:p14="http://schemas.microsoft.com/office/powerpoint/2010/main" val="3278887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pPr defTabSz="966612">
              <a:defRPr/>
            </a:pPr>
            <a:r>
              <a:rPr lang="en-US" altLang="en-US" dirty="0"/>
              <a:t>Here is the table that all NEMA starter manufacturers design their starters to.  Not only does it list all of the horsepower ratings for different voltages, but also shows the maximum current rating for each NEMA size.</a:t>
            </a:r>
          </a:p>
          <a:p>
            <a:endParaRPr lang="en-U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6</a:t>
            </a:fld>
            <a:endParaRPr lang="en-US" dirty="0"/>
          </a:p>
        </p:txBody>
      </p:sp>
    </p:spTree>
    <p:extLst>
      <p:ext uri="{BB962C8B-B14F-4D97-AF65-F5344CB8AC3E}">
        <p14:creationId xmlns:p14="http://schemas.microsoft.com/office/powerpoint/2010/main" val="349303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r>
              <a:rPr lang="en-US" dirty="0"/>
              <a:t>Across the line starters are just a magnetic starter either in an enclosure or open, (no enclosure).  When the coil is energized, the power contacts close allowing current to go to the motor.  With this type of starter, you experience an inrush of current, typically six times the full load amps of the motor when it is turned on.  Similarly to a car, it takes more energy to get a motor up to speed than it does to keep it at speed. </a:t>
            </a:r>
          </a:p>
        </p:txBody>
      </p:sp>
      <p:sp>
        <p:nvSpPr>
          <p:cNvPr id="4" name="Slide Number Placeholder 3"/>
          <p:cNvSpPr>
            <a:spLocks noGrp="1"/>
          </p:cNvSpPr>
          <p:nvPr>
            <p:ph type="sldNum" sz="quarter" idx="5"/>
          </p:nvPr>
        </p:nvSpPr>
        <p:spPr/>
        <p:txBody>
          <a:bodyPr/>
          <a:lstStyle/>
          <a:p>
            <a:fld id="{3A94E69C-C28A-4BE6-BE89-71D8FB2035FD}" type="slidenum">
              <a:rPr lang="en-US" smtClean="0"/>
              <a:pPr/>
              <a:t>7</a:t>
            </a:fld>
            <a:endParaRPr lang="en-US" dirty="0"/>
          </a:p>
        </p:txBody>
      </p:sp>
    </p:spTree>
    <p:extLst>
      <p:ext uri="{BB962C8B-B14F-4D97-AF65-F5344CB8AC3E}">
        <p14:creationId xmlns:p14="http://schemas.microsoft.com/office/powerpoint/2010/main" val="2478448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20CFDF6-A382-460E-B3C3-049361A2F605}"/>
              </a:ext>
            </a:extLst>
          </p:cNvPr>
          <p:cNvSpPr>
            <a:spLocks noGrp="1" noChangeArrowheads="1"/>
          </p:cNvSpPr>
          <p:nvPr>
            <p:ph type="body" idx="1"/>
          </p:nvPr>
        </p:nvSpPr>
        <p:spPr>
          <a:xfrm>
            <a:off x="1039707" y="4788933"/>
            <a:ext cx="5723467" cy="4537234"/>
          </a:xfrm>
          <a:noFill/>
        </p:spPr>
        <p:txBody>
          <a:bodyPr lIns="102598" tIns="51300" rIns="102598" bIns="51300"/>
          <a:lstStyle/>
          <a:p>
            <a:pPr eaLnBrk="1" hangingPunct="1"/>
            <a:r>
              <a:rPr lang="en-US" altLang="en-US" dirty="0"/>
              <a:t>As you’re probably aware, adding a disconnecting means to the starter enclosure makes it a combination starter.  There are four disconnecting means available.  Most common is the fusible switch.  Non-fusible switches are also available.  As far as circuit breakers, thermal magnetic breakers are available but not very common.  Magnetic only circuit breakers are widely used.  There is no need for thermal overcurrent protection in the breaker as the overload rely performs this task, and the magnetic only breakers are less expensive than the thermal mags.  These breakers can also be accessorized with shunt trips, bell alarms and auxiliary contacts while fusible switches can have only auxiliary contacts.  You may hear the term MCP in these applications.  This is just another name for the magnetic only breaker and stands for Motor Circuit Protector.  It’s the name of a manufacturers line of magnetic only breakers but has become synonymous in the industry with these breakers, similar to Kleenex and facial tissues.  Our line of magnetic only breakers is called Mag-Break</a:t>
            </a:r>
          </a:p>
        </p:txBody>
      </p:sp>
      <p:sp>
        <p:nvSpPr>
          <p:cNvPr id="28675" name="Rectangle 3">
            <a:extLst>
              <a:ext uri="{FF2B5EF4-FFF2-40B4-BE49-F238E27FC236}">
                <a16:creationId xmlns:a16="http://schemas.microsoft.com/office/drawing/2014/main" id="{9BF25159-D560-4419-A249-88E0D84BED14}"/>
              </a:ext>
            </a:extLst>
          </p:cNvPr>
          <p:cNvSpPr>
            <a:spLocks noGrp="1" noRot="1" noChangeAspect="1" noChangeArrowheads="1" noTextEdit="1"/>
          </p:cNvSpPr>
          <p:nvPr>
            <p:ph type="sldImg"/>
          </p:nvPr>
        </p:nvSpPr>
        <p:spPr>
          <a:xfrm>
            <a:off x="555625" y="763588"/>
            <a:ext cx="6691313" cy="3765550"/>
          </a:xfrm>
          <a:ln w="12700" cap="flat"/>
        </p:spPr>
      </p:sp>
    </p:spTree>
    <p:extLst>
      <p:ext uri="{BB962C8B-B14F-4D97-AF65-F5344CB8AC3E}">
        <p14:creationId xmlns:p14="http://schemas.microsoft.com/office/powerpoint/2010/main" val="95345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00800" cy="3600450"/>
          </a:xfrm>
        </p:spPr>
      </p:sp>
      <p:sp>
        <p:nvSpPr>
          <p:cNvPr id="3" name="Notes Placeholder 2"/>
          <p:cNvSpPr>
            <a:spLocks noGrp="1"/>
          </p:cNvSpPr>
          <p:nvPr>
            <p:ph type="body" idx="1"/>
          </p:nvPr>
        </p:nvSpPr>
        <p:spPr/>
        <p:txBody>
          <a:bodyPr/>
          <a:lstStyle/>
          <a:p>
            <a:r>
              <a:rPr lang="en-US" dirty="0"/>
              <a:t>Reduced voltage starters are an older technology used in applications where higher horse powers are needed. If you started a size 6 starter with an across the line starter, considering the typical 6 times nominal current inrush, you’d get a temporary current surge of about 3000A, enough to brown out some plants.  Reduce voltage starters are kind of like putting a transmission on the starter.  They’ll start the motor using different methods aimed at reducing current on initial startup then increase the current to full load amps as the motor gets to full speed.  You’ll hear terms like Star-delta, Wye-delta, and Autotransformer when discussing these.  These days, </a:t>
            </a:r>
            <a:r>
              <a:rPr lang="en-US" dirty="0" err="1"/>
              <a:t>Solidstate</a:t>
            </a:r>
            <a:r>
              <a:rPr lang="en-US" dirty="0"/>
              <a:t> starters and even drives are used for these applications.</a:t>
            </a:r>
          </a:p>
          <a:p>
            <a:r>
              <a:rPr lang="en-US" dirty="0"/>
              <a:t>Reversing starters are still used as a cost effective way to make the motor go in both directions.  Two speed motors are also still used, but in a lot of cases, people are moving up to drives where they can </a:t>
            </a:r>
            <a:r>
              <a:rPr lang="en-US"/>
              <a:t>have many </a:t>
            </a:r>
            <a:r>
              <a:rPr lang="en-US" dirty="0"/>
              <a:t>speeds available instead of just two.</a:t>
            </a:r>
          </a:p>
        </p:txBody>
      </p:sp>
      <p:sp>
        <p:nvSpPr>
          <p:cNvPr id="4" name="Slide Number Placeholder 3"/>
          <p:cNvSpPr>
            <a:spLocks noGrp="1"/>
          </p:cNvSpPr>
          <p:nvPr>
            <p:ph type="sldNum" sz="quarter" idx="5"/>
          </p:nvPr>
        </p:nvSpPr>
        <p:spPr/>
        <p:txBody>
          <a:bodyPr/>
          <a:lstStyle/>
          <a:p>
            <a:fld id="{3A94E69C-C28A-4BE6-BE89-71D8FB2035FD}" type="slidenum">
              <a:rPr lang="en-US" smtClean="0"/>
              <a:pPr/>
              <a:t>9</a:t>
            </a:fld>
            <a:endParaRPr lang="en-US" dirty="0"/>
          </a:p>
        </p:txBody>
      </p:sp>
    </p:spTree>
    <p:extLst>
      <p:ext uri="{BB962C8B-B14F-4D97-AF65-F5344CB8AC3E}">
        <p14:creationId xmlns:p14="http://schemas.microsoft.com/office/powerpoint/2010/main" val="2881590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 r="7"/>
          <a:stretch/>
        </p:blipFill>
        <p:spPr bwMode="gray">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63" y="365752"/>
            <a:ext cx="15289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675" cap="all" baseline="0">
                <a:solidFill>
                  <a:schemeClr val="bg1"/>
                </a:solidFill>
              </a:defRPr>
            </a:lvl1pPr>
            <a:lvl2pPr marL="0" indent="0" algn="ctr">
              <a:spcBef>
                <a:spcPts val="0"/>
              </a:spcBef>
              <a:buNone/>
              <a:defRPr sz="675" cap="all" baseline="0">
                <a:solidFill>
                  <a:schemeClr val="bg1"/>
                </a:solidFill>
              </a:defRPr>
            </a:lvl2pPr>
            <a:lvl3pPr marL="0" indent="0" algn="ctr">
              <a:spcBef>
                <a:spcPts val="0"/>
              </a:spcBef>
              <a:buNone/>
              <a:defRPr sz="675" cap="all" baseline="0">
                <a:solidFill>
                  <a:schemeClr val="bg1"/>
                </a:solidFill>
              </a:defRPr>
            </a:lvl3pPr>
            <a:lvl4pPr marL="0" indent="0" algn="ctr">
              <a:spcBef>
                <a:spcPts val="0"/>
              </a:spcBef>
              <a:buNone/>
              <a:defRPr sz="675" cap="all" baseline="0">
                <a:solidFill>
                  <a:schemeClr val="bg1"/>
                </a:solidFill>
              </a:defRPr>
            </a:lvl4pPr>
            <a:lvl5pPr marL="0" indent="0" algn="ctr">
              <a:spcBef>
                <a:spcPts val="0"/>
              </a:spcBef>
              <a:buNone/>
              <a:defRPr sz="675" cap="all" baseline="0">
                <a:solidFill>
                  <a:schemeClr val="bg1"/>
                </a:solidFill>
              </a:defRPr>
            </a:lvl5pPr>
            <a:lvl6pPr marL="0" indent="0" algn="ctr">
              <a:spcBef>
                <a:spcPts val="0"/>
              </a:spcBef>
              <a:buNone/>
              <a:defRPr sz="675" cap="all" baseline="0">
                <a:solidFill>
                  <a:schemeClr val="bg1"/>
                </a:solidFill>
              </a:defRPr>
            </a:lvl6pPr>
            <a:lvl7pPr marL="0" indent="0" algn="ctr">
              <a:spcBef>
                <a:spcPts val="0"/>
              </a:spcBef>
              <a:buNone/>
              <a:defRPr sz="675" cap="all" baseline="0">
                <a:solidFill>
                  <a:schemeClr val="bg1"/>
                </a:solidFill>
              </a:defRPr>
            </a:lvl7pPr>
            <a:lvl8pPr marL="0" indent="0" algn="ctr">
              <a:spcBef>
                <a:spcPts val="0"/>
              </a:spcBef>
              <a:buNone/>
              <a:defRPr sz="675" cap="all" baseline="0">
                <a:solidFill>
                  <a:schemeClr val="bg1"/>
                </a:solidFill>
              </a:defRPr>
            </a:lvl8pPr>
            <a:lvl9pPr marL="0" indent="0" algn="ctr">
              <a:spcBef>
                <a:spcPts val="0"/>
              </a:spcBef>
              <a:buNone/>
              <a:defRPr sz="675"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3"/>
          </p:nvPr>
        </p:nvSpPr>
        <p:spPr bwMode="gray">
          <a:xfrm>
            <a:off x="340521" y="5000633"/>
            <a:ext cx="10112937" cy="224432"/>
          </a:xfrm>
        </p:spPr>
        <p:txBody>
          <a:bodyPr lIns="0" tIns="0" rIns="0" bIns="0" anchor="b"/>
          <a:lstStyle>
            <a:lvl1pPr marL="1191" indent="0">
              <a:buFont typeface="Arial" panose="020B0604020202020204" pitchFamily="34" charset="0"/>
              <a:buNone/>
              <a:defRPr sz="750" cap="all" baseline="0"/>
            </a:lvl1pPr>
            <a:lvl2pPr marL="1191" indent="0">
              <a:buNone/>
              <a:defRPr sz="750" cap="all" baseline="0"/>
            </a:lvl2pPr>
            <a:lvl3pPr marL="1191" indent="0">
              <a:buNone/>
              <a:defRPr sz="750" cap="all" baseline="0"/>
            </a:lvl3pPr>
            <a:lvl4pPr marL="1191" indent="0">
              <a:buNone/>
              <a:defRPr sz="750" cap="all" baseline="0"/>
            </a:lvl4pPr>
            <a:lvl5pPr marL="1191" indent="0">
              <a:buNone/>
              <a:defRPr sz="750" cap="all" baseline="0"/>
            </a:lvl5pPr>
            <a:lvl6pPr marL="1191" indent="0">
              <a:buNone/>
              <a:defRPr sz="750" cap="all" baseline="0"/>
            </a:lvl6pPr>
            <a:lvl7pPr marL="1191" indent="0">
              <a:buNone/>
              <a:defRPr sz="750" cap="all" baseline="0"/>
            </a:lvl7pPr>
            <a:lvl8pPr marL="1191" indent="0">
              <a:buNone/>
              <a:defRPr sz="750" cap="all" baseline="0"/>
            </a:lvl8pPr>
            <a:lvl9pPr marL="1191" indent="0">
              <a:buNone/>
              <a:defRPr sz="75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2400"/>
            </a:lvl1pPr>
          </a:lstStyle>
          <a:p>
            <a:r>
              <a:rPr lang="en-US"/>
              <a:t>Click to edit Master title style</a:t>
            </a:r>
            <a:endParaRPr lang="en-US" dirty="0"/>
          </a:p>
        </p:txBody>
      </p:sp>
      <p:sp>
        <p:nvSpPr>
          <p:cNvPr id="3" name="Subtitle 2"/>
          <p:cNvSpPr>
            <a:spLocks noGrp="1"/>
          </p:cNvSpPr>
          <p:nvPr>
            <p:ph type="subTitle" idx="1"/>
          </p:nvPr>
        </p:nvSpPr>
        <p:spPr bwMode="gray">
          <a:xfrm>
            <a:off x="340521" y="5751516"/>
            <a:ext cx="10112147"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21"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4"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7488BFE-015E-452C-932B-DB979AC8F282}"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3"/>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3"/>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8"/>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8"/>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8"/>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3"/>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3"/>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3"/>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8"/>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8"/>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8"/>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55A9BD9-4AB1-4514-A40D-3F4348B2CF77}"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7"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7"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7"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7"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3" y="2317637"/>
            <a:ext cx="3757689"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3"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AB57985-67D2-4C2C-8135-28A8C8C9566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7"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7"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7"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7"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3" y="2317636"/>
            <a:ext cx="3757436"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3"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8"/>
            <a:ext cx="11520000" cy="460375"/>
          </a:xfrm>
          <a:solidFill>
            <a:schemeClr val="accent3"/>
          </a:solidFill>
        </p:spPr>
        <p:txBody>
          <a:bodyPr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6" y="1931194"/>
            <a:ext cx="5603435"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5"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6" y="1931194"/>
            <a:ext cx="5603435" cy="34309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8"/>
            <a:ext cx="11520896" cy="460375"/>
          </a:xfrm>
          <a:solidFill>
            <a:schemeClr val="accent3"/>
          </a:solidFill>
        </p:spPr>
        <p:txBody>
          <a:bodyPr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6" y="2317638"/>
            <a:ext cx="5603435"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C4B2A68-D918-4286-96B0-6342B7A9B0CE}"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8"/>
            <a:ext cx="11520683" cy="460375"/>
          </a:xfrm>
          <a:solidFill>
            <a:schemeClr val="accent3"/>
          </a:solidFill>
        </p:spPr>
        <p:txBody>
          <a:bodyPr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72E678C-17C0-4756-8034-8236E2D4136B}"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userDrawn="1"/>
        </p:nvSpPr>
        <p:spPr bwMode="gray">
          <a:xfrm rot="5400000">
            <a:off x="4334902" y="4088005"/>
            <a:ext cx="3523271" cy="124947"/>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2"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3" y="0"/>
            <a:ext cx="12192000" cy="4610100"/>
          </a:xfrm>
          <a:prstGeom prst="rect">
            <a:avLst/>
          </a:prstGeom>
        </p:spPr>
      </p:pic>
      <p:sp>
        <p:nvSpPr>
          <p:cNvPr id="22" name="Text Placeholder 5"/>
          <p:cNvSpPr>
            <a:spLocks noGrp="1"/>
          </p:cNvSpPr>
          <p:nvPr>
            <p:ph type="body" sz="quarter" idx="16"/>
          </p:nvPr>
        </p:nvSpPr>
        <p:spPr bwMode="gray">
          <a:xfrm>
            <a:off x="335757" y="365752"/>
            <a:ext cx="15289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675" cap="all" baseline="0">
                <a:solidFill>
                  <a:schemeClr val="bg1"/>
                </a:solidFill>
              </a:defRPr>
            </a:lvl1pPr>
            <a:lvl2pPr marL="0" indent="0" algn="ctr">
              <a:spcBef>
                <a:spcPts val="0"/>
              </a:spcBef>
              <a:buNone/>
              <a:defRPr sz="675" cap="all" baseline="0">
                <a:solidFill>
                  <a:schemeClr val="bg1"/>
                </a:solidFill>
              </a:defRPr>
            </a:lvl2pPr>
            <a:lvl3pPr marL="0" indent="0" algn="ctr">
              <a:spcBef>
                <a:spcPts val="0"/>
              </a:spcBef>
              <a:buNone/>
              <a:defRPr sz="675" cap="all" baseline="0">
                <a:solidFill>
                  <a:schemeClr val="bg1"/>
                </a:solidFill>
              </a:defRPr>
            </a:lvl3pPr>
            <a:lvl4pPr marL="0" indent="0" algn="ctr">
              <a:spcBef>
                <a:spcPts val="0"/>
              </a:spcBef>
              <a:buNone/>
              <a:defRPr sz="675" cap="all" baseline="0">
                <a:solidFill>
                  <a:schemeClr val="bg1"/>
                </a:solidFill>
              </a:defRPr>
            </a:lvl4pPr>
            <a:lvl5pPr marL="0" indent="0" algn="ctr">
              <a:spcBef>
                <a:spcPts val="0"/>
              </a:spcBef>
              <a:buNone/>
              <a:defRPr sz="675" cap="all" baseline="0">
                <a:solidFill>
                  <a:schemeClr val="bg1"/>
                </a:solidFill>
              </a:defRPr>
            </a:lvl5pPr>
            <a:lvl6pPr marL="0" indent="0" algn="ctr">
              <a:spcBef>
                <a:spcPts val="0"/>
              </a:spcBef>
              <a:buNone/>
              <a:defRPr sz="675" cap="all" baseline="0">
                <a:solidFill>
                  <a:schemeClr val="bg1"/>
                </a:solidFill>
              </a:defRPr>
            </a:lvl6pPr>
            <a:lvl7pPr marL="0" indent="0" algn="ctr">
              <a:spcBef>
                <a:spcPts val="0"/>
              </a:spcBef>
              <a:buNone/>
              <a:defRPr sz="675" cap="all" baseline="0">
                <a:solidFill>
                  <a:schemeClr val="bg1"/>
                </a:solidFill>
              </a:defRPr>
            </a:lvl7pPr>
            <a:lvl8pPr marL="0" indent="0" algn="ctr">
              <a:spcBef>
                <a:spcPts val="0"/>
              </a:spcBef>
              <a:buNone/>
              <a:defRPr sz="675" cap="all" baseline="0">
                <a:solidFill>
                  <a:schemeClr val="bg1"/>
                </a:solidFill>
              </a:defRPr>
            </a:lvl8pPr>
            <a:lvl9pPr marL="0" indent="0" algn="ctr">
              <a:spcBef>
                <a:spcPts val="0"/>
              </a:spcBef>
              <a:buNone/>
              <a:defRPr sz="675"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521" y="5000633"/>
            <a:ext cx="10112937" cy="224432"/>
          </a:xfrm>
        </p:spPr>
        <p:txBody>
          <a:bodyPr lIns="0" tIns="0" rIns="0" bIns="0" anchor="b"/>
          <a:lstStyle>
            <a:lvl1pPr marL="1191" indent="0">
              <a:buFont typeface="Arial" panose="020B0604020202020204" pitchFamily="34" charset="0"/>
              <a:buNone/>
              <a:defRPr sz="750" cap="all" baseline="0"/>
            </a:lvl1pPr>
            <a:lvl2pPr marL="1191" indent="0">
              <a:buNone/>
              <a:defRPr sz="750" cap="all" baseline="0"/>
            </a:lvl2pPr>
            <a:lvl3pPr marL="1191" indent="0">
              <a:buNone/>
              <a:defRPr sz="750" cap="all" baseline="0"/>
            </a:lvl3pPr>
            <a:lvl4pPr marL="1191" indent="0">
              <a:buNone/>
              <a:defRPr sz="750" cap="all" baseline="0"/>
            </a:lvl4pPr>
            <a:lvl5pPr marL="1191" indent="0">
              <a:buNone/>
              <a:defRPr sz="750" cap="all" baseline="0"/>
            </a:lvl5pPr>
            <a:lvl6pPr marL="1191" indent="0">
              <a:buNone/>
              <a:defRPr sz="750" cap="all" baseline="0"/>
            </a:lvl6pPr>
            <a:lvl7pPr marL="1191" indent="0">
              <a:buNone/>
              <a:defRPr sz="750" cap="all" baseline="0"/>
            </a:lvl7pPr>
            <a:lvl8pPr marL="1191" indent="0">
              <a:buNone/>
              <a:defRPr sz="750" cap="all" baseline="0"/>
            </a:lvl8pPr>
            <a:lvl9pPr marL="1191" indent="0">
              <a:buNone/>
              <a:defRPr sz="75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8"/>
            <a:ext cx="10112148" cy="504001"/>
          </a:xfrm>
        </p:spPr>
        <p:txBody>
          <a:bodyPr lIns="0" tIns="0" rIns="0" bIns="0" anchor="b"/>
          <a:lstStyle>
            <a:lvl1pPr>
              <a:defRPr sz="2400"/>
            </a:lvl1pPr>
          </a:lstStyle>
          <a:p>
            <a:r>
              <a:rPr lang="en-US"/>
              <a:t>Click to edit Master title style</a:t>
            </a:r>
            <a:endParaRPr lang="en-US" dirty="0"/>
          </a:p>
        </p:txBody>
      </p:sp>
      <p:sp>
        <p:nvSpPr>
          <p:cNvPr id="12" name="Subtitle 2"/>
          <p:cNvSpPr>
            <a:spLocks noGrp="1"/>
          </p:cNvSpPr>
          <p:nvPr>
            <p:ph type="subTitle" idx="1"/>
          </p:nvPr>
        </p:nvSpPr>
        <p:spPr bwMode="gray">
          <a:xfrm>
            <a:off x="340520" y="5751516"/>
            <a:ext cx="10112147"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21"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4"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2"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6DACDBD-1DFF-49BA-A724-30E3F02C142A}"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5"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3"/>
            <a:ext cx="5605200" cy="2950867"/>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3"/>
            <a:ext cx="56052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8"/>
            <a:ext cx="11521160" cy="460375"/>
          </a:xfrm>
          <a:solidFill>
            <a:schemeClr val="accent3"/>
          </a:solidFill>
        </p:spPr>
        <p:txBody>
          <a:bodyPr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1783AD7-02E7-449A-B532-68934DEE5F31}"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2"/>
            <a:ext cx="5605200"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6" y="1931194"/>
            <a:ext cx="5603435"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3"/>
            <a:ext cx="560520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2"/>
            <a:ext cx="5605200" cy="35951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t>January 9,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7"/>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70" y="1085213"/>
            <a:ext cx="1152115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7"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3"/>
            <a:ext cx="560520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75ACC3D8-F658-404B-AC58-DFDEB860C833}" type="datetime4">
              <a:rPr lang="en-US" smtClean="0"/>
              <a:t>January 9,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9"/>
            <a:ext cx="560520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84" y="1931195"/>
            <a:ext cx="2064201"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4" y="2317642"/>
            <a:ext cx="2064201"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5" y="1931195"/>
            <a:ext cx="4093767"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30" y="1931195"/>
            <a:ext cx="7128599"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5" y="2317642"/>
            <a:ext cx="4093767"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265"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6" y="1931193"/>
            <a:ext cx="4093767"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5" y="2317638"/>
            <a:ext cx="4094665"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21D0314D-AAD8-43AE-987E-1CD311B19016}" type="datetime4">
              <a:rPr lang="en-US" smtClean="0"/>
              <a:t>January 9,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1161"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5"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8"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1" y="2317643"/>
            <a:ext cx="7128597"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4094664" cy="295097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2" y="1931193"/>
            <a:ext cx="7129297"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2" y="3831247"/>
            <a:ext cx="7129297"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C3EC54A-C632-4B8A-8DD8-4163ADA26599}" type="datetime4">
              <a:rPr lang="en-US" smtClean="0"/>
              <a:t>January 9,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931" y="4214709"/>
            <a:ext cx="7128597"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userDrawn="1"/>
        </p:nvCxnSpPr>
        <p:spPr bwMode="gray">
          <a:xfrm>
            <a:off x="4724931"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45" name="Straight Connector 44"/>
          <p:cNvCxnSpPr/>
          <p:nvPr userDrawn="1"/>
        </p:nvCxnSpPr>
        <p:spPr bwMode="gray">
          <a:xfrm>
            <a:off x="333265"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094DB61-25C8-4EF5-ACA6-394B43063948}"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6"/>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6"/>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6"/>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35" name="Straight Connector 34"/>
          <p:cNvCxnSpPr/>
          <p:nvPr userDrawn="1"/>
        </p:nvCxnSpPr>
        <p:spPr bwMode="gray">
          <a:xfrm>
            <a:off x="4124131" y="2388388"/>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3" y="2388388"/>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3"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675" cap="all" baseline="0">
                <a:solidFill>
                  <a:schemeClr val="bg1"/>
                </a:solidFill>
              </a:defRPr>
            </a:lvl1pPr>
            <a:lvl2pPr marL="0" indent="0" algn="ctr">
              <a:spcBef>
                <a:spcPts val="0"/>
              </a:spcBef>
              <a:buNone/>
              <a:defRPr sz="675" cap="all" baseline="0">
                <a:solidFill>
                  <a:schemeClr val="bg1"/>
                </a:solidFill>
              </a:defRPr>
            </a:lvl2pPr>
            <a:lvl3pPr marL="0" indent="0" algn="ctr">
              <a:spcBef>
                <a:spcPts val="0"/>
              </a:spcBef>
              <a:buNone/>
              <a:defRPr sz="675" cap="all" baseline="0">
                <a:solidFill>
                  <a:schemeClr val="bg1"/>
                </a:solidFill>
              </a:defRPr>
            </a:lvl3pPr>
            <a:lvl4pPr marL="0" indent="0" algn="ctr">
              <a:spcBef>
                <a:spcPts val="0"/>
              </a:spcBef>
              <a:buNone/>
              <a:defRPr sz="675" cap="all" baseline="0">
                <a:solidFill>
                  <a:schemeClr val="bg1"/>
                </a:solidFill>
              </a:defRPr>
            </a:lvl4pPr>
            <a:lvl5pPr marL="0" indent="0" algn="ctr">
              <a:spcBef>
                <a:spcPts val="0"/>
              </a:spcBef>
              <a:buNone/>
              <a:defRPr sz="675" cap="all" baseline="0">
                <a:solidFill>
                  <a:schemeClr val="bg1"/>
                </a:solidFill>
              </a:defRPr>
            </a:lvl5pPr>
            <a:lvl6pPr marL="0" indent="0" algn="ctr">
              <a:spcBef>
                <a:spcPts val="0"/>
              </a:spcBef>
              <a:buNone/>
              <a:defRPr sz="675" cap="all" baseline="0">
                <a:solidFill>
                  <a:schemeClr val="bg1"/>
                </a:solidFill>
              </a:defRPr>
            </a:lvl6pPr>
            <a:lvl7pPr marL="0" indent="0" algn="ctr">
              <a:spcBef>
                <a:spcPts val="0"/>
              </a:spcBef>
              <a:buNone/>
              <a:defRPr sz="675" cap="all" baseline="0">
                <a:solidFill>
                  <a:schemeClr val="bg1"/>
                </a:solidFill>
              </a:defRPr>
            </a:lvl7pPr>
            <a:lvl8pPr marL="0" indent="0" algn="ctr">
              <a:spcBef>
                <a:spcPts val="0"/>
              </a:spcBef>
              <a:buNone/>
              <a:defRPr sz="675" cap="all" baseline="0">
                <a:solidFill>
                  <a:schemeClr val="bg1"/>
                </a:solidFill>
              </a:defRPr>
            </a:lvl8pPr>
            <a:lvl9pPr marL="0" indent="0" algn="ctr">
              <a:spcBef>
                <a:spcPts val="0"/>
              </a:spcBef>
              <a:buNone/>
              <a:defRPr sz="675"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521" y="5000633"/>
            <a:ext cx="10112937" cy="224432"/>
          </a:xfrm>
        </p:spPr>
        <p:txBody>
          <a:bodyPr lIns="0" tIns="0" rIns="0" bIns="0" anchor="b"/>
          <a:lstStyle>
            <a:lvl1pPr marL="1191" indent="0">
              <a:buFont typeface="Arial" panose="020B0604020202020204" pitchFamily="34" charset="0"/>
              <a:buNone/>
              <a:defRPr sz="750" cap="all" baseline="0"/>
            </a:lvl1pPr>
            <a:lvl2pPr marL="1191" indent="0">
              <a:buNone/>
              <a:defRPr sz="750" cap="all" baseline="0"/>
            </a:lvl2pPr>
            <a:lvl3pPr marL="1191" indent="0">
              <a:buNone/>
              <a:defRPr sz="750" cap="all" baseline="0"/>
            </a:lvl3pPr>
            <a:lvl4pPr marL="1191" indent="0">
              <a:buNone/>
              <a:defRPr sz="750" cap="all" baseline="0"/>
            </a:lvl4pPr>
            <a:lvl5pPr marL="1191" indent="0">
              <a:buNone/>
              <a:defRPr sz="750" cap="all" baseline="0"/>
            </a:lvl5pPr>
            <a:lvl6pPr marL="1191" indent="0">
              <a:buNone/>
              <a:defRPr sz="750" cap="all" baseline="0"/>
            </a:lvl6pPr>
            <a:lvl7pPr marL="1191" indent="0">
              <a:buNone/>
              <a:defRPr sz="750" cap="all" baseline="0"/>
            </a:lvl7pPr>
            <a:lvl8pPr marL="1191" indent="0">
              <a:buNone/>
              <a:defRPr sz="750" cap="all" baseline="0"/>
            </a:lvl8pPr>
            <a:lvl9pPr marL="1191" indent="0">
              <a:buNone/>
              <a:defRPr sz="75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8"/>
            <a:ext cx="10112148" cy="504001"/>
          </a:xfrm>
        </p:spPr>
        <p:txBody>
          <a:bodyPr lIns="0" tIns="0" rIns="0" bIns="0" anchor="b"/>
          <a:lstStyle>
            <a:lvl1pPr>
              <a:defRPr sz="2400"/>
            </a:lvl1pPr>
          </a:lstStyle>
          <a:p>
            <a:r>
              <a:rPr lang="en-US"/>
              <a:t>Click to edit Master title style</a:t>
            </a:r>
            <a:endParaRPr lang="en-US" dirty="0"/>
          </a:p>
        </p:txBody>
      </p:sp>
      <p:sp>
        <p:nvSpPr>
          <p:cNvPr id="12" name="Subtitle 2"/>
          <p:cNvSpPr>
            <a:spLocks noGrp="1"/>
          </p:cNvSpPr>
          <p:nvPr>
            <p:ph type="subTitle" idx="1"/>
          </p:nvPr>
        </p:nvSpPr>
        <p:spPr bwMode="gray">
          <a:xfrm>
            <a:off x="340520" y="5751516"/>
            <a:ext cx="10112147"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21"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4"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6" y="5452639"/>
            <a:ext cx="11520263" cy="460800"/>
          </a:xfrm>
          <a:solidFill>
            <a:schemeClr val="accent3"/>
          </a:solidFill>
        </p:spPr>
        <p:txBody>
          <a:bodyPr anchor="ctr"/>
          <a:lstStyle>
            <a:lvl1pPr marL="5954" indent="0" algn="ctr">
              <a:spcBef>
                <a:spcPts val="0"/>
              </a:spcBef>
              <a:buFont typeface="Arial" panose="020B0604020202020204" pitchFamily="34" charset="0"/>
              <a:buNone/>
              <a:defRPr sz="1200" b="1">
                <a:solidFill>
                  <a:schemeClr val="bg1"/>
                </a:solidFill>
              </a:defRPr>
            </a:lvl1pPr>
            <a:lvl2pPr marL="5954" indent="0" algn="ctr">
              <a:spcBef>
                <a:spcPts val="0"/>
              </a:spcBef>
              <a:buNone/>
              <a:defRPr sz="1200" b="1">
                <a:solidFill>
                  <a:schemeClr val="bg1"/>
                </a:solidFill>
              </a:defRPr>
            </a:lvl2pPr>
            <a:lvl3pPr marL="5954" indent="0" algn="ctr">
              <a:spcBef>
                <a:spcPts val="0"/>
              </a:spcBef>
              <a:buNone/>
              <a:defRPr sz="1200" b="1">
                <a:solidFill>
                  <a:schemeClr val="bg1"/>
                </a:solidFill>
              </a:defRPr>
            </a:lvl3pPr>
            <a:lvl4pPr marL="5954" indent="0" algn="ctr">
              <a:spcBef>
                <a:spcPts val="0"/>
              </a:spcBef>
              <a:buNone/>
              <a:defRPr sz="1200" b="1">
                <a:solidFill>
                  <a:schemeClr val="bg1"/>
                </a:solidFill>
              </a:defRPr>
            </a:lvl4pPr>
            <a:lvl5pPr marL="5954" indent="0" algn="ctr">
              <a:spcBef>
                <a:spcPts val="0"/>
              </a:spcBef>
              <a:buNone/>
              <a:defRPr sz="1200" b="1">
                <a:solidFill>
                  <a:schemeClr val="bg1"/>
                </a:solidFill>
              </a:defRPr>
            </a:lvl5pPr>
            <a:lvl6pPr marL="5954" indent="0" algn="ctr">
              <a:spcBef>
                <a:spcPts val="0"/>
              </a:spcBef>
              <a:buNone/>
              <a:defRPr sz="1200" b="1">
                <a:solidFill>
                  <a:schemeClr val="bg1"/>
                </a:solidFill>
              </a:defRPr>
            </a:lvl6pPr>
            <a:lvl7pPr marL="5954" indent="0" algn="ctr">
              <a:spcBef>
                <a:spcPts val="0"/>
              </a:spcBef>
              <a:buNone/>
              <a:defRPr sz="1200" b="1">
                <a:solidFill>
                  <a:schemeClr val="bg1"/>
                </a:solidFill>
              </a:defRPr>
            </a:lvl7pPr>
            <a:lvl8pPr marL="5954" indent="0" algn="ctr">
              <a:spcBef>
                <a:spcPts val="0"/>
              </a:spcBef>
              <a:buNone/>
              <a:defRPr sz="1200" b="1">
                <a:solidFill>
                  <a:schemeClr val="bg1"/>
                </a:solidFill>
              </a:defRPr>
            </a:lvl8pPr>
            <a:lvl9pPr marL="5954"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6B2BC20-ABC6-478C-8E1B-2165F3667B32}"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34" name="Straight Connector 33"/>
          <p:cNvCxnSpPr/>
          <p:nvPr userDrawn="1"/>
        </p:nvCxnSpPr>
        <p:spPr bwMode="gray">
          <a:xfrm>
            <a:off x="412413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176D1A0-7D36-42FE-8B65-73ABE00A4B81}"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userDrawn="1"/>
        </p:nvSpPr>
        <p:spPr bwMode="gray">
          <a:xfrm rot="5400000">
            <a:off x="6301202" y="4088360"/>
            <a:ext cx="3522591" cy="12492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2"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7" y="4091269"/>
            <a:ext cx="3522591" cy="12492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2"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78EC23C-A2EE-4E37-B3CA-EB5FB6E0A626}"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5954" indent="0" algn="ctr">
              <a:spcBef>
                <a:spcPts val="0"/>
              </a:spcBef>
              <a:buFont typeface="Arial" panose="020B0604020202020204" pitchFamily="34" charset="0"/>
              <a:buNone/>
              <a:defRPr sz="1200" b="1">
                <a:solidFill>
                  <a:schemeClr val="bg1"/>
                </a:solidFill>
              </a:defRPr>
            </a:lvl1pPr>
            <a:lvl2pPr marL="5954" indent="0" algn="ctr">
              <a:spcBef>
                <a:spcPts val="0"/>
              </a:spcBef>
              <a:buNone/>
              <a:defRPr sz="1200" b="1">
                <a:solidFill>
                  <a:schemeClr val="bg1"/>
                </a:solidFill>
              </a:defRPr>
            </a:lvl2pPr>
            <a:lvl3pPr marL="5954" indent="0" algn="ctr">
              <a:spcBef>
                <a:spcPts val="0"/>
              </a:spcBef>
              <a:buNone/>
              <a:defRPr sz="1200" b="1">
                <a:solidFill>
                  <a:schemeClr val="bg1"/>
                </a:solidFill>
              </a:defRPr>
            </a:lvl3pPr>
            <a:lvl4pPr marL="5954" indent="0" algn="ctr">
              <a:spcBef>
                <a:spcPts val="0"/>
              </a:spcBef>
              <a:buNone/>
              <a:defRPr sz="1200" b="1">
                <a:solidFill>
                  <a:schemeClr val="bg1"/>
                </a:solidFill>
              </a:defRPr>
            </a:lvl4pPr>
            <a:lvl5pPr marL="5954" indent="0" algn="ctr">
              <a:spcBef>
                <a:spcPts val="0"/>
              </a:spcBef>
              <a:buNone/>
              <a:defRPr sz="1200" b="1">
                <a:solidFill>
                  <a:schemeClr val="bg1"/>
                </a:solidFill>
              </a:defRPr>
            </a:lvl5pPr>
            <a:lvl6pPr marL="5954" indent="0" algn="ctr">
              <a:spcBef>
                <a:spcPts val="0"/>
              </a:spcBef>
              <a:buNone/>
              <a:defRPr sz="1200" b="1">
                <a:solidFill>
                  <a:schemeClr val="bg1"/>
                </a:solidFill>
              </a:defRPr>
            </a:lvl6pPr>
            <a:lvl7pPr marL="5954" indent="0" algn="ctr">
              <a:spcBef>
                <a:spcPts val="0"/>
              </a:spcBef>
              <a:buNone/>
              <a:defRPr sz="1200" b="1">
                <a:solidFill>
                  <a:schemeClr val="bg1"/>
                </a:solidFill>
              </a:defRPr>
            </a:lvl7pPr>
            <a:lvl8pPr marL="5954" indent="0" algn="ctr">
              <a:spcBef>
                <a:spcPts val="0"/>
              </a:spcBef>
              <a:buNone/>
              <a:defRPr sz="1200" b="1">
                <a:solidFill>
                  <a:schemeClr val="bg1"/>
                </a:solidFill>
              </a:defRPr>
            </a:lvl8pPr>
            <a:lvl9pPr marL="5954"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19" name="Gleichschenkliges Dreieck 46"/>
          <p:cNvSpPr/>
          <p:nvPr userDrawn="1"/>
        </p:nvSpPr>
        <p:spPr bwMode="gray">
          <a:xfrm rot="5400000">
            <a:off x="6622950" y="3766612"/>
            <a:ext cx="2879092" cy="12492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2"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6" y="3769521"/>
            <a:ext cx="2879093" cy="12492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12"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4"/>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3"/>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3"/>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61"/>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61"/>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61"/>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B49FC10-E749-4C4C-8DA8-5C5C82B618BE}"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3"/>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3"/>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3"/>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61"/>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61"/>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61"/>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15E654D-F1FE-47BD-AEB4-A952F2E268AF}"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5954" indent="0" algn="ctr">
              <a:spcBef>
                <a:spcPts val="0"/>
              </a:spcBef>
              <a:buFont typeface="Arial" panose="020B0604020202020204" pitchFamily="34" charset="0"/>
              <a:buNone/>
              <a:defRPr sz="1200" b="1">
                <a:solidFill>
                  <a:schemeClr val="bg1"/>
                </a:solidFill>
              </a:defRPr>
            </a:lvl1pPr>
            <a:lvl2pPr marL="5954" indent="0" algn="ctr">
              <a:spcBef>
                <a:spcPts val="0"/>
              </a:spcBef>
              <a:buNone/>
              <a:defRPr sz="1200" b="1">
                <a:solidFill>
                  <a:schemeClr val="bg1"/>
                </a:solidFill>
              </a:defRPr>
            </a:lvl2pPr>
            <a:lvl3pPr marL="5954" indent="0" algn="ctr">
              <a:spcBef>
                <a:spcPts val="0"/>
              </a:spcBef>
              <a:buNone/>
              <a:defRPr sz="1200" b="1">
                <a:solidFill>
                  <a:schemeClr val="bg1"/>
                </a:solidFill>
              </a:defRPr>
            </a:lvl3pPr>
            <a:lvl4pPr marL="5954" indent="0" algn="ctr">
              <a:spcBef>
                <a:spcPts val="0"/>
              </a:spcBef>
              <a:buNone/>
              <a:defRPr sz="1200" b="1">
                <a:solidFill>
                  <a:schemeClr val="bg1"/>
                </a:solidFill>
              </a:defRPr>
            </a:lvl4pPr>
            <a:lvl5pPr marL="5954" indent="0" algn="ctr">
              <a:spcBef>
                <a:spcPts val="0"/>
              </a:spcBef>
              <a:buNone/>
              <a:defRPr sz="1200" b="1">
                <a:solidFill>
                  <a:schemeClr val="bg1"/>
                </a:solidFill>
              </a:defRPr>
            </a:lvl5pPr>
            <a:lvl6pPr marL="5954" indent="0" algn="ctr">
              <a:spcBef>
                <a:spcPts val="0"/>
              </a:spcBef>
              <a:buNone/>
              <a:defRPr sz="1200" b="1">
                <a:solidFill>
                  <a:schemeClr val="bg1"/>
                </a:solidFill>
              </a:defRPr>
            </a:lvl6pPr>
            <a:lvl7pPr marL="5954" indent="0" algn="ctr">
              <a:spcBef>
                <a:spcPts val="0"/>
              </a:spcBef>
              <a:buNone/>
              <a:defRPr sz="1200" b="1">
                <a:solidFill>
                  <a:schemeClr val="bg1"/>
                </a:solidFill>
              </a:defRPr>
            </a:lvl7pPr>
            <a:lvl8pPr marL="5954" indent="0" algn="ctr">
              <a:spcBef>
                <a:spcPts val="0"/>
              </a:spcBef>
              <a:buNone/>
              <a:defRPr sz="1200" b="1">
                <a:solidFill>
                  <a:schemeClr val="bg1"/>
                </a:solidFill>
              </a:defRPr>
            </a:lvl8pPr>
            <a:lvl9pPr marL="5954"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67" y="3989616"/>
            <a:ext cx="2655683"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5"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3" y="1931194"/>
            <a:ext cx="5609417"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3"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4" y="1931194"/>
            <a:ext cx="2655215"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79F5AED-CDE6-4CF9-A19E-ACD3A4FD6C29}"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4"/>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4"/>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4"/>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4"/>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8" y="5452639"/>
            <a:ext cx="11520897" cy="460800"/>
          </a:xfrm>
          <a:solidFill>
            <a:schemeClr val="accent3"/>
          </a:solidFill>
        </p:spPr>
        <p:txBody>
          <a:bodyPr anchor="ctr"/>
          <a:lstStyle>
            <a:lvl1pPr marL="5954" indent="0" algn="ctr">
              <a:spcBef>
                <a:spcPts val="0"/>
              </a:spcBef>
              <a:buFont typeface="Arial" panose="020B0604020202020204" pitchFamily="34" charset="0"/>
              <a:buNone/>
              <a:defRPr sz="1200" b="1">
                <a:solidFill>
                  <a:schemeClr val="bg1"/>
                </a:solidFill>
              </a:defRPr>
            </a:lvl1pPr>
            <a:lvl2pPr marL="5954" indent="0" algn="ctr">
              <a:spcBef>
                <a:spcPts val="0"/>
              </a:spcBef>
              <a:buNone/>
              <a:defRPr sz="1200" b="1">
                <a:solidFill>
                  <a:schemeClr val="bg1"/>
                </a:solidFill>
              </a:defRPr>
            </a:lvl2pPr>
            <a:lvl3pPr marL="5954" indent="0" algn="ctr">
              <a:spcBef>
                <a:spcPts val="0"/>
              </a:spcBef>
              <a:buNone/>
              <a:defRPr sz="1200" b="1">
                <a:solidFill>
                  <a:schemeClr val="bg1"/>
                </a:solidFill>
              </a:defRPr>
            </a:lvl3pPr>
            <a:lvl4pPr marL="5954" indent="0" algn="ctr">
              <a:spcBef>
                <a:spcPts val="0"/>
              </a:spcBef>
              <a:buNone/>
              <a:defRPr sz="1200" b="1">
                <a:solidFill>
                  <a:schemeClr val="bg1"/>
                </a:solidFill>
              </a:defRPr>
            </a:lvl4pPr>
            <a:lvl5pPr marL="5954" indent="0" algn="ctr">
              <a:spcBef>
                <a:spcPts val="0"/>
              </a:spcBef>
              <a:buNone/>
              <a:defRPr sz="1200" b="1">
                <a:solidFill>
                  <a:schemeClr val="bg1"/>
                </a:solidFill>
              </a:defRPr>
            </a:lvl5pPr>
            <a:lvl6pPr marL="5954" indent="0" algn="ctr">
              <a:spcBef>
                <a:spcPts val="0"/>
              </a:spcBef>
              <a:buNone/>
              <a:defRPr sz="1200" b="1">
                <a:solidFill>
                  <a:schemeClr val="bg1"/>
                </a:solidFill>
              </a:defRPr>
            </a:lvl6pPr>
            <a:lvl7pPr marL="5954" indent="0" algn="ctr">
              <a:spcBef>
                <a:spcPts val="0"/>
              </a:spcBef>
              <a:buNone/>
              <a:defRPr sz="1200" b="1">
                <a:solidFill>
                  <a:schemeClr val="bg1"/>
                </a:solidFill>
              </a:defRPr>
            </a:lvl7pPr>
            <a:lvl8pPr marL="5954" indent="0" algn="ctr">
              <a:spcBef>
                <a:spcPts val="0"/>
              </a:spcBef>
              <a:buNone/>
              <a:defRPr sz="1200" b="1">
                <a:solidFill>
                  <a:schemeClr val="bg1"/>
                </a:solidFill>
              </a:defRPr>
            </a:lvl8pPr>
            <a:lvl9pPr marL="5954"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DF793CCD-C37B-40CA-9C03-8963978AEAF0}" type="datetime4">
              <a:rPr lang="en-US" smtClean="0"/>
              <a:t>January 9, 2023</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42" name="Straight Connector 41"/>
          <p:cNvCxnSpPr/>
          <p:nvPr userDrawn="1"/>
        </p:nvCxnSpPr>
        <p:spPr bwMode="gray">
          <a:xfrm>
            <a:off x="3138908" y="2388956"/>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6"/>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6"/>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50005" y="1931199"/>
            <a:ext cx="5603523"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5" y="1931199"/>
            <a:ext cx="5602537"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999" y="1931199"/>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9" y="4064036"/>
            <a:ext cx="115208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985" y="1931199"/>
            <a:ext cx="3643200"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9"/>
            <a:ext cx="3643200"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4118225" y="1931199"/>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9" y="4064036"/>
            <a:ext cx="115208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9"/>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9"/>
            <a:ext cx="3643200"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2"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1"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1"/>
                </a:solidFill>
              </a:rPr>
              <a:t>—</a:t>
            </a:r>
            <a:endParaRPr lang="en-US" sz="2400" b="1" dirty="0"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3" cy="504000"/>
          </a:xfrm>
        </p:spPr>
        <p:txBody>
          <a:bodyPr lIns="0" tIns="0" rIns="0" bIns="0" anchor="b"/>
          <a:lstStyle>
            <a:lvl1pPr>
              <a:defRPr sz="24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8" y="1264009"/>
            <a:ext cx="11521281" cy="360865"/>
          </a:xfrm>
        </p:spPr>
        <p:txBody>
          <a:bodyPr lIns="0" tIns="0" rIns="0" bIns="0"/>
          <a:lstStyle>
            <a:lvl1pPr marL="0" indent="0" algn="l">
              <a:buNone/>
              <a:defRPr sz="1500">
                <a:solidFill>
                  <a:schemeClr val="bg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t>January 9, 2023</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7"/>
            <a:ext cx="560520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t>January 9, 2023</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3"/>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70" y="1085213"/>
            <a:ext cx="1152115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2"/>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5" y="1931195"/>
            <a:ext cx="5619399"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30" y="1931195"/>
            <a:ext cx="5619399"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5" y="4059571"/>
            <a:ext cx="5619399"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30" y="4059571"/>
            <a:ext cx="5619399"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t>January 9, 2023</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6" y="1931200"/>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6" y="1931200"/>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6" y="3737727"/>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6" y="3737727"/>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6E7D5807-0F83-4687-8EA8-403E998DE912}" type="datetime4">
              <a:rPr lang="en-US" smtClean="0"/>
              <a:t>January 9, 2023</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1161"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4" y="1931196"/>
            <a:ext cx="5361993"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4" y="3993324"/>
            <a:ext cx="5361993"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1799"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3"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583"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t>January 9, 2023</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8" y="1085213"/>
            <a:ext cx="11521161"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4" y="1931196"/>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4" y="3305949"/>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4" y="4680702"/>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867"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7"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9"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369"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userDrawn="1">
            <p:ph sz="quarter" idx="25"/>
          </p:nvPr>
        </p:nvSpPr>
        <p:spPr bwMode="gray">
          <a:xfrm>
            <a:off x="332369"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t>January 9, 2023</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4" y="1931196"/>
            <a:ext cx="9299991"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4" y="3305949"/>
            <a:ext cx="9299991"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4" y="4680702"/>
            <a:ext cx="9299991"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5" y="1931196"/>
            <a:ext cx="1916767"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5" y="3305949"/>
            <a:ext cx="1916767"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5" y="4680702"/>
            <a:ext cx="1916767"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D7448BAD-718D-41D5-B039-249ED06F3A4A}" type="datetime4">
              <a:rPr lang="en-US" smtClean="0"/>
              <a:t>January 9, 2023</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4" y="1931196"/>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4" y="3091669"/>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4" y="4252143"/>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5" y="1931196"/>
            <a:ext cx="1916767"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5" y="3091669"/>
            <a:ext cx="1916767"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5" y="4252143"/>
            <a:ext cx="1916767"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5" y="5452639"/>
            <a:ext cx="11520899" cy="460800"/>
          </a:xfrm>
          <a:solidFill>
            <a:schemeClr val="accent3"/>
          </a:solidFill>
        </p:spPr>
        <p:txBody>
          <a:bodyPr lIns="0" tIns="0" rIns="0"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AFC62351-A650-4DF6-986F-78B25B039145}" type="datetime4">
              <a:rPr lang="en-US" smtClean="0"/>
              <a:t>January 9, 2023</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5" y="1931200"/>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5" y="2801556"/>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5" y="3671912"/>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9" cy="460800"/>
          </a:xfrm>
          <a:solidFill>
            <a:schemeClr val="accent3"/>
          </a:solidFill>
        </p:spPr>
        <p:txBody>
          <a:bodyPr lIns="0" tIns="0" rIns="0"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3" y="1931200"/>
            <a:ext cx="1535879" cy="726353"/>
          </a:xfrm>
        </p:spPr>
        <p:txBody>
          <a:bodyPr lIns="0" tIns="0" rIns="0" bIns="0" anchor="ctr"/>
          <a:lstStyle>
            <a:lvl1pPr marL="1191" indent="0">
              <a:buFont typeface="Arial" panose="020B0604020202020204" pitchFamily="34" charset="0"/>
              <a:buNone/>
              <a:defRPr b="1">
                <a:solidFill>
                  <a:schemeClr val="tx2"/>
                </a:solidFill>
              </a:defRPr>
            </a:lvl1pPr>
            <a:lvl2pPr marL="1191" indent="0">
              <a:buNone/>
              <a:defRPr b="1">
                <a:solidFill>
                  <a:schemeClr val="tx2"/>
                </a:solidFill>
              </a:defRPr>
            </a:lvl2pPr>
            <a:lvl3pPr marL="1191" indent="0">
              <a:buNone/>
              <a:defRPr b="1">
                <a:solidFill>
                  <a:schemeClr val="tx2"/>
                </a:solidFill>
              </a:defRPr>
            </a:lvl3pPr>
            <a:lvl4pPr marL="1191" indent="0">
              <a:buNone/>
              <a:defRPr b="1">
                <a:solidFill>
                  <a:schemeClr val="tx2"/>
                </a:solidFill>
              </a:defRPr>
            </a:lvl4pPr>
            <a:lvl5pPr marL="1191" indent="0">
              <a:buNone/>
              <a:defRPr b="1">
                <a:solidFill>
                  <a:schemeClr val="tx2"/>
                </a:solidFill>
              </a:defRPr>
            </a:lvl5pPr>
            <a:lvl6pPr marL="1191" indent="0">
              <a:buNone/>
              <a:defRPr b="1">
                <a:solidFill>
                  <a:schemeClr val="tx2"/>
                </a:solidFill>
              </a:defRPr>
            </a:lvl6pPr>
            <a:lvl7pPr marL="1191" indent="0">
              <a:buNone/>
              <a:defRPr b="1">
                <a:solidFill>
                  <a:schemeClr val="tx2"/>
                </a:solidFill>
              </a:defRPr>
            </a:lvl7pPr>
            <a:lvl8pPr marL="1191" indent="0">
              <a:buNone/>
              <a:defRPr b="1">
                <a:solidFill>
                  <a:schemeClr val="tx2"/>
                </a:solidFill>
              </a:defRPr>
            </a:lvl8pPr>
            <a:lvl9pPr marL="1191"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3" y="2801556"/>
            <a:ext cx="1535879" cy="726353"/>
          </a:xfrm>
        </p:spPr>
        <p:txBody>
          <a:bodyPr lIns="0" tIns="0" rIns="0" bIns="0" anchor="ctr"/>
          <a:lstStyle>
            <a:lvl1pPr marL="1191" indent="0">
              <a:buFont typeface="Arial" panose="020B0604020202020204" pitchFamily="34" charset="0"/>
              <a:buNone/>
              <a:defRPr b="1">
                <a:solidFill>
                  <a:schemeClr val="tx2"/>
                </a:solidFill>
              </a:defRPr>
            </a:lvl1pPr>
            <a:lvl2pPr marL="1191" indent="0">
              <a:buNone/>
              <a:defRPr b="1">
                <a:solidFill>
                  <a:schemeClr val="tx2"/>
                </a:solidFill>
              </a:defRPr>
            </a:lvl2pPr>
            <a:lvl3pPr marL="1191" indent="0">
              <a:buNone/>
              <a:defRPr b="1">
                <a:solidFill>
                  <a:schemeClr val="tx2"/>
                </a:solidFill>
              </a:defRPr>
            </a:lvl3pPr>
            <a:lvl4pPr marL="1191" indent="0">
              <a:buNone/>
              <a:defRPr b="1">
                <a:solidFill>
                  <a:schemeClr val="tx2"/>
                </a:solidFill>
              </a:defRPr>
            </a:lvl4pPr>
            <a:lvl5pPr marL="1191" indent="0">
              <a:buNone/>
              <a:defRPr b="1">
                <a:solidFill>
                  <a:schemeClr val="tx2"/>
                </a:solidFill>
              </a:defRPr>
            </a:lvl5pPr>
            <a:lvl6pPr marL="1191" indent="0">
              <a:buNone/>
              <a:defRPr b="1">
                <a:solidFill>
                  <a:schemeClr val="tx2"/>
                </a:solidFill>
              </a:defRPr>
            </a:lvl6pPr>
            <a:lvl7pPr marL="1191" indent="0">
              <a:buNone/>
              <a:defRPr b="1">
                <a:solidFill>
                  <a:schemeClr val="tx2"/>
                </a:solidFill>
              </a:defRPr>
            </a:lvl7pPr>
            <a:lvl8pPr marL="1191" indent="0">
              <a:buNone/>
              <a:defRPr b="1">
                <a:solidFill>
                  <a:schemeClr val="tx2"/>
                </a:solidFill>
              </a:defRPr>
            </a:lvl8pPr>
            <a:lvl9pPr marL="1191"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3" y="3671912"/>
            <a:ext cx="1535879" cy="726353"/>
          </a:xfrm>
        </p:spPr>
        <p:txBody>
          <a:bodyPr lIns="0" tIns="0" rIns="0" bIns="0" anchor="ctr"/>
          <a:lstStyle>
            <a:lvl1pPr marL="1191" indent="0">
              <a:buFont typeface="Arial" panose="020B0604020202020204" pitchFamily="34" charset="0"/>
              <a:buNone/>
              <a:defRPr b="1">
                <a:solidFill>
                  <a:schemeClr val="tx2"/>
                </a:solidFill>
              </a:defRPr>
            </a:lvl1pPr>
            <a:lvl2pPr marL="1191" indent="0">
              <a:buNone/>
              <a:defRPr b="1">
                <a:solidFill>
                  <a:schemeClr val="tx2"/>
                </a:solidFill>
              </a:defRPr>
            </a:lvl2pPr>
            <a:lvl3pPr marL="1191" indent="0">
              <a:buNone/>
              <a:defRPr b="1">
                <a:solidFill>
                  <a:schemeClr val="tx2"/>
                </a:solidFill>
              </a:defRPr>
            </a:lvl3pPr>
            <a:lvl4pPr marL="1191" indent="0">
              <a:buNone/>
              <a:defRPr b="1">
                <a:solidFill>
                  <a:schemeClr val="tx2"/>
                </a:solidFill>
              </a:defRPr>
            </a:lvl4pPr>
            <a:lvl5pPr marL="1191" indent="0">
              <a:buNone/>
              <a:defRPr b="1">
                <a:solidFill>
                  <a:schemeClr val="tx2"/>
                </a:solidFill>
              </a:defRPr>
            </a:lvl5pPr>
            <a:lvl6pPr marL="1191" indent="0">
              <a:buNone/>
              <a:defRPr b="1">
                <a:solidFill>
                  <a:schemeClr val="tx2"/>
                </a:solidFill>
              </a:defRPr>
            </a:lvl6pPr>
            <a:lvl7pPr marL="1191" indent="0">
              <a:buNone/>
              <a:defRPr b="1">
                <a:solidFill>
                  <a:schemeClr val="tx2"/>
                </a:solidFill>
              </a:defRPr>
            </a:lvl7pPr>
            <a:lvl8pPr marL="1191" indent="0">
              <a:buNone/>
              <a:defRPr b="1">
                <a:solidFill>
                  <a:schemeClr val="tx2"/>
                </a:solidFill>
              </a:defRPr>
            </a:lvl8pPr>
            <a:lvl9pPr marL="1191"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5" y="4542267"/>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3" y="4542267"/>
            <a:ext cx="1535879" cy="726353"/>
          </a:xfrm>
        </p:spPr>
        <p:txBody>
          <a:bodyPr lIns="0" tIns="0" rIns="0" bIns="0" anchor="ctr"/>
          <a:lstStyle>
            <a:lvl1pPr marL="1191" indent="0">
              <a:buFont typeface="Arial" panose="020B0604020202020204" pitchFamily="34" charset="0"/>
              <a:buNone/>
              <a:defRPr b="1">
                <a:solidFill>
                  <a:schemeClr val="tx2"/>
                </a:solidFill>
              </a:defRPr>
            </a:lvl1pPr>
            <a:lvl2pPr marL="1191" indent="0">
              <a:buNone/>
              <a:defRPr b="1">
                <a:solidFill>
                  <a:schemeClr val="tx2"/>
                </a:solidFill>
              </a:defRPr>
            </a:lvl2pPr>
            <a:lvl3pPr marL="1191" indent="0">
              <a:buNone/>
              <a:defRPr b="1">
                <a:solidFill>
                  <a:schemeClr val="tx2"/>
                </a:solidFill>
              </a:defRPr>
            </a:lvl3pPr>
            <a:lvl4pPr marL="1191" indent="0">
              <a:buNone/>
              <a:defRPr b="1">
                <a:solidFill>
                  <a:schemeClr val="tx2"/>
                </a:solidFill>
              </a:defRPr>
            </a:lvl4pPr>
            <a:lvl5pPr marL="1191" indent="0">
              <a:buNone/>
              <a:defRPr b="1">
                <a:solidFill>
                  <a:schemeClr val="tx2"/>
                </a:solidFill>
              </a:defRPr>
            </a:lvl5pPr>
            <a:lvl6pPr marL="1191" indent="0">
              <a:buNone/>
              <a:defRPr b="1">
                <a:solidFill>
                  <a:schemeClr val="tx2"/>
                </a:solidFill>
              </a:defRPr>
            </a:lvl6pPr>
            <a:lvl7pPr marL="1191" indent="0">
              <a:buNone/>
              <a:defRPr b="1">
                <a:solidFill>
                  <a:schemeClr val="tx2"/>
                </a:solidFill>
              </a:defRPr>
            </a:lvl7pPr>
            <a:lvl8pPr marL="1191" indent="0">
              <a:buNone/>
              <a:defRPr b="1">
                <a:solidFill>
                  <a:schemeClr val="tx2"/>
                </a:solidFill>
              </a:defRPr>
            </a:lvl8pPr>
            <a:lvl9pPr marL="1191"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8"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8"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8"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ED4418A7-E8E0-42C3-AC0C-9BF91949BA0B}" type="datetime4">
              <a:rPr lang="en-US" smtClean="0"/>
              <a:t>January 9, 2023</a:t>
            </a:fld>
            <a:endParaRPr lang="en-US" dirty="0"/>
          </a:p>
        </p:txBody>
      </p:sp>
      <p:sp>
        <p:nvSpPr>
          <p:cNvPr id="5" name="Footer Placeholder 4"/>
          <p:cNvSpPr>
            <a:spLocks noGrp="1"/>
          </p:cNvSpPr>
          <p:nvPr userDrawn="1">
            <p:ph type="ftr" sz="quarter" idx="33"/>
          </p:nvPr>
        </p:nvSpPr>
        <p:spPr bwMode="gray"/>
        <p:txBody>
          <a:bodyPr/>
          <a:lstStyle/>
          <a:p>
            <a:pPr lvl="8"/>
            <a:endParaRPr lang="en-US" dirty="0"/>
          </a:p>
        </p:txBody>
      </p:sp>
      <p:sp>
        <p:nvSpPr>
          <p:cNvPr id="6" name="Slide Number Placeholder 5"/>
          <p:cNvSpPr>
            <a:spLocks noGrp="1"/>
          </p:cNvSpPr>
          <p:nvPr userDrawn="1">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userDrawn="1">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15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15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15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15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3" y="1931194"/>
            <a:ext cx="2899095"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200" b="1">
                <a:solidFill>
                  <a:schemeClr val="tx2"/>
                </a:solidFill>
              </a:defRPr>
            </a:lvl1pPr>
            <a:lvl2pPr marL="0" indent="0">
              <a:spcBef>
                <a:spcPts val="0"/>
              </a:spcBef>
              <a:buNone/>
              <a:defRPr sz="1200" b="1">
                <a:solidFill>
                  <a:schemeClr val="tx2"/>
                </a:solidFill>
              </a:defRPr>
            </a:lvl2pPr>
            <a:lvl3pPr marL="0" indent="0">
              <a:spcBef>
                <a:spcPts val="0"/>
              </a:spcBef>
              <a:buNone/>
              <a:defRPr sz="1200" b="1">
                <a:solidFill>
                  <a:schemeClr val="tx2"/>
                </a:solidFill>
              </a:defRPr>
            </a:lvl3pPr>
            <a:lvl4pPr marL="0" indent="0">
              <a:spcBef>
                <a:spcPts val="0"/>
              </a:spcBef>
              <a:buNone/>
              <a:defRPr sz="1200" b="1">
                <a:solidFill>
                  <a:schemeClr val="tx2"/>
                </a:solidFill>
              </a:defRPr>
            </a:lvl4pPr>
            <a:lvl5pPr marL="0" indent="0">
              <a:spcBef>
                <a:spcPts val="0"/>
              </a:spcBef>
              <a:buNone/>
              <a:defRPr sz="1200" b="1">
                <a:solidFill>
                  <a:schemeClr val="tx2"/>
                </a:solidFill>
              </a:defRPr>
            </a:lvl5pPr>
            <a:lvl6pPr marL="0" indent="0">
              <a:spcBef>
                <a:spcPts val="0"/>
              </a:spcBef>
              <a:buNone/>
              <a:defRPr sz="1200" b="1">
                <a:solidFill>
                  <a:schemeClr val="tx2"/>
                </a:solidFill>
              </a:defRPr>
            </a:lvl6pPr>
            <a:lvl7pPr marL="0" indent="0">
              <a:spcBef>
                <a:spcPts val="0"/>
              </a:spcBef>
              <a:buNone/>
              <a:defRPr sz="1200" b="1">
                <a:solidFill>
                  <a:schemeClr val="tx2"/>
                </a:solidFill>
              </a:defRPr>
            </a:lvl7pPr>
            <a:lvl8pPr marL="0" indent="0">
              <a:spcBef>
                <a:spcPts val="0"/>
              </a:spcBef>
              <a:buNone/>
              <a:defRPr sz="1200" b="1">
                <a:solidFill>
                  <a:schemeClr val="tx2"/>
                </a:solidFill>
              </a:defRPr>
            </a:lvl8pPr>
            <a:lvl9pPr marL="0" indent="0">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3" y="2317748"/>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5" y="1931196"/>
            <a:ext cx="1916767"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5" y="3305949"/>
            <a:ext cx="1916767"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5" y="4680702"/>
            <a:ext cx="1916767"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3" y="3573970"/>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3" y="4830194"/>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61D1DE91-E2DE-4375-B4FF-ECFCEDDDCBE0}" type="datetime4">
              <a:rPr lang="en-US" smtClean="0"/>
              <a:t>January 9, 2023</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3" y="0"/>
            <a:ext cx="12192000" cy="6858000"/>
          </a:xfrm>
          <a:prstGeom prst="rect">
            <a:avLst/>
          </a:prstGeom>
          <a:solidFill>
            <a:srgbClr val="FF000F"/>
          </a:solidFill>
          <a:ln w="25400" cap="flat" cmpd="sng" algn="ctr">
            <a:noFill/>
            <a:prstDash val="solid"/>
          </a:ln>
          <a:effectLst/>
        </p:spPr>
        <p:txBody>
          <a:bodyPr lIns="54007" tIns="54007" rIns="54007" bIns="54007" rtlCol="0" anchor="ctr"/>
          <a:lstStyle/>
          <a:p>
            <a:pPr marL="0" marR="0" lvl="0" indent="0" algn="ctr" defTabSz="685868"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1"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1"/>
                </a:solidFill>
              </a:rPr>
              <a:t>—</a:t>
            </a:r>
            <a:endParaRPr lang="en-US" sz="24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3" cy="504000"/>
          </a:xfrm>
        </p:spPr>
        <p:txBody>
          <a:bodyPr lIns="0" tIns="0" rIns="0" bIns="0" anchor="b"/>
          <a:lstStyle>
            <a:lvl1pPr>
              <a:defRPr sz="24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8" y="1264009"/>
            <a:ext cx="11521281" cy="360865"/>
          </a:xfrm>
        </p:spPr>
        <p:txBody>
          <a:bodyPr lIns="0" tIns="0" rIns="0" bIns="0"/>
          <a:lstStyle>
            <a:lvl1pPr marL="0" indent="0" algn="l">
              <a:buNone/>
              <a:defRPr sz="1500">
                <a:solidFill>
                  <a:schemeClr val="bg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200" b="0">
                <a:solidFill>
                  <a:schemeClr val="tx1"/>
                </a:solidFill>
              </a:defRPr>
            </a:lvl1pPr>
            <a:lvl2pPr marL="0" indent="0" algn="ctr">
              <a:spcBef>
                <a:spcPts val="0"/>
              </a:spcBef>
              <a:buNone/>
              <a:defRPr sz="1200" b="1">
                <a:solidFill>
                  <a:schemeClr val="tx1"/>
                </a:solidFill>
              </a:defRPr>
            </a:lvl2pPr>
            <a:lvl3pPr marL="0" indent="0" algn="ctr">
              <a:spcBef>
                <a:spcPts val="0"/>
              </a:spcBef>
              <a:buNone/>
              <a:defRPr sz="1200" b="1">
                <a:solidFill>
                  <a:schemeClr val="tx1"/>
                </a:solidFill>
              </a:defRPr>
            </a:lvl3pPr>
            <a:lvl4pPr marL="0" indent="0" algn="ctr">
              <a:spcBef>
                <a:spcPts val="0"/>
              </a:spcBef>
              <a:buNone/>
              <a:defRPr sz="1200" b="1">
                <a:solidFill>
                  <a:schemeClr val="tx1"/>
                </a:solidFill>
              </a:defRPr>
            </a:lvl4pPr>
            <a:lvl5pPr marL="0" indent="0" algn="ctr">
              <a:spcBef>
                <a:spcPts val="0"/>
              </a:spcBef>
              <a:buNone/>
              <a:defRPr sz="1200" b="1">
                <a:solidFill>
                  <a:schemeClr val="tx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200" b="0">
                <a:solidFill>
                  <a:schemeClr val="tx1"/>
                </a:solidFill>
              </a:defRPr>
            </a:lvl1pPr>
            <a:lvl2pPr marL="0" indent="0" algn="ctr">
              <a:spcBef>
                <a:spcPts val="0"/>
              </a:spcBef>
              <a:buNone/>
              <a:defRPr sz="1200" b="1">
                <a:solidFill>
                  <a:schemeClr val="tx1"/>
                </a:solidFill>
              </a:defRPr>
            </a:lvl2pPr>
            <a:lvl3pPr marL="0" indent="0" algn="ctr">
              <a:spcBef>
                <a:spcPts val="0"/>
              </a:spcBef>
              <a:buNone/>
              <a:defRPr sz="1200" b="1">
                <a:solidFill>
                  <a:schemeClr val="tx1"/>
                </a:solidFill>
              </a:defRPr>
            </a:lvl3pPr>
            <a:lvl4pPr marL="0" indent="0" algn="ctr">
              <a:spcBef>
                <a:spcPts val="0"/>
              </a:spcBef>
              <a:buNone/>
              <a:defRPr sz="1200" b="1">
                <a:solidFill>
                  <a:schemeClr val="tx1"/>
                </a:solidFill>
              </a:defRPr>
            </a:lvl4pPr>
            <a:lvl5pPr marL="0" indent="0" algn="ctr">
              <a:spcBef>
                <a:spcPts val="0"/>
              </a:spcBef>
              <a:buNone/>
              <a:defRPr sz="1200" b="1">
                <a:solidFill>
                  <a:schemeClr val="tx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200" b="0">
                <a:solidFill>
                  <a:schemeClr val="tx1"/>
                </a:solidFill>
              </a:defRPr>
            </a:lvl1pPr>
            <a:lvl2pPr marL="0" indent="0" algn="ctr">
              <a:spcBef>
                <a:spcPts val="0"/>
              </a:spcBef>
              <a:buNone/>
              <a:defRPr sz="1200" b="1">
                <a:solidFill>
                  <a:schemeClr val="tx1"/>
                </a:solidFill>
              </a:defRPr>
            </a:lvl2pPr>
            <a:lvl3pPr marL="0" indent="0" algn="ctr">
              <a:spcBef>
                <a:spcPts val="0"/>
              </a:spcBef>
              <a:buNone/>
              <a:defRPr sz="1200" b="1">
                <a:solidFill>
                  <a:schemeClr val="tx1"/>
                </a:solidFill>
              </a:defRPr>
            </a:lvl3pPr>
            <a:lvl4pPr marL="0" indent="0" algn="ctr">
              <a:spcBef>
                <a:spcPts val="0"/>
              </a:spcBef>
              <a:buNone/>
              <a:defRPr sz="1200" b="1">
                <a:solidFill>
                  <a:schemeClr val="tx1"/>
                </a:solidFill>
              </a:defRPr>
            </a:lvl4pPr>
            <a:lvl5pPr marL="0" indent="0" algn="ctr">
              <a:spcBef>
                <a:spcPts val="0"/>
              </a:spcBef>
              <a:buNone/>
              <a:defRPr sz="1200" b="1">
                <a:solidFill>
                  <a:schemeClr val="tx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00C3FEDD-2DA3-4289-9B1F-96211D1B5114}"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userDrawn="1"/>
        </p:nvCxnSpPr>
        <p:spPr bwMode="gray">
          <a:xfrm>
            <a:off x="4124131"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3"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9" y="1085213"/>
            <a:ext cx="11520897"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3"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65" y="622788"/>
            <a:ext cx="11520899" cy="396000"/>
          </a:xfrm>
        </p:spPr>
        <p:txBody>
          <a:bodyPr/>
          <a:lstStyle>
            <a:lvl1pPr>
              <a:defRPr sz="135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A1F808C0-290B-4263-8A52-B569B4875133}" type="datetime4">
              <a:rPr lang="en-US" smtClean="0"/>
              <a:pPr/>
              <a:t>January 9, 2023</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userDrawn="1"/>
        </p:nvSpPr>
        <p:spPr bwMode="gray">
          <a:xfrm>
            <a:off x="242215"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350" b="1" dirty="0">
                <a:solidFill>
                  <a:srgbClr val="FF0000"/>
                </a:solidFill>
              </a:rPr>
              <a:t>—</a:t>
            </a:r>
            <a:endParaRPr lang="en-US" sz="1350" b="1" dirty="0"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t>January 9, 2023</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67" y="1085213"/>
            <a:ext cx="11520899"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0479A72-920A-415B-8469-E7772A79C549}" type="datetime4">
              <a:rPr lang="en-US" smtClean="0"/>
              <a:t>January 9, 2023</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616" y="2793575"/>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95300" y="509833"/>
            <a:ext cx="11201400" cy="914400"/>
          </a:xfrm>
          <a:prstGeom prst="rect">
            <a:avLst/>
          </a:prstGeom>
        </p:spPr>
        <p:txBody>
          <a:bodyPr vert="horz" lIns="0" tIns="0" rIns="0" bIns="0" rtlCol="0" anchor="t" anchorCtr="0">
            <a:noAutofit/>
          </a:bodyPr>
          <a:lstStyle>
            <a:lvl1pPr>
              <a:defRPr/>
            </a:lvl1pPr>
          </a:lstStyle>
          <a:p>
            <a:r>
              <a:rPr lang="en-US" dirty="0"/>
              <a:t>Click to edit </a:t>
            </a:r>
            <a:r>
              <a:rPr lang="en-US"/>
              <a:t>Master </a:t>
            </a:r>
            <a:br>
              <a:rPr lang="en-US"/>
            </a:br>
            <a:r>
              <a:rPr lang="en-US"/>
              <a:t>title </a:t>
            </a:r>
            <a:r>
              <a:rPr lang="en-US" dirty="0"/>
              <a:t>style</a:t>
            </a:r>
            <a:endParaRPr lang="en-CA" dirty="0"/>
          </a:p>
        </p:txBody>
      </p:sp>
      <p:sp>
        <p:nvSpPr>
          <p:cNvPr id="7" name="Content Placeholder 6"/>
          <p:cNvSpPr>
            <a:spLocks noGrp="1"/>
          </p:cNvSpPr>
          <p:nvPr>
            <p:ph sz="quarter" idx="13"/>
          </p:nvPr>
        </p:nvSpPr>
        <p:spPr>
          <a:xfrm>
            <a:off x="495300" y="1793083"/>
            <a:ext cx="11201400" cy="4290059"/>
          </a:xfrm>
        </p:spPr>
        <p:txBody>
          <a:bodyPr/>
          <a:lstStyle>
            <a:lvl4pPr marL="511969" indent="-129779">
              <a:defRPr/>
            </a:lvl4pPr>
            <a:lvl5pPr marL="685800" indent="-129779">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flipV="1">
            <a:off x="495300" y="1454346"/>
            <a:ext cx="11201400" cy="97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1371033" y="6432462"/>
            <a:ext cx="329636" cy="182880"/>
          </a:xfrm>
          <a:prstGeom prst="rect">
            <a:avLst/>
          </a:prstGeom>
        </p:spPr>
        <p:txBody>
          <a:bodyPr vert="horz" lIns="0" tIns="0" rIns="0" bIns="0" rtlCol="0" anchor="t" anchorCtr="0">
            <a:noAutofit/>
          </a:bodyPr>
          <a:lstStyle>
            <a:lvl1pPr algn="r">
              <a:defRPr sz="750">
                <a:solidFill>
                  <a:schemeClr val="accent2"/>
                </a:solidFill>
              </a:defRPr>
            </a:lvl1pPr>
          </a:lstStyle>
          <a:p>
            <a:fld id="{00E6A5BD-C011-4A45-AA3A-201790FB7F2B}" type="slidenum">
              <a:rPr lang="en-CA" smtClean="0"/>
              <a:pPr/>
              <a:t>‹#›</a:t>
            </a:fld>
            <a:endParaRPr lang="en-CA" dirty="0"/>
          </a:p>
        </p:txBody>
      </p:sp>
      <p:sp>
        <p:nvSpPr>
          <p:cNvPr id="13" name="Date Placeholder 3"/>
          <p:cNvSpPr>
            <a:spLocks noGrp="1"/>
          </p:cNvSpPr>
          <p:nvPr>
            <p:ph type="dt" sz="half" idx="2"/>
          </p:nvPr>
        </p:nvSpPr>
        <p:spPr>
          <a:xfrm>
            <a:off x="4598626" y="6432462"/>
            <a:ext cx="1671207" cy="182880"/>
          </a:xfrm>
          <a:prstGeom prst="rect">
            <a:avLst/>
          </a:prstGeom>
        </p:spPr>
        <p:txBody>
          <a:bodyPr vert="horz" lIns="0" tIns="0" rIns="0" bIns="0" rtlCol="0" anchor="t" anchorCtr="0">
            <a:noAutofit/>
          </a:bodyPr>
          <a:lstStyle>
            <a:lvl1pPr algn="l">
              <a:defRPr sz="750">
                <a:solidFill>
                  <a:schemeClr val="accent2"/>
                </a:solidFill>
              </a:defRPr>
            </a:lvl1pPr>
          </a:lstStyle>
          <a:p>
            <a:fld id="{DA6B31E3-731C-4F3C-992C-26B7CBECC89F}" type="datetime3">
              <a:rPr lang="en-US" smtClean="0"/>
              <a:t>9 January 2023</a:t>
            </a:fld>
            <a:endParaRPr lang="en-CA" dirty="0"/>
          </a:p>
        </p:txBody>
      </p:sp>
      <p:sp>
        <p:nvSpPr>
          <p:cNvPr id="14"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750">
                <a:solidFill>
                  <a:schemeClr val="tx1"/>
                </a:solidFill>
              </a:defRPr>
            </a:lvl1pPr>
          </a:lstStyle>
          <a:p>
            <a:r>
              <a:rPr lang="en-US" dirty="0"/>
              <a:t>For INTERNAL TRAINING PURPOSES ONLY.|</a:t>
            </a:r>
          </a:p>
        </p:txBody>
      </p:sp>
    </p:spTree>
    <p:extLst>
      <p:ext uri="{BB962C8B-B14F-4D97-AF65-F5344CB8AC3E}">
        <p14:creationId xmlns:p14="http://schemas.microsoft.com/office/powerpoint/2010/main" val="1465502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79437" y="1120928"/>
            <a:ext cx="11628348" cy="504000"/>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1B8591D6-1D8F-43E0-85E9-C5BA6CF7D9BA}" type="datetime4">
              <a:rPr lang="en-US" smtClean="0"/>
              <a:t>January 9, 2023</a:t>
            </a:fld>
            <a:endParaRPr lang="en-US" dirty="0"/>
          </a:p>
        </p:txBody>
      </p:sp>
      <p:sp>
        <p:nvSpPr>
          <p:cNvPr id="9" name="Footer Placeholder 8"/>
          <p:cNvSpPr>
            <a:spLocks noGrp="1"/>
          </p:cNvSpPr>
          <p:nvPr>
            <p:ph type="ftr" sz="quarter" idx="15"/>
          </p:nvPr>
        </p:nvSpPr>
        <p:spPr bwMode="gray"/>
        <p:txBody>
          <a:bodyPr/>
          <a:lstStyle>
            <a:lvl1pPr>
              <a:defRPr>
                <a:solidFill>
                  <a:schemeClr val="accent4"/>
                </a:solidFill>
              </a:defRPr>
            </a:lvl1pPr>
          </a:lstStyle>
          <a:p>
            <a:r>
              <a:rPr lang="en-US"/>
              <a:t>Let's write the future - together</a:t>
            </a:r>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313306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1"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3" cy="504000"/>
          </a:xfrm>
        </p:spPr>
        <p:txBody>
          <a:bodyPr lIns="0" tIns="0" rIns="0" bIns="0" anchor="b"/>
          <a:lstStyle>
            <a:lvl1pPr>
              <a:defRPr sz="24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8" y="1264009"/>
            <a:ext cx="11521281" cy="360865"/>
          </a:xfrm>
        </p:spPr>
        <p:txBody>
          <a:bodyPr lIns="0" tIns="0" rIns="0" bIns="0"/>
          <a:lstStyle>
            <a:lvl1pPr marL="0" indent="0" algn="l">
              <a:buNone/>
              <a:defRPr sz="150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9" y="1931197"/>
            <a:ext cx="11520897" cy="3980439"/>
          </a:xfrm>
        </p:spPr>
        <p:txBody>
          <a:bodyPr/>
          <a:lstStyle>
            <a:lvl1pPr>
              <a:spcBef>
                <a:spcPts val="675"/>
              </a:spcBef>
              <a:defRPr sz="1500"/>
            </a:lvl1pPr>
            <a:lvl2pPr marL="0" indent="0">
              <a:spcBef>
                <a:spcPts val="675"/>
              </a:spcBef>
              <a:buNone/>
              <a:defRPr sz="1500">
                <a:solidFill>
                  <a:schemeClr val="accent4"/>
                </a:solidFill>
              </a:defRPr>
            </a:lvl2pPr>
            <a:lvl3pPr marL="189019" indent="-189019">
              <a:spcBef>
                <a:spcPts val="675"/>
              </a:spcBef>
              <a:buClr>
                <a:schemeClr val="accent4"/>
              </a:buClr>
              <a:buFont typeface="Symbol" panose="05050102010706020507" pitchFamily="18" charset="2"/>
              <a:buChar char=""/>
              <a:defRPr sz="1500">
                <a:solidFill>
                  <a:schemeClr val="accent4"/>
                </a:solidFill>
              </a:defRPr>
            </a:lvl3pPr>
            <a:lvl4pPr marL="189019" indent="-189019">
              <a:spcBef>
                <a:spcPts val="675"/>
              </a:spcBef>
              <a:buClr>
                <a:schemeClr val="accent4"/>
              </a:buClr>
              <a:buFont typeface="Symbol" panose="05050102010706020507" pitchFamily="18" charset="2"/>
              <a:buChar char=""/>
              <a:defRPr sz="1500">
                <a:solidFill>
                  <a:schemeClr val="accent4"/>
                </a:solidFill>
              </a:defRPr>
            </a:lvl4pPr>
            <a:lvl5pPr marL="189019" indent="-189019">
              <a:spcBef>
                <a:spcPts val="675"/>
              </a:spcBef>
              <a:buClr>
                <a:schemeClr val="accent4"/>
              </a:buClr>
              <a:buFont typeface="Symbol" panose="05050102010706020507" pitchFamily="18" charset="2"/>
              <a:buChar char=""/>
              <a:defRPr sz="1500">
                <a:solidFill>
                  <a:schemeClr val="accent4"/>
                </a:solidFill>
              </a:defRPr>
            </a:lvl5pPr>
            <a:lvl6pPr marL="189019" indent="-189019">
              <a:spcBef>
                <a:spcPts val="675"/>
              </a:spcBef>
              <a:buClr>
                <a:schemeClr val="accent4"/>
              </a:buClr>
              <a:buFont typeface="Symbol" panose="05050102010706020507" pitchFamily="18" charset="2"/>
              <a:buChar char=""/>
              <a:defRPr sz="1500">
                <a:solidFill>
                  <a:schemeClr val="accent4"/>
                </a:solidFill>
              </a:defRPr>
            </a:lvl6pPr>
            <a:lvl7pPr marL="189019" indent="-189019">
              <a:spcBef>
                <a:spcPts val="675"/>
              </a:spcBef>
              <a:buClr>
                <a:schemeClr val="accent4"/>
              </a:buClr>
              <a:buFont typeface="Symbol" panose="05050102010706020507" pitchFamily="18" charset="2"/>
              <a:buChar char=""/>
              <a:defRPr sz="1500">
                <a:solidFill>
                  <a:schemeClr val="accent4"/>
                </a:solidFill>
              </a:defRPr>
            </a:lvl7pPr>
            <a:lvl8pPr marL="189019" indent="-189019">
              <a:spcBef>
                <a:spcPts val="675"/>
              </a:spcBef>
              <a:buClr>
                <a:schemeClr val="accent4"/>
              </a:buClr>
              <a:buFont typeface="Symbol" panose="05050102010706020507" pitchFamily="18" charset="2"/>
              <a:buChar char=""/>
              <a:defRPr sz="1500">
                <a:solidFill>
                  <a:schemeClr val="accent4"/>
                </a:solidFill>
              </a:defRPr>
            </a:lvl8pPr>
            <a:lvl9pPr marL="189019" indent="-189019">
              <a:spcBef>
                <a:spcPts val="675"/>
              </a:spcBef>
              <a:buClr>
                <a:schemeClr val="accent4"/>
              </a:buClr>
              <a:buFont typeface="Symbol" panose="05050102010706020507" pitchFamily="18" charset="2"/>
              <a:buChar char=""/>
              <a:defRPr sz="1500">
                <a:solidFill>
                  <a:schemeClr val="accent4"/>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F7AFF65D-AAB4-46ED-A858-A6BA48891152}" type="datetime4">
              <a:rPr lang="en-US" smtClean="0"/>
              <a:t>January 9, 2023</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9"/>
            <a:ext cx="11520000" cy="39822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t>January 9, 2023</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t>January 9, 2023</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63" y="1085213"/>
            <a:ext cx="11520000" cy="504000"/>
          </a:xfrm>
        </p:spPr>
        <p:txBody>
          <a:bodyPr lIns="0" tIns="0" rIns="0" bIns="0"/>
          <a:lstStyle>
            <a:lvl1pPr marL="0" indent="0" algn="l">
              <a:buNone/>
              <a:defRPr sz="1350">
                <a:solidFill>
                  <a:schemeClr val="tx1"/>
                </a:solidFill>
              </a:defRPr>
            </a:lvl1pPr>
            <a:lvl2pPr marL="0" indent="0" algn="l">
              <a:buNone/>
              <a:defRPr sz="1500">
                <a:solidFill>
                  <a:schemeClr val="tx1"/>
                </a:solidFill>
              </a:defRPr>
            </a:lvl2pPr>
            <a:lvl3pPr marL="0" indent="0" algn="l">
              <a:buNone/>
              <a:defRPr sz="1500">
                <a:solidFill>
                  <a:schemeClr val="tx1"/>
                </a:solidFill>
              </a:defRPr>
            </a:lvl3pPr>
            <a:lvl4pPr marL="0" indent="0" algn="l">
              <a:buNone/>
              <a:defRPr sz="1500">
                <a:solidFill>
                  <a:schemeClr val="tx1"/>
                </a:solidFill>
              </a:defRPr>
            </a:lvl4pPr>
            <a:lvl5pPr marL="0" indent="0" algn="l">
              <a:buNone/>
              <a:defRPr sz="1500">
                <a:solidFill>
                  <a:schemeClr val="tx1"/>
                </a:solidFill>
              </a:defRPr>
            </a:lvl5pPr>
            <a:lvl6pPr marL="0" indent="0" algn="l">
              <a:buNone/>
              <a:defRPr sz="1500">
                <a:solidFill>
                  <a:schemeClr val="tx1"/>
                </a:solidFill>
              </a:defRPr>
            </a:lvl6pPr>
            <a:lvl7pPr marL="0" indent="0" algn="l">
              <a:buNone/>
              <a:defRPr sz="1500">
                <a:solidFill>
                  <a:schemeClr val="tx1"/>
                </a:solidFill>
              </a:defRPr>
            </a:lvl7pPr>
            <a:lvl8pPr marL="0" indent="0" algn="l">
              <a:buNone/>
              <a:defRPr sz="1500">
                <a:solidFill>
                  <a:schemeClr val="tx1"/>
                </a:solidFill>
              </a:defRPr>
            </a:lvl8pPr>
            <a:lvl9pPr marL="0" indent="0" algn="l">
              <a:buNone/>
              <a:defRPr sz="15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3" y="5453068"/>
            <a:ext cx="11520000" cy="460375"/>
          </a:xfrm>
          <a:solidFill>
            <a:schemeClr val="accent3"/>
          </a:solidFill>
        </p:spPr>
        <p:txBody>
          <a:bodyPr anchor="ctr"/>
          <a:lstStyle>
            <a:lvl1pPr marL="0" indent="0" algn="ctr">
              <a:spcBef>
                <a:spcPts val="0"/>
              </a:spcBef>
              <a:buFont typeface="Arial" panose="020B0604020202020204" pitchFamily="34" charset="0"/>
              <a:buNone/>
              <a:defRPr sz="1200" b="1">
                <a:solidFill>
                  <a:schemeClr val="bg1"/>
                </a:solidFill>
              </a:defRPr>
            </a:lvl1pPr>
            <a:lvl2pPr marL="0" indent="0" algn="ctr">
              <a:spcBef>
                <a:spcPts val="0"/>
              </a:spcBef>
              <a:buNone/>
              <a:defRPr sz="1200" b="1">
                <a:solidFill>
                  <a:schemeClr val="bg1"/>
                </a:solidFill>
              </a:defRPr>
            </a:lvl2pPr>
            <a:lvl3pPr marL="0" indent="0" algn="ctr">
              <a:spcBef>
                <a:spcPts val="0"/>
              </a:spcBef>
              <a:buNone/>
              <a:defRPr sz="1200" b="1">
                <a:solidFill>
                  <a:schemeClr val="bg1"/>
                </a:solidFill>
              </a:defRPr>
            </a:lvl3pPr>
            <a:lvl4pPr marL="0" indent="0" algn="ctr">
              <a:spcBef>
                <a:spcPts val="0"/>
              </a:spcBef>
              <a:buNone/>
              <a:defRPr sz="1200" b="1">
                <a:solidFill>
                  <a:schemeClr val="bg1"/>
                </a:solidFill>
              </a:defRPr>
            </a:lvl4pPr>
            <a:lvl5pPr marL="0" indent="0" algn="ctr">
              <a:spcBef>
                <a:spcPts val="0"/>
              </a:spcBef>
              <a:buNone/>
              <a:defRPr sz="1200" b="1">
                <a:solidFill>
                  <a:schemeClr val="bg1"/>
                </a:solidFill>
              </a:defRPr>
            </a:lvl5pPr>
            <a:lvl6pPr marL="0" indent="0" algn="ctr">
              <a:spcBef>
                <a:spcPts val="0"/>
              </a:spcBef>
              <a:buNone/>
              <a:defRPr sz="1200" b="1">
                <a:solidFill>
                  <a:schemeClr val="bg1"/>
                </a:solidFill>
              </a:defRPr>
            </a:lvl6pPr>
            <a:lvl7pPr marL="0" indent="0" algn="ctr">
              <a:spcBef>
                <a:spcPts val="0"/>
              </a:spcBef>
              <a:buNone/>
              <a:defRPr sz="1200" b="1">
                <a:solidFill>
                  <a:schemeClr val="bg1"/>
                </a:solidFill>
              </a:defRPr>
            </a:lvl7pPr>
            <a:lvl8pPr marL="0" indent="0" algn="ctr">
              <a:spcBef>
                <a:spcPts val="0"/>
              </a:spcBef>
              <a:buNone/>
              <a:defRPr sz="1200" b="1">
                <a:solidFill>
                  <a:schemeClr val="bg1"/>
                </a:solidFill>
              </a:defRPr>
            </a:lvl8pPr>
            <a:lvl9pPr marL="0" indent="0" algn="ctr">
              <a:spcBef>
                <a:spcPts val="0"/>
              </a:spcBef>
              <a:buNone/>
              <a:defRPr sz="12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1" y="6298397"/>
            <a:ext cx="8490251" cy="500072"/>
          </a:xfrm>
          <a:prstGeom prst="rect">
            <a:avLst/>
          </a:prstGeom>
          <a:noFill/>
        </p:spPr>
        <p:txBody>
          <a:bodyPr vert="horz" lIns="0" tIns="0" rIns="0" bIns="0" rtlCol="0" anchor="ctr">
            <a:noAutofit/>
          </a:bodyPr>
          <a:lstStyle>
            <a:lvl1pPr algn="l" rtl="0">
              <a:defRPr sz="750">
                <a:solidFill>
                  <a:schemeClr val="accent3"/>
                </a:solidFill>
              </a:defRPr>
            </a:lvl1pPr>
            <a:lvl2pPr marL="0" indent="0">
              <a:defRPr sz="750">
                <a:solidFill>
                  <a:schemeClr val="accent3"/>
                </a:solidFill>
              </a:defRPr>
            </a:lvl2pPr>
            <a:lvl3pPr marL="0" indent="0">
              <a:defRPr sz="750">
                <a:solidFill>
                  <a:schemeClr val="accent3"/>
                </a:solidFill>
              </a:defRPr>
            </a:lvl3pPr>
            <a:lvl4pPr marL="0" indent="0">
              <a:defRPr sz="750">
                <a:solidFill>
                  <a:schemeClr val="accent3"/>
                </a:solidFill>
              </a:defRPr>
            </a:lvl4pPr>
            <a:lvl5pPr marL="0" indent="0">
              <a:defRPr sz="750">
                <a:solidFill>
                  <a:schemeClr val="accent3"/>
                </a:solidFill>
              </a:defRPr>
            </a:lvl5pPr>
            <a:lvl6pPr marL="0" indent="0">
              <a:defRPr sz="750">
                <a:solidFill>
                  <a:schemeClr val="accent3"/>
                </a:solidFill>
              </a:defRPr>
            </a:lvl6pPr>
            <a:lvl7pPr marL="0" indent="0">
              <a:defRPr sz="750">
                <a:solidFill>
                  <a:schemeClr val="accent3"/>
                </a:solidFill>
              </a:defRPr>
            </a:lvl7pPr>
            <a:lvl8pPr marL="0" indent="0">
              <a:defRPr sz="750">
                <a:solidFill>
                  <a:schemeClr val="accent3"/>
                </a:solidFill>
              </a:defRPr>
            </a:lvl8pPr>
            <a:lvl9pPr marL="0" indent="0">
              <a:defRPr sz="750">
                <a:solidFill>
                  <a:schemeClr val="accent3"/>
                </a:solidFill>
              </a:defRPr>
            </a:lvl9pPr>
          </a:lstStyle>
          <a:p>
            <a:endParaRPr lang="de-DE" dirty="0"/>
          </a:p>
        </p:txBody>
      </p:sp>
      <p:sp>
        <p:nvSpPr>
          <p:cNvPr id="4" name="Date Placeholder 3"/>
          <p:cNvSpPr>
            <a:spLocks noGrp="1"/>
          </p:cNvSpPr>
          <p:nvPr>
            <p:ph type="dt" sz="half" idx="2"/>
          </p:nvPr>
        </p:nvSpPr>
        <p:spPr bwMode="gray">
          <a:xfrm>
            <a:off x="332369" y="6489341"/>
            <a:ext cx="1162951" cy="118192"/>
          </a:xfrm>
          <a:prstGeom prst="rect">
            <a:avLst/>
          </a:prstGeom>
        </p:spPr>
        <p:txBody>
          <a:bodyPr vert="horz" lIns="0" tIns="0" rIns="0" bIns="0" rtlCol="0" anchor="ctr">
            <a:noAutofit/>
          </a:bodyPr>
          <a:lstStyle>
            <a:lvl1pPr algn="l">
              <a:defRPr sz="750">
                <a:solidFill>
                  <a:schemeClr val="accent3"/>
                </a:solidFill>
              </a:defRPr>
            </a:lvl1pPr>
            <a:lvl2pPr marL="0" indent="0">
              <a:defRPr sz="750">
                <a:solidFill>
                  <a:schemeClr val="accent3"/>
                </a:solidFill>
              </a:defRPr>
            </a:lvl2pPr>
            <a:lvl3pPr marL="0" indent="0">
              <a:defRPr sz="750">
                <a:solidFill>
                  <a:schemeClr val="accent3"/>
                </a:solidFill>
              </a:defRPr>
            </a:lvl3pPr>
            <a:lvl4pPr marL="0" indent="0">
              <a:defRPr sz="750">
                <a:solidFill>
                  <a:schemeClr val="accent3"/>
                </a:solidFill>
              </a:defRPr>
            </a:lvl4pPr>
            <a:lvl5pPr marL="0" indent="0">
              <a:defRPr sz="750">
                <a:solidFill>
                  <a:schemeClr val="accent3"/>
                </a:solidFill>
              </a:defRPr>
            </a:lvl5pPr>
            <a:lvl6pPr marL="0" indent="0">
              <a:defRPr sz="750">
                <a:solidFill>
                  <a:schemeClr val="accent3"/>
                </a:solidFill>
              </a:defRPr>
            </a:lvl6pPr>
            <a:lvl7pPr marL="0" indent="0">
              <a:defRPr sz="750">
                <a:solidFill>
                  <a:schemeClr val="accent3"/>
                </a:solidFill>
              </a:defRPr>
            </a:lvl7pPr>
            <a:lvl8pPr marL="0" indent="0">
              <a:defRPr sz="750">
                <a:solidFill>
                  <a:schemeClr val="accent3"/>
                </a:solidFill>
              </a:defRPr>
            </a:lvl8pPr>
            <a:lvl9pPr marL="0" indent="0">
              <a:defRPr sz="750">
                <a:solidFill>
                  <a:schemeClr val="accent3"/>
                </a:solidFill>
              </a:defRPr>
            </a:lvl9pPr>
          </a:lstStyle>
          <a:p>
            <a:fld id="{B2016A11-4950-4F3F-938B-45DEE5F72969}" type="datetime4">
              <a:rPr lang="en-US" smtClean="0"/>
              <a:pPr/>
              <a:t>January 9, 2023</a:t>
            </a:fld>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5" y="6488733"/>
            <a:ext cx="676888" cy="118800"/>
          </a:xfrm>
          <a:prstGeom prst="rect">
            <a:avLst/>
          </a:prstGeom>
        </p:spPr>
        <p:txBody>
          <a:bodyPr vert="horz" lIns="0" tIns="0" rIns="0" bIns="0" rtlCol="0" anchor="ctr">
            <a:noAutofit/>
          </a:bodyPr>
          <a:lstStyle>
            <a:lvl1pPr algn="l">
              <a:defRPr sz="750">
                <a:solidFill>
                  <a:schemeClr val="accent3"/>
                </a:solidFill>
              </a:defRPr>
            </a:lvl1pPr>
            <a:lvl2pPr marL="0" indent="0">
              <a:defRPr sz="750">
                <a:solidFill>
                  <a:schemeClr val="accent3"/>
                </a:solidFill>
              </a:defRPr>
            </a:lvl2pPr>
            <a:lvl3pPr marL="0" indent="0">
              <a:defRPr sz="750">
                <a:solidFill>
                  <a:schemeClr val="accent3"/>
                </a:solidFill>
              </a:defRPr>
            </a:lvl3pPr>
            <a:lvl4pPr marL="0" indent="0">
              <a:defRPr sz="750">
                <a:solidFill>
                  <a:schemeClr val="accent3"/>
                </a:solidFill>
              </a:defRPr>
            </a:lvl4pPr>
            <a:lvl5pPr marL="0" indent="0">
              <a:defRPr sz="750">
                <a:solidFill>
                  <a:schemeClr val="accent3"/>
                </a:solidFill>
              </a:defRPr>
            </a:lvl5pPr>
            <a:lvl6pPr marL="0" indent="0">
              <a:defRPr sz="750">
                <a:solidFill>
                  <a:schemeClr val="accent3"/>
                </a:solidFill>
              </a:defRPr>
            </a:lvl6pPr>
            <a:lvl7pPr marL="0" indent="0">
              <a:defRPr sz="750">
                <a:solidFill>
                  <a:schemeClr val="accent3"/>
                </a:solidFill>
              </a:defRPr>
            </a:lvl7pPr>
            <a:lvl8pPr marL="0" indent="0">
              <a:defRPr sz="750">
                <a:solidFill>
                  <a:schemeClr val="accent3"/>
                </a:solidFill>
              </a:defRPr>
            </a:lvl8pPr>
            <a:lvl9pPr marL="0" indent="0">
              <a:defRPr sz="75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7"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cxnSp>
        <p:nvCxnSpPr>
          <p:cNvPr id="73" name="Straight Connector 72"/>
          <p:cNvCxnSpPr/>
          <p:nvPr/>
        </p:nvCxnSpPr>
        <p:spPr bwMode="gray">
          <a:xfrm>
            <a:off x="1692855" y="6472545"/>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5"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chemeClr val="bg2"/>
                </a:solidFill>
              </a:rPr>
              <a:t>—</a:t>
            </a:r>
            <a:endParaRPr lang="en-US" sz="1800" b="1" dirty="0" err="1">
              <a:solidFill>
                <a:schemeClr val="bg2"/>
              </a:solidFill>
            </a:endParaRPr>
          </a:p>
        </p:txBody>
      </p:sp>
      <p:pic>
        <p:nvPicPr>
          <p:cNvPr id="16" name="Picture 19"/>
          <p:cNvPicPr>
            <a:picLocks noChangeAspect="1" noChangeArrowheads="1"/>
          </p:cNvPicPr>
          <p:nvPr userDrawn="1"/>
        </p:nvPicPr>
        <p:blipFill>
          <a:blip r:embed="rId57">
            <a:extLst>
              <a:ext uri="{28A0092B-C50C-407E-A947-70E740481C1C}">
                <a14:useLocalDpi xmlns:a14="http://schemas.microsoft.com/office/drawing/2010/main" val="0"/>
              </a:ext>
            </a:extLst>
          </a:blip>
          <a:srcRect/>
          <a:stretch>
            <a:fillRect/>
          </a:stretch>
        </p:blipFill>
        <p:spPr bwMode="auto">
          <a:xfrm>
            <a:off x="11345664" y="6393978"/>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 id="2147483706" r:id="rId54"/>
    <p:sldLayoutId id="214748370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68" rtl="0" eaLnBrk="1" latinLnBrk="0" hangingPunct="1">
        <a:spcBef>
          <a:spcPct val="0"/>
        </a:spcBef>
        <a:buNone/>
        <a:defRPr sz="1800" b="1" kern="1200">
          <a:solidFill>
            <a:schemeClr val="tx1"/>
          </a:solidFill>
          <a:latin typeface="+mj-lt"/>
          <a:ea typeface="+mj-ea"/>
          <a:cs typeface="+mj-cs"/>
        </a:defRPr>
      </a:lvl1pPr>
    </p:titleStyle>
    <p:bodyStyle>
      <a:lvl1pPr marL="0" indent="0" algn="l" defTabSz="685868" rtl="0" eaLnBrk="1" latinLnBrk="0" hangingPunct="1">
        <a:spcBef>
          <a:spcPts val="450"/>
        </a:spcBef>
        <a:buFont typeface="Arial" panose="020B0604020202020204" pitchFamily="34" charset="0"/>
        <a:buNone/>
        <a:defRPr sz="1050" kern="1200">
          <a:solidFill>
            <a:schemeClr val="tx1"/>
          </a:solidFill>
          <a:latin typeface="+mn-lt"/>
          <a:ea typeface="+mn-ea"/>
          <a:cs typeface="+mn-cs"/>
        </a:defRPr>
      </a:lvl1pPr>
      <a:lvl2pPr marL="135014" indent="-135014" algn="l" defTabSz="685868" rtl="0" eaLnBrk="1" latinLnBrk="0" hangingPunct="1">
        <a:spcBef>
          <a:spcPts val="450"/>
        </a:spcBef>
        <a:buFont typeface="ABBvoiceOffice" panose="020D0603020503020204" pitchFamily="34" charset="0"/>
        <a:buChar char="–"/>
        <a:defRPr sz="1050" kern="1200">
          <a:solidFill>
            <a:schemeClr val="tx1"/>
          </a:solidFill>
          <a:latin typeface="+mn-lt"/>
          <a:ea typeface="+mn-ea"/>
          <a:cs typeface="+mn-cs"/>
        </a:defRPr>
      </a:lvl2pPr>
      <a:lvl3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3pPr>
      <a:lvl4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4pPr>
      <a:lvl5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5pPr>
      <a:lvl6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6pPr>
      <a:lvl7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7pPr>
      <a:lvl8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8pPr>
      <a:lvl9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68" rtl="0" eaLnBrk="1" latinLnBrk="0" hangingPunct="1">
        <a:defRPr sz="1350" kern="1200">
          <a:solidFill>
            <a:schemeClr val="tx1"/>
          </a:solidFill>
          <a:latin typeface="+mn-lt"/>
          <a:ea typeface="+mn-ea"/>
          <a:cs typeface="+mn-cs"/>
        </a:defRPr>
      </a:lvl1pPr>
      <a:lvl2pPr marL="342935" algn="l" defTabSz="685868" rtl="0" eaLnBrk="1" latinLnBrk="0" hangingPunct="1">
        <a:defRPr sz="1350" kern="1200">
          <a:solidFill>
            <a:schemeClr val="tx1"/>
          </a:solidFill>
          <a:latin typeface="+mn-lt"/>
          <a:ea typeface="+mn-ea"/>
          <a:cs typeface="+mn-cs"/>
        </a:defRPr>
      </a:lvl2pPr>
      <a:lvl3pPr marL="685868" algn="l" defTabSz="685868" rtl="0" eaLnBrk="1" latinLnBrk="0" hangingPunct="1">
        <a:defRPr sz="1350" kern="1200">
          <a:solidFill>
            <a:schemeClr val="tx1"/>
          </a:solidFill>
          <a:latin typeface="+mn-lt"/>
          <a:ea typeface="+mn-ea"/>
          <a:cs typeface="+mn-cs"/>
        </a:defRPr>
      </a:lvl3pPr>
      <a:lvl4pPr marL="1028803" algn="l" defTabSz="685868" rtl="0" eaLnBrk="1" latinLnBrk="0" hangingPunct="1">
        <a:defRPr sz="1350" kern="1200">
          <a:solidFill>
            <a:schemeClr val="tx1"/>
          </a:solidFill>
          <a:latin typeface="+mn-lt"/>
          <a:ea typeface="+mn-ea"/>
          <a:cs typeface="+mn-cs"/>
        </a:defRPr>
      </a:lvl4pPr>
      <a:lvl5pPr marL="1371737" algn="l" defTabSz="685868" rtl="0" eaLnBrk="1" latinLnBrk="0" hangingPunct="1">
        <a:defRPr sz="1350" kern="1200">
          <a:solidFill>
            <a:schemeClr val="tx1"/>
          </a:solidFill>
          <a:latin typeface="+mn-lt"/>
          <a:ea typeface="+mn-ea"/>
          <a:cs typeface="+mn-cs"/>
        </a:defRPr>
      </a:lvl5pPr>
      <a:lvl6pPr marL="1714672" algn="l" defTabSz="685868" rtl="0" eaLnBrk="1" latinLnBrk="0" hangingPunct="1">
        <a:defRPr sz="1350" kern="1200">
          <a:solidFill>
            <a:schemeClr val="tx1"/>
          </a:solidFill>
          <a:latin typeface="+mn-lt"/>
          <a:ea typeface="+mn-ea"/>
          <a:cs typeface="+mn-cs"/>
        </a:defRPr>
      </a:lvl6pPr>
      <a:lvl7pPr marL="2057606" algn="l" defTabSz="685868" rtl="0" eaLnBrk="1" latinLnBrk="0" hangingPunct="1">
        <a:defRPr sz="1350" kern="1200">
          <a:solidFill>
            <a:schemeClr val="tx1"/>
          </a:solidFill>
          <a:latin typeface="+mn-lt"/>
          <a:ea typeface="+mn-ea"/>
          <a:cs typeface="+mn-cs"/>
        </a:defRPr>
      </a:lvl7pPr>
      <a:lvl8pPr marL="2400540" algn="l" defTabSz="685868" rtl="0" eaLnBrk="1" latinLnBrk="0" hangingPunct="1">
        <a:defRPr sz="1350" kern="1200">
          <a:solidFill>
            <a:schemeClr val="tx1"/>
          </a:solidFill>
          <a:latin typeface="+mn-lt"/>
          <a:ea typeface="+mn-ea"/>
          <a:cs typeface="+mn-cs"/>
        </a:defRPr>
      </a:lvl8pPr>
      <a:lvl9pPr marL="2743475" algn="l" defTabSz="68586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userDrawn="1">
          <p15:clr>
            <a:srgbClr val="F26B43"/>
          </p15:clr>
        </p15:guide>
        <p15:guide id="2" pos="7469" userDrawn="1">
          <p15:clr>
            <a:srgbClr val="F26B43"/>
          </p15:clr>
        </p15:guide>
        <p15:guide id="3" pos="212" userDrawn="1">
          <p15:clr>
            <a:srgbClr val="F26B43"/>
          </p15:clr>
        </p15:guide>
        <p15:guide id="4" orient="horz" pos="3726" userDrawn="1">
          <p15:clr>
            <a:srgbClr val="F26B43"/>
          </p15:clr>
        </p15:guide>
        <p15:guide id="5" pos="3840" userDrawn="1">
          <p15:clr>
            <a:srgbClr val="F26B43"/>
          </p15:clr>
        </p15:guide>
        <p15:guide id="6" orient="horz" pos="24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4a"/><Relationship Id="rId7" Type="http://schemas.openxmlformats.org/officeDocument/2006/relationships/image" Target="../media/image5.emf"/><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customXml" Target="../ink/ink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notesSlide" Target="../notesSlides/notesSlide12.xml"/><Relationship Id="rId4"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notesSlide" Target="../notesSlides/notesSlide13.xml"/><Relationship Id="rId4"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notesSlide" Target="../notesSlides/notesSlide14.xml"/><Relationship Id="rId4"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1.xml"/><Relationship Id="rId7" Type="http://schemas.openxmlformats.org/officeDocument/2006/relationships/oleObject" Target="../embeddings/oleObject3.bin"/><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notesSlide" Target="../notesSlides/notesSlide15.xml"/><Relationship Id="rId5" Type="http://schemas.openxmlformats.org/officeDocument/2006/relationships/slideLayout" Target="../slideLayouts/slideLayout8.xml"/><Relationship Id="rId4" Type="http://schemas.openxmlformats.org/officeDocument/2006/relationships/tags" Target="../tags/tag22.xml"/></Relationships>
</file>

<file path=ppt/slides/_rels/slide16.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notesSlide" Target="../notesSlides/notesSlide16.xml"/><Relationship Id="rId4"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24.xml"/><Relationship Id="rId6" Type="http://schemas.openxmlformats.org/officeDocument/2006/relationships/image" Target="../media/image10.png"/><Relationship Id="rId5" Type="http://schemas.openxmlformats.org/officeDocument/2006/relationships/notesSlide" Target="../notesSlides/notesSlide17.xml"/><Relationship Id="rId4"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notesSlide" Target="../notesSlides/notesSlide18.xml"/><Relationship Id="rId4"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notesSlide" Target="../notesSlides/notesSlide19.xml"/><Relationship Id="rId4"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5.xml"/><Relationship Id="rId1" Type="http://schemas.openxmlformats.org/officeDocument/2006/relationships/tags" Target="../tags/tag3.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notesSlide" Target="../notesSlides/notesSlide20.xml"/><Relationship Id="rId4"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28.xml"/><Relationship Id="rId6" Type="http://schemas.openxmlformats.org/officeDocument/2006/relationships/image" Target="../media/image12.png"/><Relationship Id="rId5" Type="http://schemas.openxmlformats.org/officeDocument/2006/relationships/notesSlide" Target="../notesSlides/notesSlide21.xml"/><Relationship Id="rId4"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notesSlide" Target="../notesSlides/notesSlide22.xml"/><Relationship Id="rId4"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30.xml"/><Relationship Id="rId6" Type="http://schemas.openxmlformats.org/officeDocument/2006/relationships/image" Target="../media/image13.png"/><Relationship Id="rId5" Type="http://schemas.openxmlformats.org/officeDocument/2006/relationships/notesSlide" Target="../notesSlides/notesSlide23.xml"/><Relationship Id="rId4"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notesSlide" Target="../notesSlides/notesSlide24.xml"/><Relationship Id="rId4"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32.xml"/><Relationship Id="rId6" Type="http://schemas.openxmlformats.org/officeDocument/2006/relationships/image" Target="../media/image13.png"/><Relationship Id="rId5" Type="http://schemas.openxmlformats.org/officeDocument/2006/relationships/notesSlide" Target="../notesSlides/notesSlide25.xml"/><Relationship Id="rId4"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33.xml"/><Relationship Id="rId6" Type="http://schemas.openxmlformats.org/officeDocument/2006/relationships/image" Target="../media/image13.png"/><Relationship Id="rId5" Type="http://schemas.openxmlformats.org/officeDocument/2006/relationships/notesSlide" Target="../notesSlides/notesSlide26.xml"/><Relationship Id="rId4"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34.xml"/><Relationship Id="rId6" Type="http://schemas.openxmlformats.org/officeDocument/2006/relationships/image" Target="../media/image13.png"/><Relationship Id="rId5" Type="http://schemas.openxmlformats.org/officeDocument/2006/relationships/notesSlide" Target="../notesSlides/notesSlide27.xml"/><Relationship Id="rId4"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35.xml"/><Relationship Id="rId6" Type="http://schemas.openxmlformats.org/officeDocument/2006/relationships/image" Target="../media/image13.png"/><Relationship Id="rId5" Type="http://schemas.openxmlformats.org/officeDocument/2006/relationships/notesSlide" Target="../notesSlides/notesSlide28.xml"/><Relationship Id="rId4"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36.xml"/><Relationship Id="rId6" Type="http://schemas.openxmlformats.org/officeDocument/2006/relationships/image" Target="../media/image13.png"/><Relationship Id="rId5" Type="http://schemas.openxmlformats.org/officeDocument/2006/relationships/notesSlide" Target="../notesSlides/notesSlide29.xml"/><Relationship Id="rId4"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5.png"/><Relationship Id="rId2" Type="http://schemas.microsoft.com/office/2007/relationships/media" Target="../media/media20.m4a"/><Relationship Id="rId1" Type="http://schemas.openxmlformats.org/officeDocument/2006/relationships/tags" Target="../tags/tag37.xml"/><Relationship Id="rId6" Type="http://schemas.openxmlformats.org/officeDocument/2006/relationships/image" Target="../media/image14.wmf"/><Relationship Id="rId5" Type="http://schemas.openxmlformats.org/officeDocument/2006/relationships/notesSlide" Target="../notesSlides/notesSlide30.xml"/><Relationship Id="rId4"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5.png"/><Relationship Id="rId2" Type="http://schemas.microsoft.com/office/2007/relationships/media" Target="../media/media20.m4a"/><Relationship Id="rId1" Type="http://schemas.openxmlformats.org/officeDocument/2006/relationships/tags" Target="../tags/tag38.xml"/><Relationship Id="rId6" Type="http://schemas.openxmlformats.org/officeDocument/2006/relationships/image" Target="../media/image14.wmf"/><Relationship Id="rId5" Type="http://schemas.openxmlformats.org/officeDocument/2006/relationships/notesSlide" Target="../notesSlides/notesSlide31.xml"/><Relationship Id="rId4"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5.png"/><Relationship Id="rId2" Type="http://schemas.microsoft.com/office/2007/relationships/media" Target="../media/media21.m4a"/><Relationship Id="rId1" Type="http://schemas.openxmlformats.org/officeDocument/2006/relationships/tags" Target="../tags/tag39.xml"/><Relationship Id="rId6" Type="http://schemas.openxmlformats.org/officeDocument/2006/relationships/image" Target="../media/image14.wmf"/><Relationship Id="rId5" Type="http://schemas.openxmlformats.org/officeDocument/2006/relationships/notesSlide" Target="../notesSlides/notesSlide32.xml"/><Relationship Id="rId4"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5.png"/><Relationship Id="rId2" Type="http://schemas.microsoft.com/office/2007/relationships/media" Target="../media/media22.m4a"/><Relationship Id="rId1" Type="http://schemas.openxmlformats.org/officeDocument/2006/relationships/tags" Target="../tags/tag40.xml"/><Relationship Id="rId6" Type="http://schemas.openxmlformats.org/officeDocument/2006/relationships/image" Target="../media/image14.wmf"/><Relationship Id="rId5" Type="http://schemas.openxmlformats.org/officeDocument/2006/relationships/notesSlide" Target="../notesSlides/notesSlide33.xml"/><Relationship Id="rId4"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41.xml"/><Relationship Id="rId6" Type="http://schemas.openxmlformats.org/officeDocument/2006/relationships/image" Target="../media/image14.wmf"/><Relationship Id="rId5" Type="http://schemas.openxmlformats.org/officeDocument/2006/relationships/notesSlide" Target="../notesSlides/notesSlide34.xml"/><Relationship Id="rId4"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5.png"/><Relationship Id="rId2" Type="http://schemas.microsoft.com/office/2007/relationships/media" Target="../media/media24.m4a"/><Relationship Id="rId1" Type="http://schemas.openxmlformats.org/officeDocument/2006/relationships/tags" Target="../tags/tag42.xml"/><Relationship Id="rId6" Type="http://schemas.openxmlformats.org/officeDocument/2006/relationships/image" Target="../media/image14.wmf"/><Relationship Id="rId5" Type="http://schemas.openxmlformats.org/officeDocument/2006/relationships/notesSlide" Target="../notesSlides/notesSlide35.xml"/><Relationship Id="rId4"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5.png"/><Relationship Id="rId2" Type="http://schemas.microsoft.com/office/2007/relationships/media" Target="../media/media25.m4a"/><Relationship Id="rId1" Type="http://schemas.openxmlformats.org/officeDocument/2006/relationships/tags" Target="../tags/tag43.xml"/><Relationship Id="rId6" Type="http://schemas.openxmlformats.org/officeDocument/2006/relationships/image" Target="../media/image14.wmf"/><Relationship Id="rId5" Type="http://schemas.openxmlformats.org/officeDocument/2006/relationships/notesSlide" Target="../notesSlides/notesSlide36.xml"/><Relationship Id="rId4"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5.png"/><Relationship Id="rId2" Type="http://schemas.microsoft.com/office/2007/relationships/media" Target="../media/media26.m4a"/><Relationship Id="rId1" Type="http://schemas.openxmlformats.org/officeDocument/2006/relationships/tags" Target="../tags/tag44.xml"/><Relationship Id="rId6" Type="http://schemas.openxmlformats.org/officeDocument/2006/relationships/image" Target="../media/image14.wmf"/><Relationship Id="rId5" Type="http://schemas.openxmlformats.org/officeDocument/2006/relationships/notesSlide" Target="../notesSlides/notesSlide37.xml"/><Relationship Id="rId4"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5.png"/><Relationship Id="rId2" Type="http://schemas.microsoft.com/office/2007/relationships/media" Target="../media/media27.m4a"/><Relationship Id="rId1" Type="http://schemas.openxmlformats.org/officeDocument/2006/relationships/tags" Target="../tags/tag45.xml"/><Relationship Id="rId6" Type="http://schemas.openxmlformats.org/officeDocument/2006/relationships/image" Target="../media/image14.wmf"/><Relationship Id="rId5" Type="http://schemas.openxmlformats.org/officeDocument/2006/relationships/notesSlide" Target="../notesSlides/notesSlide38.xml"/><Relationship Id="rId4"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5.png"/><Relationship Id="rId2" Type="http://schemas.microsoft.com/office/2007/relationships/media" Target="../media/media28.m4a"/><Relationship Id="rId1" Type="http://schemas.openxmlformats.org/officeDocument/2006/relationships/tags" Target="../tags/tag46.xml"/><Relationship Id="rId6" Type="http://schemas.openxmlformats.org/officeDocument/2006/relationships/image" Target="../media/image14.wmf"/><Relationship Id="rId5" Type="http://schemas.openxmlformats.org/officeDocument/2006/relationships/notesSlide" Target="../notesSlides/notesSlide39.xml"/><Relationship Id="rId4"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6.xml"/><Relationship Id="rId7" Type="http://schemas.openxmlformats.org/officeDocument/2006/relationships/oleObject" Target="../embeddings/oleObject1.bin"/><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notesSlide" Target="../notesSlides/notesSlide4.xml"/><Relationship Id="rId5" Type="http://schemas.openxmlformats.org/officeDocument/2006/relationships/slideLayout" Target="../slideLayouts/slideLayout8.xml"/><Relationship Id="rId4"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47.xml"/></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9.m4a"/><Relationship Id="rId7" Type="http://schemas.openxmlformats.org/officeDocument/2006/relationships/image" Target="../media/image16.wmf"/><Relationship Id="rId2" Type="http://schemas.microsoft.com/office/2007/relationships/media" Target="../media/media29.m4a"/><Relationship Id="rId1" Type="http://schemas.openxmlformats.org/officeDocument/2006/relationships/tags" Target="../tags/tag48.xml"/><Relationship Id="rId6" Type="http://schemas.openxmlformats.org/officeDocument/2006/relationships/image" Target="../media/image15.wmf"/><Relationship Id="rId5" Type="http://schemas.openxmlformats.org/officeDocument/2006/relationships/notesSlide" Target="../notesSlides/notesSlide41.xml"/><Relationship Id="rId4" Type="http://schemas.openxmlformats.org/officeDocument/2006/relationships/slideLayout" Target="../slideLayouts/slideLayout54.xml"/><Relationship Id="rId9"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0.m4a"/><Relationship Id="rId7" Type="http://schemas.openxmlformats.org/officeDocument/2006/relationships/image" Target="../media/image16.wmf"/><Relationship Id="rId2" Type="http://schemas.microsoft.com/office/2007/relationships/media" Target="../media/media30.m4a"/><Relationship Id="rId1" Type="http://schemas.openxmlformats.org/officeDocument/2006/relationships/tags" Target="../tags/tag49.xml"/><Relationship Id="rId6" Type="http://schemas.openxmlformats.org/officeDocument/2006/relationships/image" Target="../media/image15.wmf"/><Relationship Id="rId5" Type="http://schemas.openxmlformats.org/officeDocument/2006/relationships/notesSlide" Target="../notesSlides/notesSlide42.xml"/><Relationship Id="rId4" Type="http://schemas.openxmlformats.org/officeDocument/2006/relationships/slideLayout" Target="../slideLayouts/slideLayout54.xml"/><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1.m4a"/><Relationship Id="rId7" Type="http://schemas.openxmlformats.org/officeDocument/2006/relationships/image" Target="../media/image16.wmf"/><Relationship Id="rId2" Type="http://schemas.microsoft.com/office/2007/relationships/media" Target="../media/media31.m4a"/><Relationship Id="rId1" Type="http://schemas.openxmlformats.org/officeDocument/2006/relationships/tags" Target="../tags/tag50.xml"/><Relationship Id="rId6" Type="http://schemas.openxmlformats.org/officeDocument/2006/relationships/image" Target="../media/image15.wmf"/><Relationship Id="rId5" Type="http://schemas.openxmlformats.org/officeDocument/2006/relationships/notesSlide" Target="../notesSlides/notesSlide43.xml"/><Relationship Id="rId4" Type="http://schemas.openxmlformats.org/officeDocument/2006/relationships/slideLayout" Target="../slideLayouts/slideLayout54.xml"/><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51.xml"/></Relationships>
</file>

<file path=ppt/slides/_rels/slide45.xml.rels><?xml version="1.0" encoding="UTF-8" standalone="yes"?>
<Relationships xmlns="http://schemas.openxmlformats.org/package/2006/relationships"><Relationship Id="rId8" Type="http://schemas.openxmlformats.org/officeDocument/2006/relationships/hyperlink" Target="https://search.abb.com/library/Download.aspx?DocumentID=1SQC912002B0201&amp;LanguageCode=en&amp;DocumentPartId=&amp;Action=Launch" TargetMode="External"/><Relationship Id="rId3" Type="http://schemas.openxmlformats.org/officeDocument/2006/relationships/audio" Target="../media/media32.m4a"/><Relationship Id="rId7" Type="http://schemas.openxmlformats.org/officeDocument/2006/relationships/hyperlink" Target="http://apps.geindustrial.com/publibrary/checkout/DEE-592?TNR=Application%20and%20Technical|DEE-592|PDF&amp;filename=AS%20Panelboard%20Installation%20DEE-592A_final.pdf" TargetMode="External"/><Relationship Id="rId2" Type="http://schemas.microsoft.com/office/2007/relationships/media" Target="../media/media32.m4a"/><Relationship Id="rId1" Type="http://schemas.openxmlformats.org/officeDocument/2006/relationships/tags" Target="../tags/tag52.xml"/><Relationship Id="rId6" Type="http://schemas.openxmlformats.org/officeDocument/2006/relationships/hyperlink" Target="https://electrification.us.abb.com/products/starters/nema-starters" TargetMode="External"/><Relationship Id="rId11" Type="http://schemas.openxmlformats.org/officeDocument/2006/relationships/image" Target="../media/image5.png"/><Relationship Id="rId5" Type="http://schemas.openxmlformats.org/officeDocument/2006/relationships/notesSlide" Target="../notesSlides/notesSlide45.xml"/><Relationship Id="rId10" Type="http://schemas.openxmlformats.org/officeDocument/2006/relationships/hyperlink" Target="https://electrification.us.abb.com/control-catalog" TargetMode="External"/><Relationship Id="rId4" Type="http://schemas.openxmlformats.org/officeDocument/2006/relationships/slideLayout" Target="../slideLayouts/slideLayout54.xml"/><Relationship Id="rId9" Type="http://schemas.openxmlformats.org/officeDocument/2006/relationships/hyperlink" Target="https://library.industrialsolutions.abb.com/publibrary/checkout/DET-651?TNR=Catalogs%20and%20Buyers%20Guides%7CDET-651%7CPDF&amp;filename=DET651F_Pro-Stock%20Quick%20Selector_Guide_ABB_web.pdf" TargetMode="Externa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9.xml"/><Relationship Id="rId7" Type="http://schemas.openxmlformats.org/officeDocument/2006/relationships/oleObject" Target="../embeddings/oleObject2.bin"/><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tags" Target="../tags/tag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3.xml"/><Relationship Id="rId6" Type="http://schemas.openxmlformats.org/officeDocument/2006/relationships/image" Target="../media/image8.jpeg"/><Relationship Id="rId5" Type="http://schemas.openxmlformats.org/officeDocument/2006/relationships/notesSlide" Target="../notesSlides/notesSlide8.xml"/><Relationship Id="rId4"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bwMode="gray"/>
        <p:txBody>
          <a:bodyPr/>
          <a:lstStyle/>
          <a:p>
            <a:r>
              <a:rPr lang="en-US" dirty="0"/>
              <a:t>Industrial Solutions NEMA Starters</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78EDC9D-E950-4E47-8A2A-300EF3010CCE}"/>
                  </a:ext>
                </a:extLst>
              </p14:cNvPr>
              <p14:cNvContentPartPr/>
              <p14:nvPr/>
            </p14:nvContentPartPr>
            <p14:xfrm>
              <a:off x="8687100" y="4592970"/>
              <a:ext cx="270" cy="270"/>
            </p14:xfrm>
          </p:contentPart>
        </mc:Choice>
        <mc:Fallback xmlns="">
          <p:pic>
            <p:nvPicPr>
              <p:cNvPr id="2" name="Ink 1">
                <a:extLst>
                  <a:ext uri="{FF2B5EF4-FFF2-40B4-BE49-F238E27FC236}">
                    <a16:creationId xmlns:a16="http://schemas.microsoft.com/office/drawing/2014/main" id="{578EDC9D-E950-4E47-8A2A-300EF3010CCE}"/>
                  </a:ext>
                </a:extLst>
              </p:cNvPr>
              <p:cNvPicPr/>
              <p:nvPr/>
            </p:nvPicPr>
            <p:blipFill>
              <a:blip r:embed="rId7"/>
              <a:stretch>
                <a:fillRect/>
              </a:stretch>
            </p:blipFill>
            <p:spPr>
              <a:xfrm>
                <a:off x="8680080" y="4585950"/>
                <a:ext cx="14310" cy="14310"/>
              </a:xfrm>
              <a:prstGeom prst="rect">
                <a:avLst/>
              </a:prstGeom>
            </p:spPr>
          </p:pic>
        </mc:Fallback>
      </mc:AlternateContent>
      <p:pic>
        <p:nvPicPr>
          <p:cNvPr id="3" name="Audio 2">
            <a:hlinkClick r:id="" action="ppaction://media"/>
            <a:extLst>
              <a:ext uri="{FF2B5EF4-FFF2-40B4-BE49-F238E27FC236}">
                <a16:creationId xmlns:a16="http://schemas.microsoft.com/office/drawing/2014/main" id="{4FF089A1-670A-4FAA-9F91-5694F2265DE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660085" y="5910942"/>
            <a:ext cx="609600" cy="609600"/>
          </a:xfrm>
          <a:prstGeom prst="rect">
            <a:avLst/>
          </a:prstGeom>
        </p:spPr>
      </p:pic>
    </p:spTree>
    <p:custDataLst>
      <p:tags r:id="rId1"/>
    </p:custDataLst>
    <p:extLst>
      <p:ext uri="{BB962C8B-B14F-4D97-AF65-F5344CB8AC3E}">
        <p14:creationId xmlns:p14="http://schemas.microsoft.com/office/powerpoint/2010/main" val="4099974988"/>
      </p:ext>
    </p:extLst>
  </p:cSld>
  <p:clrMapOvr>
    <a:masterClrMapping/>
  </p:clrMapOvr>
  <mc:AlternateContent xmlns:mc="http://schemas.openxmlformats.org/markup-compatibility/2006" xmlns:p14="http://schemas.microsoft.com/office/powerpoint/2010/main">
    <mc:Choice Requires="p14">
      <p:transition spd="med" p14:dur="700" advTm="7546">
        <p:fade/>
      </p:transition>
    </mc:Choice>
    <mc:Fallback xmlns="">
      <p:transition spd="med" advTm="75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19741" y="540243"/>
            <a:ext cx="4166592" cy="607219"/>
          </a:xfrm>
          <a:noFill/>
        </p:spPr>
        <p:txBody>
          <a:bodyPr vert="horz" lIns="51792" tIns="25897" rIns="51792" bIns="25897" rtlCol="0" anchor="ctr" anchorCtr="0">
            <a:normAutofit/>
          </a:bodyPr>
          <a:lstStyle/>
          <a:p>
            <a:r>
              <a:rPr lang="en-US" altLang="en-US" sz="2400" dirty="0"/>
              <a:t>Contactor Features </a:t>
            </a:r>
          </a:p>
        </p:txBody>
      </p:sp>
      <p:pic>
        <p:nvPicPr>
          <p:cNvPr id="2" name="Picture 1">
            <a:extLst>
              <a:ext uri="{FF2B5EF4-FFF2-40B4-BE49-F238E27FC236}">
                <a16:creationId xmlns:a16="http://schemas.microsoft.com/office/drawing/2014/main" id="{3CA14B72-8161-43BD-9ED1-6EE468A7C6B7}"/>
              </a:ext>
            </a:extLst>
          </p:cNvPr>
          <p:cNvPicPr>
            <a:picLocks noChangeAspect="1"/>
          </p:cNvPicPr>
          <p:nvPr/>
        </p:nvPicPr>
        <p:blipFill>
          <a:blip r:embed="rId6"/>
          <a:stretch>
            <a:fillRect/>
          </a:stretch>
        </p:blipFill>
        <p:spPr>
          <a:xfrm rot="10800000">
            <a:off x="2072527" y="1724779"/>
            <a:ext cx="3265869" cy="4162567"/>
          </a:xfrm>
          <a:prstGeom prst="rect">
            <a:avLst/>
          </a:prstGeom>
        </p:spPr>
      </p:pic>
      <p:sp>
        <p:nvSpPr>
          <p:cNvPr id="6" name="Rectangle 5">
            <a:extLst>
              <a:ext uri="{FF2B5EF4-FFF2-40B4-BE49-F238E27FC236}">
                <a16:creationId xmlns:a16="http://schemas.microsoft.com/office/drawing/2014/main" id="{F5F7974B-1215-4875-B947-F6EFCB8A043F}"/>
              </a:ext>
            </a:extLst>
          </p:cNvPr>
          <p:cNvSpPr/>
          <p:nvPr/>
        </p:nvSpPr>
        <p:spPr>
          <a:xfrm>
            <a:off x="6096000" y="2427543"/>
            <a:ext cx="4572000" cy="2757037"/>
          </a:xfrm>
          <a:prstGeom prst="rect">
            <a:avLst/>
          </a:prstGeom>
        </p:spPr>
        <p:txBody>
          <a:bodyPr>
            <a:spAutoFit/>
          </a:bodyPr>
          <a:lstStyle/>
          <a:p>
            <a:pPr marL="350043" lvl="1" indent="-285750">
              <a:lnSpc>
                <a:spcPct val="80000"/>
              </a:lnSpc>
              <a:buFontTx/>
              <a:buChar char="-"/>
            </a:pPr>
            <a:r>
              <a:rPr lang="en-US" altLang="en-US" dirty="0"/>
              <a:t>Staggered  line and power terminals on Size 0 and Size 1</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Captive saddle clamps on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Permanent terminal markers on both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Hardened magnet faces</a:t>
            </a:r>
          </a:p>
          <a:p>
            <a:pPr marL="350043" lvl="1" indent="-285750">
              <a:lnSpc>
                <a:spcPct val="80000"/>
              </a:lnSpc>
              <a:buFontTx/>
              <a:buChar char="-"/>
            </a:pPr>
            <a:endParaRPr lang="en-US" altLang="en-US" b="1" dirty="0"/>
          </a:p>
          <a:p>
            <a:pPr marL="350043" lvl="1" indent="-285750">
              <a:lnSpc>
                <a:spcPct val="80000"/>
              </a:lnSpc>
              <a:buFontTx/>
              <a:buChar char="-"/>
            </a:pPr>
            <a:r>
              <a:rPr lang="en-US" altLang="en-US" dirty="0"/>
              <a:t>Straight-through wiring</a:t>
            </a:r>
          </a:p>
        </p:txBody>
      </p:sp>
      <p:pic>
        <p:nvPicPr>
          <p:cNvPr id="7" name="Audio 6">
            <a:hlinkClick r:id="" action="ppaction://media"/>
            <a:extLst>
              <a:ext uri="{FF2B5EF4-FFF2-40B4-BE49-F238E27FC236}">
                <a16:creationId xmlns:a16="http://schemas.microsoft.com/office/drawing/2014/main" id="{A566F28B-E6B1-4758-B61A-680F7F63C0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42874" y="5887347"/>
            <a:ext cx="609600" cy="609600"/>
          </a:xfrm>
          <a:prstGeom prst="rect">
            <a:avLst/>
          </a:prstGeom>
        </p:spPr>
      </p:pic>
    </p:spTree>
    <p:custDataLst>
      <p:tags r:id="rId1"/>
    </p:custDataLst>
    <p:extLst>
      <p:ext uri="{BB962C8B-B14F-4D97-AF65-F5344CB8AC3E}">
        <p14:creationId xmlns:p14="http://schemas.microsoft.com/office/powerpoint/2010/main" val="1635570658"/>
      </p:ext>
    </p:extLst>
  </p:cSld>
  <p:clrMapOvr>
    <a:masterClrMapping/>
  </p:clrMapOvr>
  <p:transition advTm="71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18972" y="504795"/>
            <a:ext cx="4166592" cy="607219"/>
          </a:xfrm>
          <a:noFill/>
        </p:spPr>
        <p:txBody>
          <a:bodyPr vert="horz" lIns="51792" tIns="25897" rIns="51792" bIns="25897" rtlCol="0" anchor="ctr" anchorCtr="0">
            <a:normAutofit/>
          </a:bodyPr>
          <a:lstStyle/>
          <a:p>
            <a:r>
              <a:rPr lang="en-US" altLang="en-US" sz="2400" dirty="0"/>
              <a:t>Contactor Features </a:t>
            </a:r>
          </a:p>
        </p:txBody>
      </p:sp>
      <p:pic>
        <p:nvPicPr>
          <p:cNvPr id="2" name="Picture 1">
            <a:extLst>
              <a:ext uri="{FF2B5EF4-FFF2-40B4-BE49-F238E27FC236}">
                <a16:creationId xmlns:a16="http://schemas.microsoft.com/office/drawing/2014/main" id="{3CA14B72-8161-43BD-9ED1-6EE468A7C6B7}"/>
              </a:ext>
            </a:extLst>
          </p:cNvPr>
          <p:cNvPicPr>
            <a:picLocks noChangeAspect="1"/>
          </p:cNvPicPr>
          <p:nvPr/>
        </p:nvPicPr>
        <p:blipFill>
          <a:blip r:embed="rId6"/>
          <a:stretch>
            <a:fillRect/>
          </a:stretch>
        </p:blipFill>
        <p:spPr>
          <a:xfrm rot="10800000">
            <a:off x="2072527" y="1724779"/>
            <a:ext cx="3265869" cy="4162567"/>
          </a:xfrm>
          <a:prstGeom prst="rect">
            <a:avLst/>
          </a:prstGeom>
        </p:spPr>
      </p:pic>
      <p:cxnSp>
        <p:nvCxnSpPr>
          <p:cNvPr id="12" name="Straight Arrow Connector 11">
            <a:extLst>
              <a:ext uri="{FF2B5EF4-FFF2-40B4-BE49-F238E27FC236}">
                <a16:creationId xmlns:a16="http://schemas.microsoft.com/office/drawing/2014/main" id="{9B3CDDD0-E68C-43E4-BAB3-C1313CA8BF2B}"/>
              </a:ext>
            </a:extLst>
          </p:cNvPr>
          <p:cNvCxnSpPr>
            <a:cxnSpLocks/>
          </p:cNvCxnSpPr>
          <p:nvPr/>
        </p:nvCxnSpPr>
        <p:spPr bwMode="gray">
          <a:xfrm flipH="1" flipV="1">
            <a:off x="4485564" y="2320121"/>
            <a:ext cx="1815154" cy="6005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8627FB-8C08-47D0-B98D-C5E5CA70BFF0}"/>
              </a:ext>
            </a:extLst>
          </p:cNvPr>
          <p:cNvCxnSpPr>
            <a:cxnSpLocks/>
          </p:cNvCxnSpPr>
          <p:nvPr/>
        </p:nvCxnSpPr>
        <p:spPr bwMode="gray">
          <a:xfrm flipH="1" flipV="1">
            <a:off x="4066904" y="2320119"/>
            <a:ext cx="2233814" cy="6005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8E5B46-E165-4DA1-9758-3F2B5363C750}"/>
              </a:ext>
            </a:extLst>
          </p:cNvPr>
          <p:cNvCxnSpPr>
            <a:cxnSpLocks/>
          </p:cNvCxnSpPr>
          <p:nvPr/>
        </p:nvCxnSpPr>
        <p:spPr bwMode="gray">
          <a:xfrm flipH="1" flipV="1">
            <a:off x="3702826" y="2409569"/>
            <a:ext cx="2597892" cy="5110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80AA23-BB6C-4B6E-968D-01F66A57A4DB}"/>
              </a:ext>
            </a:extLst>
          </p:cNvPr>
          <p:cNvCxnSpPr>
            <a:cxnSpLocks/>
          </p:cNvCxnSpPr>
          <p:nvPr/>
        </p:nvCxnSpPr>
        <p:spPr bwMode="gray">
          <a:xfrm flipH="1">
            <a:off x="3631474" y="2920621"/>
            <a:ext cx="2669244" cy="24961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7C7BA9-E8F4-4E51-B6E7-947F74B5F2CE}"/>
              </a:ext>
            </a:extLst>
          </p:cNvPr>
          <p:cNvCxnSpPr>
            <a:cxnSpLocks/>
          </p:cNvCxnSpPr>
          <p:nvPr/>
        </p:nvCxnSpPr>
        <p:spPr bwMode="gray">
          <a:xfrm flipH="1">
            <a:off x="4040908" y="2920622"/>
            <a:ext cx="2259810" cy="25385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377662-B9F0-4147-8C56-01FE82C5FF05}"/>
              </a:ext>
            </a:extLst>
          </p:cNvPr>
          <p:cNvCxnSpPr>
            <a:cxnSpLocks/>
          </p:cNvCxnSpPr>
          <p:nvPr/>
        </p:nvCxnSpPr>
        <p:spPr bwMode="gray">
          <a:xfrm flipH="1">
            <a:off x="4485564" y="2920621"/>
            <a:ext cx="1815154" cy="24961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CD6D745-9FC2-4D70-9EB4-8F97840453EC}"/>
              </a:ext>
            </a:extLst>
          </p:cNvPr>
          <p:cNvSpPr/>
          <p:nvPr/>
        </p:nvSpPr>
        <p:spPr>
          <a:xfrm>
            <a:off x="6096000" y="2427543"/>
            <a:ext cx="4572000" cy="2757037"/>
          </a:xfrm>
          <a:prstGeom prst="rect">
            <a:avLst/>
          </a:prstGeom>
        </p:spPr>
        <p:txBody>
          <a:bodyPr>
            <a:spAutoFit/>
          </a:bodyPr>
          <a:lstStyle/>
          <a:p>
            <a:pPr marL="350043" lvl="1" indent="-285750">
              <a:lnSpc>
                <a:spcPct val="80000"/>
              </a:lnSpc>
              <a:buFontTx/>
              <a:buChar char="-"/>
            </a:pPr>
            <a:r>
              <a:rPr lang="en-US" altLang="en-US" b="1" dirty="0">
                <a:highlight>
                  <a:srgbClr val="C0C0C0"/>
                </a:highlight>
              </a:rPr>
              <a:t>Staggered  line and power terminals on Size 0 and Size 1</a:t>
            </a:r>
          </a:p>
          <a:p>
            <a:pPr marL="350043" lvl="1" indent="-285750">
              <a:lnSpc>
                <a:spcPct val="80000"/>
              </a:lnSpc>
              <a:buFontTx/>
              <a:buChar char="-"/>
            </a:pPr>
            <a:endParaRPr lang="en-US" altLang="en-US" dirty="0"/>
          </a:p>
          <a:p>
            <a:pPr marL="350043" lvl="1" indent="-285750">
              <a:lnSpc>
                <a:spcPct val="80000"/>
              </a:lnSpc>
              <a:buFontTx/>
              <a:buChar char="-"/>
            </a:pPr>
            <a:r>
              <a:rPr lang="en-US" altLang="en-US" b="1" dirty="0">
                <a:highlight>
                  <a:srgbClr val="C0C0C0"/>
                </a:highlight>
              </a:rPr>
              <a:t>Captive saddle clamps on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Permanent terminal markers on both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Hardened magnet faces</a:t>
            </a:r>
          </a:p>
          <a:p>
            <a:pPr marL="350043" lvl="1" indent="-285750">
              <a:lnSpc>
                <a:spcPct val="80000"/>
              </a:lnSpc>
              <a:buFontTx/>
              <a:buChar char="-"/>
            </a:pPr>
            <a:endParaRPr lang="en-US" altLang="en-US" b="1" dirty="0"/>
          </a:p>
          <a:p>
            <a:pPr marL="350043" lvl="1" indent="-285750">
              <a:lnSpc>
                <a:spcPct val="80000"/>
              </a:lnSpc>
              <a:buFontTx/>
              <a:buChar char="-"/>
            </a:pPr>
            <a:r>
              <a:rPr lang="en-US" altLang="en-US" dirty="0"/>
              <a:t>Straight-through wiring</a:t>
            </a:r>
          </a:p>
        </p:txBody>
      </p:sp>
      <p:pic>
        <p:nvPicPr>
          <p:cNvPr id="4" name="Audio 3">
            <a:hlinkClick r:id="" action="ppaction://media"/>
            <a:extLst>
              <a:ext uri="{FF2B5EF4-FFF2-40B4-BE49-F238E27FC236}">
                <a16:creationId xmlns:a16="http://schemas.microsoft.com/office/drawing/2014/main" id="{F742C5A5-859E-4719-9B0B-1CDCC49CBD7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734260" y="5791200"/>
            <a:ext cx="609600" cy="609600"/>
          </a:xfrm>
          <a:prstGeom prst="rect">
            <a:avLst/>
          </a:prstGeom>
        </p:spPr>
      </p:pic>
    </p:spTree>
    <p:custDataLst>
      <p:tags r:id="rId1"/>
    </p:custDataLst>
    <p:extLst>
      <p:ext uri="{BB962C8B-B14F-4D97-AF65-F5344CB8AC3E}">
        <p14:creationId xmlns:p14="http://schemas.microsoft.com/office/powerpoint/2010/main" val="706842324"/>
      </p:ext>
    </p:extLst>
  </p:cSld>
  <p:clrMapOvr>
    <a:masterClrMapping/>
  </p:clrMapOvr>
  <p:transition advTm="199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21854" y="545886"/>
            <a:ext cx="4166592" cy="607219"/>
          </a:xfrm>
          <a:noFill/>
        </p:spPr>
        <p:txBody>
          <a:bodyPr vert="horz" lIns="51792" tIns="25897" rIns="51792" bIns="25897" rtlCol="0" anchor="ctr" anchorCtr="0">
            <a:normAutofit/>
          </a:bodyPr>
          <a:lstStyle/>
          <a:p>
            <a:r>
              <a:rPr lang="en-US" altLang="en-US" sz="2400" dirty="0"/>
              <a:t>Contactor Features </a:t>
            </a:r>
          </a:p>
        </p:txBody>
      </p:sp>
      <p:pic>
        <p:nvPicPr>
          <p:cNvPr id="2" name="Picture 1">
            <a:extLst>
              <a:ext uri="{FF2B5EF4-FFF2-40B4-BE49-F238E27FC236}">
                <a16:creationId xmlns:a16="http://schemas.microsoft.com/office/drawing/2014/main" id="{3CA14B72-8161-43BD-9ED1-6EE468A7C6B7}"/>
              </a:ext>
            </a:extLst>
          </p:cNvPr>
          <p:cNvPicPr>
            <a:picLocks noChangeAspect="1"/>
          </p:cNvPicPr>
          <p:nvPr/>
        </p:nvPicPr>
        <p:blipFill>
          <a:blip r:embed="rId6"/>
          <a:stretch>
            <a:fillRect/>
          </a:stretch>
        </p:blipFill>
        <p:spPr>
          <a:xfrm rot="10800000">
            <a:off x="2072527" y="1724779"/>
            <a:ext cx="3265869" cy="4162567"/>
          </a:xfrm>
          <a:prstGeom prst="rect">
            <a:avLst/>
          </a:prstGeom>
        </p:spPr>
      </p:pic>
      <p:cxnSp>
        <p:nvCxnSpPr>
          <p:cNvPr id="5" name="Straight Arrow Connector 4">
            <a:extLst>
              <a:ext uri="{FF2B5EF4-FFF2-40B4-BE49-F238E27FC236}">
                <a16:creationId xmlns:a16="http://schemas.microsoft.com/office/drawing/2014/main" id="{0D88417A-A81E-4687-875C-5B7C761BEEDE}"/>
              </a:ext>
            </a:extLst>
          </p:cNvPr>
          <p:cNvCxnSpPr>
            <a:cxnSpLocks/>
          </p:cNvCxnSpPr>
          <p:nvPr/>
        </p:nvCxnSpPr>
        <p:spPr bwMode="gray">
          <a:xfrm flipH="1">
            <a:off x="3631474" y="3903261"/>
            <a:ext cx="2560060" cy="16513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8AC72C6-13CE-4CFB-8D81-F03D0E2998D2}"/>
              </a:ext>
            </a:extLst>
          </p:cNvPr>
          <p:cNvCxnSpPr>
            <a:cxnSpLocks/>
          </p:cNvCxnSpPr>
          <p:nvPr/>
        </p:nvCxnSpPr>
        <p:spPr bwMode="gray">
          <a:xfrm flipH="1">
            <a:off x="4060466" y="3903260"/>
            <a:ext cx="2131068" cy="18296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C847F2D-4B51-496A-8011-EAFE2053CC07}"/>
              </a:ext>
            </a:extLst>
          </p:cNvPr>
          <p:cNvCxnSpPr>
            <a:cxnSpLocks/>
          </p:cNvCxnSpPr>
          <p:nvPr/>
        </p:nvCxnSpPr>
        <p:spPr bwMode="gray">
          <a:xfrm flipH="1">
            <a:off x="4445914" y="3903261"/>
            <a:ext cx="1745620" cy="1675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82CF047-24E2-478F-AC32-6F2600CC1A39}"/>
              </a:ext>
            </a:extLst>
          </p:cNvPr>
          <p:cNvCxnSpPr>
            <a:cxnSpLocks/>
          </p:cNvCxnSpPr>
          <p:nvPr/>
        </p:nvCxnSpPr>
        <p:spPr bwMode="gray">
          <a:xfrm flipH="1" flipV="1">
            <a:off x="3553516" y="2144954"/>
            <a:ext cx="2638019" cy="1758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0AE1771-6E66-42F1-A7FC-C66EF34A69AF}"/>
              </a:ext>
            </a:extLst>
          </p:cNvPr>
          <p:cNvCxnSpPr>
            <a:cxnSpLocks/>
          </p:cNvCxnSpPr>
          <p:nvPr/>
        </p:nvCxnSpPr>
        <p:spPr bwMode="gray">
          <a:xfrm flipH="1" flipV="1">
            <a:off x="3988906" y="2121024"/>
            <a:ext cx="2202628" cy="17822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BD525DB-CB0A-4F18-B447-54EE03CFBC66}"/>
              </a:ext>
            </a:extLst>
          </p:cNvPr>
          <p:cNvCxnSpPr>
            <a:cxnSpLocks/>
          </p:cNvCxnSpPr>
          <p:nvPr/>
        </p:nvCxnSpPr>
        <p:spPr bwMode="gray">
          <a:xfrm flipH="1" flipV="1">
            <a:off x="4370568" y="2121024"/>
            <a:ext cx="1820966" cy="17822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FC837E9-9EC3-497D-B2C9-8E18E6863CCC}"/>
              </a:ext>
            </a:extLst>
          </p:cNvPr>
          <p:cNvSpPr/>
          <p:nvPr/>
        </p:nvSpPr>
        <p:spPr>
          <a:xfrm>
            <a:off x="6096000" y="2427543"/>
            <a:ext cx="4572000" cy="2757037"/>
          </a:xfrm>
          <a:prstGeom prst="rect">
            <a:avLst/>
          </a:prstGeom>
        </p:spPr>
        <p:txBody>
          <a:bodyPr>
            <a:spAutoFit/>
          </a:bodyPr>
          <a:lstStyle/>
          <a:p>
            <a:pPr marL="350043" lvl="1" indent="-285750">
              <a:lnSpc>
                <a:spcPct val="80000"/>
              </a:lnSpc>
              <a:buFontTx/>
              <a:buChar char="-"/>
            </a:pPr>
            <a:r>
              <a:rPr lang="en-US" altLang="en-US" dirty="0"/>
              <a:t>Staggered  line and power terminals on Size 0 and Size 1</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Captive saddle clamps on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b="1" dirty="0">
                <a:highlight>
                  <a:srgbClr val="C0C0C0"/>
                </a:highlight>
              </a:rPr>
              <a:t>Permanent terminal markers on both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Hardened magnet faces</a:t>
            </a:r>
          </a:p>
          <a:p>
            <a:pPr marL="350043" lvl="1" indent="-285750">
              <a:lnSpc>
                <a:spcPct val="80000"/>
              </a:lnSpc>
              <a:buFontTx/>
              <a:buChar char="-"/>
            </a:pPr>
            <a:endParaRPr lang="en-US" altLang="en-US" b="1" dirty="0"/>
          </a:p>
          <a:p>
            <a:pPr marL="350043" lvl="1" indent="-285750">
              <a:lnSpc>
                <a:spcPct val="80000"/>
              </a:lnSpc>
              <a:buFontTx/>
              <a:buChar char="-"/>
            </a:pPr>
            <a:r>
              <a:rPr lang="en-US" altLang="en-US" dirty="0"/>
              <a:t>Straight-through wiring</a:t>
            </a:r>
          </a:p>
        </p:txBody>
      </p:sp>
      <p:pic>
        <p:nvPicPr>
          <p:cNvPr id="4" name="Audio 3">
            <a:hlinkClick r:id="" action="ppaction://media"/>
            <a:extLst>
              <a:ext uri="{FF2B5EF4-FFF2-40B4-BE49-F238E27FC236}">
                <a16:creationId xmlns:a16="http://schemas.microsoft.com/office/drawing/2014/main" id="{78CFB928-2C92-427A-964D-016C6FDD80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457814" y="5968409"/>
            <a:ext cx="609600" cy="609600"/>
          </a:xfrm>
          <a:prstGeom prst="rect">
            <a:avLst/>
          </a:prstGeom>
        </p:spPr>
      </p:pic>
    </p:spTree>
    <p:custDataLst>
      <p:tags r:id="rId1"/>
    </p:custDataLst>
    <p:extLst>
      <p:ext uri="{BB962C8B-B14F-4D97-AF65-F5344CB8AC3E}">
        <p14:creationId xmlns:p14="http://schemas.microsoft.com/office/powerpoint/2010/main" val="1232250657"/>
      </p:ext>
    </p:extLst>
  </p:cSld>
  <p:clrMapOvr>
    <a:masterClrMapping/>
  </p:clrMapOvr>
  <p:transition advTm="96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19741" y="540243"/>
            <a:ext cx="4166592" cy="607219"/>
          </a:xfrm>
          <a:noFill/>
        </p:spPr>
        <p:txBody>
          <a:bodyPr vert="horz" lIns="51792" tIns="25897" rIns="51792" bIns="25897" rtlCol="0" anchor="ctr" anchorCtr="0">
            <a:normAutofit/>
          </a:bodyPr>
          <a:lstStyle/>
          <a:p>
            <a:r>
              <a:rPr lang="en-US" altLang="en-US" sz="2400" dirty="0"/>
              <a:t>Contactor Features </a:t>
            </a:r>
          </a:p>
        </p:txBody>
      </p:sp>
      <p:pic>
        <p:nvPicPr>
          <p:cNvPr id="2" name="Picture 1">
            <a:extLst>
              <a:ext uri="{FF2B5EF4-FFF2-40B4-BE49-F238E27FC236}">
                <a16:creationId xmlns:a16="http://schemas.microsoft.com/office/drawing/2014/main" id="{3CA14B72-8161-43BD-9ED1-6EE468A7C6B7}"/>
              </a:ext>
            </a:extLst>
          </p:cNvPr>
          <p:cNvPicPr>
            <a:picLocks noChangeAspect="1"/>
          </p:cNvPicPr>
          <p:nvPr/>
        </p:nvPicPr>
        <p:blipFill>
          <a:blip r:embed="rId6"/>
          <a:stretch>
            <a:fillRect/>
          </a:stretch>
        </p:blipFill>
        <p:spPr>
          <a:xfrm rot="10800000">
            <a:off x="2072527" y="1724779"/>
            <a:ext cx="3265869" cy="4162567"/>
          </a:xfrm>
          <a:prstGeom prst="rect">
            <a:avLst/>
          </a:prstGeom>
        </p:spPr>
      </p:pic>
      <p:cxnSp>
        <p:nvCxnSpPr>
          <p:cNvPr id="5" name="Straight Arrow Connector 4">
            <a:extLst>
              <a:ext uri="{FF2B5EF4-FFF2-40B4-BE49-F238E27FC236}">
                <a16:creationId xmlns:a16="http://schemas.microsoft.com/office/drawing/2014/main" id="{94E00E1A-2B07-47F3-9704-E949482781F0}"/>
              </a:ext>
            </a:extLst>
          </p:cNvPr>
          <p:cNvCxnSpPr>
            <a:cxnSpLocks/>
          </p:cNvCxnSpPr>
          <p:nvPr/>
        </p:nvCxnSpPr>
        <p:spPr bwMode="gray">
          <a:xfrm flipH="1" flipV="1">
            <a:off x="4563292" y="3291842"/>
            <a:ext cx="1648715" cy="12801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F7974B-1215-4875-B947-F6EFCB8A043F}"/>
              </a:ext>
            </a:extLst>
          </p:cNvPr>
          <p:cNvSpPr/>
          <p:nvPr/>
        </p:nvSpPr>
        <p:spPr>
          <a:xfrm>
            <a:off x="6096000" y="2427543"/>
            <a:ext cx="4572000" cy="2757037"/>
          </a:xfrm>
          <a:prstGeom prst="rect">
            <a:avLst/>
          </a:prstGeom>
        </p:spPr>
        <p:txBody>
          <a:bodyPr>
            <a:spAutoFit/>
          </a:bodyPr>
          <a:lstStyle/>
          <a:p>
            <a:pPr marL="350043" lvl="1" indent="-285750">
              <a:lnSpc>
                <a:spcPct val="80000"/>
              </a:lnSpc>
              <a:buFontTx/>
              <a:buChar char="-"/>
            </a:pPr>
            <a:r>
              <a:rPr lang="en-US" altLang="en-US" dirty="0"/>
              <a:t>Staggered  line and power terminals on Size 0 and Size 1</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Captive saddle clamps on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Permanent terminal markers on both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b="1" dirty="0">
                <a:highlight>
                  <a:srgbClr val="C0C0C0"/>
                </a:highlight>
              </a:rPr>
              <a:t>Hardened magnet faces</a:t>
            </a:r>
          </a:p>
          <a:p>
            <a:pPr marL="350043" lvl="1" indent="-285750">
              <a:lnSpc>
                <a:spcPct val="80000"/>
              </a:lnSpc>
              <a:buFontTx/>
              <a:buChar char="-"/>
            </a:pPr>
            <a:endParaRPr lang="en-US" altLang="en-US" b="1" dirty="0"/>
          </a:p>
          <a:p>
            <a:pPr marL="350043" lvl="1" indent="-285750">
              <a:lnSpc>
                <a:spcPct val="80000"/>
              </a:lnSpc>
              <a:buFontTx/>
              <a:buChar char="-"/>
            </a:pPr>
            <a:r>
              <a:rPr lang="en-US" altLang="en-US" dirty="0"/>
              <a:t>Straight-through wiring</a:t>
            </a:r>
          </a:p>
        </p:txBody>
      </p:sp>
      <p:pic>
        <p:nvPicPr>
          <p:cNvPr id="7" name="Audio 6">
            <a:hlinkClick r:id="" action="ppaction://media"/>
            <a:extLst>
              <a:ext uri="{FF2B5EF4-FFF2-40B4-BE49-F238E27FC236}">
                <a16:creationId xmlns:a16="http://schemas.microsoft.com/office/drawing/2014/main" id="{A566F28B-E6B1-4758-B61A-680F7F63C0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42874" y="5887347"/>
            <a:ext cx="609600" cy="609600"/>
          </a:xfrm>
          <a:prstGeom prst="rect">
            <a:avLst/>
          </a:prstGeom>
        </p:spPr>
      </p:pic>
    </p:spTree>
    <p:custDataLst>
      <p:tags r:id="rId1"/>
    </p:custDataLst>
    <p:extLst>
      <p:ext uri="{BB962C8B-B14F-4D97-AF65-F5344CB8AC3E}">
        <p14:creationId xmlns:p14="http://schemas.microsoft.com/office/powerpoint/2010/main" val="2918926781"/>
      </p:ext>
    </p:extLst>
  </p:cSld>
  <p:clrMapOvr>
    <a:masterClrMapping/>
  </p:clrMapOvr>
  <p:transition advTm="71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296969" y="540487"/>
            <a:ext cx="4166592" cy="607219"/>
          </a:xfrm>
          <a:noFill/>
        </p:spPr>
        <p:txBody>
          <a:bodyPr vert="horz" lIns="51792" tIns="25897" rIns="51792" bIns="25897" rtlCol="0" anchor="ctr" anchorCtr="0">
            <a:normAutofit/>
          </a:bodyPr>
          <a:lstStyle/>
          <a:p>
            <a:r>
              <a:rPr lang="en-US" altLang="en-US" sz="2400" dirty="0"/>
              <a:t>Contactor Features </a:t>
            </a:r>
          </a:p>
        </p:txBody>
      </p:sp>
      <p:pic>
        <p:nvPicPr>
          <p:cNvPr id="2" name="Picture 1">
            <a:extLst>
              <a:ext uri="{FF2B5EF4-FFF2-40B4-BE49-F238E27FC236}">
                <a16:creationId xmlns:a16="http://schemas.microsoft.com/office/drawing/2014/main" id="{3CA14B72-8161-43BD-9ED1-6EE468A7C6B7}"/>
              </a:ext>
            </a:extLst>
          </p:cNvPr>
          <p:cNvPicPr>
            <a:picLocks noChangeAspect="1"/>
          </p:cNvPicPr>
          <p:nvPr/>
        </p:nvPicPr>
        <p:blipFill>
          <a:blip r:embed="rId6"/>
          <a:stretch>
            <a:fillRect/>
          </a:stretch>
        </p:blipFill>
        <p:spPr>
          <a:xfrm rot="10800000">
            <a:off x="2072527" y="1724779"/>
            <a:ext cx="3265869" cy="4162567"/>
          </a:xfrm>
          <a:prstGeom prst="rect">
            <a:avLst/>
          </a:prstGeom>
        </p:spPr>
      </p:pic>
      <p:cxnSp>
        <p:nvCxnSpPr>
          <p:cNvPr id="5" name="Straight Arrow Connector 4">
            <a:extLst>
              <a:ext uri="{FF2B5EF4-FFF2-40B4-BE49-F238E27FC236}">
                <a16:creationId xmlns:a16="http://schemas.microsoft.com/office/drawing/2014/main" id="{706FA6BE-3685-4EC4-A1D5-DFC21E660100}"/>
              </a:ext>
            </a:extLst>
          </p:cNvPr>
          <p:cNvCxnSpPr>
            <a:cxnSpLocks/>
          </p:cNvCxnSpPr>
          <p:nvPr/>
        </p:nvCxnSpPr>
        <p:spPr bwMode="gray">
          <a:xfrm>
            <a:off x="3553515" y="1550127"/>
            <a:ext cx="0" cy="594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61C755D-E976-4B9A-AE9E-E06EC7236757}"/>
              </a:ext>
            </a:extLst>
          </p:cNvPr>
          <p:cNvCxnSpPr>
            <a:cxnSpLocks/>
          </p:cNvCxnSpPr>
          <p:nvPr/>
        </p:nvCxnSpPr>
        <p:spPr bwMode="gray">
          <a:xfrm>
            <a:off x="3984589" y="1550127"/>
            <a:ext cx="0" cy="594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5039B58-4F36-41A0-979B-7E9A6C83C04E}"/>
              </a:ext>
            </a:extLst>
          </p:cNvPr>
          <p:cNvCxnSpPr>
            <a:cxnSpLocks/>
          </p:cNvCxnSpPr>
          <p:nvPr/>
        </p:nvCxnSpPr>
        <p:spPr bwMode="gray">
          <a:xfrm>
            <a:off x="4393892" y="1550127"/>
            <a:ext cx="0" cy="594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C976B57-B9E9-4888-B398-B41BDB722609}"/>
              </a:ext>
            </a:extLst>
          </p:cNvPr>
          <p:cNvCxnSpPr>
            <a:cxnSpLocks/>
          </p:cNvCxnSpPr>
          <p:nvPr/>
        </p:nvCxnSpPr>
        <p:spPr bwMode="gray">
          <a:xfrm>
            <a:off x="3627538" y="5649988"/>
            <a:ext cx="0" cy="594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23668F-3AD5-4B11-A61C-D76AF056216B}"/>
              </a:ext>
            </a:extLst>
          </p:cNvPr>
          <p:cNvCxnSpPr>
            <a:cxnSpLocks/>
          </p:cNvCxnSpPr>
          <p:nvPr/>
        </p:nvCxnSpPr>
        <p:spPr bwMode="gray">
          <a:xfrm>
            <a:off x="4463561" y="5649988"/>
            <a:ext cx="0" cy="594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232750-E804-4CB6-85E4-BD410CD3D52C}"/>
              </a:ext>
            </a:extLst>
          </p:cNvPr>
          <p:cNvCxnSpPr>
            <a:cxnSpLocks/>
          </p:cNvCxnSpPr>
          <p:nvPr/>
        </p:nvCxnSpPr>
        <p:spPr bwMode="gray">
          <a:xfrm>
            <a:off x="4062966" y="5649988"/>
            <a:ext cx="0" cy="594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0F9AFB6-BF0D-454B-9C53-34954474BC7E}"/>
              </a:ext>
            </a:extLst>
          </p:cNvPr>
          <p:cNvSpPr/>
          <p:nvPr/>
        </p:nvSpPr>
        <p:spPr>
          <a:xfrm>
            <a:off x="6096000" y="2427543"/>
            <a:ext cx="4572000" cy="2757037"/>
          </a:xfrm>
          <a:prstGeom prst="rect">
            <a:avLst/>
          </a:prstGeom>
        </p:spPr>
        <p:txBody>
          <a:bodyPr>
            <a:spAutoFit/>
          </a:bodyPr>
          <a:lstStyle/>
          <a:p>
            <a:pPr marL="350043" lvl="1" indent="-285750">
              <a:lnSpc>
                <a:spcPct val="80000"/>
              </a:lnSpc>
              <a:buFontTx/>
              <a:buChar char="-"/>
            </a:pPr>
            <a:r>
              <a:rPr lang="en-US" altLang="en-US" dirty="0"/>
              <a:t>Staggered  line and power terminals on Size 0 and Size 1</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Captive saddle clamps on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Permanent terminal markers on both line/load terminals</a:t>
            </a:r>
          </a:p>
          <a:p>
            <a:pPr marL="350043" lvl="1" indent="-285750">
              <a:lnSpc>
                <a:spcPct val="80000"/>
              </a:lnSpc>
              <a:buFontTx/>
              <a:buChar char="-"/>
            </a:pPr>
            <a:endParaRPr lang="en-US" altLang="en-US" dirty="0"/>
          </a:p>
          <a:p>
            <a:pPr marL="350043" lvl="1" indent="-285750">
              <a:lnSpc>
                <a:spcPct val="80000"/>
              </a:lnSpc>
              <a:buFontTx/>
              <a:buChar char="-"/>
            </a:pPr>
            <a:r>
              <a:rPr lang="en-US" altLang="en-US" dirty="0"/>
              <a:t>Hardened magnet faces</a:t>
            </a:r>
          </a:p>
          <a:p>
            <a:pPr marL="350043" lvl="1" indent="-285750">
              <a:lnSpc>
                <a:spcPct val="80000"/>
              </a:lnSpc>
              <a:buFontTx/>
              <a:buChar char="-"/>
            </a:pPr>
            <a:endParaRPr lang="en-US" altLang="en-US" b="1" dirty="0"/>
          </a:p>
          <a:p>
            <a:pPr marL="350043" lvl="1" indent="-285750">
              <a:lnSpc>
                <a:spcPct val="80000"/>
              </a:lnSpc>
              <a:buFontTx/>
              <a:buChar char="-"/>
            </a:pPr>
            <a:r>
              <a:rPr lang="en-US" altLang="en-US" b="1" dirty="0">
                <a:highlight>
                  <a:srgbClr val="C0C0C0"/>
                </a:highlight>
              </a:rPr>
              <a:t>Straight-through wiring</a:t>
            </a:r>
          </a:p>
        </p:txBody>
      </p:sp>
      <p:pic>
        <p:nvPicPr>
          <p:cNvPr id="12" name="Audio 11">
            <a:hlinkClick r:id="" action="ppaction://media"/>
            <a:extLst>
              <a:ext uri="{FF2B5EF4-FFF2-40B4-BE49-F238E27FC236}">
                <a16:creationId xmlns:a16="http://schemas.microsoft.com/office/drawing/2014/main" id="{BFCE36A6-CB9D-48E8-9A6E-57B3F134EC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712995" y="5947401"/>
            <a:ext cx="609600" cy="609600"/>
          </a:xfrm>
          <a:prstGeom prst="rect">
            <a:avLst/>
          </a:prstGeom>
        </p:spPr>
      </p:pic>
    </p:spTree>
    <p:custDataLst>
      <p:tags r:id="rId1"/>
    </p:custDataLst>
    <p:extLst>
      <p:ext uri="{BB962C8B-B14F-4D97-AF65-F5344CB8AC3E}">
        <p14:creationId xmlns:p14="http://schemas.microsoft.com/office/powerpoint/2010/main" val="297750278"/>
      </p:ext>
    </p:extLst>
  </p:cSld>
  <p:clrMapOvr>
    <a:masterClrMapping/>
  </p:clrMapOvr>
  <p:transition advTm="5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3"/>
            </p:custDataLst>
          </p:nvPr>
        </p:nvGraphicFramePr>
        <p:xfrm>
          <a:off x="1525587" y="2183"/>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7" imgW="270" imgH="270" progId="TCLayout.ActiveDocument.1">
                  <p:embed/>
                </p:oleObj>
              </mc:Choice>
              <mc:Fallback>
                <p:oleObj name="think-cell Slide" r:id="rId7" imgW="270" imgH="270" progId="TCLayout.ActiveDocument.1">
                  <p:embed/>
                  <p:pic>
                    <p:nvPicPr>
                      <p:cNvPr id="9" name="Object 8" hidden="1"/>
                      <p:cNvPicPr/>
                      <p:nvPr/>
                    </p:nvPicPr>
                    <p:blipFill>
                      <a:blip r:embed="rId8"/>
                      <a:stretch>
                        <a:fillRect/>
                      </a:stretch>
                    </p:blipFill>
                    <p:spPr>
                      <a:xfrm>
                        <a:off x="1525587" y="2183"/>
                        <a:ext cx="1588" cy="1588"/>
                      </a:xfrm>
                      <a:prstGeom prst="rect">
                        <a:avLst/>
                      </a:prstGeom>
                    </p:spPr>
                  </p:pic>
                </p:oleObj>
              </mc:Fallback>
            </mc:AlternateContent>
          </a:graphicData>
        </a:graphic>
      </p:graphicFrame>
      <p:sp>
        <p:nvSpPr>
          <p:cNvPr id="8" name="Rectangle 7" hidden="1"/>
          <p:cNvSpPr/>
          <p:nvPr>
            <p:custDataLst>
              <p:tags r:id="rId4"/>
            </p:custDataLst>
          </p:nvPr>
        </p:nvSpPr>
        <p:spPr bwMode="gray">
          <a:xfrm>
            <a:off x="1524000" y="595"/>
            <a:ext cx="158722" cy="1587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2400" b="1" dirty="0" err="1">
              <a:latin typeface="ABBvoice" panose="020D0603020503020204" pitchFamily="34" charset="0"/>
              <a:ea typeface="ABBvoice" panose="020D0603020503020204" pitchFamily="34" charset="0"/>
              <a:cs typeface="ABBvoice" panose="020D0603020503020204" pitchFamily="34" charset="0"/>
              <a:sym typeface="ABBvoice" panose="020D0603020503020204" pitchFamily="34" charset="0"/>
            </a:endParaRP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a:t>Slide </a:t>
            </a:r>
            <a:fld id="{619F89D8-7AE3-494A-97F3-03D680869632}" type="slidenum">
              <a:rPr lang="en-US" smtClean="0"/>
              <a:pPr/>
              <a:t>15</a:t>
            </a:fld>
            <a:endParaRPr lang="en-US" dirty="0"/>
          </a:p>
        </p:txBody>
      </p:sp>
      <p:sp>
        <p:nvSpPr>
          <p:cNvPr id="7" name="Title 6"/>
          <p:cNvSpPr>
            <a:spLocks noGrp="1"/>
          </p:cNvSpPr>
          <p:nvPr>
            <p:ph type="title"/>
          </p:nvPr>
        </p:nvSpPr>
        <p:spPr>
          <a:xfrm>
            <a:off x="328552" y="681101"/>
            <a:ext cx="11520000" cy="396000"/>
          </a:xfrm>
        </p:spPr>
        <p:txBody>
          <a:bodyPr/>
          <a:lstStyle/>
          <a:p>
            <a:r>
              <a:rPr lang="en-US" sz="2400" dirty="0"/>
              <a:t>Power + Control</a:t>
            </a:r>
          </a:p>
        </p:txBody>
      </p:sp>
      <p:grpSp>
        <p:nvGrpSpPr>
          <p:cNvPr id="270" name="Group 269"/>
          <p:cNvGrpSpPr/>
          <p:nvPr/>
        </p:nvGrpSpPr>
        <p:grpSpPr>
          <a:xfrm>
            <a:off x="2850530" y="1938421"/>
            <a:ext cx="6490943" cy="3942883"/>
            <a:chOff x="1413680" y="1938161"/>
            <a:chExt cx="6492070" cy="3943568"/>
          </a:xfrm>
        </p:grpSpPr>
        <p:cxnSp>
          <p:nvCxnSpPr>
            <p:cNvPr id="14" name="Straight Connector 13"/>
            <p:cNvCxnSpPr/>
            <p:nvPr/>
          </p:nvCxnSpPr>
          <p:spPr bwMode="gray">
            <a:xfrm>
              <a:off x="1418365" y="4504731"/>
              <a:ext cx="126498"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p:nvPr/>
          </p:nvCxnSpPr>
          <p:spPr bwMode="gray">
            <a:xfrm>
              <a:off x="1418365" y="4582815"/>
              <a:ext cx="126498"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bwMode="gray">
            <a:xfrm>
              <a:off x="1483395" y="4578350"/>
              <a:ext cx="0" cy="310137"/>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7" name="Arc 16"/>
            <p:cNvSpPr/>
            <p:nvPr/>
          </p:nvSpPr>
          <p:spPr bwMode="gray">
            <a:xfrm>
              <a:off x="1432419" y="4886144"/>
              <a:ext cx="103072" cy="103072"/>
            </a:xfrm>
            <a:prstGeom prst="arc">
              <a:avLst>
                <a:gd name="adj1" fmla="val 16200000"/>
                <a:gd name="adj2" fmla="val 1060995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p:cNvSpPr/>
            <p:nvPr/>
          </p:nvSpPr>
          <p:spPr bwMode="gray">
            <a:xfrm flipH="1" flipV="1">
              <a:off x="1413680" y="4995845"/>
              <a:ext cx="103072" cy="103072"/>
            </a:xfrm>
            <a:prstGeom prst="arc">
              <a:avLst>
                <a:gd name="adj1" fmla="val 15411924"/>
                <a:gd name="adj2" fmla="val 970159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bwMode="gray">
            <a:xfrm>
              <a:off x="1472244" y="5101660"/>
              <a:ext cx="669969" cy="580953"/>
            </a:xfrm>
            <a:custGeom>
              <a:avLst/>
              <a:gdLst>
                <a:gd name="connsiteX0" fmla="*/ 0 w 676275"/>
                <a:gd name="connsiteY0" fmla="*/ 0 h 573881"/>
                <a:gd name="connsiteX1" fmla="*/ 0 w 676275"/>
                <a:gd name="connsiteY1" fmla="*/ 288131 h 573881"/>
                <a:gd name="connsiteX2" fmla="*/ 628650 w 676275"/>
                <a:gd name="connsiteY2" fmla="*/ 288131 h 573881"/>
                <a:gd name="connsiteX3" fmla="*/ 628650 w 676275"/>
                <a:gd name="connsiteY3" fmla="*/ 526256 h 573881"/>
                <a:gd name="connsiteX4" fmla="*/ 676275 w 676275"/>
                <a:gd name="connsiteY4" fmla="*/ 573881 h 573881"/>
                <a:gd name="connsiteX0" fmla="*/ 0 w 681037"/>
                <a:gd name="connsiteY0" fmla="*/ 0 h 590550"/>
                <a:gd name="connsiteX1" fmla="*/ 0 w 681037"/>
                <a:gd name="connsiteY1" fmla="*/ 288131 h 590550"/>
                <a:gd name="connsiteX2" fmla="*/ 628650 w 681037"/>
                <a:gd name="connsiteY2" fmla="*/ 288131 h 590550"/>
                <a:gd name="connsiteX3" fmla="*/ 628650 w 681037"/>
                <a:gd name="connsiteY3" fmla="*/ 526256 h 590550"/>
                <a:gd name="connsiteX4" fmla="*/ 681037 w 681037"/>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37" h="590550">
                  <a:moveTo>
                    <a:pt x="0" y="0"/>
                  </a:moveTo>
                  <a:lnTo>
                    <a:pt x="0" y="288131"/>
                  </a:lnTo>
                  <a:lnTo>
                    <a:pt x="628650" y="288131"/>
                  </a:lnTo>
                  <a:lnTo>
                    <a:pt x="628650" y="526256"/>
                  </a:lnTo>
                  <a:lnTo>
                    <a:pt x="681037" y="590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bwMode="gray">
            <a:xfrm>
              <a:off x="1483395" y="1938161"/>
              <a:ext cx="0" cy="446264"/>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7" name="Group 76"/>
            <p:cNvGrpSpPr/>
            <p:nvPr/>
          </p:nvGrpSpPr>
          <p:grpSpPr>
            <a:xfrm flipH="1">
              <a:off x="2920229" y="4893764"/>
              <a:ext cx="121812" cy="212773"/>
              <a:chOff x="2912609" y="4886144"/>
              <a:chExt cx="121812" cy="212773"/>
            </a:xfrm>
          </p:grpSpPr>
          <p:sp>
            <p:nvSpPr>
              <p:cNvPr id="28" name="Arc 27"/>
              <p:cNvSpPr/>
              <p:nvPr/>
            </p:nvSpPr>
            <p:spPr bwMode="gray">
              <a:xfrm flipH="1">
                <a:off x="2912609" y="4886144"/>
                <a:ext cx="103072" cy="103072"/>
              </a:xfrm>
              <a:prstGeom prst="arc">
                <a:avLst>
                  <a:gd name="adj1" fmla="val 16200000"/>
                  <a:gd name="adj2" fmla="val 1060995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p:cNvSpPr/>
              <p:nvPr/>
            </p:nvSpPr>
            <p:spPr bwMode="gray">
              <a:xfrm flipV="1">
                <a:off x="2931349" y="4995845"/>
                <a:ext cx="103072" cy="103072"/>
              </a:xfrm>
              <a:prstGeom prst="arc">
                <a:avLst>
                  <a:gd name="adj1" fmla="val 15411924"/>
                  <a:gd name="adj2" fmla="val 970159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p:nvPr/>
          </p:nvSpPr>
          <p:spPr bwMode="gray">
            <a:xfrm flipH="1">
              <a:off x="2305888" y="5101660"/>
              <a:ext cx="669969" cy="580953"/>
            </a:xfrm>
            <a:custGeom>
              <a:avLst/>
              <a:gdLst>
                <a:gd name="connsiteX0" fmla="*/ 0 w 676275"/>
                <a:gd name="connsiteY0" fmla="*/ 0 h 573881"/>
                <a:gd name="connsiteX1" fmla="*/ 0 w 676275"/>
                <a:gd name="connsiteY1" fmla="*/ 288131 h 573881"/>
                <a:gd name="connsiteX2" fmla="*/ 628650 w 676275"/>
                <a:gd name="connsiteY2" fmla="*/ 288131 h 573881"/>
                <a:gd name="connsiteX3" fmla="*/ 628650 w 676275"/>
                <a:gd name="connsiteY3" fmla="*/ 526256 h 573881"/>
                <a:gd name="connsiteX4" fmla="*/ 676275 w 676275"/>
                <a:gd name="connsiteY4" fmla="*/ 573881 h 573881"/>
                <a:gd name="connsiteX0" fmla="*/ 0 w 681037"/>
                <a:gd name="connsiteY0" fmla="*/ 0 h 590550"/>
                <a:gd name="connsiteX1" fmla="*/ 0 w 681037"/>
                <a:gd name="connsiteY1" fmla="*/ 288131 h 590550"/>
                <a:gd name="connsiteX2" fmla="*/ 628650 w 681037"/>
                <a:gd name="connsiteY2" fmla="*/ 288131 h 590550"/>
                <a:gd name="connsiteX3" fmla="*/ 628650 w 681037"/>
                <a:gd name="connsiteY3" fmla="*/ 526256 h 590550"/>
                <a:gd name="connsiteX4" fmla="*/ 681037 w 681037"/>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37" h="590550">
                  <a:moveTo>
                    <a:pt x="0" y="0"/>
                  </a:moveTo>
                  <a:lnTo>
                    <a:pt x="0" y="288131"/>
                  </a:lnTo>
                  <a:lnTo>
                    <a:pt x="628650" y="288131"/>
                  </a:lnTo>
                  <a:lnTo>
                    <a:pt x="628650" y="526256"/>
                  </a:lnTo>
                  <a:lnTo>
                    <a:pt x="681037" y="590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c 47"/>
            <p:cNvSpPr/>
            <p:nvPr/>
          </p:nvSpPr>
          <p:spPr bwMode="gray">
            <a:xfrm>
              <a:off x="2175749" y="4886145"/>
              <a:ext cx="103072" cy="103072"/>
            </a:xfrm>
            <a:prstGeom prst="arc">
              <a:avLst>
                <a:gd name="adj1" fmla="val 16200000"/>
                <a:gd name="adj2" fmla="val 1060995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c 48"/>
            <p:cNvSpPr/>
            <p:nvPr/>
          </p:nvSpPr>
          <p:spPr bwMode="gray">
            <a:xfrm flipH="1" flipV="1">
              <a:off x="2157010" y="4995845"/>
              <a:ext cx="103072" cy="103072"/>
            </a:xfrm>
            <a:prstGeom prst="arc">
              <a:avLst>
                <a:gd name="adj1" fmla="val 15411924"/>
                <a:gd name="adj2" fmla="val 970159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bwMode="gray">
            <a:xfrm>
              <a:off x="2222041" y="5094632"/>
              <a:ext cx="0" cy="629367"/>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2" name="Oval 51"/>
            <p:cNvSpPr/>
            <p:nvPr/>
          </p:nvSpPr>
          <p:spPr bwMode="gray">
            <a:xfrm>
              <a:off x="2102390" y="5645130"/>
              <a:ext cx="236599" cy="236599"/>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00" b="1" dirty="0">
                  <a:solidFill>
                    <a:schemeClr val="tx1"/>
                  </a:solidFill>
                </a:rPr>
                <a:t>3</a:t>
              </a:r>
              <a:r>
                <a:rPr lang="en-US" sz="500" b="1" dirty="0">
                  <a:solidFill>
                    <a:schemeClr val="tx1"/>
                  </a:solidFill>
                  <a:ea typeface="ABBvoice" panose="020D0603020503020204" pitchFamily="34" charset="0"/>
                  <a:cs typeface="ABBvoice" panose="020D0603020503020204" pitchFamily="34" charset="0"/>
                </a:rPr>
                <a:t>∅</a:t>
              </a:r>
            </a:p>
            <a:p>
              <a:pPr algn="ctr"/>
              <a:r>
                <a:rPr lang="en-US" sz="500" b="1" dirty="0">
                  <a:solidFill>
                    <a:schemeClr val="tx1"/>
                  </a:solidFill>
                  <a:ea typeface="ABBvoice" panose="020D0603020503020204" pitchFamily="34" charset="0"/>
                  <a:cs typeface="ABBvoice" panose="020D0603020503020204" pitchFamily="34" charset="0"/>
                </a:rPr>
                <a:t>Motor</a:t>
              </a:r>
              <a:endParaRPr lang="en-US" sz="500" b="1" dirty="0">
                <a:solidFill>
                  <a:schemeClr val="tx1"/>
                </a:solidFill>
              </a:endParaRPr>
            </a:p>
          </p:txBody>
        </p:sp>
        <p:sp>
          <p:nvSpPr>
            <p:cNvPr id="58" name="TextBox 57"/>
            <p:cNvSpPr txBox="1"/>
            <p:nvPr/>
          </p:nvSpPr>
          <p:spPr bwMode="gray">
            <a:xfrm>
              <a:off x="1609045" y="4377328"/>
              <a:ext cx="76944" cy="107722"/>
            </a:xfrm>
            <a:prstGeom prst="rect">
              <a:avLst/>
            </a:prstGeom>
            <a:noFill/>
            <a:ln w="12700">
              <a:noFill/>
            </a:ln>
          </p:spPr>
          <p:txBody>
            <a:bodyPr wrap="none" lIns="0" tIns="0" rIns="0" bIns="0" rtlCol="0">
              <a:spAutoFit/>
            </a:bodyPr>
            <a:lstStyle/>
            <a:p>
              <a:pPr algn="ctr"/>
              <a:r>
                <a:rPr lang="en-US" sz="700" dirty="0"/>
                <a:t>M</a:t>
              </a:r>
            </a:p>
          </p:txBody>
        </p:sp>
        <p:sp>
          <p:nvSpPr>
            <p:cNvPr id="64" name="Oval 63"/>
            <p:cNvSpPr/>
            <p:nvPr/>
          </p:nvSpPr>
          <p:spPr bwMode="gray">
            <a:xfrm rot="16200000">
              <a:off x="1470561" y="2574405"/>
              <a:ext cx="27432" cy="2542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65" name="Straight Connector 64"/>
            <p:cNvCxnSpPr>
              <a:stCxn id="64" idx="6"/>
            </p:cNvCxnSpPr>
            <p:nvPr/>
          </p:nvCxnSpPr>
          <p:spPr bwMode="gray">
            <a:xfrm flipV="1">
              <a:off x="1484277" y="2415760"/>
              <a:ext cx="65177" cy="157639"/>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66" name="Oval 65"/>
            <p:cNvSpPr/>
            <p:nvPr/>
          </p:nvSpPr>
          <p:spPr bwMode="gray">
            <a:xfrm rot="16200000">
              <a:off x="1470561" y="2385512"/>
              <a:ext cx="27432" cy="2542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71" name="Straight Connector 70"/>
            <p:cNvCxnSpPr/>
            <p:nvPr/>
          </p:nvCxnSpPr>
          <p:spPr bwMode="gray">
            <a:xfrm>
              <a:off x="1483395" y="2600831"/>
              <a:ext cx="0" cy="1898144"/>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Straight Connector 77"/>
            <p:cNvCxnSpPr/>
            <p:nvPr/>
          </p:nvCxnSpPr>
          <p:spPr bwMode="gray">
            <a:xfrm>
              <a:off x="2168267" y="4504731"/>
              <a:ext cx="126498"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Straight Connector 78"/>
            <p:cNvCxnSpPr/>
            <p:nvPr/>
          </p:nvCxnSpPr>
          <p:spPr bwMode="gray">
            <a:xfrm>
              <a:off x="2168267" y="4582815"/>
              <a:ext cx="126498"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p:cNvCxnSpPr/>
            <p:nvPr/>
          </p:nvCxnSpPr>
          <p:spPr bwMode="gray">
            <a:xfrm>
              <a:off x="2233297" y="4578350"/>
              <a:ext cx="0" cy="310137"/>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Straight Connector 80"/>
            <p:cNvCxnSpPr/>
            <p:nvPr/>
          </p:nvCxnSpPr>
          <p:spPr bwMode="gray">
            <a:xfrm>
              <a:off x="2233297" y="1938161"/>
              <a:ext cx="0" cy="446264"/>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82" name="TextBox 81"/>
            <p:cNvSpPr txBox="1"/>
            <p:nvPr/>
          </p:nvSpPr>
          <p:spPr bwMode="gray">
            <a:xfrm>
              <a:off x="2358947" y="4377328"/>
              <a:ext cx="76944" cy="107722"/>
            </a:xfrm>
            <a:prstGeom prst="rect">
              <a:avLst/>
            </a:prstGeom>
            <a:noFill/>
            <a:ln w="12700">
              <a:noFill/>
            </a:ln>
          </p:spPr>
          <p:txBody>
            <a:bodyPr wrap="none" lIns="0" tIns="0" rIns="0" bIns="0" rtlCol="0">
              <a:spAutoFit/>
            </a:bodyPr>
            <a:lstStyle/>
            <a:p>
              <a:pPr algn="ctr"/>
              <a:r>
                <a:rPr lang="en-US" sz="700" dirty="0"/>
                <a:t>M</a:t>
              </a:r>
            </a:p>
          </p:txBody>
        </p:sp>
        <p:sp>
          <p:nvSpPr>
            <p:cNvPr id="83" name="Oval 82"/>
            <p:cNvSpPr/>
            <p:nvPr/>
          </p:nvSpPr>
          <p:spPr bwMode="gray">
            <a:xfrm rot="16200000">
              <a:off x="2220463" y="2574405"/>
              <a:ext cx="27432" cy="2542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84" name="Straight Connector 83"/>
            <p:cNvCxnSpPr>
              <a:stCxn id="83" idx="6"/>
            </p:cNvCxnSpPr>
            <p:nvPr/>
          </p:nvCxnSpPr>
          <p:spPr bwMode="gray">
            <a:xfrm flipV="1">
              <a:off x="2234179" y="2415760"/>
              <a:ext cx="65177" cy="157639"/>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85" name="Oval 84"/>
            <p:cNvSpPr/>
            <p:nvPr/>
          </p:nvSpPr>
          <p:spPr bwMode="gray">
            <a:xfrm rot="16200000">
              <a:off x="2220463" y="2385512"/>
              <a:ext cx="27432" cy="2542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86" name="Straight Connector 85"/>
            <p:cNvCxnSpPr/>
            <p:nvPr/>
          </p:nvCxnSpPr>
          <p:spPr bwMode="gray">
            <a:xfrm>
              <a:off x="2233297" y="2600831"/>
              <a:ext cx="0" cy="1898144"/>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Straight Connector 86"/>
            <p:cNvCxnSpPr/>
            <p:nvPr/>
          </p:nvCxnSpPr>
          <p:spPr bwMode="gray">
            <a:xfrm>
              <a:off x="2929928" y="4504731"/>
              <a:ext cx="126498"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8" name="Straight Connector 87"/>
            <p:cNvCxnSpPr/>
            <p:nvPr/>
          </p:nvCxnSpPr>
          <p:spPr bwMode="gray">
            <a:xfrm>
              <a:off x="2929928" y="4582815"/>
              <a:ext cx="126498"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9" name="Straight Connector 88"/>
            <p:cNvCxnSpPr/>
            <p:nvPr/>
          </p:nvCxnSpPr>
          <p:spPr bwMode="gray">
            <a:xfrm>
              <a:off x="2994958" y="4578350"/>
              <a:ext cx="0" cy="310137"/>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0" name="Straight Connector 89"/>
            <p:cNvCxnSpPr/>
            <p:nvPr/>
          </p:nvCxnSpPr>
          <p:spPr bwMode="gray">
            <a:xfrm>
              <a:off x="2994958" y="1938161"/>
              <a:ext cx="0" cy="446264"/>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1" name="TextBox 90"/>
            <p:cNvSpPr txBox="1"/>
            <p:nvPr/>
          </p:nvSpPr>
          <p:spPr bwMode="gray">
            <a:xfrm>
              <a:off x="3120608" y="4377328"/>
              <a:ext cx="76944" cy="107722"/>
            </a:xfrm>
            <a:prstGeom prst="rect">
              <a:avLst/>
            </a:prstGeom>
            <a:noFill/>
            <a:ln w="12700">
              <a:noFill/>
            </a:ln>
          </p:spPr>
          <p:txBody>
            <a:bodyPr wrap="none" lIns="0" tIns="0" rIns="0" bIns="0" rtlCol="0">
              <a:spAutoFit/>
            </a:bodyPr>
            <a:lstStyle/>
            <a:p>
              <a:pPr algn="ctr"/>
              <a:r>
                <a:rPr lang="en-US" sz="700" dirty="0"/>
                <a:t>M</a:t>
              </a:r>
            </a:p>
          </p:txBody>
        </p:sp>
        <p:sp>
          <p:nvSpPr>
            <p:cNvPr id="92" name="Oval 91"/>
            <p:cNvSpPr/>
            <p:nvPr/>
          </p:nvSpPr>
          <p:spPr bwMode="gray">
            <a:xfrm rot="16200000">
              <a:off x="2982124" y="2574405"/>
              <a:ext cx="27432" cy="2542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93" name="Straight Connector 92"/>
            <p:cNvCxnSpPr>
              <a:stCxn id="92" idx="6"/>
            </p:cNvCxnSpPr>
            <p:nvPr/>
          </p:nvCxnSpPr>
          <p:spPr bwMode="gray">
            <a:xfrm flipV="1">
              <a:off x="2995840" y="2415760"/>
              <a:ext cx="65177" cy="157639"/>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4" name="Oval 93"/>
            <p:cNvSpPr/>
            <p:nvPr/>
          </p:nvSpPr>
          <p:spPr bwMode="gray">
            <a:xfrm rot="16200000">
              <a:off x="2982124" y="2385512"/>
              <a:ext cx="27432" cy="2542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95" name="Straight Connector 94"/>
            <p:cNvCxnSpPr/>
            <p:nvPr/>
          </p:nvCxnSpPr>
          <p:spPr bwMode="gray">
            <a:xfrm>
              <a:off x="2994958" y="2600831"/>
              <a:ext cx="0" cy="1898144"/>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96" name="Group 95"/>
            <p:cNvGrpSpPr/>
            <p:nvPr/>
          </p:nvGrpSpPr>
          <p:grpSpPr>
            <a:xfrm rot="16200000">
              <a:off x="1392317" y="2888961"/>
              <a:ext cx="183920" cy="85230"/>
              <a:chOff x="1449720" y="3698035"/>
              <a:chExt cx="298076" cy="103709"/>
            </a:xfrm>
          </p:grpSpPr>
          <p:sp>
            <p:nvSpPr>
              <p:cNvPr id="97" name="Rectangle 96"/>
              <p:cNvSpPr/>
              <p:nvPr/>
            </p:nvSpPr>
            <p:spPr bwMode="gray">
              <a:xfrm>
                <a:off x="1503508" y="3698035"/>
                <a:ext cx="190501"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8" name="Rectangle 97"/>
              <p:cNvSpPr/>
              <p:nvPr/>
            </p:nvSpPr>
            <p:spPr bwMode="gray">
              <a:xfrm>
                <a:off x="1694009"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9" name="Rectangle 98"/>
              <p:cNvSpPr/>
              <p:nvPr/>
            </p:nvSpPr>
            <p:spPr bwMode="gray">
              <a:xfrm>
                <a:off x="1449720"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grpSp>
          <p:nvGrpSpPr>
            <p:cNvPr id="100" name="Group 99"/>
            <p:cNvGrpSpPr/>
            <p:nvPr/>
          </p:nvGrpSpPr>
          <p:grpSpPr>
            <a:xfrm rot="16200000">
              <a:off x="2139268" y="2888961"/>
              <a:ext cx="183920" cy="85230"/>
              <a:chOff x="1449720" y="3698035"/>
              <a:chExt cx="298076" cy="103709"/>
            </a:xfrm>
          </p:grpSpPr>
          <p:sp>
            <p:nvSpPr>
              <p:cNvPr id="101" name="Rectangle 100"/>
              <p:cNvSpPr/>
              <p:nvPr/>
            </p:nvSpPr>
            <p:spPr bwMode="gray">
              <a:xfrm>
                <a:off x="1503508" y="3698035"/>
                <a:ext cx="190501"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2" name="Rectangle 101"/>
              <p:cNvSpPr/>
              <p:nvPr/>
            </p:nvSpPr>
            <p:spPr bwMode="gray">
              <a:xfrm>
                <a:off x="1694009"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3" name="Rectangle 102"/>
              <p:cNvSpPr/>
              <p:nvPr/>
            </p:nvSpPr>
            <p:spPr bwMode="gray">
              <a:xfrm>
                <a:off x="1449720"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grpSp>
          <p:nvGrpSpPr>
            <p:cNvPr id="104" name="Group 103"/>
            <p:cNvGrpSpPr/>
            <p:nvPr/>
          </p:nvGrpSpPr>
          <p:grpSpPr>
            <a:xfrm rot="16200000">
              <a:off x="2900695" y="2888961"/>
              <a:ext cx="183920" cy="85230"/>
              <a:chOff x="1449720" y="3698035"/>
              <a:chExt cx="298076" cy="103709"/>
            </a:xfrm>
          </p:grpSpPr>
          <p:sp>
            <p:nvSpPr>
              <p:cNvPr id="105" name="Rectangle 104"/>
              <p:cNvSpPr/>
              <p:nvPr/>
            </p:nvSpPr>
            <p:spPr bwMode="gray">
              <a:xfrm>
                <a:off x="1503508" y="3698035"/>
                <a:ext cx="190501"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6" name="Rectangle 105"/>
              <p:cNvSpPr/>
              <p:nvPr/>
            </p:nvSpPr>
            <p:spPr bwMode="gray">
              <a:xfrm>
                <a:off x="1694009"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7" name="Rectangle 106"/>
              <p:cNvSpPr/>
              <p:nvPr/>
            </p:nvSpPr>
            <p:spPr bwMode="gray">
              <a:xfrm>
                <a:off x="1449720"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cxnSp>
          <p:nvCxnSpPr>
            <p:cNvPr id="109" name="Straight Connector 108"/>
            <p:cNvCxnSpPr/>
            <p:nvPr/>
          </p:nvCxnSpPr>
          <p:spPr bwMode="gray">
            <a:xfrm>
              <a:off x="2994025" y="3143250"/>
              <a:ext cx="12985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rot="16200000">
              <a:off x="4037513" y="3674127"/>
              <a:ext cx="572188" cy="30450"/>
              <a:chOff x="2613025" y="3045616"/>
              <a:chExt cx="1569746" cy="92340"/>
            </a:xfrm>
          </p:grpSpPr>
          <p:grpSp>
            <p:nvGrpSpPr>
              <p:cNvPr id="116" name="Group 115"/>
              <p:cNvGrpSpPr/>
              <p:nvPr/>
            </p:nvGrpSpPr>
            <p:grpSpPr>
              <a:xfrm>
                <a:off x="2613025" y="3045616"/>
                <a:ext cx="646365" cy="92340"/>
                <a:chOff x="2613025" y="3045616"/>
                <a:chExt cx="646365" cy="92340"/>
              </a:xfrm>
            </p:grpSpPr>
            <p:grpSp>
              <p:nvGrpSpPr>
                <p:cNvPr id="128" name="Group 127"/>
                <p:cNvGrpSpPr/>
                <p:nvPr/>
              </p:nvGrpSpPr>
              <p:grpSpPr>
                <a:xfrm>
                  <a:off x="2613025" y="3045618"/>
                  <a:ext cx="184676" cy="92338"/>
                  <a:chOff x="2613025" y="3045618"/>
                  <a:chExt cx="184676" cy="92338"/>
                </a:xfrm>
              </p:grpSpPr>
              <p:sp>
                <p:nvSpPr>
                  <p:cNvPr id="141" name="Arc 140"/>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Arc 141"/>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Group 128"/>
                <p:cNvGrpSpPr/>
                <p:nvPr/>
              </p:nvGrpSpPr>
              <p:grpSpPr>
                <a:xfrm>
                  <a:off x="2797701" y="3045618"/>
                  <a:ext cx="184676" cy="92338"/>
                  <a:chOff x="2613025" y="3045618"/>
                  <a:chExt cx="184676" cy="92338"/>
                </a:xfrm>
              </p:grpSpPr>
              <p:sp>
                <p:nvSpPr>
                  <p:cNvPr id="139" name="Arc 138"/>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Arc 139"/>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0" name="Group 129"/>
                <p:cNvGrpSpPr/>
                <p:nvPr/>
              </p:nvGrpSpPr>
              <p:grpSpPr>
                <a:xfrm>
                  <a:off x="2982377" y="3045618"/>
                  <a:ext cx="184676" cy="92338"/>
                  <a:chOff x="2613025" y="3045618"/>
                  <a:chExt cx="184676" cy="92338"/>
                </a:xfrm>
              </p:grpSpPr>
              <p:sp>
                <p:nvSpPr>
                  <p:cNvPr id="137" name="Arc 136"/>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5" name="Arc 134"/>
                <p:cNvSpPr/>
                <p:nvPr/>
              </p:nvSpPr>
              <p:spPr bwMode="gray">
                <a:xfrm rot="10800000">
                  <a:off x="3167052" y="3045616"/>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Group 116"/>
              <p:cNvGrpSpPr/>
              <p:nvPr/>
            </p:nvGrpSpPr>
            <p:grpSpPr>
              <a:xfrm>
                <a:off x="3536405" y="3045618"/>
                <a:ext cx="646366" cy="92338"/>
                <a:chOff x="2613025" y="3045618"/>
                <a:chExt cx="646366" cy="92338"/>
              </a:xfrm>
            </p:grpSpPr>
            <p:grpSp>
              <p:nvGrpSpPr>
                <p:cNvPr id="118" name="Group 117"/>
                <p:cNvGrpSpPr/>
                <p:nvPr/>
              </p:nvGrpSpPr>
              <p:grpSpPr>
                <a:xfrm>
                  <a:off x="2613025" y="3045618"/>
                  <a:ext cx="184676" cy="92338"/>
                  <a:chOff x="2613025" y="3045618"/>
                  <a:chExt cx="184676" cy="92338"/>
                </a:xfrm>
              </p:grpSpPr>
              <p:sp>
                <p:nvSpPr>
                  <p:cNvPr id="126" name="Arc 125"/>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Arc 126"/>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797701" y="3045618"/>
                  <a:ext cx="184676" cy="92338"/>
                  <a:chOff x="2613025" y="3045618"/>
                  <a:chExt cx="184676" cy="92338"/>
                </a:xfrm>
              </p:grpSpPr>
              <p:sp>
                <p:nvSpPr>
                  <p:cNvPr id="124" name="Arc 123"/>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Arc 124"/>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Group 119"/>
                <p:cNvGrpSpPr/>
                <p:nvPr/>
              </p:nvGrpSpPr>
              <p:grpSpPr>
                <a:xfrm>
                  <a:off x="2982377" y="3045618"/>
                  <a:ext cx="184676" cy="92338"/>
                  <a:chOff x="2613025" y="3045618"/>
                  <a:chExt cx="184676" cy="92338"/>
                </a:xfrm>
              </p:grpSpPr>
              <p:sp>
                <p:nvSpPr>
                  <p:cNvPr id="122" name="Arc 121"/>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Arc 122"/>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1" name="Arc 120"/>
                <p:cNvSpPr/>
                <p:nvPr/>
              </p:nvSpPr>
              <p:spPr bwMode="gray">
                <a:xfrm rot="10800000">
                  <a:off x="316705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12" name="Oval 111"/>
            <p:cNvSpPr/>
            <p:nvPr/>
          </p:nvSpPr>
          <p:spPr bwMode="gray">
            <a:xfrm rot="16200000">
              <a:off x="4276882" y="3966114"/>
              <a:ext cx="16394" cy="1827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13" name="Oval 112"/>
            <p:cNvSpPr/>
            <p:nvPr/>
          </p:nvSpPr>
          <p:spPr bwMode="gray">
            <a:xfrm rot="16200000">
              <a:off x="4276882" y="3395570"/>
              <a:ext cx="16394" cy="1827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114" name="Straight Connector 113"/>
            <p:cNvCxnSpPr>
              <a:stCxn id="112" idx="4"/>
            </p:cNvCxnSpPr>
            <p:nvPr/>
          </p:nvCxnSpPr>
          <p:spPr bwMode="gray">
            <a:xfrm rot="16200000" flipH="1">
              <a:off x="4309341" y="3960123"/>
              <a:ext cx="197" cy="30449"/>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p:cNvCxnSpPr/>
            <p:nvPr/>
          </p:nvCxnSpPr>
          <p:spPr bwMode="gray">
            <a:xfrm rot="16200000" flipH="1">
              <a:off x="4306016" y="3388034"/>
              <a:ext cx="0" cy="30449"/>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143" name="Group 142"/>
            <p:cNvGrpSpPr/>
            <p:nvPr/>
          </p:nvGrpSpPr>
          <p:grpSpPr>
            <a:xfrm rot="16200000">
              <a:off x="4066464" y="3683008"/>
              <a:ext cx="616569" cy="12687"/>
              <a:chOff x="2406312" y="3117056"/>
              <a:chExt cx="876938" cy="19049"/>
            </a:xfrm>
          </p:grpSpPr>
          <p:cxnSp>
            <p:nvCxnSpPr>
              <p:cNvPr id="144" name="Straight Connector 143"/>
              <p:cNvCxnSpPr/>
              <p:nvPr/>
            </p:nvCxnSpPr>
            <p:spPr bwMode="gray">
              <a:xfrm>
                <a:off x="2406312" y="3117056"/>
                <a:ext cx="8769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gray">
              <a:xfrm>
                <a:off x="2406312" y="3136105"/>
                <a:ext cx="8769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rot="16200000" flipV="1">
              <a:off x="4149486" y="3657676"/>
              <a:ext cx="586938" cy="64600"/>
              <a:chOff x="2426495" y="2976748"/>
              <a:chExt cx="834795" cy="96997"/>
            </a:xfrm>
          </p:grpSpPr>
          <p:grpSp>
            <p:nvGrpSpPr>
              <p:cNvPr id="147" name="Group 146"/>
              <p:cNvGrpSpPr/>
              <p:nvPr/>
            </p:nvGrpSpPr>
            <p:grpSpPr>
              <a:xfrm>
                <a:off x="2437873" y="3028025"/>
                <a:ext cx="813816" cy="45720"/>
                <a:chOff x="2613025" y="3045618"/>
                <a:chExt cx="1569746" cy="92338"/>
              </a:xfrm>
            </p:grpSpPr>
            <p:grpSp>
              <p:nvGrpSpPr>
                <p:cNvPr id="152" name="Group 151"/>
                <p:cNvGrpSpPr/>
                <p:nvPr/>
              </p:nvGrpSpPr>
              <p:grpSpPr>
                <a:xfrm>
                  <a:off x="2613025" y="3045618"/>
                  <a:ext cx="923380" cy="92338"/>
                  <a:chOff x="2613025" y="3045618"/>
                  <a:chExt cx="923380" cy="92338"/>
                </a:xfrm>
              </p:grpSpPr>
              <p:grpSp>
                <p:nvGrpSpPr>
                  <p:cNvPr id="164" name="Group 163"/>
                  <p:cNvGrpSpPr/>
                  <p:nvPr/>
                </p:nvGrpSpPr>
                <p:grpSpPr>
                  <a:xfrm>
                    <a:off x="2613025" y="3045618"/>
                    <a:ext cx="184676" cy="92338"/>
                    <a:chOff x="2613025" y="3045618"/>
                    <a:chExt cx="184676" cy="92338"/>
                  </a:xfrm>
                </p:grpSpPr>
                <p:sp>
                  <p:nvSpPr>
                    <p:cNvPr id="177" name="Arc 176"/>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Arc 177"/>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5" name="Group 164"/>
                  <p:cNvGrpSpPr/>
                  <p:nvPr/>
                </p:nvGrpSpPr>
                <p:grpSpPr>
                  <a:xfrm>
                    <a:off x="2797701" y="3045618"/>
                    <a:ext cx="184676" cy="92338"/>
                    <a:chOff x="2613025" y="3045618"/>
                    <a:chExt cx="184676" cy="92338"/>
                  </a:xfrm>
                </p:grpSpPr>
                <p:sp>
                  <p:nvSpPr>
                    <p:cNvPr id="175" name="Arc 174"/>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Arc 175"/>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6" name="Group 165"/>
                  <p:cNvGrpSpPr/>
                  <p:nvPr/>
                </p:nvGrpSpPr>
                <p:grpSpPr>
                  <a:xfrm>
                    <a:off x="2982377" y="3045618"/>
                    <a:ext cx="184676" cy="92338"/>
                    <a:chOff x="2613025" y="3045618"/>
                    <a:chExt cx="184676" cy="92338"/>
                  </a:xfrm>
                </p:grpSpPr>
                <p:sp>
                  <p:nvSpPr>
                    <p:cNvPr id="173" name="Arc 172"/>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Arc 173"/>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7" name="Group 166"/>
                  <p:cNvGrpSpPr/>
                  <p:nvPr/>
                </p:nvGrpSpPr>
                <p:grpSpPr>
                  <a:xfrm>
                    <a:off x="3167053" y="3045618"/>
                    <a:ext cx="184676" cy="92338"/>
                    <a:chOff x="2613025" y="3045618"/>
                    <a:chExt cx="184676" cy="92338"/>
                  </a:xfrm>
                </p:grpSpPr>
                <p:sp>
                  <p:nvSpPr>
                    <p:cNvPr id="171" name="Arc 170"/>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Arc 171"/>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8" name="Group 167"/>
                  <p:cNvGrpSpPr/>
                  <p:nvPr/>
                </p:nvGrpSpPr>
                <p:grpSpPr>
                  <a:xfrm>
                    <a:off x="3351729" y="3045618"/>
                    <a:ext cx="184676" cy="92338"/>
                    <a:chOff x="2613025" y="3045618"/>
                    <a:chExt cx="184676" cy="92338"/>
                  </a:xfrm>
                </p:grpSpPr>
                <p:sp>
                  <p:nvSpPr>
                    <p:cNvPr id="169" name="Arc 168"/>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Arc 169"/>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53" name="Group 152"/>
                <p:cNvGrpSpPr/>
                <p:nvPr/>
              </p:nvGrpSpPr>
              <p:grpSpPr>
                <a:xfrm>
                  <a:off x="3536405" y="3045618"/>
                  <a:ext cx="646366" cy="92338"/>
                  <a:chOff x="2613025" y="3045618"/>
                  <a:chExt cx="646366" cy="92338"/>
                </a:xfrm>
              </p:grpSpPr>
              <p:grpSp>
                <p:nvGrpSpPr>
                  <p:cNvPr id="154" name="Group 153"/>
                  <p:cNvGrpSpPr/>
                  <p:nvPr/>
                </p:nvGrpSpPr>
                <p:grpSpPr>
                  <a:xfrm>
                    <a:off x="2613025" y="3045618"/>
                    <a:ext cx="184676" cy="92338"/>
                    <a:chOff x="2613025" y="3045618"/>
                    <a:chExt cx="184676" cy="92338"/>
                  </a:xfrm>
                </p:grpSpPr>
                <p:sp>
                  <p:nvSpPr>
                    <p:cNvPr id="162" name="Arc 161"/>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Arc 162"/>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5" name="Group 154"/>
                  <p:cNvGrpSpPr/>
                  <p:nvPr/>
                </p:nvGrpSpPr>
                <p:grpSpPr>
                  <a:xfrm>
                    <a:off x="2797701" y="3045618"/>
                    <a:ext cx="184676" cy="92338"/>
                    <a:chOff x="2613025" y="3045618"/>
                    <a:chExt cx="184676" cy="92338"/>
                  </a:xfrm>
                </p:grpSpPr>
                <p:sp>
                  <p:nvSpPr>
                    <p:cNvPr id="160" name="Arc 159"/>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Arc 160"/>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6" name="Group 155"/>
                  <p:cNvGrpSpPr/>
                  <p:nvPr/>
                </p:nvGrpSpPr>
                <p:grpSpPr>
                  <a:xfrm>
                    <a:off x="2982377" y="3045618"/>
                    <a:ext cx="184676" cy="92338"/>
                    <a:chOff x="2613025" y="3045618"/>
                    <a:chExt cx="184676" cy="92338"/>
                  </a:xfrm>
                </p:grpSpPr>
                <p:sp>
                  <p:nvSpPr>
                    <p:cNvPr id="158" name="Arc 157"/>
                    <p:cNvSpPr/>
                    <p:nvPr/>
                  </p:nvSpPr>
                  <p:spPr bwMode="gray">
                    <a:xfrm rot="10800000">
                      <a:off x="2613025"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Arc 158"/>
                    <p:cNvSpPr/>
                    <p:nvPr/>
                  </p:nvSpPr>
                  <p:spPr bwMode="gray">
                    <a:xfrm rot="10800000">
                      <a:off x="270536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7" name="Arc 156"/>
                  <p:cNvSpPr/>
                  <p:nvPr/>
                </p:nvSpPr>
                <p:spPr bwMode="gray">
                  <a:xfrm rot="10800000">
                    <a:off x="3167053" y="3045618"/>
                    <a:ext cx="92338" cy="92338"/>
                  </a:xfrm>
                  <a:prstGeom prst="arc">
                    <a:avLst>
                      <a:gd name="adj1" fmla="val 10271473"/>
                      <a:gd name="adj2" fmla="val 502241"/>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8" name="Oval 147"/>
              <p:cNvSpPr/>
              <p:nvPr/>
            </p:nvSpPr>
            <p:spPr bwMode="gray">
              <a:xfrm>
                <a:off x="2426495" y="2976748"/>
                <a:ext cx="23317"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9" name="Oval 148"/>
              <p:cNvSpPr/>
              <p:nvPr/>
            </p:nvSpPr>
            <p:spPr bwMode="gray">
              <a:xfrm>
                <a:off x="3237973" y="2976748"/>
                <a:ext cx="23317" cy="2743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150" name="Straight Connector 149"/>
              <p:cNvCxnSpPr>
                <a:stCxn id="148" idx="4"/>
              </p:cNvCxnSpPr>
              <p:nvPr/>
            </p:nvCxnSpPr>
            <p:spPr bwMode="gray">
              <a:xfrm flipH="1">
                <a:off x="2437873" y="3004180"/>
                <a:ext cx="280" cy="45722"/>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1" name="Straight Connector 150"/>
              <p:cNvCxnSpPr/>
              <p:nvPr/>
            </p:nvCxnSpPr>
            <p:spPr bwMode="gray">
              <a:xfrm flipH="1">
                <a:off x="3251689" y="3001612"/>
                <a:ext cx="0" cy="4572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80" name="Straight Connector 179"/>
            <p:cNvCxnSpPr/>
            <p:nvPr/>
          </p:nvCxnSpPr>
          <p:spPr bwMode="gray">
            <a:xfrm>
              <a:off x="2240280" y="4235450"/>
              <a:ext cx="2052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113" idx="6"/>
            </p:cNvCxnSpPr>
            <p:nvPr/>
          </p:nvCxnSpPr>
          <p:spPr bwMode="gray">
            <a:xfrm flipV="1">
              <a:off x="4285084" y="3148096"/>
              <a:ext cx="0" cy="2484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gray">
            <a:xfrm flipV="1">
              <a:off x="4285084" y="3985826"/>
              <a:ext cx="0" cy="2484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9" name="Group 188"/>
            <p:cNvGrpSpPr/>
            <p:nvPr/>
          </p:nvGrpSpPr>
          <p:grpSpPr>
            <a:xfrm>
              <a:off x="3376202" y="3098644"/>
              <a:ext cx="183920" cy="85230"/>
              <a:chOff x="1449720" y="3698035"/>
              <a:chExt cx="298076" cy="103709"/>
            </a:xfrm>
          </p:grpSpPr>
          <p:sp>
            <p:nvSpPr>
              <p:cNvPr id="190" name="Rectangle 189"/>
              <p:cNvSpPr/>
              <p:nvPr/>
            </p:nvSpPr>
            <p:spPr bwMode="gray">
              <a:xfrm>
                <a:off x="1503508" y="3698035"/>
                <a:ext cx="190501"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1" name="Rectangle 190"/>
              <p:cNvSpPr/>
              <p:nvPr/>
            </p:nvSpPr>
            <p:spPr bwMode="gray">
              <a:xfrm>
                <a:off x="1694009"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2" name="Rectangle 191"/>
              <p:cNvSpPr/>
              <p:nvPr/>
            </p:nvSpPr>
            <p:spPr bwMode="gray">
              <a:xfrm>
                <a:off x="1449720"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grpSp>
          <p:nvGrpSpPr>
            <p:cNvPr id="193" name="Group 192"/>
            <p:cNvGrpSpPr/>
            <p:nvPr/>
          </p:nvGrpSpPr>
          <p:grpSpPr>
            <a:xfrm>
              <a:off x="3376202" y="4188584"/>
              <a:ext cx="183920" cy="85230"/>
              <a:chOff x="1449720" y="3698035"/>
              <a:chExt cx="298076" cy="103709"/>
            </a:xfrm>
          </p:grpSpPr>
          <p:sp>
            <p:nvSpPr>
              <p:cNvPr id="194" name="Rectangle 193"/>
              <p:cNvSpPr/>
              <p:nvPr/>
            </p:nvSpPr>
            <p:spPr bwMode="gray">
              <a:xfrm>
                <a:off x="1503508" y="3698035"/>
                <a:ext cx="190501"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5" name="Rectangle 194"/>
              <p:cNvSpPr/>
              <p:nvPr/>
            </p:nvSpPr>
            <p:spPr bwMode="gray">
              <a:xfrm>
                <a:off x="1694009"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6" name="Rectangle 195"/>
              <p:cNvSpPr/>
              <p:nvPr/>
            </p:nvSpPr>
            <p:spPr bwMode="gray">
              <a:xfrm>
                <a:off x="1449720"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202" name="Oval 201"/>
            <p:cNvSpPr/>
            <p:nvPr/>
          </p:nvSpPr>
          <p:spPr bwMode="gray">
            <a:xfrm rot="16200000">
              <a:off x="4276882" y="3600761"/>
              <a:ext cx="16394" cy="1827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03" name="Oval 202"/>
            <p:cNvSpPr/>
            <p:nvPr/>
          </p:nvSpPr>
          <p:spPr bwMode="gray">
            <a:xfrm rot="16200000">
              <a:off x="4276882" y="3765067"/>
              <a:ext cx="16394" cy="1827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204" name="Straight Connector 203"/>
            <p:cNvCxnSpPr>
              <a:stCxn id="202" idx="2"/>
            </p:cNvCxnSpPr>
            <p:nvPr/>
          </p:nvCxnSpPr>
          <p:spPr bwMode="gray">
            <a:xfrm>
              <a:off x="4285079" y="3618093"/>
              <a:ext cx="33267" cy="120533"/>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8" name="Straight Connector 207"/>
            <p:cNvCxnSpPr>
              <a:stCxn id="203" idx="6"/>
              <a:endCxn id="126" idx="2"/>
            </p:cNvCxnSpPr>
            <p:nvPr/>
          </p:nvCxnSpPr>
          <p:spPr bwMode="gray">
            <a:xfrm flipV="1">
              <a:off x="4285079" y="3638647"/>
              <a:ext cx="36084" cy="127358"/>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12" name="Freeform 211"/>
            <p:cNvSpPr/>
            <p:nvPr/>
          </p:nvSpPr>
          <p:spPr bwMode="gray">
            <a:xfrm>
              <a:off x="4214813" y="3612356"/>
              <a:ext cx="69056" cy="164307"/>
            </a:xfrm>
            <a:custGeom>
              <a:avLst/>
              <a:gdLst>
                <a:gd name="connsiteX0" fmla="*/ 59531 w 59531"/>
                <a:gd name="connsiteY0" fmla="*/ 0 h 157163"/>
                <a:gd name="connsiteX1" fmla="*/ 0 w 59531"/>
                <a:gd name="connsiteY1" fmla="*/ 0 h 157163"/>
                <a:gd name="connsiteX2" fmla="*/ 0 w 59531"/>
                <a:gd name="connsiteY2" fmla="*/ 157163 h 157163"/>
                <a:gd name="connsiteX3" fmla="*/ 52387 w 59531"/>
                <a:gd name="connsiteY3" fmla="*/ 157163 h 157163"/>
              </a:gdLst>
              <a:ahLst/>
              <a:cxnLst>
                <a:cxn ang="0">
                  <a:pos x="connsiteX0" y="connsiteY0"/>
                </a:cxn>
                <a:cxn ang="0">
                  <a:pos x="connsiteX1" y="connsiteY1"/>
                </a:cxn>
                <a:cxn ang="0">
                  <a:pos x="connsiteX2" y="connsiteY2"/>
                </a:cxn>
                <a:cxn ang="0">
                  <a:pos x="connsiteX3" y="connsiteY3"/>
                </a:cxn>
              </a:cxnLst>
              <a:rect l="l" t="t" r="r" b="b"/>
              <a:pathLst>
                <a:path w="59531" h="157163">
                  <a:moveTo>
                    <a:pt x="59531" y="0"/>
                  </a:moveTo>
                  <a:lnTo>
                    <a:pt x="0" y="0"/>
                  </a:lnTo>
                  <a:lnTo>
                    <a:pt x="0" y="157163"/>
                  </a:lnTo>
                  <a:lnTo>
                    <a:pt x="52387" y="15716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p:cNvCxnSpPr/>
            <p:nvPr/>
          </p:nvCxnSpPr>
          <p:spPr bwMode="gray">
            <a:xfrm flipV="1">
              <a:off x="4468112" y="3148096"/>
              <a:ext cx="0" cy="2484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bwMode="gray">
            <a:xfrm flipV="1">
              <a:off x="4468112" y="3985826"/>
              <a:ext cx="0" cy="2484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bwMode="gray">
            <a:xfrm>
              <a:off x="4463459" y="3143250"/>
              <a:ext cx="34422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bwMode="gray">
            <a:xfrm>
              <a:off x="4463459" y="4235450"/>
              <a:ext cx="3942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bwMode="gray">
            <a:xfrm>
              <a:off x="7905750" y="3148096"/>
              <a:ext cx="0" cy="21192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gray">
            <a:xfrm>
              <a:off x="4857750" y="4234237"/>
              <a:ext cx="0" cy="15855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0" name="Group 229"/>
            <p:cNvGrpSpPr/>
            <p:nvPr/>
          </p:nvGrpSpPr>
          <p:grpSpPr>
            <a:xfrm>
              <a:off x="4817986" y="5819775"/>
              <a:ext cx="79528" cy="46766"/>
              <a:chOff x="8178174" y="5618937"/>
              <a:chExt cx="102851" cy="60481"/>
            </a:xfrm>
          </p:grpSpPr>
          <p:cxnSp>
            <p:nvCxnSpPr>
              <p:cNvPr id="232" name="Straight Connector 231"/>
              <p:cNvCxnSpPr/>
              <p:nvPr/>
            </p:nvCxnSpPr>
            <p:spPr bwMode="gray">
              <a:xfrm flipH="1">
                <a:off x="8178174" y="5618937"/>
                <a:ext cx="1028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bwMode="gray">
              <a:xfrm flipH="1">
                <a:off x="8193171" y="5649177"/>
                <a:ext cx="728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bwMode="gray">
              <a:xfrm flipH="1">
                <a:off x="8210195" y="5679418"/>
                <a:ext cx="388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p:nvGrpSpPr>
          <p:grpSpPr>
            <a:xfrm>
              <a:off x="5189337" y="3098644"/>
              <a:ext cx="183920" cy="85230"/>
              <a:chOff x="1449720" y="3698035"/>
              <a:chExt cx="298076" cy="103709"/>
            </a:xfrm>
          </p:grpSpPr>
          <p:sp>
            <p:nvSpPr>
              <p:cNvPr id="236" name="Rectangle 235"/>
              <p:cNvSpPr/>
              <p:nvPr/>
            </p:nvSpPr>
            <p:spPr bwMode="gray">
              <a:xfrm>
                <a:off x="1503508" y="3698035"/>
                <a:ext cx="190501"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37" name="Rectangle 236"/>
              <p:cNvSpPr/>
              <p:nvPr/>
            </p:nvSpPr>
            <p:spPr bwMode="gray">
              <a:xfrm>
                <a:off x="1694009"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38" name="Rectangle 237"/>
              <p:cNvSpPr/>
              <p:nvPr/>
            </p:nvSpPr>
            <p:spPr bwMode="gray">
              <a:xfrm>
                <a:off x="1449720" y="3698035"/>
                <a:ext cx="53787" cy="10370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240" name="TextBox 239"/>
            <p:cNvSpPr txBox="1"/>
            <p:nvPr/>
          </p:nvSpPr>
          <p:spPr bwMode="gray">
            <a:xfrm>
              <a:off x="1625012" y="2305182"/>
              <a:ext cx="286988" cy="215481"/>
            </a:xfrm>
            <a:prstGeom prst="rect">
              <a:avLst/>
            </a:prstGeom>
            <a:noFill/>
            <a:ln w="12700">
              <a:noFill/>
            </a:ln>
          </p:spPr>
          <p:txBody>
            <a:bodyPr wrap="none" lIns="0" tIns="0" rIns="0" bIns="0" rtlCol="0">
              <a:spAutoFit/>
            </a:bodyPr>
            <a:lstStyle/>
            <a:p>
              <a:pPr algn="ctr"/>
              <a:r>
                <a:rPr lang="en-US" sz="700" dirty="0"/>
                <a:t>Safety</a:t>
              </a:r>
              <a:br>
                <a:rPr lang="en-US" sz="700" dirty="0"/>
              </a:br>
              <a:r>
                <a:rPr lang="en-US" sz="700" dirty="0"/>
                <a:t>Switch</a:t>
              </a:r>
            </a:p>
          </p:txBody>
        </p:sp>
        <p:sp>
          <p:nvSpPr>
            <p:cNvPr id="241" name="TextBox 240"/>
            <p:cNvSpPr txBox="1"/>
            <p:nvPr/>
          </p:nvSpPr>
          <p:spPr bwMode="gray">
            <a:xfrm>
              <a:off x="2361253" y="2305182"/>
              <a:ext cx="286988" cy="215481"/>
            </a:xfrm>
            <a:prstGeom prst="rect">
              <a:avLst/>
            </a:prstGeom>
            <a:noFill/>
            <a:ln w="12700">
              <a:noFill/>
            </a:ln>
          </p:spPr>
          <p:txBody>
            <a:bodyPr wrap="none" lIns="0" tIns="0" rIns="0" bIns="0" rtlCol="0">
              <a:spAutoFit/>
            </a:bodyPr>
            <a:lstStyle/>
            <a:p>
              <a:pPr algn="ctr"/>
              <a:r>
                <a:rPr lang="en-US" sz="700" dirty="0"/>
                <a:t>Safety</a:t>
              </a:r>
              <a:br>
                <a:rPr lang="en-US" sz="700" dirty="0"/>
              </a:br>
              <a:r>
                <a:rPr lang="en-US" sz="700" dirty="0"/>
                <a:t>Switch</a:t>
              </a:r>
            </a:p>
          </p:txBody>
        </p:sp>
        <p:sp>
          <p:nvSpPr>
            <p:cNvPr id="242" name="TextBox 241"/>
            <p:cNvSpPr txBox="1"/>
            <p:nvPr/>
          </p:nvSpPr>
          <p:spPr bwMode="gray">
            <a:xfrm>
              <a:off x="3125238" y="2305182"/>
              <a:ext cx="286988" cy="215481"/>
            </a:xfrm>
            <a:prstGeom prst="rect">
              <a:avLst/>
            </a:prstGeom>
            <a:noFill/>
            <a:ln w="12700">
              <a:noFill/>
            </a:ln>
          </p:spPr>
          <p:txBody>
            <a:bodyPr wrap="none" lIns="0" tIns="0" rIns="0" bIns="0" rtlCol="0">
              <a:spAutoFit/>
            </a:bodyPr>
            <a:lstStyle/>
            <a:p>
              <a:pPr algn="ctr"/>
              <a:r>
                <a:rPr lang="en-US" sz="700" dirty="0"/>
                <a:t>Safety</a:t>
              </a:r>
              <a:br>
                <a:rPr lang="en-US" sz="700" dirty="0"/>
              </a:br>
              <a:r>
                <a:rPr lang="en-US" sz="700" dirty="0"/>
                <a:t>Switch</a:t>
              </a:r>
            </a:p>
          </p:txBody>
        </p:sp>
        <p:cxnSp>
          <p:nvCxnSpPr>
            <p:cNvPr id="244" name="Straight Connector 243"/>
            <p:cNvCxnSpPr/>
            <p:nvPr/>
          </p:nvCxnSpPr>
          <p:spPr bwMode="gray">
            <a:xfrm>
              <a:off x="1555750" y="2526976"/>
              <a:ext cx="13906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bwMode="gray">
            <a:xfrm>
              <a:off x="1591347" y="1993903"/>
              <a:ext cx="354326" cy="107741"/>
            </a:xfrm>
            <a:prstGeom prst="rect">
              <a:avLst/>
            </a:prstGeom>
            <a:noFill/>
            <a:ln w="12700">
              <a:noFill/>
            </a:ln>
          </p:spPr>
          <p:txBody>
            <a:bodyPr wrap="none" lIns="0" tIns="0" rIns="0" bIns="0" rtlCol="0">
              <a:spAutoFit/>
            </a:bodyPr>
            <a:lstStyle/>
            <a:p>
              <a:pPr algn="ctr"/>
              <a:r>
                <a:rPr lang="en-US" sz="700" dirty="0"/>
                <a:t>480 Volt</a:t>
              </a:r>
            </a:p>
          </p:txBody>
        </p:sp>
        <p:sp>
          <p:nvSpPr>
            <p:cNvPr id="249" name="TextBox 248"/>
            <p:cNvSpPr txBox="1"/>
            <p:nvPr/>
          </p:nvSpPr>
          <p:spPr bwMode="gray">
            <a:xfrm>
              <a:off x="2334349" y="1993903"/>
              <a:ext cx="323863" cy="107741"/>
            </a:xfrm>
            <a:prstGeom prst="rect">
              <a:avLst/>
            </a:prstGeom>
            <a:noFill/>
            <a:ln w="12700">
              <a:noFill/>
            </a:ln>
          </p:spPr>
          <p:txBody>
            <a:bodyPr wrap="none" lIns="0" tIns="0" rIns="0" bIns="0" rtlCol="0">
              <a:spAutoFit/>
            </a:bodyPr>
            <a:lstStyle/>
            <a:p>
              <a:pPr algn="ctr"/>
              <a:r>
                <a:rPr lang="en-US" sz="700" dirty="0"/>
                <a:t>3 Phase</a:t>
              </a:r>
            </a:p>
          </p:txBody>
        </p:sp>
        <p:sp>
          <p:nvSpPr>
            <p:cNvPr id="250" name="TextBox 249"/>
            <p:cNvSpPr txBox="1"/>
            <p:nvPr/>
          </p:nvSpPr>
          <p:spPr bwMode="gray">
            <a:xfrm>
              <a:off x="1599707" y="2726308"/>
              <a:ext cx="264542" cy="107741"/>
            </a:xfrm>
            <a:prstGeom prst="rect">
              <a:avLst/>
            </a:prstGeom>
            <a:noFill/>
            <a:ln w="12700">
              <a:noFill/>
            </a:ln>
          </p:spPr>
          <p:txBody>
            <a:bodyPr wrap="none" lIns="0" tIns="0" rIns="0" bIns="0" rtlCol="0">
              <a:spAutoFit/>
            </a:bodyPr>
            <a:lstStyle/>
            <a:p>
              <a:pPr algn="ctr"/>
              <a:r>
                <a:rPr lang="en-US" sz="700"/>
                <a:t>Fuse 1</a:t>
              </a:r>
              <a:endParaRPr lang="en-US" sz="700" dirty="0"/>
            </a:p>
          </p:txBody>
        </p:sp>
        <p:sp>
          <p:nvSpPr>
            <p:cNvPr id="251" name="TextBox 250"/>
            <p:cNvSpPr txBox="1"/>
            <p:nvPr/>
          </p:nvSpPr>
          <p:spPr bwMode="gray">
            <a:xfrm>
              <a:off x="2364344" y="2726308"/>
              <a:ext cx="270955" cy="107741"/>
            </a:xfrm>
            <a:prstGeom prst="rect">
              <a:avLst/>
            </a:prstGeom>
            <a:noFill/>
            <a:ln w="12700">
              <a:noFill/>
            </a:ln>
          </p:spPr>
          <p:txBody>
            <a:bodyPr wrap="none" lIns="0" tIns="0" rIns="0" bIns="0" rtlCol="0">
              <a:spAutoFit/>
            </a:bodyPr>
            <a:lstStyle/>
            <a:p>
              <a:pPr algn="ctr"/>
              <a:r>
                <a:rPr lang="en-US" sz="700" dirty="0"/>
                <a:t>Fuse 2</a:t>
              </a:r>
            </a:p>
          </p:txBody>
        </p:sp>
        <p:sp>
          <p:nvSpPr>
            <p:cNvPr id="252" name="TextBox 251"/>
            <p:cNvSpPr txBox="1"/>
            <p:nvPr/>
          </p:nvSpPr>
          <p:spPr bwMode="gray">
            <a:xfrm>
              <a:off x="3125202" y="2726308"/>
              <a:ext cx="272559" cy="107741"/>
            </a:xfrm>
            <a:prstGeom prst="rect">
              <a:avLst/>
            </a:prstGeom>
            <a:noFill/>
            <a:ln w="12700">
              <a:noFill/>
            </a:ln>
          </p:spPr>
          <p:txBody>
            <a:bodyPr wrap="none" lIns="0" tIns="0" rIns="0" bIns="0" rtlCol="0">
              <a:spAutoFit/>
            </a:bodyPr>
            <a:lstStyle/>
            <a:p>
              <a:pPr algn="ctr"/>
              <a:r>
                <a:rPr lang="en-US" sz="700" dirty="0"/>
                <a:t>Fuse 3</a:t>
              </a:r>
            </a:p>
          </p:txBody>
        </p:sp>
        <p:sp>
          <p:nvSpPr>
            <p:cNvPr id="253" name="TextBox 252"/>
            <p:cNvSpPr txBox="1"/>
            <p:nvPr/>
          </p:nvSpPr>
          <p:spPr bwMode="gray">
            <a:xfrm>
              <a:off x="3327542" y="2930482"/>
              <a:ext cx="277368" cy="107741"/>
            </a:xfrm>
            <a:prstGeom prst="rect">
              <a:avLst/>
            </a:prstGeom>
            <a:noFill/>
            <a:ln w="12700">
              <a:noFill/>
            </a:ln>
          </p:spPr>
          <p:txBody>
            <a:bodyPr wrap="none" lIns="0" tIns="0" rIns="0" bIns="0" rtlCol="0">
              <a:spAutoFit/>
            </a:bodyPr>
            <a:lstStyle/>
            <a:p>
              <a:pPr algn="ctr"/>
              <a:r>
                <a:rPr lang="en-US" sz="700" dirty="0"/>
                <a:t>Fuse 4</a:t>
              </a:r>
            </a:p>
          </p:txBody>
        </p:sp>
        <p:sp>
          <p:nvSpPr>
            <p:cNvPr id="254" name="TextBox 253"/>
            <p:cNvSpPr txBox="1"/>
            <p:nvPr/>
          </p:nvSpPr>
          <p:spPr bwMode="gray">
            <a:xfrm>
              <a:off x="3329146" y="4022681"/>
              <a:ext cx="274162" cy="107741"/>
            </a:xfrm>
            <a:prstGeom prst="rect">
              <a:avLst/>
            </a:prstGeom>
            <a:noFill/>
            <a:ln w="12700">
              <a:noFill/>
            </a:ln>
          </p:spPr>
          <p:txBody>
            <a:bodyPr wrap="none" lIns="0" tIns="0" rIns="0" bIns="0" rtlCol="0">
              <a:spAutoFit/>
            </a:bodyPr>
            <a:lstStyle/>
            <a:p>
              <a:pPr algn="ctr"/>
              <a:r>
                <a:rPr lang="en-US" sz="700" dirty="0"/>
                <a:t>Fuse 5</a:t>
              </a:r>
            </a:p>
          </p:txBody>
        </p:sp>
        <p:sp>
          <p:nvSpPr>
            <p:cNvPr id="255" name="TextBox 254"/>
            <p:cNvSpPr txBox="1"/>
            <p:nvPr/>
          </p:nvSpPr>
          <p:spPr bwMode="gray">
            <a:xfrm>
              <a:off x="1587393" y="4886144"/>
              <a:ext cx="120247" cy="107741"/>
            </a:xfrm>
            <a:prstGeom prst="rect">
              <a:avLst/>
            </a:prstGeom>
            <a:noFill/>
            <a:ln w="12700">
              <a:noFill/>
            </a:ln>
          </p:spPr>
          <p:txBody>
            <a:bodyPr wrap="none" lIns="0" tIns="0" rIns="0" bIns="0" rtlCol="0">
              <a:spAutoFit/>
            </a:bodyPr>
            <a:lstStyle/>
            <a:p>
              <a:pPr algn="ctr"/>
              <a:r>
                <a:rPr lang="en-US" sz="700" dirty="0"/>
                <a:t>OL</a:t>
              </a:r>
            </a:p>
          </p:txBody>
        </p:sp>
        <p:sp>
          <p:nvSpPr>
            <p:cNvPr id="256" name="TextBox 255"/>
            <p:cNvSpPr txBox="1"/>
            <p:nvPr/>
          </p:nvSpPr>
          <p:spPr bwMode="gray">
            <a:xfrm>
              <a:off x="2337295" y="4886144"/>
              <a:ext cx="120247" cy="107741"/>
            </a:xfrm>
            <a:prstGeom prst="rect">
              <a:avLst/>
            </a:prstGeom>
            <a:noFill/>
            <a:ln w="12700">
              <a:noFill/>
            </a:ln>
          </p:spPr>
          <p:txBody>
            <a:bodyPr wrap="none" lIns="0" tIns="0" rIns="0" bIns="0" rtlCol="0">
              <a:spAutoFit/>
            </a:bodyPr>
            <a:lstStyle/>
            <a:p>
              <a:pPr algn="ctr"/>
              <a:r>
                <a:rPr lang="en-US" sz="700" dirty="0"/>
                <a:t>OL</a:t>
              </a:r>
            </a:p>
          </p:txBody>
        </p:sp>
        <p:sp>
          <p:nvSpPr>
            <p:cNvPr id="257" name="TextBox 256"/>
            <p:cNvSpPr txBox="1"/>
            <p:nvPr/>
          </p:nvSpPr>
          <p:spPr bwMode="gray">
            <a:xfrm>
              <a:off x="3098956" y="4886144"/>
              <a:ext cx="120247" cy="107741"/>
            </a:xfrm>
            <a:prstGeom prst="rect">
              <a:avLst/>
            </a:prstGeom>
            <a:noFill/>
            <a:ln w="12700">
              <a:noFill/>
            </a:ln>
          </p:spPr>
          <p:txBody>
            <a:bodyPr wrap="none" lIns="0" tIns="0" rIns="0" bIns="0" rtlCol="0">
              <a:spAutoFit/>
            </a:bodyPr>
            <a:lstStyle/>
            <a:p>
              <a:pPr algn="ctr"/>
              <a:r>
                <a:rPr lang="en-US" sz="700" dirty="0"/>
                <a:t>OL</a:t>
              </a:r>
            </a:p>
          </p:txBody>
        </p:sp>
        <p:sp>
          <p:nvSpPr>
            <p:cNvPr id="258" name="Arc 257"/>
            <p:cNvSpPr/>
            <p:nvPr/>
          </p:nvSpPr>
          <p:spPr bwMode="gray">
            <a:xfrm>
              <a:off x="2950040" y="4199619"/>
              <a:ext cx="86729" cy="86729"/>
            </a:xfrm>
            <a:prstGeom prst="arc">
              <a:avLst>
                <a:gd name="adj1" fmla="val 10943962"/>
                <a:gd name="adj2" fmla="val 21416703"/>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TextBox 258"/>
            <p:cNvSpPr txBox="1"/>
            <p:nvPr/>
          </p:nvSpPr>
          <p:spPr bwMode="gray">
            <a:xfrm>
              <a:off x="4136492" y="3343337"/>
              <a:ext cx="107421" cy="107741"/>
            </a:xfrm>
            <a:prstGeom prst="rect">
              <a:avLst/>
            </a:prstGeom>
            <a:noFill/>
            <a:ln w="12700">
              <a:noFill/>
            </a:ln>
          </p:spPr>
          <p:txBody>
            <a:bodyPr wrap="none" lIns="0" tIns="0" rIns="0" bIns="0" rtlCol="0">
              <a:spAutoFit/>
            </a:bodyPr>
            <a:lstStyle/>
            <a:p>
              <a:pPr algn="ctr"/>
              <a:r>
                <a:rPr lang="en-US" sz="700" dirty="0"/>
                <a:t>H1</a:t>
              </a:r>
            </a:p>
          </p:txBody>
        </p:sp>
        <p:sp>
          <p:nvSpPr>
            <p:cNvPr id="260" name="TextBox 259"/>
            <p:cNvSpPr txBox="1"/>
            <p:nvPr/>
          </p:nvSpPr>
          <p:spPr bwMode="gray">
            <a:xfrm>
              <a:off x="4132484" y="3509156"/>
              <a:ext cx="115436" cy="107741"/>
            </a:xfrm>
            <a:prstGeom prst="rect">
              <a:avLst/>
            </a:prstGeom>
            <a:noFill/>
            <a:ln w="12700">
              <a:noFill/>
            </a:ln>
          </p:spPr>
          <p:txBody>
            <a:bodyPr wrap="none" lIns="0" tIns="0" rIns="0" bIns="0" rtlCol="0">
              <a:spAutoFit/>
            </a:bodyPr>
            <a:lstStyle/>
            <a:p>
              <a:pPr algn="ctr"/>
              <a:r>
                <a:rPr lang="en-US" sz="700" dirty="0"/>
                <a:t>H3</a:t>
              </a:r>
            </a:p>
          </p:txBody>
        </p:sp>
        <p:sp>
          <p:nvSpPr>
            <p:cNvPr id="261" name="TextBox 260"/>
            <p:cNvSpPr txBox="1"/>
            <p:nvPr/>
          </p:nvSpPr>
          <p:spPr bwMode="gray">
            <a:xfrm>
              <a:off x="4133285" y="3799872"/>
              <a:ext cx="113834" cy="107741"/>
            </a:xfrm>
            <a:prstGeom prst="rect">
              <a:avLst/>
            </a:prstGeom>
            <a:noFill/>
            <a:ln w="12700">
              <a:noFill/>
            </a:ln>
          </p:spPr>
          <p:txBody>
            <a:bodyPr wrap="none" lIns="0" tIns="0" rIns="0" bIns="0" rtlCol="0">
              <a:spAutoFit/>
            </a:bodyPr>
            <a:lstStyle/>
            <a:p>
              <a:pPr algn="ctr"/>
              <a:r>
                <a:rPr lang="en-US" sz="700" dirty="0"/>
                <a:t>H2</a:t>
              </a:r>
            </a:p>
          </p:txBody>
        </p:sp>
        <p:sp>
          <p:nvSpPr>
            <p:cNvPr id="262" name="TextBox 261"/>
            <p:cNvSpPr txBox="1"/>
            <p:nvPr/>
          </p:nvSpPr>
          <p:spPr bwMode="gray">
            <a:xfrm>
              <a:off x="4130079" y="3918459"/>
              <a:ext cx="120247" cy="107741"/>
            </a:xfrm>
            <a:prstGeom prst="rect">
              <a:avLst/>
            </a:prstGeom>
            <a:noFill/>
            <a:ln w="12700">
              <a:noFill/>
            </a:ln>
          </p:spPr>
          <p:txBody>
            <a:bodyPr wrap="none" lIns="0" tIns="0" rIns="0" bIns="0" rtlCol="0">
              <a:spAutoFit/>
            </a:bodyPr>
            <a:lstStyle/>
            <a:p>
              <a:pPr algn="ctr"/>
              <a:r>
                <a:rPr lang="en-US" sz="700" dirty="0"/>
                <a:t>H4</a:t>
              </a:r>
            </a:p>
          </p:txBody>
        </p:sp>
        <p:sp>
          <p:nvSpPr>
            <p:cNvPr id="263" name="TextBox 262"/>
            <p:cNvSpPr txBox="1"/>
            <p:nvPr/>
          </p:nvSpPr>
          <p:spPr bwMode="gray">
            <a:xfrm>
              <a:off x="4515775" y="3343337"/>
              <a:ext cx="97801" cy="107741"/>
            </a:xfrm>
            <a:prstGeom prst="rect">
              <a:avLst/>
            </a:prstGeom>
            <a:noFill/>
            <a:ln w="12700">
              <a:noFill/>
            </a:ln>
          </p:spPr>
          <p:txBody>
            <a:bodyPr wrap="none" lIns="0" tIns="0" rIns="0" bIns="0" rtlCol="0">
              <a:spAutoFit/>
            </a:bodyPr>
            <a:lstStyle/>
            <a:p>
              <a:pPr algn="ctr"/>
              <a:r>
                <a:rPr lang="en-US" sz="700" dirty="0"/>
                <a:t>X1</a:t>
              </a:r>
            </a:p>
          </p:txBody>
        </p:sp>
        <p:sp>
          <p:nvSpPr>
            <p:cNvPr id="264" name="TextBox 263"/>
            <p:cNvSpPr txBox="1"/>
            <p:nvPr/>
          </p:nvSpPr>
          <p:spPr bwMode="gray">
            <a:xfrm>
              <a:off x="4512568" y="3918459"/>
              <a:ext cx="104214" cy="107741"/>
            </a:xfrm>
            <a:prstGeom prst="rect">
              <a:avLst/>
            </a:prstGeom>
            <a:noFill/>
            <a:ln w="12700">
              <a:noFill/>
            </a:ln>
          </p:spPr>
          <p:txBody>
            <a:bodyPr wrap="none" lIns="0" tIns="0" rIns="0" bIns="0" rtlCol="0">
              <a:spAutoFit/>
            </a:bodyPr>
            <a:lstStyle/>
            <a:p>
              <a:pPr algn="ctr"/>
              <a:r>
                <a:rPr lang="en-US" sz="700" dirty="0"/>
                <a:t>X2</a:t>
              </a:r>
            </a:p>
          </p:txBody>
        </p:sp>
        <p:sp>
          <p:nvSpPr>
            <p:cNvPr id="265" name="TextBox 264"/>
            <p:cNvSpPr txBox="1"/>
            <p:nvPr/>
          </p:nvSpPr>
          <p:spPr bwMode="gray">
            <a:xfrm>
              <a:off x="4483919" y="3648465"/>
              <a:ext cx="336690" cy="107741"/>
            </a:xfrm>
            <a:prstGeom prst="rect">
              <a:avLst/>
            </a:prstGeom>
            <a:noFill/>
            <a:ln w="12700">
              <a:noFill/>
            </a:ln>
          </p:spPr>
          <p:txBody>
            <a:bodyPr wrap="none" lIns="0" tIns="0" rIns="0" bIns="0" rtlCol="0">
              <a:spAutoFit/>
            </a:bodyPr>
            <a:lstStyle/>
            <a:p>
              <a:pPr algn="ctr"/>
              <a:r>
                <a:rPr lang="en-US" sz="700" dirty="0"/>
                <a:t>120 Volt</a:t>
              </a:r>
            </a:p>
          </p:txBody>
        </p:sp>
        <p:sp>
          <p:nvSpPr>
            <p:cNvPr id="266" name="TextBox 265"/>
            <p:cNvSpPr txBox="1"/>
            <p:nvPr/>
          </p:nvSpPr>
          <p:spPr bwMode="gray">
            <a:xfrm>
              <a:off x="5143414" y="2930482"/>
              <a:ext cx="275765" cy="107741"/>
            </a:xfrm>
            <a:prstGeom prst="rect">
              <a:avLst/>
            </a:prstGeom>
            <a:noFill/>
            <a:ln w="12700">
              <a:noFill/>
            </a:ln>
          </p:spPr>
          <p:txBody>
            <a:bodyPr wrap="none" lIns="0" tIns="0" rIns="0" bIns="0" rtlCol="0">
              <a:spAutoFit/>
            </a:bodyPr>
            <a:lstStyle/>
            <a:p>
              <a:pPr algn="ctr"/>
              <a:r>
                <a:rPr lang="en-US" sz="700" dirty="0"/>
                <a:t>Fuse 6</a:t>
              </a:r>
            </a:p>
          </p:txBody>
        </p:sp>
        <p:sp>
          <p:nvSpPr>
            <p:cNvPr id="267" name="TextBox 266"/>
            <p:cNvSpPr txBox="1"/>
            <p:nvPr/>
          </p:nvSpPr>
          <p:spPr bwMode="gray">
            <a:xfrm>
              <a:off x="5396947" y="3177578"/>
              <a:ext cx="48099" cy="107741"/>
            </a:xfrm>
            <a:prstGeom prst="rect">
              <a:avLst/>
            </a:prstGeom>
            <a:noFill/>
            <a:ln w="12700">
              <a:noFill/>
            </a:ln>
          </p:spPr>
          <p:txBody>
            <a:bodyPr wrap="none" lIns="0" tIns="0" rIns="0" bIns="0" rtlCol="0">
              <a:spAutoFit/>
            </a:bodyPr>
            <a:lstStyle/>
            <a:p>
              <a:pPr algn="ctr"/>
              <a:r>
                <a:rPr lang="en-US" sz="700"/>
                <a:t>2</a:t>
              </a:r>
              <a:endParaRPr lang="en-US" sz="700" dirty="0"/>
            </a:p>
          </p:txBody>
        </p:sp>
        <p:sp>
          <p:nvSpPr>
            <p:cNvPr id="268" name="TextBox 267"/>
            <p:cNvSpPr txBox="1"/>
            <p:nvPr/>
          </p:nvSpPr>
          <p:spPr bwMode="gray">
            <a:xfrm>
              <a:off x="4940440" y="5678279"/>
              <a:ext cx="193998" cy="107741"/>
            </a:xfrm>
            <a:prstGeom prst="rect">
              <a:avLst/>
            </a:prstGeom>
            <a:noFill/>
            <a:ln w="12700">
              <a:noFill/>
            </a:ln>
          </p:spPr>
          <p:txBody>
            <a:bodyPr wrap="none" lIns="0" tIns="0" rIns="0" bIns="0" rtlCol="0">
              <a:spAutoFit/>
            </a:bodyPr>
            <a:lstStyle/>
            <a:p>
              <a:pPr algn="ctr"/>
              <a:r>
                <a:rPr lang="en-US" sz="700" dirty="0"/>
                <a:t>GND</a:t>
              </a:r>
            </a:p>
          </p:txBody>
        </p:sp>
        <p:sp>
          <p:nvSpPr>
            <p:cNvPr id="269" name="TextBox 268"/>
            <p:cNvSpPr txBox="1"/>
            <p:nvPr/>
          </p:nvSpPr>
          <p:spPr bwMode="gray">
            <a:xfrm>
              <a:off x="2416293" y="5509934"/>
              <a:ext cx="431283" cy="215481"/>
            </a:xfrm>
            <a:prstGeom prst="rect">
              <a:avLst/>
            </a:prstGeom>
            <a:noFill/>
            <a:ln w="12700">
              <a:noFill/>
            </a:ln>
          </p:spPr>
          <p:txBody>
            <a:bodyPr wrap="none" lIns="0" tIns="0" rIns="0" bIns="0" rtlCol="0">
              <a:spAutoFit/>
            </a:bodyPr>
            <a:lstStyle/>
            <a:p>
              <a:pPr algn="ctr"/>
              <a:r>
                <a:rPr lang="en-US" sz="700" dirty="0"/>
                <a:t>3 HP 480V</a:t>
              </a:r>
              <a:br>
                <a:rPr lang="en-US" sz="700" dirty="0"/>
              </a:br>
              <a:r>
                <a:rPr lang="en-US" sz="700" dirty="0"/>
                <a:t>1800 RPM</a:t>
              </a:r>
            </a:p>
          </p:txBody>
        </p:sp>
      </p:grpSp>
    </p:spTree>
    <p:custDataLst>
      <p:tags r:id="rId2"/>
    </p:custDataLst>
    <p:extLst>
      <p:ext uri="{BB962C8B-B14F-4D97-AF65-F5344CB8AC3E}">
        <p14:creationId xmlns:p14="http://schemas.microsoft.com/office/powerpoint/2010/main" val="343688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266577" y="527782"/>
            <a:ext cx="4166592" cy="607219"/>
          </a:xfrm>
          <a:noFill/>
        </p:spPr>
        <p:txBody>
          <a:bodyPr vert="horz" lIns="51792" tIns="25897" rIns="51792" bIns="25897" rtlCol="0" anchor="ctr" anchorCtr="0">
            <a:normAutofit/>
          </a:bodyPr>
          <a:lstStyle/>
          <a:p>
            <a:r>
              <a:rPr lang="en-US" altLang="en-US" sz="2400" dirty="0"/>
              <a:t>Contactor Features </a:t>
            </a:r>
          </a:p>
        </p:txBody>
      </p:sp>
      <p:pic>
        <p:nvPicPr>
          <p:cNvPr id="2" name="Picture 1">
            <a:extLst>
              <a:ext uri="{FF2B5EF4-FFF2-40B4-BE49-F238E27FC236}">
                <a16:creationId xmlns:a16="http://schemas.microsoft.com/office/drawing/2014/main" id="{3CA14B72-8161-43BD-9ED1-6EE468A7C6B7}"/>
              </a:ext>
            </a:extLst>
          </p:cNvPr>
          <p:cNvPicPr>
            <a:picLocks noChangeAspect="1"/>
          </p:cNvPicPr>
          <p:nvPr/>
        </p:nvPicPr>
        <p:blipFill>
          <a:blip r:embed="rId6"/>
          <a:stretch>
            <a:fillRect/>
          </a:stretch>
        </p:blipFill>
        <p:spPr>
          <a:xfrm rot="10800000">
            <a:off x="2072527" y="1724779"/>
            <a:ext cx="3265869" cy="4162567"/>
          </a:xfrm>
          <a:prstGeom prst="rect">
            <a:avLst/>
          </a:prstGeom>
        </p:spPr>
      </p:pic>
      <p:sp>
        <p:nvSpPr>
          <p:cNvPr id="5" name="Rectangle 3">
            <a:extLst>
              <a:ext uri="{FF2B5EF4-FFF2-40B4-BE49-F238E27FC236}">
                <a16:creationId xmlns:a16="http://schemas.microsoft.com/office/drawing/2014/main" id="{D4061A4F-FA14-4B9E-866A-D7BB4A270E32}"/>
              </a:ext>
            </a:extLst>
          </p:cNvPr>
          <p:cNvSpPr txBox="1">
            <a:spLocks noChangeArrowheads="1"/>
          </p:cNvSpPr>
          <p:nvPr/>
        </p:nvSpPr>
        <p:spPr>
          <a:xfrm>
            <a:off x="6432398" y="2836905"/>
            <a:ext cx="3265870" cy="1382315"/>
          </a:xfrm>
          <a:noFill/>
        </p:spPr>
        <p:txBody>
          <a:bodyPr vert="horz" lIns="51792" tIns="25897" rIns="51792" bIns="25897" rtlCol="0">
            <a:noAutofit/>
          </a:bodyPr>
          <a:lstStyle>
            <a:lvl1pPr marL="0" indent="0" algn="l" defTabSz="685868" rtl="0" eaLnBrk="1" latinLnBrk="0" hangingPunct="1">
              <a:spcBef>
                <a:spcPts val="450"/>
              </a:spcBef>
              <a:buFont typeface="Arial" panose="020B0604020202020204" pitchFamily="34" charset="0"/>
              <a:buNone/>
              <a:defRPr sz="1050" kern="1200">
                <a:solidFill>
                  <a:schemeClr val="tx1"/>
                </a:solidFill>
                <a:latin typeface="+mn-lt"/>
                <a:ea typeface="+mn-ea"/>
                <a:cs typeface="+mn-cs"/>
              </a:defRPr>
            </a:lvl1pPr>
            <a:lvl2pPr marL="135014" indent="-135014" algn="l" defTabSz="685868" rtl="0" eaLnBrk="1" latinLnBrk="0" hangingPunct="1">
              <a:spcBef>
                <a:spcPts val="450"/>
              </a:spcBef>
              <a:buFont typeface="ABBvoiceOffice" panose="020D0603020503020204" pitchFamily="34" charset="0"/>
              <a:buChar char="–"/>
              <a:defRPr sz="1050" kern="1200">
                <a:solidFill>
                  <a:schemeClr val="tx1"/>
                </a:solidFill>
                <a:latin typeface="+mn-lt"/>
                <a:ea typeface="+mn-ea"/>
                <a:cs typeface="+mn-cs"/>
              </a:defRPr>
            </a:lvl2pPr>
            <a:lvl3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3pPr>
            <a:lvl4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4pPr>
            <a:lvl5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5pPr>
            <a:lvl6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6pPr>
            <a:lvl7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7pPr>
            <a:lvl8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8pPr>
            <a:lvl9pPr marL="270027" indent="-135014" algn="l" defTabSz="685868" rtl="0" eaLnBrk="1" latinLnBrk="0" hangingPunct="1">
              <a:spcBef>
                <a:spcPts val="450"/>
              </a:spcBef>
              <a:buFont typeface="Arial" panose="020B0604020202020204" pitchFamily="34" charset="0"/>
              <a:buChar char="•"/>
              <a:defRPr sz="1050" kern="1200">
                <a:solidFill>
                  <a:schemeClr val="tx1"/>
                </a:solidFill>
                <a:latin typeface="+mn-lt"/>
                <a:ea typeface="+mn-ea"/>
                <a:cs typeface="+mn-cs"/>
              </a:defRPr>
            </a:lvl9pPr>
          </a:lstStyle>
          <a:p>
            <a:pPr marL="64293" lvl="1" indent="0">
              <a:buNone/>
            </a:pPr>
            <a:r>
              <a:rPr lang="en-US" altLang="en-US" sz="1800" b="1" dirty="0">
                <a:highlight>
                  <a:srgbClr val="FAFAFA"/>
                </a:highlight>
              </a:rPr>
              <a:t>Tapped holes on the line terminal for control wiring</a:t>
            </a:r>
          </a:p>
          <a:p>
            <a:pPr marL="64293" lvl="1" indent="0">
              <a:buNone/>
            </a:pPr>
            <a:endParaRPr lang="en-US" altLang="en-US" sz="1800" b="1" dirty="0"/>
          </a:p>
        </p:txBody>
      </p:sp>
      <p:cxnSp>
        <p:nvCxnSpPr>
          <p:cNvPr id="10" name="Straight Arrow Connector 9">
            <a:extLst>
              <a:ext uri="{FF2B5EF4-FFF2-40B4-BE49-F238E27FC236}">
                <a16:creationId xmlns:a16="http://schemas.microsoft.com/office/drawing/2014/main" id="{1AAAF9D3-A451-4BB1-B68B-270B85D90038}"/>
              </a:ext>
            </a:extLst>
          </p:cNvPr>
          <p:cNvCxnSpPr>
            <a:cxnSpLocks/>
          </p:cNvCxnSpPr>
          <p:nvPr/>
        </p:nvCxnSpPr>
        <p:spPr bwMode="gray">
          <a:xfrm flipH="1" flipV="1">
            <a:off x="4396854" y="2101755"/>
            <a:ext cx="2115248" cy="8894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2FAF7E0-D807-43CC-9FD0-6F0AD69E3968}"/>
              </a:ext>
            </a:extLst>
          </p:cNvPr>
          <p:cNvCxnSpPr>
            <a:cxnSpLocks/>
          </p:cNvCxnSpPr>
          <p:nvPr/>
        </p:nvCxnSpPr>
        <p:spPr bwMode="gray">
          <a:xfrm flipH="1" flipV="1">
            <a:off x="3953301" y="2101755"/>
            <a:ext cx="2558800" cy="8894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D739F7-72AF-42CE-8645-8A6299FD5B88}"/>
              </a:ext>
            </a:extLst>
          </p:cNvPr>
          <p:cNvCxnSpPr>
            <a:cxnSpLocks/>
          </p:cNvCxnSpPr>
          <p:nvPr/>
        </p:nvCxnSpPr>
        <p:spPr bwMode="gray">
          <a:xfrm flipH="1" flipV="1">
            <a:off x="3537045" y="2169995"/>
            <a:ext cx="2975056" cy="814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64C062F8-A3D8-446C-AF4E-F65EBB81AF6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74772" y="6071191"/>
            <a:ext cx="609600" cy="609600"/>
          </a:xfrm>
          <a:prstGeom prst="rect">
            <a:avLst/>
          </a:prstGeom>
        </p:spPr>
      </p:pic>
    </p:spTree>
    <p:custDataLst>
      <p:tags r:id="rId1"/>
    </p:custDataLst>
    <p:extLst>
      <p:ext uri="{BB962C8B-B14F-4D97-AF65-F5344CB8AC3E}">
        <p14:creationId xmlns:p14="http://schemas.microsoft.com/office/powerpoint/2010/main" val="1780911465"/>
      </p:ext>
    </p:extLst>
  </p:cSld>
  <p:clrMapOvr>
    <a:masterClrMapping/>
  </p:clrMapOvr>
  <p:transition advTm="124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245310" y="518124"/>
            <a:ext cx="4166592" cy="607219"/>
          </a:xfrm>
          <a:noFill/>
        </p:spPr>
        <p:txBody>
          <a:bodyPr vert="horz" lIns="51792" tIns="25897" rIns="51792" bIns="25897" rtlCol="0" anchor="ctr" anchorCtr="0">
            <a:normAutofit/>
          </a:bodyPr>
          <a:lstStyle/>
          <a:p>
            <a:r>
              <a:rPr lang="en-US" altLang="en-US" sz="2400" dirty="0"/>
              <a:t>Contactor Features </a:t>
            </a:r>
          </a:p>
        </p:txBody>
      </p:sp>
      <p:sp>
        <p:nvSpPr>
          <p:cNvPr id="6" name="Rectangle 5">
            <a:extLst>
              <a:ext uri="{FF2B5EF4-FFF2-40B4-BE49-F238E27FC236}">
                <a16:creationId xmlns:a16="http://schemas.microsoft.com/office/drawing/2014/main" id="{F5F7974B-1215-4875-B947-F6EFCB8A043F}"/>
              </a:ext>
            </a:extLst>
          </p:cNvPr>
          <p:cNvSpPr/>
          <p:nvPr/>
        </p:nvSpPr>
        <p:spPr>
          <a:xfrm>
            <a:off x="6096000" y="2427542"/>
            <a:ext cx="4572000" cy="319446"/>
          </a:xfrm>
          <a:prstGeom prst="rect">
            <a:avLst/>
          </a:prstGeom>
        </p:spPr>
        <p:txBody>
          <a:bodyPr>
            <a:spAutoFit/>
          </a:bodyPr>
          <a:lstStyle/>
          <a:p>
            <a:pPr marL="350043" lvl="1" indent="-285750">
              <a:lnSpc>
                <a:spcPct val="80000"/>
              </a:lnSpc>
              <a:buFontTx/>
              <a:buChar char="-"/>
            </a:pPr>
            <a:endParaRPr lang="en-US" altLang="en-US" dirty="0"/>
          </a:p>
        </p:txBody>
      </p:sp>
      <p:sp>
        <p:nvSpPr>
          <p:cNvPr id="3" name="TextBox 2">
            <a:extLst>
              <a:ext uri="{FF2B5EF4-FFF2-40B4-BE49-F238E27FC236}">
                <a16:creationId xmlns:a16="http://schemas.microsoft.com/office/drawing/2014/main" id="{A66E912E-9A18-4CC0-B062-DBD364599EA0}"/>
              </a:ext>
            </a:extLst>
          </p:cNvPr>
          <p:cNvSpPr txBox="1"/>
          <p:nvPr/>
        </p:nvSpPr>
        <p:spPr bwMode="gray">
          <a:xfrm rot="10800000" flipV="1">
            <a:off x="5652890" y="3034167"/>
            <a:ext cx="4571998" cy="1047177"/>
          </a:xfrm>
          <a:prstGeom prst="rect">
            <a:avLst/>
          </a:prstGeom>
          <a:noFill/>
        </p:spPr>
        <p:txBody>
          <a:bodyPr wrap="square" lIns="72000" tIns="72000" rIns="72000" bIns="72000" rtlCol="0">
            <a:noAutofit/>
          </a:bodyPr>
          <a:lstStyle/>
          <a:p>
            <a:pPr lvl="1"/>
            <a:r>
              <a:rPr lang="en-US" altLang="en-US" dirty="0"/>
              <a:t>- </a:t>
            </a:r>
            <a:r>
              <a:rPr lang="en-US" altLang="en-US" b="1" dirty="0"/>
              <a:t>Tool-less tear down  for contact inspection or replacement and coil replacement </a:t>
            </a:r>
            <a:endParaRPr lang="en-US" altLang="en-US" dirty="0"/>
          </a:p>
        </p:txBody>
      </p:sp>
      <p:pic>
        <p:nvPicPr>
          <p:cNvPr id="7" name="Picture 6">
            <a:extLst>
              <a:ext uri="{FF2B5EF4-FFF2-40B4-BE49-F238E27FC236}">
                <a16:creationId xmlns:a16="http://schemas.microsoft.com/office/drawing/2014/main" id="{82CC976D-57F6-474B-8B0E-53DF48AB9FDB}"/>
              </a:ext>
            </a:extLst>
          </p:cNvPr>
          <p:cNvPicPr>
            <a:picLocks noChangeAspect="1"/>
          </p:cNvPicPr>
          <p:nvPr/>
        </p:nvPicPr>
        <p:blipFill>
          <a:blip r:embed="rId6"/>
          <a:stretch>
            <a:fillRect/>
          </a:stretch>
        </p:blipFill>
        <p:spPr>
          <a:xfrm rot="10800000">
            <a:off x="2086221" y="1717087"/>
            <a:ext cx="3278221" cy="4109585"/>
          </a:xfrm>
          <a:prstGeom prst="rect">
            <a:avLst/>
          </a:prstGeom>
        </p:spPr>
      </p:pic>
      <p:cxnSp>
        <p:nvCxnSpPr>
          <p:cNvPr id="5" name="Straight Arrow Connector 4">
            <a:extLst>
              <a:ext uri="{FF2B5EF4-FFF2-40B4-BE49-F238E27FC236}">
                <a16:creationId xmlns:a16="http://schemas.microsoft.com/office/drawing/2014/main" id="{C4C823B6-BC94-4B04-AB5D-F29240E9C627}"/>
              </a:ext>
            </a:extLst>
          </p:cNvPr>
          <p:cNvCxnSpPr/>
          <p:nvPr/>
        </p:nvCxnSpPr>
        <p:spPr bwMode="gray">
          <a:xfrm flipH="1" flipV="1">
            <a:off x="3136232" y="2427542"/>
            <a:ext cx="2959768" cy="833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AE9AC13-6E2E-400F-8A62-B83FF37B0596}"/>
              </a:ext>
            </a:extLst>
          </p:cNvPr>
          <p:cNvCxnSpPr/>
          <p:nvPr/>
        </p:nvCxnSpPr>
        <p:spPr bwMode="gray">
          <a:xfrm flipH="1">
            <a:off x="4616116" y="3260559"/>
            <a:ext cx="1479884" cy="758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0C79594E-42E4-4573-8498-E347DEFA2D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457814" y="5957777"/>
            <a:ext cx="609600" cy="609600"/>
          </a:xfrm>
          <a:prstGeom prst="rect">
            <a:avLst/>
          </a:prstGeom>
        </p:spPr>
      </p:pic>
    </p:spTree>
    <p:custDataLst>
      <p:tags r:id="rId1"/>
    </p:custDataLst>
    <p:extLst>
      <p:ext uri="{BB962C8B-B14F-4D97-AF65-F5344CB8AC3E}">
        <p14:creationId xmlns:p14="http://schemas.microsoft.com/office/powerpoint/2010/main" val="3546210456"/>
      </p:ext>
    </p:extLst>
  </p:cSld>
  <p:clrMapOvr>
    <a:masterClrMapping/>
  </p:clrMapOvr>
  <p:transition advTm="241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09109" y="517447"/>
            <a:ext cx="4166592" cy="607219"/>
          </a:xfrm>
          <a:noFill/>
        </p:spPr>
        <p:txBody>
          <a:bodyPr vert="horz" lIns="51792" tIns="25897" rIns="51792" bIns="25897" rtlCol="0" anchor="ctr" anchorCtr="0">
            <a:normAutofit/>
          </a:bodyPr>
          <a:lstStyle/>
          <a:p>
            <a:r>
              <a:rPr lang="en-US" altLang="en-US" sz="2400" dirty="0"/>
              <a:t>Contactor Features </a:t>
            </a:r>
          </a:p>
        </p:txBody>
      </p:sp>
      <p:sp>
        <p:nvSpPr>
          <p:cNvPr id="6" name="Rectangle 5">
            <a:extLst>
              <a:ext uri="{FF2B5EF4-FFF2-40B4-BE49-F238E27FC236}">
                <a16:creationId xmlns:a16="http://schemas.microsoft.com/office/drawing/2014/main" id="{F5F7974B-1215-4875-B947-F6EFCB8A043F}"/>
              </a:ext>
            </a:extLst>
          </p:cNvPr>
          <p:cNvSpPr/>
          <p:nvPr/>
        </p:nvSpPr>
        <p:spPr>
          <a:xfrm>
            <a:off x="6096000" y="2427542"/>
            <a:ext cx="4572000" cy="319446"/>
          </a:xfrm>
          <a:prstGeom prst="rect">
            <a:avLst/>
          </a:prstGeom>
        </p:spPr>
        <p:txBody>
          <a:bodyPr>
            <a:spAutoFit/>
          </a:bodyPr>
          <a:lstStyle/>
          <a:p>
            <a:pPr marL="350043" lvl="1" indent="-285750">
              <a:lnSpc>
                <a:spcPct val="80000"/>
              </a:lnSpc>
              <a:buFontTx/>
              <a:buChar char="-"/>
            </a:pPr>
            <a:endParaRPr lang="en-US" altLang="en-US" dirty="0"/>
          </a:p>
        </p:txBody>
      </p:sp>
      <p:sp>
        <p:nvSpPr>
          <p:cNvPr id="3" name="TextBox 2">
            <a:extLst>
              <a:ext uri="{FF2B5EF4-FFF2-40B4-BE49-F238E27FC236}">
                <a16:creationId xmlns:a16="http://schemas.microsoft.com/office/drawing/2014/main" id="{A66E912E-9A18-4CC0-B062-DBD364599EA0}"/>
              </a:ext>
            </a:extLst>
          </p:cNvPr>
          <p:cNvSpPr txBox="1"/>
          <p:nvPr/>
        </p:nvSpPr>
        <p:spPr bwMode="gray">
          <a:xfrm rot="10800000" flipV="1">
            <a:off x="5809301" y="3809578"/>
            <a:ext cx="4571998" cy="839049"/>
          </a:xfrm>
          <a:prstGeom prst="rect">
            <a:avLst/>
          </a:prstGeom>
          <a:noFill/>
        </p:spPr>
        <p:txBody>
          <a:bodyPr wrap="square" lIns="72000" tIns="72000" rIns="72000" bIns="72000" rtlCol="0">
            <a:noAutofit/>
          </a:bodyPr>
          <a:lstStyle/>
          <a:p>
            <a:pPr lvl="1"/>
            <a:r>
              <a:rPr lang="en-US" altLang="en-US" dirty="0"/>
              <a:t>- </a:t>
            </a:r>
            <a:r>
              <a:rPr lang="en-US" altLang="en-US" b="1" dirty="0"/>
              <a:t>Tool-less tear down  for contact inspection or replacement</a:t>
            </a:r>
          </a:p>
          <a:p>
            <a:pPr lvl="1"/>
            <a:endParaRPr lang="en-US" altLang="en-US" dirty="0"/>
          </a:p>
        </p:txBody>
      </p:sp>
      <p:pic>
        <p:nvPicPr>
          <p:cNvPr id="7" name="Picture 6">
            <a:extLst>
              <a:ext uri="{FF2B5EF4-FFF2-40B4-BE49-F238E27FC236}">
                <a16:creationId xmlns:a16="http://schemas.microsoft.com/office/drawing/2014/main" id="{0F2A9BA2-26E9-4E32-8DF1-AF7A25304FEA}"/>
              </a:ext>
            </a:extLst>
          </p:cNvPr>
          <p:cNvPicPr>
            <a:picLocks noChangeAspect="1"/>
          </p:cNvPicPr>
          <p:nvPr/>
        </p:nvPicPr>
        <p:blipFill>
          <a:blip r:embed="rId6"/>
          <a:stretch>
            <a:fillRect/>
          </a:stretch>
        </p:blipFill>
        <p:spPr>
          <a:xfrm rot="10800000">
            <a:off x="1655266" y="1792705"/>
            <a:ext cx="4458994" cy="3918510"/>
          </a:xfrm>
          <a:prstGeom prst="rect">
            <a:avLst/>
          </a:prstGeom>
        </p:spPr>
      </p:pic>
      <p:pic>
        <p:nvPicPr>
          <p:cNvPr id="4" name="Audio 3">
            <a:hlinkClick r:id="" action="ppaction://media"/>
            <a:extLst>
              <a:ext uri="{FF2B5EF4-FFF2-40B4-BE49-F238E27FC236}">
                <a16:creationId xmlns:a16="http://schemas.microsoft.com/office/drawing/2014/main" id="{0CCDC110-6DDF-47A4-925D-7B7B04A81D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085135" y="5486400"/>
            <a:ext cx="609600" cy="609600"/>
          </a:xfrm>
          <a:prstGeom prst="rect">
            <a:avLst/>
          </a:prstGeom>
        </p:spPr>
      </p:pic>
    </p:spTree>
    <p:custDataLst>
      <p:tags r:id="rId1"/>
    </p:custDataLst>
    <p:extLst>
      <p:ext uri="{BB962C8B-B14F-4D97-AF65-F5344CB8AC3E}">
        <p14:creationId xmlns:p14="http://schemas.microsoft.com/office/powerpoint/2010/main" val="2045880561"/>
      </p:ext>
    </p:extLst>
  </p:cSld>
  <p:clrMapOvr>
    <a:masterClrMapping/>
  </p:clrMapOvr>
  <p:transition advTm="149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30374" y="539565"/>
            <a:ext cx="4166592" cy="607219"/>
          </a:xfrm>
          <a:noFill/>
        </p:spPr>
        <p:txBody>
          <a:bodyPr vert="horz" lIns="51792" tIns="25897" rIns="51792" bIns="25897" rtlCol="0" anchor="ctr" anchorCtr="0">
            <a:normAutofit/>
          </a:bodyPr>
          <a:lstStyle/>
          <a:p>
            <a:r>
              <a:rPr lang="en-US" altLang="en-US" sz="2400" dirty="0"/>
              <a:t>Contactor Features </a:t>
            </a:r>
          </a:p>
        </p:txBody>
      </p:sp>
      <p:sp>
        <p:nvSpPr>
          <p:cNvPr id="6" name="Rectangle 5">
            <a:extLst>
              <a:ext uri="{FF2B5EF4-FFF2-40B4-BE49-F238E27FC236}">
                <a16:creationId xmlns:a16="http://schemas.microsoft.com/office/drawing/2014/main" id="{F5F7974B-1215-4875-B947-F6EFCB8A043F}"/>
              </a:ext>
            </a:extLst>
          </p:cNvPr>
          <p:cNvSpPr/>
          <p:nvPr/>
        </p:nvSpPr>
        <p:spPr>
          <a:xfrm>
            <a:off x="6096000" y="2427542"/>
            <a:ext cx="4572000" cy="319446"/>
          </a:xfrm>
          <a:prstGeom prst="rect">
            <a:avLst/>
          </a:prstGeom>
        </p:spPr>
        <p:txBody>
          <a:bodyPr>
            <a:spAutoFit/>
          </a:bodyPr>
          <a:lstStyle/>
          <a:p>
            <a:pPr marL="350043" lvl="1" indent="-285750">
              <a:lnSpc>
                <a:spcPct val="80000"/>
              </a:lnSpc>
              <a:buFontTx/>
              <a:buChar char="-"/>
            </a:pPr>
            <a:endParaRPr lang="en-US" altLang="en-US" dirty="0"/>
          </a:p>
        </p:txBody>
      </p:sp>
      <p:sp>
        <p:nvSpPr>
          <p:cNvPr id="3" name="TextBox 2">
            <a:extLst>
              <a:ext uri="{FF2B5EF4-FFF2-40B4-BE49-F238E27FC236}">
                <a16:creationId xmlns:a16="http://schemas.microsoft.com/office/drawing/2014/main" id="{A66E912E-9A18-4CC0-B062-DBD364599EA0}"/>
              </a:ext>
            </a:extLst>
          </p:cNvPr>
          <p:cNvSpPr txBox="1"/>
          <p:nvPr/>
        </p:nvSpPr>
        <p:spPr bwMode="gray">
          <a:xfrm rot="10800000" flipV="1">
            <a:off x="5854953" y="3989531"/>
            <a:ext cx="3461317" cy="1390056"/>
          </a:xfrm>
          <a:prstGeom prst="rect">
            <a:avLst/>
          </a:prstGeom>
          <a:noFill/>
        </p:spPr>
        <p:txBody>
          <a:bodyPr wrap="square" lIns="72000" tIns="72000" rIns="72000" bIns="72000" rtlCol="0">
            <a:noAutofit/>
          </a:bodyPr>
          <a:lstStyle/>
          <a:p>
            <a:pPr lvl="1"/>
            <a:r>
              <a:rPr lang="en-US" altLang="en-US" dirty="0"/>
              <a:t>- </a:t>
            </a:r>
            <a:r>
              <a:rPr lang="en-US" altLang="en-US" b="1" dirty="0"/>
              <a:t>Contact replacement without power wiring removal</a:t>
            </a:r>
          </a:p>
          <a:p>
            <a:pPr lvl="1"/>
            <a:endParaRPr lang="en-US" altLang="en-US" dirty="0"/>
          </a:p>
        </p:txBody>
      </p:sp>
      <p:pic>
        <p:nvPicPr>
          <p:cNvPr id="7" name="Picture 6">
            <a:extLst>
              <a:ext uri="{FF2B5EF4-FFF2-40B4-BE49-F238E27FC236}">
                <a16:creationId xmlns:a16="http://schemas.microsoft.com/office/drawing/2014/main" id="{0F2A9BA2-26E9-4E32-8DF1-AF7A25304FEA}"/>
              </a:ext>
            </a:extLst>
          </p:cNvPr>
          <p:cNvPicPr>
            <a:picLocks noChangeAspect="1"/>
          </p:cNvPicPr>
          <p:nvPr/>
        </p:nvPicPr>
        <p:blipFill>
          <a:blip r:embed="rId6"/>
          <a:stretch>
            <a:fillRect/>
          </a:stretch>
        </p:blipFill>
        <p:spPr>
          <a:xfrm rot="10800000">
            <a:off x="1655266" y="1792705"/>
            <a:ext cx="4458994" cy="3918510"/>
          </a:xfrm>
          <a:prstGeom prst="rect">
            <a:avLst/>
          </a:prstGeom>
        </p:spPr>
      </p:pic>
      <p:cxnSp>
        <p:nvCxnSpPr>
          <p:cNvPr id="9" name="Straight Arrow Connector 8">
            <a:extLst>
              <a:ext uri="{FF2B5EF4-FFF2-40B4-BE49-F238E27FC236}">
                <a16:creationId xmlns:a16="http://schemas.microsoft.com/office/drawing/2014/main" id="{2028E372-D70C-441B-B16B-D5D92C7F0B77}"/>
              </a:ext>
            </a:extLst>
          </p:cNvPr>
          <p:cNvCxnSpPr/>
          <p:nvPr/>
        </p:nvCxnSpPr>
        <p:spPr bwMode="gray">
          <a:xfrm flipH="1" flipV="1">
            <a:off x="3727270" y="2587265"/>
            <a:ext cx="2647405" cy="1610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B9EEBA2-71C2-4E9A-B2BB-1C41065116CE}"/>
              </a:ext>
            </a:extLst>
          </p:cNvPr>
          <p:cNvCxnSpPr>
            <a:cxnSpLocks/>
          </p:cNvCxnSpPr>
          <p:nvPr/>
        </p:nvCxnSpPr>
        <p:spPr bwMode="gray">
          <a:xfrm flipH="1" flipV="1">
            <a:off x="3346884" y="2587265"/>
            <a:ext cx="3027791" cy="1610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6AC12D-332B-403B-8361-AE8E5B705347}"/>
              </a:ext>
            </a:extLst>
          </p:cNvPr>
          <p:cNvCxnSpPr>
            <a:cxnSpLocks/>
          </p:cNvCxnSpPr>
          <p:nvPr/>
        </p:nvCxnSpPr>
        <p:spPr bwMode="gray">
          <a:xfrm flipH="1" flipV="1">
            <a:off x="2943498" y="2587265"/>
            <a:ext cx="3431177" cy="1610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A104C65-BB6D-4160-B3F2-1B78510937D3}"/>
              </a:ext>
            </a:extLst>
          </p:cNvPr>
          <p:cNvCxnSpPr>
            <a:cxnSpLocks/>
          </p:cNvCxnSpPr>
          <p:nvPr/>
        </p:nvCxnSpPr>
        <p:spPr bwMode="gray">
          <a:xfrm flipH="1" flipV="1">
            <a:off x="3029190" y="3678963"/>
            <a:ext cx="3345485" cy="5185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1CDD665-090E-4153-B31B-328307DEE3DA}"/>
              </a:ext>
            </a:extLst>
          </p:cNvPr>
          <p:cNvCxnSpPr>
            <a:cxnSpLocks/>
          </p:cNvCxnSpPr>
          <p:nvPr/>
        </p:nvCxnSpPr>
        <p:spPr bwMode="gray">
          <a:xfrm flipH="1" flipV="1">
            <a:off x="3378230" y="3620895"/>
            <a:ext cx="2996445" cy="576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B1A94B-4B0C-400C-9E31-A31D866991DA}"/>
              </a:ext>
            </a:extLst>
          </p:cNvPr>
          <p:cNvCxnSpPr>
            <a:cxnSpLocks/>
          </p:cNvCxnSpPr>
          <p:nvPr/>
        </p:nvCxnSpPr>
        <p:spPr bwMode="gray">
          <a:xfrm flipH="1" flipV="1">
            <a:off x="3727269" y="3620895"/>
            <a:ext cx="2588092" cy="576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A4DC2F67-6B69-4190-A3EC-777BAA4725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19321" y="5791200"/>
            <a:ext cx="609600" cy="609600"/>
          </a:xfrm>
          <a:prstGeom prst="rect">
            <a:avLst/>
          </a:prstGeom>
        </p:spPr>
      </p:pic>
    </p:spTree>
    <p:custDataLst>
      <p:tags r:id="rId1"/>
    </p:custDataLst>
    <p:extLst>
      <p:ext uri="{BB962C8B-B14F-4D97-AF65-F5344CB8AC3E}">
        <p14:creationId xmlns:p14="http://schemas.microsoft.com/office/powerpoint/2010/main" val="429129259"/>
      </p:ext>
    </p:extLst>
  </p:cSld>
  <p:clrMapOvr>
    <a:masterClrMapping/>
  </p:clrMapOvr>
  <p:transition advTm="237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508037" y="1184335"/>
            <a:ext cx="9550358" cy="504000"/>
          </a:xfrm>
        </p:spPr>
        <p:txBody>
          <a:bodyPr/>
          <a:lstStyle/>
          <a:p>
            <a:r>
              <a:rPr lang="en-US" sz="1600" b="1" dirty="0">
                <a:solidFill>
                  <a:srgbClr val="FF0000"/>
                </a:solidFill>
              </a:rPr>
              <a:t>Disclaimer</a:t>
            </a:r>
          </a:p>
        </p:txBody>
      </p:sp>
      <p:sp>
        <p:nvSpPr>
          <p:cNvPr id="3" name="Title 2"/>
          <p:cNvSpPr>
            <a:spLocks noGrp="1"/>
          </p:cNvSpPr>
          <p:nvPr>
            <p:ph type="title"/>
          </p:nvPr>
        </p:nvSpPr>
        <p:spPr>
          <a:xfrm>
            <a:off x="333264" y="554720"/>
            <a:ext cx="11520000" cy="396000"/>
          </a:xfrm>
        </p:spPr>
        <p:txBody>
          <a:bodyPr/>
          <a:lstStyle/>
          <a:p>
            <a:r>
              <a:rPr lang="en-US" sz="2400" dirty="0"/>
              <a:t>ABB NEMA Starters</a:t>
            </a:r>
          </a:p>
        </p:txBody>
      </p:sp>
      <p:sp>
        <p:nvSpPr>
          <p:cNvPr id="4" name="Date Placeholder 3"/>
          <p:cNvSpPr>
            <a:spLocks noGrp="1"/>
          </p:cNvSpPr>
          <p:nvPr>
            <p:ph type="dt" sz="half" idx="14"/>
          </p:nvPr>
        </p:nvSpPr>
        <p:spPr/>
        <p:txBody>
          <a:bodyPr/>
          <a:lstStyle/>
          <a:p>
            <a:fld id="{50B275CB-193B-41A4-A0C5-4DCC2AFEE363}" type="datetime4">
              <a:rPr lang="en-US" smtClean="0"/>
              <a:t>January 9, 2023</a:t>
            </a:fld>
            <a:endParaRPr lang="en-US" dirty="0"/>
          </a:p>
        </p:txBody>
      </p:sp>
      <p:sp>
        <p:nvSpPr>
          <p:cNvPr id="5" name="Footer Placeholder 4"/>
          <p:cNvSpPr>
            <a:spLocks noGrp="1"/>
          </p:cNvSpPr>
          <p:nvPr>
            <p:ph type="ftr" sz="quarter" idx="15"/>
          </p:nvPr>
        </p:nvSpPr>
        <p:spPr/>
        <p:txBody>
          <a:bodyPr/>
          <a:lstStyle/>
          <a:p>
            <a:r>
              <a:rPr lang="en-US"/>
              <a:t>Let's write the future - together</a:t>
            </a:r>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a:t>
            </a:fld>
            <a:endParaRPr lang="en-US" dirty="0"/>
          </a:p>
        </p:txBody>
      </p:sp>
      <p:sp>
        <p:nvSpPr>
          <p:cNvPr id="7" name="Text Placeholder 5"/>
          <p:cNvSpPr txBox="1">
            <a:spLocks/>
          </p:cNvSpPr>
          <p:nvPr/>
        </p:nvSpPr>
        <p:spPr bwMode="gray">
          <a:xfrm>
            <a:off x="1734670" y="2006656"/>
            <a:ext cx="4246208" cy="3362803"/>
          </a:xfrm>
          <a:prstGeom prst="rect">
            <a:avLst/>
          </a:prstGeom>
        </p:spPr>
        <p:txBody>
          <a:bodyPr lIns="54000" tIns="54000" rIns="54000" bIns="54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450"/>
              </a:spcBef>
            </a:pPr>
            <a:r>
              <a:rPr lang="en-US" sz="1500" dirty="0"/>
              <a:t>The information in this document is subject to change without notice and should not be construed as a commitment by ABB.  ABB assumes no responsibility for any errors that may appear in this document.</a:t>
            </a:r>
          </a:p>
          <a:p>
            <a:pPr>
              <a:spcBef>
                <a:spcPts val="450"/>
              </a:spcBef>
            </a:pPr>
            <a:r>
              <a:rPr lang="en-US" sz="1500" dirty="0"/>
              <a:t>In no event shall ABB be liable for direct, indirect, special, incidental or consequential damages of any nature or kind arising from the use of this document, nor shall ABB be liable for incidental or consequential damages arising from the use of any software or hardware described in this document.</a:t>
            </a:r>
          </a:p>
          <a:p>
            <a:pPr>
              <a:spcBef>
                <a:spcPts val="450"/>
              </a:spcBef>
            </a:pPr>
            <a:r>
              <a:rPr lang="en-US" sz="1500" b="1" dirty="0"/>
              <a:t>© Copyright </a:t>
            </a:r>
            <a:r>
              <a:rPr lang="en-US" sz="1500" b="1"/>
              <a:t>[2022] </a:t>
            </a:r>
            <a:r>
              <a:rPr lang="en-US" sz="1500" b="1" dirty="0"/>
              <a:t>ABB. All rights reserved.</a:t>
            </a:r>
            <a:endParaRPr lang="en-US" sz="1500" dirty="0"/>
          </a:p>
          <a:p>
            <a:pPr>
              <a:spcBef>
                <a:spcPts val="450"/>
              </a:spcBef>
            </a:pPr>
            <a:endParaRPr lang="en-US" sz="1500" dirty="0"/>
          </a:p>
        </p:txBody>
      </p:sp>
      <p:cxnSp>
        <p:nvCxnSpPr>
          <p:cNvPr id="11" name="Straight Connector 10"/>
          <p:cNvCxnSpPr/>
          <p:nvPr/>
        </p:nvCxnSpPr>
        <p:spPr bwMode="gray">
          <a:xfrm>
            <a:off x="1736625" y="2006654"/>
            <a:ext cx="42442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096000" y="2218951"/>
            <a:ext cx="0" cy="307337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Rectangle 14"/>
          <p:cNvSpPr/>
          <p:nvPr/>
        </p:nvSpPr>
        <p:spPr bwMode="gray">
          <a:xfrm>
            <a:off x="6210897" y="2219680"/>
            <a:ext cx="4243375" cy="3072651"/>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479" tIns="40479" rIns="40479" bIns="40479" numCol="1" spcCol="0" rtlCol="0" fromWordArt="0" anchor="ctr" anchorCtr="0" forceAA="0" compatLnSpc="1">
            <a:prstTxWarp prst="textNoShape">
              <a:avLst/>
            </a:prstTxWarp>
            <a:noAutofit/>
          </a:bodyPr>
          <a:lstStyle/>
          <a:p>
            <a:pPr algn="ctr"/>
            <a:endParaRPr lang="en-US" sz="8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pic>
        <p:nvPicPr>
          <p:cNvPr id="14" name="Picture 13"/>
          <p:cNvPicPr>
            <a:picLocks/>
          </p:cNvPicPr>
          <p:nvPr/>
        </p:nvPicPr>
        <p:blipFill>
          <a:blip r:embed="rId4" cstate="print">
            <a:extLst>
              <a:ext uri="{28A0092B-C50C-407E-A947-70E740481C1C}">
                <a14:useLocalDpi xmlns:a14="http://schemas.microsoft.com/office/drawing/2010/main"/>
              </a:ext>
            </a:extLst>
          </a:blip>
          <a:stretch>
            <a:fillRect/>
          </a:stretch>
        </p:blipFill>
        <p:spPr>
          <a:xfrm>
            <a:off x="6210897" y="2006654"/>
            <a:ext cx="4276186" cy="3284682"/>
          </a:xfrm>
          <a:prstGeom prst="rect">
            <a:avLst/>
          </a:prstGeom>
        </p:spPr>
      </p:pic>
    </p:spTree>
    <p:custDataLst>
      <p:tags r:id="rId1"/>
    </p:custDataLst>
    <p:extLst>
      <p:ext uri="{BB962C8B-B14F-4D97-AF65-F5344CB8AC3E}">
        <p14:creationId xmlns:p14="http://schemas.microsoft.com/office/powerpoint/2010/main" val="42170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287844" y="550024"/>
            <a:ext cx="4166592" cy="607219"/>
          </a:xfrm>
          <a:noFill/>
        </p:spPr>
        <p:txBody>
          <a:bodyPr vert="horz" lIns="51792" tIns="25897" rIns="51792" bIns="25897" rtlCol="0" anchor="ctr" anchorCtr="0">
            <a:normAutofit/>
          </a:bodyPr>
          <a:lstStyle/>
          <a:p>
            <a:r>
              <a:rPr lang="en-US" altLang="en-US" sz="2400" dirty="0"/>
              <a:t>Contactor Features </a:t>
            </a:r>
          </a:p>
        </p:txBody>
      </p:sp>
      <p:sp>
        <p:nvSpPr>
          <p:cNvPr id="6" name="Rectangle 5">
            <a:extLst>
              <a:ext uri="{FF2B5EF4-FFF2-40B4-BE49-F238E27FC236}">
                <a16:creationId xmlns:a16="http://schemas.microsoft.com/office/drawing/2014/main" id="{F5F7974B-1215-4875-B947-F6EFCB8A043F}"/>
              </a:ext>
            </a:extLst>
          </p:cNvPr>
          <p:cNvSpPr/>
          <p:nvPr/>
        </p:nvSpPr>
        <p:spPr>
          <a:xfrm>
            <a:off x="6096000" y="2427542"/>
            <a:ext cx="4572000" cy="319446"/>
          </a:xfrm>
          <a:prstGeom prst="rect">
            <a:avLst/>
          </a:prstGeom>
        </p:spPr>
        <p:txBody>
          <a:bodyPr>
            <a:spAutoFit/>
          </a:bodyPr>
          <a:lstStyle/>
          <a:p>
            <a:pPr marL="350043" lvl="1" indent="-285750">
              <a:lnSpc>
                <a:spcPct val="80000"/>
              </a:lnSpc>
              <a:buFontTx/>
              <a:buChar char="-"/>
            </a:pPr>
            <a:endParaRPr lang="en-US" altLang="en-US" dirty="0"/>
          </a:p>
        </p:txBody>
      </p:sp>
      <p:pic>
        <p:nvPicPr>
          <p:cNvPr id="5" name="Picture 4">
            <a:extLst>
              <a:ext uri="{FF2B5EF4-FFF2-40B4-BE49-F238E27FC236}">
                <a16:creationId xmlns:a16="http://schemas.microsoft.com/office/drawing/2014/main" id="{263D4C9F-6F95-4B2E-943B-485857AE8B4F}"/>
              </a:ext>
            </a:extLst>
          </p:cNvPr>
          <p:cNvPicPr>
            <a:picLocks noChangeAspect="1"/>
          </p:cNvPicPr>
          <p:nvPr/>
        </p:nvPicPr>
        <p:blipFill>
          <a:blip r:embed="rId6"/>
          <a:stretch>
            <a:fillRect/>
          </a:stretch>
        </p:blipFill>
        <p:spPr>
          <a:xfrm rot="10800000">
            <a:off x="1929408" y="1685272"/>
            <a:ext cx="4166592" cy="4242965"/>
          </a:xfrm>
          <a:prstGeom prst="rect">
            <a:avLst/>
          </a:prstGeom>
        </p:spPr>
      </p:pic>
      <p:sp>
        <p:nvSpPr>
          <p:cNvPr id="7" name="TextBox 6">
            <a:extLst>
              <a:ext uri="{FF2B5EF4-FFF2-40B4-BE49-F238E27FC236}">
                <a16:creationId xmlns:a16="http://schemas.microsoft.com/office/drawing/2014/main" id="{CC5AED35-B01E-4925-8FE9-BCE9A16FAEA2}"/>
              </a:ext>
            </a:extLst>
          </p:cNvPr>
          <p:cNvSpPr txBox="1"/>
          <p:nvPr/>
        </p:nvSpPr>
        <p:spPr bwMode="gray">
          <a:xfrm rot="10800000" flipV="1">
            <a:off x="6259678" y="4567580"/>
            <a:ext cx="3220967" cy="1047177"/>
          </a:xfrm>
          <a:prstGeom prst="rect">
            <a:avLst/>
          </a:prstGeom>
          <a:noFill/>
        </p:spPr>
        <p:txBody>
          <a:bodyPr wrap="square" lIns="72000" tIns="72000" rIns="72000" bIns="72000" rtlCol="0">
            <a:noAutofit/>
          </a:bodyPr>
          <a:lstStyle/>
          <a:p>
            <a:pPr lvl="1"/>
            <a:r>
              <a:rPr lang="en-US" altLang="en-US" dirty="0"/>
              <a:t>- </a:t>
            </a:r>
            <a:r>
              <a:rPr lang="en-US" altLang="en-US" b="1" dirty="0"/>
              <a:t>Tool-less tear down  for coil replacement</a:t>
            </a:r>
          </a:p>
        </p:txBody>
      </p:sp>
      <p:sp>
        <p:nvSpPr>
          <p:cNvPr id="3" name="TextBox 2">
            <a:extLst>
              <a:ext uri="{FF2B5EF4-FFF2-40B4-BE49-F238E27FC236}">
                <a16:creationId xmlns:a16="http://schemas.microsoft.com/office/drawing/2014/main" id="{30979543-C854-42AA-9CFF-927D7A5EBE11}"/>
              </a:ext>
            </a:extLst>
          </p:cNvPr>
          <p:cNvSpPr txBox="1"/>
          <p:nvPr/>
        </p:nvSpPr>
        <p:spPr bwMode="gray">
          <a:xfrm>
            <a:off x="6682854" y="1864799"/>
            <a:ext cx="2797791" cy="505911"/>
          </a:xfrm>
          <a:prstGeom prst="rect">
            <a:avLst/>
          </a:prstGeom>
          <a:noFill/>
        </p:spPr>
        <p:txBody>
          <a:bodyPr wrap="none" lIns="72000" tIns="72000" rIns="72000" bIns="72000" rtlCol="0">
            <a:noAutofit/>
          </a:bodyPr>
          <a:lstStyle/>
          <a:p>
            <a:r>
              <a:rPr lang="en-US" dirty="0"/>
              <a:t>Spring Retainer Clip</a:t>
            </a:r>
          </a:p>
          <a:p>
            <a:endParaRPr lang="en-US" dirty="0"/>
          </a:p>
          <a:p>
            <a:r>
              <a:rPr lang="en-US" dirty="0"/>
              <a:t>Upper Magnet</a:t>
            </a:r>
          </a:p>
          <a:p>
            <a:endParaRPr lang="en-US" dirty="0"/>
          </a:p>
          <a:p>
            <a:r>
              <a:rPr lang="en-US" dirty="0"/>
              <a:t>Coil</a:t>
            </a:r>
          </a:p>
          <a:p>
            <a:endParaRPr lang="en-US" dirty="0"/>
          </a:p>
          <a:p>
            <a:r>
              <a:rPr lang="en-US" dirty="0"/>
              <a:t>Lower Magnet</a:t>
            </a:r>
          </a:p>
        </p:txBody>
      </p:sp>
      <p:cxnSp>
        <p:nvCxnSpPr>
          <p:cNvPr id="8" name="Straight Arrow Connector 7">
            <a:extLst>
              <a:ext uri="{FF2B5EF4-FFF2-40B4-BE49-F238E27FC236}">
                <a16:creationId xmlns:a16="http://schemas.microsoft.com/office/drawing/2014/main" id="{64463B0B-9CA2-4C91-B204-07E599C6CAD3}"/>
              </a:ext>
            </a:extLst>
          </p:cNvPr>
          <p:cNvCxnSpPr>
            <a:cxnSpLocks/>
            <a:stCxn id="3" idx="1"/>
          </p:cNvCxnSpPr>
          <p:nvPr/>
        </p:nvCxnSpPr>
        <p:spPr bwMode="gray">
          <a:xfrm flipH="1" flipV="1">
            <a:off x="5509149" y="1884096"/>
            <a:ext cx="1173705" cy="2336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18EF84-A531-44A4-B07A-82304E08F177}"/>
              </a:ext>
            </a:extLst>
          </p:cNvPr>
          <p:cNvCxnSpPr>
            <a:cxnSpLocks/>
          </p:cNvCxnSpPr>
          <p:nvPr/>
        </p:nvCxnSpPr>
        <p:spPr bwMode="gray">
          <a:xfrm flipH="1" flipV="1">
            <a:off x="5802574" y="2520390"/>
            <a:ext cx="880280" cy="1032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3B05E7-0760-431A-9A06-8FA2DCA8409E}"/>
              </a:ext>
            </a:extLst>
          </p:cNvPr>
          <p:cNvCxnSpPr>
            <a:cxnSpLocks/>
          </p:cNvCxnSpPr>
          <p:nvPr/>
        </p:nvCxnSpPr>
        <p:spPr bwMode="gray">
          <a:xfrm flipH="1">
            <a:off x="5509149" y="3180343"/>
            <a:ext cx="1173706" cy="472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07A0A64-CA3D-4F41-B4ED-FCC555E7374A}"/>
              </a:ext>
            </a:extLst>
          </p:cNvPr>
          <p:cNvCxnSpPr>
            <a:cxnSpLocks/>
          </p:cNvCxnSpPr>
          <p:nvPr/>
        </p:nvCxnSpPr>
        <p:spPr bwMode="gray">
          <a:xfrm flipH="1">
            <a:off x="5904836" y="3708378"/>
            <a:ext cx="778020" cy="11528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E919AC0D-D4B9-4634-92A2-E26E4E85533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776791" y="5623438"/>
            <a:ext cx="609600" cy="609600"/>
          </a:xfrm>
          <a:prstGeom prst="rect">
            <a:avLst/>
          </a:prstGeom>
        </p:spPr>
      </p:pic>
    </p:spTree>
    <p:custDataLst>
      <p:tags r:id="rId1"/>
    </p:custDataLst>
    <p:extLst>
      <p:ext uri="{BB962C8B-B14F-4D97-AF65-F5344CB8AC3E}">
        <p14:creationId xmlns:p14="http://schemas.microsoft.com/office/powerpoint/2010/main" val="1578202447"/>
      </p:ext>
    </p:extLst>
  </p:cSld>
  <p:clrMapOvr>
    <a:masterClrMapping/>
  </p:clrMapOvr>
  <p:transition advTm="155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30374" y="497714"/>
            <a:ext cx="4166592" cy="607219"/>
          </a:xfrm>
          <a:noFill/>
        </p:spPr>
        <p:txBody>
          <a:bodyPr vert="horz" lIns="51792" tIns="25897" rIns="51792" bIns="25897" rtlCol="0" anchor="ctr" anchorCtr="0">
            <a:normAutofit/>
          </a:bodyPr>
          <a:lstStyle/>
          <a:p>
            <a:r>
              <a:rPr lang="en-US" altLang="en-US" sz="2400" dirty="0"/>
              <a:t>Contactor Features </a:t>
            </a:r>
          </a:p>
        </p:txBody>
      </p:sp>
      <p:sp>
        <p:nvSpPr>
          <p:cNvPr id="6" name="Rectangle 5">
            <a:extLst>
              <a:ext uri="{FF2B5EF4-FFF2-40B4-BE49-F238E27FC236}">
                <a16:creationId xmlns:a16="http://schemas.microsoft.com/office/drawing/2014/main" id="{F5F7974B-1215-4875-B947-F6EFCB8A043F}"/>
              </a:ext>
            </a:extLst>
          </p:cNvPr>
          <p:cNvSpPr/>
          <p:nvPr/>
        </p:nvSpPr>
        <p:spPr>
          <a:xfrm>
            <a:off x="6096000" y="2427542"/>
            <a:ext cx="4572000" cy="319446"/>
          </a:xfrm>
          <a:prstGeom prst="rect">
            <a:avLst/>
          </a:prstGeom>
        </p:spPr>
        <p:txBody>
          <a:bodyPr>
            <a:spAutoFit/>
          </a:bodyPr>
          <a:lstStyle/>
          <a:p>
            <a:pPr marL="350043" lvl="1" indent="-285750">
              <a:lnSpc>
                <a:spcPct val="80000"/>
              </a:lnSpc>
              <a:buFontTx/>
              <a:buChar char="-"/>
            </a:pPr>
            <a:endParaRPr lang="en-US" altLang="en-US" dirty="0"/>
          </a:p>
        </p:txBody>
      </p:sp>
      <p:pic>
        <p:nvPicPr>
          <p:cNvPr id="5" name="Picture 4">
            <a:extLst>
              <a:ext uri="{FF2B5EF4-FFF2-40B4-BE49-F238E27FC236}">
                <a16:creationId xmlns:a16="http://schemas.microsoft.com/office/drawing/2014/main" id="{263D4C9F-6F95-4B2E-943B-485857AE8B4F}"/>
              </a:ext>
            </a:extLst>
          </p:cNvPr>
          <p:cNvPicPr>
            <a:picLocks noChangeAspect="1"/>
          </p:cNvPicPr>
          <p:nvPr/>
        </p:nvPicPr>
        <p:blipFill>
          <a:blip r:embed="rId6"/>
          <a:stretch>
            <a:fillRect/>
          </a:stretch>
        </p:blipFill>
        <p:spPr>
          <a:xfrm rot="10800000">
            <a:off x="1929408" y="1685272"/>
            <a:ext cx="4166592" cy="4242965"/>
          </a:xfrm>
          <a:prstGeom prst="rect">
            <a:avLst/>
          </a:prstGeom>
        </p:spPr>
      </p:pic>
      <p:sp>
        <p:nvSpPr>
          <p:cNvPr id="7" name="TextBox 6">
            <a:extLst>
              <a:ext uri="{FF2B5EF4-FFF2-40B4-BE49-F238E27FC236}">
                <a16:creationId xmlns:a16="http://schemas.microsoft.com/office/drawing/2014/main" id="{CC5AED35-B01E-4925-8FE9-BCE9A16FAEA2}"/>
              </a:ext>
            </a:extLst>
          </p:cNvPr>
          <p:cNvSpPr txBox="1"/>
          <p:nvPr/>
        </p:nvSpPr>
        <p:spPr bwMode="gray">
          <a:xfrm rot="10800000" flipV="1">
            <a:off x="6242715" y="2975818"/>
            <a:ext cx="4357757" cy="1047177"/>
          </a:xfrm>
          <a:prstGeom prst="rect">
            <a:avLst/>
          </a:prstGeom>
          <a:noFill/>
        </p:spPr>
        <p:txBody>
          <a:bodyPr wrap="square" lIns="72000" tIns="72000" rIns="72000" bIns="72000" rtlCol="0">
            <a:noAutofit/>
          </a:bodyPr>
          <a:lstStyle/>
          <a:p>
            <a:pPr lvl="1"/>
            <a:r>
              <a:rPr lang="en-US" altLang="en-US" b="1" dirty="0">
                <a:highlight>
                  <a:srgbClr val="C0C0C0"/>
                </a:highlight>
              </a:rPr>
              <a:t>Control power rating and part number permanently stamped on coil</a:t>
            </a:r>
          </a:p>
          <a:p>
            <a:pPr lvl="1"/>
            <a:endParaRPr lang="en-US" altLang="en-US" b="1" dirty="0"/>
          </a:p>
        </p:txBody>
      </p:sp>
      <p:sp>
        <p:nvSpPr>
          <p:cNvPr id="3" name="TextBox 2">
            <a:extLst>
              <a:ext uri="{FF2B5EF4-FFF2-40B4-BE49-F238E27FC236}">
                <a16:creationId xmlns:a16="http://schemas.microsoft.com/office/drawing/2014/main" id="{30979543-C854-42AA-9CFF-927D7A5EBE11}"/>
              </a:ext>
            </a:extLst>
          </p:cNvPr>
          <p:cNvSpPr txBox="1"/>
          <p:nvPr/>
        </p:nvSpPr>
        <p:spPr bwMode="gray">
          <a:xfrm>
            <a:off x="6682854" y="1864799"/>
            <a:ext cx="2797791" cy="505911"/>
          </a:xfrm>
          <a:prstGeom prst="rect">
            <a:avLst/>
          </a:prstGeom>
          <a:noFill/>
        </p:spPr>
        <p:txBody>
          <a:bodyPr wrap="none" lIns="72000" tIns="72000" rIns="72000" bIns="72000" rtlCol="0">
            <a:noAutofit/>
          </a:bodyPr>
          <a:lstStyle/>
          <a:p>
            <a:r>
              <a:rPr lang="en-US" dirty="0"/>
              <a:t>Spring Retainer Clip</a:t>
            </a:r>
          </a:p>
          <a:p>
            <a:endParaRPr lang="en-US" dirty="0"/>
          </a:p>
          <a:p>
            <a:r>
              <a:rPr lang="en-US" dirty="0"/>
              <a:t>Upper Magnet</a:t>
            </a:r>
          </a:p>
          <a:p>
            <a:endParaRPr lang="en-US" dirty="0"/>
          </a:p>
          <a:p>
            <a:endParaRPr lang="en-US" dirty="0"/>
          </a:p>
          <a:p>
            <a:endParaRPr lang="en-US" dirty="0"/>
          </a:p>
          <a:p>
            <a:endParaRPr lang="en-US" dirty="0"/>
          </a:p>
          <a:p>
            <a:r>
              <a:rPr lang="en-US" dirty="0"/>
              <a:t>Lower Magnet</a:t>
            </a:r>
          </a:p>
        </p:txBody>
      </p:sp>
      <p:cxnSp>
        <p:nvCxnSpPr>
          <p:cNvPr id="8" name="Straight Arrow Connector 7">
            <a:extLst>
              <a:ext uri="{FF2B5EF4-FFF2-40B4-BE49-F238E27FC236}">
                <a16:creationId xmlns:a16="http://schemas.microsoft.com/office/drawing/2014/main" id="{64463B0B-9CA2-4C91-B204-07E599C6CAD3}"/>
              </a:ext>
            </a:extLst>
          </p:cNvPr>
          <p:cNvCxnSpPr>
            <a:cxnSpLocks/>
            <a:stCxn id="3" idx="1"/>
          </p:cNvCxnSpPr>
          <p:nvPr/>
        </p:nvCxnSpPr>
        <p:spPr bwMode="gray">
          <a:xfrm flipH="1" flipV="1">
            <a:off x="5509149" y="1884096"/>
            <a:ext cx="1173705" cy="2336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18EF84-A531-44A4-B07A-82304E08F177}"/>
              </a:ext>
            </a:extLst>
          </p:cNvPr>
          <p:cNvCxnSpPr>
            <a:cxnSpLocks/>
          </p:cNvCxnSpPr>
          <p:nvPr/>
        </p:nvCxnSpPr>
        <p:spPr bwMode="gray">
          <a:xfrm flipH="1" flipV="1">
            <a:off x="5802574" y="2520390"/>
            <a:ext cx="880280" cy="1032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3B05E7-0760-431A-9A06-8FA2DCA8409E}"/>
              </a:ext>
            </a:extLst>
          </p:cNvPr>
          <p:cNvCxnSpPr>
            <a:cxnSpLocks/>
          </p:cNvCxnSpPr>
          <p:nvPr/>
        </p:nvCxnSpPr>
        <p:spPr bwMode="gray">
          <a:xfrm flipH="1">
            <a:off x="5509149" y="3180343"/>
            <a:ext cx="1173706" cy="472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07A0A64-CA3D-4F41-B4ED-FCC555E7374A}"/>
              </a:ext>
            </a:extLst>
          </p:cNvPr>
          <p:cNvCxnSpPr>
            <a:cxnSpLocks/>
          </p:cNvCxnSpPr>
          <p:nvPr/>
        </p:nvCxnSpPr>
        <p:spPr bwMode="gray">
          <a:xfrm flipH="1">
            <a:off x="5904836" y="4086564"/>
            <a:ext cx="778020" cy="7746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C59008B-1B96-4398-AF03-63AF424AB55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61851" y="5623438"/>
            <a:ext cx="609600" cy="609600"/>
          </a:xfrm>
          <a:prstGeom prst="rect">
            <a:avLst/>
          </a:prstGeom>
        </p:spPr>
      </p:pic>
    </p:spTree>
    <p:custDataLst>
      <p:tags r:id="rId1"/>
    </p:custDataLst>
    <p:extLst>
      <p:ext uri="{BB962C8B-B14F-4D97-AF65-F5344CB8AC3E}">
        <p14:creationId xmlns:p14="http://schemas.microsoft.com/office/powerpoint/2010/main" val="235907557"/>
      </p:ext>
    </p:extLst>
  </p:cSld>
  <p:clrMapOvr>
    <a:masterClrMapping/>
  </p:clrMapOvr>
  <p:transition advTm="8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21963"/>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Optional ambient compensated forms</a:t>
            </a:r>
          </a:p>
          <a:p>
            <a:pPr>
              <a:buFontTx/>
              <a:buChar char="•"/>
            </a:pPr>
            <a:r>
              <a:rPr lang="en-US" altLang="en-US" sz="1600" dirty="0"/>
              <a:t> Field installable heaters</a:t>
            </a:r>
          </a:p>
          <a:p>
            <a:pPr>
              <a:buFontTx/>
              <a:buChar char="•"/>
            </a:pPr>
            <a:r>
              <a:rPr lang="en-US" altLang="en-US" sz="1600" dirty="0"/>
              <a:t> Visible trip indication</a:t>
            </a:r>
          </a:p>
          <a:p>
            <a:pPr>
              <a:buFontTx/>
              <a:buChar char="•"/>
            </a:pPr>
            <a:r>
              <a:rPr lang="en-US" altLang="en-US" sz="1600" dirty="0"/>
              <a:t> Weld check</a:t>
            </a:r>
          </a:p>
          <a:p>
            <a:pPr>
              <a:buFontTx/>
              <a:buChar char="•"/>
            </a:pPr>
            <a:r>
              <a:rPr lang="en-US" altLang="en-US" sz="1600" dirty="0"/>
              <a:t> Reset on the upstroke</a:t>
            </a:r>
          </a:p>
          <a:p>
            <a:pPr>
              <a:buFontTx/>
              <a:buChar char="•"/>
            </a:pPr>
            <a:r>
              <a:rPr lang="en-US" altLang="en-US" sz="1600" dirty="0"/>
              <a:t> Optional NO auxiliary contacts</a:t>
            </a:r>
          </a:p>
          <a:p>
            <a:pPr>
              <a:buFontTx/>
              <a:buChar char="•"/>
            </a:pPr>
            <a:r>
              <a:rPr lang="en-US" altLang="en-US" sz="1600" dirty="0"/>
              <a:t> +/-10%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pic>
        <p:nvPicPr>
          <p:cNvPr id="4" name="Audio 3">
            <a:hlinkClick r:id="" action="ppaction://media"/>
            <a:extLst>
              <a:ext uri="{FF2B5EF4-FFF2-40B4-BE49-F238E27FC236}">
                <a16:creationId xmlns:a16="http://schemas.microsoft.com/office/drawing/2014/main" id="{4E81A064-344B-4F92-B8CB-BF8B0199725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29954" y="5791200"/>
            <a:ext cx="609600" cy="609600"/>
          </a:xfrm>
          <a:prstGeom prst="rect">
            <a:avLst/>
          </a:prstGeom>
        </p:spPr>
      </p:pic>
    </p:spTree>
    <p:custDataLst>
      <p:tags r:id="rId1"/>
    </p:custDataLst>
    <p:extLst>
      <p:ext uri="{BB962C8B-B14F-4D97-AF65-F5344CB8AC3E}">
        <p14:creationId xmlns:p14="http://schemas.microsoft.com/office/powerpoint/2010/main" val="1531233399"/>
      </p:ext>
    </p:extLst>
  </p:cSld>
  <p:clrMapOvr>
    <a:masterClrMapping/>
  </p:clrMapOvr>
  <p:transition advTm="25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21963"/>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a:t>
            </a:r>
            <a:r>
              <a:rPr lang="en-US" altLang="en-US" sz="1600" b="1" dirty="0">
                <a:highlight>
                  <a:srgbClr val="C0C0C0"/>
                </a:highlight>
              </a:rPr>
              <a:t>Optional ambient compensated forms</a:t>
            </a:r>
          </a:p>
          <a:p>
            <a:pPr>
              <a:buFontTx/>
              <a:buChar char="•"/>
            </a:pPr>
            <a:r>
              <a:rPr lang="en-US" altLang="en-US" sz="1600" dirty="0"/>
              <a:t> Field installable heaters</a:t>
            </a:r>
          </a:p>
          <a:p>
            <a:pPr>
              <a:buFontTx/>
              <a:buChar char="•"/>
            </a:pPr>
            <a:r>
              <a:rPr lang="en-US" altLang="en-US" sz="1600" dirty="0"/>
              <a:t> Visible trip indication</a:t>
            </a:r>
          </a:p>
          <a:p>
            <a:pPr>
              <a:buFontTx/>
              <a:buChar char="•"/>
            </a:pPr>
            <a:r>
              <a:rPr lang="en-US" altLang="en-US" sz="1600" dirty="0"/>
              <a:t> Weld check</a:t>
            </a:r>
          </a:p>
          <a:p>
            <a:pPr>
              <a:buFontTx/>
              <a:buChar char="•"/>
            </a:pPr>
            <a:r>
              <a:rPr lang="en-US" altLang="en-US" sz="1600" dirty="0"/>
              <a:t> Reset on the upstroke</a:t>
            </a:r>
          </a:p>
          <a:p>
            <a:pPr>
              <a:buFontTx/>
              <a:buChar char="•"/>
            </a:pPr>
            <a:r>
              <a:rPr lang="en-US" altLang="en-US" sz="1600" dirty="0"/>
              <a:t> Optional NO auxiliary contacts</a:t>
            </a:r>
          </a:p>
          <a:p>
            <a:pPr>
              <a:buFontTx/>
              <a:buChar char="•"/>
            </a:pPr>
            <a:r>
              <a:rPr lang="en-US" altLang="en-US" sz="1600" dirty="0"/>
              <a:t> +/-10%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pic>
        <p:nvPicPr>
          <p:cNvPr id="4" name="Audio 3">
            <a:hlinkClick r:id="" action="ppaction://media"/>
            <a:extLst>
              <a:ext uri="{FF2B5EF4-FFF2-40B4-BE49-F238E27FC236}">
                <a16:creationId xmlns:a16="http://schemas.microsoft.com/office/drawing/2014/main" id="{4E81A064-344B-4F92-B8CB-BF8B0199725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29954" y="5791200"/>
            <a:ext cx="609600" cy="609600"/>
          </a:xfrm>
          <a:prstGeom prst="rect">
            <a:avLst/>
          </a:prstGeom>
        </p:spPr>
      </p:pic>
    </p:spTree>
    <p:custDataLst>
      <p:tags r:id="rId1"/>
    </p:custDataLst>
    <p:extLst>
      <p:ext uri="{BB962C8B-B14F-4D97-AF65-F5344CB8AC3E}">
        <p14:creationId xmlns:p14="http://schemas.microsoft.com/office/powerpoint/2010/main" val="1755861753"/>
      </p:ext>
    </p:extLst>
  </p:cSld>
  <p:clrMapOvr>
    <a:masterClrMapping/>
  </p:clrMapOvr>
  <p:transition advTm="25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02824"/>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Optional ambient compensated forms</a:t>
            </a:r>
          </a:p>
          <a:p>
            <a:pPr>
              <a:buFontTx/>
              <a:buChar char="•"/>
            </a:pPr>
            <a:r>
              <a:rPr lang="en-US" altLang="en-US" sz="1600" dirty="0"/>
              <a:t> </a:t>
            </a:r>
            <a:r>
              <a:rPr lang="en-US" altLang="en-US" sz="1600" b="1" dirty="0">
                <a:highlight>
                  <a:srgbClr val="C0C0C0"/>
                </a:highlight>
              </a:rPr>
              <a:t>Field installable heaters</a:t>
            </a:r>
          </a:p>
          <a:p>
            <a:pPr>
              <a:buFontTx/>
              <a:buChar char="•"/>
            </a:pPr>
            <a:r>
              <a:rPr lang="en-US" altLang="en-US" sz="1600" dirty="0"/>
              <a:t> Visible trip indication</a:t>
            </a:r>
          </a:p>
          <a:p>
            <a:pPr>
              <a:buFontTx/>
              <a:buChar char="•"/>
            </a:pPr>
            <a:r>
              <a:rPr lang="en-US" altLang="en-US" sz="1600" dirty="0"/>
              <a:t> Weld check</a:t>
            </a:r>
          </a:p>
          <a:p>
            <a:pPr>
              <a:buFontTx/>
              <a:buChar char="•"/>
            </a:pPr>
            <a:r>
              <a:rPr lang="en-US" altLang="en-US" sz="1600" dirty="0"/>
              <a:t> Reset on the upstroke</a:t>
            </a:r>
          </a:p>
          <a:p>
            <a:pPr>
              <a:buFontTx/>
              <a:buChar char="•"/>
            </a:pPr>
            <a:r>
              <a:rPr lang="en-US" altLang="en-US" sz="1600" dirty="0"/>
              <a:t> Optional NO auxiliary contacts</a:t>
            </a:r>
          </a:p>
          <a:p>
            <a:pPr>
              <a:buFontTx/>
              <a:buChar char="•"/>
            </a:pPr>
            <a:r>
              <a:rPr lang="en-US" altLang="en-US" sz="1600" dirty="0"/>
              <a:t> +/-10%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cxnSp>
        <p:nvCxnSpPr>
          <p:cNvPr id="4" name="Straight Arrow Connector 3">
            <a:extLst>
              <a:ext uri="{FF2B5EF4-FFF2-40B4-BE49-F238E27FC236}">
                <a16:creationId xmlns:a16="http://schemas.microsoft.com/office/drawing/2014/main" id="{EA1AF015-E4FD-430E-90B8-AFB941B90D58}"/>
              </a:ext>
            </a:extLst>
          </p:cNvPr>
          <p:cNvCxnSpPr>
            <a:cxnSpLocks/>
          </p:cNvCxnSpPr>
          <p:nvPr/>
        </p:nvCxnSpPr>
        <p:spPr bwMode="gray">
          <a:xfrm flipH="1">
            <a:off x="4444623" y="2825750"/>
            <a:ext cx="1403727" cy="10365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32FB7521-1236-4F47-9F7A-9E55AF8B86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138297" y="5575005"/>
            <a:ext cx="609600" cy="609600"/>
          </a:xfrm>
          <a:prstGeom prst="rect">
            <a:avLst/>
          </a:prstGeom>
        </p:spPr>
      </p:pic>
    </p:spTree>
    <p:custDataLst>
      <p:tags r:id="rId1"/>
    </p:custDataLst>
    <p:extLst>
      <p:ext uri="{BB962C8B-B14F-4D97-AF65-F5344CB8AC3E}">
        <p14:creationId xmlns:p14="http://schemas.microsoft.com/office/powerpoint/2010/main" val="1970301831"/>
      </p:ext>
    </p:extLst>
  </p:cSld>
  <p:clrMapOvr>
    <a:masterClrMapping/>
  </p:clrMapOvr>
  <p:transition advTm="11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41299"/>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Optional ambient compensated forms</a:t>
            </a:r>
          </a:p>
          <a:p>
            <a:pPr>
              <a:buFontTx/>
              <a:buChar char="•"/>
            </a:pPr>
            <a:r>
              <a:rPr lang="en-US" altLang="en-US" sz="1600" dirty="0"/>
              <a:t> Field installable heaters</a:t>
            </a:r>
          </a:p>
          <a:p>
            <a:pPr>
              <a:buFontTx/>
              <a:buChar char="•"/>
            </a:pPr>
            <a:r>
              <a:rPr lang="en-US" altLang="en-US" sz="1600" dirty="0"/>
              <a:t> </a:t>
            </a:r>
            <a:r>
              <a:rPr lang="en-US" altLang="en-US" sz="1600" b="1" dirty="0">
                <a:highlight>
                  <a:srgbClr val="C0C0C0"/>
                </a:highlight>
              </a:rPr>
              <a:t>Visible trip indication</a:t>
            </a:r>
          </a:p>
          <a:p>
            <a:pPr>
              <a:buFontTx/>
              <a:buChar char="•"/>
            </a:pPr>
            <a:r>
              <a:rPr lang="en-US" altLang="en-US" sz="1600" dirty="0"/>
              <a:t> Weld check</a:t>
            </a:r>
          </a:p>
          <a:p>
            <a:pPr>
              <a:buFontTx/>
              <a:buChar char="•"/>
            </a:pPr>
            <a:r>
              <a:rPr lang="en-US" altLang="en-US" sz="1600" dirty="0"/>
              <a:t> Reset on the upstroke</a:t>
            </a:r>
          </a:p>
          <a:p>
            <a:pPr>
              <a:buFontTx/>
              <a:buChar char="•"/>
            </a:pPr>
            <a:r>
              <a:rPr lang="en-US" altLang="en-US" sz="1600" dirty="0"/>
              <a:t> Optional NO auxiliary contacts</a:t>
            </a:r>
          </a:p>
          <a:p>
            <a:pPr>
              <a:buFontTx/>
              <a:buChar char="•"/>
            </a:pPr>
            <a:r>
              <a:rPr lang="en-US" altLang="en-US" sz="1600" dirty="0"/>
              <a:t> +/-10%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cxnSp>
        <p:nvCxnSpPr>
          <p:cNvPr id="5" name="Straight Arrow Connector 4">
            <a:extLst>
              <a:ext uri="{FF2B5EF4-FFF2-40B4-BE49-F238E27FC236}">
                <a16:creationId xmlns:a16="http://schemas.microsoft.com/office/drawing/2014/main" id="{01E4F4F5-E4A0-4425-AB1E-07034AB78339}"/>
              </a:ext>
            </a:extLst>
          </p:cNvPr>
          <p:cNvCxnSpPr>
            <a:cxnSpLocks/>
          </p:cNvCxnSpPr>
          <p:nvPr/>
        </p:nvCxnSpPr>
        <p:spPr bwMode="gray">
          <a:xfrm flipH="1">
            <a:off x="2943368" y="3117850"/>
            <a:ext cx="2904982" cy="8263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88BAFF33-F8EA-4B8A-91C9-92DA823F5C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223358" y="5617535"/>
            <a:ext cx="609600" cy="609600"/>
          </a:xfrm>
          <a:prstGeom prst="rect">
            <a:avLst/>
          </a:prstGeom>
        </p:spPr>
      </p:pic>
    </p:spTree>
    <p:custDataLst>
      <p:tags r:id="rId1"/>
    </p:custDataLst>
    <p:extLst>
      <p:ext uri="{BB962C8B-B14F-4D97-AF65-F5344CB8AC3E}">
        <p14:creationId xmlns:p14="http://schemas.microsoft.com/office/powerpoint/2010/main" val="1520211707"/>
      </p:ext>
    </p:extLst>
  </p:cSld>
  <p:clrMapOvr>
    <a:masterClrMapping/>
  </p:clrMapOvr>
  <p:transition advTm="81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21963"/>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Optional ambient compensated forms</a:t>
            </a:r>
          </a:p>
          <a:p>
            <a:pPr>
              <a:buFontTx/>
              <a:buChar char="•"/>
            </a:pPr>
            <a:r>
              <a:rPr lang="en-US" altLang="en-US" sz="1600" dirty="0"/>
              <a:t> Field installable heaters</a:t>
            </a:r>
          </a:p>
          <a:p>
            <a:pPr>
              <a:buFontTx/>
              <a:buChar char="•"/>
            </a:pPr>
            <a:r>
              <a:rPr lang="en-US" altLang="en-US" sz="1600" dirty="0"/>
              <a:t> Visible trip indication</a:t>
            </a:r>
          </a:p>
          <a:p>
            <a:pPr>
              <a:buFontTx/>
              <a:buChar char="•"/>
            </a:pPr>
            <a:r>
              <a:rPr lang="en-US" altLang="en-US" sz="1600" dirty="0"/>
              <a:t> </a:t>
            </a:r>
            <a:r>
              <a:rPr lang="en-US" altLang="en-US" sz="1600" b="1" dirty="0">
                <a:highlight>
                  <a:srgbClr val="C0C0C0"/>
                </a:highlight>
              </a:rPr>
              <a:t>Weld check</a:t>
            </a:r>
          </a:p>
          <a:p>
            <a:pPr>
              <a:buFontTx/>
              <a:buChar char="•"/>
            </a:pPr>
            <a:r>
              <a:rPr lang="en-US" altLang="en-US" sz="1600" dirty="0"/>
              <a:t> Reset on the upstroke</a:t>
            </a:r>
          </a:p>
          <a:p>
            <a:pPr>
              <a:buFontTx/>
              <a:buChar char="•"/>
            </a:pPr>
            <a:r>
              <a:rPr lang="en-US" altLang="en-US" sz="1600" dirty="0"/>
              <a:t> Optional NO auxiliary contacts</a:t>
            </a:r>
          </a:p>
          <a:p>
            <a:pPr>
              <a:buFontTx/>
              <a:buChar char="•"/>
            </a:pPr>
            <a:r>
              <a:rPr lang="en-US" altLang="en-US" sz="1600" dirty="0"/>
              <a:t> +/-10%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cxnSp>
        <p:nvCxnSpPr>
          <p:cNvPr id="5" name="Straight Arrow Connector 4">
            <a:extLst>
              <a:ext uri="{FF2B5EF4-FFF2-40B4-BE49-F238E27FC236}">
                <a16:creationId xmlns:a16="http://schemas.microsoft.com/office/drawing/2014/main" id="{0A1CEB3A-D43F-455D-9A13-954068F03CD9}"/>
              </a:ext>
            </a:extLst>
          </p:cNvPr>
          <p:cNvCxnSpPr>
            <a:cxnSpLocks/>
          </p:cNvCxnSpPr>
          <p:nvPr/>
        </p:nvCxnSpPr>
        <p:spPr bwMode="gray">
          <a:xfrm flipH="1" flipV="1">
            <a:off x="2602173" y="2906973"/>
            <a:ext cx="3246177" cy="522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C8CC8855-8963-46E6-A26A-FAF831FE2DF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000075" y="5606903"/>
            <a:ext cx="609600" cy="609600"/>
          </a:xfrm>
          <a:prstGeom prst="rect">
            <a:avLst/>
          </a:prstGeom>
        </p:spPr>
      </p:pic>
    </p:spTree>
    <p:custDataLst>
      <p:tags r:id="rId1"/>
    </p:custDataLst>
    <p:extLst>
      <p:ext uri="{BB962C8B-B14F-4D97-AF65-F5344CB8AC3E}">
        <p14:creationId xmlns:p14="http://schemas.microsoft.com/office/powerpoint/2010/main" val="841708247"/>
      </p:ext>
    </p:extLst>
  </p:cSld>
  <p:clrMapOvr>
    <a:masterClrMapping/>
  </p:clrMapOvr>
  <p:transition advTm="24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32596"/>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Optional ambient compensated forms</a:t>
            </a:r>
          </a:p>
          <a:p>
            <a:pPr>
              <a:buFontTx/>
              <a:buChar char="•"/>
            </a:pPr>
            <a:r>
              <a:rPr lang="en-US" altLang="en-US" sz="1600" dirty="0"/>
              <a:t> Field installable heaters</a:t>
            </a:r>
          </a:p>
          <a:p>
            <a:pPr>
              <a:buFontTx/>
              <a:buChar char="•"/>
            </a:pPr>
            <a:r>
              <a:rPr lang="en-US" altLang="en-US" sz="1600" dirty="0"/>
              <a:t> Visible trip indication</a:t>
            </a:r>
          </a:p>
          <a:p>
            <a:pPr>
              <a:buFontTx/>
              <a:buChar char="•"/>
            </a:pPr>
            <a:r>
              <a:rPr lang="en-US" altLang="en-US" sz="1600" dirty="0"/>
              <a:t> Weld check</a:t>
            </a:r>
          </a:p>
          <a:p>
            <a:pPr>
              <a:buFontTx/>
              <a:buChar char="•"/>
            </a:pPr>
            <a:r>
              <a:rPr lang="en-US" altLang="en-US" sz="1600" dirty="0"/>
              <a:t> </a:t>
            </a:r>
            <a:r>
              <a:rPr lang="en-US" altLang="en-US" sz="1600" b="1" dirty="0">
                <a:highlight>
                  <a:srgbClr val="C0C0C0"/>
                </a:highlight>
              </a:rPr>
              <a:t>Reset on the upstroke</a:t>
            </a:r>
          </a:p>
          <a:p>
            <a:pPr>
              <a:buFontTx/>
              <a:buChar char="•"/>
            </a:pPr>
            <a:r>
              <a:rPr lang="en-US" altLang="en-US" sz="1600" dirty="0"/>
              <a:t> Optional NO auxiliary contacts</a:t>
            </a:r>
          </a:p>
          <a:p>
            <a:pPr>
              <a:buFontTx/>
              <a:buChar char="•"/>
            </a:pPr>
            <a:r>
              <a:rPr lang="en-US" altLang="en-US" sz="1600" dirty="0"/>
              <a:t> +/-10%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cxnSp>
        <p:nvCxnSpPr>
          <p:cNvPr id="5" name="Straight Arrow Connector 4">
            <a:extLst>
              <a:ext uri="{FF2B5EF4-FFF2-40B4-BE49-F238E27FC236}">
                <a16:creationId xmlns:a16="http://schemas.microsoft.com/office/drawing/2014/main" id="{3CA40D4A-33E1-4C28-A625-3EEBD805CC01}"/>
              </a:ext>
            </a:extLst>
          </p:cNvPr>
          <p:cNvCxnSpPr>
            <a:cxnSpLocks/>
          </p:cNvCxnSpPr>
          <p:nvPr/>
        </p:nvCxnSpPr>
        <p:spPr bwMode="gray">
          <a:xfrm flipH="1" flipV="1">
            <a:off x="2520287" y="3600798"/>
            <a:ext cx="3328063" cy="158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C4DB9DAE-D3FE-4170-BC47-24A9AAA254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255256" y="5791200"/>
            <a:ext cx="609600" cy="609600"/>
          </a:xfrm>
          <a:prstGeom prst="rect">
            <a:avLst/>
          </a:prstGeom>
        </p:spPr>
      </p:pic>
    </p:spTree>
    <p:custDataLst>
      <p:tags r:id="rId1"/>
    </p:custDataLst>
    <p:extLst>
      <p:ext uri="{BB962C8B-B14F-4D97-AF65-F5344CB8AC3E}">
        <p14:creationId xmlns:p14="http://schemas.microsoft.com/office/powerpoint/2010/main" val="1645689711"/>
      </p:ext>
    </p:extLst>
  </p:cSld>
  <p:clrMapOvr>
    <a:masterClrMapping/>
  </p:clrMapOvr>
  <p:transition advTm="201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04081"/>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Optional ambient compensated forms</a:t>
            </a:r>
          </a:p>
          <a:p>
            <a:pPr>
              <a:buFontTx/>
              <a:buChar char="•"/>
            </a:pPr>
            <a:r>
              <a:rPr lang="en-US" altLang="en-US" sz="1600" dirty="0"/>
              <a:t> Field installable heaters</a:t>
            </a:r>
          </a:p>
          <a:p>
            <a:pPr>
              <a:buFontTx/>
              <a:buChar char="•"/>
            </a:pPr>
            <a:r>
              <a:rPr lang="en-US" altLang="en-US" sz="1600" dirty="0"/>
              <a:t> Visible trip indication</a:t>
            </a:r>
          </a:p>
          <a:p>
            <a:pPr>
              <a:buFontTx/>
              <a:buChar char="•"/>
            </a:pPr>
            <a:r>
              <a:rPr lang="en-US" altLang="en-US" sz="1600" dirty="0"/>
              <a:t> Weld check</a:t>
            </a:r>
          </a:p>
          <a:p>
            <a:pPr>
              <a:buFontTx/>
              <a:buChar char="•"/>
            </a:pPr>
            <a:r>
              <a:rPr lang="en-US" altLang="en-US" sz="1600" dirty="0"/>
              <a:t> Reset on the upstroke</a:t>
            </a:r>
          </a:p>
          <a:p>
            <a:pPr>
              <a:buFontTx/>
              <a:buChar char="•"/>
            </a:pPr>
            <a:r>
              <a:rPr lang="en-US" altLang="en-US" sz="1600" dirty="0"/>
              <a:t> </a:t>
            </a:r>
            <a:r>
              <a:rPr lang="en-US" altLang="en-US" sz="1600" b="1" dirty="0">
                <a:highlight>
                  <a:srgbClr val="C0C0C0"/>
                </a:highlight>
              </a:rPr>
              <a:t>Optional NO auxiliary contacts</a:t>
            </a:r>
          </a:p>
          <a:p>
            <a:pPr>
              <a:buFontTx/>
              <a:buChar char="•"/>
            </a:pPr>
            <a:r>
              <a:rPr lang="en-US" altLang="en-US" sz="1600" dirty="0"/>
              <a:t> +/-10%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cxnSp>
        <p:nvCxnSpPr>
          <p:cNvPr id="5" name="Straight Arrow Connector 4">
            <a:extLst>
              <a:ext uri="{FF2B5EF4-FFF2-40B4-BE49-F238E27FC236}">
                <a16:creationId xmlns:a16="http://schemas.microsoft.com/office/drawing/2014/main" id="{5D3C79B5-0292-4C28-B92E-F1A10FD355F3}"/>
              </a:ext>
            </a:extLst>
          </p:cNvPr>
          <p:cNvCxnSpPr>
            <a:cxnSpLocks/>
          </p:cNvCxnSpPr>
          <p:nvPr/>
        </p:nvCxnSpPr>
        <p:spPr bwMode="gray">
          <a:xfrm flipH="1">
            <a:off x="2643119" y="4019107"/>
            <a:ext cx="3205232" cy="5255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FF5B820-33C3-46B0-8A6F-0D356DF0183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766158" y="5628168"/>
            <a:ext cx="609600" cy="609600"/>
          </a:xfrm>
          <a:prstGeom prst="rect">
            <a:avLst/>
          </a:prstGeom>
        </p:spPr>
      </p:pic>
    </p:spTree>
    <p:custDataLst>
      <p:tags r:id="rId1"/>
    </p:custDataLst>
    <p:extLst>
      <p:ext uri="{BB962C8B-B14F-4D97-AF65-F5344CB8AC3E}">
        <p14:creationId xmlns:p14="http://schemas.microsoft.com/office/powerpoint/2010/main" val="562677289"/>
      </p:ext>
    </p:extLst>
  </p:cSld>
  <p:clrMapOvr>
    <a:masterClrMapping/>
  </p:clrMapOvr>
  <p:transition advTm="20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158D5DE-E102-4A74-821A-BB9AAEF74DAD}"/>
              </a:ext>
            </a:extLst>
          </p:cNvPr>
          <p:cNvSpPr>
            <a:spLocks noGrp="1" noChangeArrowheads="1"/>
          </p:cNvSpPr>
          <p:nvPr>
            <p:ph type="title"/>
          </p:nvPr>
        </p:nvSpPr>
        <p:spPr>
          <a:xfrm>
            <a:off x="324857" y="532596"/>
            <a:ext cx="4979069" cy="561677"/>
          </a:xfrm>
          <a:noFill/>
        </p:spPr>
        <p:txBody>
          <a:bodyPr vert="horz" lIns="51792" tIns="25897" rIns="51792" bIns="25897" rtlCol="0" anchor="ctr" anchorCtr="0">
            <a:normAutofit/>
          </a:bodyPr>
          <a:lstStyle/>
          <a:p>
            <a:r>
              <a:rPr lang="en-US" altLang="en-US" sz="2400" dirty="0"/>
              <a:t>Overload Relays – Bi-metallic</a:t>
            </a:r>
          </a:p>
        </p:txBody>
      </p:sp>
      <p:sp>
        <p:nvSpPr>
          <p:cNvPr id="19459" name="Rectangle 3">
            <a:extLst>
              <a:ext uri="{FF2B5EF4-FFF2-40B4-BE49-F238E27FC236}">
                <a16:creationId xmlns:a16="http://schemas.microsoft.com/office/drawing/2014/main" id="{3785E02A-64BE-4095-ADC9-49C713A025A9}"/>
              </a:ext>
            </a:extLst>
          </p:cNvPr>
          <p:cNvSpPr>
            <a:spLocks noGrp="1" noChangeArrowheads="1"/>
          </p:cNvSpPr>
          <p:nvPr>
            <p:ph idx="1"/>
          </p:nvPr>
        </p:nvSpPr>
        <p:spPr>
          <a:xfrm>
            <a:off x="5801032" y="1980662"/>
            <a:ext cx="4483510" cy="3196022"/>
          </a:xfrm>
          <a:noFill/>
        </p:spPr>
        <p:txBody>
          <a:bodyPr vert="horz" lIns="51792" tIns="25897" rIns="51792" bIns="25897" rtlCol="0">
            <a:noAutofit/>
          </a:bodyPr>
          <a:lstStyle/>
          <a:p>
            <a:r>
              <a:rPr lang="en-US" altLang="en-US" sz="2000" u="sng" dirty="0"/>
              <a:t>Standard Class 20, bi-metallic form</a:t>
            </a:r>
          </a:p>
          <a:p>
            <a:pPr>
              <a:buFontTx/>
              <a:buChar char="•"/>
            </a:pPr>
            <a:r>
              <a:rPr lang="en-US" altLang="en-US" sz="1600" dirty="0"/>
              <a:t> Optional ambient compensated forms</a:t>
            </a:r>
          </a:p>
          <a:p>
            <a:pPr>
              <a:buFontTx/>
              <a:buChar char="•"/>
            </a:pPr>
            <a:r>
              <a:rPr lang="en-US" altLang="en-US" sz="1600" dirty="0"/>
              <a:t> Field installable heaters</a:t>
            </a:r>
          </a:p>
          <a:p>
            <a:pPr>
              <a:buFontTx/>
              <a:buChar char="•"/>
            </a:pPr>
            <a:r>
              <a:rPr lang="en-US" altLang="en-US" sz="1600" dirty="0"/>
              <a:t> Visible trip indication</a:t>
            </a:r>
          </a:p>
          <a:p>
            <a:pPr>
              <a:buFontTx/>
              <a:buChar char="•"/>
            </a:pPr>
            <a:r>
              <a:rPr lang="en-US" altLang="en-US" sz="1600" dirty="0"/>
              <a:t> Weld check</a:t>
            </a:r>
          </a:p>
          <a:p>
            <a:pPr>
              <a:buFontTx/>
              <a:buChar char="•"/>
            </a:pPr>
            <a:r>
              <a:rPr lang="en-US" altLang="en-US" sz="1600" dirty="0"/>
              <a:t> Reset on the upstroke</a:t>
            </a:r>
          </a:p>
          <a:p>
            <a:pPr>
              <a:buFontTx/>
              <a:buChar char="•"/>
            </a:pPr>
            <a:r>
              <a:rPr lang="en-US" altLang="en-US" sz="1600" dirty="0"/>
              <a:t> Optional NO auxiliary contacts</a:t>
            </a:r>
          </a:p>
          <a:p>
            <a:pPr>
              <a:buFontTx/>
              <a:buChar char="•"/>
            </a:pPr>
            <a:r>
              <a:rPr lang="en-US" altLang="en-US" sz="1600" dirty="0"/>
              <a:t> </a:t>
            </a:r>
            <a:r>
              <a:rPr lang="en-US" altLang="en-US" sz="1600" b="1" dirty="0">
                <a:highlight>
                  <a:srgbClr val="C0C0C0"/>
                </a:highlight>
              </a:rPr>
              <a:t>+/-10% trip adjustment knob</a:t>
            </a:r>
          </a:p>
        </p:txBody>
      </p:sp>
      <p:pic>
        <p:nvPicPr>
          <p:cNvPr id="2" name="Picture 1">
            <a:extLst>
              <a:ext uri="{FF2B5EF4-FFF2-40B4-BE49-F238E27FC236}">
                <a16:creationId xmlns:a16="http://schemas.microsoft.com/office/drawing/2014/main" id="{3F5C7A62-3B62-4CEA-86A1-DE837E2F498A}"/>
              </a:ext>
            </a:extLst>
          </p:cNvPr>
          <p:cNvPicPr>
            <a:picLocks noChangeAspect="1"/>
          </p:cNvPicPr>
          <p:nvPr/>
        </p:nvPicPr>
        <p:blipFill>
          <a:blip r:embed="rId6"/>
          <a:stretch>
            <a:fillRect/>
          </a:stretch>
        </p:blipFill>
        <p:spPr>
          <a:xfrm>
            <a:off x="1907383" y="2378869"/>
            <a:ext cx="3396543" cy="2443854"/>
          </a:xfrm>
          <a:prstGeom prst="rect">
            <a:avLst/>
          </a:prstGeom>
        </p:spPr>
      </p:pic>
      <p:cxnSp>
        <p:nvCxnSpPr>
          <p:cNvPr id="5" name="Straight Arrow Connector 4">
            <a:extLst>
              <a:ext uri="{FF2B5EF4-FFF2-40B4-BE49-F238E27FC236}">
                <a16:creationId xmlns:a16="http://schemas.microsoft.com/office/drawing/2014/main" id="{491784F1-70E0-4FC6-8CB7-9747F0B6736F}"/>
              </a:ext>
            </a:extLst>
          </p:cNvPr>
          <p:cNvCxnSpPr>
            <a:cxnSpLocks/>
          </p:cNvCxnSpPr>
          <p:nvPr/>
        </p:nvCxnSpPr>
        <p:spPr bwMode="gray">
          <a:xfrm flipH="1" flipV="1">
            <a:off x="2799347" y="3600798"/>
            <a:ext cx="3001686" cy="7479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DA080259-E72D-4D77-B278-C94422E496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19321" y="5383619"/>
            <a:ext cx="609600" cy="609600"/>
          </a:xfrm>
          <a:prstGeom prst="rect">
            <a:avLst/>
          </a:prstGeom>
        </p:spPr>
      </p:pic>
    </p:spTree>
    <p:custDataLst>
      <p:tags r:id="rId1"/>
    </p:custDataLst>
    <p:extLst>
      <p:ext uri="{BB962C8B-B14F-4D97-AF65-F5344CB8AC3E}">
        <p14:creationId xmlns:p14="http://schemas.microsoft.com/office/powerpoint/2010/main" val="1557609243"/>
      </p:ext>
    </p:extLst>
  </p:cSld>
  <p:clrMapOvr>
    <a:masterClrMapping/>
  </p:clrMapOvr>
  <p:transition advTm="126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a:spcAft>
                <a:spcPts val="600"/>
              </a:spcAft>
            </a:pPr>
            <a:r>
              <a:rPr lang="en-US" sz="1200" dirty="0"/>
              <a:t>General NEMA starter information.</a:t>
            </a:r>
          </a:p>
          <a:p>
            <a:pPr>
              <a:spcAft>
                <a:spcPts val="600"/>
              </a:spcAft>
            </a:pPr>
            <a:r>
              <a:rPr lang="en-US" sz="1200" dirty="0"/>
              <a:t>ABB starter features</a:t>
            </a:r>
          </a:p>
          <a:p>
            <a:pPr>
              <a:spcAft>
                <a:spcPts val="600"/>
              </a:spcAft>
            </a:pPr>
            <a:r>
              <a:rPr lang="en-US" sz="1200" dirty="0"/>
              <a:t>ABB starter renewal parts</a:t>
            </a:r>
          </a:p>
          <a:p>
            <a:pPr>
              <a:spcAft>
                <a:spcPts val="600"/>
              </a:spcAft>
            </a:pPr>
            <a:r>
              <a:rPr lang="en-US" sz="1200" dirty="0"/>
              <a:t>ABB starter accessories</a:t>
            </a:r>
          </a:p>
          <a:p>
            <a:pPr>
              <a:spcAft>
                <a:spcPts val="600"/>
              </a:spcAft>
            </a:pPr>
            <a:r>
              <a:rPr lang="en-US" sz="1200" dirty="0"/>
              <a:t>Key questions to ask for starters</a:t>
            </a:r>
          </a:p>
          <a:p>
            <a:pPr>
              <a:spcAft>
                <a:spcPts val="600"/>
              </a:spcAft>
            </a:pPr>
            <a:r>
              <a:rPr lang="en-US" sz="1200" dirty="0"/>
              <a:t>ABB starter sales and marketing resources</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3</a:t>
            </a:fld>
            <a:endParaRPr lang="en-US" dirty="0"/>
          </a:p>
        </p:txBody>
      </p:sp>
      <p:sp>
        <p:nvSpPr>
          <p:cNvPr id="6" name="Subtitle 5"/>
          <p:cNvSpPr>
            <a:spLocks noGrp="1"/>
          </p:cNvSpPr>
          <p:nvPr>
            <p:ph type="subTitle" idx="13"/>
          </p:nvPr>
        </p:nvSpPr>
        <p:spPr/>
        <p:txBody>
          <a:bodyPr/>
          <a:lstStyle/>
          <a:p>
            <a:r>
              <a:rPr lang="en-US" sz="1600" b="1" dirty="0">
                <a:solidFill>
                  <a:srgbClr val="FF0000"/>
                </a:solidFill>
              </a:rPr>
              <a:t>Topics to be covered</a:t>
            </a:r>
          </a:p>
        </p:txBody>
      </p:sp>
      <p:sp>
        <p:nvSpPr>
          <p:cNvPr id="7" name="Title 6"/>
          <p:cNvSpPr>
            <a:spLocks noGrp="1"/>
          </p:cNvSpPr>
          <p:nvPr>
            <p:ph type="title"/>
          </p:nvPr>
        </p:nvSpPr>
        <p:spPr>
          <a:xfrm>
            <a:off x="333264" y="565351"/>
            <a:ext cx="11520000" cy="396000"/>
          </a:xfrm>
        </p:spPr>
        <p:txBody>
          <a:bodyPr/>
          <a:lstStyle/>
          <a:p>
            <a:r>
              <a:rPr lang="en-US" sz="2400" dirty="0"/>
              <a:t>ABB NEMA starters</a:t>
            </a:r>
          </a:p>
        </p:txBody>
      </p:sp>
    </p:spTree>
    <p:custDataLst>
      <p:tags r:id="rId1"/>
    </p:custDataLst>
    <p:extLst>
      <p:ext uri="{BB962C8B-B14F-4D97-AF65-F5344CB8AC3E}">
        <p14:creationId xmlns:p14="http://schemas.microsoft.com/office/powerpoint/2010/main" val="70179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30191" y="548180"/>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32500" lnSpcReduction="20000"/>
          </a:bodyPr>
          <a:lstStyle/>
          <a:p>
            <a:r>
              <a:rPr lang="en-US" altLang="en-US" sz="6200" u="sng" dirty="0"/>
              <a:t>Solid State Overload Relay</a:t>
            </a:r>
          </a:p>
          <a:p>
            <a:pPr>
              <a:buFontTx/>
              <a:buChar char="•"/>
            </a:pPr>
            <a:r>
              <a:rPr lang="en-US" altLang="en-US" sz="1125" dirty="0">
                <a:highlight>
                  <a:srgbClr val="C0C0C0"/>
                </a:highlight>
              </a:rPr>
              <a:t> </a:t>
            </a:r>
            <a:r>
              <a:rPr lang="en-US" altLang="en-US" sz="4500" dirty="0"/>
              <a:t>+/- 2% Trip Accuracy</a:t>
            </a:r>
          </a:p>
          <a:p>
            <a:pPr>
              <a:buFontTx/>
              <a:buChar char="•"/>
            </a:pPr>
            <a:r>
              <a:rPr lang="en-US" altLang="en-US" sz="4500" dirty="0"/>
              <a:t> Selectable Trip Class: 10, 20, &amp; 30</a:t>
            </a:r>
          </a:p>
          <a:p>
            <a:pPr>
              <a:buFontTx/>
              <a:buChar char="•"/>
            </a:pPr>
            <a:r>
              <a:rPr lang="en-US" altLang="en-US" sz="4500" dirty="0"/>
              <a:t> Phase Loss Protection</a:t>
            </a:r>
          </a:p>
          <a:p>
            <a:pPr>
              <a:buFontTx/>
              <a:buChar char="•"/>
            </a:pPr>
            <a:r>
              <a:rPr lang="en-US" altLang="en-US" sz="4500" dirty="0"/>
              <a:t> 1NO/1NC Contacts - Standard</a:t>
            </a:r>
          </a:p>
          <a:p>
            <a:pPr>
              <a:buFontTx/>
              <a:buChar char="•"/>
            </a:pPr>
            <a:r>
              <a:rPr lang="en-US" altLang="en-US" sz="4500" dirty="0"/>
              <a:t> Ambient Insensitive </a:t>
            </a:r>
          </a:p>
          <a:p>
            <a:pPr>
              <a:buFontTx/>
              <a:buChar char="•"/>
            </a:pPr>
            <a:r>
              <a:rPr lang="en-US" altLang="en-US" sz="4500" dirty="0"/>
              <a:t> No heaters</a:t>
            </a:r>
          </a:p>
          <a:p>
            <a:pPr>
              <a:buFontTx/>
              <a:buChar char="•"/>
            </a:pPr>
            <a:r>
              <a:rPr lang="en-US" altLang="en-US" sz="4500" dirty="0"/>
              <a:t> 2:1 Trip Range</a:t>
            </a:r>
          </a:p>
          <a:p>
            <a:pPr>
              <a:buFontTx/>
              <a:buChar char="•"/>
            </a:pPr>
            <a:r>
              <a:rPr lang="en-US" altLang="en-US" sz="4500" dirty="0"/>
              <a:t> Power Factor Correction Capacitor Terminals –Standard</a:t>
            </a:r>
          </a:p>
          <a:p>
            <a:pPr>
              <a:buFontTx/>
              <a:buChar char="•"/>
            </a:pPr>
            <a:r>
              <a:rPr lang="en-US" altLang="en-US" sz="45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E2065667-8EB5-4856-928F-3653E72558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61851" y="5670697"/>
            <a:ext cx="609600" cy="609600"/>
          </a:xfrm>
          <a:prstGeom prst="rect">
            <a:avLst/>
          </a:prstGeom>
        </p:spPr>
      </p:pic>
    </p:spTree>
    <p:custDataLst>
      <p:tags r:id="rId1"/>
    </p:custDataLst>
    <p:extLst>
      <p:ext uri="{BB962C8B-B14F-4D97-AF65-F5344CB8AC3E}">
        <p14:creationId xmlns:p14="http://schemas.microsoft.com/office/powerpoint/2010/main" val="3432179717"/>
      </p:ext>
    </p:extLst>
  </p:cSld>
  <p:clrMapOvr>
    <a:masterClrMapping/>
  </p:clrMapOvr>
  <p:transition advTm="179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30191" y="548180"/>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32500" lnSpcReduction="20000"/>
          </a:bodyPr>
          <a:lstStyle/>
          <a:p>
            <a:r>
              <a:rPr lang="en-US" altLang="en-US" sz="6200" u="sng" dirty="0"/>
              <a:t>Solid State Overload Relay</a:t>
            </a:r>
          </a:p>
          <a:p>
            <a:pPr>
              <a:buFontTx/>
              <a:buChar char="•"/>
            </a:pPr>
            <a:r>
              <a:rPr lang="en-US" altLang="en-US" sz="1125" dirty="0">
                <a:highlight>
                  <a:srgbClr val="C0C0C0"/>
                </a:highlight>
              </a:rPr>
              <a:t> </a:t>
            </a:r>
            <a:r>
              <a:rPr lang="en-US" altLang="en-US" sz="4500" b="1" dirty="0">
                <a:highlight>
                  <a:srgbClr val="C0C0C0"/>
                </a:highlight>
              </a:rPr>
              <a:t>+/- 2% Trip Accuracy</a:t>
            </a:r>
          </a:p>
          <a:p>
            <a:pPr>
              <a:buFontTx/>
              <a:buChar char="•"/>
            </a:pPr>
            <a:r>
              <a:rPr lang="en-US" altLang="en-US" sz="4500" dirty="0"/>
              <a:t> Selectable Trip Class: 10, 20, &amp; 30</a:t>
            </a:r>
          </a:p>
          <a:p>
            <a:pPr>
              <a:buFontTx/>
              <a:buChar char="•"/>
            </a:pPr>
            <a:r>
              <a:rPr lang="en-US" altLang="en-US" sz="4500" dirty="0"/>
              <a:t> Phase Loss Protection</a:t>
            </a:r>
          </a:p>
          <a:p>
            <a:pPr>
              <a:buFontTx/>
              <a:buChar char="•"/>
            </a:pPr>
            <a:r>
              <a:rPr lang="en-US" altLang="en-US" sz="4500" dirty="0"/>
              <a:t> 1NO/1NC Contacts - Standard</a:t>
            </a:r>
          </a:p>
          <a:p>
            <a:pPr>
              <a:buFontTx/>
              <a:buChar char="•"/>
            </a:pPr>
            <a:r>
              <a:rPr lang="en-US" altLang="en-US" sz="4500" dirty="0"/>
              <a:t> Ambient Insensitive </a:t>
            </a:r>
          </a:p>
          <a:p>
            <a:pPr>
              <a:buFontTx/>
              <a:buChar char="•"/>
            </a:pPr>
            <a:r>
              <a:rPr lang="en-US" altLang="en-US" sz="4500" dirty="0"/>
              <a:t> No heaters</a:t>
            </a:r>
          </a:p>
          <a:p>
            <a:pPr>
              <a:buFontTx/>
              <a:buChar char="•"/>
            </a:pPr>
            <a:r>
              <a:rPr lang="en-US" altLang="en-US" sz="4500" dirty="0"/>
              <a:t> 2:1 Trip Range</a:t>
            </a:r>
          </a:p>
          <a:p>
            <a:pPr>
              <a:buFontTx/>
              <a:buChar char="•"/>
            </a:pPr>
            <a:r>
              <a:rPr lang="en-US" altLang="en-US" sz="4500" dirty="0"/>
              <a:t> Power Factor Correction Capacitor Terminals –Standard</a:t>
            </a:r>
          </a:p>
          <a:p>
            <a:pPr>
              <a:buFontTx/>
              <a:buChar char="•"/>
            </a:pPr>
            <a:r>
              <a:rPr lang="en-US" altLang="en-US" sz="45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E2065667-8EB5-4856-928F-3653E72558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61851" y="5670697"/>
            <a:ext cx="609600" cy="609600"/>
          </a:xfrm>
          <a:prstGeom prst="rect">
            <a:avLst/>
          </a:prstGeom>
        </p:spPr>
      </p:pic>
    </p:spTree>
    <p:custDataLst>
      <p:tags r:id="rId1"/>
    </p:custDataLst>
    <p:extLst>
      <p:ext uri="{BB962C8B-B14F-4D97-AF65-F5344CB8AC3E}">
        <p14:creationId xmlns:p14="http://schemas.microsoft.com/office/powerpoint/2010/main" val="3553466275"/>
      </p:ext>
    </p:extLst>
  </p:cSld>
  <p:clrMapOvr>
    <a:masterClrMapping/>
  </p:clrMapOvr>
  <p:transition advTm="179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33983" y="537404"/>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a:t>
            </a:r>
            <a:r>
              <a:rPr lang="en-US" altLang="en-US" sz="3800" b="1" dirty="0">
                <a:highlight>
                  <a:srgbClr val="C0C0C0"/>
                </a:highlight>
              </a:rPr>
              <a:t>Selectable Trip Class: 10, 20, &amp; 30</a:t>
            </a:r>
          </a:p>
          <a:p>
            <a:pPr>
              <a:buFontTx/>
              <a:buChar char="•"/>
            </a:pPr>
            <a:r>
              <a:rPr lang="en-US" altLang="en-US" sz="3800" dirty="0"/>
              <a:t> Phase Loss Protection</a:t>
            </a:r>
          </a:p>
          <a:p>
            <a:pPr>
              <a:buFontTx/>
              <a:buChar char="•"/>
            </a:pPr>
            <a:r>
              <a:rPr lang="en-US" altLang="en-US" sz="3800" dirty="0"/>
              <a:t> 1NO/1NC Contacts - Standard</a:t>
            </a:r>
          </a:p>
          <a:p>
            <a:pPr>
              <a:buFontTx/>
              <a:buChar char="•"/>
            </a:pPr>
            <a:r>
              <a:rPr lang="en-US" altLang="en-US" sz="3800" dirty="0"/>
              <a:t> Ambient Insensitive </a:t>
            </a:r>
          </a:p>
          <a:p>
            <a:pPr>
              <a:buFontTx/>
              <a:buChar char="•"/>
            </a:pPr>
            <a:r>
              <a:rPr lang="en-US" altLang="en-US" sz="3800" dirty="0"/>
              <a:t> No heaters</a:t>
            </a:r>
          </a:p>
          <a:p>
            <a:pPr>
              <a:buFontTx/>
              <a:buChar char="•"/>
            </a:pPr>
            <a:r>
              <a:rPr lang="en-US" altLang="en-US" sz="3800" dirty="0"/>
              <a:t> 2:1 Trip Range</a:t>
            </a:r>
          </a:p>
          <a:p>
            <a:pPr>
              <a:buFontTx/>
              <a:buChar char="•"/>
            </a:pPr>
            <a:r>
              <a:rPr lang="en-US" altLang="en-US" sz="3800" dirty="0"/>
              <a:t> Power Factor Correction Capacitor Terminals –Standard</a:t>
            </a:r>
          </a:p>
          <a:p>
            <a:pPr>
              <a:buFontTx/>
              <a:buChar char="•"/>
            </a:pPr>
            <a:r>
              <a:rPr lang="en-US" altLang="en-US" sz="38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7BD938C9-9485-4475-91F6-BF480BAD7011}"/>
              </a:ext>
            </a:extLst>
          </p:cNvPr>
          <p:cNvCxnSpPr>
            <a:cxnSpLocks/>
          </p:cNvCxnSpPr>
          <p:nvPr/>
        </p:nvCxnSpPr>
        <p:spPr bwMode="gray">
          <a:xfrm flipH="1">
            <a:off x="3905250" y="2959101"/>
            <a:ext cx="1760716" cy="6335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DADB3CCB-C079-44CE-9544-185DDFC8A4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723628" y="5638800"/>
            <a:ext cx="609600" cy="609600"/>
          </a:xfrm>
          <a:prstGeom prst="rect">
            <a:avLst/>
          </a:prstGeom>
        </p:spPr>
      </p:pic>
    </p:spTree>
    <p:custDataLst>
      <p:tags r:id="rId1"/>
    </p:custDataLst>
    <p:extLst>
      <p:ext uri="{BB962C8B-B14F-4D97-AF65-F5344CB8AC3E}">
        <p14:creationId xmlns:p14="http://schemas.microsoft.com/office/powerpoint/2010/main" val="428426007"/>
      </p:ext>
    </p:extLst>
  </p:cSld>
  <p:clrMapOvr>
    <a:masterClrMapping/>
  </p:clrMapOvr>
  <p:transition advTm="140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44616" y="537547"/>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Selectable Trip Class: 10, 20, &amp; 30</a:t>
            </a:r>
          </a:p>
          <a:p>
            <a:pPr>
              <a:buFontTx/>
              <a:buChar char="•"/>
            </a:pPr>
            <a:r>
              <a:rPr lang="en-US" altLang="en-US" sz="3800" dirty="0"/>
              <a:t> </a:t>
            </a:r>
            <a:r>
              <a:rPr lang="en-US" altLang="en-US" sz="3800" b="1" dirty="0">
                <a:highlight>
                  <a:srgbClr val="C0C0C0"/>
                </a:highlight>
              </a:rPr>
              <a:t>Phase Loss Protection</a:t>
            </a:r>
          </a:p>
          <a:p>
            <a:pPr>
              <a:buFontTx/>
              <a:buChar char="•"/>
            </a:pPr>
            <a:r>
              <a:rPr lang="en-US" altLang="en-US" sz="3800" dirty="0"/>
              <a:t> 1NO/1NC Contacts - Standard</a:t>
            </a:r>
          </a:p>
          <a:p>
            <a:pPr>
              <a:buFontTx/>
              <a:buChar char="•"/>
            </a:pPr>
            <a:r>
              <a:rPr lang="en-US" altLang="en-US" sz="3800" dirty="0"/>
              <a:t> Ambient Insensitive </a:t>
            </a:r>
          </a:p>
          <a:p>
            <a:pPr>
              <a:buFontTx/>
              <a:buChar char="•"/>
            </a:pPr>
            <a:r>
              <a:rPr lang="en-US" altLang="en-US" sz="3800" dirty="0"/>
              <a:t> No heaters</a:t>
            </a:r>
          </a:p>
          <a:p>
            <a:pPr>
              <a:buFontTx/>
              <a:buChar char="•"/>
            </a:pPr>
            <a:r>
              <a:rPr lang="en-US" altLang="en-US" sz="3800" dirty="0"/>
              <a:t> 2:1 Trip Range</a:t>
            </a:r>
          </a:p>
          <a:p>
            <a:pPr>
              <a:buFontTx/>
              <a:buChar char="•"/>
            </a:pPr>
            <a:r>
              <a:rPr lang="en-US" altLang="en-US" sz="3800" dirty="0"/>
              <a:t> Power Factor Correction Capacitor Terminals –Standard</a:t>
            </a:r>
          </a:p>
          <a:p>
            <a:pPr>
              <a:buFontTx/>
              <a:buChar char="•"/>
            </a:pPr>
            <a:r>
              <a:rPr lang="en-US" altLang="en-US" sz="38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813B1F6A-40E2-4CDA-ADF7-F72943716BD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93749" y="5486400"/>
            <a:ext cx="609600" cy="609600"/>
          </a:xfrm>
          <a:prstGeom prst="rect">
            <a:avLst/>
          </a:prstGeom>
        </p:spPr>
      </p:pic>
    </p:spTree>
    <p:custDataLst>
      <p:tags r:id="rId1"/>
    </p:custDataLst>
    <p:extLst>
      <p:ext uri="{BB962C8B-B14F-4D97-AF65-F5344CB8AC3E}">
        <p14:creationId xmlns:p14="http://schemas.microsoft.com/office/powerpoint/2010/main" val="3150675397"/>
      </p:ext>
    </p:extLst>
  </p:cSld>
  <p:clrMapOvr>
    <a:masterClrMapping/>
  </p:clrMapOvr>
  <p:transition advTm="111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33983" y="526915"/>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Selectable Trip Class: 10, 20, &amp; 30</a:t>
            </a:r>
          </a:p>
          <a:p>
            <a:pPr>
              <a:buFontTx/>
              <a:buChar char="•"/>
            </a:pPr>
            <a:r>
              <a:rPr lang="en-US" altLang="en-US" sz="3800" dirty="0"/>
              <a:t> Phase Loss Protection</a:t>
            </a:r>
          </a:p>
          <a:p>
            <a:pPr>
              <a:buFontTx/>
              <a:buChar char="•"/>
            </a:pPr>
            <a:r>
              <a:rPr lang="en-US" altLang="en-US" sz="3800" dirty="0"/>
              <a:t> </a:t>
            </a:r>
            <a:r>
              <a:rPr lang="en-US" altLang="en-US" sz="3800" b="1" dirty="0">
                <a:highlight>
                  <a:srgbClr val="C0C0C0"/>
                </a:highlight>
              </a:rPr>
              <a:t>1NO/1NC Contacts - Standard</a:t>
            </a:r>
          </a:p>
          <a:p>
            <a:pPr>
              <a:buFontTx/>
              <a:buChar char="•"/>
            </a:pPr>
            <a:r>
              <a:rPr lang="en-US" altLang="en-US" sz="3800" dirty="0"/>
              <a:t> Ambient Insensitive </a:t>
            </a:r>
          </a:p>
          <a:p>
            <a:pPr>
              <a:buFontTx/>
              <a:buChar char="•"/>
            </a:pPr>
            <a:r>
              <a:rPr lang="en-US" altLang="en-US" sz="3800" dirty="0"/>
              <a:t> No heaters</a:t>
            </a:r>
          </a:p>
          <a:p>
            <a:pPr>
              <a:buFontTx/>
              <a:buChar char="•"/>
            </a:pPr>
            <a:r>
              <a:rPr lang="en-US" altLang="en-US" sz="3800" dirty="0"/>
              <a:t> 2:1 Trip Range</a:t>
            </a:r>
          </a:p>
          <a:p>
            <a:pPr>
              <a:buFontTx/>
              <a:buChar char="•"/>
            </a:pPr>
            <a:r>
              <a:rPr lang="en-US" altLang="en-US" sz="3800" dirty="0"/>
              <a:t> Power Factor Correction Capacitor Terminals –Standard</a:t>
            </a:r>
          </a:p>
          <a:p>
            <a:pPr>
              <a:buFontTx/>
              <a:buChar char="•"/>
            </a:pPr>
            <a:r>
              <a:rPr lang="en-US" altLang="en-US" sz="38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01AA7837-406B-499D-ABA3-38627707CE76}"/>
              </a:ext>
            </a:extLst>
          </p:cNvPr>
          <p:cNvCxnSpPr>
            <a:cxnSpLocks/>
          </p:cNvCxnSpPr>
          <p:nvPr/>
        </p:nvCxnSpPr>
        <p:spPr bwMode="gray">
          <a:xfrm flipH="1">
            <a:off x="3412959" y="3370997"/>
            <a:ext cx="2297346" cy="6114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D399D742-ECB5-4EF3-AA3B-4FBAD2B99C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85405" y="5500577"/>
            <a:ext cx="609600" cy="609600"/>
          </a:xfrm>
          <a:prstGeom prst="rect">
            <a:avLst/>
          </a:prstGeom>
        </p:spPr>
      </p:pic>
    </p:spTree>
    <p:custDataLst>
      <p:tags r:id="rId1"/>
    </p:custDataLst>
    <p:extLst>
      <p:ext uri="{BB962C8B-B14F-4D97-AF65-F5344CB8AC3E}">
        <p14:creationId xmlns:p14="http://schemas.microsoft.com/office/powerpoint/2010/main" val="302488802"/>
      </p:ext>
    </p:extLst>
  </p:cSld>
  <p:clrMapOvr>
    <a:masterClrMapping/>
  </p:clrMapOvr>
  <p:transition advTm="94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44616" y="526915"/>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Selectable Trip Class: 10, 20, &amp; 30</a:t>
            </a:r>
          </a:p>
          <a:p>
            <a:pPr>
              <a:buFontTx/>
              <a:buChar char="•"/>
            </a:pPr>
            <a:r>
              <a:rPr lang="en-US" altLang="en-US" sz="3800" dirty="0"/>
              <a:t> Phase Loss Protection</a:t>
            </a:r>
          </a:p>
          <a:p>
            <a:pPr>
              <a:buFontTx/>
              <a:buChar char="•"/>
            </a:pPr>
            <a:r>
              <a:rPr lang="en-US" altLang="en-US" sz="3800" dirty="0"/>
              <a:t> 1NO/1NC Contacts - Standard</a:t>
            </a:r>
          </a:p>
          <a:p>
            <a:pPr>
              <a:buFontTx/>
              <a:buChar char="•"/>
            </a:pPr>
            <a:r>
              <a:rPr lang="en-US" altLang="en-US" sz="3800" dirty="0">
                <a:highlight>
                  <a:srgbClr val="C0C0C0"/>
                </a:highlight>
              </a:rPr>
              <a:t> </a:t>
            </a:r>
            <a:r>
              <a:rPr lang="en-US" altLang="en-US" sz="3800" b="1" dirty="0">
                <a:highlight>
                  <a:srgbClr val="C0C0C0"/>
                </a:highlight>
              </a:rPr>
              <a:t>Ambient Insensitive </a:t>
            </a:r>
          </a:p>
          <a:p>
            <a:pPr>
              <a:buFontTx/>
              <a:buChar char="•"/>
            </a:pPr>
            <a:r>
              <a:rPr lang="en-US" altLang="en-US" sz="3800" dirty="0"/>
              <a:t> No heaters</a:t>
            </a:r>
          </a:p>
          <a:p>
            <a:pPr>
              <a:buFontTx/>
              <a:buChar char="•"/>
            </a:pPr>
            <a:r>
              <a:rPr lang="en-US" altLang="en-US" sz="3800" dirty="0"/>
              <a:t> 2:1 Trip Range</a:t>
            </a:r>
          </a:p>
          <a:p>
            <a:pPr>
              <a:buFontTx/>
              <a:buChar char="•"/>
            </a:pPr>
            <a:r>
              <a:rPr lang="en-US" altLang="en-US" sz="3800" dirty="0"/>
              <a:t> Power Factor Correction Capacitor Terminals –Standard</a:t>
            </a:r>
          </a:p>
          <a:p>
            <a:pPr>
              <a:buFontTx/>
              <a:buChar char="•"/>
            </a:pPr>
            <a:r>
              <a:rPr lang="en-US" altLang="en-US" sz="38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7E91DFF6-0493-4BF0-94DB-5EA8588CA2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59833" y="5791200"/>
            <a:ext cx="609600" cy="609600"/>
          </a:xfrm>
          <a:prstGeom prst="rect">
            <a:avLst/>
          </a:prstGeom>
        </p:spPr>
      </p:pic>
    </p:spTree>
    <p:custDataLst>
      <p:tags r:id="rId1"/>
    </p:custDataLst>
    <p:extLst>
      <p:ext uri="{BB962C8B-B14F-4D97-AF65-F5344CB8AC3E}">
        <p14:creationId xmlns:p14="http://schemas.microsoft.com/office/powerpoint/2010/main" val="2676422067"/>
      </p:ext>
    </p:extLst>
  </p:cSld>
  <p:clrMapOvr>
    <a:masterClrMapping/>
  </p:clrMapOvr>
  <p:transition advTm="14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44616" y="537547"/>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Selectable Trip Class: 10, 20, &amp; 30</a:t>
            </a:r>
          </a:p>
          <a:p>
            <a:pPr>
              <a:buFontTx/>
              <a:buChar char="•"/>
            </a:pPr>
            <a:r>
              <a:rPr lang="en-US" altLang="en-US" sz="3800" dirty="0"/>
              <a:t> Phase Loss Protection</a:t>
            </a:r>
          </a:p>
          <a:p>
            <a:pPr>
              <a:buFontTx/>
              <a:buChar char="•"/>
            </a:pPr>
            <a:r>
              <a:rPr lang="en-US" altLang="en-US" sz="3800" dirty="0"/>
              <a:t> 1NO/1NC Contacts - Standard</a:t>
            </a:r>
          </a:p>
          <a:p>
            <a:pPr>
              <a:buFontTx/>
              <a:buChar char="•"/>
            </a:pPr>
            <a:r>
              <a:rPr lang="en-US" altLang="en-US" sz="3800" dirty="0"/>
              <a:t> Ambient Insensitive </a:t>
            </a:r>
          </a:p>
          <a:p>
            <a:pPr>
              <a:buFontTx/>
              <a:buChar char="•"/>
            </a:pPr>
            <a:r>
              <a:rPr lang="en-US" altLang="en-US" sz="3800" dirty="0"/>
              <a:t> </a:t>
            </a:r>
            <a:r>
              <a:rPr lang="en-US" altLang="en-US" sz="3800" b="1" dirty="0">
                <a:highlight>
                  <a:srgbClr val="C0C0C0"/>
                </a:highlight>
              </a:rPr>
              <a:t>No heaters</a:t>
            </a:r>
          </a:p>
          <a:p>
            <a:pPr>
              <a:buFontTx/>
              <a:buChar char="•"/>
            </a:pPr>
            <a:r>
              <a:rPr lang="en-US" altLang="en-US" sz="3800" dirty="0"/>
              <a:t> 2:1 Trip Range</a:t>
            </a:r>
          </a:p>
          <a:p>
            <a:pPr>
              <a:buFontTx/>
              <a:buChar char="•"/>
            </a:pPr>
            <a:r>
              <a:rPr lang="en-US" altLang="en-US" sz="3800" dirty="0"/>
              <a:t> Power Factor Correction Capacitor Terminals –Standard</a:t>
            </a:r>
          </a:p>
          <a:p>
            <a:pPr>
              <a:buFontTx/>
              <a:buChar char="•"/>
            </a:pPr>
            <a:r>
              <a:rPr lang="en-US" altLang="en-US" sz="38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42F0BCD8-5114-46B1-BEBA-43D3D4A775C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766158" y="5791200"/>
            <a:ext cx="609600" cy="609600"/>
          </a:xfrm>
          <a:prstGeom prst="rect">
            <a:avLst/>
          </a:prstGeom>
        </p:spPr>
      </p:pic>
    </p:spTree>
    <p:custDataLst>
      <p:tags r:id="rId1"/>
    </p:custDataLst>
    <p:extLst>
      <p:ext uri="{BB962C8B-B14F-4D97-AF65-F5344CB8AC3E}">
        <p14:creationId xmlns:p14="http://schemas.microsoft.com/office/powerpoint/2010/main" val="837661579"/>
      </p:ext>
    </p:extLst>
  </p:cSld>
  <p:clrMapOvr>
    <a:masterClrMapping/>
  </p:clrMapOvr>
  <p:transition advTm="16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33983" y="516282"/>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Selectable Trip Class: 10, 20, &amp; 30</a:t>
            </a:r>
          </a:p>
          <a:p>
            <a:pPr>
              <a:buFontTx/>
              <a:buChar char="•"/>
            </a:pPr>
            <a:r>
              <a:rPr lang="en-US" altLang="en-US" sz="3800" dirty="0"/>
              <a:t> Phase Loss Protection</a:t>
            </a:r>
          </a:p>
          <a:p>
            <a:pPr>
              <a:buFontTx/>
              <a:buChar char="•"/>
            </a:pPr>
            <a:r>
              <a:rPr lang="en-US" altLang="en-US" sz="3800" dirty="0"/>
              <a:t> 1NO/1NC Contacts - Standard</a:t>
            </a:r>
          </a:p>
          <a:p>
            <a:pPr>
              <a:buFontTx/>
              <a:buChar char="•"/>
            </a:pPr>
            <a:r>
              <a:rPr lang="en-US" altLang="en-US" sz="3800" dirty="0"/>
              <a:t> Ambient Insensitive </a:t>
            </a:r>
          </a:p>
          <a:p>
            <a:pPr>
              <a:buFontTx/>
              <a:buChar char="•"/>
            </a:pPr>
            <a:r>
              <a:rPr lang="en-US" altLang="en-US" sz="3800" dirty="0"/>
              <a:t> No heaters</a:t>
            </a:r>
          </a:p>
          <a:p>
            <a:pPr>
              <a:buFontTx/>
              <a:buChar char="•"/>
            </a:pPr>
            <a:r>
              <a:rPr lang="en-US" altLang="en-US" sz="3800" dirty="0"/>
              <a:t> </a:t>
            </a:r>
            <a:r>
              <a:rPr lang="en-US" altLang="en-US" sz="3800" b="1" dirty="0">
                <a:highlight>
                  <a:srgbClr val="C0C0C0"/>
                </a:highlight>
              </a:rPr>
              <a:t>2:1 Trip Range</a:t>
            </a:r>
          </a:p>
          <a:p>
            <a:pPr>
              <a:buFontTx/>
              <a:buChar char="•"/>
            </a:pPr>
            <a:r>
              <a:rPr lang="en-US" altLang="en-US" sz="3800" dirty="0"/>
              <a:t> Power Factor Correction Capacitor Terminals –Standard</a:t>
            </a:r>
          </a:p>
          <a:p>
            <a:pPr>
              <a:buFontTx/>
              <a:buChar char="•"/>
            </a:pPr>
            <a:r>
              <a:rPr lang="en-US" altLang="en-US" sz="3800" dirty="0"/>
              <a:t>Available Remote Reset Option</a:t>
            </a:r>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38AC318D-FA34-48A6-AF5B-21F2F5E01216}"/>
              </a:ext>
            </a:extLst>
          </p:cNvPr>
          <p:cNvCxnSpPr>
            <a:cxnSpLocks/>
          </p:cNvCxnSpPr>
          <p:nvPr/>
        </p:nvCxnSpPr>
        <p:spPr bwMode="gray">
          <a:xfrm flipH="1" flipV="1">
            <a:off x="4106856" y="3345580"/>
            <a:ext cx="1603450" cy="6930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8A791729-1400-4092-8722-5475E136BD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27935" y="5791200"/>
            <a:ext cx="609600" cy="609600"/>
          </a:xfrm>
          <a:prstGeom prst="rect">
            <a:avLst/>
          </a:prstGeom>
        </p:spPr>
      </p:pic>
    </p:spTree>
    <p:custDataLst>
      <p:tags r:id="rId1"/>
    </p:custDataLst>
    <p:extLst>
      <p:ext uri="{BB962C8B-B14F-4D97-AF65-F5344CB8AC3E}">
        <p14:creationId xmlns:p14="http://schemas.microsoft.com/office/powerpoint/2010/main" val="2195781833"/>
      </p:ext>
    </p:extLst>
  </p:cSld>
  <p:clrMapOvr>
    <a:masterClrMapping/>
  </p:clrMapOvr>
  <p:transition advTm="28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12717" y="537550"/>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Selectable Trip Class: 10, 20, &amp; 30</a:t>
            </a:r>
          </a:p>
          <a:p>
            <a:pPr>
              <a:buFontTx/>
              <a:buChar char="•"/>
            </a:pPr>
            <a:r>
              <a:rPr lang="en-US" altLang="en-US" sz="3800" dirty="0"/>
              <a:t> Phase Loss Protection</a:t>
            </a:r>
          </a:p>
          <a:p>
            <a:pPr>
              <a:buFontTx/>
              <a:buChar char="•"/>
            </a:pPr>
            <a:r>
              <a:rPr lang="en-US" altLang="en-US" sz="3800" dirty="0"/>
              <a:t> 1NO/1NC Contacts - Standard</a:t>
            </a:r>
          </a:p>
          <a:p>
            <a:pPr>
              <a:buFontTx/>
              <a:buChar char="•"/>
            </a:pPr>
            <a:r>
              <a:rPr lang="en-US" altLang="en-US" sz="3800" dirty="0"/>
              <a:t> Ambient Insensitive </a:t>
            </a:r>
          </a:p>
          <a:p>
            <a:pPr>
              <a:buFontTx/>
              <a:buChar char="•"/>
            </a:pPr>
            <a:r>
              <a:rPr lang="en-US" altLang="en-US" sz="3800" dirty="0"/>
              <a:t> No heaters</a:t>
            </a:r>
          </a:p>
          <a:p>
            <a:pPr>
              <a:buFontTx/>
              <a:buChar char="•"/>
            </a:pPr>
            <a:r>
              <a:rPr lang="en-US" altLang="en-US" sz="3800" dirty="0"/>
              <a:t> 2:1 Trip Range</a:t>
            </a:r>
          </a:p>
          <a:p>
            <a:pPr>
              <a:buFontTx/>
              <a:buChar char="•"/>
            </a:pPr>
            <a:r>
              <a:rPr lang="en-US" altLang="en-US" sz="3800" dirty="0"/>
              <a:t> </a:t>
            </a:r>
            <a:r>
              <a:rPr lang="en-US" altLang="en-US" sz="3800" b="1" dirty="0">
                <a:highlight>
                  <a:srgbClr val="C0C0C0"/>
                </a:highlight>
              </a:rPr>
              <a:t>Power Factor Correction Capacitor Terminals –Standard</a:t>
            </a:r>
          </a:p>
          <a:p>
            <a:pPr>
              <a:buFontTx/>
              <a:buChar char="•"/>
            </a:pPr>
            <a:r>
              <a:rPr lang="en-US" altLang="en-US" sz="3800" dirty="0"/>
              <a:t>Available Remote Reset Option</a:t>
            </a:r>
          </a:p>
          <a:p>
            <a:pPr>
              <a:buFontTx/>
              <a:buChar char="•"/>
            </a:pPr>
            <a:endParaRPr lang="en-US" altLang="en-US" sz="3800"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98E034F8-9B13-481D-9CC8-1FCDA349B24D}"/>
              </a:ext>
            </a:extLst>
          </p:cNvPr>
          <p:cNvCxnSpPr>
            <a:cxnSpLocks/>
          </p:cNvCxnSpPr>
          <p:nvPr/>
        </p:nvCxnSpPr>
        <p:spPr bwMode="gray">
          <a:xfrm flipH="1" flipV="1">
            <a:off x="4708497" y="3044005"/>
            <a:ext cx="1005840" cy="12520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AAD5894-C4B5-4BF6-9C91-0B8B3654127B}"/>
              </a:ext>
            </a:extLst>
          </p:cNvPr>
          <p:cNvCxnSpPr>
            <a:cxnSpLocks/>
          </p:cNvCxnSpPr>
          <p:nvPr/>
        </p:nvCxnSpPr>
        <p:spPr bwMode="gray">
          <a:xfrm flipH="1" flipV="1">
            <a:off x="3583389" y="3216305"/>
            <a:ext cx="2130948" cy="10797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87F3432-5BB8-4CE9-BD20-9C51437C40D8}"/>
              </a:ext>
            </a:extLst>
          </p:cNvPr>
          <p:cNvCxnSpPr>
            <a:cxnSpLocks/>
          </p:cNvCxnSpPr>
          <p:nvPr/>
        </p:nvCxnSpPr>
        <p:spPr bwMode="gray">
          <a:xfrm flipH="1" flipV="1">
            <a:off x="4334787" y="3101011"/>
            <a:ext cx="1379551" cy="1195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4EC55CE4-2E6E-492D-82A7-F1DA42E634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08689" y="5957777"/>
            <a:ext cx="609600" cy="609600"/>
          </a:xfrm>
          <a:prstGeom prst="rect">
            <a:avLst/>
          </a:prstGeom>
        </p:spPr>
      </p:pic>
    </p:spTree>
    <p:custDataLst>
      <p:tags r:id="rId1"/>
    </p:custDataLst>
    <p:extLst>
      <p:ext uri="{BB962C8B-B14F-4D97-AF65-F5344CB8AC3E}">
        <p14:creationId xmlns:p14="http://schemas.microsoft.com/office/powerpoint/2010/main" val="1156925905"/>
      </p:ext>
    </p:extLst>
  </p:cSld>
  <p:clrMapOvr>
    <a:masterClrMapping/>
  </p:clrMapOvr>
  <p:transition advTm="11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EDAF670-1691-4428-A542-798BEE806CA8}"/>
              </a:ext>
            </a:extLst>
          </p:cNvPr>
          <p:cNvSpPr>
            <a:spLocks noGrp="1" noChangeArrowheads="1"/>
          </p:cNvSpPr>
          <p:nvPr>
            <p:ph type="title"/>
          </p:nvPr>
        </p:nvSpPr>
        <p:spPr>
          <a:xfrm>
            <a:off x="312717" y="537547"/>
            <a:ext cx="4738912" cy="561677"/>
          </a:xfrm>
          <a:noFill/>
        </p:spPr>
        <p:txBody>
          <a:bodyPr vert="horz" lIns="51792" tIns="25897" rIns="51792" bIns="25897" rtlCol="0" anchor="ctr" anchorCtr="0">
            <a:normAutofit/>
          </a:bodyPr>
          <a:lstStyle/>
          <a:p>
            <a:r>
              <a:rPr lang="en-US" altLang="en-US" sz="2400" dirty="0"/>
              <a:t>Overload Relays – Solid State</a:t>
            </a:r>
          </a:p>
        </p:txBody>
      </p:sp>
      <p:sp>
        <p:nvSpPr>
          <p:cNvPr id="21507" name="Rectangle 3">
            <a:extLst>
              <a:ext uri="{FF2B5EF4-FFF2-40B4-BE49-F238E27FC236}">
                <a16:creationId xmlns:a16="http://schemas.microsoft.com/office/drawing/2014/main" id="{7BA13468-DAF8-4794-8128-8EA7A6026F80}"/>
              </a:ext>
            </a:extLst>
          </p:cNvPr>
          <p:cNvSpPr>
            <a:spLocks noGrp="1" noChangeArrowheads="1"/>
          </p:cNvSpPr>
          <p:nvPr>
            <p:ph idx="1"/>
          </p:nvPr>
        </p:nvSpPr>
        <p:spPr>
          <a:xfrm>
            <a:off x="5665966" y="2179738"/>
            <a:ext cx="4028640" cy="3026443"/>
          </a:xfrm>
          <a:noFill/>
        </p:spPr>
        <p:txBody>
          <a:bodyPr vert="horz" lIns="51792" tIns="25897" rIns="51792" bIns="25897" rtlCol="0">
            <a:normAutofit fontScale="40000" lnSpcReduction="20000"/>
          </a:bodyPr>
          <a:lstStyle/>
          <a:p>
            <a:r>
              <a:rPr lang="en-US" altLang="en-US" sz="5100" u="sng" dirty="0"/>
              <a:t>Solid State Overload Relay</a:t>
            </a:r>
          </a:p>
          <a:p>
            <a:pPr>
              <a:buFontTx/>
              <a:buChar char="•"/>
            </a:pPr>
            <a:r>
              <a:rPr lang="en-US" altLang="en-US" sz="1125" dirty="0"/>
              <a:t> </a:t>
            </a:r>
            <a:r>
              <a:rPr lang="en-US" altLang="en-US" sz="3800" dirty="0"/>
              <a:t>+/- 2% Trip Accuracy</a:t>
            </a:r>
          </a:p>
          <a:p>
            <a:pPr>
              <a:buFontTx/>
              <a:buChar char="•"/>
            </a:pPr>
            <a:r>
              <a:rPr lang="en-US" altLang="en-US" sz="3800" dirty="0"/>
              <a:t> Selectable Trip Class: 10, 20, &amp; 30</a:t>
            </a:r>
          </a:p>
          <a:p>
            <a:pPr>
              <a:buFontTx/>
              <a:buChar char="•"/>
            </a:pPr>
            <a:r>
              <a:rPr lang="en-US" altLang="en-US" sz="3800" dirty="0"/>
              <a:t> Phase Loss Protection</a:t>
            </a:r>
          </a:p>
          <a:p>
            <a:pPr>
              <a:buFontTx/>
              <a:buChar char="•"/>
            </a:pPr>
            <a:r>
              <a:rPr lang="en-US" altLang="en-US" sz="3800" dirty="0"/>
              <a:t> 1NO/1NC Contacts - Standard</a:t>
            </a:r>
          </a:p>
          <a:p>
            <a:pPr>
              <a:buFontTx/>
              <a:buChar char="•"/>
            </a:pPr>
            <a:r>
              <a:rPr lang="en-US" altLang="en-US" sz="3800" dirty="0"/>
              <a:t> Ambient Insensitive </a:t>
            </a:r>
          </a:p>
          <a:p>
            <a:pPr>
              <a:buFontTx/>
              <a:buChar char="•"/>
            </a:pPr>
            <a:r>
              <a:rPr lang="en-US" altLang="en-US" sz="3800" dirty="0"/>
              <a:t> No heaters</a:t>
            </a:r>
          </a:p>
          <a:p>
            <a:pPr>
              <a:buFontTx/>
              <a:buChar char="•"/>
            </a:pPr>
            <a:r>
              <a:rPr lang="en-US" altLang="en-US" sz="3800" dirty="0"/>
              <a:t> 2:1 Trip Range</a:t>
            </a:r>
          </a:p>
          <a:p>
            <a:pPr>
              <a:buFontTx/>
              <a:buChar char="•"/>
            </a:pPr>
            <a:r>
              <a:rPr lang="en-US" altLang="en-US" sz="3800" dirty="0"/>
              <a:t> Power Factor Correction Capacitor Terminals –Standard</a:t>
            </a:r>
          </a:p>
          <a:p>
            <a:pPr>
              <a:buFontTx/>
              <a:buChar char="•"/>
            </a:pPr>
            <a:r>
              <a:rPr lang="en-US" altLang="en-US" sz="3800" b="1" dirty="0">
                <a:highlight>
                  <a:srgbClr val="C0C0C0"/>
                </a:highlight>
              </a:rPr>
              <a:t>Available Remote Reset Option</a:t>
            </a:r>
          </a:p>
          <a:p>
            <a:pPr>
              <a:buFontTx/>
              <a:buChar char="•"/>
            </a:pPr>
            <a:endParaRPr lang="en-US" altLang="en-US" sz="3800" b="1" dirty="0"/>
          </a:p>
        </p:txBody>
      </p:sp>
      <p:pic>
        <p:nvPicPr>
          <p:cNvPr id="4" name="Picture 9">
            <a:extLst>
              <a:ext uri="{FF2B5EF4-FFF2-40B4-BE49-F238E27FC236}">
                <a16:creationId xmlns:a16="http://schemas.microsoft.com/office/drawing/2014/main" id="{B9C2517E-1B3F-4868-92D7-DFC9B3CCD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9"/>
          <a:stretch>
            <a:fillRect/>
          </a:stretch>
        </p:blipFill>
        <p:spPr bwMode="auto">
          <a:xfrm>
            <a:off x="2281647" y="2484941"/>
            <a:ext cx="2823147" cy="2215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7BD5A5E9-7A4F-4162-9337-FE3E1CDA16CB}"/>
              </a:ext>
            </a:extLst>
          </p:cNvPr>
          <p:cNvCxnSpPr>
            <a:cxnSpLocks/>
          </p:cNvCxnSpPr>
          <p:nvPr/>
        </p:nvCxnSpPr>
        <p:spPr bwMode="gray">
          <a:xfrm flipH="1" flipV="1">
            <a:off x="4625010" y="3692958"/>
            <a:ext cx="1085297" cy="10386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9ECA1BB1-2DD5-4436-BEA3-C2D7E1F9F8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723628" y="5791200"/>
            <a:ext cx="609600" cy="609600"/>
          </a:xfrm>
          <a:prstGeom prst="rect">
            <a:avLst/>
          </a:prstGeom>
        </p:spPr>
      </p:pic>
    </p:spTree>
    <p:custDataLst>
      <p:tags r:id="rId1"/>
    </p:custDataLst>
    <p:extLst>
      <p:ext uri="{BB962C8B-B14F-4D97-AF65-F5344CB8AC3E}">
        <p14:creationId xmlns:p14="http://schemas.microsoft.com/office/powerpoint/2010/main" val="2596285219"/>
      </p:ext>
    </p:extLst>
  </p:cSld>
  <p:clrMapOvr>
    <a:masterClrMapping/>
  </p:clrMapOvr>
  <p:transition advTm="15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3"/>
            </p:custDataLst>
          </p:nvPr>
        </p:nvGraphicFramePr>
        <p:xfrm>
          <a:off x="1525587" y="2183"/>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7" imgW="270" imgH="270" progId="TCLayout.ActiveDocument.1">
                  <p:embed/>
                </p:oleObj>
              </mc:Choice>
              <mc:Fallback>
                <p:oleObj name="think-cell Slide" r:id="rId7" imgW="270" imgH="270" progId="TCLayout.ActiveDocument.1">
                  <p:embed/>
                  <p:pic>
                    <p:nvPicPr>
                      <p:cNvPr id="9" name="Object 8" hidden="1"/>
                      <p:cNvPicPr/>
                      <p:nvPr/>
                    </p:nvPicPr>
                    <p:blipFill>
                      <a:blip r:embed="rId8"/>
                      <a:stretch>
                        <a:fillRect/>
                      </a:stretch>
                    </p:blipFill>
                    <p:spPr>
                      <a:xfrm>
                        <a:off x="1525587" y="2183"/>
                        <a:ext cx="1588" cy="1588"/>
                      </a:xfrm>
                      <a:prstGeom prst="rect">
                        <a:avLst/>
                      </a:prstGeom>
                    </p:spPr>
                  </p:pic>
                </p:oleObj>
              </mc:Fallback>
            </mc:AlternateContent>
          </a:graphicData>
        </a:graphic>
      </p:graphicFrame>
      <p:sp>
        <p:nvSpPr>
          <p:cNvPr id="8" name="Rectangle 7" hidden="1"/>
          <p:cNvSpPr/>
          <p:nvPr>
            <p:custDataLst>
              <p:tags r:id="rId4"/>
            </p:custDataLst>
          </p:nvPr>
        </p:nvSpPr>
        <p:spPr bwMode="gray">
          <a:xfrm>
            <a:off x="1524000" y="595"/>
            <a:ext cx="158722" cy="1587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2400" b="1" dirty="0" err="1">
              <a:latin typeface="ABBvoice" panose="020D0603020503020204" pitchFamily="34" charset="0"/>
              <a:ea typeface="ABBvoice" panose="020D0603020503020204" pitchFamily="34" charset="0"/>
              <a:cs typeface="ABBvoice" panose="020D0603020503020204" pitchFamily="34" charset="0"/>
              <a:sym typeface="ABBvoice" panose="020D0603020503020204" pitchFamily="34" charset="0"/>
            </a:endParaRPr>
          </a:p>
        </p:txBody>
      </p:sp>
      <p:sp>
        <p:nvSpPr>
          <p:cNvPr id="2" name="Content Placeholder 1"/>
          <p:cNvSpPr>
            <a:spLocks noGrp="1"/>
          </p:cNvSpPr>
          <p:nvPr>
            <p:ph sz="quarter" idx="21"/>
          </p:nvPr>
        </p:nvSpPr>
        <p:spPr/>
        <p:txBody>
          <a:bodyPr/>
          <a:lstStyle/>
          <a:p>
            <a:pPr>
              <a:spcAft>
                <a:spcPts val="600"/>
              </a:spcAft>
            </a:pPr>
            <a:r>
              <a:rPr lang="en-US" sz="1400" dirty="0"/>
              <a:t>Standards provide uniformity in ratings and application of electrical products. </a:t>
            </a:r>
          </a:p>
          <a:p>
            <a:pPr>
              <a:spcBef>
                <a:spcPts val="1200"/>
              </a:spcBef>
              <a:spcAft>
                <a:spcPts val="600"/>
              </a:spcAft>
            </a:pPr>
            <a:r>
              <a:rPr lang="en-US" sz="1400" dirty="0"/>
              <a:t>National Electrical Manufacturers’ Association.</a:t>
            </a:r>
          </a:p>
          <a:p>
            <a:pPr marL="228554" lvl="1" indent="-228554">
              <a:spcAft>
                <a:spcPts val="600"/>
              </a:spcAft>
            </a:pPr>
            <a:r>
              <a:rPr lang="en-US" sz="1400" dirty="0"/>
              <a:t>Founded prior to 1940 by</a:t>
            </a:r>
          </a:p>
          <a:p>
            <a:pPr marL="457109" lvl="2" indent="-228554">
              <a:spcAft>
                <a:spcPts val="600"/>
              </a:spcAft>
            </a:pPr>
            <a:r>
              <a:rPr lang="en-US" sz="1400" dirty="0"/>
              <a:t>Associated Manufacturers of Electrical Supplies</a:t>
            </a:r>
          </a:p>
          <a:p>
            <a:pPr marL="457109" lvl="2" indent="-228554">
              <a:spcAft>
                <a:spcPts val="600"/>
              </a:spcAft>
            </a:pPr>
            <a:r>
              <a:rPr lang="en-US" sz="1400" dirty="0"/>
              <a:t>Electric Power Club</a:t>
            </a:r>
          </a:p>
          <a:p>
            <a:pPr>
              <a:spcBef>
                <a:spcPts val="1200"/>
              </a:spcBef>
              <a:spcAft>
                <a:spcPts val="600"/>
              </a:spcAft>
            </a:pPr>
            <a:r>
              <a:rPr lang="en-US" sz="1400" dirty="0"/>
              <a:t>Representation consists of domestic electrical device manufacturers.</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4</a:t>
            </a:fld>
            <a:endParaRPr lang="en-US" dirty="0"/>
          </a:p>
        </p:txBody>
      </p:sp>
      <p:sp>
        <p:nvSpPr>
          <p:cNvPr id="7" name="Title 6"/>
          <p:cNvSpPr>
            <a:spLocks noGrp="1"/>
          </p:cNvSpPr>
          <p:nvPr>
            <p:ph type="title"/>
          </p:nvPr>
        </p:nvSpPr>
        <p:spPr>
          <a:xfrm>
            <a:off x="333264" y="565351"/>
            <a:ext cx="11520000" cy="396000"/>
          </a:xfrm>
        </p:spPr>
        <p:txBody>
          <a:bodyPr/>
          <a:lstStyle/>
          <a:p>
            <a:r>
              <a:rPr lang="en-US" sz="2400" dirty="0"/>
              <a:t>NEMA standards (1/2)</a:t>
            </a:r>
          </a:p>
        </p:txBody>
      </p:sp>
    </p:spTree>
    <p:custDataLst>
      <p:tags r:id="rId2"/>
    </p:custDataLst>
    <p:extLst>
      <p:ext uri="{BB962C8B-B14F-4D97-AF65-F5344CB8AC3E}">
        <p14:creationId xmlns:p14="http://schemas.microsoft.com/office/powerpoint/2010/main" val="37940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a:spcBef>
                <a:spcPts val="500"/>
              </a:spcBef>
              <a:spcAft>
                <a:spcPts val="500"/>
              </a:spcAft>
            </a:pPr>
            <a:r>
              <a:rPr lang="en-US" sz="1400" dirty="0"/>
              <a:t>Contact kits.</a:t>
            </a:r>
          </a:p>
          <a:p>
            <a:pPr>
              <a:spcBef>
                <a:spcPts val="500"/>
              </a:spcBef>
              <a:spcAft>
                <a:spcPts val="500"/>
              </a:spcAft>
            </a:pPr>
            <a:r>
              <a:rPr lang="en-US" sz="1400" dirty="0"/>
              <a:t>Encapsulated coils.</a:t>
            </a:r>
          </a:p>
          <a:p>
            <a:pPr>
              <a:spcBef>
                <a:spcPts val="500"/>
              </a:spcBef>
              <a:spcAft>
                <a:spcPts val="500"/>
              </a:spcAft>
            </a:pPr>
            <a:r>
              <a:rPr lang="en-US" sz="1400" dirty="0"/>
              <a:t>Crossbars.</a:t>
            </a:r>
          </a:p>
          <a:p>
            <a:pPr>
              <a:spcBef>
                <a:spcPts val="500"/>
              </a:spcBef>
              <a:spcAft>
                <a:spcPts val="500"/>
              </a:spcAft>
            </a:pPr>
            <a:r>
              <a:rPr lang="en-US" sz="1400" dirty="0"/>
              <a:t>Magnet assemblies.</a:t>
            </a:r>
          </a:p>
          <a:p>
            <a:pPr>
              <a:spcBef>
                <a:spcPts val="500"/>
              </a:spcBef>
              <a:spcAft>
                <a:spcPts val="500"/>
              </a:spcAft>
            </a:pPr>
            <a:r>
              <a:rPr lang="en-US" sz="1400" dirty="0"/>
              <a:t>Heaters.</a:t>
            </a:r>
          </a:p>
          <a:p>
            <a:pPr>
              <a:spcBef>
                <a:spcPts val="500"/>
              </a:spcBef>
              <a:spcAft>
                <a:spcPts val="500"/>
              </a:spcAft>
            </a:pPr>
            <a:r>
              <a:rPr lang="en-US" sz="1400" dirty="0"/>
              <a:t>Return springs.</a:t>
            </a:r>
          </a:p>
          <a:p>
            <a:pPr>
              <a:spcBef>
                <a:spcPts val="500"/>
              </a:spcBef>
              <a:spcAft>
                <a:spcPts val="500"/>
              </a:spcAft>
            </a:pPr>
            <a:r>
              <a:rPr lang="en-US" sz="1400" dirty="0"/>
              <a:t>Cover for movable contacts.</a:t>
            </a:r>
          </a:p>
          <a:p>
            <a:pPr>
              <a:spcBef>
                <a:spcPts val="500"/>
              </a:spcBef>
              <a:spcAft>
                <a:spcPts val="500"/>
              </a:spcAft>
            </a:pPr>
            <a:r>
              <a:rPr lang="en-US" sz="1400" dirty="0"/>
              <a:t>Molded stationary contact support.</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40</a:t>
            </a:fld>
            <a:endParaRPr lang="en-US" dirty="0"/>
          </a:p>
        </p:txBody>
      </p:sp>
      <p:sp>
        <p:nvSpPr>
          <p:cNvPr id="7" name="Title 6"/>
          <p:cNvSpPr>
            <a:spLocks noGrp="1"/>
          </p:cNvSpPr>
          <p:nvPr>
            <p:ph type="title"/>
          </p:nvPr>
        </p:nvSpPr>
        <p:spPr>
          <a:xfrm>
            <a:off x="333264" y="607883"/>
            <a:ext cx="11520000" cy="396000"/>
          </a:xfrm>
        </p:spPr>
        <p:txBody>
          <a:bodyPr/>
          <a:lstStyle/>
          <a:p>
            <a:r>
              <a:rPr lang="en-US" sz="2400" dirty="0"/>
              <a:t>Service parts</a:t>
            </a:r>
          </a:p>
        </p:txBody>
      </p:sp>
    </p:spTree>
    <p:custDataLst>
      <p:tags r:id="rId1"/>
    </p:custDataLst>
    <p:extLst>
      <p:ext uri="{BB962C8B-B14F-4D97-AF65-F5344CB8AC3E}">
        <p14:creationId xmlns:p14="http://schemas.microsoft.com/office/powerpoint/2010/main" val="143264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20131" y="537159"/>
            <a:ext cx="4166592" cy="607219"/>
          </a:xfrm>
          <a:noFill/>
        </p:spPr>
        <p:txBody>
          <a:bodyPr vert="horz" lIns="51792" tIns="25897" rIns="51792" bIns="25897" rtlCol="0" anchor="ctr" anchorCtr="0">
            <a:normAutofit/>
          </a:bodyPr>
          <a:lstStyle/>
          <a:p>
            <a:r>
              <a:rPr lang="en-US" altLang="en-US" sz="2400" dirty="0"/>
              <a:t>NEMA Starter Accessories</a:t>
            </a:r>
          </a:p>
        </p:txBody>
      </p:sp>
      <p:pic>
        <p:nvPicPr>
          <p:cNvPr id="3" name="Picture 10">
            <a:extLst>
              <a:ext uri="{FF2B5EF4-FFF2-40B4-BE49-F238E27FC236}">
                <a16:creationId xmlns:a16="http://schemas.microsoft.com/office/drawing/2014/main" id="{F60FEB1C-F930-4058-8DA1-DAE6C9776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224"/>
          <a:stretch>
            <a:fillRect/>
          </a:stretch>
        </p:blipFill>
        <p:spPr bwMode="auto">
          <a:xfrm>
            <a:off x="2546044" y="1683916"/>
            <a:ext cx="2350931" cy="174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1C6E78E5-9AF5-48A3-83AA-BFC8BFAD2C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28"/>
          <a:stretch>
            <a:fillRect/>
          </a:stretch>
        </p:blipFill>
        <p:spPr bwMode="auto">
          <a:xfrm>
            <a:off x="3401863" y="3936642"/>
            <a:ext cx="2085773" cy="174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descr="Product Image">
            <a:extLst>
              <a:ext uri="{FF2B5EF4-FFF2-40B4-BE49-F238E27FC236}">
                <a16:creationId xmlns:a16="http://schemas.microsoft.com/office/drawing/2014/main" id="{F47425DE-EA1E-4ECC-A30C-A524FD7E84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1785" y="2005526"/>
            <a:ext cx="3323544" cy="25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8E7A4B-385F-49DD-AF35-EFF032DDCD48}"/>
              </a:ext>
            </a:extLst>
          </p:cNvPr>
          <p:cNvSpPr txBox="1"/>
          <p:nvPr/>
        </p:nvSpPr>
        <p:spPr bwMode="gray">
          <a:xfrm>
            <a:off x="1838534" y="3409975"/>
            <a:ext cx="3923071" cy="412954"/>
          </a:xfrm>
          <a:prstGeom prst="rect">
            <a:avLst/>
          </a:prstGeom>
          <a:noFill/>
        </p:spPr>
        <p:txBody>
          <a:bodyPr wrap="square" lIns="72000" tIns="72000" rIns="72000" bIns="72000" rtlCol="0">
            <a:noAutofit/>
          </a:bodyPr>
          <a:lstStyle/>
          <a:p>
            <a:r>
              <a:rPr lang="en-US" b="1" dirty="0">
                <a:highlight>
                  <a:srgbClr val="C0C0C0"/>
                </a:highlight>
              </a:rPr>
              <a:t>Base and adder auxiliary contact blocks</a:t>
            </a:r>
          </a:p>
        </p:txBody>
      </p:sp>
      <p:sp>
        <p:nvSpPr>
          <p:cNvPr id="4" name="TextBox 3">
            <a:extLst>
              <a:ext uri="{FF2B5EF4-FFF2-40B4-BE49-F238E27FC236}">
                <a16:creationId xmlns:a16="http://schemas.microsoft.com/office/drawing/2014/main" id="{44D1B4B6-932C-4C05-A8E7-549658049A61}"/>
              </a:ext>
            </a:extLst>
          </p:cNvPr>
          <p:cNvSpPr txBox="1"/>
          <p:nvPr/>
        </p:nvSpPr>
        <p:spPr bwMode="gray">
          <a:xfrm>
            <a:off x="2936825" y="5569934"/>
            <a:ext cx="3360607" cy="412954"/>
          </a:xfrm>
          <a:prstGeom prst="rect">
            <a:avLst/>
          </a:prstGeom>
          <a:noFill/>
        </p:spPr>
        <p:txBody>
          <a:bodyPr wrap="square" lIns="72000" tIns="72000" rIns="72000" bIns="72000" rtlCol="0">
            <a:noAutofit/>
          </a:bodyPr>
          <a:lstStyle/>
          <a:p>
            <a:r>
              <a:rPr lang="en-US" dirty="0"/>
              <a:t>Control Power Transformers</a:t>
            </a:r>
          </a:p>
        </p:txBody>
      </p:sp>
      <p:sp>
        <p:nvSpPr>
          <p:cNvPr id="7" name="TextBox 6">
            <a:extLst>
              <a:ext uri="{FF2B5EF4-FFF2-40B4-BE49-F238E27FC236}">
                <a16:creationId xmlns:a16="http://schemas.microsoft.com/office/drawing/2014/main" id="{01E8C304-E695-4DFA-B400-65C0597BDE47}"/>
              </a:ext>
            </a:extLst>
          </p:cNvPr>
          <p:cNvSpPr txBox="1"/>
          <p:nvPr/>
        </p:nvSpPr>
        <p:spPr bwMode="gray">
          <a:xfrm>
            <a:off x="7084144" y="4704737"/>
            <a:ext cx="2728451" cy="368709"/>
          </a:xfrm>
          <a:prstGeom prst="rect">
            <a:avLst/>
          </a:prstGeom>
          <a:noFill/>
        </p:spPr>
        <p:txBody>
          <a:bodyPr wrap="square" lIns="72000" tIns="72000" rIns="72000" bIns="72000" rtlCol="0">
            <a:noAutofit/>
          </a:bodyPr>
          <a:lstStyle/>
          <a:p>
            <a:r>
              <a:rPr lang="en-US" dirty="0"/>
              <a:t>NEMA 30mm Pilot Devices</a:t>
            </a:r>
          </a:p>
        </p:txBody>
      </p:sp>
      <p:pic>
        <p:nvPicPr>
          <p:cNvPr id="8" name="Audio 7">
            <a:hlinkClick r:id="" action="ppaction://media"/>
            <a:extLst>
              <a:ext uri="{FF2B5EF4-FFF2-40B4-BE49-F238E27FC236}">
                <a16:creationId xmlns:a16="http://schemas.microsoft.com/office/drawing/2014/main" id="{101E555C-8B6E-4527-BC96-8A18854F1A9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681098" y="5982888"/>
            <a:ext cx="609600" cy="609600"/>
          </a:xfrm>
          <a:prstGeom prst="rect">
            <a:avLst/>
          </a:prstGeom>
        </p:spPr>
      </p:pic>
    </p:spTree>
    <p:custDataLst>
      <p:tags r:id="rId1"/>
    </p:custDataLst>
    <p:extLst>
      <p:ext uri="{BB962C8B-B14F-4D97-AF65-F5344CB8AC3E}">
        <p14:creationId xmlns:p14="http://schemas.microsoft.com/office/powerpoint/2010/main" val="3022868193"/>
      </p:ext>
    </p:extLst>
  </p:cSld>
  <p:clrMapOvr>
    <a:masterClrMapping/>
  </p:clrMapOvr>
  <p:transition advTm="171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299423" y="527825"/>
            <a:ext cx="4166592" cy="607219"/>
          </a:xfrm>
          <a:noFill/>
        </p:spPr>
        <p:txBody>
          <a:bodyPr vert="horz" lIns="51792" tIns="25897" rIns="51792" bIns="25897" rtlCol="0" anchor="ctr" anchorCtr="0">
            <a:normAutofit/>
          </a:bodyPr>
          <a:lstStyle/>
          <a:p>
            <a:r>
              <a:rPr lang="en-US" altLang="en-US" sz="2400" dirty="0"/>
              <a:t>NEMA Starter Accessories</a:t>
            </a:r>
          </a:p>
        </p:txBody>
      </p:sp>
      <p:pic>
        <p:nvPicPr>
          <p:cNvPr id="3" name="Picture 10">
            <a:extLst>
              <a:ext uri="{FF2B5EF4-FFF2-40B4-BE49-F238E27FC236}">
                <a16:creationId xmlns:a16="http://schemas.microsoft.com/office/drawing/2014/main" id="{F60FEB1C-F930-4058-8DA1-DAE6C9776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224"/>
          <a:stretch>
            <a:fillRect/>
          </a:stretch>
        </p:blipFill>
        <p:spPr bwMode="auto">
          <a:xfrm>
            <a:off x="2546044" y="1683916"/>
            <a:ext cx="2350931" cy="174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1C6E78E5-9AF5-48A3-83AA-BFC8BFAD2C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28"/>
          <a:stretch>
            <a:fillRect/>
          </a:stretch>
        </p:blipFill>
        <p:spPr bwMode="auto">
          <a:xfrm>
            <a:off x="3401863" y="3936642"/>
            <a:ext cx="2085773" cy="174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descr="Product Image">
            <a:extLst>
              <a:ext uri="{FF2B5EF4-FFF2-40B4-BE49-F238E27FC236}">
                <a16:creationId xmlns:a16="http://schemas.microsoft.com/office/drawing/2014/main" id="{F47425DE-EA1E-4ECC-A30C-A524FD7E84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1785" y="2005526"/>
            <a:ext cx="3323544" cy="25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8E7A4B-385F-49DD-AF35-EFF032DDCD48}"/>
              </a:ext>
            </a:extLst>
          </p:cNvPr>
          <p:cNvSpPr txBox="1"/>
          <p:nvPr/>
        </p:nvSpPr>
        <p:spPr bwMode="gray">
          <a:xfrm>
            <a:off x="1838534" y="3409975"/>
            <a:ext cx="3923071" cy="412954"/>
          </a:xfrm>
          <a:prstGeom prst="rect">
            <a:avLst/>
          </a:prstGeom>
          <a:noFill/>
        </p:spPr>
        <p:txBody>
          <a:bodyPr wrap="square" lIns="72000" tIns="72000" rIns="72000" bIns="72000" rtlCol="0">
            <a:noAutofit/>
          </a:bodyPr>
          <a:lstStyle/>
          <a:p>
            <a:r>
              <a:rPr lang="en-US" dirty="0"/>
              <a:t>Base and adder auxiliary contact blocks</a:t>
            </a:r>
          </a:p>
        </p:txBody>
      </p:sp>
      <p:sp>
        <p:nvSpPr>
          <p:cNvPr id="4" name="TextBox 3">
            <a:extLst>
              <a:ext uri="{FF2B5EF4-FFF2-40B4-BE49-F238E27FC236}">
                <a16:creationId xmlns:a16="http://schemas.microsoft.com/office/drawing/2014/main" id="{44D1B4B6-932C-4C05-A8E7-549658049A61}"/>
              </a:ext>
            </a:extLst>
          </p:cNvPr>
          <p:cNvSpPr txBox="1"/>
          <p:nvPr/>
        </p:nvSpPr>
        <p:spPr bwMode="gray">
          <a:xfrm>
            <a:off x="2912971" y="5569934"/>
            <a:ext cx="3360607" cy="412954"/>
          </a:xfrm>
          <a:prstGeom prst="rect">
            <a:avLst/>
          </a:prstGeom>
          <a:noFill/>
        </p:spPr>
        <p:txBody>
          <a:bodyPr wrap="square" lIns="72000" tIns="72000" rIns="72000" bIns="72000" rtlCol="0">
            <a:noAutofit/>
          </a:bodyPr>
          <a:lstStyle/>
          <a:p>
            <a:r>
              <a:rPr lang="en-US" b="1" dirty="0">
                <a:highlight>
                  <a:srgbClr val="C0C0C0"/>
                </a:highlight>
              </a:rPr>
              <a:t>Control Power Transformers</a:t>
            </a:r>
          </a:p>
        </p:txBody>
      </p:sp>
      <p:sp>
        <p:nvSpPr>
          <p:cNvPr id="7" name="TextBox 6">
            <a:extLst>
              <a:ext uri="{FF2B5EF4-FFF2-40B4-BE49-F238E27FC236}">
                <a16:creationId xmlns:a16="http://schemas.microsoft.com/office/drawing/2014/main" id="{01E8C304-E695-4DFA-B400-65C0597BDE47}"/>
              </a:ext>
            </a:extLst>
          </p:cNvPr>
          <p:cNvSpPr txBox="1"/>
          <p:nvPr/>
        </p:nvSpPr>
        <p:spPr bwMode="gray">
          <a:xfrm>
            <a:off x="7084144" y="4704737"/>
            <a:ext cx="2728451" cy="368709"/>
          </a:xfrm>
          <a:prstGeom prst="rect">
            <a:avLst/>
          </a:prstGeom>
          <a:noFill/>
        </p:spPr>
        <p:txBody>
          <a:bodyPr wrap="square" lIns="72000" tIns="72000" rIns="72000" bIns="72000" rtlCol="0">
            <a:noAutofit/>
          </a:bodyPr>
          <a:lstStyle/>
          <a:p>
            <a:r>
              <a:rPr lang="en-US" dirty="0"/>
              <a:t>NEMA 30mm Pilot Devices</a:t>
            </a:r>
          </a:p>
        </p:txBody>
      </p:sp>
      <p:pic>
        <p:nvPicPr>
          <p:cNvPr id="8" name="Audio 7">
            <a:hlinkClick r:id="" action="ppaction://media"/>
            <a:extLst>
              <a:ext uri="{FF2B5EF4-FFF2-40B4-BE49-F238E27FC236}">
                <a16:creationId xmlns:a16="http://schemas.microsoft.com/office/drawing/2014/main" id="{155D0699-C685-4624-9843-7D42C5ACA9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978809" y="5762234"/>
            <a:ext cx="609600" cy="609600"/>
          </a:xfrm>
          <a:prstGeom prst="rect">
            <a:avLst/>
          </a:prstGeom>
        </p:spPr>
      </p:pic>
    </p:spTree>
    <p:custDataLst>
      <p:tags r:id="rId1"/>
    </p:custDataLst>
    <p:extLst>
      <p:ext uri="{BB962C8B-B14F-4D97-AF65-F5344CB8AC3E}">
        <p14:creationId xmlns:p14="http://schemas.microsoft.com/office/powerpoint/2010/main" val="2314376232"/>
      </p:ext>
    </p:extLst>
  </p:cSld>
  <p:clrMapOvr>
    <a:masterClrMapping/>
  </p:clrMapOvr>
  <p:transition advTm="22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310056" y="523970"/>
            <a:ext cx="4166592" cy="607219"/>
          </a:xfrm>
          <a:noFill/>
        </p:spPr>
        <p:txBody>
          <a:bodyPr vert="horz" lIns="51792" tIns="25897" rIns="51792" bIns="25897" rtlCol="0" anchor="ctr" anchorCtr="0">
            <a:normAutofit/>
          </a:bodyPr>
          <a:lstStyle/>
          <a:p>
            <a:r>
              <a:rPr lang="en-US" altLang="en-US" sz="2400" dirty="0"/>
              <a:t>NEMA Starter Accessories</a:t>
            </a:r>
          </a:p>
        </p:txBody>
      </p:sp>
      <p:pic>
        <p:nvPicPr>
          <p:cNvPr id="3" name="Picture 10">
            <a:extLst>
              <a:ext uri="{FF2B5EF4-FFF2-40B4-BE49-F238E27FC236}">
                <a16:creationId xmlns:a16="http://schemas.microsoft.com/office/drawing/2014/main" id="{F60FEB1C-F930-4058-8DA1-DAE6C9776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224"/>
          <a:stretch>
            <a:fillRect/>
          </a:stretch>
        </p:blipFill>
        <p:spPr bwMode="auto">
          <a:xfrm>
            <a:off x="2546044" y="1683916"/>
            <a:ext cx="2350931" cy="174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1C6E78E5-9AF5-48A3-83AA-BFC8BFAD2C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028"/>
          <a:stretch>
            <a:fillRect/>
          </a:stretch>
        </p:blipFill>
        <p:spPr bwMode="auto">
          <a:xfrm>
            <a:off x="3401863" y="3936642"/>
            <a:ext cx="2085773" cy="174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descr="Product Image">
            <a:extLst>
              <a:ext uri="{FF2B5EF4-FFF2-40B4-BE49-F238E27FC236}">
                <a16:creationId xmlns:a16="http://schemas.microsoft.com/office/drawing/2014/main" id="{F47425DE-EA1E-4ECC-A30C-A524FD7E84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1785" y="2005526"/>
            <a:ext cx="3323544" cy="25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8E7A4B-385F-49DD-AF35-EFF032DDCD48}"/>
              </a:ext>
            </a:extLst>
          </p:cNvPr>
          <p:cNvSpPr txBox="1"/>
          <p:nvPr/>
        </p:nvSpPr>
        <p:spPr bwMode="gray">
          <a:xfrm>
            <a:off x="1838534" y="3409975"/>
            <a:ext cx="3923071" cy="412954"/>
          </a:xfrm>
          <a:prstGeom prst="rect">
            <a:avLst/>
          </a:prstGeom>
          <a:noFill/>
        </p:spPr>
        <p:txBody>
          <a:bodyPr wrap="square" lIns="72000" tIns="72000" rIns="72000" bIns="72000" rtlCol="0">
            <a:noAutofit/>
          </a:bodyPr>
          <a:lstStyle/>
          <a:p>
            <a:r>
              <a:rPr lang="en-US" dirty="0"/>
              <a:t>Base and adder auxiliary contact blocks</a:t>
            </a:r>
          </a:p>
        </p:txBody>
      </p:sp>
      <p:sp>
        <p:nvSpPr>
          <p:cNvPr id="4" name="TextBox 3">
            <a:extLst>
              <a:ext uri="{FF2B5EF4-FFF2-40B4-BE49-F238E27FC236}">
                <a16:creationId xmlns:a16="http://schemas.microsoft.com/office/drawing/2014/main" id="{44D1B4B6-932C-4C05-A8E7-549658049A61}"/>
              </a:ext>
            </a:extLst>
          </p:cNvPr>
          <p:cNvSpPr txBox="1"/>
          <p:nvPr/>
        </p:nvSpPr>
        <p:spPr bwMode="gray">
          <a:xfrm>
            <a:off x="2936825" y="5569934"/>
            <a:ext cx="3336754" cy="412954"/>
          </a:xfrm>
          <a:prstGeom prst="rect">
            <a:avLst/>
          </a:prstGeom>
          <a:noFill/>
        </p:spPr>
        <p:txBody>
          <a:bodyPr wrap="square" lIns="72000" tIns="72000" rIns="72000" bIns="72000" rtlCol="0">
            <a:noAutofit/>
          </a:bodyPr>
          <a:lstStyle/>
          <a:p>
            <a:r>
              <a:rPr lang="en-US" dirty="0"/>
              <a:t>Control Power Transformers</a:t>
            </a:r>
          </a:p>
        </p:txBody>
      </p:sp>
      <p:sp>
        <p:nvSpPr>
          <p:cNvPr id="7" name="TextBox 6">
            <a:extLst>
              <a:ext uri="{FF2B5EF4-FFF2-40B4-BE49-F238E27FC236}">
                <a16:creationId xmlns:a16="http://schemas.microsoft.com/office/drawing/2014/main" id="{01E8C304-E695-4DFA-B400-65C0597BDE47}"/>
              </a:ext>
            </a:extLst>
          </p:cNvPr>
          <p:cNvSpPr txBox="1"/>
          <p:nvPr/>
        </p:nvSpPr>
        <p:spPr bwMode="gray">
          <a:xfrm>
            <a:off x="7084144" y="4704737"/>
            <a:ext cx="2728451" cy="368709"/>
          </a:xfrm>
          <a:prstGeom prst="rect">
            <a:avLst/>
          </a:prstGeom>
          <a:noFill/>
        </p:spPr>
        <p:txBody>
          <a:bodyPr wrap="square" lIns="72000" tIns="72000" rIns="72000" bIns="72000" rtlCol="0">
            <a:noAutofit/>
          </a:bodyPr>
          <a:lstStyle/>
          <a:p>
            <a:r>
              <a:rPr lang="en-US" b="1" dirty="0">
                <a:highlight>
                  <a:srgbClr val="C0C0C0"/>
                </a:highlight>
              </a:rPr>
              <a:t>NEMA 30mm Pilot Devices</a:t>
            </a:r>
          </a:p>
        </p:txBody>
      </p:sp>
      <p:pic>
        <p:nvPicPr>
          <p:cNvPr id="8" name="Audio 7">
            <a:hlinkClick r:id="" action="ppaction://media"/>
            <a:extLst>
              <a:ext uri="{FF2B5EF4-FFF2-40B4-BE49-F238E27FC236}">
                <a16:creationId xmlns:a16="http://schemas.microsoft.com/office/drawing/2014/main" id="{53BBBA42-B44E-4682-A4B7-C5A476C044F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659833" y="5791200"/>
            <a:ext cx="609600" cy="609600"/>
          </a:xfrm>
          <a:prstGeom prst="rect">
            <a:avLst/>
          </a:prstGeom>
        </p:spPr>
      </p:pic>
    </p:spTree>
    <p:custDataLst>
      <p:tags r:id="rId1"/>
    </p:custDataLst>
    <p:extLst>
      <p:ext uri="{BB962C8B-B14F-4D97-AF65-F5344CB8AC3E}">
        <p14:creationId xmlns:p14="http://schemas.microsoft.com/office/powerpoint/2010/main" val="3111041556"/>
      </p:ext>
    </p:extLst>
  </p:cSld>
  <p:clrMapOvr>
    <a:masterClrMapping/>
  </p:clrMapOvr>
  <p:transition advTm="19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a:spcAft>
                <a:spcPts val="600"/>
              </a:spcAft>
            </a:pPr>
            <a:r>
              <a:rPr lang="en-US" sz="1400" dirty="0"/>
              <a:t>Line voltage and frequency.</a:t>
            </a:r>
          </a:p>
          <a:p>
            <a:pPr>
              <a:spcAft>
                <a:spcPts val="600"/>
              </a:spcAft>
            </a:pPr>
            <a:r>
              <a:rPr lang="en-US" sz="1400" dirty="0"/>
              <a:t>Load – HP.</a:t>
            </a:r>
          </a:p>
          <a:p>
            <a:pPr>
              <a:spcAft>
                <a:spcPts val="600"/>
              </a:spcAft>
            </a:pPr>
            <a:r>
              <a:rPr lang="en-US" sz="1400" dirty="0"/>
              <a:t>Number of phases.</a:t>
            </a:r>
          </a:p>
          <a:p>
            <a:pPr>
              <a:spcAft>
                <a:spcPts val="600"/>
              </a:spcAft>
            </a:pPr>
            <a:r>
              <a:rPr lang="en-US" sz="1400" dirty="0"/>
              <a:t>Full load current.</a:t>
            </a:r>
          </a:p>
          <a:p>
            <a:pPr>
              <a:spcAft>
                <a:spcPts val="600"/>
              </a:spcAft>
            </a:pPr>
            <a:r>
              <a:rPr lang="en-US" sz="1400" dirty="0"/>
              <a:t>Enclosure.</a:t>
            </a:r>
          </a:p>
          <a:p>
            <a:pPr>
              <a:spcAft>
                <a:spcPts val="600"/>
              </a:spcAft>
            </a:pPr>
            <a:r>
              <a:rPr lang="en-US" sz="1400" dirty="0"/>
              <a:t>Ambient temperatures.</a:t>
            </a:r>
          </a:p>
          <a:p>
            <a:pPr>
              <a:spcAft>
                <a:spcPts val="600"/>
              </a:spcAft>
            </a:pPr>
            <a:r>
              <a:rPr lang="en-US" sz="1400" dirty="0"/>
              <a:t>Control voltage.</a:t>
            </a:r>
          </a:p>
          <a:p>
            <a:pPr>
              <a:spcAft>
                <a:spcPts val="600"/>
              </a:spcAft>
            </a:pPr>
            <a:r>
              <a:rPr lang="en-US" sz="1400" dirty="0"/>
              <a:t>Overload protection.</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44</a:t>
            </a:fld>
            <a:endParaRPr lang="en-US" dirty="0"/>
          </a:p>
        </p:txBody>
      </p:sp>
      <p:sp>
        <p:nvSpPr>
          <p:cNvPr id="7" name="Title 6"/>
          <p:cNvSpPr>
            <a:spLocks noGrp="1"/>
          </p:cNvSpPr>
          <p:nvPr>
            <p:ph type="title"/>
          </p:nvPr>
        </p:nvSpPr>
        <p:spPr/>
        <p:txBody>
          <a:bodyPr/>
          <a:lstStyle/>
          <a:p>
            <a:r>
              <a:rPr lang="en-US" sz="2400" dirty="0"/>
              <a:t>Specification information</a:t>
            </a:r>
          </a:p>
        </p:txBody>
      </p:sp>
    </p:spTree>
    <p:custDataLst>
      <p:tags r:id="rId1"/>
    </p:custDataLst>
    <p:extLst>
      <p:ext uri="{BB962C8B-B14F-4D97-AF65-F5344CB8AC3E}">
        <p14:creationId xmlns:p14="http://schemas.microsoft.com/office/powerpoint/2010/main" val="20072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7DD0-C74A-4E1A-AEDE-DF55DF4D0248}"/>
              </a:ext>
            </a:extLst>
          </p:cNvPr>
          <p:cNvSpPr>
            <a:spLocks noGrp="1"/>
          </p:cNvSpPr>
          <p:nvPr>
            <p:ph type="title"/>
          </p:nvPr>
        </p:nvSpPr>
        <p:spPr>
          <a:xfrm>
            <a:off x="325179" y="650181"/>
            <a:ext cx="11201400" cy="407168"/>
          </a:xfrm>
        </p:spPr>
        <p:txBody>
          <a:bodyPr/>
          <a:lstStyle/>
          <a:p>
            <a:r>
              <a:rPr lang="en-US" sz="2400" dirty="0"/>
              <a:t>Sales &amp; marketing resources</a:t>
            </a:r>
          </a:p>
        </p:txBody>
      </p:sp>
      <p:sp>
        <p:nvSpPr>
          <p:cNvPr id="4" name="Slide Number Placeholder 3">
            <a:extLst>
              <a:ext uri="{FF2B5EF4-FFF2-40B4-BE49-F238E27FC236}">
                <a16:creationId xmlns:a16="http://schemas.microsoft.com/office/drawing/2014/main" id="{78CD836D-CE15-4EF3-A330-CE1D534CDCAB}"/>
              </a:ext>
            </a:extLst>
          </p:cNvPr>
          <p:cNvSpPr>
            <a:spLocks noGrp="1"/>
          </p:cNvSpPr>
          <p:nvPr>
            <p:ph type="sldNum" sz="quarter" idx="4"/>
          </p:nvPr>
        </p:nvSpPr>
        <p:spPr/>
        <p:txBody>
          <a:bodyPr/>
          <a:lstStyle/>
          <a:p>
            <a:fld id="{00E6A5BD-C011-4A45-AA3A-201790FB7F2B}" type="slidenum">
              <a:rPr lang="en-CA" smtClean="0"/>
              <a:pPr/>
              <a:t>45</a:t>
            </a:fld>
            <a:endParaRPr lang="en-CA" dirty="0"/>
          </a:p>
        </p:txBody>
      </p:sp>
      <p:sp>
        <p:nvSpPr>
          <p:cNvPr id="5" name="Date Placeholder 4">
            <a:extLst>
              <a:ext uri="{FF2B5EF4-FFF2-40B4-BE49-F238E27FC236}">
                <a16:creationId xmlns:a16="http://schemas.microsoft.com/office/drawing/2014/main" id="{40A41E86-A56C-4165-AE49-581B3B2333FC}"/>
              </a:ext>
            </a:extLst>
          </p:cNvPr>
          <p:cNvSpPr>
            <a:spLocks noGrp="1"/>
          </p:cNvSpPr>
          <p:nvPr>
            <p:ph type="dt" sz="half" idx="2"/>
          </p:nvPr>
        </p:nvSpPr>
        <p:spPr/>
        <p:txBody>
          <a:bodyPr/>
          <a:lstStyle/>
          <a:p>
            <a:fld id="{DA6B31E3-731C-4F3C-992C-26B7CBECC89F}" type="datetime3">
              <a:rPr lang="en-US" smtClean="0"/>
              <a:t>9 January 2023</a:t>
            </a:fld>
            <a:endParaRPr lang="en-CA" dirty="0"/>
          </a:p>
        </p:txBody>
      </p:sp>
      <p:sp>
        <p:nvSpPr>
          <p:cNvPr id="6" name="Footer Placeholder 5">
            <a:extLst>
              <a:ext uri="{FF2B5EF4-FFF2-40B4-BE49-F238E27FC236}">
                <a16:creationId xmlns:a16="http://schemas.microsoft.com/office/drawing/2014/main" id="{C74DD7F6-CEDD-4311-90DB-C27E92840A85}"/>
              </a:ext>
            </a:extLst>
          </p:cNvPr>
          <p:cNvSpPr>
            <a:spLocks noGrp="1"/>
          </p:cNvSpPr>
          <p:nvPr>
            <p:ph type="ftr" sz="quarter" idx="3"/>
          </p:nvPr>
        </p:nvSpPr>
        <p:spPr/>
        <p:txBody>
          <a:bodyPr/>
          <a:lstStyle/>
          <a:p>
            <a:r>
              <a:rPr lang="en-US"/>
              <a:t>For INTERNAL TRAINING PURPOSES ONLY.|</a:t>
            </a:r>
            <a:endParaRPr lang="en-US" dirty="0"/>
          </a:p>
        </p:txBody>
      </p:sp>
      <p:sp>
        <p:nvSpPr>
          <p:cNvPr id="7" name="TextBox 6">
            <a:extLst>
              <a:ext uri="{FF2B5EF4-FFF2-40B4-BE49-F238E27FC236}">
                <a16:creationId xmlns:a16="http://schemas.microsoft.com/office/drawing/2014/main" id="{FA6C5328-A0CD-4EB9-A8DB-C4A6550F8122}"/>
              </a:ext>
            </a:extLst>
          </p:cNvPr>
          <p:cNvSpPr txBox="1"/>
          <p:nvPr/>
        </p:nvSpPr>
        <p:spPr>
          <a:xfrm>
            <a:off x="1577284" y="1679221"/>
            <a:ext cx="7713890" cy="3216265"/>
          </a:xfrm>
          <a:prstGeom prst="rect">
            <a:avLst/>
          </a:prstGeom>
          <a:noFill/>
        </p:spPr>
        <p:txBody>
          <a:bodyPr wrap="square" rtlCol="0">
            <a:spAutoFit/>
          </a:bodyPr>
          <a:lstStyle/>
          <a:p>
            <a:pPr marL="266700" indent="-266700" defTabSz="342900">
              <a:buFont typeface="Arial" panose="020B0604020202020204" pitchFamily="34" charset="0"/>
              <a:buChar char="•"/>
            </a:pPr>
            <a:r>
              <a:rPr lang="en-US" sz="1400" b="1" u="sng" dirty="0">
                <a:solidFill>
                  <a:srgbClr val="FF0000"/>
                </a:solidFill>
              </a:rPr>
              <a:t>ABB Electrification Website: </a:t>
            </a:r>
          </a:p>
          <a:p>
            <a:pPr defTabSz="342900"/>
            <a:endParaRPr lang="en-US" sz="1400" u="sng" dirty="0"/>
          </a:p>
          <a:p>
            <a:pPr indent="266700" defTabSz="342900"/>
            <a:r>
              <a:rPr lang="en-US" sz="1400" dirty="0">
                <a:hlinkClick r:id="rId6">
                  <a:extLst>
                    <a:ext uri="{A12FA001-AC4F-418D-AE19-62706E023703}">
                      <ahyp:hlinkClr xmlns:ahyp="http://schemas.microsoft.com/office/drawing/2018/hyperlinkcolor" val="tx"/>
                    </a:ext>
                  </a:extLst>
                </a:hlinkClick>
              </a:rPr>
              <a:t>https://electrification.us.abb.com/products/starters/nema-starters</a:t>
            </a:r>
            <a:endParaRPr lang="en-US" sz="1400" dirty="0"/>
          </a:p>
          <a:p>
            <a:pPr indent="266700" defTabSz="342900"/>
            <a:endParaRPr lang="en-US" sz="1400" dirty="0">
              <a:solidFill>
                <a:srgbClr val="4157AD"/>
              </a:solidFill>
            </a:endParaRPr>
          </a:p>
          <a:p>
            <a:pPr indent="266700" defTabSz="342900">
              <a:buFont typeface="Arial" panose="020B0604020202020204" pitchFamily="34" charset="0"/>
              <a:buChar char="•"/>
            </a:pPr>
            <a:r>
              <a:rPr lang="en-US" sz="1400" b="1" u="sng" dirty="0">
                <a:solidFill>
                  <a:srgbClr val="FF0000"/>
                </a:solidFill>
              </a:rPr>
              <a:t>Publication Library:   </a:t>
            </a:r>
          </a:p>
          <a:p>
            <a:pPr indent="266700" defTabSz="342900"/>
            <a:endParaRPr lang="en-US" sz="1400" u="sng" dirty="0">
              <a:solidFill>
                <a:schemeClr val="tx2"/>
              </a:solidFill>
              <a:hlinkClick r:id="rId7"/>
            </a:endParaRPr>
          </a:p>
          <a:p>
            <a:pPr indent="266700" defTabSz="342900"/>
            <a:r>
              <a:rPr lang="en-US" sz="1400" dirty="0">
                <a:hlinkClick r:id="rId8">
                  <a:extLst>
                    <a:ext uri="{A12FA001-AC4F-418D-AE19-62706E023703}">
                      <ahyp:hlinkClr xmlns:ahyp="http://schemas.microsoft.com/office/drawing/2018/hyperlinkcolor" val="tx"/>
                    </a:ext>
                  </a:extLst>
                </a:hlinkClick>
              </a:rPr>
              <a:t>Pumping Panels</a:t>
            </a:r>
            <a:endParaRPr lang="en-US" sz="1400" dirty="0"/>
          </a:p>
          <a:p>
            <a:pPr indent="266700" defTabSz="342900"/>
            <a:endParaRPr lang="en-US" sz="1400" u="sng" dirty="0">
              <a:hlinkClick r:id="rId7">
                <a:extLst>
                  <a:ext uri="{A12FA001-AC4F-418D-AE19-62706E023703}">
                    <ahyp:hlinkClr xmlns:ahyp="http://schemas.microsoft.com/office/drawing/2018/hyperlinkcolor" val="tx"/>
                  </a:ext>
                </a:extLst>
              </a:hlinkClick>
            </a:endParaRPr>
          </a:p>
          <a:p>
            <a:pPr indent="266700" defTabSz="342900"/>
            <a:r>
              <a:rPr lang="en-US" sz="1400" dirty="0">
                <a:hlinkClick r:id="rId9">
                  <a:extLst>
                    <a:ext uri="{A12FA001-AC4F-418D-AE19-62706E023703}">
                      <ahyp:hlinkClr xmlns:ahyp="http://schemas.microsoft.com/office/drawing/2018/hyperlinkcolor" val="tx"/>
                    </a:ext>
                  </a:extLst>
                </a:hlinkClick>
              </a:rPr>
              <a:t>Small Project Product Selection Guide</a:t>
            </a:r>
            <a:endParaRPr lang="en-US" sz="1400" dirty="0"/>
          </a:p>
          <a:p>
            <a:pPr indent="266700" defTabSz="342900"/>
            <a:endParaRPr lang="en-US" sz="1400" u="sng" dirty="0">
              <a:solidFill>
                <a:schemeClr val="tx2"/>
              </a:solidFill>
            </a:endParaRPr>
          </a:p>
          <a:p>
            <a:pPr indent="266700" defTabSz="342900">
              <a:buFont typeface="Arial" panose="020B0604020202020204" pitchFamily="34" charset="0"/>
              <a:buChar char="•"/>
            </a:pPr>
            <a:r>
              <a:rPr lang="en-US" sz="1400" b="1" u="sng" dirty="0">
                <a:solidFill>
                  <a:srgbClr val="FF0000"/>
                </a:solidFill>
              </a:rPr>
              <a:t>Controls Catalog/</a:t>
            </a:r>
            <a:r>
              <a:rPr lang="en-US" sz="1400" b="1" u="sng" dirty="0" err="1">
                <a:solidFill>
                  <a:srgbClr val="FF0000"/>
                </a:solidFill>
              </a:rPr>
              <a:t>SmartCatalog</a:t>
            </a:r>
            <a:r>
              <a:rPr lang="en-US" sz="1400" b="1" u="sng" dirty="0">
                <a:solidFill>
                  <a:srgbClr val="FF0000"/>
                </a:solidFill>
              </a:rPr>
              <a:t>:  </a:t>
            </a:r>
          </a:p>
          <a:p>
            <a:pPr indent="266700" defTabSz="342900"/>
            <a:endParaRPr lang="en-US" sz="1400" u="sng" dirty="0">
              <a:solidFill>
                <a:schemeClr val="tx2"/>
              </a:solidFill>
            </a:endParaRPr>
          </a:p>
          <a:p>
            <a:pPr indent="266700" defTabSz="342900"/>
            <a:r>
              <a:rPr lang="en-US" sz="1400" dirty="0">
                <a:hlinkClick r:id="rId10">
                  <a:extLst>
                    <a:ext uri="{A12FA001-AC4F-418D-AE19-62706E023703}">
                      <ahyp:hlinkClr xmlns:ahyp="http://schemas.microsoft.com/office/drawing/2018/hyperlinkcolor" val="tx"/>
                    </a:ext>
                  </a:extLst>
                </a:hlinkClick>
              </a:rPr>
              <a:t>https://electrification.us.abb.com/control-catalog</a:t>
            </a:r>
            <a:endParaRPr lang="en-US" sz="1400" dirty="0"/>
          </a:p>
          <a:p>
            <a:pPr indent="266700" defTabSz="342900"/>
            <a:endParaRPr lang="en-US" sz="1500" dirty="0">
              <a:solidFill>
                <a:srgbClr val="4157AD"/>
              </a:solidFill>
              <a:latin typeface="GE Inspira Pitch"/>
            </a:endParaRPr>
          </a:p>
        </p:txBody>
      </p:sp>
      <p:pic>
        <p:nvPicPr>
          <p:cNvPr id="9" name="Audio 8">
            <a:hlinkClick r:id="" action="ppaction://media"/>
            <a:extLst>
              <a:ext uri="{FF2B5EF4-FFF2-40B4-BE49-F238E27FC236}">
                <a16:creationId xmlns:a16="http://schemas.microsoft.com/office/drawing/2014/main" id="{1605C407-8EBB-4776-AFD9-66C3D07BF32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702362" y="6005742"/>
            <a:ext cx="609600" cy="609600"/>
          </a:xfrm>
          <a:prstGeom prst="rect">
            <a:avLst/>
          </a:prstGeom>
        </p:spPr>
      </p:pic>
      <p:sp>
        <p:nvSpPr>
          <p:cNvPr id="3" name="Rectangle 2">
            <a:extLst>
              <a:ext uri="{FF2B5EF4-FFF2-40B4-BE49-F238E27FC236}">
                <a16:creationId xmlns:a16="http://schemas.microsoft.com/office/drawing/2014/main" id="{1524F236-CAB6-4611-BED8-709F76EA4B11}"/>
              </a:ext>
            </a:extLst>
          </p:cNvPr>
          <p:cNvSpPr/>
          <p:nvPr/>
        </p:nvSpPr>
        <p:spPr bwMode="gray">
          <a:xfrm>
            <a:off x="325179" y="1244009"/>
            <a:ext cx="11375490" cy="40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custDataLst>
      <p:tags r:id="rId1"/>
    </p:custDataLst>
    <p:extLst>
      <p:ext uri="{BB962C8B-B14F-4D97-AF65-F5344CB8AC3E}">
        <p14:creationId xmlns:p14="http://schemas.microsoft.com/office/powerpoint/2010/main" val="1557851266"/>
      </p:ext>
    </p:extLst>
  </p:cSld>
  <p:clrMapOvr>
    <a:masterClrMapping/>
  </p:clrMapOvr>
  <mc:AlternateContent xmlns:mc="http://schemas.openxmlformats.org/markup-compatibility/2006" xmlns:p14="http://schemas.microsoft.com/office/powerpoint/2010/main">
    <mc:Choice Requires="p14">
      <p:transition spd="med" p14:dur="700" advTm="8258">
        <p:fade/>
      </p:transition>
    </mc:Choice>
    <mc:Fallback xmlns="">
      <p:transition spd="med" advTm="82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lvl="8"/>
            <a:endParaRPr lang="en-US" dirty="0"/>
          </a:p>
        </p:txBody>
      </p:sp>
      <p:sp>
        <p:nvSpPr>
          <p:cNvPr id="3" name="Date Placeholder 2"/>
          <p:cNvSpPr>
            <a:spLocks noGrp="1"/>
          </p:cNvSpPr>
          <p:nvPr>
            <p:ph type="dt" sz="half" idx="11"/>
          </p:nvPr>
        </p:nvSpPr>
        <p:spPr/>
        <p:txBody>
          <a:bodyPr/>
          <a:lstStyle/>
          <a:p>
            <a:fld id="{F2478BA2-5E01-4C3D-8F87-972321D46340}" type="datetime4">
              <a:rPr lang="en-US" smtClean="0"/>
              <a:t>January 9, 2023</a:t>
            </a:fld>
            <a:endParaRPr lang="en-US" dirty="0"/>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46</a:t>
            </a:fld>
            <a:endParaRPr lang="en-US" dirty="0"/>
          </a:p>
        </p:txBody>
      </p:sp>
    </p:spTree>
    <p:custDataLst>
      <p:tags r:id="rId1"/>
    </p:custDataLst>
    <p:extLst>
      <p:ext uri="{BB962C8B-B14F-4D97-AF65-F5344CB8AC3E}">
        <p14:creationId xmlns:p14="http://schemas.microsoft.com/office/powerpoint/2010/main" val="3296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3"/>
            </p:custDataLst>
          </p:nvPr>
        </p:nvGraphicFramePr>
        <p:xfrm>
          <a:off x="1525587" y="2183"/>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7" imgW="270" imgH="270" progId="TCLayout.ActiveDocument.1">
                  <p:embed/>
                </p:oleObj>
              </mc:Choice>
              <mc:Fallback>
                <p:oleObj name="think-cell Slide" r:id="rId7" imgW="270" imgH="270" progId="TCLayout.ActiveDocument.1">
                  <p:embed/>
                  <p:pic>
                    <p:nvPicPr>
                      <p:cNvPr id="9" name="Object 8" hidden="1"/>
                      <p:cNvPicPr/>
                      <p:nvPr/>
                    </p:nvPicPr>
                    <p:blipFill>
                      <a:blip r:embed="rId8"/>
                      <a:stretch>
                        <a:fillRect/>
                      </a:stretch>
                    </p:blipFill>
                    <p:spPr>
                      <a:xfrm>
                        <a:off x="1525587" y="2183"/>
                        <a:ext cx="1588" cy="1588"/>
                      </a:xfrm>
                      <a:prstGeom prst="rect">
                        <a:avLst/>
                      </a:prstGeom>
                    </p:spPr>
                  </p:pic>
                </p:oleObj>
              </mc:Fallback>
            </mc:AlternateContent>
          </a:graphicData>
        </a:graphic>
      </p:graphicFrame>
      <p:sp>
        <p:nvSpPr>
          <p:cNvPr id="8" name="Rectangle 7" hidden="1"/>
          <p:cNvSpPr/>
          <p:nvPr>
            <p:custDataLst>
              <p:tags r:id="rId4"/>
            </p:custDataLst>
          </p:nvPr>
        </p:nvSpPr>
        <p:spPr bwMode="gray">
          <a:xfrm>
            <a:off x="1524000" y="595"/>
            <a:ext cx="158722" cy="1587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2400" b="1" dirty="0" err="1">
              <a:latin typeface="ABBvoice" panose="020D0603020503020204" pitchFamily="34" charset="0"/>
              <a:ea typeface="ABBvoice" panose="020D0603020503020204" pitchFamily="34" charset="0"/>
              <a:cs typeface="ABBvoice" panose="020D0603020503020204" pitchFamily="34" charset="0"/>
              <a:sym typeface="ABBvoice" panose="020D0603020503020204" pitchFamily="34" charset="0"/>
            </a:endParaRPr>
          </a:p>
        </p:txBody>
      </p:sp>
      <p:sp>
        <p:nvSpPr>
          <p:cNvPr id="2" name="Content Placeholder 1"/>
          <p:cNvSpPr>
            <a:spLocks noGrp="1"/>
          </p:cNvSpPr>
          <p:nvPr>
            <p:ph sz="quarter" idx="21"/>
          </p:nvPr>
        </p:nvSpPr>
        <p:spPr/>
        <p:txBody>
          <a:bodyPr/>
          <a:lstStyle/>
          <a:p>
            <a:pPr>
              <a:spcAft>
                <a:spcPts val="600"/>
              </a:spcAft>
            </a:pPr>
            <a:r>
              <a:rPr lang="en-US" sz="1400" dirty="0"/>
              <a:t>Electrical interchangeability among manufacturers for a given NEMA size.</a:t>
            </a:r>
          </a:p>
          <a:p>
            <a:pPr>
              <a:spcAft>
                <a:spcPts val="600"/>
              </a:spcAft>
            </a:pPr>
            <a:r>
              <a:rPr lang="en-US" sz="1400" dirty="0"/>
              <a:t>Replaceable power contacts.</a:t>
            </a:r>
          </a:p>
          <a:p>
            <a:pPr>
              <a:spcAft>
                <a:spcPts val="600"/>
              </a:spcAft>
            </a:pPr>
            <a:r>
              <a:rPr lang="en-US" sz="1400" dirty="0"/>
              <a:t>Encapsulated coils.</a:t>
            </a:r>
          </a:p>
          <a:p>
            <a:pPr>
              <a:spcAft>
                <a:spcPts val="600"/>
              </a:spcAft>
            </a:pPr>
            <a:r>
              <a:rPr lang="en-US" sz="1400" dirty="0"/>
              <a:t>Enough reserve capacity to ensure performance over broad applications under NEC without assessment of life requirements.</a:t>
            </a:r>
          </a:p>
          <a:p>
            <a:pPr>
              <a:spcAft>
                <a:spcPts val="600"/>
              </a:spcAft>
            </a:pPr>
            <a:r>
              <a:rPr lang="en-US" sz="1400" dirty="0"/>
              <a:t>Class 20 overload protection.</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5</a:t>
            </a:fld>
            <a:endParaRPr lang="en-US" dirty="0"/>
          </a:p>
        </p:txBody>
      </p:sp>
      <p:sp>
        <p:nvSpPr>
          <p:cNvPr id="7" name="Title 6"/>
          <p:cNvSpPr>
            <a:spLocks noGrp="1"/>
          </p:cNvSpPr>
          <p:nvPr>
            <p:ph type="title"/>
          </p:nvPr>
        </p:nvSpPr>
        <p:spPr>
          <a:xfrm>
            <a:off x="333264" y="565350"/>
            <a:ext cx="11520000" cy="396000"/>
          </a:xfrm>
        </p:spPr>
        <p:txBody>
          <a:bodyPr/>
          <a:lstStyle/>
          <a:p>
            <a:r>
              <a:rPr lang="en-US" sz="2400" dirty="0"/>
              <a:t>NEMA standards (2/2)</a:t>
            </a:r>
          </a:p>
        </p:txBody>
      </p:sp>
    </p:spTree>
    <p:custDataLst>
      <p:tags r:id="rId2"/>
    </p:custDataLst>
    <p:extLst>
      <p:ext uri="{BB962C8B-B14F-4D97-AF65-F5344CB8AC3E}">
        <p14:creationId xmlns:p14="http://schemas.microsoft.com/office/powerpoint/2010/main" val="39891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a:xfrm>
            <a:off x="1770895" y="1438223"/>
            <a:ext cx="8642100" cy="3981554"/>
          </a:xfrm>
        </p:spPr>
        <p:txBody>
          <a:bodyPr/>
          <a:lstStyle/>
          <a:p>
            <a:r>
              <a:rPr lang="en-US" sz="1600" dirty="0"/>
              <a:t>Complete line of power contactors, starters, starter assemblies, and accessories from NEMA Size 0 to NEMA Size 9.</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6</a:t>
            </a:fld>
            <a:endParaRPr lang="en-US" dirty="0"/>
          </a:p>
        </p:txBody>
      </p:sp>
      <p:sp>
        <p:nvSpPr>
          <p:cNvPr id="7" name="Title 6"/>
          <p:cNvSpPr>
            <a:spLocks noGrp="1"/>
          </p:cNvSpPr>
          <p:nvPr>
            <p:ph type="title"/>
          </p:nvPr>
        </p:nvSpPr>
        <p:spPr>
          <a:xfrm>
            <a:off x="333264" y="565350"/>
            <a:ext cx="11520000" cy="396000"/>
          </a:xfrm>
        </p:spPr>
        <p:txBody>
          <a:bodyPr/>
          <a:lstStyle/>
          <a:p>
            <a:r>
              <a:rPr lang="en-US" sz="2400" dirty="0"/>
              <a:t>NEMA device ratings</a:t>
            </a:r>
          </a:p>
        </p:txBody>
      </p:sp>
      <p:graphicFrame>
        <p:nvGraphicFramePr>
          <p:cNvPr id="8" name="Table 7"/>
          <p:cNvGraphicFramePr>
            <a:graphicFrameLocks noGrp="1"/>
          </p:cNvGraphicFramePr>
          <p:nvPr>
            <p:extLst>
              <p:ext uri="{D42A27DB-BD31-4B8C-83A1-F6EECF244321}">
                <p14:modId xmlns:p14="http://schemas.microsoft.com/office/powerpoint/2010/main" val="761494097"/>
              </p:ext>
            </p:extLst>
          </p:nvPr>
        </p:nvGraphicFramePr>
        <p:xfrm>
          <a:off x="1770895" y="2121027"/>
          <a:ext cx="8642102" cy="3449140"/>
        </p:xfrm>
        <a:graphic>
          <a:graphicData uri="http://schemas.openxmlformats.org/drawingml/2006/table">
            <a:tbl>
              <a:tblPr firstRow="1" bandRow="1">
                <a:tableStyleId>{773F8A54-F971-430D-9108-034FE38666EA}</a:tableStyleId>
              </a:tblPr>
              <a:tblGrid>
                <a:gridCol w="692742">
                  <a:extLst>
                    <a:ext uri="{9D8B030D-6E8A-4147-A177-3AD203B41FA5}">
                      <a16:colId xmlns:a16="http://schemas.microsoft.com/office/drawing/2014/main" val="20000"/>
                    </a:ext>
                  </a:extLst>
                </a:gridCol>
                <a:gridCol w="2006252">
                  <a:extLst>
                    <a:ext uri="{9D8B030D-6E8A-4147-A177-3AD203B41FA5}">
                      <a16:colId xmlns:a16="http://schemas.microsoft.com/office/drawing/2014/main" val="20001"/>
                    </a:ext>
                  </a:extLst>
                </a:gridCol>
                <a:gridCol w="1485777">
                  <a:extLst>
                    <a:ext uri="{9D8B030D-6E8A-4147-A177-3AD203B41FA5}">
                      <a16:colId xmlns:a16="http://schemas.microsoft.com/office/drawing/2014/main" val="20002"/>
                    </a:ext>
                  </a:extLst>
                </a:gridCol>
                <a:gridCol w="1485777">
                  <a:extLst>
                    <a:ext uri="{9D8B030D-6E8A-4147-A177-3AD203B41FA5}">
                      <a16:colId xmlns:a16="http://schemas.microsoft.com/office/drawing/2014/main" val="20003"/>
                    </a:ext>
                  </a:extLst>
                </a:gridCol>
                <a:gridCol w="1485777">
                  <a:extLst>
                    <a:ext uri="{9D8B030D-6E8A-4147-A177-3AD203B41FA5}">
                      <a16:colId xmlns:a16="http://schemas.microsoft.com/office/drawing/2014/main" val="20004"/>
                    </a:ext>
                  </a:extLst>
                </a:gridCol>
                <a:gridCol w="1485777">
                  <a:extLst>
                    <a:ext uri="{9D8B030D-6E8A-4147-A177-3AD203B41FA5}">
                      <a16:colId xmlns:a16="http://schemas.microsoft.com/office/drawing/2014/main" val="20005"/>
                    </a:ext>
                  </a:extLst>
                </a:gridCol>
              </a:tblGrid>
              <a:tr h="481500">
                <a:tc>
                  <a:txBody>
                    <a:bodyPr/>
                    <a:lstStyle/>
                    <a:p>
                      <a:r>
                        <a:rPr lang="en-US" sz="1400" dirty="0"/>
                        <a:t>NEMA</a:t>
                      </a:r>
                      <a:r>
                        <a:rPr lang="en-US" sz="1400" baseline="0" dirty="0"/>
                        <a:t> </a:t>
                      </a:r>
                      <a:r>
                        <a:rPr lang="en-US" sz="1400" dirty="0"/>
                        <a:t>Size</a:t>
                      </a:r>
                    </a:p>
                  </a:txBody>
                  <a:tcPr marL="0" marR="0" marT="27427" marB="27427" anchor="b">
                    <a:lnB w="12700" cap="flat" cmpd="sng" algn="ctr">
                      <a:solidFill>
                        <a:schemeClr val="tx1"/>
                      </a:solidFill>
                      <a:prstDash val="solid"/>
                      <a:round/>
                      <a:headEnd type="none" w="med" len="med"/>
                      <a:tailEnd type="none" w="med" len="med"/>
                    </a:lnB>
                  </a:tcPr>
                </a:tc>
                <a:tc>
                  <a:txBody>
                    <a:bodyPr/>
                    <a:lstStyle/>
                    <a:p>
                      <a:pPr algn="ctr"/>
                      <a:r>
                        <a:rPr lang="en-US" sz="1400" dirty="0"/>
                        <a:t>Enclosed continuous</a:t>
                      </a:r>
                      <a:br>
                        <a:rPr lang="en-US" sz="1400" baseline="0" dirty="0"/>
                      </a:br>
                      <a:r>
                        <a:rPr lang="en-US" sz="1400" dirty="0"/>
                        <a:t>ampere</a:t>
                      </a:r>
                      <a:r>
                        <a:rPr lang="en-US" sz="1400" baseline="0" dirty="0"/>
                        <a:t> </a:t>
                      </a:r>
                      <a:r>
                        <a:rPr lang="en-US" sz="1400" dirty="0"/>
                        <a:t>rating</a:t>
                      </a:r>
                    </a:p>
                  </a:txBody>
                  <a:tcPr marL="0" marR="0" marT="27427" marB="27427" anchor="b">
                    <a:lnB w="12700" cap="flat" cmpd="sng" algn="ctr">
                      <a:solidFill>
                        <a:schemeClr val="tx1"/>
                      </a:solidFill>
                      <a:prstDash val="solid"/>
                      <a:round/>
                      <a:headEnd type="none" w="med" len="med"/>
                      <a:tailEnd type="none" w="med" len="med"/>
                    </a:lnB>
                  </a:tcPr>
                </a:tc>
                <a:tc>
                  <a:txBody>
                    <a:bodyPr/>
                    <a:lstStyle/>
                    <a:p>
                      <a:pPr algn="ctr"/>
                      <a:r>
                        <a:rPr lang="en-US" sz="1400" dirty="0"/>
                        <a:t>1 Phase</a:t>
                      </a:r>
                      <a:r>
                        <a:rPr lang="en-US" sz="1400" baseline="0" dirty="0"/>
                        <a:t> </a:t>
                      </a:r>
                      <a:r>
                        <a:rPr lang="en-US" sz="1400" dirty="0"/>
                        <a:t>HP at</a:t>
                      </a:r>
                    </a:p>
                    <a:p>
                      <a:pPr algn="ctr"/>
                      <a:r>
                        <a:rPr lang="en-US" sz="1400" dirty="0"/>
                        <a:t>115V-120V</a:t>
                      </a:r>
                    </a:p>
                  </a:txBody>
                  <a:tcPr marL="0" marR="0" marT="27427" marB="27427" anchor="b">
                    <a:lnB w="12700" cap="flat" cmpd="sng" algn="ctr">
                      <a:solidFill>
                        <a:schemeClr val="tx1"/>
                      </a:solidFill>
                      <a:prstDash val="solid"/>
                      <a:round/>
                      <a:headEnd type="none" w="med" len="med"/>
                      <a:tailEnd type="none" w="med" len="med"/>
                    </a:lnB>
                  </a:tcPr>
                </a:tc>
                <a:tc>
                  <a:txBody>
                    <a:bodyPr/>
                    <a:lstStyle/>
                    <a:p>
                      <a:pPr algn="ctr"/>
                      <a:r>
                        <a:rPr lang="en-US" sz="1400" dirty="0"/>
                        <a:t>1 Phase</a:t>
                      </a:r>
                      <a:r>
                        <a:rPr lang="en-US" sz="1400" baseline="0" dirty="0"/>
                        <a:t> </a:t>
                      </a:r>
                      <a:r>
                        <a:rPr lang="en-US" sz="1400" dirty="0"/>
                        <a:t>HP at</a:t>
                      </a:r>
                    </a:p>
                    <a:p>
                      <a:pPr algn="ctr"/>
                      <a:r>
                        <a:rPr lang="en-US" sz="1400" dirty="0"/>
                        <a:t>230V-240V</a:t>
                      </a:r>
                    </a:p>
                  </a:txBody>
                  <a:tcPr marL="0" marR="0" marT="27427" marB="27427" anchor="b">
                    <a:lnB w="12700" cap="flat" cmpd="sng" algn="ctr">
                      <a:solidFill>
                        <a:schemeClr val="tx1"/>
                      </a:solidFill>
                      <a:prstDash val="solid"/>
                      <a:round/>
                      <a:headEnd type="none" w="med" len="med"/>
                      <a:tailEnd type="none" w="med" len="med"/>
                    </a:lnB>
                  </a:tcPr>
                </a:tc>
                <a:tc>
                  <a:txBody>
                    <a:bodyPr/>
                    <a:lstStyle/>
                    <a:p>
                      <a:pPr algn="ctr"/>
                      <a:r>
                        <a:rPr lang="en-US" sz="1400" dirty="0"/>
                        <a:t>3 Phase</a:t>
                      </a:r>
                      <a:r>
                        <a:rPr lang="en-US" sz="1400" baseline="0" dirty="0"/>
                        <a:t> </a:t>
                      </a:r>
                      <a:r>
                        <a:rPr lang="en-US" sz="1400" dirty="0"/>
                        <a:t>HP at</a:t>
                      </a:r>
                    </a:p>
                    <a:p>
                      <a:pPr algn="ctr"/>
                      <a:r>
                        <a:rPr lang="en-US" sz="1400" dirty="0"/>
                        <a:t>230V-240V</a:t>
                      </a:r>
                    </a:p>
                  </a:txBody>
                  <a:tcPr marL="0" marR="0" marT="27427" marB="27427" anchor="b">
                    <a:lnB w="12700" cap="flat" cmpd="sng" algn="ctr">
                      <a:solidFill>
                        <a:schemeClr val="tx1"/>
                      </a:solidFill>
                      <a:prstDash val="solid"/>
                      <a:round/>
                      <a:headEnd type="none" w="med" len="med"/>
                      <a:tailEnd type="none" w="med" len="med"/>
                    </a:lnB>
                  </a:tcPr>
                </a:tc>
                <a:tc>
                  <a:txBody>
                    <a:bodyPr/>
                    <a:lstStyle/>
                    <a:p>
                      <a:pPr algn="ctr"/>
                      <a:r>
                        <a:rPr lang="en-US" sz="1400" dirty="0"/>
                        <a:t>3 Phase</a:t>
                      </a:r>
                      <a:r>
                        <a:rPr lang="en-US" sz="1400" baseline="0" dirty="0"/>
                        <a:t> </a:t>
                      </a:r>
                      <a:r>
                        <a:rPr lang="en-US" sz="1400" dirty="0"/>
                        <a:t>HP at</a:t>
                      </a:r>
                    </a:p>
                    <a:p>
                      <a:pPr algn="ctr"/>
                      <a:r>
                        <a:rPr lang="en-US" sz="1400" dirty="0"/>
                        <a:t>460V-600V</a:t>
                      </a:r>
                    </a:p>
                  </a:txBody>
                  <a:tcPr marL="0" marR="0" marT="27427" marB="27427"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3399">
                <a:tc>
                  <a:txBody>
                    <a:bodyPr/>
                    <a:lstStyle/>
                    <a:p>
                      <a:r>
                        <a:rPr lang="en-US" sz="1200" dirty="0"/>
                        <a:t>00</a:t>
                      </a:r>
                    </a:p>
                    <a:p>
                      <a:r>
                        <a:rPr lang="en-US" sz="1200" dirty="0"/>
                        <a:t>0</a:t>
                      </a:r>
                    </a:p>
                    <a:p>
                      <a:r>
                        <a:rPr lang="en-US" sz="1200" dirty="0"/>
                        <a:t>1</a:t>
                      </a:r>
                    </a:p>
                  </a:txBody>
                  <a:tcPr marL="0" marR="0" marT="27427" marB="27427">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9</a:t>
                      </a:r>
                    </a:p>
                    <a:p>
                      <a:pPr algn="ctr"/>
                      <a:r>
                        <a:rPr lang="en-US" sz="1200" dirty="0"/>
                        <a:t>18</a:t>
                      </a:r>
                    </a:p>
                    <a:p>
                      <a:pPr algn="ctr"/>
                      <a:r>
                        <a:rPr lang="en-US" sz="1200" dirty="0"/>
                        <a:t>27</a:t>
                      </a:r>
                    </a:p>
                  </a:txBody>
                  <a:tcPr marL="0" marR="0" marT="27427" marB="27427">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1/3</a:t>
                      </a:r>
                      <a:r>
                        <a:rPr lang="en-US" sz="1200" baseline="0" dirty="0"/>
                        <a:t> </a:t>
                      </a:r>
                      <a:endParaRPr lang="en-US" sz="1200" dirty="0"/>
                    </a:p>
                    <a:p>
                      <a:pPr algn="ctr"/>
                      <a:r>
                        <a:rPr lang="en-US" sz="1200" dirty="0"/>
                        <a:t>1</a:t>
                      </a:r>
                    </a:p>
                    <a:p>
                      <a:pPr algn="ctr"/>
                      <a:r>
                        <a:rPr lang="en-US" sz="1200" dirty="0"/>
                        <a:t>2</a:t>
                      </a:r>
                    </a:p>
                  </a:txBody>
                  <a:tcPr marL="0" marR="0" marT="27427" marB="27427">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a:t>
                      </a:r>
                    </a:p>
                    <a:p>
                      <a:pPr algn="ctr"/>
                      <a:r>
                        <a:rPr lang="en-US" sz="1200" dirty="0"/>
                        <a:t>2</a:t>
                      </a:r>
                    </a:p>
                    <a:p>
                      <a:pPr algn="ctr"/>
                      <a:r>
                        <a:rPr lang="en-US" sz="1200" dirty="0"/>
                        <a:t>3</a:t>
                      </a:r>
                    </a:p>
                  </a:txBody>
                  <a:tcPr marL="0" marR="0" marT="27427" marB="27427">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 ½</a:t>
                      </a:r>
                    </a:p>
                    <a:p>
                      <a:pPr algn="ctr"/>
                      <a:r>
                        <a:rPr lang="en-US" sz="1200" dirty="0"/>
                        <a:t>3</a:t>
                      </a:r>
                    </a:p>
                    <a:p>
                      <a:pPr algn="ctr"/>
                      <a:r>
                        <a:rPr lang="en-US" sz="1200" dirty="0"/>
                        <a:t>7 ½</a:t>
                      </a:r>
                    </a:p>
                  </a:txBody>
                  <a:tcPr marL="0" marR="0" marT="27427" marB="27427">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a:t>
                      </a:r>
                    </a:p>
                    <a:p>
                      <a:pPr algn="ctr"/>
                      <a:r>
                        <a:rPr lang="en-US" sz="1200" dirty="0"/>
                        <a:t>5</a:t>
                      </a:r>
                    </a:p>
                    <a:p>
                      <a:pPr algn="ctr"/>
                      <a:r>
                        <a:rPr lang="en-US" sz="1200" dirty="0"/>
                        <a:t>10</a:t>
                      </a:r>
                    </a:p>
                  </a:txBody>
                  <a:tcPr marL="0" marR="0" marT="27427" marB="27427">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1018">
                <a:tc>
                  <a:txBody>
                    <a:bodyPr/>
                    <a:lstStyle/>
                    <a:p>
                      <a:r>
                        <a:rPr lang="en-US" sz="1200" dirty="0"/>
                        <a:t>2</a:t>
                      </a:r>
                    </a:p>
                    <a:p>
                      <a:r>
                        <a:rPr lang="en-US" sz="1200" dirty="0"/>
                        <a:t>3</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45</a:t>
                      </a:r>
                    </a:p>
                    <a:p>
                      <a:pPr algn="ctr"/>
                      <a:r>
                        <a:rPr lang="en-US" sz="1200" dirty="0"/>
                        <a:t>90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3</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7 ½</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15</a:t>
                      </a:r>
                    </a:p>
                    <a:p>
                      <a:pPr algn="ctr"/>
                      <a:r>
                        <a:rPr lang="en-US" sz="1200" dirty="0"/>
                        <a:t>30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25</a:t>
                      </a:r>
                    </a:p>
                    <a:p>
                      <a:pPr algn="ctr"/>
                      <a:r>
                        <a:rPr lang="en-US" sz="1200" dirty="0"/>
                        <a:t>50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1018">
                <a:tc>
                  <a:txBody>
                    <a:bodyPr/>
                    <a:lstStyle/>
                    <a:p>
                      <a:r>
                        <a:rPr lang="en-US" sz="1200" dirty="0"/>
                        <a:t>4</a:t>
                      </a:r>
                    </a:p>
                    <a:p>
                      <a:r>
                        <a:rPr lang="en-US" sz="1200" dirty="0"/>
                        <a:t>5</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135</a:t>
                      </a:r>
                    </a:p>
                    <a:p>
                      <a:pPr algn="ctr"/>
                      <a:r>
                        <a:rPr lang="en-US" sz="1200" dirty="0"/>
                        <a:t>270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50</a:t>
                      </a:r>
                    </a:p>
                    <a:p>
                      <a:pPr algn="ctr"/>
                      <a:r>
                        <a:rPr lang="en-US" sz="1200" dirty="0"/>
                        <a:t>100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100</a:t>
                      </a:r>
                    </a:p>
                    <a:p>
                      <a:pPr algn="ctr"/>
                      <a:r>
                        <a:rPr lang="en-US" sz="1200" dirty="0"/>
                        <a:t>200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91018">
                <a:tc>
                  <a:txBody>
                    <a:bodyPr/>
                    <a:lstStyle/>
                    <a:p>
                      <a:r>
                        <a:rPr lang="en-US" sz="1200" dirty="0"/>
                        <a:t>6</a:t>
                      </a:r>
                    </a:p>
                    <a:p>
                      <a:r>
                        <a:rPr lang="en-US" sz="1200" dirty="0"/>
                        <a:t>7</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540</a:t>
                      </a:r>
                    </a:p>
                    <a:p>
                      <a:pPr algn="ctr"/>
                      <a:r>
                        <a:rPr lang="en-US" sz="1200" dirty="0"/>
                        <a:t>810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200</a:t>
                      </a:r>
                    </a:p>
                    <a:p>
                      <a:pPr algn="ctr"/>
                      <a:r>
                        <a:rPr lang="en-US" sz="1200" dirty="0"/>
                        <a:t>300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dirty="0"/>
                        <a:t>400</a:t>
                      </a:r>
                    </a:p>
                    <a:p>
                      <a:pPr algn="ctr"/>
                      <a:r>
                        <a:rPr lang="en-US" sz="1200" dirty="0"/>
                        <a:t>600</a:t>
                      </a:r>
                    </a:p>
                  </a:txBody>
                  <a:tcPr marL="0" marR="0" marT="27427" marB="27427">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91018">
                <a:tc>
                  <a:txBody>
                    <a:bodyPr/>
                    <a:lstStyle/>
                    <a:p>
                      <a:r>
                        <a:rPr lang="en-US" sz="1200" dirty="0"/>
                        <a:t>8</a:t>
                      </a:r>
                    </a:p>
                    <a:p>
                      <a:r>
                        <a:rPr lang="en-US" sz="1200" dirty="0"/>
                        <a:t>9</a:t>
                      </a:r>
                    </a:p>
                  </a:txBody>
                  <a:tcPr marL="0" marR="0" marT="27427" marB="27427">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dirty="0"/>
                        <a:t>1215</a:t>
                      </a:r>
                    </a:p>
                    <a:p>
                      <a:pPr algn="ctr"/>
                      <a:r>
                        <a:rPr lang="en-US" sz="1200" dirty="0"/>
                        <a:t>2250</a:t>
                      </a:r>
                    </a:p>
                  </a:txBody>
                  <a:tcPr marL="0" marR="0" marT="27427" marB="27427">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dirty="0"/>
                        <a:t>-</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dirty="0"/>
                        <a:t>-</a:t>
                      </a:r>
                    </a:p>
                    <a:p>
                      <a:pPr algn="ctr"/>
                      <a:r>
                        <a:rPr lang="en-US" sz="1200" dirty="0"/>
                        <a:t>-</a:t>
                      </a:r>
                    </a:p>
                  </a:txBody>
                  <a:tcPr marL="0" marR="0" marT="27427" marB="27427">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dirty="0"/>
                        <a:t>450</a:t>
                      </a:r>
                    </a:p>
                    <a:p>
                      <a:pPr algn="ctr"/>
                      <a:r>
                        <a:rPr lang="en-US" sz="1200" dirty="0"/>
                        <a:t>800</a:t>
                      </a:r>
                    </a:p>
                  </a:txBody>
                  <a:tcPr marL="0" marR="0" marT="27427" marB="27427">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dirty="0"/>
                        <a:t>900</a:t>
                      </a:r>
                    </a:p>
                    <a:p>
                      <a:pPr algn="ctr"/>
                      <a:r>
                        <a:rPr lang="en-US" sz="1200" dirty="0"/>
                        <a:t>1600</a:t>
                      </a:r>
                    </a:p>
                  </a:txBody>
                  <a:tcPr marL="0" marR="0" marT="27427" marB="27427">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132269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a:spcAft>
                <a:spcPts val="600"/>
              </a:spcAft>
            </a:pPr>
            <a:r>
              <a:rPr lang="en-US" sz="1400" dirty="0"/>
              <a:t>Across-the-line starters.</a:t>
            </a:r>
          </a:p>
          <a:p>
            <a:pPr>
              <a:spcAft>
                <a:spcPts val="600"/>
              </a:spcAft>
            </a:pPr>
            <a:r>
              <a:rPr lang="en-US" sz="1400" dirty="0"/>
              <a:t>Combination starters.</a:t>
            </a:r>
          </a:p>
          <a:p>
            <a:pPr>
              <a:spcAft>
                <a:spcPts val="600"/>
              </a:spcAft>
            </a:pPr>
            <a:r>
              <a:rPr lang="en-US" sz="1400" dirty="0"/>
              <a:t>Reduced voltage starters.</a:t>
            </a:r>
          </a:p>
          <a:p>
            <a:pPr>
              <a:spcAft>
                <a:spcPts val="600"/>
              </a:spcAft>
            </a:pPr>
            <a:r>
              <a:rPr lang="en-US" sz="1400" dirty="0"/>
              <a:t>Reversing forms.</a:t>
            </a:r>
          </a:p>
          <a:p>
            <a:pPr>
              <a:spcAft>
                <a:spcPts val="600"/>
              </a:spcAft>
            </a:pPr>
            <a:r>
              <a:rPr lang="en-US" sz="1400" dirty="0"/>
              <a:t>Two-speed.</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7</a:t>
            </a:fld>
            <a:endParaRPr lang="en-US" dirty="0"/>
          </a:p>
        </p:txBody>
      </p:sp>
      <p:sp>
        <p:nvSpPr>
          <p:cNvPr id="7" name="Title 6"/>
          <p:cNvSpPr>
            <a:spLocks noGrp="1"/>
          </p:cNvSpPr>
          <p:nvPr>
            <p:ph type="title"/>
          </p:nvPr>
        </p:nvSpPr>
        <p:spPr>
          <a:xfrm>
            <a:off x="333264" y="544089"/>
            <a:ext cx="11520000" cy="396000"/>
          </a:xfrm>
        </p:spPr>
        <p:txBody>
          <a:bodyPr/>
          <a:lstStyle/>
          <a:p>
            <a:r>
              <a:rPr lang="en-US" sz="2400" dirty="0"/>
              <a:t>ABB IS 300 line</a:t>
            </a:r>
          </a:p>
        </p:txBody>
      </p:sp>
    </p:spTree>
    <p:custDataLst>
      <p:tags r:id="rId1"/>
    </p:custDataLst>
    <p:extLst>
      <p:ext uri="{BB962C8B-B14F-4D97-AF65-F5344CB8AC3E}">
        <p14:creationId xmlns:p14="http://schemas.microsoft.com/office/powerpoint/2010/main" val="337185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DE26F-C7F2-4651-81BC-B0177D42587D}"/>
              </a:ext>
            </a:extLst>
          </p:cNvPr>
          <p:cNvSpPr>
            <a:spLocks noGrp="1" noChangeArrowheads="1"/>
          </p:cNvSpPr>
          <p:nvPr>
            <p:ph type="title"/>
          </p:nvPr>
        </p:nvSpPr>
        <p:spPr>
          <a:xfrm>
            <a:off x="295867" y="543940"/>
            <a:ext cx="4818218" cy="607219"/>
          </a:xfrm>
          <a:noFill/>
        </p:spPr>
        <p:txBody>
          <a:bodyPr vert="horz" lIns="51792" tIns="25897" rIns="51792" bIns="25897" rtlCol="0" anchor="ctr" anchorCtr="0">
            <a:noAutofit/>
          </a:bodyPr>
          <a:lstStyle/>
          <a:p>
            <a:r>
              <a:rPr lang="en-US" altLang="en-US" sz="2400" dirty="0"/>
              <a:t>NEMA Combination Starters</a:t>
            </a:r>
          </a:p>
        </p:txBody>
      </p:sp>
      <p:pic>
        <p:nvPicPr>
          <p:cNvPr id="5" name="Picture 1028">
            <a:extLst>
              <a:ext uri="{FF2B5EF4-FFF2-40B4-BE49-F238E27FC236}">
                <a16:creationId xmlns:a16="http://schemas.microsoft.com/office/drawing/2014/main" id="{87C09CFA-1766-43DB-9832-EB11CBB58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2100" y="1618473"/>
            <a:ext cx="3366228" cy="430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6F0F9F4-EFA9-490B-A539-A02A6AE2CCF1}"/>
              </a:ext>
            </a:extLst>
          </p:cNvPr>
          <p:cNvSpPr txBox="1"/>
          <p:nvPr/>
        </p:nvSpPr>
        <p:spPr bwMode="gray">
          <a:xfrm>
            <a:off x="6464710" y="2185841"/>
            <a:ext cx="3731342" cy="3436374"/>
          </a:xfrm>
          <a:prstGeom prst="rect">
            <a:avLst/>
          </a:prstGeom>
          <a:noFill/>
        </p:spPr>
        <p:txBody>
          <a:bodyPr wrap="square" lIns="72000" tIns="72000" rIns="72000" bIns="72000" rtlCol="0">
            <a:noAutofit/>
          </a:bodyPr>
          <a:lstStyle/>
          <a:p>
            <a:r>
              <a:rPr lang="en-US" sz="2400" u="sng" dirty="0"/>
              <a:t>Disconnect Types</a:t>
            </a:r>
          </a:p>
          <a:p>
            <a:endParaRPr lang="en-US" sz="1400" dirty="0"/>
          </a:p>
          <a:p>
            <a:r>
              <a:rPr lang="en-US" dirty="0"/>
              <a:t>- Fusible Switch</a:t>
            </a:r>
          </a:p>
          <a:p>
            <a:endParaRPr lang="en-US" dirty="0"/>
          </a:p>
          <a:p>
            <a:r>
              <a:rPr lang="en-US" dirty="0"/>
              <a:t>- Non-fusible Switch</a:t>
            </a:r>
          </a:p>
          <a:p>
            <a:endParaRPr lang="en-US" dirty="0"/>
          </a:p>
          <a:p>
            <a:r>
              <a:rPr lang="en-US" dirty="0"/>
              <a:t>- Thermal Magnetic Circuit Breaker</a:t>
            </a:r>
          </a:p>
          <a:p>
            <a:endParaRPr lang="en-US" dirty="0"/>
          </a:p>
          <a:p>
            <a:r>
              <a:rPr lang="en-US" dirty="0"/>
              <a:t>- Magnetic Only Circuit Breaker (MCP) </a:t>
            </a:r>
          </a:p>
        </p:txBody>
      </p:sp>
      <p:pic>
        <p:nvPicPr>
          <p:cNvPr id="4" name="Audio 3">
            <a:hlinkClick r:id="" action="ppaction://media"/>
            <a:extLst>
              <a:ext uri="{FF2B5EF4-FFF2-40B4-BE49-F238E27FC236}">
                <a16:creationId xmlns:a16="http://schemas.microsoft.com/office/drawing/2014/main" id="{2E0E3A1C-4E0F-49C1-8664-A0F3A7CFE94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49200" y="5931201"/>
            <a:ext cx="609600" cy="609600"/>
          </a:xfrm>
          <a:prstGeom prst="rect">
            <a:avLst/>
          </a:prstGeom>
        </p:spPr>
      </p:pic>
    </p:spTree>
    <p:custDataLst>
      <p:tags r:id="rId1"/>
    </p:custDataLst>
    <p:extLst>
      <p:ext uri="{BB962C8B-B14F-4D97-AF65-F5344CB8AC3E}">
        <p14:creationId xmlns:p14="http://schemas.microsoft.com/office/powerpoint/2010/main" val="2774923831"/>
      </p:ext>
    </p:extLst>
  </p:cSld>
  <p:clrMapOvr>
    <a:masterClrMapping/>
  </p:clrMapOvr>
  <p:transition advTm="71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1"/>
          </p:nvPr>
        </p:nvSpPr>
        <p:spPr/>
        <p:txBody>
          <a:bodyPr/>
          <a:lstStyle/>
          <a:p>
            <a:pPr>
              <a:spcAft>
                <a:spcPts val="600"/>
              </a:spcAft>
            </a:pPr>
            <a:r>
              <a:rPr lang="en-US" sz="1400" dirty="0"/>
              <a:t>Across-the-line starters.</a:t>
            </a:r>
          </a:p>
          <a:p>
            <a:pPr>
              <a:spcAft>
                <a:spcPts val="600"/>
              </a:spcAft>
            </a:pPr>
            <a:r>
              <a:rPr lang="en-US" sz="1400" dirty="0"/>
              <a:t>Combination starters.</a:t>
            </a:r>
          </a:p>
          <a:p>
            <a:pPr>
              <a:spcAft>
                <a:spcPts val="600"/>
              </a:spcAft>
            </a:pPr>
            <a:r>
              <a:rPr lang="en-US" sz="1400" dirty="0"/>
              <a:t>Reduced voltage starters.</a:t>
            </a:r>
          </a:p>
          <a:p>
            <a:pPr>
              <a:spcAft>
                <a:spcPts val="600"/>
              </a:spcAft>
            </a:pPr>
            <a:r>
              <a:rPr lang="en-US" sz="1400" dirty="0"/>
              <a:t>Reversing forms.</a:t>
            </a:r>
          </a:p>
          <a:p>
            <a:pPr>
              <a:spcAft>
                <a:spcPts val="600"/>
              </a:spcAft>
            </a:pPr>
            <a:r>
              <a:rPr lang="en-US" sz="1400" dirty="0"/>
              <a:t>Two-speed.</a:t>
            </a:r>
          </a:p>
        </p:txBody>
      </p:sp>
      <p:sp>
        <p:nvSpPr>
          <p:cNvPr id="3" name="Date Placeholder 2"/>
          <p:cNvSpPr>
            <a:spLocks noGrp="1"/>
          </p:cNvSpPr>
          <p:nvPr>
            <p:ph type="dt" sz="half" idx="18"/>
          </p:nvPr>
        </p:nvSpPr>
        <p:spPr/>
        <p:txBody>
          <a:bodyPr/>
          <a:lstStyle/>
          <a:p>
            <a:fld id="{FFAB2352-921F-4DD8-A99A-A1474F6943FF}" type="datetime4">
              <a:rPr lang="en-US" smtClean="0"/>
              <a:t>January 9, 2023</a:t>
            </a:fld>
            <a:endParaRPr lang="en-US" dirty="0"/>
          </a:p>
        </p:txBody>
      </p:sp>
      <p:sp>
        <p:nvSpPr>
          <p:cNvPr id="4" name="Footer Placeholder 3"/>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dirty="0"/>
              <a:t>Slide </a:t>
            </a:r>
            <a:fld id="{619F89D8-7AE3-494A-97F3-03D680869632}" type="slidenum">
              <a:rPr lang="en-US" smtClean="0"/>
              <a:pPr/>
              <a:t>9</a:t>
            </a:fld>
            <a:endParaRPr lang="en-US" dirty="0"/>
          </a:p>
        </p:txBody>
      </p:sp>
      <p:sp>
        <p:nvSpPr>
          <p:cNvPr id="7" name="Title 6"/>
          <p:cNvSpPr>
            <a:spLocks noGrp="1"/>
          </p:cNvSpPr>
          <p:nvPr>
            <p:ph type="title"/>
          </p:nvPr>
        </p:nvSpPr>
        <p:spPr/>
        <p:txBody>
          <a:bodyPr/>
          <a:lstStyle/>
          <a:p>
            <a:r>
              <a:rPr lang="en-US" sz="2400" dirty="0"/>
              <a:t>ABB IS 300 line</a:t>
            </a:r>
          </a:p>
        </p:txBody>
      </p:sp>
    </p:spTree>
    <p:custDataLst>
      <p:tags r:id="rId1"/>
    </p:custDataLst>
    <p:extLst>
      <p:ext uri="{BB962C8B-B14F-4D97-AF65-F5344CB8AC3E}">
        <p14:creationId xmlns:p14="http://schemas.microsoft.com/office/powerpoint/2010/main" val="179093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X.pHjTOJR3qLaQrt6RsGeg"/>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Ol.auIZSTmGlCaIjcsznGQ"/>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vln0sLcQTB.I1cMQ38XfNQ"/>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ABB PowerPoint Template 16by9</Template>
  <TotalTime>6012</TotalTime>
  <Words>4045</Words>
  <Application>Microsoft Office PowerPoint</Application>
  <PresentationFormat>Widescreen</PresentationFormat>
  <Paragraphs>545</Paragraphs>
  <Slides>46</Slides>
  <Notes>45</Notes>
  <HiddenSlides>0</HiddenSlides>
  <MMClips>35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3" baseType="lpstr">
      <vt:lpstr>ABBvoice</vt:lpstr>
      <vt:lpstr>ABBvoiceOffice</vt:lpstr>
      <vt:lpstr>Arial</vt:lpstr>
      <vt:lpstr>GE Inspira Pitch</vt:lpstr>
      <vt:lpstr>Symbol</vt:lpstr>
      <vt:lpstr>ABB Master</vt:lpstr>
      <vt:lpstr>think-cell Slide</vt:lpstr>
      <vt:lpstr>Industrial Solutions NEMA Starters</vt:lpstr>
      <vt:lpstr>ABB NEMA Starters</vt:lpstr>
      <vt:lpstr>ABB NEMA starters</vt:lpstr>
      <vt:lpstr>NEMA standards (1/2)</vt:lpstr>
      <vt:lpstr>NEMA standards (2/2)</vt:lpstr>
      <vt:lpstr>NEMA device ratings</vt:lpstr>
      <vt:lpstr>ABB IS 300 line</vt:lpstr>
      <vt:lpstr>NEMA Combination Starters</vt:lpstr>
      <vt:lpstr>ABB IS 300 line</vt:lpstr>
      <vt:lpstr>Contactor Features </vt:lpstr>
      <vt:lpstr>Contactor Features </vt:lpstr>
      <vt:lpstr>Contactor Features </vt:lpstr>
      <vt:lpstr>Contactor Features </vt:lpstr>
      <vt:lpstr>Contactor Features </vt:lpstr>
      <vt:lpstr>Power + Control</vt:lpstr>
      <vt:lpstr>Contactor Features </vt:lpstr>
      <vt:lpstr>Contactor Features </vt:lpstr>
      <vt:lpstr>Contactor Features </vt:lpstr>
      <vt:lpstr>Contactor Features </vt:lpstr>
      <vt:lpstr>Contactor Features </vt:lpstr>
      <vt:lpstr>Contactor Features </vt:lpstr>
      <vt:lpstr>Overload Relays – Bi-metallic</vt:lpstr>
      <vt:lpstr>Overload Relays – Bi-metallic</vt:lpstr>
      <vt:lpstr>Overload Relays – Bi-metallic</vt:lpstr>
      <vt:lpstr>Overload Relays – Bi-metallic</vt:lpstr>
      <vt:lpstr>Overload Relays – Bi-metallic</vt:lpstr>
      <vt:lpstr>Overload Relays – Bi-metallic</vt:lpstr>
      <vt:lpstr>Overload Relays – Bi-metallic</vt:lpstr>
      <vt:lpstr>Overload Relays – Bi-metallic</vt:lpstr>
      <vt:lpstr>Overload Relays – Solid State</vt:lpstr>
      <vt:lpstr>Overload Relays – Solid State</vt:lpstr>
      <vt:lpstr>Overload Relays – Solid State</vt:lpstr>
      <vt:lpstr>Overload Relays – Solid State</vt:lpstr>
      <vt:lpstr>Overload Relays – Solid State</vt:lpstr>
      <vt:lpstr>Overload Relays – Solid State</vt:lpstr>
      <vt:lpstr>Overload Relays – Solid State</vt:lpstr>
      <vt:lpstr>Overload Relays – Solid State</vt:lpstr>
      <vt:lpstr>Overload Relays – Solid State</vt:lpstr>
      <vt:lpstr>Overload Relays – Solid State</vt:lpstr>
      <vt:lpstr>Service parts</vt:lpstr>
      <vt:lpstr>NEMA Starter Accessories</vt:lpstr>
      <vt:lpstr>NEMA Starter Accessories</vt:lpstr>
      <vt:lpstr>NEMA Starter Accessories</vt:lpstr>
      <vt:lpstr>Specification information</vt:lpstr>
      <vt:lpstr>Sales &amp; marketing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Malmud, Lee (GE Energy Connections)</dc:creator>
  <cp:lastModifiedBy>Gary Huggler</cp:lastModifiedBy>
  <cp:revision>280</cp:revision>
  <cp:lastPrinted>2019-12-08T14:49:41Z</cp:lastPrinted>
  <dcterms:created xsi:type="dcterms:W3CDTF">2018-07-03T17:22:37Z</dcterms:created>
  <dcterms:modified xsi:type="dcterms:W3CDTF">2023-01-10T03:59:43Z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1DC8413D-EB96-4C04-85E5-6C1CDAFB5324</vt:lpwstr>
  </property>
  <property fmtid="{D5CDD505-2E9C-101B-9397-08002B2CF9AE}" pid="3" name="ArticulatePath">
    <vt:lpwstr>NEMA Starters 2020</vt:lpwstr>
  </property>
</Properties>
</file>