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36.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60.xml" ContentType="application/vnd.openxmlformats-officedocument.presentationml.slideLayout+xml"/>
  <Override PartName="/ppt/slideLayouts/slideLayout5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46.xml" ContentType="application/vnd.openxmlformats-officedocument.presentationml.slideLayout+xml"/>
  <Override PartName="/ppt/slideLayouts/slideLayout57.xml" ContentType="application/vnd.openxmlformats-officedocument.presentationml.slideLayout+xml"/>
  <Override PartName="/ppt/slideLayouts/slideLayout4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47.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21"/>
  </p:notesMasterIdLst>
  <p:handoutMasterIdLst>
    <p:handoutMasterId r:id="rId22"/>
  </p:handoutMasterIdLst>
  <p:sldIdLst>
    <p:sldId id="654" r:id="rId2"/>
    <p:sldId id="1089" r:id="rId3"/>
    <p:sldId id="1056" r:id="rId4"/>
    <p:sldId id="1055" r:id="rId5"/>
    <p:sldId id="513" r:id="rId6"/>
    <p:sldId id="787" r:id="rId7"/>
    <p:sldId id="887" r:id="rId8"/>
    <p:sldId id="890" r:id="rId9"/>
    <p:sldId id="1091" r:id="rId10"/>
    <p:sldId id="1005" r:id="rId11"/>
    <p:sldId id="1010" r:id="rId12"/>
    <p:sldId id="938" r:id="rId13"/>
    <p:sldId id="630" r:id="rId14"/>
    <p:sldId id="832" r:id="rId15"/>
    <p:sldId id="834" r:id="rId16"/>
    <p:sldId id="988" r:id="rId17"/>
    <p:sldId id="1090" r:id="rId18"/>
    <p:sldId id="1094" r:id="rId19"/>
    <p:sldId id="1093" r:id="rId20"/>
  </p:sldIdLst>
  <p:sldSz cx="12192000" cy="6858000"/>
  <p:notesSz cx="10234613" cy="7099300"/>
  <p:embeddedFontLst>
    <p:embeddedFont>
      <p:font typeface="Calibri" panose="020F0502020204030204" pitchFamily="34" charset="0"/>
      <p:regular r:id="rId23"/>
      <p:bold r:id="rId24"/>
      <p:italic r:id="rId25"/>
      <p:boldItalic r:id="rId26"/>
    </p:embeddedFont>
    <p:embeddedFont>
      <p:font typeface="ABBvoiceOffice" panose="020B0604020202020204" charset="0"/>
      <p:regular r:id="rId27"/>
      <p:bold r:id="rId28"/>
    </p:embeddedFont>
    <p:embeddedFont>
      <p:font typeface="ABBvoice"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ti-microbial" id="{B53928A7-BCE4-4BD6-A0D1-ABD4404ECF40}">
          <p14:sldIdLst>
            <p14:sldId id="654"/>
            <p14:sldId id="1089"/>
            <p14:sldId id="1056"/>
            <p14:sldId id="1055"/>
            <p14:sldId id="513"/>
            <p14:sldId id="787"/>
            <p14:sldId id="887"/>
            <p14:sldId id="890"/>
            <p14:sldId id="1091"/>
          </p14:sldIdLst>
        </p14:section>
        <p14:section name="Adaptaflex" id="{B3C329BF-D9FB-414D-9205-4AC3422E3EF5}">
          <p14:sldIdLst>
            <p14:sldId id="1005"/>
            <p14:sldId id="1010"/>
            <p14:sldId id="938"/>
            <p14:sldId id="630"/>
            <p14:sldId id="832"/>
            <p14:sldId id="834"/>
          </p14:sldIdLst>
        </p14:section>
        <p14:section name="Wire and Cable management" id="{AE12A9F1-DDDF-4174-898A-4A1A18938769}">
          <p14:sldIdLst>
            <p14:sldId id="988"/>
            <p14:sldId id="1090"/>
          </p14:sldIdLst>
        </p14:section>
        <p14:section name="Also available" id="{A649DC85-9A38-463F-83C6-4A321BA6D8BB}">
          <p14:sldIdLst>
            <p14:sldId id="1094"/>
            <p14:sldId id="10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B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44" y="5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236"/>
        <p:guide pos="32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4434999" cy="354965"/>
          </a:xfrm>
          <a:prstGeom prst="rect">
            <a:avLst/>
          </a:prstGeom>
        </p:spPr>
        <p:txBody>
          <a:bodyPr vert="horz" lIns="99025" tIns="49513" rIns="99025" bIns="49513" rtlCol="0"/>
          <a:lstStyle>
            <a:lvl1pPr algn="l">
              <a:defRPr sz="13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5797247" y="0"/>
            <a:ext cx="4434999" cy="354965"/>
          </a:xfrm>
          <a:prstGeom prst="rect">
            <a:avLst/>
          </a:prstGeom>
        </p:spPr>
        <p:txBody>
          <a:bodyPr vert="horz" lIns="99025" tIns="49513" rIns="99025" bIns="49513" rtlCol="0"/>
          <a:lstStyle>
            <a:lvl1pPr algn="r">
              <a:defRPr sz="13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t>4/2/2020</a:t>
            </a:fld>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6743105"/>
            <a:ext cx="4434999" cy="354965"/>
          </a:xfrm>
          <a:prstGeom prst="rect">
            <a:avLst/>
          </a:prstGeom>
        </p:spPr>
        <p:txBody>
          <a:bodyPr vert="horz" lIns="99025" tIns="49513" rIns="99025" bIns="49513" rtlCol="0" anchor="b"/>
          <a:lstStyle>
            <a:lvl1pPr algn="l">
              <a:defRPr sz="13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5797247" y="6743105"/>
            <a:ext cx="4434999" cy="354965"/>
          </a:xfrm>
          <a:prstGeom prst="rect">
            <a:avLst/>
          </a:prstGeom>
        </p:spPr>
        <p:txBody>
          <a:bodyPr vert="horz" lIns="99025" tIns="49513" rIns="99025" bIns="49513" rtlCol="0" anchor="b"/>
          <a:lstStyle>
            <a:lvl1pPr algn="r">
              <a:defRPr sz="13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t>‹nr.›</a:t>
            </a:fld>
            <a:endParaRPr lang="en-US">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4434999" cy="354965"/>
          </a:xfrm>
          <a:prstGeom prst="rect">
            <a:avLst/>
          </a:prstGeom>
        </p:spPr>
        <p:txBody>
          <a:bodyPr vert="horz" lIns="99025" tIns="49513" rIns="99025" bIns="49513" rtlCol="0"/>
          <a:lstStyle>
            <a:lvl1pPr algn="l">
              <a:defRPr sz="13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3" name="Date Placeholder 2"/>
          <p:cNvSpPr>
            <a:spLocks noGrp="1"/>
          </p:cNvSpPr>
          <p:nvPr>
            <p:ph type="dt" idx="1"/>
          </p:nvPr>
        </p:nvSpPr>
        <p:spPr bwMode="gray">
          <a:xfrm>
            <a:off x="5797247" y="0"/>
            <a:ext cx="4434999" cy="354965"/>
          </a:xfrm>
          <a:prstGeom prst="rect">
            <a:avLst/>
          </a:prstGeom>
        </p:spPr>
        <p:txBody>
          <a:bodyPr vert="horz" lIns="99025" tIns="49513" rIns="99025" bIns="49513" rtlCol="0"/>
          <a:lstStyle>
            <a:lvl1pPr algn="r">
              <a:defRPr sz="13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4/2/2020</a:t>
            </a:fld>
            <a:endParaRPr lang="en-US"/>
          </a:p>
        </p:txBody>
      </p:sp>
      <p:sp>
        <p:nvSpPr>
          <p:cNvPr id="4" name="Slide Image Placeholder 3"/>
          <p:cNvSpPr>
            <a:spLocks noGrp="1" noRot="1" noChangeAspect="1"/>
          </p:cNvSpPr>
          <p:nvPr>
            <p:ph type="sldImg" idx="2"/>
          </p:nvPr>
        </p:nvSpPr>
        <p:spPr bwMode="gray">
          <a:xfrm>
            <a:off x="2754313" y="531813"/>
            <a:ext cx="4732337" cy="2662237"/>
          </a:xfrm>
          <a:prstGeom prst="rect">
            <a:avLst/>
          </a:prstGeom>
          <a:noFill/>
          <a:ln w="12700">
            <a:solidFill>
              <a:schemeClr val="accent5"/>
            </a:solidFill>
          </a:ln>
        </p:spPr>
        <p:txBody>
          <a:bodyPr vert="horz" lIns="99025" tIns="49513" rIns="99025" bIns="49513" rtlCol="0" anchor="ctr"/>
          <a:lstStyle/>
          <a:p>
            <a:endParaRPr lang="en-US"/>
          </a:p>
        </p:txBody>
      </p:sp>
      <p:sp>
        <p:nvSpPr>
          <p:cNvPr id="5" name="Notes Placeholder 4"/>
          <p:cNvSpPr>
            <a:spLocks noGrp="1"/>
          </p:cNvSpPr>
          <p:nvPr>
            <p:ph type="body" sz="quarter" idx="3"/>
          </p:nvPr>
        </p:nvSpPr>
        <p:spPr bwMode="gray">
          <a:xfrm>
            <a:off x="572802" y="3372169"/>
            <a:ext cx="9089011" cy="3194685"/>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bwMode="gray">
          <a:xfrm>
            <a:off x="0" y="6743105"/>
            <a:ext cx="4434999" cy="354965"/>
          </a:xfrm>
          <a:prstGeom prst="rect">
            <a:avLst/>
          </a:prstGeom>
        </p:spPr>
        <p:txBody>
          <a:bodyPr vert="horz" lIns="99025" tIns="49513" rIns="99025" bIns="49513" rtlCol="0" anchor="b"/>
          <a:lstStyle>
            <a:lvl1pPr algn="l">
              <a:defRPr sz="13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7" name="Slide Number Placeholder 6"/>
          <p:cNvSpPr>
            <a:spLocks noGrp="1"/>
          </p:cNvSpPr>
          <p:nvPr>
            <p:ph type="sldNum" sz="quarter" idx="5"/>
          </p:nvPr>
        </p:nvSpPr>
        <p:spPr bwMode="gray">
          <a:xfrm>
            <a:off x="5797247" y="6743105"/>
            <a:ext cx="4434999" cy="354965"/>
          </a:xfrm>
          <a:prstGeom prst="rect">
            <a:avLst/>
          </a:prstGeom>
        </p:spPr>
        <p:txBody>
          <a:bodyPr vert="horz" lIns="99025" tIns="49513" rIns="99025" bIns="49513" rtlCol="0" anchor="b"/>
          <a:lstStyle>
            <a:lvl1pPr algn="r">
              <a:defRPr sz="13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‹nr.›</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w.abb.com/low-voltage/products/conduit-fittings/adaptaflex/metallic-products/metallic-fittings/type-sa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ELIP internet page F&amp;B Anti-</a:t>
            </a:r>
            <a:r>
              <a:rPr lang="nl-NL" dirty="0" err="1"/>
              <a:t>microbial</a:t>
            </a:r>
            <a:r>
              <a:rPr lang="nl-NL" dirty="0"/>
              <a:t> = </a:t>
            </a:r>
          </a:p>
          <a:p>
            <a:r>
              <a:rPr lang="en-US" dirty="0"/>
              <a:t>https://new.abb.com/low-voltage/industries/food-beverage/elip-f-b-1_continuous-operation/elip-f-b-2_anti-microbial</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a:t>
            </a:fld>
            <a:endParaRPr lang="en-US"/>
          </a:p>
        </p:txBody>
      </p:sp>
    </p:spTree>
    <p:extLst>
      <p:ext uri="{BB962C8B-B14F-4D97-AF65-F5344CB8AC3E}">
        <p14:creationId xmlns:p14="http://schemas.microsoft.com/office/powerpoint/2010/main" val="1606554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https://new.abb.com/low-voltage/news/ty-fast-ag-bacteria-resistant-cable-ties-industry-first-cable-ties-to-inhibit-microbial-growth</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16</a:t>
            </a:fld>
            <a:endParaRPr lang="en-US"/>
          </a:p>
        </p:txBody>
      </p:sp>
    </p:spTree>
    <p:extLst>
      <p:ext uri="{BB962C8B-B14F-4D97-AF65-F5344CB8AC3E}">
        <p14:creationId xmlns:p14="http://schemas.microsoft.com/office/powerpoint/2010/main" val="29404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17</a:t>
            </a:fld>
            <a:endParaRPr lang="en-US"/>
          </a:p>
        </p:txBody>
      </p:sp>
    </p:spTree>
    <p:extLst>
      <p:ext uri="{BB962C8B-B14F-4D97-AF65-F5344CB8AC3E}">
        <p14:creationId xmlns:p14="http://schemas.microsoft.com/office/powerpoint/2010/main" val="362787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Click on the images to go to the internet pages</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18</a:t>
            </a:fld>
            <a:endParaRPr lang="en-US"/>
          </a:p>
        </p:txBody>
      </p:sp>
    </p:spTree>
    <p:extLst>
      <p:ext uri="{BB962C8B-B14F-4D97-AF65-F5344CB8AC3E}">
        <p14:creationId xmlns:p14="http://schemas.microsoft.com/office/powerpoint/2010/main" val="156985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ELIP internet page Anti-Microbial =  </a:t>
            </a:r>
          </a:p>
          <a:p>
            <a:r>
              <a:rPr lang="en-US" dirty="0"/>
              <a:t>https://new.abb.com/low-voltage/industries/food-beverage/elip-f-b-1_continuous-operation/elip-f-b-2_anti-microbial</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2</a:t>
            </a:fld>
            <a:endParaRPr lang="en-US"/>
          </a:p>
        </p:txBody>
      </p:sp>
    </p:spTree>
    <p:extLst>
      <p:ext uri="{BB962C8B-B14F-4D97-AF65-F5344CB8AC3E}">
        <p14:creationId xmlns:p14="http://schemas.microsoft.com/office/powerpoint/2010/main" val="308653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7</a:t>
            </a:fld>
            <a:endParaRPr lang="en-US"/>
          </a:p>
        </p:txBody>
      </p:sp>
    </p:spTree>
    <p:extLst>
      <p:ext uri="{BB962C8B-B14F-4D97-AF65-F5344CB8AC3E}">
        <p14:creationId xmlns:p14="http://schemas.microsoft.com/office/powerpoint/2010/main" val="16876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10</a:t>
            </a:fld>
            <a:endParaRPr lang="en-US"/>
          </a:p>
        </p:txBody>
      </p:sp>
    </p:spTree>
    <p:extLst>
      <p:ext uri="{BB962C8B-B14F-4D97-AF65-F5344CB8AC3E}">
        <p14:creationId xmlns:p14="http://schemas.microsoft.com/office/powerpoint/2010/main" val="190076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Adaptaflex</a:t>
            </a:r>
            <a:r>
              <a:rPr lang="en-US"/>
              <a:t> catalogue: certification page / update 2018</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11</a:t>
            </a:fld>
            <a:endParaRPr lang="en-US"/>
          </a:p>
        </p:txBody>
      </p:sp>
    </p:spTree>
    <p:extLst>
      <p:ext uri="{BB962C8B-B14F-4D97-AF65-F5344CB8AC3E}">
        <p14:creationId xmlns:p14="http://schemas.microsoft.com/office/powerpoint/2010/main" val="388214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https://new.abb.com/low-voltage/products/conduit-fittings</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12</a:t>
            </a:fld>
            <a:endParaRPr lang="en-US"/>
          </a:p>
        </p:txBody>
      </p:sp>
    </p:spTree>
    <p:extLst>
      <p:ext uri="{BB962C8B-B14F-4D97-AF65-F5344CB8AC3E}">
        <p14:creationId xmlns:p14="http://schemas.microsoft.com/office/powerpoint/2010/main" val="307943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8"/>
            <a:r>
              <a:rPr lang="en-US" sz="800" dirty="0">
                <a:solidFill>
                  <a:schemeClr val="bg1">
                    <a:lumMod val="75000"/>
                  </a:schemeClr>
                </a:solidFill>
              </a:rPr>
              <a:t>SAMHL :  http://new.abb.com/low-voltage/products/conduit-fittings/adaptaflex/metallic-products/metallic-conduits/type-samhl</a:t>
            </a:r>
          </a:p>
          <a:p>
            <a:pPr lvl="8"/>
            <a:r>
              <a:rPr lang="en-US" sz="800" dirty="0">
                <a:solidFill>
                  <a:schemeClr val="bg1">
                    <a:lumMod val="75000"/>
                  </a:schemeClr>
                </a:solidFill>
              </a:rPr>
              <a:t>SSAMHL : http://new.abb.com/low-voltage/products/conduit-fittings/adaptaflex/metallic-products/metallic-conduits/type-ssamhl</a:t>
            </a:r>
          </a:p>
          <a:p>
            <a:pPr lvl="8"/>
            <a:r>
              <a:rPr lang="en-US" sz="800" dirty="0">
                <a:solidFill>
                  <a:schemeClr val="bg1">
                    <a:lumMod val="75000"/>
                  </a:schemeClr>
                </a:solidFill>
              </a:rPr>
              <a:t>SAMHURL</a:t>
            </a:r>
            <a:r>
              <a:rPr lang="nl-NL" sz="800" dirty="0">
                <a:solidFill>
                  <a:schemeClr val="bg1">
                    <a:lumMod val="75000"/>
                  </a:schemeClr>
                </a:solidFill>
              </a:rPr>
              <a:t>: https://new.abb.com/low-voltage/products/conduit-fittings/adaptaflex/metallic-products/metallic-conduits/type-samhurl</a:t>
            </a:r>
            <a:endParaRPr lang="en-US" sz="800" dirty="0">
              <a:solidFill>
                <a:schemeClr val="bg1">
                  <a:lumMod val="75000"/>
                </a:schemeClr>
              </a:solidFill>
            </a:endParaRPr>
          </a:p>
          <a:p>
            <a:endParaRPr lang="nl-NL" dirty="0"/>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13</a:t>
            </a:fld>
            <a:endParaRPr lang="en-US"/>
          </a:p>
        </p:txBody>
      </p:sp>
    </p:spTree>
    <p:extLst>
      <p:ext uri="{BB962C8B-B14F-4D97-AF65-F5344CB8AC3E}">
        <p14:creationId xmlns:p14="http://schemas.microsoft.com/office/powerpoint/2010/main" val="172246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0000" lvl="8" indent="0">
              <a:buNone/>
            </a:pPr>
            <a:r>
              <a:rPr lang="en-GB" dirty="0">
                <a:solidFill>
                  <a:schemeClr val="accent3"/>
                </a:solidFill>
                <a:hlinkClick r:id="rId3"/>
              </a:rPr>
              <a:t>https://new.abb.com/low-voltage/products/conduit-fittings/adaptaflex/metallic-products/metallic-fittings/type-sam</a:t>
            </a:r>
            <a:endParaRPr lang="en-US" dirty="0">
              <a:solidFill>
                <a:schemeClr val="accent3"/>
              </a:solidFill>
            </a:endParaRPr>
          </a:p>
          <a:p>
            <a:endParaRPr lang="nl-NL" dirty="0"/>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14</a:t>
            </a:fld>
            <a:endParaRPr lang="en-US"/>
          </a:p>
        </p:txBody>
      </p:sp>
    </p:spTree>
    <p:extLst>
      <p:ext uri="{BB962C8B-B14F-4D97-AF65-F5344CB8AC3E}">
        <p14:creationId xmlns:p14="http://schemas.microsoft.com/office/powerpoint/2010/main" val="410945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0000" lvl="8" indent="0">
              <a:buNone/>
            </a:pPr>
            <a:r>
              <a:rPr lang="nl-NL" dirty="0"/>
              <a:t>https://new.abb.com/low-voltage/products/conduit-fittings/adaptaflex/metallic-products/metallic-accessories/f-b-locknut</a:t>
            </a:r>
          </a:p>
        </p:txBody>
      </p:sp>
      <p:sp>
        <p:nvSpPr>
          <p:cNvPr id="4" name="Tijdelijke aanduiding voor dianummer 3"/>
          <p:cNvSpPr>
            <a:spLocks noGrp="1"/>
          </p:cNvSpPr>
          <p:nvPr>
            <p:ph type="sldNum" sz="quarter" idx="10"/>
          </p:nvPr>
        </p:nvSpPr>
        <p:spPr/>
        <p:txBody>
          <a:bodyPr/>
          <a:lstStyle/>
          <a:p>
            <a:fld id="{3A94E69C-C28A-4BE6-BE89-71D8FB2035FD}" type="slidenum">
              <a:rPr lang="en-US" smtClean="0"/>
              <a:pPr/>
              <a:t>15</a:t>
            </a:fld>
            <a:endParaRPr lang="en-US"/>
          </a:p>
        </p:txBody>
      </p:sp>
    </p:spTree>
    <p:extLst>
      <p:ext uri="{BB962C8B-B14F-4D97-AF65-F5344CB8AC3E}">
        <p14:creationId xmlns:p14="http://schemas.microsoft.com/office/powerpoint/2010/main" val="3848935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1" name="Picture 19">
            <a:extLst>
              <a:ext uri="{FF2B5EF4-FFF2-40B4-BE49-F238E27FC236}">
                <a16:creationId xmlns:a16="http://schemas.microsoft.com/office/drawing/2014/main" id="{4CEABDD1-A37A-4040-B023-7DE90657B2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3: Title Slide 3">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194C18-A77E-43BD-9458-BAB23D0388CD}"/>
              </a:ext>
            </a:extLst>
          </p:cNvPr>
          <p:cNvPicPr>
            <a:picLocks noChangeAspect="1"/>
          </p:cNvPicPr>
          <p:nvPr userDrawn="1"/>
        </p:nvPicPr>
        <p:blipFill>
          <a:blip r:embed="rId2"/>
          <a:stretch>
            <a:fillRect/>
          </a:stretch>
        </p:blipFill>
        <p:spPr>
          <a:xfrm>
            <a:off x="-2" y="-31787"/>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4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3: Title Slide 3">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C08C206-C069-4BDC-8F76-CA47D8852A22}"/>
              </a:ext>
            </a:extLst>
          </p:cNvPr>
          <p:cNvPicPr>
            <a:picLocks noChangeAspect="1"/>
          </p:cNvPicPr>
          <p:nvPr userDrawn="1"/>
        </p:nvPicPr>
        <p:blipFill rotWithShape="1">
          <a:blip r:embed="rId2"/>
          <a:srcRect t="-41" b="41"/>
          <a:stretch/>
        </p:blipFill>
        <p:spPr>
          <a:xfrm>
            <a:off x="0" y="-31787"/>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3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3: Title Slide 3">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7173F781-FD77-44F5-92F8-EC957CC25749}"/>
              </a:ext>
            </a:extLst>
          </p:cNvPr>
          <p:cNvPicPr>
            <a:picLocks noChangeAspect="1"/>
          </p:cNvPicPr>
          <p:nvPr userDrawn="1"/>
        </p:nvPicPr>
        <p:blipFill>
          <a:blip r:embed="rId2"/>
          <a:stretch>
            <a:fillRect/>
          </a:stretch>
        </p:blipFill>
        <p:spPr>
          <a:xfrm>
            <a:off x="-2" y="-38469"/>
            <a:ext cx="12191996" cy="4638673"/>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69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3: Title Slide 3">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678C73C-7B8D-4EA5-8CB3-4E6783ED6D76}"/>
              </a:ext>
            </a:extLst>
          </p:cNvPr>
          <p:cNvPicPr>
            <a:picLocks noChangeAspect="1"/>
          </p:cNvPicPr>
          <p:nvPr userDrawn="1"/>
        </p:nvPicPr>
        <p:blipFill>
          <a:blip r:embed="rId2"/>
          <a:stretch>
            <a:fillRect/>
          </a:stretch>
        </p:blipFill>
        <p:spPr>
          <a:xfrm>
            <a:off x="0" y="-52545"/>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9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3: Title Slide 3">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8B2F982A-2FB9-46A9-9D01-8F3AF8D0D3F3}"/>
              </a:ext>
            </a:extLst>
          </p:cNvPr>
          <p:cNvPicPr>
            <a:picLocks noChangeAspect="1"/>
          </p:cNvPicPr>
          <p:nvPr userDrawn="1"/>
        </p:nvPicPr>
        <p:blipFill>
          <a:blip r:embed="rId2"/>
          <a:stretch>
            <a:fillRect/>
          </a:stretch>
        </p:blipFill>
        <p:spPr>
          <a:xfrm>
            <a:off x="0" y="-38472"/>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92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3: Title Slide 3">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64009F-A6BF-47E2-A331-4EA0CCAAF39C}"/>
              </a:ext>
            </a:extLst>
          </p:cNvPr>
          <p:cNvPicPr>
            <a:picLocks noChangeAspect="1"/>
          </p:cNvPicPr>
          <p:nvPr userDrawn="1"/>
        </p:nvPicPr>
        <p:blipFill>
          <a:blip r:embed="rId2"/>
          <a:stretch>
            <a:fillRect/>
          </a:stretch>
        </p:blipFill>
        <p:spPr>
          <a:xfrm>
            <a:off x="0" y="-45402"/>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77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3: Title Slid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358F058-CEF7-4AAB-87D5-11BF9FC71266}"/>
              </a:ext>
            </a:extLst>
          </p:cNvPr>
          <p:cNvPicPr>
            <a:picLocks noChangeAspect="1"/>
          </p:cNvPicPr>
          <p:nvPr userDrawn="1"/>
        </p:nvPicPr>
        <p:blipFill>
          <a:blip r:embed="rId2"/>
          <a:stretch>
            <a:fillRect/>
          </a:stretch>
        </p:blipFill>
        <p:spPr>
          <a:xfrm>
            <a:off x="0" y="-59055"/>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13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82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8"/>
          </p:nvPr>
        </p:nvSpPr>
        <p:spPr bwMode="gray"/>
        <p:txBody>
          <a:bodyPr/>
          <a:lstStyle/>
          <a:p>
            <a:fld id="{F7AFF65D-AAB4-46ED-A858-A6BA48891152}" type="datetime4">
              <a:rPr lang="en-US" smtClean="0"/>
              <a:t>April 2, 2020</a:t>
            </a:fld>
            <a:endParaRPr lang="en-US"/>
          </a:p>
        </p:txBody>
      </p:sp>
      <p:sp>
        <p:nvSpPr>
          <p:cNvPr id="5" name="Footer Placeholder 4"/>
          <p:cNvSpPr>
            <a:spLocks noGrp="1"/>
          </p:cNvSpPr>
          <p:nvPr>
            <p:ph type="ftr" sz="quarter" idx="19"/>
          </p:nvPr>
        </p:nvSpPr>
        <p:spPr bwMode="gray"/>
        <p:txBody>
          <a:bodyPr/>
          <a:lstStyle/>
          <a:p>
            <a:pPr lvl="8"/>
            <a:endParaRPr lang="en-US"/>
          </a:p>
        </p:txBody>
      </p:sp>
      <p:sp>
        <p:nvSpPr>
          <p:cNvPr id="6" name="Slide Number Placeholder 5"/>
          <p:cNvSpPr>
            <a:spLocks noGrp="1"/>
          </p:cNvSpPr>
          <p:nvPr>
            <p:ph type="sldNum" sz="quarter" idx="20"/>
          </p:nvPr>
        </p:nvSpPr>
        <p:spPr bwMode="gray"/>
        <p:txBody>
          <a:bodyPr/>
          <a:lstStyle/>
          <a:p>
            <a:r>
              <a:rPr lang="en-US"/>
              <a:t>Slide </a:t>
            </a:r>
            <a:fld id="{619F89D8-7AE3-494A-97F3-03D680869632}" type="slidenum">
              <a:rPr lang="en-US" smtClean="0"/>
              <a:pPr/>
              <a:t>‹nr.›</a:t>
            </a:fld>
            <a:endParaRPr lang="en-US"/>
          </a:p>
        </p:txBody>
      </p:sp>
      <p:sp>
        <p:nvSpPr>
          <p:cNvPr id="7" name="Title 6"/>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FFAB2352-921F-4DD8-A99A-A1474F6943FF}" type="datetime4">
              <a:rPr lang="en-US" smtClean="0"/>
              <a:t>April 2, 2020</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‹nr.›</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FFAB2352-921F-4DD8-A99A-A1474F6943FF}" type="datetime4">
              <a:rPr lang="en-US" smtClean="0"/>
              <a:t>April 2, 2020</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‹nr.›</a:t>
            </a:fld>
            <a:endParaRPr lang="en-US"/>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17488BFE-015E-452C-932B-DB979AC8F282}"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D4DCBA-4C7A-4489-854D-9CAAB7BC53A0}"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D4DCBA-4C7A-4489-854D-9CAAB7BC53A0}"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55A9BD9-4AB1-4514-A40D-3F4348B2CF77}"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EAB57985-67D2-4C2C-8135-28A8C8C9566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pic>
        <p:nvPicPr>
          <p:cNvPr id="14" name="Tijdelijke aanduiding voor afbeelding 7">
            <a:extLst>
              <a:ext uri="{FF2B5EF4-FFF2-40B4-BE49-F238E27FC236}">
                <a16:creationId xmlns:a16="http://schemas.microsoft.com/office/drawing/2014/main" id="{52C53D28-E0E3-463C-A1B2-B78AA44E4AC2}"/>
              </a:ext>
            </a:extLst>
          </p:cNvPr>
          <p:cNvPicPr>
            <a:picLocks noChangeAspect="1"/>
          </p:cNvPicPr>
          <p:nvPr userDrawn="1"/>
        </p:nvPicPr>
        <p:blipFill rotWithShape="1">
          <a:blip r:embed="rId4"/>
          <a:srcRect t="19263" b="22287"/>
          <a:stretch/>
        </p:blipFill>
        <p:spPr>
          <a:xfrm>
            <a:off x="0" y="0"/>
            <a:ext cx="12192000" cy="4626106"/>
          </a:xfrm>
          <a:prstGeom prst="rect">
            <a:avLst/>
          </a:prstGeom>
        </p:spPr>
      </p:pic>
    </p:spTree>
    <p:extLst>
      <p:ext uri="{BB962C8B-B14F-4D97-AF65-F5344CB8AC3E}">
        <p14:creationId xmlns:p14="http://schemas.microsoft.com/office/powerpoint/2010/main" val="129367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C4B2A68-D918-4286-96B0-6342B7A9B0CE}"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972E678C-17C0-4756-8034-8236E2D4136B}"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6DACDBD-1DFF-49BA-A724-30E3F02C142A}"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1783AD7-02E7-449A-B532-68934DEE5F31}"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6C11801-1BEF-46D9-879F-590C601D8597}" type="datetime4">
              <a:rPr lang="en-US" smtClean="0"/>
              <a:t>April 2, 2020</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75ACC3D8-F658-404B-AC58-DFDEB860C833}" type="datetime4">
              <a:rPr lang="en-US" smtClean="0"/>
              <a:t>April 2, 2020</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3: Title Slide 3">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FA89D58-20EC-4942-BDF3-D5A349D471E7}"/>
              </a:ext>
            </a:extLst>
          </p:cNvPr>
          <p:cNvPicPr>
            <a:picLocks noChangeAspect="1"/>
          </p:cNvPicPr>
          <p:nvPr userDrawn="1"/>
        </p:nvPicPr>
        <p:blipFill>
          <a:blip r:embed="rId2"/>
          <a:stretch>
            <a:fillRect/>
          </a:stretch>
        </p:blipFill>
        <p:spPr>
          <a:xfrm>
            <a:off x="2" y="-41947"/>
            <a:ext cx="12192000" cy="4638675"/>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 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21D0314D-AAD8-43AE-987E-1CD311B19016}" type="datetime4">
              <a:rPr lang="en-US" smtClean="0"/>
              <a:t>April 2, 2020</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C3EC54A-C632-4B8A-8DD8-4163ADA26599}" type="datetime4">
              <a:rPr lang="en-US" smtClean="0"/>
              <a:t>April 2, 2020</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094DB61-25C8-4EF5-ACA6-394B43063948}"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6B2BC20-ABC6-478C-8E1B-2165F3667B32}"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176D1A0-7D36-42FE-8B65-73ABE00A4B81}"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E78EC23C-A2EE-4E37-B3CA-EB5FB6E0A626}"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B49FC10-E749-4C4C-8DA8-5C5C82B618BE}"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A15E654D-F1FE-47BD-AEB4-A952F2E268AF}"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79F5AED-CDE6-4CF9-A19E-ACD3A4FD6C29}"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3: Title Slide 3">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7173F781-FD77-44F5-92F8-EC957CC25749}"/>
              </a:ext>
            </a:extLst>
          </p:cNvPr>
          <p:cNvPicPr>
            <a:picLocks noChangeAspect="1"/>
          </p:cNvPicPr>
          <p:nvPr userDrawn="1"/>
        </p:nvPicPr>
        <p:blipFill>
          <a:blip r:embed="rId2"/>
          <a:stretch>
            <a:fillRect/>
          </a:stretch>
        </p:blipFill>
        <p:spPr>
          <a:xfrm>
            <a:off x="-2" y="-38469"/>
            <a:ext cx="12191996" cy="4638673"/>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71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fld id="{DF793CCD-C37B-40CA-9C03-8963978AEAF0}" type="datetime4">
              <a:rPr lang="en-US" smtClean="0"/>
              <a:t>April 2, 2020</a:t>
            </a:fld>
            <a:endParaRPr lang="en-US"/>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‹nr.›</a:t>
            </a:fld>
            <a:endParaRPr lang="en-US"/>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32E27045-0511-42A6-9AC3-A3212EB42885}" type="datetime4">
              <a:rPr lang="en-US" smtClean="0"/>
              <a:t>April 2, 2020</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‹nr.›</a:t>
            </a:fld>
            <a:endParaRPr lang="en-US"/>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6C11801-1BEF-46D9-879F-590C601D8597}" type="datetime4">
              <a:rPr lang="en-US" smtClean="0"/>
              <a:t>April 2, 2020</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32E27045-0511-42A6-9AC3-A3212EB42885}" type="datetime4">
              <a:rPr lang="en-US" smtClean="0"/>
              <a:t>April 2, 2020</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‹nr.›</a:t>
            </a:fld>
            <a:endParaRPr lang="en-US"/>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t>April 2, 2020</a:t>
            </a:fld>
            <a:endParaRPr lang="en-US"/>
          </a:p>
        </p:txBody>
      </p:sp>
      <p:sp>
        <p:nvSpPr>
          <p:cNvPr id="4" name="Footer Placeholder 3"/>
          <p:cNvSpPr>
            <a:spLocks noGrp="1"/>
          </p:cNvSpPr>
          <p:nvPr>
            <p:ph type="ftr" sz="quarter" idx="26"/>
          </p:nvPr>
        </p:nvSpPr>
        <p:spPr bwMode="gray"/>
        <p:txBody>
          <a:bodyPr/>
          <a:lstStyle/>
          <a:p>
            <a:pPr lvl="8"/>
            <a:endParaRPr lang="en-US"/>
          </a:p>
        </p:txBody>
      </p:sp>
      <p:sp>
        <p:nvSpPr>
          <p:cNvPr id="5" name="Slide Number Placeholder 4"/>
          <p:cNvSpPr>
            <a:spLocks noGrp="1"/>
          </p:cNvSpPr>
          <p:nvPr>
            <p:ph type="sldNum" sz="quarter" idx="27"/>
          </p:nvPr>
        </p:nvSpPr>
        <p:spPr bwMode="gray"/>
        <p:txBody>
          <a:bodyPr/>
          <a:lstStyle/>
          <a:p>
            <a:r>
              <a:rPr lang="en-US"/>
              <a:t>Slide </a:t>
            </a:r>
            <a:fld id="{619F89D8-7AE3-494A-97F3-03D680869632}" type="slidenum">
              <a:rPr lang="en-US" smtClean="0"/>
              <a:pPr/>
              <a:t>‹nr.›</a:t>
            </a:fld>
            <a:endParaRPr lang="en-US"/>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D7448BAD-718D-41D5-B039-249ED06F3A4A}" type="datetime4">
              <a:rPr lang="en-US" smtClean="0"/>
              <a:t>April 2, 2020</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‹nr.›</a:t>
            </a:fld>
            <a:endParaRPr lang="en-US"/>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D7448BAD-718D-41D5-B039-249ED06F3A4A}" type="datetime4">
              <a:rPr lang="en-US" smtClean="0"/>
              <a:t>April 2, 2020</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‹nr.›</a:t>
            </a:fld>
            <a:endParaRPr lang="en-US"/>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6"/>
          </p:nvPr>
        </p:nvSpPr>
        <p:spPr bwMode="gray"/>
        <p:txBody>
          <a:bodyPr/>
          <a:lstStyle/>
          <a:p>
            <a:fld id="{D7448BAD-718D-41D5-B039-249ED06F3A4A}" type="datetime4">
              <a:rPr lang="en-US" smtClean="0"/>
              <a:t>April 2, 2020</a:t>
            </a:fld>
            <a:endParaRPr lang="en-US"/>
          </a:p>
        </p:txBody>
      </p:sp>
      <p:sp>
        <p:nvSpPr>
          <p:cNvPr id="4" name="Footer Placeholder 3"/>
          <p:cNvSpPr>
            <a:spLocks noGrp="1"/>
          </p:cNvSpPr>
          <p:nvPr>
            <p:ph type="ftr" sz="quarter" idx="27"/>
          </p:nvPr>
        </p:nvSpPr>
        <p:spPr bwMode="gray"/>
        <p:txBody>
          <a:bodyPr/>
          <a:lstStyle/>
          <a:p>
            <a:pPr lvl="8"/>
            <a:endParaRPr lang="en-US"/>
          </a:p>
        </p:txBody>
      </p:sp>
      <p:sp>
        <p:nvSpPr>
          <p:cNvPr id="5" name="Slide Number Placeholder 4"/>
          <p:cNvSpPr>
            <a:spLocks noGrp="1"/>
          </p:cNvSpPr>
          <p:nvPr>
            <p:ph type="sldNum" sz="quarter" idx="28"/>
          </p:nvPr>
        </p:nvSpPr>
        <p:spPr bwMode="gray"/>
        <p:txBody>
          <a:bodyPr/>
          <a:lstStyle/>
          <a:p>
            <a:r>
              <a:rPr lang="en-US"/>
              <a:t>Slide </a:t>
            </a:r>
            <a:fld id="{619F89D8-7AE3-494A-97F3-03D680869632}" type="slidenum">
              <a:rPr lang="en-US" smtClean="0"/>
              <a:pPr/>
              <a:t>‹nr.›</a:t>
            </a:fld>
            <a:endParaRPr lang="en-US"/>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1E54590-9E0B-45E5-B42C-6A8CA0D3F7B9}"/>
              </a:ext>
            </a:extLst>
          </p:cNvPr>
          <p:cNvPicPr>
            <a:picLocks noChangeAspect="1"/>
          </p:cNvPicPr>
          <p:nvPr userDrawn="1"/>
        </p:nvPicPr>
        <p:blipFill>
          <a:blip r:embed="rId2"/>
          <a:stretch>
            <a:fillRect/>
          </a:stretch>
        </p:blipFill>
        <p:spPr>
          <a:xfrm>
            <a:off x="-2" y="-39868"/>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7"/>
          </p:nvPr>
        </p:nvSpPr>
        <p:spPr bwMode="gray"/>
        <p:txBody>
          <a:bodyPr/>
          <a:lstStyle/>
          <a:p>
            <a:fld id="{AFC62351-A650-4DF6-986F-78B25B039145}" type="datetime4">
              <a:rPr lang="en-US" smtClean="0"/>
              <a:t>April 2, 2020</a:t>
            </a:fld>
            <a:endParaRPr lang="en-US"/>
          </a:p>
        </p:txBody>
      </p:sp>
      <p:sp>
        <p:nvSpPr>
          <p:cNvPr id="4" name="Footer Placeholder 3"/>
          <p:cNvSpPr>
            <a:spLocks noGrp="1"/>
          </p:cNvSpPr>
          <p:nvPr>
            <p:ph type="ftr" sz="quarter" idx="28"/>
          </p:nvPr>
        </p:nvSpPr>
        <p:spPr bwMode="gray"/>
        <p:txBody>
          <a:bodyPr/>
          <a:lstStyle/>
          <a:p>
            <a:pPr lvl="8"/>
            <a:endParaRPr lang="en-US"/>
          </a:p>
        </p:txBody>
      </p:sp>
      <p:sp>
        <p:nvSpPr>
          <p:cNvPr id="5" name="Slide Number Placeholder 4"/>
          <p:cNvSpPr>
            <a:spLocks noGrp="1"/>
          </p:cNvSpPr>
          <p:nvPr>
            <p:ph type="sldNum" sz="quarter" idx="29"/>
          </p:nvPr>
        </p:nvSpPr>
        <p:spPr bwMode="gray"/>
        <p:txBody>
          <a:bodyPr/>
          <a:lstStyle/>
          <a:p>
            <a:r>
              <a:rPr lang="en-US"/>
              <a:t>Slide </a:t>
            </a:r>
            <a:fld id="{619F89D8-7AE3-494A-97F3-03D680869632}" type="slidenum">
              <a:rPr lang="en-US" smtClean="0"/>
              <a:pPr/>
              <a:t>‹nr.›</a:t>
            </a:fld>
            <a:endParaRPr lang="en-US"/>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t>April 2, 2020</a:t>
            </a:fld>
            <a:endParaRPr lang="en-US"/>
          </a:p>
        </p:txBody>
      </p:sp>
      <p:sp>
        <p:nvSpPr>
          <p:cNvPr id="5" name="Footer Placeholder 4"/>
          <p:cNvSpPr>
            <a:spLocks noGrp="1"/>
          </p:cNvSpPr>
          <p:nvPr userDrawn="1">
            <p:ph type="ftr" sz="quarter" idx="33"/>
          </p:nvPr>
        </p:nvSpPr>
        <p:spPr bwMode="gray"/>
        <p:txBody>
          <a:bodyPr/>
          <a:lstStyle/>
          <a:p>
            <a:pPr lvl="8"/>
            <a:endParaRPr lang="en-US"/>
          </a:p>
        </p:txBody>
      </p:sp>
      <p:sp>
        <p:nvSpPr>
          <p:cNvPr id="6" name="Slide Number Placeholder 5"/>
          <p:cNvSpPr>
            <a:spLocks noGrp="1"/>
          </p:cNvSpPr>
          <p:nvPr userDrawn="1">
            <p:ph type="sldNum" sz="quarter" idx="34"/>
          </p:nvPr>
        </p:nvSpPr>
        <p:spPr bwMode="gray"/>
        <p:txBody>
          <a:bodyPr/>
          <a:lstStyle/>
          <a:p>
            <a:r>
              <a:rPr lang="en-US"/>
              <a:t>Slide </a:t>
            </a:r>
            <a:fld id="{619F89D8-7AE3-494A-97F3-03D680869632}" type="slidenum">
              <a:rPr lang="en-US" smtClean="0"/>
              <a:pPr/>
              <a:t>‹nr.›</a:t>
            </a:fld>
            <a:endParaRPr lang="en-US"/>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1</a:t>
            </a:r>
            <a:endParaRPr lang="en-GB"/>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2</a:t>
            </a:r>
            <a:endParaRPr lang="en-GB"/>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3</a:t>
            </a:r>
            <a:endParaRPr lang="en-GB"/>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4</a:t>
            </a:r>
            <a:endParaRPr lang="en-GB"/>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35"/>
          </p:nvPr>
        </p:nvSpPr>
        <p:spPr bwMode="gray"/>
        <p:txBody>
          <a:bodyPr/>
          <a:lstStyle/>
          <a:p>
            <a:fld id="{61D1DE91-E2DE-4375-B4FF-ECFCEDDDCBE0}" type="datetime4">
              <a:rPr lang="en-US" smtClean="0"/>
              <a:t>April 2, 2020</a:t>
            </a:fld>
            <a:endParaRPr lang="en-US"/>
          </a:p>
        </p:txBody>
      </p:sp>
      <p:sp>
        <p:nvSpPr>
          <p:cNvPr id="4" name="Footer Placeholder 3"/>
          <p:cNvSpPr>
            <a:spLocks noGrp="1"/>
          </p:cNvSpPr>
          <p:nvPr>
            <p:ph type="ftr" sz="quarter" idx="36"/>
          </p:nvPr>
        </p:nvSpPr>
        <p:spPr bwMode="gray"/>
        <p:txBody>
          <a:bodyPr/>
          <a:lstStyle/>
          <a:p>
            <a:pPr lvl="8"/>
            <a:endParaRPr lang="en-US"/>
          </a:p>
        </p:txBody>
      </p:sp>
      <p:sp>
        <p:nvSpPr>
          <p:cNvPr id="5" name="Slide Number Placeholder 4"/>
          <p:cNvSpPr>
            <a:spLocks noGrp="1"/>
          </p:cNvSpPr>
          <p:nvPr>
            <p:ph type="sldNum" sz="quarter" idx="37"/>
          </p:nvPr>
        </p:nvSpPr>
        <p:spPr bwMode="gray"/>
        <p:txBody>
          <a:bodyPr/>
          <a:lstStyle/>
          <a:p>
            <a:r>
              <a:rPr lang="en-US"/>
              <a:t>Slide </a:t>
            </a:r>
            <a:fld id="{619F89D8-7AE3-494A-97F3-03D680869632}" type="slidenum">
              <a:rPr lang="en-US" smtClean="0"/>
              <a:pPr/>
              <a:t>‹nr.›</a:t>
            </a:fld>
            <a:endParaRPr lang="en-US"/>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00C3FEDD-2DA3-4289-9B1F-96211D1B5114}"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‹nr.›</a:t>
            </a:fld>
            <a:endParaRPr lang="en-US"/>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April 2, 2020</a:t>
            </a:fld>
            <a:endParaRPr lang="en-US"/>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‹nr.›</a:t>
            </a:fld>
            <a:endParaRPr lang="en-US"/>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a:solidFill>
                  <a:srgbClr val="FF0000"/>
                </a:solidFill>
              </a:rPr>
              <a:t>—</a:t>
            </a:r>
            <a:endParaRPr lang="en-US" sz="1800" b="1"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fld id="{A1F808C0-290B-4263-8A52-B569B4875133}" type="datetime4">
              <a:rPr lang="en-US" smtClean="0"/>
              <a:t>April 2, 2020</a:t>
            </a:fld>
            <a:endParaRPr lang="en-US"/>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‹nr.›</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t>April 2, 2020</a:t>
            </a:fld>
            <a:endParaRPr lang="en-US"/>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‹nr.›</a:t>
            </a:fld>
            <a:endParaRPr lang="en-US"/>
          </a:p>
        </p:txBody>
      </p:sp>
      <p:pic>
        <p:nvPicPr>
          <p:cNvPr id="7"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3: Title Slide 3">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DBC0A2-8F38-4D67-B452-B5AA7C048960}"/>
              </a:ext>
            </a:extLst>
          </p:cNvPr>
          <p:cNvPicPr>
            <a:picLocks noChangeAspect="1"/>
          </p:cNvPicPr>
          <p:nvPr userDrawn="1"/>
        </p:nvPicPr>
        <p:blipFill rotWithShape="1">
          <a:blip r:embed="rId2"/>
          <a:srcRect t="1053"/>
          <a:stretch/>
        </p:blipFill>
        <p:spPr>
          <a:xfrm>
            <a:off x="-2" y="0"/>
            <a:ext cx="12192000" cy="458978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25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92C2F54C-21EC-43BC-9405-1AA1DF8D5C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3: Title Slide 3">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FE4C716-975A-4DA4-9E9F-DFA15FD87571}"/>
              </a:ext>
            </a:extLst>
          </p:cNvPr>
          <p:cNvPicPr>
            <a:picLocks noChangeAspect="1"/>
          </p:cNvPicPr>
          <p:nvPr userDrawn="1"/>
        </p:nvPicPr>
        <p:blipFill>
          <a:blip r:embed="rId2"/>
          <a:stretch>
            <a:fillRect/>
          </a:stretch>
        </p:blipFill>
        <p:spPr>
          <a:xfrm>
            <a:off x="2" y="-41947"/>
            <a:ext cx="12192000" cy="4638675"/>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5" name="Picture 19">
            <a:extLst>
              <a:ext uri="{FF2B5EF4-FFF2-40B4-BE49-F238E27FC236}">
                <a16:creationId xmlns:a16="http://schemas.microsoft.com/office/drawing/2014/main" id="{62B3F030-8BC7-4B8C-B8FF-98133E167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B2016A11-4950-4F3F-938B-45DEE5F72969}" type="datetime4">
              <a:rPr lang="en-US" smtClean="0"/>
              <a:pPr/>
              <a:t>April 2, 2020</a:t>
            </a:fld>
            <a:endParaRPr lang="en-US"/>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‹nr.›</a:t>
            </a:fld>
            <a:endParaRPr lang="en-US"/>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a:solidFill>
                  <a:schemeClr val="bg2"/>
                </a:solidFill>
              </a:rPr>
              <a:t>—</a:t>
            </a:r>
            <a:endParaRPr lang="en-US" sz="2400" b="1" err="1">
              <a:solidFill>
                <a:schemeClr val="bg2"/>
              </a:solidFill>
            </a:endParaRPr>
          </a:p>
        </p:txBody>
      </p:sp>
      <p:pic>
        <p:nvPicPr>
          <p:cNvPr id="17" name="Picture 19">
            <a:extLst>
              <a:ext uri="{FF2B5EF4-FFF2-40B4-BE49-F238E27FC236}">
                <a16:creationId xmlns:a16="http://schemas.microsoft.com/office/drawing/2014/main" id="{C14FD043-EEED-413F-BE5F-FFA1005534CA}"/>
              </a:ext>
            </a:extLst>
          </p:cNvPr>
          <p:cNvPicPr>
            <a:picLocks noChangeAspect="1" noChangeArrowheads="1"/>
          </p:cNvPicPr>
          <p:nvPr userDrawn="1"/>
        </p:nvPicPr>
        <p:blipFill>
          <a:blip r:embed="rId68">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712" r:id="rId2"/>
    <p:sldLayoutId id="2147483709" r:id="rId3"/>
    <p:sldLayoutId id="2147483710" r:id="rId4"/>
    <p:sldLayoutId id="2147483716" r:id="rId5"/>
    <p:sldLayoutId id="2147483690" r:id="rId6"/>
    <p:sldLayoutId id="2147483708" r:id="rId7"/>
    <p:sldLayoutId id="2147483655" r:id="rId8"/>
    <p:sldLayoutId id="2147483706" r:id="rId9"/>
    <p:sldLayoutId id="2147483707" r:id="rId10"/>
    <p:sldLayoutId id="2147483713" r:id="rId11"/>
    <p:sldLayoutId id="2147483718" r:id="rId12"/>
    <p:sldLayoutId id="2147483714" r:id="rId13"/>
    <p:sldLayoutId id="2147483720" r:id="rId14"/>
    <p:sldLayoutId id="2147483719" r:id="rId15"/>
    <p:sldLayoutId id="2147483715" r:id="rId16"/>
    <p:sldLayoutId id="2147483656" r:id="rId17"/>
    <p:sldLayoutId id="2147483657" r:id="rId18"/>
    <p:sldLayoutId id="2147483658" r:id="rId19"/>
    <p:sldLayoutId id="2147483653" r:id="rId20"/>
    <p:sldLayoutId id="2147483650" r:id="rId21"/>
    <p:sldLayoutId id="2147483691" r:id="rId22"/>
    <p:sldLayoutId id="2147483661" r:id="rId23"/>
    <p:sldLayoutId id="2147483696" r:id="rId24"/>
    <p:sldLayoutId id="2147483663" r:id="rId25"/>
    <p:sldLayoutId id="2147483662" r:id="rId26"/>
    <p:sldLayoutId id="2147483664" r:id="rId27"/>
    <p:sldLayoutId id="2147483692" r:id="rId28"/>
    <p:sldLayoutId id="2147483693" r:id="rId29"/>
    <p:sldLayoutId id="2147483665" r:id="rId30"/>
    <p:sldLayoutId id="2147483667" r:id="rId31"/>
    <p:sldLayoutId id="2147483668" r:id="rId32"/>
    <p:sldLayoutId id="2147483669" r:id="rId33"/>
    <p:sldLayoutId id="2147483670" r:id="rId34"/>
    <p:sldLayoutId id="2147483700" r:id="rId35"/>
    <p:sldLayoutId id="2147483659" r:id="rId36"/>
    <p:sldLayoutId id="2147483660" r:id="rId37"/>
    <p:sldLayoutId id="2147483694" r:id="rId38"/>
    <p:sldLayoutId id="2147483677" r:id="rId39"/>
    <p:sldLayoutId id="2147483679" r:id="rId40"/>
    <p:sldLayoutId id="2147483680" r:id="rId41"/>
    <p:sldLayoutId id="2147483666" r:id="rId42"/>
    <p:sldLayoutId id="2147483672" r:id="rId43"/>
    <p:sldLayoutId id="2147483673" r:id="rId44"/>
    <p:sldLayoutId id="2147483674" r:id="rId45"/>
    <p:sldLayoutId id="2147483675" r:id="rId46"/>
    <p:sldLayoutId id="2147483676" r:id="rId47"/>
    <p:sldLayoutId id="2147483701" r:id="rId48"/>
    <p:sldLayoutId id="2147483681" r:id="rId49"/>
    <p:sldLayoutId id="2147483682" r:id="rId50"/>
    <p:sldLayoutId id="2147483702" r:id="rId51"/>
    <p:sldLayoutId id="2147483703" r:id="rId52"/>
    <p:sldLayoutId id="2147483699" r:id="rId53"/>
    <p:sldLayoutId id="2147483695" r:id="rId54"/>
    <p:sldLayoutId id="2147483683" r:id="rId55"/>
    <p:sldLayoutId id="2147483684" r:id="rId56"/>
    <p:sldLayoutId id="2147483698" r:id="rId57"/>
    <p:sldLayoutId id="2147483697" r:id="rId58"/>
    <p:sldLayoutId id="2147483685" r:id="rId59"/>
    <p:sldLayoutId id="2147483686" r:id="rId60"/>
    <p:sldLayoutId id="2147483687" r:id="rId61"/>
    <p:sldLayoutId id="2147483688" r:id="rId62"/>
    <p:sldLayoutId id="2147483689" r:id="rId63"/>
    <p:sldLayoutId id="2147483705" r:id="rId64"/>
    <p:sldLayoutId id="2147483651" r:id="rId65"/>
    <p:sldLayoutId id="2147483652"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userDrawn="1">
          <p15:clr>
            <a:srgbClr val="F26B43"/>
          </p15:clr>
        </p15:guide>
        <p15:guide id="2" pos="7469" userDrawn="1">
          <p15:clr>
            <a:srgbClr val="F26B43"/>
          </p15:clr>
        </p15:guide>
        <p15:guide id="3" pos="212" userDrawn="1">
          <p15:clr>
            <a:srgbClr val="F26B43"/>
          </p15:clr>
        </p15:guide>
        <p15:guide id="4" orient="horz" pos="3726" userDrawn="1">
          <p15:clr>
            <a:srgbClr val="F26B43"/>
          </p15:clr>
        </p15:guide>
        <p15:guide id="5" pos="3840" userDrawn="1">
          <p15:clr>
            <a:srgbClr val="F26B43"/>
          </p15:clr>
        </p15:guide>
        <p15:guide id="6" orient="horz" pos="24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oleObject" Target="../embeddings/oleObject4.bin"/><Relationship Id="rId12" Type="http://schemas.openxmlformats.org/officeDocument/2006/relationships/image" Target="../media/image33.wmf"/><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30.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2.wmf"/><Relationship Id="rId4" Type="http://schemas.openxmlformats.org/officeDocument/2006/relationships/image" Target="../media/image28.jpg"/><Relationship Id="rId9"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8.xml"/><Relationship Id="rId7" Type="http://schemas.openxmlformats.org/officeDocument/2006/relationships/image" Target="../media/image35.wmf"/><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33.wmf"/><Relationship Id="rId4" Type="http://schemas.openxmlformats.org/officeDocument/2006/relationships/oleObject" Target="../embeddings/oleObject6.bin"/><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wmf"/><Relationship Id="rId2" Type="http://schemas.openxmlformats.org/officeDocument/2006/relationships/slideLayout" Target="../slideLayouts/slideLayout23.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8.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vmlDrawing" Target="../drawings/vmlDrawing6.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s://new.abb.com/low-voltage/industries/food-beverage/elip-f-b-1_continuous-operation/elip-f-b-2_extreme-temperatures" TargetMode="External"/><Relationship Id="rId3" Type="http://schemas.openxmlformats.org/officeDocument/2006/relationships/hyperlink" Target="https://new.abb.com/low-voltage/industries/food-beverage/elip-f-b-1_continuous-operation/elip-f-b-2_anti-microbial" TargetMode="External"/><Relationship Id="rId7" Type="http://schemas.openxmlformats.org/officeDocument/2006/relationships/hyperlink" Target="https://new.abb.com/low-voltage/industries/food-beverage/elip-f-b-1_continuous-operation/elip-f-b-2_corrosion" TargetMode="External"/><Relationship Id="rId12" Type="http://schemas.openxmlformats.org/officeDocument/2006/relationships/image" Target="../media/image41.jpeg"/><Relationship Id="rId2" Type="http://schemas.openxmlformats.org/officeDocument/2006/relationships/notesSlide" Target="../notesSlides/notesSlide12.xml"/><Relationship Id="rId16"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8.jpeg"/><Relationship Id="rId11" Type="http://schemas.openxmlformats.org/officeDocument/2006/relationships/hyperlink" Target="https://new.abb.com/low-voltage/industries/food-beverage/elip-f-b-1_continuous-operation/elip-f-b-2_chemical-resistance" TargetMode="External"/><Relationship Id="rId5" Type="http://schemas.openxmlformats.org/officeDocument/2006/relationships/hyperlink" Target="https://new.abb.com/low-voltage/industries/food-beverage/elip-f-b-1_continuous-operation/elip-f-b-2_dust-and-liquidtight" TargetMode="External"/><Relationship Id="rId15" Type="http://schemas.openxmlformats.org/officeDocument/2006/relationships/hyperlink" Target="https://new.abb.com/low-voltage/industries/food-beverage/elip-f-b-1_continuous-operation/elip-f-b-2_explosion-proof" TargetMode="External"/><Relationship Id="rId10" Type="http://schemas.openxmlformats.org/officeDocument/2006/relationships/image" Target="../media/image40.jpeg"/><Relationship Id="rId4" Type="http://schemas.openxmlformats.org/officeDocument/2006/relationships/image" Target="../media/image37.jpg"/><Relationship Id="rId9" Type="http://schemas.openxmlformats.org/officeDocument/2006/relationships/hyperlink" Target="https://new.abb.com/low-voltage/industries/food-beverage/elip-f-b-1_continuous-operation/elip-f-b-2_ingress-protection_ip69" TargetMode="External"/><Relationship Id="rId1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18.w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644D9745-FD41-4B3D-A0BD-94BC53D8409E}"/>
              </a:ext>
            </a:extLst>
          </p:cNvPr>
          <p:cNvSpPr>
            <a:spLocks noGrp="1"/>
          </p:cNvSpPr>
          <p:nvPr>
            <p:ph type="body" sz="quarter" idx="16"/>
          </p:nvPr>
        </p:nvSpPr>
        <p:spPr/>
        <p:txBody>
          <a:bodyPr/>
          <a:lstStyle/>
          <a:p>
            <a:r>
              <a:rPr lang="en-US" dirty="0"/>
              <a:t>V1</a:t>
            </a:r>
          </a:p>
        </p:txBody>
      </p:sp>
      <p:sp>
        <p:nvSpPr>
          <p:cNvPr id="10" name="Tijdelijke aanduiding voor tekst 9">
            <a:extLst>
              <a:ext uri="{FF2B5EF4-FFF2-40B4-BE49-F238E27FC236}">
                <a16:creationId xmlns:a16="http://schemas.microsoft.com/office/drawing/2014/main" id="{E19AF96E-C3D0-46E8-AE30-6B6E80661434}"/>
              </a:ext>
            </a:extLst>
          </p:cNvPr>
          <p:cNvSpPr>
            <a:spLocks noGrp="1"/>
          </p:cNvSpPr>
          <p:nvPr>
            <p:ph type="body" sz="quarter" idx="13"/>
          </p:nvPr>
        </p:nvSpPr>
        <p:spPr/>
        <p:txBody>
          <a:bodyPr/>
          <a:lstStyle/>
          <a:p>
            <a:r>
              <a:rPr lang="en-US" dirty="0"/>
              <a:t>FEBRUARY 2020</a:t>
            </a:r>
          </a:p>
        </p:txBody>
      </p:sp>
      <p:sp>
        <p:nvSpPr>
          <p:cNvPr id="8" name="Titel 7">
            <a:extLst>
              <a:ext uri="{FF2B5EF4-FFF2-40B4-BE49-F238E27FC236}">
                <a16:creationId xmlns:a16="http://schemas.microsoft.com/office/drawing/2014/main" id="{5AF668B7-530F-484B-B257-2C2887BCE7BF}"/>
              </a:ext>
            </a:extLst>
          </p:cNvPr>
          <p:cNvSpPr>
            <a:spLocks noGrp="1"/>
          </p:cNvSpPr>
          <p:nvPr>
            <p:ph type="ctrTitle"/>
          </p:nvPr>
        </p:nvSpPr>
        <p:spPr/>
        <p:txBody>
          <a:bodyPr/>
          <a:lstStyle/>
          <a:p>
            <a:r>
              <a:rPr lang="en-US"/>
              <a:t>Installation solutions for F&amp;B industry</a:t>
            </a:r>
          </a:p>
        </p:txBody>
      </p:sp>
      <p:sp>
        <p:nvSpPr>
          <p:cNvPr id="9" name="Ondertitel 8">
            <a:extLst>
              <a:ext uri="{FF2B5EF4-FFF2-40B4-BE49-F238E27FC236}">
                <a16:creationId xmlns:a16="http://schemas.microsoft.com/office/drawing/2014/main" id="{BFA6CE09-BFDB-4B81-907A-4FAF9FC56B10}"/>
              </a:ext>
            </a:extLst>
          </p:cNvPr>
          <p:cNvSpPr>
            <a:spLocks noGrp="1"/>
          </p:cNvSpPr>
          <p:nvPr>
            <p:ph type="subTitle" idx="1"/>
          </p:nvPr>
        </p:nvSpPr>
        <p:spPr/>
        <p:txBody>
          <a:bodyPr/>
          <a:lstStyle/>
          <a:p>
            <a:r>
              <a:rPr lang="nl-NL" dirty="0"/>
              <a:t>Anti-</a:t>
            </a:r>
            <a:r>
              <a:rPr lang="nl-NL" dirty="0" err="1"/>
              <a:t>microbial</a:t>
            </a:r>
            <a:endParaRPr lang="nl-NL" dirty="0"/>
          </a:p>
          <a:p>
            <a:endParaRPr lang="en-US" dirty="0"/>
          </a:p>
        </p:txBody>
      </p:sp>
      <p:sp>
        <p:nvSpPr>
          <p:cNvPr id="11" name="Tijdelijke aanduiding voor tekst 10">
            <a:extLst>
              <a:ext uri="{FF2B5EF4-FFF2-40B4-BE49-F238E27FC236}">
                <a16:creationId xmlns:a16="http://schemas.microsoft.com/office/drawing/2014/main" id="{3C5E6A09-8D5F-4702-9D30-519CF6B67BF7}"/>
              </a:ext>
            </a:extLst>
          </p:cNvPr>
          <p:cNvSpPr>
            <a:spLocks noGrp="1"/>
          </p:cNvSpPr>
          <p:nvPr>
            <p:ph type="body" sz="quarter" idx="14"/>
          </p:nvPr>
        </p:nvSpPr>
        <p:spPr/>
        <p:txBody>
          <a:bodyPr/>
          <a:lstStyle/>
          <a:p>
            <a:r>
              <a:rPr lang="en-GB"/>
              <a:t>ABB Electrification - Installation Products business line</a:t>
            </a:r>
            <a:endParaRPr lang="nl-NL"/>
          </a:p>
          <a:p>
            <a:endParaRPr lang="en-US"/>
          </a:p>
        </p:txBody>
      </p:sp>
    </p:spTree>
    <p:extLst>
      <p:ext uri="{BB962C8B-B14F-4D97-AF65-F5344CB8AC3E}">
        <p14:creationId xmlns:p14="http://schemas.microsoft.com/office/powerpoint/2010/main" val="28121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788F1E25-D5B0-4840-9D5E-367E63B4B032}"/>
              </a:ext>
            </a:extLst>
          </p:cNvPr>
          <p:cNvPicPr>
            <a:picLocks noChangeAspect="1"/>
          </p:cNvPicPr>
          <p:nvPr/>
        </p:nvPicPr>
        <p:blipFill>
          <a:blip r:embed="rId3"/>
          <a:stretch>
            <a:fillRect/>
          </a:stretch>
        </p:blipFill>
        <p:spPr>
          <a:xfrm>
            <a:off x="9971197" y="1696707"/>
            <a:ext cx="1475841" cy="504000"/>
          </a:xfrm>
          <a:prstGeom prst="rect">
            <a:avLst/>
          </a:prstGeom>
        </p:spPr>
      </p:pic>
      <p:sp>
        <p:nvSpPr>
          <p:cNvPr id="12" name="Titel 11">
            <a:extLst>
              <a:ext uri="{FF2B5EF4-FFF2-40B4-BE49-F238E27FC236}">
                <a16:creationId xmlns:a16="http://schemas.microsoft.com/office/drawing/2014/main" id="{9EC8C4A6-6F71-4700-9E7B-D4135A161881}"/>
              </a:ext>
            </a:extLst>
          </p:cNvPr>
          <p:cNvSpPr>
            <a:spLocks noGrp="1"/>
          </p:cNvSpPr>
          <p:nvPr>
            <p:ph type="title"/>
          </p:nvPr>
        </p:nvSpPr>
        <p:spPr/>
        <p:txBody>
          <a:bodyPr/>
          <a:lstStyle/>
          <a:p>
            <a:r>
              <a:rPr lang="en-US"/>
              <a:t>F&amp;B Installation portfolio</a:t>
            </a:r>
          </a:p>
        </p:txBody>
      </p:sp>
      <p:sp>
        <p:nvSpPr>
          <p:cNvPr id="4" name="Tijdelijke aanduiding voor datum 3">
            <a:extLst>
              <a:ext uri="{FF2B5EF4-FFF2-40B4-BE49-F238E27FC236}">
                <a16:creationId xmlns:a16="http://schemas.microsoft.com/office/drawing/2014/main" id="{12CEC314-9A80-404A-A706-AC7453A593A8}"/>
              </a:ext>
            </a:extLst>
          </p:cNvPr>
          <p:cNvSpPr>
            <a:spLocks noGrp="1"/>
          </p:cNvSpPr>
          <p:nvPr>
            <p:ph type="dt" sz="half" idx="11"/>
          </p:nvPr>
        </p:nvSpPr>
        <p:spPr/>
        <p:txBody>
          <a:bodyPr/>
          <a:lstStyle/>
          <a:p>
            <a:fld id="{8F8FF341-9601-47A6-A4C1-F2885A66BAA5}" type="datetime4">
              <a:rPr lang="en-US" smtClean="0"/>
              <a:t>April 2, 2020</a:t>
            </a:fld>
            <a:endParaRPr lang="en-US"/>
          </a:p>
        </p:txBody>
      </p:sp>
      <p:sp>
        <p:nvSpPr>
          <p:cNvPr id="5" name="Tijdelijke aanduiding voor dianummer 4">
            <a:extLst>
              <a:ext uri="{FF2B5EF4-FFF2-40B4-BE49-F238E27FC236}">
                <a16:creationId xmlns:a16="http://schemas.microsoft.com/office/drawing/2014/main" id="{3885E266-C5B6-43DE-BDA4-7555A3173C26}"/>
              </a:ext>
            </a:extLst>
          </p:cNvPr>
          <p:cNvSpPr>
            <a:spLocks noGrp="1"/>
          </p:cNvSpPr>
          <p:nvPr>
            <p:ph type="sldNum" sz="quarter" idx="12"/>
          </p:nvPr>
        </p:nvSpPr>
        <p:spPr/>
        <p:txBody>
          <a:bodyPr/>
          <a:lstStyle/>
          <a:p>
            <a:r>
              <a:rPr lang="en-US"/>
              <a:t>Slide </a:t>
            </a:r>
            <a:fld id="{619F89D8-7AE3-494A-97F3-03D680869632}" type="slidenum">
              <a:rPr lang="en-US" smtClean="0"/>
              <a:pPr/>
              <a:t>10</a:t>
            </a:fld>
            <a:endParaRPr lang="en-US"/>
          </a:p>
        </p:txBody>
      </p:sp>
      <p:sp>
        <p:nvSpPr>
          <p:cNvPr id="14" name="Tijdelijke aanduiding voor tekst 13">
            <a:extLst>
              <a:ext uri="{FF2B5EF4-FFF2-40B4-BE49-F238E27FC236}">
                <a16:creationId xmlns:a16="http://schemas.microsoft.com/office/drawing/2014/main" id="{16691121-7626-4D1D-B513-AE2ABE3528A1}"/>
              </a:ext>
            </a:extLst>
          </p:cNvPr>
          <p:cNvSpPr>
            <a:spLocks noGrp="1"/>
          </p:cNvSpPr>
          <p:nvPr>
            <p:ph type="body" sz="quarter" idx="16"/>
          </p:nvPr>
        </p:nvSpPr>
        <p:spPr>
          <a:xfrm>
            <a:off x="333263" y="1931195"/>
            <a:ext cx="6154623" cy="252000"/>
          </a:xfrm>
        </p:spPr>
        <p:txBody>
          <a:bodyPr/>
          <a:lstStyle/>
          <a:p>
            <a:r>
              <a:rPr lang="en-US"/>
              <a:t>One of world’s leading broadest range in cable protection</a:t>
            </a:r>
          </a:p>
        </p:txBody>
      </p:sp>
      <p:sp>
        <p:nvSpPr>
          <p:cNvPr id="16" name="Tijdelijke aanduiding voor inhoud 15">
            <a:extLst>
              <a:ext uri="{FF2B5EF4-FFF2-40B4-BE49-F238E27FC236}">
                <a16:creationId xmlns:a16="http://schemas.microsoft.com/office/drawing/2014/main" id="{92220C69-2B90-4B6C-A265-83E6BAE4EAA1}"/>
              </a:ext>
            </a:extLst>
          </p:cNvPr>
          <p:cNvSpPr>
            <a:spLocks noGrp="1"/>
          </p:cNvSpPr>
          <p:nvPr>
            <p:ph sz="quarter" idx="20"/>
          </p:nvPr>
        </p:nvSpPr>
        <p:spPr>
          <a:xfrm>
            <a:off x="4724929" y="2324709"/>
            <a:ext cx="7128598" cy="3683859"/>
          </a:xfrm>
        </p:spPr>
        <p:txBody>
          <a:bodyPr/>
          <a:lstStyle/>
          <a:p>
            <a:pPr marL="180975" lvl="1" indent="-180975">
              <a:buFont typeface="Wingdings" panose="05000000000000000000" pitchFamily="2" charset="2"/>
              <a:buChar char="§"/>
            </a:pPr>
            <a:r>
              <a:rPr lang="en-GB" b="1"/>
              <a:t>One of the world’s leading and broadest ranges in cable protection  </a:t>
            </a:r>
          </a:p>
          <a:p>
            <a:pPr lvl="2"/>
            <a:r>
              <a:rPr lang="en-GB"/>
              <a:t>International approvals, for manufacturing and product ranges</a:t>
            </a:r>
          </a:p>
          <a:p>
            <a:pPr lvl="2"/>
            <a:r>
              <a:rPr lang="en-GB"/>
              <a:t>Ensure safety and quality levels to maintain for now and in in the future. </a:t>
            </a:r>
          </a:p>
          <a:p>
            <a:r>
              <a:rPr lang="nl-NL"/>
              <a:t> </a:t>
            </a:r>
            <a:endParaRPr lang="en-GB"/>
          </a:p>
          <a:p>
            <a:pPr marL="180975" lvl="1" indent="-180975">
              <a:buFont typeface="Wingdings" panose="05000000000000000000" pitchFamily="2" charset="2"/>
              <a:buChar char="§"/>
            </a:pPr>
            <a:r>
              <a:rPr lang="en-GB" b="1"/>
              <a:t>Combining innovative solutions with dedicated manufacturing  </a:t>
            </a:r>
          </a:p>
          <a:p>
            <a:pPr lvl="2"/>
            <a:r>
              <a:rPr lang="en-GB"/>
              <a:t>Over 6000 products in metallic and non-metallic flexible conduit systems </a:t>
            </a:r>
          </a:p>
          <a:p>
            <a:pPr lvl="2"/>
            <a:r>
              <a:rPr lang="en-GB"/>
              <a:t>For the protection of critical power and data cable </a:t>
            </a:r>
          </a:p>
          <a:p>
            <a:pPr marL="180018" lvl="2" indent="0">
              <a:buNone/>
            </a:pPr>
            <a:endParaRPr lang="en-GB"/>
          </a:p>
          <a:p>
            <a:pPr marL="180975" lvl="2" indent="-180975">
              <a:buFont typeface="Wingdings" panose="05000000000000000000" pitchFamily="2" charset="2"/>
              <a:buChar char="§"/>
            </a:pPr>
            <a:r>
              <a:rPr lang="en-GB" b="1"/>
              <a:t>Designed and tested to withstand: </a:t>
            </a:r>
          </a:p>
          <a:p>
            <a:pPr marL="531486" lvl="2" indent="-171450"/>
            <a:r>
              <a:rPr lang="en-GB"/>
              <a:t>constant vibrations, water ingress, offer corrosion resistance </a:t>
            </a:r>
          </a:p>
          <a:p>
            <a:pPr marL="171450" indent="-171450">
              <a:buFont typeface="Wingdings" panose="05000000000000000000" pitchFamily="2" charset="2"/>
              <a:buChar char="§"/>
            </a:pPr>
            <a:endParaRPr lang="en-GB" b="1"/>
          </a:p>
          <a:p>
            <a:pPr marL="171450" indent="-171450">
              <a:buFont typeface="Wingdings" panose="05000000000000000000" pitchFamily="2" charset="2"/>
              <a:buChar char="§"/>
            </a:pPr>
            <a:r>
              <a:rPr lang="en-GB" b="1"/>
              <a:t>Intensive research and development activities </a:t>
            </a:r>
          </a:p>
          <a:p>
            <a:endParaRPr lang="en-US"/>
          </a:p>
        </p:txBody>
      </p:sp>
      <p:sp>
        <p:nvSpPr>
          <p:cNvPr id="13" name="Ondertitel 12">
            <a:extLst>
              <a:ext uri="{FF2B5EF4-FFF2-40B4-BE49-F238E27FC236}">
                <a16:creationId xmlns:a16="http://schemas.microsoft.com/office/drawing/2014/main" id="{8D6F2A33-D1E7-4022-85B1-33CC55A45D43}"/>
              </a:ext>
            </a:extLst>
          </p:cNvPr>
          <p:cNvSpPr>
            <a:spLocks noGrp="1"/>
          </p:cNvSpPr>
          <p:nvPr>
            <p:ph type="subTitle" idx="13"/>
          </p:nvPr>
        </p:nvSpPr>
        <p:spPr/>
        <p:txBody>
          <a:bodyPr/>
          <a:lstStyle/>
          <a:p>
            <a:r>
              <a:rPr lang="en-US"/>
              <a:t>ABB </a:t>
            </a:r>
            <a:r>
              <a:rPr lang="en-US" err="1"/>
              <a:t>Adaptaflex</a:t>
            </a:r>
            <a:r>
              <a:rPr lang="en-US"/>
              <a:t> Cable Protection systems </a:t>
            </a:r>
          </a:p>
        </p:txBody>
      </p:sp>
      <p:pic>
        <p:nvPicPr>
          <p:cNvPr id="20" name="Afbeelding 19">
            <a:extLst>
              <a:ext uri="{FF2B5EF4-FFF2-40B4-BE49-F238E27FC236}">
                <a16:creationId xmlns:a16="http://schemas.microsoft.com/office/drawing/2014/main" id="{062A9AA4-57E3-4861-A7CA-6EDBE7B06884}"/>
              </a:ext>
            </a:extLst>
          </p:cNvPr>
          <p:cNvPicPr>
            <a:picLocks noChangeAspect="1"/>
          </p:cNvPicPr>
          <p:nvPr/>
        </p:nvPicPr>
        <p:blipFill rotWithShape="1">
          <a:blip r:embed="rId4"/>
          <a:srcRect l="21687" t="9183"/>
          <a:stretch/>
        </p:blipFill>
        <p:spPr>
          <a:xfrm>
            <a:off x="332367" y="3037999"/>
            <a:ext cx="4142542" cy="2856752"/>
          </a:xfrm>
          <a:prstGeom prst="rect">
            <a:avLst/>
          </a:prstGeom>
        </p:spPr>
      </p:pic>
      <p:cxnSp>
        <p:nvCxnSpPr>
          <p:cNvPr id="21" name="Rechte verbindingslijn 20">
            <a:extLst>
              <a:ext uri="{FF2B5EF4-FFF2-40B4-BE49-F238E27FC236}">
                <a16:creationId xmlns:a16="http://schemas.microsoft.com/office/drawing/2014/main" id="{46395730-9FF2-4F6F-9B28-22E9B541D38C}"/>
              </a:ext>
            </a:extLst>
          </p:cNvPr>
          <p:cNvCxnSpPr/>
          <p:nvPr/>
        </p:nvCxnSpPr>
        <p:spPr bwMode="gray">
          <a:xfrm>
            <a:off x="332367" y="2238096"/>
            <a:ext cx="110649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7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el 50">
            <a:extLst>
              <a:ext uri="{FF2B5EF4-FFF2-40B4-BE49-F238E27FC236}">
                <a16:creationId xmlns:a16="http://schemas.microsoft.com/office/drawing/2014/main" id="{157523A9-27EA-4591-8039-DB94532BBBF6}"/>
              </a:ext>
            </a:extLst>
          </p:cNvPr>
          <p:cNvSpPr>
            <a:spLocks noGrp="1"/>
          </p:cNvSpPr>
          <p:nvPr>
            <p:ph type="title"/>
          </p:nvPr>
        </p:nvSpPr>
        <p:spPr/>
        <p:txBody>
          <a:bodyPr/>
          <a:lstStyle/>
          <a:p>
            <a:r>
              <a:rPr lang="en-US"/>
              <a:t>Certifications</a:t>
            </a:r>
          </a:p>
        </p:txBody>
      </p:sp>
      <p:sp>
        <p:nvSpPr>
          <p:cNvPr id="4" name="Tijdelijke aanduiding voor datum 3">
            <a:extLst>
              <a:ext uri="{FF2B5EF4-FFF2-40B4-BE49-F238E27FC236}">
                <a16:creationId xmlns:a16="http://schemas.microsoft.com/office/drawing/2014/main" id="{C28A3504-04E2-471C-A229-B2F20E8D5F1C}"/>
              </a:ext>
            </a:extLst>
          </p:cNvPr>
          <p:cNvSpPr>
            <a:spLocks noGrp="1"/>
          </p:cNvSpPr>
          <p:nvPr>
            <p:ph type="dt" sz="half" idx="11"/>
          </p:nvPr>
        </p:nvSpPr>
        <p:spPr/>
        <p:txBody>
          <a:bodyPr/>
          <a:lstStyle/>
          <a:p>
            <a:fld id="{8F8FF341-9601-47A6-A4C1-F2885A66BAA5}" type="datetime4">
              <a:rPr lang="en-US" smtClean="0"/>
              <a:t>April 2, 2020</a:t>
            </a:fld>
            <a:endParaRPr lang="en-US"/>
          </a:p>
        </p:txBody>
      </p:sp>
      <p:sp>
        <p:nvSpPr>
          <p:cNvPr id="5" name="Tijdelijke aanduiding voor dianummer 4">
            <a:extLst>
              <a:ext uri="{FF2B5EF4-FFF2-40B4-BE49-F238E27FC236}">
                <a16:creationId xmlns:a16="http://schemas.microsoft.com/office/drawing/2014/main" id="{DA1E2687-34E9-4A3F-B467-3D2EAA655289}"/>
              </a:ext>
            </a:extLst>
          </p:cNvPr>
          <p:cNvSpPr>
            <a:spLocks noGrp="1"/>
          </p:cNvSpPr>
          <p:nvPr>
            <p:ph type="sldNum" sz="quarter" idx="12"/>
          </p:nvPr>
        </p:nvSpPr>
        <p:spPr/>
        <p:txBody>
          <a:bodyPr/>
          <a:lstStyle/>
          <a:p>
            <a:r>
              <a:rPr lang="en-US"/>
              <a:t>Slide </a:t>
            </a:r>
            <a:fld id="{619F89D8-7AE3-494A-97F3-03D680869632}" type="slidenum">
              <a:rPr lang="en-US" smtClean="0"/>
              <a:pPr/>
              <a:t>11</a:t>
            </a:fld>
            <a:endParaRPr lang="en-US"/>
          </a:p>
        </p:txBody>
      </p:sp>
      <p:sp>
        <p:nvSpPr>
          <p:cNvPr id="52" name="Tijdelijke aanduiding voor tekst 51">
            <a:extLst>
              <a:ext uri="{FF2B5EF4-FFF2-40B4-BE49-F238E27FC236}">
                <a16:creationId xmlns:a16="http://schemas.microsoft.com/office/drawing/2014/main" id="{42A5B9D7-1065-42D5-93BA-20AA7F89BCF0}"/>
              </a:ext>
            </a:extLst>
          </p:cNvPr>
          <p:cNvSpPr>
            <a:spLocks noGrp="1"/>
          </p:cNvSpPr>
          <p:nvPr>
            <p:ph type="body" sz="quarter" idx="16"/>
          </p:nvPr>
        </p:nvSpPr>
        <p:spPr/>
        <p:txBody>
          <a:bodyPr/>
          <a:lstStyle/>
          <a:p>
            <a:r>
              <a:rPr lang="en-US"/>
              <a:t>IEC61386 </a:t>
            </a:r>
            <a:r>
              <a:rPr lang="en-US" sz="1200"/>
              <a:t> </a:t>
            </a:r>
          </a:p>
          <a:p>
            <a:endParaRPr lang="en-US"/>
          </a:p>
        </p:txBody>
      </p:sp>
      <p:sp>
        <p:nvSpPr>
          <p:cNvPr id="53" name="Tijdelijke aanduiding voor tekst 52">
            <a:extLst>
              <a:ext uri="{FF2B5EF4-FFF2-40B4-BE49-F238E27FC236}">
                <a16:creationId xmlns:a16="http://schemas.microsoft.com/office/drawing/2014/main" id="{CBDBE6C3-CEB6-4106-A43E-292560776FC9}"/>
              </a:ext>
            </a:extLst>
          </p:cNvPr>
          <p:cNvSpPr>
            <a:spLocks noGrp="1"/>
          </p:cNvSpPr>
          <p:nvPr>
            <p:ph type="body" sz="quarter" idx="17"/>
          </p:nvPr>
        </p:nvSpPr>
        <p:spPr/>
        <p:txBody>
          <a:bodyPr/>
          <a:lstStyle/>
          <a:p>
            <a:r>
              <a:rPr lang="en-US"/>
              <a:t>BSI Kitemark</a:t>
            </a:r>
          </a:p>
        </p:txBody>
      </p:sp>
      <p:sp>
        <p:nvSpPr>
          <p:cNvPr id="54" name="Tijdelijke aanduiding voor tekst 53">
            <a:extLst>
              <a:ext uri="{FF2B5EF4-FFF2-40B4-BE49-F238E27FC236}">
                <a16:creationId xmlns:a16="http://schemas.microsoft.com/office/drawing/2014/main" id="{CCD8F73E-4138-4721-A9B7-2813D0CC7805}"/>
              </a:ext>
            </a:extLst>
          </p:cNvPr>
          <p:cNvSpPr>
            <a:spLocks noGrp="1"/>
          </p:cNvSpPr>
          <p:nvPr>
            <p:ph type="body" sz="quarter" idx="18"/>
          </p:nvPr>
        </p:nvSpPr>
        <p:spPr/>
        <p:txBody>
          <a:bodyPr/>
          <a:lstStyle/>
          <a:p>
            <a:r>
              <a:rPr lang="en-US"/>
              <a:t>ISO9001 Quality standard</a:t>
            </a:r>
          </a:p>
        </p:txBody>
      </p:sp>
      <p:sp>
        <p:nvSpPr>
          <p:cNvPr id="55" name="Tijdelijke aanduiding voor tekst 54">
            <a:extLst>
              <a:ext uri="{FF2B5EF4-FFF2-40B4-BE49-F238E27FC236}">
                <a16:creationId xmlns:a16="http://schemas.microsoft.com/office/drawing/2014/main" id="{3C8FD18D-2C2E-4953-B17B-DD34E9FC33A6}"/>
              </a:ext>
            </a:extLst>
          </p:cNvPr>
          <p:cNvSpPr>
            <a:spLocks noGrp="1"/>
          </p:cNvSpPr>
          <p:nvPr>
            <p:ph type="body" sz="quarter" idx="19"/>
          </p:nvPr>
        </p:nvSpPr>
        <p:spPr/>
        <p:txBody>
          <a:bodyPr/>
          <a:lstStyle/>
          <a:p>
            <a:r>
              <a:rPr lang="en-US"/>
              <a:t>BS EN ISO14001</a:t>
            </a:r>
          </a:p>
        </p:txBody>
      </p:sp>
      <p:sp>
        <p:nvSpPr>
          <p:cNvPr id="56" name="Tijdelijke aanduiding voor tekst 55">
            <a:extLst>
              <a:ext uri="{FF2B5EF4-FFF2-40B4-BE49-F238E27FC236}">
                <a16:creationId xmlns:a16="http://schemas.microsoft.com/office/drawing/2014/main" id="{0ED94F69-CD11-428B-85AA-165ADDEFC7AC}"/>
              </a:ext>
            </a:extLst>
          </p:cNvPr>
          <p:cNvSpPr>
            <a:spLocks noGrp="1"/>
          </p:cNvSpPr>
          <p:nvPr>
            <p:ph type="body" sz="quarter" idx="20"/>
          </p:nvPr>
        </p:nvSpPr>
        <p:spPr/>
        <p:txBody>
          <a:bodyPr/>
          <a:lstStyle/>
          <a:p>
            <a:r>
              <a:rPr lang="en-GB"/>
              <a:t>EU directive 2002/95/EC</a:t>
            </a:r>
            <a:endParaRPr lang="en-US"/>
          </a:p>
        </p:txBody>
      </p:sp>
      <p:sp>
        <p:nvSpPr>
          <p:cNvPr id="57" name="Tijdelijke aanduiding voor tekst 56">
            <a:extLst>
              <a:ext uri="{FF2B5EF4-FFF2-40B4-BE49-F238E27FC236}">
                <a16:creationId xmlns:a16="http://schemas.microsoft.com/office/drawing/2014/main" id="{634BB4F8-512A-4FD1-A346-54A50A9718DC}"/>
              </a:ext>
            </a:extLst>
          </p:cNvPr>
          <p:cNvSpPr>
            <a:spLocks noGrp="1"/>
          </p:cNvSpPr>
          <p:nvPr>
            <p:ph type="body" sz="quarter" idx="21"/>
          </p:nvPr>
        </p:nvSpPr>
        <p:spPr/>
        <p:txBody>
          <a:bodyPr/>
          <a:lstStyle/>
          <a:p>
            <a:r>
              <a:rPr lang="en-US"/>
              <a:t>Customer support</a:t>
            </a:r>
          </a:p>
        </p:txBody>
      </p:sp>
      <p:sp>
        <p:nvSpPr>
          <p:cNvPr id="58" name="Tijdelijke aanduiding voor inhoud 57">
            <a:extLst>
              <a:ext uri="{FF2B5EF4-FFF2-40B4-BE49-F238E27FC236}">
                <a16:creationId xmlns:a16="http://schemas.microsoft.com/office/drawing/2014/main" id="{43C22726-96DD-416F-A000-4B79B0D17045}"/>
              </a:ext>
            </a:extLst>
          </p:cNvPr>
          <p:cNvSpPr>
            <a:spLocks noGrp="1"/>
          </p:cNvSpPr>
          <p:nvPr>
            <p:ph sz="quarter" idx="23"/>
          </p:nvPr>
        </p:nvSpPr>
        <p:spPr/>
        <p:txBody>
          <a:bodyPr/>
          <a:lstStyle/>
          <a:p>
            <a:r>
              <a:rPr lang="en-US" sz="1200" b="1">
                <a:solidFill>
                  <a:schemeClr val="tx2"/>
                </a:solidFill>
              </a:rPr>
              <a:t>Performance classification standard</a:t>
            </a:r>
          </a:p>
          <a:p>
            <a:r>
              <a:rPr lang="en-GB" sz="1200"/>
              <a:t>Achieved third party accreditation to the IEC61386 Standard from the British </a:t>
            </a:r>
            <a:r>
              <a:rPr lang="en-US" sz="1200"/>
              <a:t>Standards Institution (BSI). IEC61386 </a:t>
            </a:r>
            <a:r>
              <a:rPr lang="en-GB" sz="1200"/>
              <a:t>conformance guarantees that products meet </a:t>
            </a:r>
            <a:r>
              <a:rPr lang="en-US" sz="1200"/>
              <a:t>performance specifications for fatigue life, operating temperature, non-flame propagation, </a:t>
            </a:r>
            <a:r>
              <a:rPr lang="en-GB" sz="1200"/>
              <a:t>IP ratings amongst other criteria.</a:t>
            </a:r>
            <a:endParaRPr lang="en-US" sz="1200"/>
          </a:p>
        </p:txBody>
      </p:sp>
      <p:sp>
        <p:nvSpPr>
          <p:cNvPr id="59" name="Tijdelijke aanduiding voor inhoud 58">
            <a:extLst>
              <a:ext uri="{FF2B5EF4-FFF2-40B4-BE49-F238E27FC236}">
                <a16:creationId xmlns:a16="http://schemas.microsoft.com/office/drawing/2014/main" id="{254A1ED6-7194-4AC2-AE78-B841203FDC33}"/>
              </a:ext>
            </a:extLst>
          </p:cNvPr>
          <p:cNvSpPr>
            <a:spLocks noGrp="1"/>
          </p:cNvSpPr>
          <p:nvPr>
            <p:ph sz="quarter" idx="24"/>
          </p:nvPr>
        </p:nvSpPr>
        <p:spPr/>
        <p:txBody>
          <a:bodyPr/>
          <a:lstStyle/>
          <a:p>
            <a:r>
              <a:rPr lang="en-GB" sz="1200" b="1">
                <a:solidFill>
                  <a:schemeClr val="tx2"/>
                </a:solidFill>
              </a:rPr>
              <a:t>Manufacturer to third party accreditation </a:t>
            </a:r>
          </a:p>
          <a:p>
            <a:r>
              <a:rPr lang="en-GB" sz="1200"/>
              <a:t>through the BSI Kitemark scheme. The Kitemark is one of the world’s premier symbols of trust, integrity and quality. Manufacturers with the Kitemark are an elite club of some of the world’s best companies being annually tested to ensure continued compliance.  </a:t>
            </a:r>
            <a:endParaRPr lang="en-US"/>
          </a:p>
        </p:txBody>
      </p:sp>
      <p:sp>
        <p:nvSpPr>
          <p:cNvPr id="60" name="Tijdelijke aanduiding voor inhoud 59">
            <a:extLst>
              <a:ext uri="{FF2B5EF4-FFF2-40B4-BE49-F238E27FC236}">
                <a16:creationId xmlns:a16="http://schemas.microsoft.com/office/drawing/2014/main" id="{9C394468-EA19-4E4F-A232-FB49B235C20F}"/>
              </a:ext>
            </a:extLst>
          </p:cNvPr>
          <p:cNvSpPr>
            <a:spLocks noGrp="1"/>
          </p:cNvSpPr>
          <p:nvPr>
            <p:ph sz="quarter" idx="25"/>
          </p:nvPr>
        </p:nvSpPr>
        <p:spPr/>
        <p:txBody>
          <a:bodyPr/>
          <a:lstStyle/>
          <a:p>
            <a:r>
              <a:rPr lang="en-GB" sz="1200" b="1" err="1">
                <a:solidFill>
                  <a:schemeClr val="tx2"/>
                </a:solidFill>
              </a:rPr>
              <a:t>Adaptaflex</a:t>
            </a:r>
            <a:r>
              <a:rPr lang="en-GB" sz="1200" b="1">
                <a:solidFill>
                  <a:schemeClr val="tx2"/>
                </a:solidFill>
              </a:rPr>
              <a:t> conform to ISO 9001:2000</a:t>
            </a:r>
          </a:p>
          <a:p>
            <a:r>
              <a:rPr lang="en-GB" sz="1200"/>
              <a:t>The internationally recognised standard for Quality Management Systems. This standard reflects the </a:t>
            </a:r>
            <a:r>
              <a:rPr lang="en-US" sz="1200"/>
              <a:t>procedures and management processes </a:t>
            </a:r>
            <a:r>
              <a:rPr lang="en-GB" sz="1200"/>
              <a:t>throughout the whole of the company.</a:t>
            </a:r>
            <a:endParaRPr lang="en-US" sz="1200"/>
          </a:p>
        </p:txBody>
      </p:sp>
      <p:sp>
        <p:nvSpPr>
          <p:cNvPr id="61" name="Tijdelijke aanduiding voor inhoud 60">
            <a:extLst>
              <a:ext uri="{FF2B5EF4-FFF2-40B4-BE49-F238E27FC236}">
                <a16:creationId xmlns:a16="http://schemas.microsoft.com/office/drawing/2014/main" id="{1E986AAA-21DE-4C34-8D70-4345229FBB24}"/>
              </a:ext>
            </a:extLst>
          </p:cNvPr>
          <p:cNvSpPr>
            <a:spLocks noGrp="1"/>
          </p:cNvSpPr>
          <p:nvPr>
            <p:ph sz="quarter" idx="26"/>
          </p:nvPr>
        </p:nvSpPr>
        <p:spPr/>
        <p:txBody>
          <a:bodyPr/>
          <a:lstStyle/>
          <a:p>
            <a:r>
              <a:rPr lang="en-US" sz="1200" b="1">
                <a:solidFill>
                  <a:schemeClr val="tx2"/>
                </a:solidFill>
              </a:rPr>
              <a:t>Environmental standard</a:t>
            </a:r>
          </a:p>
          <a:p>
            <a:r>
              <a:rPr lang="en-GB" sz="1200"/>
              <a:t>Controlling the impact of manufacturing activities on the environment is a major challenge. Again </a:t>
            </a:r>
            <a:r>
              <a:rPr lang="en-GB" sz="1200" err="1"/>
              <a:t>Adaptaflex</a:t>
            </a:r>
            <a:r>
              <a:rPr lang="en-GB" sz="1200"/>
              <a:t> lead the way by being the first conduit manufacturer to comply with </a:t>
            </a:r>
            <a:r>
              <a:rPr lang="en-US" sz="1200"/>
              <a:t>this Standard.</a:t>
            </a:r>
            <a:endParaRPr lang="en-US" sz="1200" b="1">
              <a:solidFill>
                <a:schemeClr val="tx2"/>
              </a:solidFill>
            </a:endParaRPr>
          </a:p>
        </p:txBody>
      </p:sp>
      <p:sp>
        <p:nvSpPr>
          <p:cNvPr id="62" name="Tijdelijke aanduiding voor inhoud 61">
            <a:extLst>
              <a:ext uri="{FF2B5EF4-FFF2-40B4-BE49-F238E27FC236}">
                <a16:creationId xmlns:a16="http://schemas.microsoft.com/office/drawing/2014/main" id="{D0D3DA15-A8CB-4B71-8938-A4F3752A3B06}"/>
              </a:ext>
            </a:extLst>
          </p:cNvPr>
          <p:cNvSpPr>
            <a:spLocks noGrp="1"/>
          </p:cNvSpPr>
          <p:nvPr>
            <p:ph sz="quarter" idx="27"/>
          </p:nvPr>
        </p:nvSpPr>
        <p:spPr/>
        <p:txBody>
          <a:bodyPr/>
          <a:lstStyle/>
          <a:p>
            <a:r>
              <a:rPr lang="en-GB" sz="1200"/>
              <a:t>Meeting the requirements of EU directive 2002/95/EC on the restriction of the use of </a:t>
            </a:r>
            <a:r>
              <a:rPr lang="en-GB" sz="1200" b="1">
                <a:solidFill>
                  <a:schemeClr val="tx2"/>
                </a:solidFill>
              </a:rPr>
              <a:t>certain hazardous substances (RoHS).</a:t>
            </a:r>
          </a:p>
          <a:p>
            <a:r>
              <a:rPr lang="en-GB" sz="1200"/>
              <a:t> This forms part of the legislation on waste management and is aligned with the waste </a:t>
            </a:r>
            <a:r>
              <a:rPr lang="en-GB" sz="1200" b="1">
                <a:solidFill>
                  <a:schemeClr val="tx2"/>
                </a:solidFill>
              </a:rPr>
              <a:t>electrical and electronic </a:t>
            </a:r>
            <a:r>
              <a:rPr lang="en-US" sz="1200" b="1">
                <a:solidFill>
                  <a:schemeClr val="tx2"/>
                </a:solidFill>
              </a:rPr>
              <a:t>equipment (WEEE)</a:t>
            </a:r>
          </a:p>
        </p:txBody>
      </p:sp>
      <p:sp>
        <p:nvSpPr>
          <p:cNvPr id="63" name="Tijdelijke aanduiding voor inhoud 62">
            <a:extLst>
              <a:ext uri="{FF2B5EF4-FFF2-40B4-BE49-F238E27FC236}">
                <a16:creationId xmlns:a16="http://schemas.microsoft.com/office/drawing/2014/main" id="{5EB13720-32DA-469D-86DD-1A697A85C113}"/>
              </a:ext>
            </a:extLst>
          </p:cNvPr>
          <p:cNvSpPr>
            <a:spLocks noGrp="1"/>
          </p:cNvSpPr>
          <p:nvPr>
            <p:ph sz="quarter" idx="28"/>
          </p:nvPr>
        </p:nvSpPr>
        <p:spPr/>
        <p:txBody>
          <a:bodyPr/>
          <a:lstStyle/>
          <a:p>
            <a:r>
              <a:rPr lang="en-GB" sz="1200"/>
              <a:t>All our products are backed up by full technical support team, sales teams, customer care team and in-house marketing specialists.</a:t>
            </a:r>
          </a:p>
          <a:p>
            <a:r>
              <a:rPr lang="en-GB" sz="1200"/>
              <a:t> All dedicated teams working together to ensure that you have the best of support in the market place.</a:t>
            </a:r>
            <a:endParaRPr lang="en-US" sz="1200"/>
          </a:p>
        </p:txBody>
      </p:sp>
      <p:sp>
        <p:nvSpPr>
          <p:cNvPr id="35" name="Ondertitel 34">
            <a:extLst>
              <a:ext uri="{FF2B5EF4-FFF2-40B4-BE49-F238E27FC236}">
                <a16:creationId xmlns:a16="http://schemas.microsoft.com/office/drawing/2014/main" id="{8EF42818-7FF4-47EF-BE70-481F310B8F86}"/>
              </a:ext>
            </a:extLst>
          </p:cNvPr>
          <p:cNvSpPr>
            <a:spLocks noGrp="1"/>
          </p:cNvSpPr>
          <p:nvPr>
            <p:ph type="subTitle" idx="13"/>
          </p:nvPr>
        </p:nvSpPr>
        <p:spPr/>
        <p:txBody>
          <a:bodyPr/>
          <a:lstStyle/>
          <a:p>
            <a:r>
              <a:rPr lang="en-US"/>
              <a:t>Third party testing &amp; approvals for </a:t>
            </a:r>
            <a:r>
              <a:rPr lang="en-US" err="1"/>
              <a:t>Adaptaflex</a:t>
            </a:r>
            <a:endParaRPr lang="en-US"/>
          </a:p>
        </p:txBody>
      </p:sp>
    </p:spTree>
    <p:extLst>
      <p:ext uri="{BB962C8B-B14F-4D97-AF65-F5344CB8AC3E}">
        <p14:creationId xmlns:p14="http://schemas.microsoft.com/office/powerpoint/2010/main" val="226856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Installation </a:t>
            </a:r>
            <a:r>
              <a:rPr lang="nl-NL" err="1"/>
              <a:t>solutions</a:t>
            </a:r>
            <a:r>
              <a:rPr lang="nl-NL"/>
              <a:t> </a:t>
            </a:r>
            <a:r>
              <a:rPr lang="nl-NL" err="1"/>
              <a:t>for</a:t>
            </a:r>
            <a:r>
              <a:rPr lang="nl-NL"/>
              <a:t> F&amp;B</a:t>
            </a:r>
          </a:p>
        </p:txBody>
      </p:sp>
      <p:sp>
        <p:nvSpPr>
          <p:cNvPr id="4" name="Tijdelijke aanduiding voor datum 3"/>
          <p:cNvSpPr>
            <a:spLocks noGrp="1"/>
          </p:cNvSpPr>
          <p:nvPr>
            <p:ph type="dt" sz="half" idx="11"/>
          </p:nvPr>
        </p:nvSpPr>
        <p:spPr/>
        <p:txBody>
          <a:bodyPr/>
          <a:lstStyle/>
          <a:p>
            <a:fld id="{FFAB2352-921F-4DD8-A99A-A1474F6943FF}" type="datetime4">
              <a:rPr lang="en-US" smtClean="0"/>
              <a:t>April 2, 2020</a:t>
            </a:fld>
            <a:endParaRPr lang="en-US"/>
          </a:p>
        </p:txBody>
      </p:sp>
      <p:sp>
        <p:nvSpPr>
          <p:cNvPr id="6" name="Tijdelijke aanduiding voor dianummer 5"/>
          <p:cNvSpPr>
            <a:spLocks noGrp="1"/>
          </p:cNvSpPr>
          <p:nvPr>
            <p:ph type="sldNum" sz="quarter" idx="12"/>
          </p:nvPr>
        </p:nvSpPr>
        <p:spPr/>
        <p:txBody>
          <a:bodyPr/>
          <a:lstStyle/>
          <a:p>
            <a:r>
              <a:rPr lang="en-US"/>
              <a:t>Slide </a:t>
            </a:r>
            <a:fld id="{619F89D8-7AE3-494A-97F3-03D680869632}" type="slidenum">
              <a:rPr lang="en-US" smtClean="0"/>
              <a:pPr/>
              <a:t>12</a:t>
            </a:fld>
            <a:endParaRPr lang="en-US"/>
          </a:p>
        </p:txBody>
      </p:sp>
      <p:sp>
        <p:nvSpPr>
          <p:cNvPr id="10" name="Tijdelijke aanduiding voor tekst 9"/>
          <p:cNvSpPr>
            <a:spLocks noGrp="1"/>
          </p:cNvSpPr>
          <p:nvPr>
            <p:ph type="body" sz="quarter" idx="16"/>
          </p:nvPr>
        </p:nvSpPr>
        <p:spPr/>
        <p:txBody>
          <a:bodyPr/>
          <a:lstStyle/>
          <a:p>
            <a:r>
              <a:rPr lang="nl-NL" err="1"/>
              <a:t>Conduits</a:t>
            </a:r>
            <a:r>
              <a:rPr lang="nl-NL"/>
              <a:t>	</a:t>
            </a:r>
          </a:p>
        </p:txBody>
      </p:sp>
      <p:sp>
        <p:nvSpPr>
          <p:cNvPr id="11" name="Tijdelijke aanduiding voor inhoud 10"/>
          <p:cNvSpPr>
            <a:spLocks noGrp="1"/>
          </p:cNvSpPr>
          <p:nvPr>
            <p:ph sz="quarter" idx="23"/>
          </p:nvPr>
        </p:nvSpPr>
        <p:spPr/>
        <p:txBody>
          <a:bodyPr/>
          <a:lstStyle/>
          <a:p>
            <a:pPr marL="171450" indent="-171450">
              <a:buFont typeface="Arial" panose="020B0604020202020204" pitchFamily="34" charset="0"/>
              <a:buChar char="•"/>
            </a:pPr>
            <a:r>
              <a:rPr lang="en-US" sz="1200">
                <a:solidFill>
                  <a:schemeClr val="tx2"/>
                </a:solidFill>
              </a:rPr>
              <a:t>Silver icons disrupts microbial cell function results in the death of the cell - 99% in two hours, 80% reduction &gt; 15 min</a:t>
            </a:r>
          </a:p>
          <a:p>
            <a:pPr marL="171450" indent="-171450">
              <a:buFont typeface="Arial" panose="020B0604020202020204" pitchFamily="34" charset="0"/>
              <a:buChar char="•"/>
            </a:pPr>
            <a:r>
              <a:rPr lang="en-US" sz="1200"/>
              <a:t>High chemical resistance</a:t>
            </a:r>
          </a:p>
          <a:p>
            <a:pPr marL="171450" indent="-171450">
              <a:buFont typeface="Arial" panose="020B0604020202020204" pitchFamily="34" charset="0"/>
              <a:buChar char="•"/>
            </a:pPr>
            <a:r>
              <a:rPr lang="en-US" sz="1200"/>
              <a:t>High operation temperatures</a:t>
            </a:r>
          </a:p>
        </p:txBody>
      </p:sp>
      <p:sp>
        <p:nvSpPr>
          <p:cNvPr id="12" name="Tijdelijke aanduiding voor tekst 11"/>
          <p:cNvSpPr>
            <a:spLocks noGrp="1"/>
          </p:cNvSpPr>
          <p:nvPr>
            <p:ph type="body" sz="quarter" idx="24"/>
          </p:nvPr>
        </p:nvSpPr>
        <p:spPr/>
        <p:txBody>
          <a:bodyPr/>
          <a:lstStyle/>
          <a:p>
            <a:r>
              <a:rPr lang="nl-NL"/>
              <a:t>Fittings	</a:t>
            </a:r>
          </a:p>
        </p:txBody>
      </p:sp>
      <p:sp>
        <p:nvSpPr>
          <p:cNvPr id="13" name="Tijdelijke aanduiding voor inhoud 12"/>
          <p:cNvSpPr>
            <a:spLocks noGrp="1"/>
          </p:cNvSpPr>
          <p:nvPr>
            <p:ph sz="quarter" idx="25"/>
          </p:nvPr>
        </p:nvSpPr>
        <p:spPr/>
        <p:txBody>
          <a:bodyPr/>
          <a:lstStyle/>
          <a:p>
            <a:pPr marL="171450" indent="-171450">
              <a:buFont typeface="Arial" panose="020B0604020202020204" pitchFamily="34" charset="0"/>
              <a:buChar char="•"/>
            </a:pPr>
            <a:r>
              <a:rPr lang="en-US" sz="1200"/>
              <a:t>Face seal materials adhere to FDA and European Food Contact regulations</a:t>
            </a:r>
          </a:p>
          <a:p>
            <a:pPr marL="171450" indent="-171450">
              <a:buFont typeface="Arial" panose="020B0604020202020204" pitchFamily="34" charset="0"/>
              <a:buChar char="•"/>
            </a:pPr>
            <a:r>
              <a:rPr lang="en-US" sz="1200"/>
              <a:t>Stainless steel material industry recognized</a:t>
            </a:r>
          </a:p>
          <a:p>
            <a:pPr marL="171450" indent="-171450">
              <a:buFont typeface="Arial" panose="020B0604020202020204" pitchFamily="34" charset="0"/>
              <a:buChar char="•"/>
            </a:pPr>
            <a:r>
              <a:rPr lang="en-US" sz="1200"/>
              <a:t>Single piece fitting technology - no multiple components</a:t>
            </a:r>
          </a:p>
          <a:p>
            <a:pPr marL="171450" indent="-171450">
              <a:buFont typeface="Arial" panose="020B0604020202020204" pitchFamily="34" charset="0"/>
              <a:buChar char="•"/>
            </a:pPr>
            <a:r>
              <a:rPr lang="en-US" sz="1200"/>
              <a:t>High IP for continual jet wash applications</a:t>
            </a:r>
          </a:p>
          <a:p>
            <a:r>
              <a:rPr lang="en-US" sz="1200"/>
              <a:t> </a:t>
            </a:r>
            <a:endParaRPr lang="nl-NL" sz="1200"/>
          </a:p>
        </p:txBody>
      </p:sp>
      <p:sp>
        <p:nvSpPr>
          <p:cNvPr id="14" name="Tijdelijke aanduiding voor tekst 13"/>
          <p:cNvSpPr>
            <a:spLocks noGrp="1"/>
          </p:cNvSpPr>
          <p:nvPr>
            <p:ph type="body" sz="quarter" idx="26"/>
          </p:nvPr>
        </p:nvSpPr>
        <p:spPr/>
        <p:txBody>
          <a:bodyPr/>
          <a:lstStyle/>
          <a:p>
            <a:r>
              <a:rPr lang="nl-NL"/>
              <a:t>Accessoires</a:t>
            </a:r>
          </a:p>
        </p:txBody>
      </p:sp>
      <p:sp>
        <p:nvSpPr>
          <p:cNvPr id="15" name="Tijdelijke aanduiding voor inhoud 14"/>
          <p:cNvSpPr>
            <a:spLocks noGrp="1"/>
          </p:cNvSpPr>
          <p:nvPr>
            <p:ph sz="quarter" idx="27"/>
          </p:nvPr>
        </p:nvSpPr>
        <p:spPr/>
        <p:txBody>
          <a:bodyPr/>
          <a:lstStyle/>
          <a:p>
            <a:pPr marL="171450" indent="-171450">
              <a:buFont typeface="Arial" panose="020B0604020202020204" pitchFamily="34" charset="0"/>
              <a:buChar char="•"/>
            </a:pPr>
            <a:r>
              <a:rPr lang="en-US" sz="1200"/>
              <a:t>Fully stainless steel 316 accessories </a:t>
            </a:r>
          </a:p>
          <a:p>
            <a:pPr marL="171450" indent="-171450">
              <a:buFont typeface="Arial" panose="020B0604020202020204" pitchFamily="34" charset="0"/>
              <a:buChar char="•"/>
            </a:pPr>
            <a:r>
              <a:rPr lang="en-US" sz="1200"/>
              <a:t>Including locking nuts and conduit supports</a:t>
            </a:r>
            <a:endParaRPr lang="nl-NL" sz="1200"/>
          </a:p>
        </p:txBody>
      </p:sp>
      <p:sp>
        <p:nvSpPr>
          <p:cNvPr id="16" name="Tijdelijke aanduiding voor tekst 15"/>
          <p:cNvSpPr>
            <a:spLocks noGrp="1"/>
          </p:cNvSpPr>
          <p:nvPr>
            <p:ph type="body" sz="quarter" idx="28"/>
          </p:nvPr>
        </p:nvSpPr>
        <p:spPr/>
        <p:txBody>
          <a:bodyPr/>
          <a:lstStyle/>
          <a:p>
            <a:r>
              <a:rPr lang="nl-NL" err="1"/>
              <a:t>Specific</a:t>
            </a:r>
            <a:r>
              <a:rPr lang="nl-NL"/>
              <a:t> </a:t>
            </a:r>
            <a:r>
              <a:rPr lang="nl-NL" err="1"/>
              <a:t>solutions</a:t>
            </a:r>
            <a:r>
              <a:rPr lang="nl-NL"/>
              <a:t> </a:t>
            </a:r>
            <a:r>
              <a:rPr lang="nl-NL" err="1"/>
              <a:t>for</a:t>
            </a:r>
            <a:r>
              <a:rPr lang="nl-NL"/>
              <a:t> F&amp;B </a:t>
            </a:r>
            <a:r>
              <a:rPr lang="nl-NL" err="1"/>
              <a:t>industry</a:t>
            </a:r>
            <a:endParaRPr lang="nl-NL"/>
          </a:p>
        </p:txBody>
      </p:sp>
      <p:sp>
        <p:nvSpPr>
          <p:cNvPr id="9" name="Ondertitel 8"/>
          <p:cNvSpPr>
            <a:spLocks noGrp="1"/>
          </p:cNvSpPr>
          <p:nvPr>
            <p:ph type="subTitle" idx="13"/>
          </p:nvPr>
        </p:nvSpPr>
        <p:spPr/>
        <p:txBody>
          <a:bodyPr/>
          <a:lstStyle/>
          <a:p>
            <a:r>
              <a:rPr lang="nl-NL" dirty="0"/>
              <a:t>Cable </a:t>
            </a:r>
            <a:r>
              <a:rPr lang="nl-NL" dirty="0" err="1"/>
              <a:t>Protection</a:t>
            </a:r>
            <a:r>
              <a:rPr lang="nl-NL" dirty="0"/>
              <a:t> Systems | </a:t>
            </a:r>
            <a:r>
              <a:rPr lang="nl-NL" dirty="0" err="1"/>
              <a:t>Flexible</a:t>
            </a:r>
            <a:r>
              <a:rPr lang="nl-NL" dirty="0"/>
              <a:t> </a:t>
            </a:r>
            <a:r>
              <a:rPr lang="nl-NL" dirty="0" err="1"/>
              <a:t>liquidtight</a:t>
            </a:r>
            <a:r>
              <a:rPr lang="nl-NL" dirty="0"/>
              <a:t> metallic </a:t>
            </a:r>
            <a:r>
              <a:rPr lang="nl-NL" dirty="0" err="1"/>
              <a:t>conduits</a:t>
            </a:r>
            <a:r>
              <a:rPr lang="nl-NL" dirty="0"/>
              <a:t> </a:t>
            </a:r>
          </a:p>
        </p:txBody>
      </p:sp>
      <p:pic>
        <p:nvPicPr>
          <p:cNvPr id="17" name="Afbeelding 16"/>
          <p:cNvPicPr>
            <a:picLocks noChangeAspect="1"/>
          </p:cNvPicPr>
          <p:nvPr/>
        </p:nvPicPr>
        <p:blipFill rotWithShape="1">
          <a:blip r:embed="rId3">
            <a:clrChange>
              <a:clrFrom>
                <a:srgbClr val="DCDDDE"/>
              </a:clrFrom>
              <a:clrTo>
                <a:srgbClr val="DCDDDE">
                  <a:alpha val="0"/>
                </a:srgbClr>
              </a:clrTo>
            </a:clrChange>
          </a:blip>
          <a:srcRect l="20859" t="17436" r="20429" b="18750"/>
          <a:stretch/>
        </p:blipFill>
        <p:spPr>
          <a:xfrm>
            <a:off x="5282831" y="3836276"/>
            <a:ext cx="1528995" cy="1667646"/>
          </a:xfrm>
          <a:prstGeom prst="rect">
            <a:avLst/>
          </a:prstGeom>
        </p:spPr>
      </p:pic>
      <p:pic>
        <p:nvPicPr>
          <p:cNvPr id="21" name="Picture 2" descr="http://www07.abb.com/images/librariesprovider84/lpcw-images/pma/product-lines/pma-food-beverage/396px-width/fb-conduit2_396.jpg?sfvrsn=1">
            <a:extLst>
              <a:ext uri="{FF2B5EF4-FFF2-40B4-BE49-F238E27FC236}">
                <a16:creationId xmlns:a16="http://schemas.microsoft.com/office/drawing/2014/main" id="{E6BDA4F8-EF4D-4906-9CB2-BFF6E8FE93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32" b="37243"/>
          <a:stretch/>
        </p:blipFill>
        <p:spPr bwMode="auto">
          <a:xfrm>
            <a:off x="574016" y="3708400"/>
            <a:ext cx="2941020" cy="1591562"/>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F8CB7304-2E29-446E-9AD3-091E8E7D4AB0}"/>
              </a:ext>
            </a:extLst>
          </p:cNvPr>
          <p:cNvPicPr>
            <a:picLocks noChangeAspect="1"/>
          </p:cNvPicPr>
          <p:nvPr/>
        </p:nvPicPr>
        <p:blipFill rotWithShape="1">
          <a:blip r:embed="rId5"/>
          <a:srcRect l="2069" t="17749" r="31548" b="27035"/>
          <a:stretch/>
        </p:blipFill>
        <p:spPr>
          <a:xfrm>
            <a:off x="332367" y="3491606"/>
            <a:ext cx="3564249" cy="1961033"/>
          </a:xfrm>
          <a:prstGeom prst="rect">
            <a:avLst/>
          </a:prstGeom>
        </p:spPr>
      </p:pic>
      <p:pic>
        <p:nvPicPr>
          <p:cNvPr id="22" name="Afbeelding 21">
            <a:extLst>
              <a:ext uri="{FF2B5EF4-FFF2-40B4-BE49-F238E27FC236}">
                <a16:creationId xmlns:a16="http://schemas.microsoft.com/office/drawing/2014/main" id="{C70D3672-4FAE-447B-AB9A-13DC05292F23}"/>
              </a:ext>
            </a:extLst>
          </p:cNvPr>
          <p:cNvPicPr>
            <a:picLocks noChangeAspect="1"/>
          </p:cNvPicPr>
          <p:nvPr/>
        </p:nvPicPr>
        <p:blipFill rotWithShape="1">
          <a:blip r:embed="rId6"/>
          <a:srcRect b="18989"/>
          <a:stretch/>
        </p:blipFill>
        <p:spPr>
          <a:xfrm>
            <a:off x="9133341" y="4229773"/>
            <a:ext cx="1528995" cy="1070189"/>
          </a:xfrm>
          <a:prstGeom prst="rect">
            <a:avLst/>
          </a:prstGeom>
        </p:spPr>
      </p:pic>
    </p:spTree>
    <p:extLst>
      <p:ext uri="{BB962C8B-B14F-4D97-AF65-F5344CB8AC3E}">
        <p14:creationId xmlns:p14="http://schemas.microsoft.com/office/powerpoint/2010/main" val="143979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B31E6C-5B52-4C85-9047-69F53FD732A7}"/>
              </a:ext>
            </a:extLst>
          </p:cNvPr>
          <p:cNvPicPr>
            <a:picLocks noChangeAspect="1"/>
          </p:cNvPicPr>
          <p:nvPr/>
        </p:nvPicPr>
        <p:blipFill rotWithShape="1">
          <a:blip r:embed="rId4"/>
          <a:srcRect l="2069" r="31548" b="27035"/>
          <a:stretch/>
        </p:blipFill>
        <p:spPr>
          <a:xfrm>
            <a:off x="8011913" y="2628893"/>
            <a:ext cx="3716918" cy="2702370"/>
          </a:xfrm>
          <a:prstGeom prst="rect">
            <a:avLst/>
          </a:prstGeom>
        </p:spPr>
      </p:pic>
      <p:sp>
        <p:nvSpPr>
          <p:cNvPr id="4" name="Titel 3"/>
          <p:cNvSpPr>
            <a:spLocks noGrp="1"/>
          </p:cNvSpPr>
          <p:nvPr>
            <p:ph type="title"/>
          </p:nvPr>
        </p:nvSpPr>
        <p:spPr/>
        <p:txBody>
          <a:bodyPr/>
          <a:lstStyle/>
          <a:p>
            <a:r>
              <a:rPr lang="nl-NL" dirty="0"/>
              <a:t>Installation </a:t>
            </a:r>
            <a:r>
              <a:rPr lang="nl-NL" dirty="0" err="1"/>
              <a:t>solutions</a:t>
            </a:r>
            <a:r>
              <a:rPr lang="nl-NL" dirty="0"/>
              <a:t> </a:t>
            </a:r>
            <a:r>
              <a:rPr lang="nl-NL" dirty="0" err="1"/>
              <a:t>for</a:t>
            </a:r>
            <a:r>
              <a:rPr lang="nl-NL" dirty="0"/>
              <a:t> F&amp;B</a:t>
            </a:r>
          </a:p>
        </p:txBody>
      </p:sp>
      <p:sp>
        <p:nvSpPr>
          <p:cNvPr id="6" name="Ondertitel 5"/>
          <p:cNvSpPr>
            <a:spLocks noGrp="1"/>
          </p:cNvSpPr>
          <p:nvPr>
            <p:ph type="subTitle" idx="13"/>
          </p:nvPr>
        </p:nvSpPr>
        <p:spPr>
          <a:xfrm>
            <a:off x="334139" y="1085213"/>
            <a:ext cx="11520000" cy="504000"/>
          </a:xfrm>
        </p:spPr>
        <p:txBody>
          <a:bodyPr/>
          <a:lstStyle/>
          <a:p>
            <a:r>
              <a:rPr lang="nl-NL" dirty="0"/>
              <a:t>Cable </a:t>
            </a:r>
            <a:r>
              <a:rPr lang="nl-NL" dirty="0" err="1"/>
              <a:t>Protection</a:t>
            </a:r>
            <a:r>
              <a:rPr lang="nl-NL" dirty="0"/>
              <a:t> Systems | </a:t>
            </a:r>
            <a:r>
              <a:rPr lang="nl-NL" dirty="0" err="1"/>
              <a:t>Flexible</a:t>
            </a:r>
            <a:r>
              <a:rPr lang="nl-NL" dirty="0"/>
              <a:t> </a:t>
            </a:r>
            <a:r>
              <a:rPr lang="nl-NL" dirty="0" err="1"/>
              <a:t>liquidtight</a:t>
            </a:r>
            <a:r>
              <a:rPr lang="nl-NL" dirty="0"/>
              <a:t> metallic </a:t>
            </a:r>
            <a:r>
              <a:rPr lang="nl-NL" dirty="0" err="1"/>
              <a:t>conduits</a:t>
            </a:r>
            <a:r>
              <a:rPr lang="nl-NL" dirty="0"/>
              <a:t> </a:t>
            </a:r>
          </a:p>
        </p:txBody>
      </p:sp>
      <p:sp>
        <p:nvSpPr>
          <p:cNvPr id="7" name="Tijdelijke aanduiding voor tekst 6"/>
          <p:cNvSpPr>
            <a:spLocks noGrp="1"/>
          </p:cNvSpPr>
          <p:nvPr>
            <p:ph type="body" sz="quarter" idx="16"/>
          </p:nvPr>
        </p:nvSpPr>
        <p:spPr>
          <a:xfrm>
            <a:off x="332368" y="1931192"/>
            <a:ext cx="11520000" cy="252000"/>
          </a:xfrm>
        </p:spPr>
        <p:txBody>
          <a:bodyPr/>
          <a:lstStyle/>
          <a:p>
            <a:r>
              <a:rPr lang="nl-NL" dirty="0" err="1"/>
              <a:t>Antimicrobial</a:t>
            </a:r>
            <a:r>
              <a:rPr lang="nl-NL" dirty="0"/>
              <a:t> </a:t>
            </a:r>
            <a:r>
              <a:rPr lang="nl-NL" dirty="0" err="1"/>
              <a:t>conduit</a:t>
            </a:r>
            <a:r>
              <a:rPr lang="nl-NL" dirty="0"/>
              <a:t> - Type SAMHL, SSAMHL, SAMHURL</a:t>
            </a:r>
          </a:p>
        </p:txBody>
      </p:sp>
      <p:sp>
        <p:nvSpPr>
          <p:cNvPr id="8" name="Tijdelijke aanduiding voor inhoud 7"/>
          <p:cNvSpPr>
            <a:spLocks noGrp="1"/>
          </p:cNvSpPr>
          <p:nvPr>
            <p:ph sz="quarter" idx="19"/>
          </p:nvPr>
        </p:nvSpPr>
        <p:spPr>
          <a:xfrm>
            <a:off x="332368" y="2317637"/>
            <a:ext cx="7781618" cy="3820404"/>
          </a:xfrm>
        </p:spPr>
        <p:txBody>
          <a:bodyPr/>
          <a:lstStyle/>
          <a:p>
            <a:r>
              <a:rPr lang="en-US" b="1" dirty="0" err="1"/>
              <a:t>Liquidtight</a:t>
            </a:r>
            <a:r>
              <a:rPr lang="en-US" b="1" dirty="0"/>
              <a:t> system with high chemical resistance for high operating temperatures</a:t>
            </a:r>
          </a:p>
          <a:p>
            <a:pPr marL="645786" lvl="2" indent="-285750" defTabSz="561975"/>
            <a:r>
              <a:rPr lang="en-US" sz="1000" dirty="0"/>
              <a:t>Type SSAMHL 20/25M  	:  antimicrobial - </a:t>
            </a:r>
            <a:r>
              <a:rPr lang="en-US" sz="1000" b="1" dirty="0">
                <a:solidFill>
                  <a:schemeClr val="tx2"/>
                </a:solidFill>
              </a:rPr>
              <a:t>stainless steel </a:t>
            </a:r>
            <a:r>
              <a:rPr lang="en-US" sz="1000" dirty="0"/>
              <a:t>core</a:t>
            </a:r>
            <a:r>
              <a:rPr lang="en-US" sz="1000" b="1" dirty="0">
                <a:solidFill>
                  <a:schemeClr val="tx2"/>
                </a:solidFill>
              </a:rPr>
              <a:t> </a:t>
            </a:r>
            <a:r>
              <a:rPr lang="en-US" sz="1000" dirty="0"/>
              <a:t>- string with Bio-Coat® 	 </a:t>
            </a:r>
          </a:p>
          <a:p>
            <a:pPr marL="645786" lvl="2" indent="-285750" defTabSz="561975"/>
            <a:r>
              <a:rPr lang="en-US" sz="1000" dirty="0"/>
              <a:t>Type SAMHLURL 20/25M 	:  antimicrobial - galvanized steel core - string with Bio-Coat® + </a:t>
            </a:r>
            <a:r>
              <a:rPr lang="en-GB" sz="1000" dirty="0">
                <a:solidFill>
                  <a:srgbClr val="FF0000"/>
                </a:solidFill>
              </a:rPr>
              <a:t>UR file number E135398</a:t>
            </a:r>
          </a:p>
          <a:p>
            <a:pPr marL="645786" lvl="2" indent="-285750" defTabSz="561975"/>
            <a:r>
              <a:rPr lang="en-US" sz="1000" dirty="0"/>
              <a:t>Type SAMHL 20/25M 	:  antimicrobial - galvanized steel core – string with Bio-Coat® + </a:t>
            </a:r>
            <a:r>
              <a:rPr lang="en-US" sz="1000" dirty="0">
                <a:solidFill>
                  <a:srgbClr val="FF0000"/>
                </a:solidFill>
              </a:rPr>
              <a:t>CE </a:t>
            </a:r>
            <a:r>
              <a:rPr lang="en-US" sz="1000" dirty="0"/>
              <a:t>	  </a:t>
            </a:r>
            <a:endParaRPr lang="en-US" b="1" dirty="0"/>
          </a:p>
          <a:p>
            <a:pPr marL="285750" indent="-285750">
              <a:buFont typeface="Arial" panose="020B0604020202020204" pitchFamily="34" charset="0"/>
              <a:buChar char="•"/>
            </a:pPr>
            <a:r>
              <a:rPr lang="en-US" b="1" dirty="0"/>
              <a:t>Anti-bacteria: </a:t>
            </a:r>
            <a:r>
              <a:rPr lang="en-GB" sz="1200" dirty="0"/>
              <a:t>The integrated antimicrobial additive attacks bacteria that comes into contact with it,</a:t>
            </a:r>
            <a:endParaRPr lang="en-US" sz="1200" b="1" dirty="0"/>
          </a:p>
          <a:p>
            <a:pPr marL="531486" lvl="2" indent="-171450"/>
            <a:r>
              <a:rPr lang="en-GB" sz="1200" dirty="0"/>
              <a:t>eliminating up to 86% of bacteria in the first 15 minutes</a:t>
            </a:r>
          </a:p>
          <a:p>
            <a:pPr marL="531486" lvl="2" indent="-171450"/>
            <a:r>
              <a:rPr lang="en-GB" sz="1200" dirty="0"/>
              <a:t>eliminating by up to 99% in just 2 hours  </a:t>
            </a:r>
          </a:p>
          <a:p>
            <a:pPr marL="531486" lvl="2" indent="-171450"/>
            <a:r>
              <a:rPr lang="en-US" sz="1200" dirty="0"/>
              <a:t>anti-microbial protection incorporated into a FDA, EC and FSA compliant DuPont </a:t>
            </a:r>
            <a:r>
              <a:rPr lang="en-US" sz="1200" dirty="0" err="1"/>
              <a:t>Hytrel</a:t>
            </a:r>
            <a:r>
              <a:rPr lang="en-US" sz="1200" dirty="0"/>
              <a:t>® thermoplastic jacket. </a:t>
            </a:r>
            <a:endParaRPr lang="en-US" sz="1200" dirty="0">
              <a:solidFill>
                <a:srgbClr val="000000"/>
              </a:solidFill>
              <a:latin typeface="Calibri" panose="020F0502020204030204" pitchFamily="34" charset="0"/>
            </a:endParaRPr>
          </a:p>
          <a:p>
            <a:pPr marL="285750" indent="-285750">
              <a:buFont typeface="Arial" panose="020B0604020202020204" pitchFamily="34" charset="0"/>
              <a:buChar char="•"/>
            </a:pPr>
            <a:r>
              <a:rPr lang="en-US" b="1" dirty="0"/>
              <a:t>Safety : </a:t>
            </a:r>
            <a:r>
              <a:rPr lang="fr-FR" dirty="0"/>
              <a:t>IP40-IP69 </a:t>
            </a:r>
            <a:r>
              <a:rPr lang="fr-FR" dirty="0" err="1"/>
              <a:t>rated</a:t>
            </a:r>
            <a:r>
              <a:rPr lang="fr-FR" dirty="0"/>
              <a:t>, s</a:t>
            </a:r>
            <a:r>
              <a:rPr lang="en-US" dirty="0" err="1"/>
              <a:t>uitable</a:t>
            </a:r>
            <a:r>
              <a:rPr lang="en-US" dirty="0"/>
              <a:t> for indoor splash zone areas or food processing equipment</a:t>
            </a:r>
            <a:endParaRPr lang="nl-NL" dirty="0"/>
          </a:p>
          <a:p>
            <a:pPr marL="285750" indent="-285750">
              <a:buFont typeface="Arial" panose="020B0604020202020204" pitchFamily="34" charset="0"/>
              <a:buChar char="•"/>
            </a:pPr>
            <a:r>
              <a:rPr lang="fr-FR" b="1" dirty="0"/>
              <a:t>Certification:</a:t>
            </a:r>
            <a:r>
              <a:rPr lang="fr-FR" dirty="0"/>
              <a:t> CE, BS EN 61386-1,-23, NSF 14159-1-2014 &amp; NSF 169-2009</a:t>
            </a:r>
            <a:endParaRPr lang="en-US" dirty="0"/>
          </a:p>
          <a:p>
            <a:pPr marL="285750" indent="-285750">
              <a:buFont typeface="Arial" panose="020B0604020202020204" pitchFamily="34" charset="0"/>
              <a:buChar char="•"/>
            </a:pPr>
            <a:r>
              <a:rPr lang="en-US" dirty="0"/>
              <a:t>High</a:t>
            </a:r>
            <a:r>
              <a:rPr lang="en-US" b="1" dirty="0"/>
              <a:t> </a:t>
            </a:r>
            <a:r>
              <a:rPr lang="en-US" dirty="0"/>
              <a:t>corrosion resistance/ high chemical resistant/ high fatigue life / high flexibility</a:t>
            </a:r>
          </a:p>
          <a:p>
            <a:pPr marL="285750" indent="-285750">
              <a:buFont typeface="Arial" panose="020B0604020202020204" pitchFamily="34" charset="0"/>
              <a:buChar char="•"/>
            </a:pPr>
            <a:r>
              <a:rPr lang="en-US" b="1" dirty="0"/>
              <a:t>Operating temperature range</a:t>
            </a:r>
            <a:r>
              <a:rPr lang="en-US" dirty="0"/>
              <a:t>: -50°C to +130°C </a:t>
            </a:r>
            <a:endParaRPr lang="en-US" sz="1000" dirty="0"/>
          </a:p>
          <a:p>
            <a:pPr marL="285750" indent="-285750">
              <a:buFont typeface="Arial" panose="020B0604020202020204" pitchFamily="34" charset="0"/>
              <a:buChar char="•"/>
            </a:pPr>
            <a:endParaRPr lang="en-US" dirty="0"/>
          </a:p>
        </p:txBody>
      </p:sp>
      <p:graphicFrame>
        <p:nvGraphicFramePr>
          <p:cNvPr id="15" name="Object 14"/>
          <p:cNvGraphicFramePr>
            <a:graphicFrameLocks noChangeAspect="1"/>
          </p:cNvGraphicFramePr>
          <p:nvPr/>
        </p:nvGraphicFramePr>
        <p:xfrm>
          <a:off x="10511503" y="5476357"/>
          <a:ext cx="323035" cy="419946"/>
        </p:xfrm>
        <a:graphic>
          <a:graphicData uri="http://schemas.openxmlformats.org/presentationml/2006/ole">
            <mc:AlternateContent xmlns:mc="http://schemas.openxmlformats.org/markup-compatibility/2006">
              <mc:Choice xmlns:v="urn:schemas-microsoft-com:vml" Requires="v">
                <p:oleObj spid="_x0000_s154754" name="Image" r:id="rId5" imgW="507600" imgH="660240" progId="Photoshop.Image.55">
                  <p:embed/>
                </p:oleObj>
              </mc:Choice>
              <mc:Fallback>
                <p:oleObj name="Image" r:id="rId5" imgW="507600" imgH="660240" progId="Photoshop.Image.55">
                  <p:embed/>
                  <p:pic>
                    <p:nvPicPr>
                      <p:cNvPr id="15" name="Object 14"/>
                      <p:cNvPicPr/>
                      <p:nvPr/>
                    </p:nvPicPr>
                    <p:blipFill>
                      <a:blip r:embed="rId6"/>
                      <a:stretch>
                        <a:fillRect/>
                      </a:stretch>
                    </p:blipFill>
                    <p:spPr>
                      <a:xfrm>
                        <a:off x="10511503" y="5476357"/>
                        <a:ext cx="323035" cy="419946"/>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9521981" y="5484102"/>
          <a:ext cx="348391" cy="379359"/>
        </p:xfrm>
        <a:graphic>
          <a:graphicData uri="http://schemas.openxmlformats.org/presentationml/2006/ole">
            <mc:AlternateContent xmlns:mc="http://schemas.openxmlformats.org/markup-compatibility/2006">
              <mc:Choice xmlns:v="urn:schemas-microsoft-com:vml" Requires="v">
                <p:oleObj spid="_x0000_s154755" name="Image" r:id="rId7" imgW="571320" imgH="622080" progId="Photoshop.Image.55">
                  <p:embed/>
                </p:oleObj>
              </mc:Choice>
              <mc:Fallback>
                <p:oleObj name="Image" r:id="rId7" imgW="571320" imgH="622080" progId="Photoshop.Image.55">
                  <p:embed/>
                  <p:pic>
                    <p:nvPicPr>
                      <p:cNvPr id="16" name="Object 15"/>
                      <p:cNvPicPr/>
                      <p:nvPr/>
                    </p:nvPicPr>
                    <p:blipFill>
                      <a:blip r:embed="rId8"/>
                      <a:stretch>
                        <a:fillRect/>
                      </a:stretch>
                    </p:blipFill>
                    <p:spPr>
                      <a:xfrm>
                        <a:off x="9521981" y="5484102"/>
                        <a:ext cx="348391" cy="379359"/>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9999326" y="5484102"/>
          <a:ext cx="351840" cy="368594"/>
        </p:xfrm>
        <a:graphic>
          <a:graphicData uri="http://schemas.openxmlformats.org/presentationml/2006/ole">
            <mc:AlternateContent xmlns:mc="http://schemas.openxmlformats.org/markup-compatibility/2006">
              <mc:Choice xmlns:v="urn:schemas-microsoft-com:vml" Requires="v">
                <p:oleObj spid="_x0000_s154756" name="Image" r:id="rId9" imgW="533160" imgH="558720" progId="Photoshop.Image.55">
                  <p:embed/>
                </p:oleObj>
              </mc:Choice>
              <mc:Fallback>
                <p:oleObj name="Image" r:id="rId9" imgW="533160" imgH="558720" progId="Photoshop.Image.55">
                  <p:embed/>
                  <p:pic>
                    <p:nvPicPr>
                      <p:cNvPr id="17" name="Object 16"/>
                      <p:cNvPicPr/>
                      <p:nvPr/>
                    </p:nvPicPr>
                    <p:blipFill>
                      <a:blip r:embed="rId10"/>
                      <a:stretch>
                        <a:fillRect/>
                      </a:stretch>
                    </p:blipFill>
                    <p:spPr>
                      <a:xfrm>
                        <a:off x="9999326" y="5484102"/>
                        <a:ext cx="351840" cy="368594"/>
                      </a:xfrm>
                      <a:prstGeom prst="rect">
                        <a:avLst/>
                      </a:prstGeom>
                    </p:spPr>
                  </p:pic>
                </p:oleObj>
              </mc:Fallback>
            </mc:AlternateContent>
          </a:graphicData>
        </a:graphic>
      </p:graphicFrame>
      <p:pic>
        <p:nvPicPr>
          <p:cNvPr id="14" name="Afbeelding 13">
            <a:extLst>
              <a:ext uri="{FF2B5EF4-FFF2-40B4-BE49-F238E27FC236}">
                <a16:creationId xmlns:a16="http://schemas.microsoft.com/office/drawing/2014/main" id="{1CD691DA-E7FC-41EF-AD95-B1B68570163C}"/>
              </a:ext>
            </a:extLst>
          </p:cNvPr>
          <p:cNvPicPr>
            <a:picLocks noChangeAspect="1"/>
          </p:cNvPicPr>
          <p:nvPr/>
        </p:nvPicPr>
        <p:blipFill rotWithShape="1">
          <a:blip r:embed="rId4"/>
          <a:srcRect l="2069" t="14123" r="2969" b="8046"/>
          <a:stretch/>
        </p:blipFill>
        <p:spPr>
          <a:xfrm>
            <a:off x="10358410" y="2317637"/>
            <a:ext cx="1501222" cy="813855"/>
          </a:xfrm>
          <a:prstGeom prst="rect">
            <a:avLst/>
          </a:prstGeom>
          <a:ln>
            <a:solidFill>
              <a:schemeClr val="bg1">
                <a:lumMod val="65000"/>
              </a:schemeClr>
            </a:solidFill>
          </a:ln>
        </p:spPr>
      </p:pic>
      <p:pic>
        <p:nvPicPr>
          <p:cNvPr id="18" name="Afbeelding 17">
            <a:extLst>
              <a:ext uri="{FF2B5EF4-FFF2-40B4-BE49-F238E27FC236}">
                <a16:creationId xmlns:a16="http://schemas.microsoft.com/office/drawing/2014/main" id="{020B46A4-8CC1-4A20-B454-F89155CED123}"/>
              </a:ext>
            </a:extLst>
          </p:cNvPr>
          <p:cNvPicPr>
            <a:picLocks noChangeAspect="1"/>
          </p:cNvPicPr>
          <p:nvPr/>
        </p:nvPicPr>
        <p:blipFill rotWithShape="1">
          <a:blip r:embed="rId4"/>
          <a:srcRect l="2069" r="31548" b="27035"/>
          <a:stretch/>
        </p:blipFill>
        <p:spPr>
          <a:xfrm>
            <a:off x="9845200" y="1564618"/>
            <a:ext cx="850805" cy="618574"/>
          </a:xfrm>
          <a:prstGeom prst="rect">
            <a:avLst/>
          </a:prstGeom>
        </p:spPr>
      </p:pic>
      <p:graphicFrame>
        <p:nvGraphicFramePr>
          <p:cNvPr id="19" name="Object 18">
            <a:extLst>
              <a:ext uri="{FF2B5EF4-FFF2-40B4-BE49-F238E27FC236}">
                <a16:creationId xmlns:a16="http://schemas.microsoft.com/office/drawing/2014/main" id="{948FE199-33E1-462B-A8CF-7B277BF83096}"/>
              </a:ext>
            </a:extLst>
          </p:cNvPr>
          <p:cNvGraphicFramePr>
            <a:graphicFrameLocks noChangeAspect="1"/>
          </p:cNvGraphicFramePr>
          <p:nvPr>
            <p:extLst>
              <p:ext uri="{D42A27DB-BD31-4B8C-83A1-F6EECF244321}">
                <p14:modId xmlns:p14="http://schemas.microsoft.com/office/powerpoint/2010/main" val="514166158"/>
              </p:ext>
            </p:extLst>
          </p:nvPr>
        </p:nvGraphicFramePr>
        <p:xfrm>
          <a:off x="10833431" y="1752938"/>
          <a:ext cx="420789" cy="471153"/>
        </p:xfrm>
        <a:graphic>
          <a:graphicData uri="http://schemas.openxmlformats.org/presentationml/2006/ole">
            <mc:AlternateContent xmlns:mc="http://schemas.openxmlformats.org/markup-compatibility/2006">
              <mc:Choice xmlns:v="urn:schemas-microsoft-com:vml" Requires="v">
                <p:oleObj spid="_x0000_s154757" name="Image" r:id="rId11" imgW="3288600" imgH="3682440" progId="Photoshop.Image.55">
                  <p:embed/>
                </p:oleObj>
              </mc:Choice>
              <mc:Fallback>
                <p:oleObj name="Image" r:id="rId11" imgW="3288600" imgH="3682440" progId="Photoshop.Image.55">
                  <p:embed/>
                  <p:pic>
                    <p:nvPicPr>
                      <p:cNvPr id="19" name="Object 18">
                        <a:extLst>
                          <a:ext uri="{FF2B5EF4-FFF2-40B4-BE49-F238E27FC236}">
                            <a16:creationId xmlns:a16="http://schemas.microsoft.com/office/drawing/2014/main" id="{948FE199-33E1-462B-A8CF-7B277BF83096}"/>
                          </a:ext>
                        </a:extLst>
                      </p:cNvPr>
                      <p:cNvPicPr/>
                      <p:nvPr/>
                    </p:nvPicPr>
                    <p:blipFill>
                      <a:blip r:embed="rId12"/>
                      <a:stretch>
                        <a:fillRect/>
                      </a:stretch>
                    </p:blipFill>
                    <p:spPr>
                      <a:xfrm>
                        <a:off x="10833431" y="1752938"/>
                        <a:ext cx="420789" cy="471153"/>
                      </a:xfrm>
                      <a:prstGeom prst="rect">
                        <a:avLst/>
                      </a:prstGeom>
                    </p:spPr>
                  </p:pic>
                </p:oleObj>
              </mc:Fallback>
            </mc:AlternateContent>
          </a:graphicData>
        </a:graphic>
      </p:graphicFrame>
      <p:pic>
        <p:nvPicPr>
          <p:cNvPr id="21" name="Afbeelding 20">
            <a:extLst>
              <a:ext uri="{FF2B5EF4-FFF2-40B4-BE49-F238E27FC236}">
                <a16:creationId xmlns:a16="http://schemas.microsoft.com/office/drawing/2014/main" id="{6EA0B447-D945-438F-B6C7-D9A09E6BD408}"/>
              </a:ext>
            </a:extLst>
          </p:cNvPr>
          <p:cNvPicPr>
            <a:picLocks noChangeAspect="1"/>
          </p:cNvPicPr>
          <p:nvPr/>
        </p:nvPicPr>
        <p:blipFill>
          <a:blip r:embed="rId13"/>
          <a:stretch>
            <a:fillRect/>
          </a:stretch>
        </p:blipFill>
        <p:spPr>
          <a:xfrm>
            <a:off x="11349692" y="1750329"/>
            <a:ext cx="537451" cy="464358"/>
          </a:xfrm>
          <a:prstGeom prst="rect">
            <a:avLst/>
          </a:prstGeom>
        </p:spPr>
      </p:pic>
    </p:spTree>
    <p:extLst>
      <p:ext uri="{BB962C8B-B14F-4D97-AF65-F5344CB8AC3E}">
        <p14:creationId xmlns:p14="http://schemas.microsoft.com/office/powerpoint/2010/main" val="20525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a:extLst>
              <a:ext uri="{FF2B5EF4-FFF2-40B4-BE49-F238E27FC236}">
                <a16:creationId xmlns:a16="http://schemas.microsoft.com/office/drawing/2014/main" id="{A970C0BD-2A46-4DF3-9761-7BFD1329BFF5}"/>
              </a:ext>
            </a:extLst>
          </p:cNvPr>
          <p:cNvGraphicFramePr>
            <a:graphicFrameLocks noChangeAspect="1"/>
          </p:cNvGraphicFramePr>
          <p:nvPr/>
        </p:nvGraphicFramePr>
        <p:xfrm>
          <a:off x="9042401" y="2551246"/>
          <a:ext cx="2509520" cy="2809886"/>
        </p:xfrm>
        <a:graphic>
          <a:graphicData uri="http://schemas.openxmlformats.org/presentationml/2006/ole">
            <mc:AlternateContent xmlns:mc="http://schemas.openxmlformats.org/markup-compatibility/2006">
              <mc:Choice xmlns:v="urn:schemas-microsoft-com:vml" Requires="v">
                <p:oleObj spid="_x0000_s155746" name="Image" r:id="rId4" imgW="3288600" imgH="3682440" progId="Photoshop.Image.55">
                  <p:embed/>
                </p:oleObj>
              </mc:Choice>
              <mc:Fallback>
                <p:oleObj name="Image" r:id="rId4" imgW="3288600" imgH="3682440" progId="Photoshop.Image.55">
                  <p:embed/>
                  <p:pic>
                    <p:nvPicPr>
                      <p:cNvPr id="15" name="Object 14">
                        <a:extLst>
                          <a:ext uri="{FF2B5EF4-FFF2-40B4-BE49-F238E27FC236}">
                            <a16:creationId xmlns:a16="http://schemas.microsoft.com/office/drawing/2014/main" id="{A970C0BD-2A46-4DF3-9761-7BFD1329BFF5}"/>
                          </a:ext>
                        </a:extLst>
                      </p:cNvPr>
                      <p:cNvPicPr/>
                      <p:nvPr/>
                    </p:nvPicPr>
                    <p:blipFill>
                      <a:blip r:embed="rId5"/>
                      <a:stretch>
                        <a:fillRect/>
                      </a:stretch>
                    </p:blipFill>
                    <p:spPr>
                      <a:xfrm>
                        <a:off x="9042401" y="2551246"/>
                        <a:ext cx="2509520" cy="2809886"/>
                      </a:xfrm>
                      <a:prstGeom prst="rect">
                        <a:avLst/>
                      </a:prstGeom>
                    </p:spPr>
                  </p:pic>
                </p:oleObj>
              </mc:Fallback>
            </mc:AlternateContent>
          </a:graphicData>
        </a:graphic>
      </p:graphicFrame>
      <p:sp>
        <p:nvSpPr>
          <p:cNvPr id="4" name="Titel 3"/>
          <p:cNvSpPr>
            <a:spLocks noGrp="1"/>
          </p:cNvSpPr>
          <p:nvPr>
            <p:ph type="title"/>
          </p:nvPr>
        </p:nvSpPr>
        <p:spPr/>
        <p:txBody>
          <a:bodyPr/>
          <a:lstStyle/>
          <a:p>
            <a:r>
              <a:rPr lang="nl-NL"/>
              <a:t>Installation </a:t>
            </a:r>
            <a:r>
              <a:rPr lang="nl-NL" err="1"/>
              <a:t>solutions</a:t>
            </a:r>
            <a:r>
              <a:rPr lang="nl-NL"/>
              <a:t> </a:t>
            </a:r>
            <a:r>
              <a:rPr lang="nl-NL" err="1"/>
              <a:t>for</a:t>
            </a:r>
            <a:r>
              <a:rPr lang="nl-NL"/>
              <a:t> F&amp;B</a:t>
            </a:r>
          </a:p>
        </p:txBody>
      </p:sp>
      <p:sp>
        <p:nvSpPr>
          <p:cNvPr id="6" name="Ondertitel 5"/>
          <p:cNvSpPr>
            <a:spLocks noGrp="1"/>
          </p:cNvSpPr>
          <p:nvPr>
            <p:ph type="subTitle" idx="13"/>
          </p:nvPr>
        </p:nvSpPr>
        <p:spPr>
          <a:xfrm>
            <a:off x="334139" y="1085213"/>
            <a:ext cx="11520000" cy="504000"/>
          </a:xfrm>
        </p:spPr>
        <p:txBody>
          <a:bodyPr/>
          <a:lstStyle/>
          <a:p>
            <a:r>
              <a:rPr lang="nl-NL" dirty="0"/>
              <a:t>Cable </a:t>
            </a:r>
            <a:r>
              <a:rPr lang="nl-NL" dirty="0" err="1"/>
              <a:t>Protection</a:t>
            </a:r>
            <a:r>
              <a:rPr lang="nl-NL" dirty="0"/>
              <a:t> Systems | </a:t>
            </a:r>
            <a:r>
              <a:rPr lang="nl-NL" dirty="0" err="1"/>
              <a:t>Flexible</a:t>
            </a:r>
            <a:r>
              <a:rPr lang="nl-NL" dirty="0"/>
              <a:t> </a:t>
            </a:r>
            <a:r>
              <a:rPr lang="nl-NL" dirty="0" err="1"/>
              <a:t>liquidtight</a:t>
            </a:r>
            <a:r>
              <a:rPr lang="nl-NL" dirty="0"/>
              <a:t> metallic </a:t>
            </a:r>
            <a:r>
              <a:rPr lang="nl-NL" dirty="0" err="1"/>
              <a:t>conduits</a:t>
            </a:r>
            <a:r>
              <a:rPr lang="nl-NL" dirty="0"/>
              <a:t> </a:t>
            </a:r>
          </a:p>
        </p:txBody>
      </p:sp>
      <p:sp>
        <p:nvSpPr>
          <p:cNvPr id="7" name="Tijdelijke aanduiding voor tekst 6"/>
          <p:cNvSpPr>
            <a:spLocks noGrp="1"/>
          </p:cNvSpPr>
          <p:nvPr>
            <p:ph type="body" sz="quarter" idx="16"/>
          </p:nvPr>
        </p:nvSpPr>
        <p:spPr/>
        <p:txBody>
          <a:bodyPr/>
          <a:lstStyle/>
          <a:p>
            <a:r>
              <a:rPr lang="nl-NL" dirty="0"/>
              <a:t>Type SAM </a:t>
            </a:r>
            <a:r>
              <a:rPr lang="nl-NL" dirty="0" err="1"/>
              <a:t>one</a:t>
            </a:r>
            <a:r>
              <a:rPr lang="nl-NL" dirty="0"/>
              <a:t> piece fitting </a:t>
            </a:r>
          </a:p>
        </p:txBody>
      </p:sp>
      <p:sp>
        <p:nvSpPr>
          <p:cNvPr id="8" name="Tijdelijke aanduiding voor inhoud 7"/>
          <p:cNvSpPr>
            <a:spLocks noGrp="1"/>
          </p:cNvSpPr>
          <p:nvPr>
            <p:ph sz="quarter" idx="19"/>
          </p:nvPr>
        </p:nvSpPr>
        <p:spPr>
          <a:xfrm>
            <a:off x="332367" y="2317637"/>
            <a:ext cx="7771109" cy="3725810"/>
          </a:xfrm>
        </p:spPr>
        <p:txBody>
          <a:bodyPr/>
          <a:lstStyle/>
          <a:p>
            <a:r>
              <a:rPr lang="en-US" b="1" dirty="0"/>
              <a:t>Single piece, </a:t>
            </a:r>
            <a:r>
              <a:rPr lang="en-US" b="1" dirty="0" err="1"/>
              <a:t>liquidtight</a:t>
            </a:r>
            <a:r>
              <a:rPr lang="en-US" b="1" dirty="0"/>
              <a:t> for high temperature  316  stainless steel anti-microbial conduit</a:t>
            </a:r>
          </a:p>
          <a:p>
            <a:endParaRPr lang="en-US" b="1" dirty="0"/>
          </a:p>
          <a:p>
            <a:pPr marL="285750" indent="-285750">
              <a:buFont typeface="Wingdings" panose="05000000000000000000" pitchFamily="2" charset="2"/>
              <a:buChar char="§"/>
            </a:pPr>
            <a:r>
              <a:rPr lang="en-US" b="1" dirty="0"/>
              <a:t>High IP for continual jet wash applications  </a:t>
            </a:r>
          </a:p>
          <a:p>
            <a:pPr marL="465768" lvl="1" indent="-285750">
              <a:buFont typeface="Arial" panose="020B0604020202020204" pitchFamily="34" charset="0"/>
              <a:buChar char="•"/>
            </a:pPr>
            <a:r>
              <a:rPr lang="en-US" dirty="0"/>
              <a:t>IP69 protection for indoor splash zone areas or food processing equipment. </a:t>
            </a:r>
          </a:p>
          <a:p>
            <a:pPr marL="465768" lvl="1" indent="-285750">
              <a:buFont typeface="Arial" panose="020B0604020202020204" pitchFamily="34" charset="0"/>
              <a:buChar char="•"/>
            </a:pPr>
            <a:r>
              <a:rPr lang="en-US" dirty="0"/>
              <a:t>316 Stainless Steel. </a:t>
            </a:r>
          </a:p>
          <a:p>
            <a:pPr marL="465768" lvl="1" indent="-285750">
              <a:buFont typeface="Arial" panose="020B0604020202020204" pitchFamily="34" charset="0"/>
              <a:buChar char="•"/>
            </a:pPr>
            <a:r>
              <a:rPr lang="en-GB" dirty="0"/>
              <a:t>Face seal materials adhere to FDA (Food and Drug Administration) and European Food Contact regulations</a:t>
            </a:r>
          </a:p>
          <a:p>
            <a:pPr marL="285750" indent="-285750">
              <a:buFont typeface="Wingdings" panose="05000000000000000000" pitchFamily="2" charset="2"/>
              <a:buChar char="§"/>
            </a:pPr>
            <a:r>
              <a:rPr lang="en-US" b="1" dirty="0"/>
              <a:t>Easy assembly </a:t>
            </a:r>
            <a:r>
              <a:rPr lang="en-US" dirty="0"/>
              <a:t>- Unique single piece design - no multiple components</a:t>
            </a:r>
          </a:p>
          <a:p>
            <a:pPr marL="285750" indent="-285750">
              <a:buFont typeface="Wingdings" panose="05000000000000000000" pitchFamily="2" charset="2"/>
              <a:buChar char="§"/>
            </a:pPr>
            <a:r>
              <a:rPr lang="en-US" b="1" dirty="0"/>
              <a:t>Certifications: </a:t>
            </a:r>
            <a:r>
              <a:rPr lang="en-US" dirty="0"/>
              <a:t>Approvals </a:t>
            </a:r>
            <a:r>
              <a:rPr lang="fr-FR" dirty="0"/>
              <a:t>CE, BS EN 61386-1,-23, NSF14159-1-2014, NSF169-2009, UL514b </a:t>
            </a:r>
            <a:r>
              <a:rPr lang="en-GB" dirty="0"/>
              <a:t>Suitable for food zone non-contact areas</a:t>
            </a:r>
            <a:r>
              <a:rPr lang="fr-FR" dirty="0"/>
              <a:t> </a:t>
            </a:r>
            <a:endParaRPr lang="en-US" dirty="0"/>
          </a:p>
          <a:p>
            <a:pPr marL="285750" indent="-285750">
              <a:buFont typeface="Wingdings" panose="05000000000000000000" pitchFamily="2" charset="2"/>
              <a:buChar char="§"/>
            </a:pPr>
            <a:r>
              <a:rPr lang="en-US" b="1" dirty="0"/>
              <a:t>Temperature range: </a:t>
            </a:r>
            <a:r>
              <a:rPr lang="en-US" dirty="0"/>
              <a:t>Static: -50ºC to +130ºC,  Moving: -5ºC to +150ºC </a:t>
            </a:r>
          </a:p>
          <a:p>
            <a:pPr marL="285750" indent="-285750">
              <a:buFont typeface="Arial" panose="020B0604020202020204" pitchFamily="34" charset="0"/>
              <a:buChar char="•"/>
            </a:pPr>
            <a:r>
              <a:rPr lang="en-US" dirty="0"/>
              <a:t>Very high corrosion resistance, Very high chemical resistance, Very high fatigue life</a:t>
            </a:r>
          </a:p>
          <a:p>
            <a:endParaRPr lang="en-US" dirty="0"/>
          </a:p>
        </p:txBody>
      </p:sp>
      <p:graphicFrame>
        <p:nvGraphicFramePr>
          <p:cNvPr id="12" name="Object 11">
            <a:extLst>
              <a:ext uri="{FF2B5EF4-FFF2-40B4-BE49-F238E27FC236}">
                <a16:creationId xmlns:a16="http://schemas.microsoft.com/office/drawing/2014/main" id="{5BA96B0E-A95B-469C-A691-2756567EFFCD}"/>
              </a:ext>
            </a:extLst>
          </p:cNvPr>
          <p:cNvGraphicFramePr>
            <a:graphicFrameLocks noChangeAspect="1"/>
          </p:cNvGraphicFramePr>
          <p:nvPr/>
        </p:nvGraphicFramePr>
        <p:xfrm>
          <a:off x="9273839" y="5495154"/>
          <a:ext cx="1428953" cy="453526"/>
        </p:xfrm>
        <a:graphic>
          <a:graphicData uri="http://schemas.openxmlformats.org/presentationml/2006/ole">
            <mc:AlternateContent xmlns:mc="http://schemas.openxmlformats.org/markup-compatibility/2006">
              <mc:Choice xmlns:v="urn:schemas-microsoft-com:vml" Requires="v">
                <p:oleObj spid="_x0000_s155747" name="Image" r:id="rId6" imgW="6603120" imgH="2095200" progId="Photoshop.Image.55">
                  <p:embed/>
                </p:oleObj>
              </mc:Choice>
              <mc:Fallback>
                <p:oleObj name="Image" r:id="rId6" imgW="6603120" imgH="2095200" progId="Photoshop.Image.55">
                  <p:embed/>
                  <p:pic>
                    <p:nvPicPr>
                      <p:cNvPr id="12" name="Object 11">
                        <a:extLst>
                          <a:ext uri="{FF2B5EF4-FFF2-40B4-BE49-F238E27FC236}">
                            <a16:creationId xmlns:a16="http://schemas.microsoft.com/office/drawing/2014/main" id="{5BA96B0E-A95B-469C-A691-2756567EFFCD}"/>
                          </a:ext>
                        </a:extLst>
                      </p:cNvPr>
                      <p:cNvPicPr/>
                      <p:nvPr/>
                    </p:nvPicPr>
                    <p:blipFill>
                      <a:blip r:embed="rId7"/>
                      <a:stretch>
                        <a:fillRect/>
                      </a:stretch>
                    </p:blipFill>
                    <p:spPr>
                      <a:xfrm>
                        <a:off x="9273839" y="5495154"/>
                        <a:ext cx="1428953" cy="453526"/>
                      </a:xfrm>
                      <a:prstGeom prst="rect">
                        <a:avLst/>
                      </a:prstGeom>
                    </p:spPr>
                  </p:pic>
                </p:oleObj>
              </mc:Fallback>
            </mc:AlternateContent>
          </a:graphicData>
        </a:graphic>
      </p:graphicFrame>
      <p:pic>
        <p:nvPicPr>
          <p:cNvPr id="13" name="Afbeelding 12">
            <a:extLst>
              <a:ext uri="{FF2B5EF4-FFF2-40B4-BE49-F238E27FC236}">
                <a16:creationId xmlns:a16="http://schemas.microsoft.com/office/drawing/2014/main" id="{12D11DCB-8E55-4099-8944-95A4752CB01D}"/>
              </a:ext>
            </a:extLst>
          </p:cNvPr>
          <p:cNvPicPr>
            <a:picLocks noChangeAspect="1"/>
          </p:cNvPicPr>
          <p:nvPr/>
        </p:nvPicPr>
        <p:blipFill rotWithShape="1">
          <a:blip r:embed="rId8"/>
          <a:srcRect l="2069" r="31548" b="27035"/>
          <a:stretch/>
        </p:blipFill>
        <p:spPr>
          <a:xfrm>
            <a:off x="9825098" y="1564618"/>
            <a:ext cx="850805" cy="618574"/>
          </a:xfrm>
          <a:prstGeom prst="rect">
            <a:avLst/>
          </a:prstGeom>
        </p:spPr>
      </p:pic>
      <p:graphicFrame>
        <p:nvGraphicFramePr>
          <p:cNvPr id="14" name="Object 13">
            <a:extLst>
              <a:ext uri="{FF2B5EF4-FFF2-40B4-BE49-F238E27FC236}">
                <a16:creationId xmlns:a16="http://schemas.microsoft.com/office/drawing/2014/main" id="{5673D5C4-0B13-420F-B733-45B1F4EDECCB}"/>
              </a:ext>
            </a:extLst>
          </p:cNvPr>
          <p:cNvGraphicFramePr>
            <a:graphicFrameLocks noChangeAspect="1"/>
          </p:cNvGraphicFramePr>
          <p:nvPr>
            <p:extLst>
              <p:ext uri="{D42A27DB-BD31-4B8C-83A1-F6EECF244321}">
                <p14:modId xmlns:p14="http://schemas.microsoft.com/office/powerpoint/2010/main" val="3676593022"/>
              </p:ext>
            </p:extLst>
          </p:nvPr>
        </p:nvGraphicFramePr>
        <p:xfrm>
          <a:off x="10813329" y="1752938"/>
          <a:ext cx="420789" cy="471153"/>
        </p:xfrm>
        <a:graphic>
          <a:graphicData uri="http://schemas.openxmlformats.org/presentationml/2006/ole">
            <mc:AlternateContent xmlns:mc="http://schemas.openxmlformats.org/markup-compatibility/2006">
              <mc:Choice xmlns:v="urn:schemas-microsoft-com:vml" Requires="v">
                <p:oleObj spid="_x0000_s155748" name="Image" r:id="rId4" imgW="3288600" imgH="3682440" progId="Photoshop.Image.55">
                  <p:embed/>
                </p:oleObj>
              </mc:Choice>
              <mc:Fallback>
                <p:oleObj name="Image" r:id="rId4" imgW="3288600" imgH="3682440" progId="Photoshop.Image.55">
                  <p:embed/>
                  <p:pic>
                    <p:nvPicPr>
                      <p:cNvPr id="14" name="Object 13">
                        <a:extLst>
                          <a:ext uri="{FF2B5EF4-FFF2-40B4-BE49-F238E27FC236}">
                            <a16:creationId xmlns:a16="http://schemas.microsoft.com/office/drawing/2014/main" id="{5673D5C4-0B13-420F-B733-45B1F4EDECCB}"/>
                          </a:ext>
                        </a:extLst>
                      </p:cNvPr>
                      <p:cNvPicPr/>
                      <p:nvPr/>
                    </p:nvPicPr>
                    <p:blipFill>
                      <a:blip r:embed="rId5"/>
                      <a:stretch>
                        <a:fillRect/>
                      </a:stretch>
                    </p:blipFill>
                    <p:spPr>
                      <a:xfrm>
                        <a:off x="10813329" y="1752938"/>
                        <a:ext cx="420789" cy="471153"/>
                      </a:xfrm>
                      <a:prstGeom prst="rect">
                        <a:avLst/>
                      </a:prstGeom>
                    </p:spPr>
                  </p:pic>
                </p:oleObj>
              </mc:Fallback>
            </mc:AlternateContent>
          </a:graphicData>
        </a:graphic>
      </p:graphicFrame>
      <p:pic>
        <p:nvPicPr>
          <p:cNvPr id="17" name="Afbeelding 16">
            <a:extLst>
              <a:ext uri="{FF2B5EF4-FFF2-40B4-BE49-F238E27FC236}">
                <a16:creationId xmlns:a16="http://schemas.microsoft.com/office/drawing/2014/main" id="{03826DB9-DB85-47E2-860E-738A437741DE}"/>
              </a:ext>
            </a:extLst>
          </p:cNvPr>
          <p:cNvPicPr>
            <a:picLocks noChangeAspect="1"/>
          </p:cNvPicPr>
          <p:nvPr/>
        </p:nvPicPr>
        <p:blipFill>
          <a:blip r:embed="rId9"/>
          <a:stretch>
            <a:fillRect/>
          </a:stretch>
        </p:blipFill>
        <p:spPr>
          <a:xfrm>
            <a:off x="11349692" y="1750329"/>
            <a:ext cx="537451" cy="464358"/>
          </a:xfrm>
          <a:prstGeom prst="rect">
            <a:avLst/>
          </a:prstGeom>
        </p:spPr>
      </p:pic>
    </p:spTree>
    <p:extLst>
      <p:ext uri="{BB962C8B-B14F-4D97-AF65-F5344CB8AC3E}">
        <p14:creationId xmlns:p14="http://schemas.microsoft.com/office/powerpoint/2010/main" val="395855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A3B54A2-10BC-4A49-B44B-1CD91C41A9B1}"/>
              </a:ext>
            </a:extLst>
          </p:cNvPr>
          <p:cNvPicPr>
            <a:picLocks noChangeAspect="1"/>
          </p:cNvPicPr>
          <p:nvPr/>
        </p:nvPicPr>
        <p:blipFill>
          <a:blip r:embed="rId4"/>
          <a:stretch>
            <a:fillRect/>
          </a:stretch>
        </p:blipFill>
        <p:spPr>
          <a:xfrm>
            <a:off x="8673590" y="2494622"/>
            <a:ext cx="3333354" cy="2880018"/>
          </a:xfrm>
          <a:prstGeom prst="rect">
            <a:avLst/>
          </a:prstGeom>
        </p:spPr>
      </p:pic>
      <p:sp>
        <p:nvSpPr>
          <p:cNvPr id="4" name="Titel 3"/>
          <p:cNvSpPr>
            <a:spLocks noGrp="1"/>
          </p:cNvSpPr>
          <p:nvPr>
            <p:ph type="title"/>
          </p:nvPr>
        </p:nvSpPr>
        <p:spPr/>
        <p:txBody>
          <a:bodyPr/>
          <a:lstStyle/>
          <a:p>
            <a:r>
              <a:rPr lang="nl-NL"/>
              <a:t>Installation </a:t>
            </a:r>
            <a:r>
              <a:rPr lang="nl-NL" err="1"/>
              <a:t>solutions</a:t>
            </a:r>
            <a:r>
              <a:rPr lang="nl-NL"/>
              <a:t> </a:t>
            </a:r>
            <a:r>
              <a:rPr lang="nl-NL" err="1"/>
              <a:t>for</a:t>
            </a:r>
            <a:r>
              <a:rPr lang="nl-NL"/>
              <a:t> F&amp;B</a:t>
            </a:r>
          </a:p>
        </p:txBody>
      </p:sp>
      <p:sp>
        <p:nvSpPr>
          <p:cNvPr id="6" name="Ondertitel 5"/>
          <p:cNvSpPr>
            <a:spLocks noGrp="1"/>
          </p:cNvSpPr>
          <p:nvPr>
            <p:ph type="subTitle" idx="13"/>
          </p:nvPr>
        </p:nvSpPr>
        <p:spPr>
          <a:xfrm>
            <a:off x="334139" y="1085213"/>
            <a:ext cx="11520000" cy="504000"/>
          </a:xfrm>
        </p:spPr>
        <p:txBody>
          <a:bodyPr/>
          <a:lstStyle/>
          <a:p>
            <a:r>
              <a:rPr lang="nl-NL" dirty="0"/>
              <a:t>Cable </a:t>
            </a:r>
            <a:r>
              <a:rPr lang="nl-NL" dirty="0" err="1"/>
              <a:t>Protection</a:t>
            </a:r>
            <a:r>
              <a:rPr lang="nl-NL" dirty="0"/>
              <a:t> Systems | </a:t>
            </a:r>
            <a:r>
              <a:rPr lang="nl-NL" dirty="0" err="1"/>
              <a:t>Flexible</a:t>
            </a:r>
            <a:r>
              <a:rPr lang="nl-NL" dirty="0"/>
              <a:t> </a:t>
            </a:r>
            <a:r>
              <a:rPr lang="nl-NL" dirty="0" err="1"/>
              <a:t>liquidtight</a:t>
            </a:r>
            <a:r>
              <a:rPr lang="nl-NL" dirty="0"/>
              <a:t> metallic </a:t>
            </a:r>
            <a:r>
              <a:rPr lang="nl-NL" dirty="0" err="1"/>
              <a:t>conduits</a:t>
            </a:r>
            <a:endParaRPr lang="nl-NL" dirty="0"/>
          </a:p>
        </p:txBody>
      </p:sp>
      <p:sp>
        <p:nvSpPr>
          <p:cNvPr id="7" name="Tijdelijke aanduiding voor tekst 6"/>
          <p:cNvSpPr>
            <a:spLocks noGrp="1"/>
          </p:cNvSpPr>
          <p:nvPr>
            <p:ph type="body" sz="quarter" idx="16"/>
          </p:nvPr>
        </p:nvSpPr>
        <p:spPr/>
        <p:txBody>
          <a:bodyPr/>
          <a:lstStyle/>
          <a:p>
            <a:r>
              <a:rPr lang="nl-NL"/>
              <a:t>F&amp;B </a:t>
            </a:r>
            <a:r>
              <a:rPr lang="nl-NL" err="1"/>
              <a:t>locknut</a:t>
            </a:r>
            <a:endParaRPr lang="nl-NL"/>
          </a:p>
        </p:txBody>
      </p:sp>
      <p:sp>
        <p:nvSpPr>
          <p:cNvPr id="8" name="Tijdelijke aanduiding voor inhoud 7"/>
          <p:cNvSpPr>
            <a:spLocks noGrp="1"/>
          </p:cNvSpPr>
          <p:nvPr>
            <p:ph sz="quarter" idx="19"/>
          </p:nvPr>
        </p:nvSpPr>
        <p:spPr>
          <a:xfrm>
            <a:off x="332367" y="2317637"/>
            <a:ext cx="7771109" cy="3725810"/>
          </a:xfrm>
        </p:spPr>
        <p:txBody>
          <a:bodyPr/>
          <a:lstStyle/>
          <a:p>
            <a:r>
              <a:rPr lang="en-GB" b="1" dirty="0"/>
              <a:t>316 Stainless steel locknut for securing threaded fittings into knock outs and fixing holes</a:t>
            </a:r>
          </a:p>
          <a:p>
            <a:endParaRPr lang="en-US" b="1" dirty="0"/>
          </a:p>
          <a:p>
            <a:pPr marL="285750" indent="-285750">
              <a:buFont typeface="Wingdings" panose="05000000000000000000" pitchFamily="2" charset="2"/>
              <a:buChar char="§"/>
            </a:pPr>
            <a:r>
              <a:rPr lang="en-US" b="1" dirty="0"/>
              <a:t>Very high corrosion and chemical resistance: </a:t>
            </a:r>
            <a:r>
              <a:rPr lang="en-GB" dirty="0"/>
              <a:t>316 Stainless steel locknut for securing threaded fittings into knock outs and fixing holes. </a:t>
            </a:r>
          </a:p>
          <a:p>
            <a:pPr marL="285750" indent="-285750">
              <a:buFont typeface="Wingdings" panose="05000000000000000000" pitchFamily="2" charset="2"/>
              <a:buChar char="§"/>
            </a:pPr>
            <a:r>
              <a:rPr lang="en-GB" dirty="0"/>
              <a:t>Suitable for food zone </a:t>
            </a:r>
            <a:r>
              <a:rPr lang="en-GB" b="1" dirty="0"/>
              <a:t>non-contact areas</a:t>
            </a:r>
            <a:r>
              <a:rPr lang="en-GB" dirty="0"/>
              <a:t>.</a:t>
            </a:r>
          </a:p>
          <a:p>
            <a:pPr marL="285750" indent="-285750">
              <a:buFont typeface="Wingdings" panose="05000000000000000000" pitchFamily="2" charset="2"/>
              <a:buChar char="§"/>
            </a:pPr>
            <a:r>
              <a:rPr lang="en-GB" b="1" dirty="0"/>
              <a:t>Temperature range: </a:t>
            </a:r>
            <a:r>
              <a:rPr lang="en-GB" dirty="0"/>
              <a:t>Static : -50ºC to +130ºC, Moving: -5ºC to +150ºC</a:t>
            </a:r>
            <a:endParaRPr lang="en-US" dirty="0"/>
          </a:p>
          <a:p>
            <a:pPr marL="285750" indent="-285750">
              <a:buFont typeface="Wingdings" panose="05000000000000000000" pitchFamily="2" charset="2"/>
              <a:buChar char="§"/>
            </a:pPr>
            <a:r>
              <a:rPr lang="nl-NL" b="1" dirty="0"/>
              <a:t> </a:t>
            </a:r>
            <a:r>
              <a:rPr lang="en-GB" dirty="0"/>
              <a:t>Very high fatigue life </a:t>
            </a:r>
          </a:p>
          <a:p>
            <a:pPr lvl="1" indent="0">
              <a:buNone/>
            </a:pPr>
            <a:endParaRPr lang="en-US" dirty="0"/>
          </a:p>
          <a:p>
            <a:pPr marL="285750" indent="-285750">
              <a:buFont typeface="Arial" panose="020B0604020202020204" pitchFamily="34" charset="0"/>
              <a:buChar char="•"/>
            </a:pPr>
            <a:endParaRPr lang="en-US" dirty="0"/>
          </a:p>
        </p:txBody>
      </p:sp>
      <p:pic>
        <p:nvPicPr>
          <p:cNvPr id="9" name="Afbeelding 8">
            <a:extLst>
              <a:ext uri="{FF2B5EF4-FFF2-40B4-BE49-F238E27FC236}">
                <a16:creationId xmlns:a16="http://schemas.microsoft.com/office/drawing/2014/main" id="{71D13572-789A-4A09-A230-997AFCFF98E2}"/>
              </a:ext>
            </a:extLst>
          </p:cNvPr>
          <p:cNvPicPr>
            <a:picLocks noChangeAspect="1"/>
          </p:cNvPicPr>
          <p:nvPr/>
        </p:nvPicPr>
        <p:blipFill rotWithShape="1">
          <a:blip r:embed="rId5"/>
          <a:srcRect l="2069" r="31548" b="27035"/>
          <a:stretch/>
        </p:blipFill>
        <p:spPr>
          <a:xfrm>
            <a:off x="9865295" y="1564618"/>
            <a:ext cx="850805" cy="618574"/>
          </a:xfrm>
          <a:prstGeom prst="rect">
            <a:avLst/>
          </a:prstGeom>
        </p:spPr>
      </p:pic>
      <p:graphicFrame>
        <p:nvGraphicFramePr>
          <p:cNvPr id="10" name="Object 9">
            <a:extLst>
              <a:ext uri="{FF2B5EF4-FFF2-40B4-BE49-F238E27FC236}">
                <a16:creationId xmlns:a16="http://schemas.microsoft.com/office/drawing/2014/main" id="{7C57B03A-6CAF-47BF-89B4-EC7422F5C449}"/>
              </a:ext>
            </a:extLst>
          </p:cNvPr>
          <p:cNvGraphicFramePr>
            <a:graphicFrameLocks noChangeAspect="1"/>
          </p:cNvGraphicFramePr>
          <p:nvPr>
            <p:extLst>
              <p:ext uri="{D42A27DB-BD31-4B8C-83A1-F6EECF244321}">
                <p14:modId xmlns:p14="http://schemas.microsoft.com/office/powerpoint/2010/main" val="752263039"/>
              </p:ext>
            </p:extLst>
          </p:nvPr>
        </p:nvGraphicFramePr>
        <p:xfrm>
          <a:off x="10853526" y="1752938"/>
          <a:ext cx="420789" cy="471153"/>
        </p:xfrm>
        <a:graphic>
          <a:graphicData uri="http://schemas.openxmlformats.org/presentationml/2006/ole">
            <mc:AlternateContent xmlns:mc="http://schemas.openxmlformats.org/markup-compatibility/2006">
              <mc:Choice xmlns:v="urn:schemas-microsoft-com:vml" Requires="v">
                <p:oleObj spid="_x0000_s156706" name="Image" r:id="rId6" imgW="3288600" imgH="3682440" progId="Photoshop.Image.55">
                  <p:embed/>
                </p:oleObj>
              </mc:Choice>
              <mc:Fallback>
                <p:oleObj name="Image" r:id="rId6" imgW="3288600" imgH="3682440" progId="Photoshop.Image.55">
                  <p:embed/>
                  <p:pic>
                    <p:nvPicPr>
                      <p:cNvPr id="10" name="Object 9">
                        <a:extLst>
                          <a:ext uri="{FF2B5EF4-FFF2-40B4-BE49-F238E27FC236}">
                            <a16:creationId xmlns:a16="http://schemas.microsoft.com/office/drawing/2014/main" id="{7C57B03A-6CAF-47BF-89B4-EC7422F5C449}"/>
                          </a:ext>
                        </a:extLst>
                      </p:cNvPr>
                      <p:cNvPicPr/>
                      <p:nvPr/>
                    </p:nvPicPr>
                    <p:blipFill>
                      <a:blip r:embed="rId7"/>
                      <a:stretch>
                        <a:fillRect/>
                      </a:stretch>
                    </p:blipFill>
                    <p:spPr>
                      <a:xfrm>
                        <a:off x="10853526" y="1752938"/>
                        <a:ext cx="420789" cy="471153"/>
                      </a:xfrm>
                      <a:prstGeom prst="rect">
                        <a:avLst/>
                      </a:prstGeom>
                    </p:spPr>
                  </p:pic>
                </p:oleObj>
              </mc:Fallback>
            </mc:AlternateContent>
          </a:graphicData>
        </a:graphic>
      </p:graphicFrame>
      <p:pic>
        <p:nvPicPr>
          <p:cNvPr id="12" name="Afbeelding 11">
            <a:extLst>
              <a:ext uri="{FF2B5EF4-FFF2-40B4-BE49-F238E27FC236}">
                <a16:creationId xmlns:a16="http://schemas.microsoft.com/office/drawing/2014/main" id="{5084A511-BF32-48A0-8B76-5A773AAD7151}"/>
              </a:ext>
            </a:extLst>
          </p:cNvPr>
          <p:cNvPicPr>
            <a:picLocks noChangeAspect="1"/>
          </p:cNvPicPr>
          <p:nvPr/>
        </p:nvPicPr>
        <p:blipFill>
          <a:blip r:embed="rId4"/>
          <a:stretch>
            <a:fillRect/>
          </a:stretch>
        </p:blipFill>
        <p:spPr>
          <a:xfrm>
            <a:off x="11349692" y="1750329"/>
            <a:ext cx="537451" cy="464358"/>
          </a:xfrm>
          <a:prstGeom prst="rect">
            <a:avLst/>
          </a:prstGeom>
        </p:spPr>
      </p:pic>
    </p:spTree>
    <p:extLst>
      <p:ext uri="{BB962C8B-B14F-4D97-AF65-F5344CB8AC3E}">
        <p14:creationId xmlns:p14="http://schemas.microsoft.com/office/powerpoint/2010/main" val="404581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Installation </a:t>
            </a:r>
            <a:r>
              <a:rPr lang="nl-NL" err="1"/>
              <a:t>solutions</a:t>
            </a:r>
            <a:r>
              <a:rPr lang="nl-NL"/>
              <a:t> </a:t>
            </a:r>
            <a:r>
              <a:rPr lang="nl-NL" err="1"/>
              <a:t>for</a:t>
            </a:r>
            <a:r>
              <a:rPr lang="nl-NL"/>
              <a:t> F&amp;B</a:t>
            </a:r>
          </a:p>
        </p:txBody>
      </p:sp>
      <p:sp>
        <p:nvSpPr>
          <p:cNvPr id="4" name="Tijdelijke aanduiding voor datum 3"/>
          <p:cNvSpPr>
            <a:spLocks noGrp="1"/>
          </p:cNvSpPr>
          <p:nvPr>
            <p:ph type="dt" sz="half" idx="11"/>
          </p:nvPr>
        </p:nvSpPr>
        <p:spPr/>
        <p:txBody>
          <a:bodyPr/>
          <a:lstStyle/>
          <a:p>
            <a:fld id="{17488BFE-015E-452C-932B-DB979AC8F282}" type="datetime4">
              <a:rPr lang="en-US" smtClean="0"/>
              <a:t>April 2, 2020</a:t>
            </a:fld>
            <a:endParaRPr lang="en-US"/>
          </a:p>
        </p:txBody>
      </p:sp>
      <p:sp>
        <p:nvSpPr>
          <p:cNvPr id="5" name="Tijdelijke aanduiding voor dianummer 4"/>
          <p:cNvSpPr>
            <a:spLocks noGrp="1"/>
          </p:cNvSpPr>
          <p:nvPr>
            <p:ph type="sldNum" sz="quarter" idx="12"/>
          </p:nvPr>
        </p:nvSpPr>
        <p:spPr/>
        <p:txBody>
          <a:bodyPr/>
          <a:lstStyle/>
          <a:p>
            <a:r>
              <a:rPr lang="en-US"/>
              <a:t>Slide </a:t>
            </a:r>
            <a:fld id="{619F89D8-7AE3-494A-97F3-03D680869632}" type="slidenum">
              <a:rPr lang="en-US" smtClean="0"/>
              <a:pPr/>
              <a:t>16</a:t>
            </a:fld>
            <a:endParaRPr lang="en-US"/>
          </a:p>
        </p:txBody>
      </p:sp>
      <p:sp>
        <p:nvSpPr>
          <p:cNvPr id="6" name="Ondertitel 5"/>
          <p:cNvSpPr>
            <a:spLocks noGrp="1"/>
          </p:cNvSpPr>
          <p:nvPr>
            <p:ph type="subTitle" idx="13"/>
          </p:nvPr>
        </p:nvSpPr>
        <p:spPr/>
        <p:txBody>
          <a:bodyPr/>
          <a:lstStyle/>
          <a:p>
            <a:r>
              <a:rPr lang="en-US"/>
              <a:t>Wire and Cable management</a:t>
            </a:r>
            <a:endParaRPr lang="fr-FR"/>
          </a:p>
        </p:txBody>
      </p:sp>
      <p:sp>
        <p:nvSpPr>
          <p:cNvPr id="7" name="Tijdelijke aanduiding voor tekst 6"/>
          <p:cNvSpPr>
            <a:spLocks noGrp="1"/>
          </p:cNvSpPr>
          <p:nvPr>
            <p:ph type="body" sz="quarter" idx="16"/>
          </p:nvPr>
        </p:nvSpPr>
        <p:spPr>
          <a:xfrm>
            <a:off x="332368" y="1931192"/>
            <a:ext cx="11520000" cy="252000"/>
          </a:xfrm>
        </p:spPr>
        <p:txBody>
          <a:bodyPr/>
          <a:lstStyle/>
          <a:p>
            <a:pPr lvl="1">
              <a:defRPr/>
            </a:pPr>
            <a:r>
              <a:rPr lang="en-GB"/>
              <a:t>Ty-Fast® Ag+® bacteria-resistant cable ties </a:t>
            </a:r>
          </a:p>
        </p:txBody>
      </p:sp>
      <p:sp>
        <p:nvSpPr>
          <p:cNvPr id="8" name="Tijdelijke aanduiding voor inhoud 7"/>
          <p:cNvSpPr>
            <a:spLocks noGrp="1"/>
          </p:cNvSpPr>
          <p:nvPr>
            <p:ph sz="quarter" idx="19"/>
          </p:nvPr>
        </p:nvSpPr>
        <p:spPr>
          <a:xfrm>
            <a:off x="332366" y="2317637"/>
            <a:ext cx="7475204" cy="3305397"/>
          </a:xfrm>
        </p:spPr>
        <p:txBody>
          <a:bodyPr/>
          <a:lstStyle/>
          <a:p>
            <a:r>
              <a:rPr lang="en-GB" b="1" dirty="0"/>
              <a:t>Bacteria-resistant cable ties industry’s first cable ties to inhibit microbial growth</a:t>
            </a:r>
            <a:r>
              <a:rPr lang="nl-NL" b="1" dirty="0"/>
              <a:t> </a:t>
            </a:r>
            <a:endParaRPr lang="en-US" b="1" dirty="0"/>
          </a:p>
          <a:p>
            <a:endParaRPr lang="en-US" b="1" dirty="0"/>
          </a:p>
          <a:p>
            <a:pPr lvl="1">
              <a:buFont typeface="Arial" panose="020B0604020202020204" pitchFamily="34" charset="0"/>
              <a:buChar char="•"/>
              <a:defRPr/>
            </a:pPr>
            <a:r>
              <a:rPr lang="en-GB" b="1" dirty="0"/>
              <a:t>Antimicrobial silver ion </a:t>
            </a:r>
            <a:r>
              <a:rPr lang="en-GB" dirty="0"/>
              <a:t>additive helps </a:t>
            </a:r>
            <a:r>
              <a:rPr lang="en-GB" b="1" dirty="0"/>
              <a:t>reduce surface bacteria 99.9 %</a:t>
            </a:r>
          </a:p>
          <a:p>
            <a:pPr lvl="1">
              <a:buFont typeface="Arial" panose="020B0604020202020204" pitchFamily="34" charset="0"/>
              <a:buChar char="•"/>
              <a:defRPr/>
            </a:pPr>
            <a:r>
              <a:rPr lang="en-GB" b="1" dirty="0"/>
              <a:t>Protects itself against bacteria, </a:t>
            </a:r>
            <a:r>
              <a:rPr lang="en-GB" b="1" dirty="0" err="1"/>
              <a:t>mold</a:t>
            </a:r>
            <a:r>
              <a:rPr lang="en-GB" b="1" dirty="0"/>
              <a:t> and fungus</a:t>
            </a:r>
          </a:p>
          <a:p>
            <a:pPr lvl="1">
              <a:buFont typeface="Arial" panose="020B0604020202020204" pitchFamily="34" charset="0"/>
              <a:buChar char="•"/>
              <a:defRPr/>
            </a:pPr>
            <a:r>
              <a:rPr lang="en-GB" b="1" dirty="0"/>
              <a:t>Helps to reduce infection rate and spread of bacteria </a:t>
            </a:r>
            <a:r>
              <a:rPr lang="en-GB" dirty="0"/>
              <a:t>by not hosting microbial growth</a:t>
            </a:r>
          </a:p>
          <a:p>
            <a:pPr lvl="1">
              <a:buFont typeface="Arial" panose="020B0604020202020204" pitchFamily="34" charset="0"/>
              <a:buChar char="•"/>
              <a:defRPr/>
            </a:pPr>
            <a:r>
              <a:rPr lang="en-GB" dirty="0"/>
              <a:t>Promotes a clean environment</a:t>
            </a:r>
            <a:r>
              <a:rPr lang="en-US" b="1" dirty="0"/>
              <a:t> </a:t>
            </a:r>
            <a:r>
              <a:rPr lang="en-US" dirty="0"/>
              <a:t>– </a:t>
            </a:r>
            <a:r>
              <a:rPr lang="en-GB" b="1" dirty="0"/>
              <a:t>99.9% effective for bacterial reduction</a:t>
            </a:r>
          </a:p>
          <a:p>
            <a:pPr lvl="1">
              <a:buFont typeface="Arial" panose="020B0604020202020204" pitchFamily="34" charset="0"/>
              <a:buChar char="•"/>
              <a:defRPr/>
            </a:pPr>
            <a:r>
              <a:rPr lang="en-GB" dirty="0"/>
              <a:t>Made from </a:t>
            </a:r>
            <a:r>
              <a:rPr lang="en-GB" b="1" dirty="0"/>
              <a:t>FDA-approved resin </a:t>
            </a:r>
            <a:r>
              <a:rPr lang="en-GB" dirty="0"/>
              <a:t>with EPA registered antimicrobial</a:t>
            </a:r>
          </a:p>
          <a:p>
            <a:pPr lvl="1">
              <a:buFont typeface="Arial" panose="020B0604020202020204" pitchFamily="34" charset="0"/>
              <a:buChar char="•"/>
              <a:defRPr/>
            </a:pPr>
            <a:r>
              <a:rPr lang="en-GB" b="1" dirty="0"/>
              <a:t>Easy cable management </a:t>
            </a:r>
            <a:r>
              <a:rPr lang="en-GB" dirty="0"/>
              <a:t>Offers reliable Ty-Fast cable tie design</a:t>
            </a:r>
          </a:p>
          <a:p>
            <a:pPr lvl="1">
              <a:buFont typeface="Arial" panose="020B0604020202020204" pitchFamily="34" charset="0"/>
              <a:buChar char="•"/>
              <a:defRPr/>
            </a:pPr>
            <a:r>
              <a:rPr lang="en-GB" dirty="0"/>
              <a:t>UL recognized, RoHS and FDA compliant</a:t>
            </a: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p:txBody>
      </p:sp>
      <p:pic>
        <p:nvPicPr>
          <p:cNvPr id="9" name="Afbeelding 8">
            <a:extLst>
              <a:ext uri="{FF2B5EF4-FFF2-40B4-BE49-F238E27FC236}">
                <a16:creationId xmlns:a16="http://schemas.microsoft.com/office/drawing/2014/main" id="{00000000-0008-0000-0300-00000C00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17" t="5465" r="22794"/>
          <a:stretch/>
        </p:blipFill>
        <p:spPr>
          <a:xfrm>
            <a:off x="10196057" y="2782387"/>
            <a:ext cx="1235192" cy="2975092"/>
          </a:xfrm>
          <a:prstGeom prst="rect">
            <a:avLst/>
          </a:prstGeom>
        </p:spPr>
      </p:pic>
      <p:pic>
        <p:nvPicPr>
          <p:cNvPr id="10" name="Afbeelding 9">
            <a:extLst>
              <a:ext uri="{FF2B5EF4-FFF2-40B4-BE49-F238E27FC236}">
                <a16:creationId xmlns:a16="http://schemas.microsoft.com/office/drawing/2014/main" id="{B2244230-CB37-49C0-92C3-79898F4908E2}"/>
              </a:ext>
            </a:extLst>
          </p:cNvPr>
          <p:cNvPicPr>
            <a:picLocks noChangeAspect="1"/>
          </p:cNvPicPr>
          <p:nvPr/>
        </p:nvPicPr>
        <p:blipFill rotWithShape="1">
          <a:blip r:embed="rId4"/>
          <a:srcRect l="19076" t="6920" r="19397" b="6218"/>
          <a:stretch/>
        </p:blipFill>
        <p:spPr>
          <a:xfrm>
            <a:off x="7495757" y="4531359"/>
            <a:ext cx="1244327" cy="1165159"/>
          </a:xfrm>
          <a:prstGeom prst="rect">
            <a:avLst/>
          </a:prstGeom>
        </p:spPr>
      </p:pic>
      <p:pic>
        <p:nvPicPr>
          <p:cNvPr id="11" name="Afbeelding 10">
            <a:extLst>
              <a:ext uri="{FF2B5EF4-FFF2-40B4-BE49-F238E27FC236}">
                <a16:creationId xmlns:a16="http://schemas.microsoft.com/office/drawing/2014/main" id="{E5743E73-ACE3-43FA-8E9C-1069820BDF2A}"/>
              </a:ext>
            </a:extLst>
          </p:cNvPr>
          <p:cNvPicPr>
            <a:picLocks noChangeAspect="1"/>
          </p:cNvPicPr>
          <p:nvPr/>
        </p:nvPicPr>
        <p:blipFill rotWithShape="1">
          <a:blip r:embed="rId5"/>
          <a:srcRect l="17491" t="5974" r="20356" b="6281"/>
          <a:stretch/>
        </p:blipFill>
        <p:spPr>
          <a:xfrm>
            <a:off x="8729167" y="4521201"/>
            <a:ext cx="1244327" cy="1165158"/>
          </a:xfrm>
          <a:prstGeom prst="rect">
            <a:avLst/>
          </a:prstGeom>
        </p:spPr>
      </p:pic>
    </p:spTree>
    <p:extLst>
      <p:ext uri="{BB962C8B-B14F-4D97-AF65-F5344CB8AC3E}">
        <p14:creationId xmlns:p14="http://schemas.microsoft.com/office/powerpoint/2010/main" val="77846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37998-689F-42E9-877B-DE2C3A7BEEA3}"/>
              </a:ext>
            </a:extLst>
          </p:cNvPr>
          <p:cNvSpPr>
            <a:spLocks noGrp="1"/>
          </p:cNvSpPr>
          <p:nvPr>
            <p:ph type="title"/>
          </p:nvPr>
        </p:nvSpPr>
        <p:spPr/>
        <p:txBody>
          <a:bodyPr/>
          <a:lstStyle/>
          <a:p>
            <a:r>
              <a:rPr lang="en-US"/>
              <a:t>Engineered installation solutions</a:t>
            </a:r>
          </a:p>
        </p:txBody>
      </p:sp>
      <p:sp>
        <p:nvSpPr>
          <p:cNvPr id="4" name="Tijdelijke aanduiding voor datum 3">
            <a:extLst>
              <a:ext uri="{FF2B5EF4-FFF2-40B4-BE49-F238E27FC236}">
                <a16:creationId xmlns:a16="http://schemas.microsoft.com/office/drawing/2014/main" id="{00562422-5039-4990-8624-1CE2C8C66B10}"/>
              </a:ext>
            </a:extLst>
          </p:cNvPr>
          <p:cNvSpPr>
            <a:spLocks noGrp="1"/>
          </p:cNvSpPr>
          <p:nvPr>
            <p:ph type="dt" sz="half" idx="11"/>
          </p:nvPr>
        </p:nvSpPr>
        <p:spPr/>
        <p:txBody>
          <a:bodyPr/>
          <a:lstStyle/>
          <a:p>
            <a:fld id="{4094DB61-25C8-4EF5-ACA6-394B43063948}" type="datetime4">
              <a:rPr lang="en-US" smtClean="0"/>
              <a:t>April 2, 2020</a:t>
            </a:fld>
            <a:endParaRPr lang="en-US"/>
          </a:p>
        </p:txBody>
      </p:sp>
      <p:sp>
        <p:nvSpPr>
          <p:cNvPr id="5" name="Tijdelijke aanduiding voor dianummer 4">
            <a:extLst>
              <a:ext uri="{FF2B5EF4-FFF2-40B4-BE49-F238E27FC236}">
                <a16:creationId xmlns:a16="http://schemas.microsoft.com/office/drawing/2014/main" id="{1C8654B3-8878-47C0-8855-1806F3B354DA}"/>
              </a:ext>
            </a:extLst>
          </p:cNvPr>
          <p:cNvSpPr>
            <a:spLocks noGrp="1"/>
          </p:cNvSpPr>
          <p:nvPr>
            <p:ph type="sldNum" sz="quarter" idx="12"/>
          </p:nvPr>
        </p:nvSpPr>
        <p:spPr/>
        <p:txBody>
          <a:bodyPr/>
          <a:lstStyle/>
          <a:p>
            <a:r>
              <a:rPr lang="en-US"/>
              <a:t>Slide </a:t>
            </a:r>
            <a:fld id="{619F89D8-7AE3-494A-97F3-03D680869632}" type="slidenum">
              <a:rPr lang="en-US" smtClean="0"/>
              <a:pPr/>
              <a:t>17</a:t>
            </a:fld>
            <a:endParaRPr lang="en-US"/>
          </a:p>
        </p:txBody>
      </p:sp>
      <p:sp>
        <p:nvSpPr>
          <p:cNvPr id="6" name="Tijdelijke aanduiding voor tekst 5">
            <a:extLst>
              <a:ext uri="{FF2B5EF4-FFF2-40B4-BE49-F238E27FC236}">
                <a16:creationId xmlns:a16="http://schemas.microsoft.com/office/drawing/2014/main" id="{94EBC8FA-3FCF-4301-9038-EAC685B6C6F2}"/>
              </a:ext>
            </a:extLst>
          </p:cNvPr>
          <p:cNvSpPr>
            <a:spLocks noGrp="1"/>
          </p:cNvSpPr>
          <p:nvPr>
            <p:ph type="body" sz="quarter" idx="16"/>
          </p:nvPr>
        </p:nvSpPr>
        <p:spPr/>
        <p:txBody>
          <a:bodyPr/>
          <a:lstStyle/>
          <a:p>
            <a:r>
              <a:rPr lang="en-US"/>
              <a:t>Situation	</a:t>
            </a:r>
          </a:p>
        </p:txBody>
      </p:sp>
      <p:sp>
        <p:nvSpPr>
          <p:cNvPr id="7" name="Tijdelijke aanduiding voor inhoud 6">
            <a:extLst>
              <a:ext uri="{FF2B5EF4-FFF2-40B4-BE49-F238E27FC236}">
                <a16:creationId xmlns:a16="http://schemas.microsoft.com/office/drawing/2014/main" id="{71930785-6E44-4EF1-AC12-3CA7DA5150CB}"/>
              </a:ext>
            </a:extLst>
          </p:cNvPr>
          <p:cNvSpPr>
            <a:spLocks noGrp="1"/>
          </p:cNvSpPr>
          <p:nvPr>
            <p:ph sz="quarter" idx="23"/>
          </p:nvPr>
        </p:nvSpPr>
        <p:spPr/>
        <p:txBody>
          <a:bodyPr/>
          <a:lstStyle/>
          <a:p>
            <a:r>
              <a:rPr lang="en-GB" sz="1200"/>
              <a:t>The FDA’s Food Safety Modernization Act now requires:</a:t>
            </a:r>
          </a:p>
          <a:p>
            <a:pPr marL="285750" lvl="0" indent="-285750">
              <a:buFont typeface="Wingdings" panose="05000000000000000000" pitchFamily="2" charset="2"/>
              <a:buChar char="§"/>
            </a:pPr>
            <a:r>
              <a:rPr lang="en-GB" sz="1200"/>
              <a:t>Everything attached to the walls inside food processing areas </a:t>
            </a:r>
          </a:p>
          <a:p>
            <a:pPr marL="285750" lvl="0" indent="-285750">
              <a:buFont typeface="Wingdings" panose="05000000000000000000" pitchFamily="2" charset="2"/>
              <a:buChar char="§"/>
            </a:pPr>
            <a:r>
              <a:rPr lang="en-GB" sz="1200"/>
              <a:t>To be offset, allowing for 360˚ access and clean around. </a:t>
            </a:r>
          </a:p>
          <a:p>
            <a:endParaRPr lang="en-US" sz="1200"/>
          </a:p>
        </p:txBody>
      </p:sp>
      <p:sp>
        <p:nvSpPr>
          <p:cNvPr id="8" name="Tijdelijke aanduiding voor tekst 7">
            <a:extLst>
              <a:ext uri="{FF2B5EF4-FFF2-40B4-BE49-F238E27FC236}">
                <a16:creationId xmlns:a16="http://schemas.microsoft.com/office/drawing/2014/main" id="{FE7A9039-9E73-4D51-8844-12BDB8E83A08}"/>
              </a:ext>
            </a:extLst>
          </p:cNvPr>
          <p:cNvSpPr>
            <a:spLocks noGrp="1"/>
          </p:cNvSpPr>
          <p:nvPr>
            <p:ph type="body" sz="quarter" idx="24"/>
          </p:nvPr>
        </p:nvSpPr>
        <p:spPr/>
        <p:txBody>
          <a:bodyPr/>
          <a:lstStyle/>
          <a:p>
            <a:r>
              <a:rPr lang="en-US"/>
              <a:t>Solution	</a:t>
            </a:r>
          </a:p>
        </p:txBody>
      </p:sp>
      <p:sp>
        <p:nvSpPr>
          <p:cNvPr id="9" name="Tijdelijke aanduiding voor inhoud 8">
            <a:extLst>
              <a:ext uri="{FF2B5EF4-FFF2-40B4-BE49-F238E27FC236}">
                <a16:creationId xmlns:a16="http://schemas.microsoft.com/office/drawing/2014/main" id="{CA1394FA-F6AE-40F5-A5AE-79B76E0823B2}"/>
              </a:ext>
            </a:extLst>
          </p:cNvPr>
          <p:cNvSpPr>
            <a:spLocks noGrp="1"/>
          </p:cNvSpPr>
          <p:nvPr>
            <p:ph sz="quarter" idx="25"/>
          </p:nvPr>
        </p:nvSpPr>
        <p:spPr/>
        <p:txBody>
          <a:bodyPr/>
          <a:lstStyle/>
          <a:p>
            <a:pPr marL="171450" lvl="0" indent="-171450">
              <a:buFont typeface="Wingdings" panose="05000000000000000000" pitchFamily="2" charset="2"/>
              <a:buChar char="§"/>
            </a:pPr>
            <a:r>
              <a:rPr lang="en-GB" sz="1200"/>
              <a:t>The industry’s first wall offset spacers that inhibit bacterial growth on the spacer surface</a:t>
            </a:r>
          </a:p>
          <a:p>
            <a:pPr marL="171450" lvl="0" indent="-171450">
              <a:buFont typeface="Wingdings" panose="05000000000000000000" pitchFamily="2" charset="2"/>
              <a:buChar char="§"/>
            </a:pPr>
            <a:r>
              <a:rPr lang="en-GB" sz="1200"/>
              <a:t>Made from our Ag+ FDA-compliant nylon resin</a:t>
            </a:r>
          </a:p>
          <a:p>
            <a:pPr marL="171450" lvl="0" indent="-171450">
              <a:buFont typeface="Wingdings" panose="05000000000000000000" pitchFamily="2" charset="2"/>
              <a:buChar char="§"/>
            </a:pPr>
            <a:r>
              <a:rPr lang="en-GB" sz="1200"/>
              <a:t>Containing silver ions to inhibit the growth of bacteria, fungus and </a:t>
            </a:r>
            <a:r>
              <a:rPr lang="en-GB" sz="1200" err="1"/>
              <a:t>mold</a:t>
            </a:r>
            <a:r>
              <a:rPr lang="en-GB" sz="1200"/>
              <a:t>  on the spacer surface.</a:t>
            </a:r>
          </a:p>
          <a:p>
            <a:pPr marL="171450" lvl="0" indent="-171450">
              <a:buFont typeface="Wingdings" panose="05000000000000000000" pitchFamily="2" charset="2"/>
              <a:buChar char="§"/>
            </a:pPr>
            <a:r>
              <a:rPr lang="en-GB" sz="1200"/>
              <a:t>Cylindrical design with no exposed flat surfaces</a:t>
            </a:r>
          </a:p>
          <a:p>
            <a:pPr marL="171450" lvl="0" indent="-171450">
              <a:buFont typeface="Wingdings" panose="05000000000000000000" pitchFamily="2" charset="2"/>
              <a:buChar char="§"/>
            </a:pPr>
            <a:r>
              <a:rPr lang="en-GB" sz="1200"/>
              <a:t>To prevent the collection and retention of liquids or debris</a:t>
            </a:r>
          </a:p>
          <a:p>
            <a:pPr marL="171450" lvl="0" indent="-171450">
              <a:buFont typeface="Wingdings" panose="05000000000000000000" pitchFamily="2" charset="2"/>
              <a:buChar char="§"/>
            </a:pPr>
            <a:endParaRPr lang="en-GB" sz="1200"/>
          </a:p>
          <a:p>
            <a:pPr lvl="0"/>
            <a:r>
              <a:rPr lang="en-GB" sz="1200"/>
              <a:t> </a:t>
            </a:r>
          </a:p>
          <a:p>
            <a:pPr marL="285750" lvl="0" indent="-285750">
              <a:buFont typeface="Wingdings" panose="05000000000000000000" pitchFamily="2" charset="2"/>
              <a:buChar char="§"/>
            </a:pPr>
            <a:endParaRPr lang="en-GB" sz="1200"/>
          </a:p>
          <a:p>
            <a:endParaRPr lang="en-GB" sz="1200"/>
          </a:p>
          <a:p>
            <a:pPr marL="285750" lvl="0" indent="-285750">
              <a:buFont typeface="Wingdings" panose="05000000000000000000" pitchFamily="2" charset="2"/>
              <a:buChar char="§"/>
            </a:pPr>
            <a:endParaRPr lang="en-GB" sz="1200"/>
          </a:p>
          <a:p>
            <a:endParaRPr lang="en-US" sz="1200"/>
          </a:p>
        </p:txBody>
      </p:sp>
      <p:sp>
        <p:nvSpPr>
          <p:cNvPr id="10" name="Tijdelijke aanduiding voor tekst 9">
            <a:extLst>
              <a:ext uri="{FF2B5EF4-FFF2-40B4-BE49-F238E27FC236}">
                <a16:creationId xmlns:a16="http://schemas.microsoft.com/office/drawing/2014/main" id="{D3DB956F-97E8-460C-89DF-9BFD61ED6171}"/>
              </a:ext>
            </a:extLst>
          </p:cNvPr>
          <p:cNvSpPr>
            <a:spLocks noGrp="1"/>
          </p:cNvSpPr>
          <p:nvPr>
            <p:ph type="body" sz="quarter" idx="26"/>
          </p:nvPr>
        </p:nvSpPr>
        <p:spPr/>
        <p:txBody>
          <a:bodyPr/>
          <a:lstStyle/>
          <a:p>
            <a:r>
              <a:rPr lang="en-US"/>
              <a:t>Result</a:t>
            </a:r>
          </a:p>
        </p:txBody>
      </p:sp>
      <p:sp>
        <p:nvSpPr>
          <p:cNvPr id="11" name="Tijdelijke aanduiding voor inhoud 10">
            <a:extLst>
              <a:ext uri="{FF2B5EF4-FFF2-40B4-BE49-F238E27FC236}">
                <a16:creationId xmlns:a16="http://schemas.microsoft.com/office/drawing/2014/main" id="{352FA84D-DF3C-445D-9888-230B9D7A41A0}"/>
              </a:ext>
            </a:extLst>
          </p:cNvPr>
          <p:cNvSpPr>
            <a:spLocks noGrp="1"/>
          </p:cNvSpPr>
          <p:nvPr>
            <p:ph sz="quarter" idx="27"/>
          </p:nvPr>
        </p:nvSpPr>
        <p:spPr>
          <a:xfrm>
            <a:off x="8210326" y="2317184"/>
            <a:ext cx="3836361" cy="3594931"/>
          </a:xfrm>
        </p:spPr>
        <p:txBody>
          <a:bodyPr/>
          <a:lstStyle/>
          <a:p>
            <a:pPr marL="285750" indent="-285750">
              <a:buFont typeface="Wingdings" panose="05000000000000000000" pitchFamily="2" charset="2"/>
              <a:buChar char="§"/>
            </a:pPr>
            <a:r>
              <a:rPr lang="en-GB" sz="1200"/>
              <a:t>Ag+ material is </a:t>
            </a:r>
            <a:r>
              <a:rPr lang="en-GB" sz="1200" b="1"/>
              <a:t>99.9% effective </a:t>
            </a:r>
            <a:r>
              <a:rPr lang="en-GB" sz="1200"/>
              <a:t>at killing E. coli, Staphylococcus and Salmonella on the treated material surface compared to untreated material.*</a:t>
            </a:r>
          </a:p>
          <a:p>
            <a:pPr marL="285750" indent="-285750">
              <a:buFont typeface="Wingdings" panose="05000000000000000000" pitchFamily="2" charset="2"/>
              <a:buChar char="§"/>
            </a:pPr>
            <a:r>
              <a:rPr lang="en-GB" sz="1200"/>
              <a:t>Meeting Sanitary design principles </a:t>
            </a:r>
          </a:p>
          <a:p>
            <a:pPr marL="285750" indent="-285750">
              <a:buFont typeface="Wingdings" panose="05000000000000000000" pitchFamily="2" charset="2"/>
              <a:buChar char="§"/>
            </a:pPr>
            <a:r>
              <a:rPr lang="en-GB" sz="1200"/>
              <a:t>Meeting European Hygienic Engineering Design Guidelines (EHEDG). </a:t>
            </a:r>
          </a:p>
          <a:p>
            <a:pPr marL="285750" indent="-285750">
              <a:buFont typeface="Wingdings" panose="05000000000000000000" pitchFamily="2" charset="2"/>
              <a:buChar char="§"/>
            </a:pPr>
            <a:endParaRPr lang="en-GB" sz="1200"/>
          </a:p>
          <a:p>
            <a:pPr lvl="0"/>
            <a:r>
              <a:rPr lang="en-GB" sz="1200"/>
              <a:t>Due to the non-metallic construction:</a:t>
            </a:r>
          </a:p>
          <a:p>
            <a:pPr marL="265113" lvl="0" indent="-265113">
              <a:buFont typeface="Wingdings" panose="05000000000000000000" pitchFamily="2" charset="2"/>
              <a:buChar char="§"/>
            </a:pPr>
            <a:r>
              <a:rPr lang="en-GB" sz="1200"/>
              <a:t>Corrosion isn’t an issue. </a:t>
            </a:r>
          </a:p>
          <a:p>
            <a:pPr marL="265113" lvl="0" indent="-265113">
              <a:buFont typeface="Wingdings" panose="05000000000000000000" pitchFamily="2" charset="2"/>
              <a:buChar char="§"/>
            </a:pPr>
            <a:r>
              <a:rPr lang="en-GB" sz="1200"/>
              <a:t>Lighter in weight and more economical than comparable stainless steel spacers. </a:t>
            </a:r>
          </a:p>
          <a:p>
            <a:pPr marL="265113" lvl="0" indent="-265113">
              <a:buFont typeface="Wingdings" panose="05000000000000000000" pitchFamily="2" charset="2"/>
              <a:buChar char="§"/>
            </a:pPr>
            <a:r>
              <a:rPr lang="en-GB" sz="1200"/>
              <a:t>Ready to install = faster and easier to use than custom-fabricated solutions ”</a:t>
            </a:r>
          </a:p>
          <a:p>
            <a:endParaRPr lang="en-GB" sz="1200"/>
          </a:p>
          <a:p>
            <a:endParaRPr lang="en-US" sz="1200"/>
          </a:p>
        </p:txBody>
      </p:sp>
      <p:sp>
        <p:nvSpPr>
          <p:cNvPr id="12" name="Ondertitel 11">
            <a:extLst>
              <a:ext uri="{FF2B5EF4-FFF2-40B4-BE49-F238E27FC236}">
                <a16:creationId xmlns:a16="http://schemas.microsoft.com/office/drawing/2014/main" id="{6D64C412-76A0-4550-940A-AE996A96D832}"/>
              </a:ext>
            </a:extLst>
          </p:cNvPr>
          <p:cNvSpPr>
            <a:spLocks noGrp="1"/>
          </p:cNvSpPr>
          <p:nvPr>
            <p:ph type="subTitle" idx="13"/>
          </p:nvPr>
        </p:nvSpPr>
        <p:spPr/>
        <p:txBody>
          <a:bodyPr/>
          <a:lstStyle/>
          <a:p>
            <a:r>
              <a:rPr lang="en-GB" dirty="0" err="1"/>
              <a:t>SuperClean</a:t>
            </a:r>
            <a:r>
              <a:rPr lang="en-GB" dirty="0"/>
              <a:t>™ wall offset spacers | </a:t>
            </a:r>
            <a:r>
              <a:rPr lang="en-US" dirty="0"/>
              <a:t>Properly cleaning and sanitizing behind or between equipment</a:t>
            </a:r>
            <a:endParaRPr lang="en-GB" dirty="0"/>
          </a:p>
          <a:p>
            <a:endParaRPr lang="en-US" dirty="0"/>
          </a:p>
        </p:txBody>
      </p:sp>
      <p:pic>
        <p:nvPicPr>
          <p:cNvPr id="81922" name="Picture 2" descr="https://edit.abb.com/images/librariesprovider84/lpcw-images/wire-cablemanagement/cable-ties-accessories/wcm_superclean-wall-offset-spacer_2.jpg?sfvrsn=f04b8715_1&amp;CropWidth=192&amp;CropHeight=127&amp;Quality=High&amp;CropX=0&amp;CropY=0&amp;Width=192&amp;Height=127&amp;Method=CropToFixedAreaCropToFixedAreaArguments&amp;Key=2ae30c5497c9d1df12168c4a327d0192">
            <a:extLst>
              <a:ext uri="{FF2B5EF4-FFF2-40B4-BE49-F238E27FC236}">
                <a16:creationId xmlns:a16="http://schemas.microsoft.com/office/drawing/2014/main" id="{E48BC6DE-0DF0-4A8B-9E0F-DD3499D6B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279" y="4600633"/>
            <a:ext cx="2140917" cy="1416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12">
            <a:extLst>
              <a:ext uri="{FF2B5EF4-FFF2-40B4-BE49-F238E27FC236}">
                <a16:creationId xmlns:a16="http://schemas.microsoft.com/office/drawing/2014/main" id="{366244CA-9CE2-4D7A-9F5F-55D2AB50203C}"/>
              </a:ext>
            </a:extLst>
          </p:cNvPr>
          <p:cNvGraphicFramePr>
            <a:graphicFrameLocks noChangeAspect="1"/>
          </p:cNvGraphicFramePr>
          <p:nvPr/>
        </p:nvGraphicFramePr>
        <p:xfrm>
          <a:off x="2218750" y="3504030"/>
          <a:ext cx="1815769" cy="2542076"/>
        </p:xfrm>
        <a:graphic>
          <a:graphicData uri="http://schemas.openxmlformats.org/presentationml/2006/ole">
            <mc:AlternateContent xmlns:mc="http://schemas.openxmlformats.org/markup-compatibility/2006">
              <mc:Choice xmlns:v="urn:schemas-microsoft-com:vml" Requires="v">
                <p:oleObj spid="_x0000_s158751" name="Image" r:id="rId5" imgW="1333080" imgH="1866600" progId="Photoshop.Image.55">
                  <p:embed/>
                </p:oleObj>
              </mc:Choice>
              <mc:Fallback>
                <p:oleObj name="Image" r:id="rId5" imgW="1333080" imgH="1866600" progId="Photoshop.Image.55">
                  <p:embed/>
                  <p:pic>
                    <p:nvPicPr>
                      <p:cNvPr id="13" name="Object 12">
                        <a:extLst>
                          <a:ext uri="{FF2B5EF4-FFF2-40B4-BE49-F238E27FC236}">
                            <a16:creationId xmlns:a16="http://schemas.microsoft.com/office/drawing/2014/main" id="{366244CA-9CE2-4D7A-9F5F-55D2AB50203C}"/>
                          </a:ext>
                        </a:extLst>
                      </p:cNvPr>
                      <p:cNvPicPr/>
                      <p:nvPr/>
                    </p:nvPicPr>
                    <p:blipFill>
                      <a:blip r:embed="rId6"/>
                      <a:stretch>
                        <a:fillRect/>
                      </a:stretch>
                    </p:blipFill>
                    <p:spPr>
                      <a:xfrm>
                        <a:off x="2218750" y="3504030"/>
                        <a:ext cx="1815769" cy="2542076"/>
                      </a:xfrm>
                      <a:prstGeom prst="rect">
                        <a:avLst/>
                      </a:prstGeom>
                    </p:spPr>
                  </p:pic>
                </p:oleObj>
              </mc:Fallback>
            </mc:AlternateContent>
          </a:graphicData>
        </a:graphic>
      </p:graphicFrame>
    </p:spTree>
    <p:extLst>
      <p:ext uri="{BB962C8B-B14F-4D97-AF65-F5344CB8AC3E}">
        <p14:creationId xmlns:p14="http://schemas.microsoft.com/office/powerpoint/2010/main" val="14677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hlinkClick r:id="rId3"/>
            <a:extLst>
              <a:ext uri="{FF2B5EF4-FFF2-40B4-BE49-F238E27FC236}">
                <a16:creationId xmlns:a16="http://schemas.microsoft.com/office/drawing/2014/main" id="{F8B265EF-D5DE-43D6-B27F-0EEC19D05F57}"/>
              </a:ext>
            </a:extLst>
          </p:cNvPr>
          <p:cNvPicPr>
            <a:picLocks noChangeAspect="1"/>
          </p:cNvPicPr>
          <p:nvPr/>
        </p:nvPicPr>
        <p:blipFill rotWithShape="1">
          <a:blip r:embed="rId4"/>
          <a:srcRect l="245" t="5413" r="-245" b="9576"/>
          <a:stretch/>
        </p:blipFill>
        <p:spPr>
          <a:xfrm>
            <a:off x="3193025" y="4366325"/>
            <a:ext cx="2701645" cy="1533738"/>
          </a:xfrm>
          <a:prstGeom prst="rect">
            <a:avLst/>
          </a:prstGeom>
        </p:spPr>
      </p:pic>
      <p:sp>
        <p:nvSpPr>
          <p:cNvPr id="80" name="Tijdelijke aanduiding voor tekst 9">
            <a:extLst>
              <a:ext uri="{FF2B5EF4-FFF2-40B4-BE49-F238E27FC236}">
                <a16:creationId xmlns:a16="http://schemas.microsoft.com/office/drawing/2014/main" id="{4BBC2DFE-F29D-4CA6-B3CF-6BB38C5EE198}"/>
              </a:ext>
            </a:extLst>
          </p:cNvPr>
          <p:cNvSpPr txBox="1">
            <a:spLocks/>
          </p:cNvSpPr>
          <p:nvPr/>
        </p:nvSpPr>
        <p:spPr bwMode="gray">
          <a:xfrm>
            <a:off x="344255" y="3975793"/>
            <a:ext cx="2726465" cy="28798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Extreme temperatures</a:t>
            </a:r>
          </a:p>
        </p:txBody>
      </p:sp>
      <p:sp>
        <p:nvSpPr>
          <p:cNvPr id="112" name="Titel 111">
            <a:extLst>
              <a:ext uri="{FF2B5EF4-FFF2-40B4-BE49-F238E27FC236}">
                <a16:creationId xmlns:a16="http://schemas.microsoft.com/office/drawing/2014/main" id="{81E3E81A-6967-4BCC-92C4-94C90B8E5626}"/>
              </a:ext>
            </a:extLst>
          </p:cNvPr>
          <p:cNvSpPr>
            <a:spLocks noGrp="1"/>
          </p:cNvSpPr>
          <p:nvPr>
            <p:ph type="title"/>
          </p:nvPr>
        </p:nvSpPr>
        <p:spPr/>
        <p:txBody>
          <a:bodyPr/>
          <a:lstStyle/>
          <a:p>
            <a:r>
              <a:rPr lang="en-US" dirty="0"/>
              <a:t>Installation solutions for Food &amp; Beverage</a:t>
            </a:r>
            <a:br>
              <a:rPr lang="en-US" dirty="0"/>
            </a:br>
            <a:endParaRPr lang="en-US" dirty="0"/>
          </a:p>
        </p:txBody>
      </p:sp>
      <p:sp>
        <p:nvSpPr>
          <p:cNvPr id="4" name="Tijdelijke aanduiding voor datum 3">
            <a:extLst>
              <a:ext uri="{FF2B5EF4-FFF2-40B4-BE49-F238E27FC236}">
                <a16:creationId xmlns:a16="http://schemas.microsoft.com/office/drawing/2014/main" id="{A33BA192-8E98-472B-B56A-30E134E3FBAC}"/>
              </a:ext>
            </a:extLst>
          </p:cNvPr>
          <p:cNvSpPr>
            <a:spLocks noGrp="1"/>
          </p:cNvSpPr>
          <p:nvPr>
            <p:ph type="dt" sz="half" idx="18"/>
          </p:nvPr>
        </p:nvSpPr>
        <p:spPr/>
        <p:txBody>
          <a:bodyPr/>
          <a:lstStyle/>
          <a:p>
            <a:fld id="{FFAB2352-921F-4DD8-A99A-A1474F6943FF}" type="datetime4">
              <a:rPr lang="en-US" smtClean="0"/>
              <a:t>April 2, 2020</a:t>
            </a:fld>
            <a:endParaRPr lang="en-US"/>
          </a:p>
        </p:txBody>
      </p:sp>
      <p:sp>
        <p:nvSpPr>
          <p:cNvPr id="6" name="Tijdelijke aanduiding voor dianummer 5">
            <a:extLst>
              <a:ext uri="{FF2B5EF4-FFF2-40B4-BE49-F238E27FC236}">
                <a16:creationId xmlns:a16="http://schemas.microsoft.com/office/drawing/2014/main" id="{E656D12F-50A5-4955-B2EC-871DE143C5C7}"/>
              </a:ext>
            </a:extLst>
          </p:cNvPr>
          <p:cNvSpPr>
            <a:spLocks noGrp="1"/>
          </p:cNvSpPr>
          <p:nvPr>
            <p:ph type="sldNum" sz="quarter" idx="20"/>
          </p:nvPr>
        </p:nvSpPr>
        <p:spPr/>
        <p:txBody>
          <a:bodyPr/>
          <a:lstStyle/>
          <a:p>
            <a:r>
              <a:rPr lang="en-US"/>
              <a:t>Slide </a:t>
            </a:r>
            <a:fld id="{619F89D8-7AE3-494A-97F3-03D680869632}" type="slidenum">
              <a:rPr lang="en-US" smtClean="0"/>
              <a:pPr/>
              <a:t>18</a:t>
            </a:fld>
            <a:endParaRPr lang="en-US"/>
          </a:p>
        </p:txBody>
      </p:sp>
      <p:sp>
        <p:nvSpPr>
          <p:cNvPr id="18" name="Tijdelijke aanduiding voor inhoud 17">
            <a:extLst>
              <a:ext uri="{FF2B5EF4-FFF2-40B4-BE49-F238E27FC236}">
                <a16:creationId xmlns:a16="http://schemas.microsoft.com/office/drawing/2014/main" id="{45B8A251-5B26-4053-8494-F1333412D013}"/>
              </a:ext>
            </a:extLst>
          </p:cNvPr>
          <p:cNvSpPr>
            <a:spLocks noGrp="1"/>
          </p:cNvSpPr>
          <p:nvPr>
            <p:ph sz="quarter" idx="4294967295"/>
          </p:nvPr>
        </p:nvSpPr>
        <p:spPr>
          <a:xfrm>
            <a:off x="8495523" y="2317750"/>
            <a:ext cx="3643312" cy="1422400"/>
          </a:xfrm>
        </p:spPr>
        <p:txBody>
          <a:bodyPr/>
          <a:lstStyle/>
          <a:p>
            <a:r>
              <a:rPr lang="en-US"/>
              <a:t>x</a:t>
            </a:r>
          </a:p>
        </p:txBody>
      </p:sp>
      <p:cxnSp>
        <p:nvCxnSpPr>
          <p:cNvPr id="47" name="Rechte verbindingslijn 46">
            <a:extLst>
              <a:ext uri="{FF2B5EF4-FFF2-40B4-BE49-F238E27FC236}">
                <a16:creationId xmlns:a16="http://schemas.microsoft.com/office/drawing/2014/main" id="{6DA37A48-A6DF-4C91-BD70-713E63EF9C16}"/>
              </a:ext>
            </a:extLst>
          </p:cNvPr>
          <p:cNvCxnSpPr>
            <a:cxnSpLocks/>
          </p:cNvCxnSpPr>
          <p:nvPr/>
        </p:nvCxnSpPr>
        <p:spPr bwMode="gray">
          <a:xfrm>
            <a:off x="325749" y="2225465"/>
            <a:ext cx="270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ijdelijke aanduiding voor inhoud 15">
            <a:extLst>
              <a:ext uri="{FF2B5EF4-FFF2-40B4-BE49-F238E27FC236}">
                <a16:creationId xmlns:a16="http://schemas.microsoft.com/office/drawing/2014/main" id="{6CCDA67F-6BB9-47CE-BBFD-976093BA0B4B}"/>
              </a:ext>
            </a:extLst>
          </p:cNvPr>
          <p:cNvSpPr txBox="1">
            <a:spLocks/>
          </p:cNvSpPr>
          <p:nvPr/>
        </p:nvSpPr>
        <p:spPr bwMode="gray">
          <a:xfrm>
            <a:off x="299122" y="4360546"/>
            <a:ext cx="2689136" cy="1422821"/>
          </a:xfrm>
          <a:prstGeom prst="rect">
            <a:avLst/>
          </a:prstGeom>
          <a:solidFill>
            <a:srgbClr val="CDEBFF"/>
          </a:solidFill>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a:t>x</a:t>
            </a:r>
          </a:p>
        </p:txBody>
      </p:sp>
      <p:sp>
        <p:nvSpPr>
          <p:cNvPr id="83" name="Tijdelijke aanduiding voor tekst 11">
            <a:extLst>
              <a:ext uri="{FF2B5EF4-FFF2-40B4-BE49-F238E27FC236}">
                <a16:creationId xmlns:a16="http://schemas.microsoft.com/office/drawing/2014/main" id="{DDE005CB-1BE2-4B7B-BE96-C60DFAA9C327}"/>
              </a:ext>
            </a:extLst>
          </p:cNvPr>
          <p:cNvSpPr txBox="1">
            <a:spLocks/>
          </p:cNvSpPr>
          <p:nvPr/>
        </p:nvSpPr>
        <p:spPr bwMode="gray">
          <a:xfrm>
            <a:off x="8932873" y="1935653"/>
            <a:ext cx="2749241" cy="251646"/>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Chemical resistance</a:t>
            </a:r>
          </a:p>
        </p:txBody>
      </p:sp>
      <p:sp>
        <p:nvSpPr>
          <p:cNvPr id="84" name="Tijdelijke aanduiding voor tekst 9">
            <a:extLst>
              <a:ext uri="{FF2B5EF4-FFF2-40B4-BE49-F238E27FC236}">
                <a16:creationId xmlns:a16="http://schemas.microsoft.com/office/drawing/2014/main" id="{351FEDF2-69CE-4FB9-A77A-01E80260B06D}"/>
              </a:ext>
            </a:extLst>
          </p:cNvPr>
          <p:cNvSpPr txBox="1">
            <a:spLocks/>
          </p:cNvSpPr>
          <p:nvPr/>
        </p:nvSpPr>
        <p:spPr bwMode="gray">
          <a:xfrm>
            <a:off x="3218017" y="3977544"/>
            <a:ext cx="2726465" cy="28798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Anti-microbial</a:t>
            </a:r>
          </a:p>
        </p:txBody>
      </p:sp>
      <p:cxnSp>
        <p:nvCxnSpPr>
          <p:cNvPr id="86" name="Rechte verbindingslijn 85">
            <a:extLst>
              <a:ext uri="{FF2B5EF4-FFF2-40B4-BE49-F238E27FC236}">
                <a16:creationId xmlns:a16="http://schemas.microsoft.com/office/drawing/2014/main" id="{F11BDA0B-84B0-46FC-81CD-D47E71AE99A3}"/>
              </a:ext>
            </a:extLst>
          </p:cNvPr>
          <p:cNvCxnSpPr>
            <a:cxnSpLocks/>
          </p:cNvCxnSpPr>
          <p:nvPr/>
        </p:nvCxnSpPr>
        <p:spPr bwMode="gray">
          <a:xfrm>
            <a:off x="3222683" y="2220252"/>
            <a:ext cx="2682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a:extLst>
              <a:ext uri="{FF2B5EF4-FFF2-40B4-BE49-F238E27FC236}">
                <a16:creationId xmlns:a16="http://schemas.microsoft.com/office/drawing/2014/main" id="{A8387104-B018-4931-B01F-1651DBFCDB1D}"/>
              </a:ext>
            </a:extLst>
          </p:cNvPr>
          <p:cNvCxnSpPr>
            <a:cxnSpLocks/>
          </p:cNvCxnSpPr>
          <p:nvPr/>
        </p:nvCxnSpPr>
        <p:spPr bwMode="gray">
          <a:xfrm>
            <a:off x="6071774" y="2220252"/>
            <a:ext cx="26922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a:extLst>
              <a:ext uri="{FF2B5EF4-FFF2-40B4-BE49-F238E27FC236}">
                <a16:creationId xmlns:a16="http://schemas.microsoft.com/office/drawing/2014/main" id="{2A3F5341-BFA3-468B-A36F-D806EE413A09}"/>
              </a:ext>
            </a:extLst>
          </p:cNvPr>
          <p:cNvCxnSpPr>
            <a:cxnSpLocks/>
          </p:cNvCxnSpPr>
          <p:nvPr/>
        </p:nvCxnSpPr>
        <p:spPr bwMode="gray">
          <a:xfrm>
            <a:off x="8924210" y="2227088"/>
            <a:ext cx="26678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a:extLst>
              <a:ext uri="{FF2B5EF4-FFF2-40B4-BE49-F238E27FC236}">
                <a16:creationId xmlns:a16="http://schemas.microsoft.com/office/drawing/2014/main" id="{3D46DBAB-8B61-4BC9-97B7-990D81DF80A8}"/>
              </a:ext>
            </a:extLst>
          </p:cNvPr>
          <p:cNvCxnSpPr>
            <a:cxnSpLocks/>
          </p:cNvCxnSpPr>
          <p:nvPr/>
        </p:nvCxnSpPr>
        <p:spPr bwMode="gray">
          <a:xfrm>
            <a:off x="321773" y="4270740"/>
            <a:ext cx="270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Tijdelijke aanduiding voor inhoud 5">
            <a:hlinkClick r:id="rId5"/>
            <a:extLst>
              <a:ext uri="{FF2B5EF4-FFF2-40B4-BE49-F238E27FC236}">
                <a16:creationId xmlns:a16="http://schemas.microsoft.com/office/drawing/2014/main" id="{E5A1B675-6F06-4618-9A21-34D6CEC7A728}"/>
              </a:ext>
            </a:extLst>
          </p:cNvPr>
          <p:cNvPicPr>
            <a:picLocks noChangeAspect="1"/>
          </p:cNvPicPr>
          <p:nvPr/>
        </p:nvPicPr>
        <p:blipFill rotWithShape="1">
          <a:blip r:embed="rId6"/>
          <a:srcRect t="11567" b="3156"/>
          <a:stretch/>
        </p:blipFill>
        <p:spPr bwMode="gray">
          <a:xfrm>
            <a:off x="3222683" y="2313636"/>
            <a:ext cx="2682402" cy="1527583"/>
          </a:xfrm>
          <a:prstGeom prst="rect">
            <a:avLst/>
          </a:prstGeom>
        </p:spPr>
      </p:pic>
      <p:pic>
        <p:nvPicPr>
          <p:cNvPr id="94" name="Afbeelding 93">
            <a:hlinkClick r:id="rId7"/>
            <a:extLst>
              <a:ext uri="{FF2B5EF4-FFF2-40B4-BE49-F238E27FC236}">
                <a16:creationId xmlns:a16="http://schemas.microsoft.com/office/drawing/2014/main" id="{83FF864B-9764-418E-BB4F-7657EDB46117}"/>
              </a:ext>
            </a:extLst>
          </p:cNvPr>
          <p:cNvPicPr>
            <a:picLocks noChangeAspect="1"/>
          </p:cNvPicPr>
          <p:nvPr/>
        </p:nvPicPr>
        <p:blipFill rotWithShape="1">
          <a:blip r:embed="rId8"/>
          <a:srcRect t="15053" b="-971"/>
          <a:stretch/>
        </p:blipFill>
        <p:spPr>
          <a:xfrm>
            <a:off x="321734" y="2307225"/>
            <a:ext cx="2715234" cy="1533998"/>
          </a:xfrm>
          <a:prstGeom prst="rect">
            <a:avLst/>
          </a:prstGeom>
        </p:spPr>
      </p:pic>
      <p:pic>
        <p:nvPicPr>
          <p:cNvPr id="95" name="Afbeelding 94">
            <a:hlinkClick r:id="rId9"/>
            <a:extLst>
              <a:ext uri="{FF2B5EF4-FFF2-40B4-BE49-F238E27FC236}">
                <a16:creationId xmlns:a16="http://schemas.microsoft.com/office/drawing/2014/main" id="{1E400BAD-E7AA-4A3C-A0C6-BB4534E585AE}"/>
              </a:ext>
            </a:extLst>
          </p:cNvPr>
          <p:cNvPicPr>
            <a:picLocks noChangeAspect="1"/>
          </p:cNvPicPr>
          <p:nvPr/>
        </p:nvPicPr>
        <p:blipFill rotWithShape="1">
          <a:blip r:embed="rId10"/>
          <a:srcRect l="2055" t="13710" r="2326" b="8794"/>
          <a:stretch/>
        </p:blipFill>
        <p:spPr>
          <a:xfrm>
            <a:off x="6079759" y="2299853"/>
            <a:ext cx="2694083" cy="1541365"/>
          </a:xfrm>
          <a:prstGeom prst="rect">
            <a:avLst/>
          </a:prstGeom>
        </p:spPr>
      </p:pic>
      <p:pic>
        <p:nvPicPr>
          <p:cNvPr id="96" name="Tijdelijke aanduiding voor inhoud 11">
            <a:hlinkClick r:id="rId11"/>
            <a:extLst>
              <a:ext uri="{FF2B5EF4-FFF2-40B4-BE49-F238E27FC236}">
                <a16:creationId xmlns:a16="http://schemas.microsoft.com/office/drawing/2014/main" id="{E5752D99-94B3-4485-9251-BF05BE936F00}"/>
              </a:ext>
            </a:extLst>
          </p:cNvPr>
          <p:cNvPicPr>
            <a:picLocks noChangeAspect="1"/>
          </p:cNvPicPr>
          <p:nvPr/>
        </p:nvPicPr>
        <p:blipFill rotWithShape="1">
          <a:blip r:embed="rId12"/>
          <a:srcRect t="214" b="13779"/>
          <a:stretch/>
        </p:blipFill>
        <p:spPr>
          <a:xfrm>
            <a:off x="8927757" y="2287591"/>
            <a:ext cx="2683609" cy="1541361"/>
          </a:xfrm>
          <a:prstGeom prst="rect">
            <a:avLst/>
          </a:prstGeom>
        </p:spPr>
      </p:pic>
      <p:pic>
        <p:nvPicPr>
          <p:cNvPr id="97" name="Tijdelijke aanduiding voor inhoud 13">
            <a:hlinkClick r:id="rId13"/>
            <a:extLst>
              <a:ext uri="{FF2B5EF4-FFF2-40B4-BE49-F238E27FC236}">
                <a16:creationId xmlns:a16="http://schemas.microsoft.com/office/drawing/2014/main" id="{9240F914-258F-45BB-B752-49DF0A373CB9}"/>
              </a:ext>
            </a:extLst>
          </p:cNvPr>
          <p:cNvPicPr>
            <a:picLocks noChangeAspect="1"/>
          </p:cNvPicPr>
          <p:nvPr/>
        </p:nvPicPr>
        <p:blipFill rotWithShape="1">
          <a:blip r:embed="rId14"/>
          <a:srcRect l="306" t="5169" r="-2" b="10435"/>
          <a:stretch/>
        </p:blipFill>
        <p:spPr>
          <a:xfrm>
            <a:off x="308566" y="4357964"/>
            <a:ext cx="2715285" cy="1555478"/>
          </a:xfrm>
          <a:prstGeom prst="rect">
            <a:avLst/>
          </a:prstGeom>
        </p:spPr>
      </p:pic>
      <p:sp>
        <p:nvSpPr>
          <p:cNvPr id="110" name="Tijdelijke aanduiding voor tekst 9">
            <a:extLst>
              <a:ext uri="{FF2B5EF4-FFF2-40B4-BE49-F238E27FC236}">
                <a16:creationId xmlns:a16="http://schemas.microsoft.com/office/drawing/2014/main" id="{579A080A-6570-4391-8EF6-65B40DE8181C}"/>
              </a:ext>
            </a:extLst>
          </p:cNvPr>
          <p:cNvSpPr txBox="1">
            <a:spLocks/>
          </p:cNvSpPr>
          <p:nvPr/>
        </p:nvSpPr>
        <p:spPr bwMode="gray">
          <a:xfrm>
            <a:off x="6071881" y="3971090"/>
            <a:ext cx="2726465" cy="28798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Explosionproof</a:t>
            </a:r>
          </a:p>
        </p:txBody>
      </p:sp>
      <p:sp>
        <p:nvSpPr>
          <p:cNvPr id="114" name="Tijdelijke aanduiding voor tekst 9">
            <a:extLst>
              <a:ext uri="{FF2B5EF4-FFF2-40B4-BE49-F238E27FC236}">
                <a16:creationId xmlns:a16="http://schemas.microsoft.com/office/drawing/2014/main" id="{90C260A1-3FF0-4B0C-ABBC-0F8238309300}"/>
              </a:ext>
            </a:extLst>
          </p:cNvPr>
          <p:cNvSpPr txBox="1">
            <a:spLocks/>
          </p:cNvSpPr>
          <p:nvPr/>
        </p:nvSpPr>
        <p:spPr bwMode="gray">
          <a:xfrm>
            <a:off x="323547" y="1937468"/>
            <a:ext cx="2726465" cy="28798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Corrosion</a:t>
            </a:r>
          </a:p>
        </p:txBody>
      </p:sp>
      <p:sp>
        <p:nvSpPr>
          <p:cNvPr id="115" name="Tijdelijke aanduiding voor tekst 9">
            <a:extLst>
              <a:ext uri="{FF2B5EF4-FFF2-40B4-BE49-F238E27FC236}">
                <a16:creationId xmlns:a16="http://schemas.microsoft.com/office/drawing/2014/main" id="{A16F1FC3-0E04-4919-AC92-963AB38BF536}"/>
              </a:ext>
            </a:extLst>
          </p:cNvPr>
          <p:cNvSpPr txBox="1">
            <a:spLocks/>
          </p:cNvSpPr>
          <p:nvPr/>
        </p:nvSpPr>
        <p:spPr bwMode="gray">
          <a:xfrm>
            <a:off x="3218575" y="1939219"/>
            <a:ext cx="2726465" cy="28798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Dust and </a:t>
            </a:r>
            <a:r>
              <a:rPr lang="en-US" err="1"/>
              <a:t>liquidtight</a:t>
            </a:r>
            <a:endParaRPr lang="en-US"/>
          </a:p>
        </p:txBody>
      </p:sp>
      <p:sp>
        <p:nvSpPr>
          <p:cNvPr id="116" name="Tijdelijke aanduiding voor tekst 9">
            <a:extLst>
              <a:ext uri="{FF2B5EF4-FFF2-40B4-BE49-F238E27FC236}">
                <a16:creationId xmlns:a16="http://schemas.microsoft.com/office/drawing/2014/main" id="{C4F9D100-CCC9-4FB9-8177-634FA1CE7B6F}"/>
              </a:ext>
            </a:extLst>
          </p:cNvPr>
          <p:cNvSpPr txBox="1">
            <a:spLocks/>
          </p:cNvSpPr>
          <p:nvPr/>
        </p:nvSpPr>
        <p:spPr bwMode="gray">
          <a:xfrm>
            <a:off x="6075724" y="1941356"/>
            <a:ext cx="2726465" cy="287983"/>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dirty="0"/>
              <a:t>Ingress protection</a:t>
            </a:r>
          </a:p>
        </p:txBody>
      </p:sp>
      <p:cxnSp>
        <p:nvCxnSpPr>
          <p:cNvPr id="120" name="Rechte verbindingslijn 119">
            <a:extLst>
              <a:ext uri="{FF2B5EF4-FFF2-40B4-BE49-F238E27FC236}">
                <a16:creationId xmlns:a16="http://schemas.microsoft.com/office/drawing/2014/main" id="{A6C64A21-77DB-4127-9411-6E0B0F3CAF42}"/>
              </a:ext>
            </a:extLst>
          </p:cNvPr>
          <p:cNvCxnSpPr>
            <a:cxnSpLocks/>
          </p:cNvCxnSpPr>
          <p:nvPr/>
        </p:nvCxnSpPr>
        <p:spPr bwMode="gray">
          <a:xfrm>
            <a:off x="3197867" y="4261730"/>
            <a:ext cx="270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B68E323E-D303-4414-80B4-A980B14D76FD}"/>
              </a:ext>
            </a:extLst>
          </p:cNvPr>
          <p:cNvCxnSpPr>
            <a:cxnSpLocks/>
          </p:cNvCxnSpPr>
          <p:nvPr/>
        </p:nvCxnSpPr>
        <p:spPr bwMode="gray">
          <a:xfrm>
            <a:off x="6095178" y="4261730"/>
            <a:ext cx="26688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Afbeelding 2">
            <a:hlinkClick r:id="rId15"/>
            <a:extLst>
              <a:ext uri="{FF2B5EF4-FFF2-40B4-BE49-F238E27FC236}">
                <a16:creationId xmlns:a16="http://schemas.microsoft.com/office/drawing/2014/main" id="{F60F61E0-6B24-4AC1-85C0-5290852456F3}"/>
              </a:ext>
            </a:extLst>
          </p:cNvPr>
          <p:cNvPicPr>
            <a:picLocks noChangeAspect="1"/>
          </p:cNvPicPr>
          <p:nvPr/>
        </p:nvPicPr>
        <p:blipFill rotWithShape="1">
          <a:blip r:embed="rId16"/>
          <a:srcRect t="12845"/>
          <a:stretch/>
        </p:blipFill>
        <p:spPr>
          <a:xfrm>
            <a:off x="6093340" y="4357964"/>
            <a:ext cx="2700166" cy="1571569"/>
          </a:xfrm>
          <a:prstGeom prst="rect">
            <a:avLst/>
          </a:prstGeom>
        </p:spPr>
      </p:pic>
    </p:spTree>
    <p:extLst>
      <p:ext uri="{BB962C8B-B14F-4D97-AF65-F5344CB8AC3E}">
        <p14:creationId xmlns:p14="http://schemas.microsoft.com/office/powerpoint/2010/main" val="285003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BE4CFDE-193E-48A6-8D8E-D7149BAE26A7}"/>
              </a:ext>
            </a:extLst>
          </p:cNvPr>
          <p:cNvSpPr>
            <a:spLocks noGrp="1"/>
          </p:cNvSpPr>
          <p:nvPr>
            <p:ph type="dt" sz="half" idx="11"/>
          </p:nvPr>
        </p:nvSpPr>
        <p:spPr/>
        <p:txBody>
          <a:bodyPr/>
          <a:lstStyle/>
          <a:p>
            <a:fld id="{FFAB2352-921F-4DD8-A99A-A1474F6943FF}" type="datetime4">
              <a:rPr lang="en-US" smtClean="0"/>
              <a:t>April 2, 2020</a:t>
            </a:fld>
            <a:endParaRPr lang="en-US"/>
          </a:p>
        </p:txBody>
      </p:sp>
      <p:sp>
        <p:nvSpPr>
          <p:cNvPr id="6" name="Tijdelijke aanduiding voor dianummer 5">
            <a:extLst>
              <a:ext uri="{FF2B5EF4-FFF2-40B4-BE49-F238E27FC236}">
                <a16:creationId xmlns:a16="http://schemas.microsoft.com/office/drawing/2014/main" id="{E4A29B9A-FAC3-4EBA-B342-2E7362A09C73}"/>
              </a:ext>
            </a:extLst>
          </p:cNvPr>
          <p:cNvSpPr>
            <a:spLocks noGrp="1"/>
          </p:cNvSpPr>
          <p:nvPr>
            <p:ph type="sldNum" sz="quarter" idx="12"/>
          </p:nvPr>
        </p:nvSpPr>
        <p:spPr/>
        <p:txBody>
          <a:bodyPr/>
          <a:lstStyle/>
          <a:p>
            <a:r>
              <a:rPr lang="en-US"/>
              <a:t>Slide </a:t>
            </a:r>
            <a:fld id="{619F89D8-7AE3-494A-97F3-03D680869632}" type="slidenum">
              <a:rPr lang="en-US" smtClean="0"/>
              <a:pPr/>
              <a:t>19</a:t>
            </a:fld>
            <a:endParaRPr lang="en-US"/>
          </a:p>
        </p:txBody>
      </p:sp>
    </p:spTree>
    <p:extLst>
      <p:ext uri="{BB962C8B-B14F-4D97-AF65-F5344CB8AC3E}">
        <p14:creationId xmlns:p14="http://schemas.microsoft.com/office/powerpoint/2010/main" val="148112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E5C013-EFDE-46DF-987E-D7C4B75A61C7}"/>
              </a:ext>
            </a:extLst>
          </p:cNvPr>
          <p:cNvSpPr>
            <a:spLocks noGrp="1"/>
          </p:cNvSpPr>
          <p:nvPr>
            <p:ph type="title"/>
          </p:nvPr>
        </p:nvSpPr>
        <p:spPr/>
        <p:txBody>
          <a:bodyPr/>
          <a:lstStyle/>
          <a:p>
            <a:r>
              <a:rPr lang="en-US"/>
              <a:t>Installation solutions for F&amp;B</a:t>
            </a:r>
          </a:p>
        </p:txBody>
      </p:sp>
      <p:sp>
        <p:nvSpPr>
          <p:cNvPr id="4" name="Tijdelijke aanduiding voor datum 3">
            <a:extLst>
              <a:ext uri="{FF2B5EF4-FFF2-40B4-BE49-F238E27FC236}">
                <a16:creationId xmlns:a16="http://schemas.microsoft.com/office/drawing/2014/main" id="{1035E9F2-97CC-4180-8E1F-D986ABE99E20}"/>
              </a:ext>
            </a:extLst>
          </p:cNvPr>
          <p:cNvSpPr>
            <a:spLocks noGrp="1"/>
          </p:cNvSpPr>
          <p:nvPr>
            <p:ph type="dt" sz="half" idx="18"/>
          </p:nvPr>
        </p:nvSpPr>
        <p:spPr/>
        <p:txBody>
          <a:bodyPr/>
          <a:lstStyle/>
          <a:p>
            <a:fld id="{FFAB2352-921F-4DD8-A99A-A1474F6943FF}" type="datetime4">
              <a:rPr lang="en-US" smtClean="0"/>
              <a:t>April 2, 2020</a:t>
            </a:fld>
            <a:endParaRPr lang="en-US"/>
          </a:p>
        </p:txBody>
      </p:sp>
      <p:sp>
        <p:nvSpPr>
          <p:cNvPr id="6" name="Tijdelijke aanduiding voor dianummer 5">
            <a:extLst>
              <a:ext uri="{FF2B5EF4-FFF2-40B4-BE49-F238E27FC236}">
                <a16:creationId xmlns:a16="http://schemas.microsoft.com/office/drawing/2014/main" id="{952E6C58-0C36-4CD3-8BE3-6D62E0FD8B7A}"/>
              </a:ext>
            </a:extLst>
          </p:cNvPr>
          <p:cNvSpPr>
            <a:spLocks noGrp="1"/>
          </p:cNvSpPr>
          <p:nvPr>
            <p:ph type="sldNum" sz="quarter" idx="20"/>
          </p:nvPr>
        </p:nvSpPr>
        <p:spPr/>
        <p:txBody>
          <a:bodyPr/>
          <a:lstStyle/>
          <a:p>
            <a:r>
              <a:rPr lang="en-US"/>
              <a:t>Slide </a:t>
            </a:r>
            <a:fld id="{619F89D8-7AE3-494A-97F3-03D680869632}" type="slidenum">
              <a:rPr lang="en-US" smtClean="0"/>
              <a:pPr/>
              <a:t>2</a:t>
            </a:fld>
            <a:endParaRPr lang="en-US"/>
          </a:p>
        </p:txBody>
      </p:sp>
      <p:sp>
        <p:nvSpPr>
          <p:cNvPr id="7" name="Ondertitel 6">
            <a:extLst>
              <a:ext uri="{FF2B5EF4-FFF2-40B4-BE49-F238E27FC236}">
                <a16:creationId xmlns:a16="http://schemas.microsoft.com/office/drawing/2014/main" id="{01441267-B266-4E3C-89A5-5EC15903FEAA}"/>
              </a:ext>
            </a:extLst>
          </p:cNvPr>
          <p:cNvSpPr>
            <a:spLocks noGrp="1"/>
          </p:cNvSpPr>
          <p:nvPr>
            <p:ph type="subTitle" idx="13"/>
          </p:nvPr>
        </p:nvSpPr>
        <p:spPr/>
        <p:txBody>
          <a:bodyPr/>
          <a:lstStyle/>
          <a:p>
            <a:r>
              <a:rPr lang="en-US" dirty="0"/>
              <a:t>Content list</a:t>
            </a:r>
          </a:p>
        </p:txBody>
      </p:sp>
      <p:grpSp>
        <p:nvGrpSpPr>
          <p:cNvPr id="32" name="Groep 31">
            <a:extLst>
              <a:ext uri="{FF2B5EF4-FFF2-40B4-BE49-F238E27FC236}">
                <a16:creationId xmlns:a16="http://schemas.microsoft.com/office/drawing/2014/main" id="{4BA04895-7DC8-4725-9276-6F33B1C748DD}"/>
              </a:ext>
            </a:extLst>
          </p:cNvPr>
          <p:cNvGrpSpPr/>
          <p:nvPr/>
        </p:nvGrpSpPr>
        <p:grpSpPr>
          <a:xfrm>
            <a:off x="3149420" y="1972511"/>
            <a:ext cx="378451" cy="1052952"/>
            <a:chOff x="3523241" y="2204366"/>
            <a:chExt cx="220918" cy="727200"/>
          </a:xfrm>
        </p:grpSpPr>
        <p:cxnSp>
          <p:nvCxnSpPr>
            <p:cNvPr id="12" name="Straight Connector 13">
              <a:extLst>
                <a:ext uri="{FF2B5EF4-FFF2-40B4-BE49-F238E27FC236}">
                  <a16:creationId xmlns:a16="http://schemas.microsoft.com/office/drawing/2014/main" id="{F1A91C20-7A6C-495A-AC54-4FC70EC994F5}"/>
                </a:ext>
              </a:extLst>
            </p:cNvPr>
            <p:cNvCxnSpPr>
              <a:cxnSpLocks/>
            </p:cNvCxnSpPr>
            <p:nvPr/>
          </p:nvCxnSpPr>
          <p:spPr bwMode="gray">
            <a:xfrm>
              <a:off x="3743306" y="220436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4">
              <a:extLst>
                <a:ext uri="{FF2B5EF4-FFF2-40B4-BE49-F238E27FC236}">
                  <a16:creationId xmlns:a16="http://schemas.microsoft.com/office/drawing/2014/main" id="{BC45792A-562A-49EE-B3A9-95DFC904C4BC}"/>
                </a:ext>
              </a:extLst>
            </p:cNvPr>
            <p:cNvCxnSpPr/>
            <p:nvPr/>
          </p:nvCxnSpPr>
          <p:spPr bwMode="gray">
            <a:xfrm>
              <a:off x="3523241" y="256796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4" name="Straight Connector 50">
            <a:extLst>
              <a:ext uri="{FF2B5EF4-FFF2-40B4-BE49-F238E27FC236}">
                <a16:creationId xmlns:a16="http://schemas.microsoft.com/office/drawing/2014/main" id="{0E900005-9E0F-499C-83AA-DB87B10CD097}"/>
              </a:ext>
            </a:extLst>
          </p:cNvPr>
          <p:cNvCxnSpPr>
            <a:cxnSpLocks/>
          </p:cNvCxnSpPr>
          <p:nvPr/>
        </p:nvCxnSpPr>
        <p:spPr bwMode="gray">
          <a:xfrm>
            <a:off x="3848986" y="3312037"/>
            <a:ext cx="80042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6">
            <a:extLst>
              <a:ext uri="{FF2B5EF4-FFF2-40B4-BE49-F238E27FC236}">
                <a16:creationId xmlns:a16="http://schemas.microsoft.com/office/drawing/2014/main" id="{D44062C1-082B-4F50-AB0B-57196CF042EE}"/>
              </a:ext>
            </a:extLst>
          </p:cNvPr>
          <p:cNvSpPr txBox="1">
            <a:spLocks/>
          </p:cNvSpPr>
          <p:nvPr/>
        </p:nvSpPr>
        <p:spPr>
          <a:xfrm>
            <a:off x="3684541" y="2272515"/>
            <a:ext cx="385200" cy="385200"/>
          </a:xfrm>
          <a:prstGeom prst="ellipse">
            <a:avLst/>
          </a:prstGeom>
          <a:solidFill>
            <a:schemeClr val="tx2"/>
          </a:solidFill>
        </p:spPr>
        <p:txBody>
          <a:bodyPr anchor="ctr" anchorCtr="0"/>
          <a:lstStyle>
            <a:lvl1pPr marL="0" indent="0" algn="ctr" defTabSz="914491" rtl="0" eaLnBrk="1" latinLnBrk="0" hangingPunct="1">
              <a:spcBef>
                <a:spcPts val="0"/>
              </a:spcBef>
              <a:buFont typeface="Arial" panose="020B0604020202020204" pitchFamily="34" charset="0"/>
              <a:buNone/>
              <a:defRPr sz="2000" b="1" kern="1200">
                <a:solidFill>
                  <a:schemeClr val="bg1"/>
                </a:solidFill>
                <a:latin typeface="ABBvoice" panose="020D0603020503020204" pitchFamily="34" charset="0"/>
                <a:ea typeface="ABBvoice" panose="020D0603020503020204" pitchFamily="34" charset="0"/>
                <a:cs typeface="ABBvoice" panose="020D0603020503020204" pitchFamily="34" charset="0"/>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pl-PL"/>
              <a:t>1</a:t>
            </a:r>
            <a:endParaRPr lang="en-GB"/>
          </a:p>
        </p:txBody>
      </p:sp>
      <p:sp>
        <p:nvSpPr>
          <p:cNvPr id="18" name="Content Placeholder 6">
            <a:extLst>
              <a:ext uri="{FF2B5EF4-FFF2-40B4-BE49-F238E27FC236}">
                <a16:creationId xmlns:a16="http://schemas.microsoft.com/office/drawing/2014/main" id="{730F5729-02D8-4D21-89AD-7A09E6CF8F9C}"/>
              </a:ext>
            </a:extLst>
          </p:cNvPr>
          <p:cNvSpPr txBox="1">
            <a:spLocks/>
          </p:cNvSpPr>
          <p:nvPr/>
        </p:nvSpPr>
        <p:spPr>
          <a:xfrm>
            <a:off x="3684541" y="3709691"/>
            <a:ext cx="385200" cy="385200"/>
          </a:xfrm>
          <a:prstGeom prst="ellipse">
            <a:avLst/>
          </a:prstGeom>
          <a:solidFill>
            <a:schemeClr val="tx2"/>
          </a:solidFill>
        </p:spPr>
        <p:txBody>
          <a:bodyPr anchor="ctr" anchorCtr="0"/>
          <a:lstStyle>
            <a:lvl1pPr marL="0" indent="0" algn="ctr" defTabSz="914491" rtl="0" eaLnBrk="1" latinLnBrk="0" hangingPunct="1">
              <a:spcBef>
                <a:spcPts val="0"/>
              </a:spcBef>
              <a:buFont typeface="Arial" panose="020B0604020202020204" pitchFamily="34" charset="0"/>
              <a:buNone/>
              <a:defRPr sz="2000" b="1" kern="1200">
                <a:solidFill>
                  <a:schemeClr val="bg1"/>
                </a:solidFill>
                <a:latin typeface="ABBvoice" panose="020D0603020503020204" pitchFamily="34" charset="0"/>
                <a:ea typeface="ABBvoice" panose="020D0603020503020204" pitchFamily="34" charset="0"/>
                <a:cs typeface="ABBvoice" panose="020D0603020503020204" pitchFamily="34" charset="0"/>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pl-PL"/>
              <a:t>2</a:t>
            </a:r>
            <a:endParaRPr lang="en-GB"/>
          </a:p>
        </p:txBody>
      </p:sp>
      <p:grpSp>
        <p:nvGrpSpPr>
          <p:cNvPr id="33" name="Groep 32">
            <a:extLst>
              <a:ext uri="{FF2B5EF4-FFF2-40B4-BE49-F238E27FC236}">
                <a16:creationId xmlns:a16="http://schemas.microsoft.com/office/drawing/2014/main" id="{BF772D1D-FCBC-436A-AA67-EDE0638ABD62}"/>
              </a:ext>
            </a:extLst>
          </p:cNvPr>
          <p:cNvGrpSpPr/>
          <p:nvPr/>
        </p:nvGrpSpPr>
        <p:grpSpPr>
          <a:xfrm>
            <a:off x="3149420" y="3429001"/>
            <a:ext cx="378451" cy="769373"/>
            <a:chOff x="3523241" y="2204366"/>
            <a:chExt cx="220918" cy="727200"/>
          </a:xfrm>
        </p:grpSpPr>
        <p:cxnSp>
          <p:nvCxnSpPr>
            <p:cNvPr id="34" name="Straight Connector 13">
              <a:extLst>
                <a:ext uri="{FF2B5EF4-FFF2-40B4-BE49-F238E27FC236}">
                  <a16:creationId xmlns:a16="http://schemas.microsoft.com/office/drawing/2014/main" id="{FE92DBD7-567F-4B4C-9EC6-E311F821FD22}"/>
                </a:ext>
              </a:extLst>
            </p:cNvPr>
            <p:cNvCxnSpPr>
              <a:cxnSpLocks/>
            </p:cNvCxnSpPr>
            <p:nvPr/>
          </p:nvCxnSpPr>
          <p:spPr bwMode="gray">
            <a:xfrm>
              <a:off x="3743306" y="220436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14">
              <a:extLst>
                <a:ext uri="{FF2B5EF4-FFF2-40B4-BE49-F238E27FC236}">
                  <a16:creationId xmlns:a16="http://schemas.microsoft.com/office/drawing/2014/main" id="{348A1297-5CF1-4F78-A04D-3C6154DEBBDD}"/>
                </a:ext>
              </a:extLst>
            </p:cNvPr>
            <p:cNvCxnSpPr/>
            <p:nvPr/>
          </p:nvCxnSpPr>
          <p:spPr bwMode="gray">
            <a:xfrm>
              <a:off x="3523241" y="256796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Tijdelijke aanduiding voor inhoud 16">
            <a:extLst>
              <a:ext uri="{FF2B5EF4-FFF2-40B4-BE49-F238E27FC236}">
                <a16:creationId xmlns:a16="http://schemas.microsoft.com/office/drawing/2014/main" id="{13C6F0D9-D4AF-4175-B04C-2C32D0865E4F}"/>
              </a:ext>
            </a:extLst>
          </p:cNvPr>
          <p:cNvSpPr>
            <a:spLocks noGrp="1"/>
          </p:cNvSpPr>
          <p:nvPr>
            <p:ph sz="quarter" idx="21"/>
          </p:nvPr>
        </p:nvSpPr>
        <p:spPr>
          <a:xfrm>
            <a:off x="4284923" y="2067461"/>
            <a:ext cx="7547075" cy="1244576"/>
          </a:xfrm>
        </p:spPr>
        <p:txBody>
          <a:bodyPr/>
          <a:lstStyle/>
          <a:p>
            <a:pPr marL="285750" indent="-285750">
              <a:buFont typeface="Wingdings" panose="05000000000000000000" pitchFamily="2" charset="2"/>
              <a:buChar char="§"/>
            </a:pPr>
            <a:r>
              <a:rPr lang="en-US" sz="1600" b="1" dirty="0"/>
              <a:t>Your challenges to be solved </a:t>
            </a:r>
            <a:r>
              <a:rPr lang="en-US" sz="1600" dirty="0"/>
              <a:t>– issues in daily practice</a:t>
            </a:r>
          </a:p>
          <a:p>
            <a:pPr marL="285750" indent="-285750">
              <a:buFont typeface="Wingdings" panose="05000000000000000000" pitchFamily="2" charset="2"/>
              <a:buChar char="§"/>
            </a:pPr>
            <a:r>
              <a:rPr lang="en-US" sz="1600" b="1" dirty="0"/>
              <a:t>Engineered installation innovation </a:t>
            </a:r>
            <a:r>
              <a:rPr lang="en-US" sz="1600" dirty="0"/>
              <a:t>– technology base</a:t>
            </a:r>
          </a:p>
          <a:p>
            <a:pPr marL="285750" indent="-285750">
              <a:buFont typeface="Wingdings" panose="05000000000000000000" pitchFamily="2" charset="2"/>
              <a:buChar char="§"/>
            </a:pPr>
            <a:r>
              <a:rPr lang="en-US" sz="1600" b="1" dirty="0"/>
              <a:t>Case study </a:t>
            </a:r>
            <a:r>
              <a:rPr lang="en-US" sz="1600" dirty="0"/>
              <a:t>– proving it in practice</a:t>
            </a:r>
          </a:p>
        </p:txBody>
      </p:sp>
      <p:sp>
        <p:nvSpPr>
          <p:cNvPr id="43" name="Tijdelijke aanduiding voor inhoud 20">
            <a:extLst>
              <a:ext uri="{FF2B5EF4-FFF2-40B4-BE49-F238E27FC236}">
                <a16:creationId xmlns:a16="http://schemas.microsoft.com/office/drawing/2014/main" id="{D591E396-DC5B-4845-92BC-1C36B6D96E26}"/>
              </a:ext>
            </a:extLst>
          </p:cNvPr>
          <p:cNvSpPr txBox="1">
            <a:spLocks/>
          </p:cNvSpPr>
          <p:nvPr/>
        </p:nvSpPr>
        <p:spPr>
          <a:xfrm>
            <a:off x="199634" y="3466729"/>
            <a:ext cx="2591368" cy="693915"/>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600" b="1" dirty="0">
                <a:solidFill>
                  <a:schemeClr val="tx2"/>
                </a:solidFill>
              </a:rPr>
              <a:t>Engineered installation solutions for F&amp;B</a:t>
            </a:r>
          </a:p>
        </p:txBody>
      </p:sp>
      <p:sp>
        <p:nvSpPr>
          <p:cNvPr id="44" name="Tijdelijke aanduiding voor inhoud 20">
            <a:extLst>
              <a:ext uri="{FF2B5EF4-FFF2-40B4-BE49-F238E27FC236}">
                <a16:creationId xmlns:a16="http://schemas.microsoft.com/office/drawing/2014/main" id="{A7A5B081-FB74-460B-A7F8-FEFC92EDB733}"/>
              </a:ext>
            </a:extLst>
          </p:cNvPr>
          <p:cNvSpPr txBox="1">
            <a:spLocks/>
          </p:cNvSpPr>
          <p:nvPr/>
        </p:nvSpPr>
        <p:spPr>
          <a:xfrm>
            <a:off x="230307" y="2115689"/>
            <a:ext cx="2869328" cy="773950"/>
          </a:xfrm>
          <a:prstGeom prst="rect">
            <a:avLst/>
          </a:prstGeom>
        </p:spPr>
        <p:txBody>
          <a:bodyPr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600" b="1" dirty="0">
                <a:solidFill>
                  <a:schemeClr val="tx2"/>
                </a:solidFill>
              </a:rPr>
              <a:t>Your challenges to be solved</a:t>
            </a:r>
          </a:p>
        </p:txBody>
      </p:sp>
      <p:sp>
        <p:nvSpPr>
          <p:cNvPr id="50" name="Tijdelijke aanduiding voor inhoud 16">
            <a:extLst>
              <a:ext uri="{FF2B5EF4-FFF2-40B4-BE49-F238E27FC236}">
                <a16:creationId xmlns:a16="http://schemas.microsoft.com/office/drawing/2014/main" id="{A223D290-B2FE-4855-8847-F5A82C01C5EA}"/>
              </a:ext>
            </a:extLst>
          </p:cNvPr>
          <p:cNvSpPr txBox="1">
            <a:spLocks/>
          </p:cNvSpPr>
          <p:nvPr/>
        </p:nvSpPr>
        <p:spPr bwMode="gray">
          <a:xfrm>
            <a:off x="4301925" y="3644087"/>
            <a:ext cx="7487539" cy="691936"/>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285750" indent="-285750">
              <a:buFont typeface="Wingdings" panose="05000000000000000000" pitchFamily="2" charset="2"/>
              <a:buChar char="§"/>
            </a:pPr>
            <a:r>
              <a:rPr lang="en-US" sz="1600" b="1" dirty="0" err="1"/>
              <a:t>Adaptaflex</a:t>
            </a:r>
            <a:r>
              <a:rPr lang="en-US" sz="1600" b="1" dirty="0"/>
              <a:t> </a:t>
            </a:r>
            <a:r>
              <a:rPr lang="en-US" sz="1600" dirty="0"/>
              <a:t>– Flexible </a:t>
            </a:r>
            <a:r>
              <a:rPr lang="en-US" sz="1600" dirty="0" err="1"/>
              <a:t>liquidtight</a:t>
            </a:r>
            <a:r>
              <a:rPr lang="en-US" sz="1600" dirty="0"/>
              <a:t> metallic conduits</a:t>
            </a:r>
          </a:p>
          <a:p>
            <a:pPr marL="285750" indent="-285750">
              <a:buFont typeface="Wingdings" panose="05000000000000000000" pitchFamily="2" charset="2"/>
              <a:buChar char="§"/>
            </a:pPr>
            <a:r>
              <a:rPr lang="en-US" sz="1600" b="1" dirty="0"/>
              <a:t>Wire and cable management</a:t>
            </a:r>
            <a:endParaRPr lang="en-US" b="1" dirty="0"/>
          </a:p>
        </p:txBody>
      </p:sp>
    </p:spTree>
    <p:extLst>
      <p:ext uri="{BB962C8B-B14F-4D97-AF65-F5344CB8AC3E}">
        <p14:creationId xmlns:p14="http://schemas.microsoft.com/office/powerpoint/2010/main" val="385376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DE872F2-632E-4274-980A-C63FC88A3A3B}"/>
              </a:ext>
            </a:extLst>
          </p:cNvPr>
          <p:cNvSpPr>
            <a:spLocks noGrp="1"/>
          </p:cNvSpPr>
          <p:nvPr>
            <p:ph type="ctrTitle"/>
          </p:nvPr>
        </p:nvSpPr>
        <p:spPr/>
        <p:txBody>
          <a:bodyPr/>
          <a:lstStyle/>
          <a:p>
            <a:r>
              <a:rPr lang="en-US" dirty="0"/>
              <a:t>Your challenges to be solved</a:t>
            </a:r>
          </a:p>
        </p:txBody>
      </p:sp>
      <p:sp>
        <p:nvSpPr>
          <p:cNvPr id="8" name="Ondertitel 7">
            <a:extLst>
              <a:ext uri="{FF2B5EF4-FFF2-40B4-BE49-F238E27FC236}">
                <a16:creationId xmlns:a16="http://schemas.microsoft.com/office/drawing/2014/main" id="{4428BC83-7FA8-49EB-8087-C68E5FBC5079}"/>
              </a:ext>
            </a:extLst>
          </p:cNvPr>
          <p:cNvSpPr>
            <a:spLocks noGrp="1"/>
          </p:cNvSpPr>
          <p:nvPr>
            <p:ph type="subTitle" idx="1"/>
          </p:nvPr>
        </p:nvSpPr>
        <p:spPr/>
        <p:txBody>
          <a:bodyPr/>
          <a:lstStyle/>
          <a:p>
            <a:r>
              <a:rPr lang="en-US" dirty="0"/>
              <a:t>Anti-microbial</a:t>
            </a:r>
          </a:p>
        </p:txBody>
      </p:sp>
    </p:spTree>
    <p:extLst>
      <p:ext uri="{BB962C8B-B14F-4D97-AF65-F5344CB8AC3E}">
        <p14:creationId xmlns:p14="http://schemas.microsoft.com/office/powerpoint/2010/main" val="99110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E627338-447B-4979-AE3A-202AB54B775C}"/>
              </a:ext>
            </a:extLst>
          </p:cNvPr>
          <p:cNvSpPr>
            <a:spLocks noGrp="1"/>
          </p:cNvSpPr>
          <p:nvPr>
            <p:ph type="title"/>
          </p:nvPr>
        </p:nvSpPr>
        <p:spPr/>
        <p:txBody>
          <a:bodyPr/>
          <a:lstStyle/>
          <a:p>
            <a:r>
              <a:rPr lang="en-US" dirty="0"/>
              <a:t>Importance of food safety</a:t>
            </a:r>
          </a:p>
        </p:txBody>
      </p:sp>
      <p:sp>
        <p:nvSpPr>
          <p:cNvPr id="8" name="Ondertitel 7">
            <a:extLst>
              <a:ext uri="{FF2B5EF4-FFF2-40B4-BE49-F238E27FC236}">
                <a16:creationId xmlns:a16="http://schemas.microsoft.com/office/drawing/2014/main" id="{5613ED44-E130-4EB3-8702-4B2EBAA7102A}"/>
              </a:ext>
            </a:extLst>
          </p:cNvPr>
          <p:cNvSpPr>
            <a:spLocks noGrp="1"/>
          </p:cNvSpPr>
          <p:nvPr>
            <p:ph type="subTitle" idx="13"/>
          </p:nvPr>
        </p:nvSpPr>
        <p:spPr/>
        <p:txBody>
          <a:bodyPr/>
          <a:lstStyle/>
          <a:p>
            <a:r>
              <a:rPr lang="en-US" dirty="0"/>
              <a:t>The impact of recalls</a:t>
            </a:r>
          </a:p>
        </p:txBody>
      </p:sp>
      <p:pic>
        <p:nvPicPr>
          <p:cNvPr id="11" name="Picture 2" descr="image002">
            <a:extLst>
              <a:ext uri="{FF2B5EF4-FFF2-40B4-BE49-F238E27FC236}">
                <a16:creationId xmlns:a16="http://schemas.microsoft.com/office/drawing/2014/main" id="{48F463B7-FC0C-47BE-B107-780205FB2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03" b="10312"/>
          <a:stretch/>
        </p:blipFill>
        <p:spPr bwMode="auto">
          <a:xfrm>
            <a:off x="214265" y="1568431"/>
            <a:ext cx="11798565" cy="429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6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p:cNvSpPr>
            <a:spLocks noGrp="1"/>
          </p:cNvSpPr>
          <p:nvPr>
            <p:ph sz="quarter" idx="28"/>
          </p:nvPr>
        </p:nvSpPr>
        <p:spPr>
          <a:xfrm>
            <a:off x="333264" y="3224887"/>
            <a:ext cx="3643200" cy="823541"/>
          </a:xfrm>
        </p:spPr>
        <p:txBody>
          <a:bodyPr/>
          <a:lstStyle/>
          <a:p>
            <a:r>
              <a:rPr lang="en-US" sz="1300" dirty="0">
                <a:cs typeface="Arial" panose="020B0604020202020204" pitchFamily="34" charset="0"/>
              </a:rPr>
              <a:t>Poor cable protection choices contributes to the collective cost of millions linked to bacterial contamination and knock-on effects of downtime.</a:t>
            </a:r>
          </a:p>
        </p:txBody>
      </p:sp>
      <p:sp>
        <p:nvSpPr>
          <p:cNvPr id="16" name="Tijdelijke aanduiding voor inhoud 15"/>
          <p:cNvSpPr>
            <a:spLocks noGrp="1"/>
          </p:cNvSpPr>
          <p:nvPr>
            <p:ph sz="quarter" idx="29"/>
          </p:nvPr>
        </p:nvSpPr>
        <p:spPr>
          <a:xfrm>
            <a:off x="4284413" y="3216587"/>
            <a:ext cx="3936737" cy="760751"/>
          </a:xfrm>
        </p:spPr>
        <p:txBody>
          <a:bodyPr/>
          <a:lstStyle/>
          <a:p>
            <a:r>
              <a:rPr lang="en-US" sz="1300" dirty="0"/>
              <a:t>Liquid tight conduits with integral anti-microbial protection: ultimately reducing the amount of downtime and material cost spent on maintaining cable protection systems.</a:t>
            </a:r>
            <a:endParaRPr lang="en-US" sz="1300" dirty="0">
              <a:cs typeface="Arial" panose="020B0604020202020204" pitchFamily="34" charset="0"/>
            </a:endParaRPr>
          </a:p>
          <a:p>
            <a:endParaRPr lang="en-US" sz="1300" dirty="0">
              <a:solidFill>
                <a:srgbClr val="666666"/>
              </a:solidFill>
              <a:latin typeface="Arial" panose="020B0604020202020204" pitchFamily="34" charset="0"/>
              <a:cs typeface="Arial" panose="020B0604020202020204" pitchFamily="34" charset="0"/>
            </a:endParaRPr>
          </a:p>
        </p:txBody>
      </p:sp>
      <p:sp>
        <p:nvSpPr>
          <p:cNvPr id="12" name="Tijdelijke aanduiding voor inhoud 11"/>
          <p:cNvSpPr>
            <a:spLocks noGrp="1"/>
          </p:cNvSpPr>
          <p:nvPr>
            <p:ph sz="quarter" idx="25"/>
          </p:nvPr>
        </p:nvSpPr>
        <p:spPr>
          <a:xfrm>
            <a:off x="366191" y="5276639"/>
            <a:ext cx="3643200" cy="632042"/>
          </a:xfrm>
        </p:spPr>
        <p:txBody>
          <a:bodyPr/>
          <a:lstStyle/>
          <a:p>
            <a:r>
              <a:rPr lang="en-US" sz="1300"/>
              <a:t>Products with round edges don’t provide a base for bacteria. Water can fall off.</a:t>
            </a:r>
          </a:p>
        </p:txBody>
      </p:sp>
      <p:sp>
        <p:nvSpPr>
          <p:cNvPr id="3" name="Titel 2"/>
          <p:cNvSpPr>
            <a:spLocks noGrp="1"/>
          </p:cNvSpPr>
          <p:nvPr>
            <p:ph type="title"/>
          </p:nvPr>
        </p:nvSpPr>
        <p:spPr/>
        <p:txBody>
          <a:bodyPr/>
          <a:lstStyle/>
          <a:p>
            <a:r>
              <a:rPr lang="en-US"/>
              <a:t>Your challenges to be solved</a:t>
            </a:r>
            <a:endParaRPr lang="nl-NL"/>
          </a:p>
        </p:txBody>
      </p:sp>
      <p:sp>
        <p:nvSpPr>
          <p:cNvPr id="4" name="Tijdelijke aanduiding voor datum 3"/>
          <p:cNvSpPr>
            <a:spLocks noGrp="1"/>
          </p:cNvSpPr>
          <p:nvPr>
            <p:ph type="dt" sz="half" idx="11"/>
          </p:nvPr>
        </p:nvSpPr>
        <p:spPr/>
        <p:txBody>
          <a:bodyPr/>
          <a:lstStyle/>
          <a:p>
            <a:fld id="{FFAB2352-921F-4DD8-A99A-A1474F6943FF}" type="datetime4">
              <a:rPr lang="en-US" smtClean="0"/>
              <a:t>April 2, 2020</a:t>
            </a:fld>
            <a:endParaRPr lang="en-US"/>
          </a:p>
        </p:txBody>
      </p:sp>
      <p:sp>
        <p:nvSpPr>
          <p:cNvPr id="6" name="Tijdelijke aanduiding voor dianummer 5"/>
          <p:cNvSpPr>
            <a:spLocks noGrp="1"/>
          </p:cNvSpPr>
          <p:nvPr>
            <p:ph type="sldNum" sz="quarter" idx="12"/>
          </p:nvPr>
        </p:nvSpPr>
        <p:spPr/>
        <p:txBody>
          <a:bodyPr/>
          <a:lstStyle/>
          <a:p>
            <a:r>
              <a:rPr lang="en-US"/>
              <a:t>Slide </a:t>
            </a:r>
            <a:fld id="{619F89D8-7AE3-494A-97F3-03D680869632}" type="slidenum">
              <a:rPr lang="en-US" smtClean="0"/>
              <a:pPr/>
              <a:t>5</a:t>
            </a:fld>
            <a:endParaRPr lang="en-US"/>
          </a:p>
        </p:txBody>
      </p:sp>
      <p:sp>
        <p:nvSpPr>
          <p:cNvPr id="9" name="Tijdelijke aanduiding voor tekst 8"/>
          <p:cNvSpPr>
            <a:spLocks noGrp="1"/>
          </p:cNvSpPr>
          <p:nvPr>
            <p:ph type="body" sz="quarter" idx="16"/>
          </p:nvPr>
        </p:nvSpPr>
        <p:spPr/>
        <p:txBody>
          <a:bodyPr/>
          <a:lstStyle/>
          <a:p>
            <a:r>
              <a:rPr lang="en-US"/>
              <a:t>Need of smooth surfaces</a:t>
            </a:r>
            <a:endParaRPr lang="nl-NL"/>
          </a:p>
        </p:txBody>
      </p:sp>
      <p:sp>
        <p:nvSpPr>
          <p:cNvPr id="11" name="Tijdelijke aanduiding voor tekst 10"/>
          <p:cNvSpPr>
            <a:spLocks noGrp="1"/>
          </p:cNvSpPr>
          <p:nvPr>
            <p:ph type="body" sz="quarter" idx="24"/>
          </p:nvPr>
        </p:nvSpPr>
        <p:spPr/>
        <p:txBody>
          <a:bodyPr/>
          <a:lstStyle/>
          <a:p>
            <a:r>
              <a:rPr lang="en-US" dirty="0"/>
              <a:t>Integral anti </a:t>
            </a:r>
            <a:r>
              <a:rPr lang="en-US" dirty="0" err="1"/>
              <a:t>microbal</a:t>
            </a:r>
            <a:r>
              <a:rPr lang="en-US" dirty="0"/>
              <a:t> protection  </a:t>
            </a:r>
            <a:endParaRPr lang="nl-NL" dirty="0"/>
          </a:p>
        </p:txBody>
      </p:sp>
      <p:sp>
        <p:nvSpPr>
          <p:cNvPr id="7" name="Ondertitel 6"/>
          <p:cNvSpPr>
            <a:spLocks noGrp="1"/>
          </p:cNvSpPr>
          <p:nvPr>
            <p:ph type="subTitle" idx="13"/>
          </p:nvPr>
        </p:nvSpPr>
        <p:spPr>
          <a:xfrm>
            <a:off x="332367" y="1085213"/>
            <a:ext cx="11520897" cy="504000"/>
          </a:xfrm>
        </p:spPr>
        <p:txBody>
          <a:bodyPr/>
          <a:lstStyle/>
          <a:p>
            <a:r>
              <a:rPr lang="nl-NL"/>
              <a:t>The impact of </a:t>
            </a:r>
            <a:r>
              <a:rPr lang="nl-NL" err="1"/>
              <a:t>bacteria</a:t>
            </a:r>
            <a:r>
              <a:rPr lang="nl-NL"/>
              <a:t> on </a:t>
            </a:r>
            <a:r>
              <a:rPr lang="nl-NL" err="1"/>
              <a:t>installation</a:t>
            </a:r>
            <a:r>
              <a:rPr lang="nl-NL"/>
              <a:t> </a:t>
            </a:r>
            <a:r>
              <a:rPr lang="nl-NL" err="1"/>
              <a:t>products</a:t>
            </a:r>
            <a:endParaRPr lang="nl-NL"/>
          </a:p>
        </p:txBody>
      </p:sp>
      <p:sp>
        <p:nvSpPr>
          <p:cNvPr id="19" name="Rechthoek 18"/>
          <p:cNvSpPr/>
          <p:nvPr/>
        </p:nvSpPr>
        <p:spPr bwMode="gray">
          <a:xfrm>
            <a:off x="4284414" y="3145519"/>
            <a:ext cx="30441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err="1"/>
          </a:p>
        </p:txBody>
      </p:sp>
      <p:sp>
        <p:nvSpPr>
          <p:cNvPr id="20" name="Rechthoek 19"/>
          <p:cNvSpPr/>
          <p:nvPr/>
        </p:nvSpPr>
        <p:spPr bwMode="gray">
          <a:xfrm>
            <a:off x="333264" y="3145520"/>
            <a:ext cx="30441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err="1"/>
          </a:p>
        </p:txBody>
      </p:sp>
      <p:sp>
        <p:nvSpPr>
          <p:cNvPr id="26" name="Tijdelijke aanduiding voor tekst 8"/>
          <p:cNvSpPr txBox="1">
            <a:spLocks/>
          </p:cNvSpPr>
          <p:nvPr/>
        </p:nvSpPr>
        <p:spPr bwMode="gray">
          <a:xfrm>
            <a:off x="333264" y="4094314"/>
            <a:ext cx="3643200"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Round edges</a:t>
            </a:r>
            <a:endParaRPr lang="nl-NL"/>
          </a:p>
        </p:txBody>
      </p:sp>
      <p:cxnSp>
        <p:nvCxnSpPr>
          <p:cNvPr id="30" name="Rechte verbindingslijn 29"/>
          <p:cNvCxnSpPr/>
          <p:nvPr/>
        </p:nvCxnSpPr>
        <p:spPr bwMode="gray">
          <a:xfrm>
            <a:off x="332367" y="4385933"/>
            <a:ext cx="36440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bwMode="gray">
          <a:xfrm>
            <a:off x="4271796" y="4385933"/>
            <a:ext cx="36440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jdelijke aanduiding voor inhoud 16"/>
          <p:cNvSpPr txBox="1">
            <a:spLocks/>
          </p:cNvSpPr>
          <p:nvPr/>
        </p:nvSpPr>
        <p:spPr bwMode="gray">
          <a:xfrm>
            <a:off x="8209430" y="5307099"/>
            <a:ext cx="3643200" cy="64852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a:t> </a:t>
            </a:r>
          </a:p>
          <a:p>
            <a:endParaRPr lang="nl-NL"/>
          </a:p>
        </p:txBody>
      </p:sp>
      <p:sp>
        <p:nvSpPr>
          <p:cNvPr id="39" name="Rechthoek 38"/>
          <p:cNvSpPr/>
          <p:nvPr/>
        </p:nvSpPr>
        <p:spPr bwMode="gray">
          <a:xfrm>
            <a:off x="333264" y="5197384"/>
            <a:ext cx="30441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err="1"/>
          </a:p>
        </p:txBody>
      </p:sp>
      <p:graphicFrame>
        <p:nvGraphicFramePr>
          <p:cNvPr id="40" name="Object 39"/>
          <p:cNvGraphicFramePr>
            <a:graphicFrameLocks noChangeAspect="1"/>
          </p:cNvGraphicFramePr>
          <p:nvPr/>
        </p:nvGraphicFramePr>
        <p:xfrm>
          <a:off x="1648273" y="4465425"/>
          <a:ext cx="667171" cy="694377"/>
        </p:xfrm>
        <a:graphic>
          <a:graphicData uri="http://schemas.openxmlformats.org/presentationml/2006/ole">
            <mc:AlternateContent xmlns:mc="http://schemas.openxmlformats.org/markup-compatibility/2006">
              <mc:Choice xmlns:v="urn:schemas-microsoft-com:vml" Requires="v">
                <p:oleObj spid="_x0000_s133400" name="Image" r:id="rId3" imgW="816840" imgH="850320" progId="Photoshop.Image.55">
                  <p:embed/>
                </p:oleObj>
              </mc:Choice>
              <mc:Fallback>
                <p:oleObj name="Image" r:id="rId3" imgW="816840" imgH="850320" progId="Photoshop.Image.55">
                  <p:embed/>
                  <p:pic>
                    <p:nvPicPr>
                      <p:cNvPr id="40" name="Object 39"/>
                      <p:cNvPicPr/>
                      <p:nvPr/>
                    </p:nvPicPr>
                    <p:blipFill>
                      <a:blip r:embed="rId4"/>
                      <a:stretch>
                        <a:fillRect/>
                      </a:stretch>
                    </p:blipFill>
                    <p:spPr>
                      <a:xfrm>
                        <a:off x="1648273" y="4465425"/>
                        <a:ext cx="667171" cy="694377"/>
                      </a:xfrm>
                      <a:prstGeom prst="rect">
                        <a:avLst/>
                      </a:prstGeom>
                    </p:spPr>
                  </p:pic>
                </p:oleObj>
              </mc:Fallback>
            </mc:AlternateContent>
          </a:graphicData>
        </a:graphic>
      </p:graphicFrame>
      <p:graphicFrame>
        <p:nvGraphicFramePr>
          <p:cNvPr id="52" name="Object 51"/>
          <p:cNvGraphicFramePr>
            <a:graphicFrameLocks noChangeAspect="1"/>
          </p:cNvGraphicFramePr>
          <p:nvPr/>
        </p:nvGraphicFramePr>
        <p:xfrm>
          <a:off x="1648273" y="2344241"/>
          <a:ext cx="667171" cy="694377"/>
        </p:xfrm>
        <a:graphic>
          <a:graphicData uri="http://schemas.openxmlformats.org/presentationml/2006/ole">
            <mc:AlternateContent xmlns:mc="http://schemas.openxmlformats.org/markup-compatibility/2006">
              <mc:Choice xmlns:v="urn:schemas-microsoft-com:vml" Requires="v">
                <p:oleObj spid="_x0000_s133401" name="Image" r:id="rId3" imgW="816840" imgH="850320" progId="Photoshop.Image.55">
                  <p:embed/>
                </p:oleObj>
              </mc:Choice>
              <mc:Fallback>
                <p:oleObj name="Image" r:id="rId3" imgW="816840" imgH="850320" progId="Photoshop.Image.55">
                  <p:embed/>
                  <p:pic>
                    <p:nvPicPr>
                      <p:cNvPr id="52" name="Object 51"/>
                      <p:cNvPicPr/>
                      <p:nvPr/>
                    </p:nvPicPr>
                    <p:blipFill>
                      <a:blip r:embed="rId4"/>
                      <a:stretch>
                        <a:fillRect/>
                      </a:stretch>
                    </p:blipFill>
                    <p:spPr>
                      <a:xfrm>
                        <a:off x="1648273" y="2344241"/>
                        <a:ext cx="667171" cy="694377"/>
                      </a:xfrm>
                      <a:prstGeom prst="rect">
                        <a:avLst/>
                      </a:prstGeom>
                    </p:spPr>
                  </p:pic>
                </p:oleObj>
              </mc:Fallback>
            </mc:AlternateContent>
          </a:graphicData>
        </a:graphic>
      </p:graphicFrame>
      <p:graphicFrame>
        <p:nvGraphicFramePr>
          <p:cNvPr id="53" name="Object 52"/>
          <p:cNvGraphicFramePr>
            <a:graphicFrameLocks noChangeAspect="1"/>
          </p:cNvGraphicFramePr>
          <p:nvPr/>
        </p:nvGraphicFramePr>
        <p:xfrm>
          <a:off x="5880341" y="2344979"/>
          <a:ext cx="667171" cy="694377"/>
        </p:xfrm>
        <a:graphic>
          <a:graphicData uri="http://schemas.openxmlformats.org/presentationml/2006/ole">
            <mc:AlternateContent xmlns:mc="http://schemas.openxmlformats.org/markup-compatibility/2006">
              <mc:Choice xmlns:v="urn:schemas-microsoft-com:vml" Requires="v">
                <p:oleObj spid="_x0000_s133402" name="Image" r:id="rId3" imgW="816840" imgH="850320" progId="Photoshop.Image.55">
                  <p:embed/>
                </p:oleObj>
              </mc:Choice>
              <mc:Fallback>
                <p:oleObj name="Image" r:id="rId3" imgW="816840" imgH="850320" progId="Photoshop.Image.55">
                  <p:embed/>
                  <p:pic>
                    <p:nvPicPr>
                      <p:cNvPr id="53" name="Object 52"/>
                      <p:cNvPicPr/>
                      <p:nvPr/>
                    </p:nvPicPr>
                    <p:blipFill>
                      <a:blip r:embed="rId4"/>
                      <a:stretch>
                        <a:fillRect/>
                      </a:stretch>
                    </p:blipFill>
                    <p:spPr>
                      <a:xfrm>
                        <a:off x="5880341" y="2344979"/>
                        <a:ext cx="667171" cy="694377"/>
                      </a:xfrm>
                      <a:prstGeom prst="rect">
                        <a:avLst/>
                      </a:prstGeom>
                    </p:spPr>
                  </p:pic>
                </p:oleObj>
              </mc:Fallback>
            </mc:AlternateContent>
          </a:graphicData>
        </a:graphic>
      </p:graphicFrame>
      <p:sp>
        <p:nvSpPr>
          <p:cNvPr id="56" name="Rechthoek 55"/>
          <p:cNvSpPr/>
          <p:nvPr/>
        </p:nvSpPr>
        <p:spPr bwMode="gray">
          <a:xfrm>
            <a:off x="8208532" y="2183193"/>
            <a:ext cx="3644732" cy="16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err="1"/>
          </a:p>
        </p:txBody>
      </p:sp>
      <p:sp>
        <p:nvSpPr>
          <p:cNvPr id="29" name="Tijdelijke aanduiding voor inhoud 15">
            <a:extLst>
              <a:ext uri="{FF2B5EF4-FFF2-40B4-BE49-F238E27FC236}">
                <a16:creationId xmlns:a16="http://schemas.microsoft.com/office/drawing/2014/main" id="{0F1E9B6D-E2EB-4256-A4F1-7AEE6E21F561}"/>
              </a:ext>
            </a:extLst>
          </p:cNvPr>
          <p:cNvSpPr txBox="1">
            <a:spLocks/>
          </p:cNvSpPr>
          <p:nvPr/>
        </p:nvSpPr>
        <p:spPr bwMode="gray">
          <a:xfrm>
            <a:off x="8386167" y="3195300"/>
            <a:ext cx="3643201" cy="76075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300"/>
              <a:t>Processing equipment mounted on stand-off wall brackets to enable cleaning of all surfaces, including the back and bottom sides.</a:t>
            </a:r>
            <a:endParaRPr lang="en-US" sz="1300">
              <a:cs typeface="Arial" panose="020B0604020202020204" pitchFamily="34" charset="0"/>
            </a:endParaRPr>
          </a:p>
          <a:p>
            <a:endParaRPr lang="en-US" sz="1300">
              <a:solidFill>
                <a:srgbClr val="666666"/>
              </a:solidFill>
              <a:latin typeface="Arial" panose="020B0604020202020204" pitchFamily="34" charset="0"/>
              <a:cs typeface="Arial" panose="020B0604020202020204" pitchFamily="34" charset="0"/>
            </a:endParaRPr>
          </a:p>
        </p:txBody>
      </p:sp>
      <p:sp>
        <p:nvSpPr>
          <p:cNvPr id="34" name="Tijdelijke aanduiding voor tekst 10">
            <a:extLst>
              <a:ext uri="{FF2B5EF4-FFF2-40B4-BE49-F238E27FC236}">
                <a16:creationId xmlns:a16="http://schemas.microsoft.com/office/drawing/2014/main" id="{8E5E8AF7-8DF5-48FD-8EDF-A44087DF729E}"/>
              </a:ext>
            </a:extLst>
          </p:cNvPr>
          <p:cNvSpPr txBox="1">
            <a:spLocks/>
          </p:cNvSpPr>
          <p:nvPr/>
        </p:nvSpPr>
        <p:spPr bwMode="gray">
          <a:xfrm>
            <a:off x="8373550" y="1909906"/>
            <a:ext cx="3643200"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Stand-off wall brackets</a:t>
            </a:r>
            <a:endParaRPr lang="nl-NL"/>
          </a:p>
        </p:txBody>
      </p:sp>
      <p:graphicFrame>
        <p:nvGraphicFramePr>
          <p:cNvPr id="35" name="Object 34">
            <a:extLst>
              <a:ext uri="{FF2B5EF4-FFF2-40B4-BE49-F238E27FC236}">
                <a16:creationId xmlns:a16="http://schemas.microsoft.com/office/drawing/2014/main" id="{E1B16177-BF6B-418A-8A0B-1B333F2B0792}"/>
              </a:ext>
            </a:extLst>
          </p:cNvPr>
          <p:cNvGraphicFramePr>
            <a:graphicFrameLocks noChangeAspect="1"/>
          </p:cNvGraphicFramePr>
          <p:nvPr/>
        </p:nvGraphicFramePr>
        <p:xfrm>
          <a:off x="9982095" y="2323692"/>
          <a:ext cx="667171" cy="694377"/>
        </p:xfrm>
        <a:graphic>
          <a:graphicData uri="http://schemas.openxmlformats.org/presentationml/2006/ole">
            <mc:AlternateContent xmlns:mc="http://schemas.openxmlformats.org/markup-compatibility/2006">
              <mc:Choice xmlns:v="urn:schemas-microsoft-com:vml" Requires="v">
                <p:oleObj spid="_x0000_s133403" name="Image" r:id="rId3" imgW="816840" imgH="850320" progId="Photoshop.Image.55">
                  <p:embed/>
                </p:oleObj>
              </mc:Choice>
              <mc:Fallback>
                <p:oleObj name="Image" r:id="rId3" imgW="816840" imgH="850320" progId="Photoshop.Image.55">
                  <p:embed/>
                  <p:pic>
                    <p:nvPicPr>
                      <p:cNvPr id="35" name="Object 34">
                        <a:extLst>
                          <a:ext uri="{FF2B5EF4-FFF2-40B4-BE49-F238E27FC236}">
                            <a16:creationId xmlns:a16="http://schemas.microsoft.com/office/drawing/2014/main" id="{E1B16177-BF6B-418A-8A0B-1B333F2B0792}"/>
                          </a:ext>
                        </a:extLst>
                      </p:cNvPr>
                      <p:cNvPicPr/>
                      <p:nvPr/>
                    </p:nvPicPr>
                    <p:blipFill>
                      <a:blip r:embed="rId4"/>
                      <a:stretch>
                        <a:fillRect/>
                      </a:stretch>
                    </p:blipFill>
                    <p:spPr>
                      <a:xfrm>
                        <a:off x="9982095" y="2323692"/>
                        <a:ext cx="667171" cy="694377"/>
                      </a:xfrm>
                      <a:prstGeom prst="rect">
                        <a:avLst/>
                      </a:prstGeom>
                    </p:spPr>
                  </p:pic>
                </p:oleObj>
              </mc:Fallback>
            </mc:AlternateContent>
          </a:graphicData>
        </a:graphic>
      </p:graphicFrame>
      <p:cxnSp>
        <p:nvCxnSpPr>
          <p:cNvPr id="36" name="Rechte verbindingslijn 35">
            <a:extLst>
              <a:ext uri="{FF2B5EF4-FFF2-40B4-BE49-F238E27FC236}">
                <a16:creationId xmlns:a16="http://schemas.microsoft.com/office/drawing/2014/main" id="{3A479FBC-93E4-47F5-8D01-27B1F9979855}"/>
              </a:ext>
            </a:extLst>
          </p:cNvPr>
          <p:cNvCxnSpPr/>
          <p:nvPr/>
        </p:nvCxnSpPr>
        <p:spPr bwMode="gray">
          <a:xfrm>
            <a:off x="8372653" y="2240579"/>
            <a:ext cx="36440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364EE813-90BB-4188-BA11-41F275D15340}"/>
              </a:ext>
            </a:extLst>
          </p:cNvPr>
          <p:cNvSpPr/>
          <p:nvPr/>
        </p:nvSpPr>
        <p:spPr bwMode="gray">
          <a:xfrm>
            <a:off x="4271796" y="4346314"/>
            <a:ext cx="3738729" cy="119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380867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128FF545-6271-4ABF-9C6D-520980340534}"/>
              </a:ext>
            </a:extLst>
          </p:cNvPr>
          <p:cNvSpPr>
            <a:spLocks noGrp="1"/>
          </p:cNvSpPr>
          <p:nvPr>
            <p:ph type="title"/>
          </p:nvPr>
        </p:nvSpPr>
        <p:spPr/>
        <p:txBody>
          <a:bodyPr/>
          <a:lstStyle/>
          <a:p>
            <a:r>
              <a:rPr lang="en-US"/>
              <a:t>Engineered installation solutions</a:t>
            </a:r>
          </a:p>
        </p:txBody>
      </p:sp>
      <p:sp>
        <p:nvSpPr>
          <p:cNvPr id="10" name="Tijdelijke aanduiding voor datum 9">
            <a:extLst>
              <a:ext uri="{FF2B5EF4-FFF2-40B4-BE49-F238E27FC236}">
                <a16:creationId xmlns:a16="http://schemas.microsoft.com/office/drawing/2014/main" id="{79767759-F7A7-470C-8A4A-421B2CFDC095}"/>
              </a:ext>
            </a:extLst>
          </p:cNvPr>
          <p:cNvSpPr>
            <a:spLocks noGrp="1"/>
          </p:cNvSpPr>
          <p:nvPr>
            <p:ph type="dt" sz="half" idx="11"/>
          </p:nvPr>
        </p:nvSpPr>
        <p:spPr/>
        <p:txBody>
          <a:bodyPr/>
          <a:lstStyle/>
          <a:p>
            <a:fld id="{FB49FC10-E749-4C4C-8DA8-5C5C82B618BE}" type="datetime4">
              <a:rPr lang="en-US" smtClean="0"/>
              <a:t>April 2, 2020</a:t>
            </a:fld>
            <a:endParaRPr lang="en-US"/>
          </a:p>
        </p:txBody>
      </p:sp>
      <p:sp>
        <p:nvSpPr>
          <p:cNvPr id="11" name="Tijdelijke aanduiding voor dianummer 10">
            <a:extLst>
              <a:ext uri="{FF2B5EF4-FFF2-40B4-BE49-F238E27FC236}">
                <a16:creationId xmlns:a16="http://schemas.microsoft.com/office/drawing/2014/main" id="{74739398-ACCB-45EE-9757-A136DE091473}"/>
              </a:ext>
            </a:extLst>
          </p:cNvPr>
          <p:cNvSpPr>
            <a:spLocks noGrp="1"/>
          </p:cNvSpPr>
          <p:nvPr>
            <p:ph type="sldNum" sz="quarter" idx="12"/>
          </p:nvPr>
        </p:nvSpPr>
        <p:spPr/>
        <p:txBody>
          <a:bodyPr/>
          <a:lstStyle/>
          <a:p>
            <a:r>
              <a:rPr lang="en-US"/>
              <a:t>Slide </a:t>
            </a:r>
            <a:fld id="{619F89D8-7AE3-494A-97F3-03D680869632}" type="slidenum">
              <a:rPr lang="en-US" smtClean="0"/>
              <a:pPr/>
              <a:t>6</a:t>
            </a:fld>
            <a:endParaRPr lang="en-US"/>
          </a:p>
        </p:txBody>
      </p:sp>
      <p:sp>
        <p:nvSpPr>
          <p:cNvPr id="18" name="Tijdelijke aanduiding voor tekst 17">
            <a:extLst>
              <a:ext uri="{FF2B5EF4-FFF2-40B4-BE49-F238E27FC236}">
                <a16:creationId xmlns:a16="http://schemas.microsoft.com/office/drawing/2014/main" id="{DA70C737-3474-46CF-912F-5952915B6D44}"/>
              </a:ext>
            </a:extLst>
          </p:cNvPr>
          <p:cNvSpPr>
            <a:spLocks noGrp="1"/>
          </p:cNvSpPr>
          <p:nvPr>
            <p:ph type="body" sz="quarter" idx="16"/>
          </p:nvPr>
        </p:nvSpPr>
        <p:spPr/>
        <p:txBody>
          <a:bodyPr/>
          <a:lstStyle/>
          <a:p>
            <a:r>
              <a:rPr lang="nl-NL" err="1"/>
              <a:t>Situation</a:t>
            </a:r>
            <a:endParaRPr lang="en-US"/>
          </a:p>
        </p:txBody>
      </p:sp>
      <p:sp>
        <p:nvSpPr>
          <p:cNvPr id="24" name="Tijdelijke aanduiding voor tekst 23">
            <a:extLst>
              <a:ext uri="{FF2B5EF4-FFF2-40B4-BE49-F238E27FC236}">
                <a16:creationId xmlns:a16="http://schemas.microsoft.com/office/drawing/2014/main" id="{ADAF95A2-AA55-4F6F-943F-FBBACA48178A}"/>
              </a:ext>
            </a:extLst>
          </p:cNvPr>
          <p:cNvSpPr>
            <a:spLocks noGrp="1"/>
          </p:cNvSpPr>
          <p:nvPr>
            <p:ph sz="quarter" idx="23"/>
          </p:nvPr>
        </p:nvSpPr>
        <p:spPr>
          <a:xfrm>
            <a:off x="333264" y="2317184"/>
            <a:ext cx="3749638" cy="3594931"/>
          </a:xfrm>
        </p:spPr>
        <p:txBody>
          <a:bodyPr/>
          <a:lstStyle/>
          <a:p>
            <a:endParaRPr lang="en-GB" sz="1200"/>
          </a:p>
          <a:p>
            <a:pPr marL="285750" indent="-285750">
              <a:buFont typeface="Wingdings" panose="05000000000000000000" pitchFamily="2" charset="2"/>
              <a:buChar char="§"/>
            </a:pPr>
            <a:endParaRPr lang="en-GB" sz="1200"/>
          </a:p>
        </p:txBody>
      </p:sp>
      <p:sp>
        <p:nvSpPr>
          <p:cNvPr id="20" name="Tijdelijke aanduiding voor tekst 19">
            <a:extLst>
              <a:ext uri="{FF2B5EF4-FFF2-40B4-BE49-F238E27FC236}">
                <a16:creationId xmlns:a16="http://schemas.microsoft.com/office/drawing/2014/main" id="{B089BE7A-AF9C-4065-8CC4-356F9F7456B2}"/>
              </a:ext>
            </a:extLst>
          </p:cNvPr>
          <p:cNvSpPr>
            <a:spLocks noGrp="1"/>
          </p:cNvSpPr>
          <p:nvPr>
            <p:ph type="body" sz="quarter" idx="24"/>
          </p:nvPr>
        </p:nvSpPr>
        <p:spPr/>
        <p:txBody>
          <a:bodyPr/>
          <a:lstStyle/>
          <a:p>
            <a:r>
              <a:rPr lang="en-US"/>
              <a:t>Solution </a:t>
            </a:r>
          </a:p>
        </p:txBody>
      </p:sp>
      <p:sp>
        <p:nvSpPr>
          <p:cNvPr id="26" name="Tijdelijke aanduiding voor tekst 25">
            <a:extLst>
              <a:ext uri="{FF2B5EF4-FFF2-40B4-BE49-F238E27FC236}">
                <a16:creationId xmlns:a16="http://schemas.microsoft.com/office/drawing/2014/main" id="{ABBFFC3A-0733-4FA2-B4F4-D91DF919B0C8}"/>
              </a:ext>
            </a:extLst>
          </p:cNvPr>
          <p:cNvSpPr>
            <a:spLocks noGrp="1"/>
          </p:cNvSpPr>
          <p:nvPr>
            <p:ph sz="quarter" idx="25"/>
          </p:nvPr>
        </p:nvSpPr>
        <p:spPr>
          <a:xfrm>
            <a:off x="314958" y="2317184"/>
            <a:ext cx="3643200" cy="3594931"/>
          </a:xfrm>
        </p:spPr>
        <p:txBody>
          <a:bodyPr/>
          <a:lstStyle/>
          <a:p>
            <a:pPr marL="180975" indent="-180975">
              <a:buFont typeface="Wingdings" panose="05000000000000000000" pitchFamily="2" charset="2"/>
              <a:buChar char="§"/>
            </a:pPr>
            <a:r>
              <a:rPr lang="en-GB" sz="1200"/>
              <a:t>Facing the challenge of maintaining a clean environment in the presence of heat, moisture and organic materials</a:t>
            </a:r>
          </a:p>
          <a:p>
            <a:endParaRPr lang="en-GB" sz="1200"/>
          </a:p>
          <a:p>
            <a:pPr marL="180975" indent="-180975">
              <a:buFont typeface="Wingdings" panose="05000000000000000000" pitchFamily="2" charset="2"/>
              <a:buChar char="§"/>
            </a:pPr>
            <a:r>
              <a:rPr lang="en-GB" sz="1200"/>
              <a:t>When using cable ties in these applications, their notches and grooves provide a hospitable environment for bacteria and other microbes. </a:t>
            </a:r>
          </a:p>
        </p:txBody>
      </p:sp>
      <p:sp>
        <p:nvSpPr>
          <p:cNvPr id="22" name="Tijdelijke aanduiding voor tekst 21">
            <a:extLst>
              <a:ext uri="{FF2B5EF4-FFF2-40B4-BE49-F238E27FC236}">
                <a16:creationId xmlns:a16="http://schemas.microsoft.com/office/drawing/2014/main" id="{4399D395-FD87-461D-B1F7-2E9E1715FA1C}"/>
              </a:ext>
            </a:extLst>
          </p:cNvPr>
          <p:cNvSpPr>
            <a:spLocks noGrp="1"/>
          </p:cNvSpPr>
          <p:nvPr>
            <p:ph type="body" sz="quarter" idx="26"/>
          </p:nvPr>
        </p:nvSpPr>
        <p:spPr/>
        <p:txBody>
          <a:bodyPr/>
          <a:lstStyle/>
          <a:p>
            <a:r>
              <a:rPr lang="en-US"/>
              <a:t>Result</a:t>
            </a:r>
          </a:p>
        </p:txBody>
      </p:sp>
      <p:sp>
        <p:nvSpPr>
          <p:cNvPr id="17" name="Ondertitel 16">
            <a:extLst>
              <a:ext uri="{FF2B5EF4-FFF2-40B4-BE49-F238E27FC236}">
                <a16:creationId xmlns:a16="http://schemas.microsoft.com/office/drawing/2014/main" id="{C22298B7-391D-4BA1-B5B6-E491E4559785}"/>
              </a:ext>
            </a:extLst>
          </p:cNvPr>
          <p:cNvSpPr>
            <a:spLocks noGrp="1"/>
          </p:cNvSpPr>
          <p:nvPr>
            <p:ph type="subTitle" idx="13"/>
          </p:nvPr>
        </p:nvSpPr>
        <p:spPr/>
        <p:txBody>
          <a:bodyPr/>
          <a:lstStyle/>
          <a:p>
            <a:r>
              <a:rPr lang="en-US" dirty="0"/>
              <a:t>Ty-Fast Ag+ | bacteria-resistant cable ties</a:t>
            </a:r>
            <a:br>
              <a:rPr lang="en-US" dirty="0"/>
            </a:br>
            <a:endParaRPr lang="en-US" dirty="0"/>
          </a:p>
        </p:txBody>
      </p:sp>
      <p:sp>
        <p:nvSpPr>
          <p:cNvPr id="28" name="Tijdelijke aanduiding voor tekst 25">
            <a:extLst>
              <a:ext uri="{FF2B5EF4-FFF2-40B4-BE49-F238E27FC236}">
                <a16:creationId xmlns:a16="http://schemas.microsoft.com/office/drawing/2014/main" id="{6E4E55CB-9BA1-4392-877F-DA5F8AED167B}"/>
              </a:ext>
            </a:extLst>
          </p:cNvPr>
          <p:cNvSpPr txBox="1">
            <a:spLocks/>
          </p:cNvSpPr>
          <p:nvPr/>
        </p:nvSpPr>
        <p:spPr bwMode="gray">
          <a:xfrm>
            <a:off x="8210327" y="2317184"/>
            <a:ext cx="3643200" cy="3728920"/>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GB" sz="1200" dirty="0"/>
              <a:t>Third-party testing has indicated that Ty-Fast Ag+ bacteria-resistant cable ties:</a:t>
            </a:r>
          </a:p>
          <a:p>
            <a:pPr marL="285750" indent="-285750">
              <a:buFont typeface="Wingdings" panose="05000000000000000000" pitchFamily="2" charset="2"/>
              <a:buChar char="§"/>
            </a:pPr>
            <a:r>
              <a:rPr lang="en-GB" sz="1200" dirty="0"/>
              <a:t>Reduce common bacteria on the cable ties’ surfaces </a:t>
            </a:r>
            <a:r>
              <a:rPr lang="en-GB" sz="1200" b="1" dirty="0"/>
              <a:t>by more than 99.9 percent</a:t>
            </a:r>
            <a:r>
              <a:rPr lang="en-GB" sz="1200" dirty="0"/>
              <a:t>. </a:t>
            </a:r>
          </a:p>
          <a:p>
            <a:r>
              <a:rPr lang="en-GB" sz="1200" dirty="0"/>
              <a:t>Tests were compliant with:</a:t>
            </a:r>
          </a:p>
          <a:p>
            <a:pPr marL="265113" indent="-265113">
              <a:buFont typeface="Wingdings" panose="05000000000000000000" pitchFamily="2" charset="2"/>
              <a:buChar char="§"/>
            </a:pPr>
            <a:r>
              <a:rPr lang="en-GB" sz="1200" dirty="0"/>
              <a:t> </a:t>
            </a:r>
            <a:r>
              <a:rPr lang="en-GB" sz="1200" b="1" dirty="0"/>
              <a:t>ISO22196</a:t>
            </a:r>
            <a:r>
              <a:rPr lang="en-GB" sz="1200" dirty="0"/>
              <a:t>, Measurement of Antibacterial Activity on Plastic Surfaces </a:t>
            </a:r>
          </a:p>
          <a:p>
            <a:pPr marL="285750" indent="-285750">
              <a:buFont typeface="Wingdings" panose="05000000000000000000" pitchFamily="2" charset="2"/>
              <a:buChar char="§"/>
            </a:pPr>
            <a:r>
              <a:rPr lang="en-GB" sz="1200" dirty="0"/>
              <a:t>Measured the additive’s effect on </a:t>
            </a:r>
            <a:r>
              <a:rPr lang="en-GB" sz="1200" b="1" dirty="0"/>
              <a:t>E. coli</a:t>
            </a:r>
            <a:r>
              <a:rPr lang="en-GB" sz="1200" dirty="0"/>
              <a:t> and </a:t>
            </a:r>
            <a:r>
              <a:rPr lang="en-GB" sz="1200" b="1" dirty="0"/>
              <a:t>S. aureus</a:t>
            </a:r>
            <a:r>
              <a:rPr lang="en-GB" sz="1200" dirty="0"/>
              <a:t> bacteria specimens.</a:t>
            </a:r>
          </a:p>
          <a:p>
            <a:endParaRPr lang="en-GB" sz="1200" dirty="0"/>
          </a:p>
          <a:p>
            <a:r>
              <a:rPr lang="en-GB" sz="1200" dirty="0"/>
              <a:t>Further details:</a:t>
            </a:r>
          </a:p>
          <a:p>
            <a:pPr marL="285750" indent="-285750">
              <a:buFont typeface="Wingdings" panose="05000000000000000000" pitchFamily="2" charset="2"/>
              <a:buChar char="§"/>
            </a:pPr>
            <a:r>
              <a:rPr lang="en-GB" sz="1200" dirty="0"/>
              <a:t>UL® recognized, RoHS and FDA compliant</a:t>
            </a:r>
          </a:p>
          <a:p>
            <a:pPr marL="285750" indent="-285750">
              <a:buFont typeface="Wingdings" panose="05000000000000000000" pitchFamily="2" charset="2"/>
              <a:buChar char="§"/>
            </a:pPr>
            <a:r>
              <a:rPr lang="en-GB" sz="1200" dirty="0"/>
              <a:t>Fungus inert in accordance with MIL-T-152B standard. </a:t>
            </a:r>
          </a:p>
          <a:p>
            <a:pPr marL="285750" indent="-285750">
              <a:buFont typeface="Wingdings" panose="05000000000000000000" pitchFamily="2" charset="2"/>
              <a:buChar char="§"/>
            </a:pPr>
            <a:r>
              <a:rPr lang="en-GB" sz="1200" dirty="0"/>
              <a:t>The antimicrobial efficacy lasts a minimum of 2  years from manufacturer under normal-use conditions.</a:t>
            </a:r>
          </a:p>
        </p:txBody>
      </p:sp>
      <p:sp>
        <p:nvSpPr>
          <p:cNvPr id="14" name="Tijdelijke aanduiding voor tekst 25">
            <a:extLst>
              <a:ext uri="{FF2B5EF4-FFF2-40B4-BE49-F238E27FC236}">
                <a16:creationId xmlns:a16="http://schemas.microsoft.com/office/drawing/2014/main" id="{F1B08D7E-7AA9-4D3E-9ECF-DA967796087F}"/>
              </a:ext>
            </a:extLst>
          </p:cNvPr>
          <p:cNvSpPr txBox="1">
            <a:spLocks/>
          </p:cNvSpPr>
          <p:nvPr/>
        </p:nvSpPr>
        <p:spPr bwMode="gray">
          <a:xfrm>
            <a:off x="4271215" y="2317183"/>
            <a:ext cx="3749638" cy="359493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GB" sz="1200"/>
              <a:t>Ty-Fast Ag+ bacteria-resistant cable ties:</a:t>
            </a:r>
          </a:p>
          <a:p>
            <a:pPr marL="171450" indent="-171450">
              <a:buFont typeface="Wingdings" panose="05000000000000000000" pitchFamily="2" charset="2"/>
              <a:buChar char="§"/>
            </a:pPr>
            <a:r>
              <a:rPr lang="en-GB" sz="1200"/>
              <a:t>The industry’s first cable ties to inhibit microbial growth.  </a:t>
            </a:r>
          </a:p>
          <a:p>
            <a:pPr marL="171450" indent="-171450">
              <a:buFont typeface="Wingdings" panose="05000000000000000000" pitchFamily="2" charset="2"/>
              <a:buChar char="§"/>
            </a:pPr>
            <a:r>
              <a:rPr lang="en-GB" sz="1200"/>
              <a:t>Prevent the growth of bacteria, fungi and </a:t>
            </a:r>
            <a:r>
              <a:rPr lang="en-GB" sz="1200" err="1"/>
              <a:t>mold</a:t>
            </a:r>
            <a:r>
              <a:rPr lang="en-GB" sz="1200"/>
              <a:t> on the cable ties’ surfaces. </a:t>
            </a:r>
          </a:p>
          <a:p>
            <a:pPr marL="351468" lvl="1" indent="-171450">
              <a:buFont typeface="Arial" panose="020B0604020202020204" pitchFamily="34" charset="0"/>
              <a:buChar char="•"/>
            </a:pPr>
            <a:r>
              <a:rPr lang="en-GB" sz="1200" err="1"/>
              <a:t>Molded</a:t>
            </a:r>
            <a:r>
              <a:rPr lang="en-GB" sz="1200"/>
              <a:t> from an FDA-compliant nylon resin </a:t>
            </a:r>
          </a:p>
          <a:p>
            <a:pPr marL="351468" lvl="1" indent="-171450">
              <a:buFont typeface="Arial" panose="020B0604020202020204" pitchFamily="34" charset="0"/>
              <a:buChar char="•"/>
            </a:pPr>
            <a:r>
              <a:rPr lang="en-GB" sz="1200"/>
              <a:t>Blended with an EPA-registered antimicrobial silver ion additive </a:t>
            </a:r>
          </a:p>
          <a:p>
            <a:pPr marL="351468" lvl="1" indent="-171450">
              <a:buFont typeface="Wingdings" panose="05000000000000000000" pitchFamily="2" charset="2"/>
              <a:buChar char="§"/>
            </a:pPr>
            <a:endParaRPr lang="en-GB" sz="1200"/>
          </a:p>
          <a:p>
            <a:pPr lvl="1" indent="0">
              <a:buNone/>
            </a:pPr>
            <a:endParaRPr lang="en-GB" sz="1200"/>
          </a:p>
          <a:p>
            <a:pPr marL="180975" indent="-180975">
              <a:buFont typeface="Wingdings" panose="05000000000000000000" pitchFamily="2" charset="2"/>
              <a:buChar char="§"/>
            </a:pPr>
            <a:endParaRPr lang="en-US" sz="1200"/>
          </a:p>
        </p:txBody>
      </p:sp>
      <p:pic>
        <p:nvPicPr>
          <p:cNvPr id="3" name="Afbeelding 2">
            <a:extLst>
              <a:ext uri="{FF2B5EF4-FFF2-40B4-BE49-F238E27FC236}">
                <a16:creationId xmlns:a16="http://schemas.microsoft.com/office/drawing/2014/main" id="{A1D9645B-CB27-4F38-8F30-ED9B15F663C1}"/>
              </a:ext>
            </a:extLst>
          </p:cNvPr>
          <p:cNvPicPr>
            <a:picLocks noChangeAspect="1"/>
          </p:cNvPicPr>
          <p:nvPr/>
        </p:nvPicPr>
        <p:blipFill rotWithShape="1">
          <a:blip r:embed="rId2"/>
          <a:srcRect l="19076" t="6920" r="19397" b="6218"/>
          <a:stretch/>
        </p:blipFill>
        <p:spPr>
          <a:xfrm>
            <a:off x="1073897" y="4167961"/>
            <a:ext cx="2005756" cy="1878143"/>
          </a:xfrm>
          <a:prstGeom prst="rect">
            <a:avLst/>
          </a:prstGeom>
        </p:spPr>
      </p:pic>
      <p:pic>
        <p:nvPicPr>
          <p:cNvPr id="6" name="Afbeelding 5">
            <a:extLst>
              <a:ext uri="{FF2B5EF4-FFF2-40B4-BE49-F238E27FC236}">
                <a16:creationId xmlns:a16="http://schemas.microsoft.com/office/drawing/2014/main" id="{B83481DF-DD28-4BD6-9995-A48B332400BC}"/>
              </a:ext>
            </a:extLst>
          </p:cNvPr>
          <p:cNvPicPr>
            <a:picLocks noChangeAspect="1"/>
          </p:cNvPicPr>
          <p:nvPr/>
        </p:nvPicPr>
        <p:blipFill rotWithShape="1">
          <a:blip r:embed="rId3"/>
          <a:srcRect l="17491" t="5974" r="20356" b="6281"/>
          <a:stretch/>
        </p:blipFill>
        <p:spPr>
          <a:xfrm>
            <a:off x="5201322" y="4167961"/>
            <a:ext cx="2005756" cy="1878141"/>
          </a:xfrm>
          <a:prstGeom prst="rect">
            <a:avLst/>
          </a:prstGeom>
        </p:spPr>
      </p:pic>
      <p:sp>
        <p:nvSpPr>
          <p:cNvPr id="15" name="Ovaal 14">
            <a:extLst>
              <a:ext uri="{FF2B5EF4-FFF2-40B4-BE49-F238E27FC236}">
                <a16:creationId xmlns:a16="http://schemas.microsoft.com/office/drawing/2014/main" id="{D394C06C-F82D-4824-B035-2B5B4D6FA6B9}"/>
              </a:ext>
            </a:extLst>
          </p:cNvPr>
          <p:cNvSpPr/>
          <p:nvPr/>
        </p:nvSpPr>
        <p:spPr bwMode="gray">
          <a:xfrm>
            <a:off x="11435024" y="261257"/>
            <a:ext cx="532563" cy="50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198236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37998-689F-42E9-877B-DE2C3A7BEEA3}"/>
              </a:ext>
            </a:extLst>
          </p:cNvPr>
          <p:cNvSpPr>
            <a:spLocks noGrp="1"/>
          </p:cNvSpPr>
          <p:nvPr>
            <p:ph type="title"/>
          </p:nvPr>
        </p:nvSpPr>
        <p:spPr/>
        <p:txBody>
          <a:bodyPr/>
          <a:lstStyle/>
          <a:p>
            <a:r>
              <a:rPr lang="en-US"/>
              <a:t>Engineered installation solutions</a:t>
            </a:r>
          </a:p>
        </p:txBody>
      </p:sp>
      <p:sp>
        <p:nvSpPr>
          <p:cNvPr id="4" name="Tijdelijke aanduiding voor datum 3">
            <a:extLst>
              <a:ext uri="{FF2B5EF4-FFF2-40B4-BE49-F238E27FC236}">
                <a16:creationId xmlns:a16="http://schemas.microsoft.com/office/drawing/2014/main" id="{00562422-5039-4990-8624-1CE2C8C66B10}"/>
              </a:ext>
            </a:extLst>
          </p:cNvPr>
          <p:cNvSpPr>
            <a:spLocks noGrp="1"/>
          </p:cNvSpPr>
          <p:nvPr>
            <p:ph type="dt" sz="half" idx="11"/>
          </p:nvPr>
        </p:nvSpPr>
        <p:spPr/>
        <p:txBody>
          <a:bodyPr/>
          <a:lstStyle/>
          <a:p>
            <a:fld id="{4094DB61-25C8-4EF5-ACA6-394B43063948}" type="datetime4">
              <a:rPr lang="en-US" smtClean="0"/>
              <a:t>April 2, 2020</a:t>
            </a:fld>
            <a:endParaRPr lang="en-US"/>
          </a:p>
        </p:txBody>
      </p:sp>
      <p:sp>
        <p:nvSpPr>
          <p:cNvPr id="5" name="Tijdelijke aanduiding voor dianummer 4">
            <a:extLst>
              <a:ext uri="{FF2B5EF4-FFF2-40B4-BE49-F238E27FC236}">
                <a16:creationId xmlns:a16="http://schemas.microsoft.com/office/drawing/2014/main" id="{1C8654B3-8878-47C0-8855-1806F3B354DA}"/>
              </a:ext>
            </a:extLst>
          </p:cNvPr>
          <p:cNvSpPr>
            <a:spLocks noGrp="1"/>
          </p:cNvSpPr>
          <p:nvPr>
            <p:ph type="sldNum" sz="quarter" idx="12"/>
          </p:nvPr>
        </p:nvSpPr>
        <p:spPr/>
        <p:txBody>
          <a:bodyPr/>
          <a:lstStyle/>
          <a:p>
            <a:r>
              <a:rPr lang="en-US"/>
              <a:t>Slide </a:t>
            </a:r>
            <a:fld id="{619F89D8-7AE3-494A-97F3-03D680869632}" type="slidenum">
              <a:rPr lang="en-US" smtClean="0"/>
              <a:pPr/>
              <a:t>7</a:t>
            </a:fld>
            <a:endParaRPr lang="en-US"/>
          </a:p>
        </p:txBody>
      </p:sp>
      <p:sp>
        <p:nvSpPr>
          <p:cNvPr id="6" name="Tijdelijke aanduiding voor tekst 5">
            <a:extLst>
              <a:ext uri="{FF2B5EF4-FFF2-40B4-BE49-F238E27FC236}">
                <a16:creationId xmlns:a16="http://schemas.microsoft.com/office/drawing/2014/main" id="{94EBC8FA-3FCF-4301-9038-EAC685B6C6F2}"/>
              </a:ext>
            </a:extLst>
          </p:cNvPr>
          <p:cNvSpPr>
            <a:spLocks noGrp="1"/>
          </p:cNvSpPr>
          <p:nvPr>
            <p:ph type="body" sz="quarter" idx="16"/>
          </p:nvPr>
        </p:nvSpPr>
        <p:spPr/>
        <p:txBody>
          <a:bodyPr/>
          <a:lstStyle/>
          <a:p>
            <a:r>
              <a:rPr lang="en-US"/>
              <a:t>Situation	</a:t>
            </a:r>
          </a:p>
        </p:txBody>
      </p:sp>
      <p:sp>
        <p:nvSpPr>
          <p:cNvPr id="7" name="Tijdelijke aanduiding voor inhoud 6">
            <a:extLst>
              <a:ext uri="{FF2B5EF4-FFF2-40B4-BE49-F238E27FC236}">
                <a16:creationId xmlns:a16="http://schemas.microsoft.com/office/drawing/2014/main" id="{71930785-6E44-4EF1-AC12-3CA7DA5150CB}"/>
              </a:ext>
            </a:extLst>
          </p:cNvPr>
          <p:cNvSpPr>
            <a:spLocks noGrp="1"/>
          </p:cNvSpPr>
          <p:nvPr>
            <p:ph sz="quarter" idx="23"/>
          </p:nvPr>
        </p:nvSpPr>
        <p:spPr/>
        <p:txBody>
          <a:bodyPr/>
          <a:lstStyle/>
          <a:p>
            <a:r>
              <a:rPr lang="en-GB" sz="1200"/>
              <a:t>The FDA’s Food Safety Modernization Act now requires:</a:t>
            </a:r>
          </a:p>
          <a:p>
            <a:pPr marL="285750" lvl="0" indent="-285750">
              <a:buFont typeface="Wingdings" panose="05000000000000000000" pitchFamily="2" charset="2"/>
              <a:buChar char="§"/>
            </a:pPr>
            <a:r>
              <a:rPr lang="en-GB" sz="1200"/>
              <a:t>Everything attached to the walls inside food processing areas </a:t>
            </a:r>
          </a:p>
          <a:p>
            <a:pPr marL="285750" lvl="0" indent="-285750">
              <a:buFont typeface="Wingdings" panose="05000000000000000000" pitchFamily="2" charset="2"/>
              <a:buChar char="§"/>
            </a:pPr>
            <a:r>
              <a:rPr lang="en-GB" sz="1200"/>
              <a:t>To be offset, allowing for 360˚ access and clean around. </a:t>
            </a:r>
          </a:p>
          <a:p>
            <a:endParaRPr lang="en-US" sz="1200"/>
          </a:p>
        </p:txBody>
      </p:sp>
      <p:sp>
        <p:nvSpPr>
          <p:cNvPr id="8" name="Tijdelijke aanduiding voor tekst 7">
            <a:extLst>
              <a:ext uri="{FF2B5EF4-FFF2-40B4-BE49-F238E27FC236}">
                <a16:creationId xmlns:a16="http://schemas.microsoft.com/office/drawing/2014/main" id="{FE7A9039-9E73-4D51-8844-12BDB8E83A08}"/>
              </a:ext>
            </a:extLst>
          </p:cNvPr>
          <p:cNvSpPr>
            <a:spLocks noGrp="1"/>
          </p:cNvSpPr>
          <p:nvPr>
            <p:ph type="body" sz="quarter" idx="24"/>
          </p:nvPr>
        </p:nvSpPr>
        <p:spPr/>
        <p:txBody>
          <a:bodyPr/>
          <a:lstStyle/>
          <a:p>
            <a:r>
              <a:rPr lang="en-US"/>
              <a:t>Solution	</a:t>
            </a:r>
          </a:p>
        </p:txBody>
      </p:sp>
      <p:sp>
        <p:nvSpPr>
          <p:cNvPr id="9" name="Tijdelijke aanduiding voor inhoud 8">
            <a:extLst>
              <a:ext uri="{FF2B5EF4-FFF2-40B4-BE49-F238E27FC236}">
                <a16:creationId xmlns:a16="http://schemas.microsoft.com/office/drawing/2014/main" id="{CA1394FA-F6AE-40F5-A5AE-79B76E0823B2}"/>
              </a:ext>
            </a:extLst>
          </p:cNvPr>
          <p:cNvSpPr>
            <a:spLocks noGrp="1"/>
          </p:cNvSpPr>
          <p:nvPr>
            <p:ph sz="quarter" idx="25"/>
          </p:nvPr>
        </p:nvSpPr>
        <p:spPr/>
        <p:txBody>
          <a:bodyPr/>
          <a:lstStyle/>
          <a:p>
            <a:pPr marL="171450" lvl="0" indent="-171450">
              <a:buFont typeface="Wingdings" panose="05000000000000000000" pitchFamily="2" charset="2"/>
              <a:buChar char="§"/>
            </a:pPr>
            <a:r>
              <a:rPr lang="en-GB" sz="1200"/>
              <a:t>The industry’s first wall offset spacers that inhibit bacterial growth on the spacer surface</a:t>
            </a:r>
          </a:p>
          <a:p>
            <a:pPr marL="171450" lvl="0" indent="-171450">
              <a:buFont typeface="Wingdings" panose="05000000000000000000" pitchFamily="2" charset="2"/>
              <a:buChar char="§"/>
            </a:pPr>
            <a:r>
              <a:rPr lang="en-GB" sz="1200"/>
              <a:t>Made from our Ag+ FDA-compliant nylon resin</a:t>
            </a:r>
          </a:p>
          <a:p>
            <a:pPr marL="171450" lvl="0" indent="-171450">
              <a:buFont typeface="Wingdings" panose="05000000000000000000" pitchFamily="2" charset="2"/>
              <a:buChar char="§"/>
            </a:pPr>
            <a:r>
              <a:rPr lang="en-GB" sz="1200"/>
              <a:t>Containing silver ions to inhibit the growth of bacteria, fungus and </a:t>
            </a:r>
            <a:r>
              <a:rPr lang="en-GB" sz="1200" err="1"/>
              <a:t>mold</a:t>
            </a:r>
            <a:r>
              <a:rPr lang="en-GB" sz="1200"/>
              <a:t>  on the spacer surface.</a:t>
            </a:r>
          </a:p>
          <a:p>
            <a:pPr marL="171450" lvl="0" indent="-171450">
              <a:buFont typeface="Wingdings" panose="05000000000000000000" pitchFamily="2" charset="2"/>
              <a:buChar char="§"/>
            </a:pPr>
            <a:r>
              <a:rPr lang="en-GB" sz="1200"/>
              <a:t>Cylindrical design with no exposed flat surfaces</a:t>
            </a:r>
          </a:p>
          <a:p>
            <a:pPr marL="171450" lvl="0" indent="-171450">
              <a:buFont typeface="Wingdings" panose="05000000000000000000" pitchFamily="2" charset="2"/>
              <a:buChar char="§"/>
            </a:pPr>
            <a:r>
              <a:rPr lang="en-GB" sz="1200"/>
              <a:t>To prevent the collection and retention of liquids or debris</a:t>
            </a:r>
          </a:p>
          <a:p>
            <a:pPr marL="171450" lvl="0" indent="-171450">
              <a:buFont typeface="Wingdings" panose="05000000000000000000" pitchFamily="2" charset="2"/>
              <a:buChar char="§"/>
            </a:pPr>
            <a:endParaRPr lang="en-GB" sz="1200"/>
          </a:p>
          <a:p>
            <a:pPr lvl="0"/>
            <a:r>
              <a:rPr lang="en-GB" sz="1200"/>
              <a:t> </a:t>
            </a:r>
          </a:p>
          <a:p>
            <a:pPr marL="285750" lvl="0" indent="-285750">
              <a:buFont typeface="Wingdings" panose="05000000000000000000" pitchFamily="2" charset="2"/>
              <a:buChar char="§"/>
            </a:pPr>
            <a:endParaRPr lang="en-GB" sz="1200"/>
          </a:p>
          <a:p>
            <a:endParaRPr lang="en-GB" sz="1200"/>
          </a:p>
          <a:p>
            <a:pPr marL="285750" lvl="0" indent="-285750">
              <a:buFont typeface="Wingdings" panose="05000000000000000000" pitchFamily="2" charset="2"/>
              <a:buChar char="§"/>
            </a:pPr>
            <a:endParaRPr lang="en-GB" sz="1200"/>
          </a:p>
          <a:p>
            <a:endParaRPr lang="en-US" sz="1200"/>
          </a:p>
        </p:txBody>
      </p:sp>
      <p:sp>
        <p:nvSpPr>
          <p:cNvPr id="10" name="Tijdelijke aanduiding voor tekst 9">
            <a:extLst>
              <a:ext uri="{FF2B5EF4-FFF2-40B4-BE49-F238E27FC236}">
                <a16:creationId xmlns:a16="http://schemas.microsoft.com/office/drawing/2014/main" id="{D3DB956F-97E8-460C-89DF-9BFD61ED6171}"/>
              </a:ext>
            </a:extLst>
          </p:cNvPr>
          <p:cNvSpPr>
            <a:spLocks noGrp="1"/>
          </p:cNvSpPr>
          <p:nvPr>
            <p:ph type="body" sz="quarter" idx="26"/>
          </p:nvPr>
        </p:nvSpPr>
        <p:spPr/>
        <p:txBody>
          <a:bodyPr/>
          <a:lstStyle/>
          <a:p>
            <a:r>
              <a:rPr lang="en-US"/>
              <a:t>Result</a:t>
            </a:r>
          </a:p>
        </p:txBody>
      </p:sp>
      <p:sp>
        <p:nvSpPr>
          <p:cNvPr id="11" name="Tijdelijke aanduiding voor inhoud 10">
            <a:extLst>
              <a:ext uri="{FF2B5EF4-FFF2-40B4-BE49-F238E27FC236}">
                <a16:creationId xmlns:a16="http://schemas.microsoft.com/office/drawing/2014/main" id="{352FA84D-DF3C-445D-9888-230B9D7A41A0}"/>
              </a:ext>
            </a:extLst>
          </p:cNvPr>
          <p:cNvSpPr>
            <a:spLocks noGrp="1"/>
          </p:cNvSpPr>
          <p:nvPr>
            <p:ph sz="quarter" idx="27"/>
          </p:nvPr>
        </p:nvSpPr>
        <p:spPr>
          <a:xfrm>
            <a:off x="8210326" y="2317184"/>
            <a:ext cx="3836361" cy="3594931"/>
          </a:xfrm>
        </p:spPr>
        <p:txBody>
          <a:bodyPr/>
          <a:lstStyle/>
          <a:p>
            <a:pPr marL="285750" indent="-285750">
              <a:buFont typeface="Wingdings" panose="05000000000000000000" pitchFamily="2" charset="2"/>
              <a:buChar char="§"/>
            </a:pPr>
            <a:r>
              <a:rPr lang="en-GB" sz="1200"/>
              <a:t>Ag+ material is </a:t>
            </a:r>
            <a:r>
              <a:rPr lang="en-GB" sz="1200" b="1"/>
              <a:t>99.9% effective </a:t>
            </a:r>
            <a:r>
              <a:rPr lang="en-GB" sz="1200"/>
              <a:t>at killing E. coli, Staphylococcus and Salmonella on the treated material surface compared to untreated material.*</a:t>
            </a:r>
          </a:p>
          <a:p>
            <a:pPr marL="285750" indent="-285750">
              <a:buFont typeface="Wingdings" panose="05000000000000000000" pitchFamily="2" charset="2"/>
              <a:buChar char="§"/>
            </a:pPr>
            <a:r>
              <a:rPr lang="en-GB" sz="1200"/>
              <a:t>Meeting Sanitary design principles </a:t>
            </a:r>
          </a:p>
          <a:p>
            <a:pPr marL="285750" indent="-285750">
              <a:buFont typeface="Wingdings" panose="05000000000000000000" pitchFamily="2" charset="2"/>
              <a:buChar char="§"/>
            </a:pPr>
            <a:r>
              <a:rPr lang="en-GB" sz="1200"/>
              <a:t>Meeting European Hygienic Engineering Design Guidelines (EHEDG). </a:t>
            </a:r>
          </a:p>
          <a:p>
            <a:pPr marL="285750" indent="-285750">
              <a:buFont typeface="Wingdings" panose="05000000000000000000" pitchFamily="2" charset="2"/>
              <a:buChar char="§"/>
            </a:pPr>
            <a:endParaRPr lang="en-GB" sz="1200"/>
          </a:p>
          <a:p>
            <a:pPr lvl="0"/>
            <a:r>
              <a:rPr lang="en-GB" sz="1200"/>
              <a:t>Due to the non-metallic construction:</a:t>
            </a:r>
          </a:p>
          <a:p>
            <a:pPr marL="265113" lvl="0" indent="-265113">
              <a:buFont typeface="Wingdings" panose="05000000000000000000" pitchFamily="2" charset="2"/>
              <a:buChar char="§"/>
            </a:pPr>
            <a:r>
              <a:rPr lang="en-GB" sz="1200"/>
              <a:t>Corrosion isn’t an issue. </a:t>
            </a:r>
          </a:p>
          <a:p>
            <a:pPr marL="265113" lvl="0" indent="-265113">
              <a:buFont typeface="Wingdings" panose="05000000000000000000" pitchFamily="2" charset="2"/>
              <a:buChar char="§"/>
            </a:pPr>
            <a:r>
              <a:rPr lang="en-GB" sz="1200"/>
              <a:t>Lighter in weight and more economical than comparable stainless steel spacers. </a:t>
            </a:r>
          </a:p>
          <a:p>
            <a:pPr marL="265113" lvl="0" indent="-265113">
              <a:buFont typeface="Wingdings" panose="05000000000000000000" pitchFamily="2" charset="2"/>
              <a:buChar char="§"/>
            </a:pPr>
            <a:r>
              <a:rPr lang="en-GB" sz="1200"/>
              <a:t>Ready to install = faster and easier to use than custom-fabricated solutions ”</a:t>
            </a:r>
          </a:p>
          <a:p>
            <a:endParaRPr lang="en-GB" sz="1200"/>
          </a:p>
          <a:p>
            <a:endParaRPr lang="en-US" sz="1200"/>
          </a:p>
        </p:txBody>
      </p:sp>
      <p:sp>
        <p:nvSpPr>
          <p:cNvPr id="12" name="Ondertitel 11">
            <a:extLst>
              <a:ext uri="{FF2B5EF4-FFF2-40B4-BE49-F238E27FC236}">
                <a16:creationId xmlns:a16="http://schemas.microsoft.com/office/drawing/2014/main" id="{6D64C412-76A0-4550-940A-AE996A96D832}"/>
              </a:ext>
            </a:extLst>
          </p:cNvPr>
          <p:cNvSpPr>
            <a:spLocks noGrp="1"/>
          </p:cNvSpPr>
          <p:nvPr>
            <p:ph type="subTitle" idx="13"/>
          </p:nvPr>
        </p:nvSpPr>
        <p:spPr/>
        <p:txBody>
          <a:bodyPr/>
          <a:lstStyle/>
          <a:p>
            <a:r>
              <a:rPr lang="en-GB" dirty="0" err="1"/>
              <a:t>SuperClean</a:t>
            </a:r>
            <a:r>
              <a:rPr lang="en-GB" dirty="0"/>
              <a:t>™ wall offset spacers | </a:t>
            </a:r>
            <a:r>
              <a:rPr lang="en-US" dirty="0"/>
              <a:t>Properly cleaning and sanitizing behind or between equipment</a:t>
            </a:r>
            <a:endParaRPr lang="en-GB" dirty="0"/>
          </a:p>
          <a:p>
            <a:endParaRPr lang="en-US" dirty="0"/>
          </a:p>
        </p:txBody>
      </p:sp>
      <p:pic>
        <p:nvPicPr>
          <p:cNvPr id="81922" name="Picture 2" descr="https://edit.abb.com/images/librariesprovider84/lpcw-images/wire-cablemanagement/cable-ties-accessories/wcm_superclean-wall-offset-spacer_2.jpg?sfvrsn=f04b8715_1&amp;CropWidth=192&amp;CropHeight=127&amp;Quality=High&amp;CropX=0&amp;CropY=0&amp;Width=192&amp;Height=127&amp;Method=CropToFixedAreaCropToFixedAreaArguments&amp;Key=2ae30c5497c9d1df12168c4a327d0192">
            <a:extLst>
              <a:ext uri="{FF2B5EF4-FFF2-40B4-BE49-F238E27FC236}">
                <a16:creationId xmlns:a16="http://schemas.microsoft.com/office/drawing/2014/main" id="{E48BC6DE-0DF0-4A8B-9E0F-DD3499D6B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279" y="4600633"/>
            <a:ext cx="2140917" cy="1416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12">
            <a:extLst>
              <a:ext uri="{FF2B5EF4-FFF2-40B4-BE49-F238E27FC236}">
                <a16:creationId xmlns:a16="http://schemas.microsoft.com/office/drawing/2014/main" id="{366244CA-9CE2-4D7A-9F5F-55D2AB50203C}"/>
              </a:ext>
            </a:extLst>
          </p:cNvPr>
          <p:cNvGraphicFramePr>
            <a:graphicFrameLocks noChangeAspect="1"/>
          </p:cNvGraphicFramePr>
          <p:nvPr/>
        </p:nvGraphicFramePr>
        <p:xfrm>
          <a:off x="2218750" y="3504030"/>
          <a:ext cx="1815769" cy="2542076"/>
        </p:xfrm>
        <a:graphic>
          <a:graphicData uri="http://schemas.openxmlformats.org/presentationml/2006/ole">
            <mc:AlternateContent xmlns:mc="http://schemas.openxmlformats.org/markup-compatibility/2006">
              <mc:Choice xmlns:v="urn:schemas-microsoft-com:vml" Requires="v">
                <p:oleObj spid="_x0000_s147521" name="Image" r:id="rId5" imgW="1333080" imgH="1866600" progId="Photoshop.Image.55">
                  <p:embed/>
                </p:oleObj>
              </mc:Choice>
              <mc:Fallback>
                <p:oleObj name="Image" r:id="rId5" imgW="1333080" imgH="1866600" progId="Photoshop.Image.55">
                  <p:embed/>
                  <p:pic>
                    <p:nvPicPr>
                      <p:cNvPr id="13" name="Object 12">
                        <a:extLst>
                          <a:ext uri="{FF2B5EF4-FFF2-40B4-BE49-F238E27FC236}">
                            <a16:creationId xmlns:a16="http://schemas.microsoft.com/office/drawing/2014/main" id="{366244CA-9CE2-4D7A-9F5F-55D2AB50203C}"/>
                          </a:ext>
                        </a:extLst>
                      </p:cNvPr>
                      <p:cNvPicPr/>
                      <p:nvPr/>
                    </p:nvPicPr>
                    <p:blipFill>
                      <a:blip r:embed="rId6"/>
                      <a:stretch>
                        <a:fillRect/>
                      </a:stretch>
                    </p:blipFill>
                    <p:spPr>
                      <a:xfrm>
                        <a:off x="2218750" y="3504030"/>
                        <a:ext cx="1815769" cy="2542076"/>
                      </a:xfrm>
                      <a:prstGeom prst="rect">
                        <a:avLst/>
                      </a:prstGeom>
                    </p:spPr>
                  </p:pic>
                </p:oleObj>
              </mc:Fallback>
            </mc:AlternateContent>
          </a:graphicData>
        </a:graphic>
      </p:graphicFrame>
      <p:sp>
        <p:nvSpPr>
          <p:cNvPr id="3" name="Ovaal 2">
            <a:extLst>
              <a:ext uri="{FF2B5EF4-FFF2-40B4-BE49-F238E27FC236}">
                <a16:creationId xmlns:a16="http://schemas.microsoft.com/office/drawing/2014/main" id="{FE4B7513-285E-45C4-954E-AEBD65CDB391}"/>
              </a:ext>
            </a:extLst>
          </p:cNvPr>
          <p:cNvSpPr/>
          <p:nvPr/>
        </p:nvSpPr>
        <p:spPr bwMode="gray">
          <a:xfrm>
            <a:off x="11435024" y="261257"/>
            <a:ext cx="532563" cy="50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332890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a:extLst>
              <a:ext uri="{FF2B5EF4-FFF2-40B4-BE49-F238E27FC236}">
                <a16:creationId xmlns:a16="http://schemas.microsoft.com/office/drawing/2014/main" id="{CA5A8413-4ECF-4117-AE1C-7521377ABA2B}"/>
              </a:ext>
            </a:extLst>
          </p:cNvPr>
          <p:cNvSpPr>
            <a:spLocks noGrp="1"/>
          </p:cNvSpPr>
          <p:nvPr>
            <p:ph type="title"/>
          </p:nvPr>
        </p:nvSpPr>
        <p:spPr/>
        <p:txBody>
          <a:bodyPr/>
          <a:lstStyle/>
          <a:p>
            <a:r>
              <a:rPr lang="en-US"/>
              <a:t>Case study</a:t>
            </a:r>
          </a:p>
        </p:txBody>
      </p:sp>
      <p:sp>
        <p:nvSpPr>
          <p:cNvPr id="4" name="Tijdelijke aanduiding voor datum 3">
            <a:extLst>
              <a:ext uri="{FF2B5EF4-FFF2-40B4-BE49-F238E27FC236}">
                <a16:creationId xmlns:a16="http://schemas.microsoft.com/office/drawing/2014/main" id="{0597122A-B780-4DAD-AC16-DD389B5EFE1D}"/>
              </a:ext>
            </a:extLst>
          </p:cNvPr>
          <p:cNvSpPr>
            <a:spLocks noGrp="1"/>
          </p:cNvSpPr>
          <p:nvPr>
            <p:ph type="dt" sz="half" idx="11"/>
          </p:nvPr>
        </p:nvSpPr>
        <p:spPr/>
        <p:txBody>
          <a:bodyPr/>
          <a:lstStyle/>
          <a:p>
            <a:fld id="{D8D4DCBA-4C7A-4489-854D-9CAAB7BC53A0}" type="datetime4">
              <a:rPr lang="en-US" smtClean="0"/>
              <a:t>April 2, 2020</a:t>
            </a:fld>
            <a:endParaRPr lang="en-US"/>
          </a:p>
        </p:txBody>
      </p:sp>
      <p:sp>
        <p:nvSpPr>
          <p:cNvPr id="5" name="Tijdelijke aanduiding voor dianummer 4">
            <a:extLst>
              <a:ext uri="{FF2B5EF4-FFF2-40B4-BE49-F238E27FC236}">
                <a16:creationId xmlns:a16="http://schemas.microsoft.com/office/drawing/2014/main" id="{3A159332-05F0-41BC-93E7-5EB6E02B3551}"/>
              </a:ext>
            </a:extLst>
          </p:cNvPr>
          <p:cNvSpPr>
            <a:spLocks noGrp="1"/>
          </p:cNvSpPr>
          <p:nvPr>
            <p:ph type="sldNum" sz="quarter" idx="12"/>
          </p:nvPr>
        </p:nvSpPr>
        <p:spPr/>
        <p:txBody>
          <a:bodyPr/>
          <a:lstStyle/>
          <a:p>
            <a:r>
              <a:rPr lang="en-US"/>
              <a:t>Slide </a:t>
            </a:r>
            <a:fld id="{619F89D8-7AE3-494A-97F3-03D680869632}" type="slidenum">
              <a:rPr lang="en-US" smtClean="0"/>
              <a:pPr/>
              <a:t>8</a:t>
            </a:fld>
            <a:endParaRPr lang="en-US"/>
          </a:p>
        </p:txBody>
      </p:sp>
      <p:sp>
        <p:nvSpPr>
          <p:cNvPr id="29" name="Tijdelijke aanduiding voor tekst 28">
            <a:extLst>
              <a:ext uri="{FF2B5EF4-FFF2-40B4-BE49-F238E27FC236}">
                <a16:creationId xmlns:a16="http://schemas.microsoft.com/office/drawing/2014/main" id="{FF9D421C-1F8E-4B69-8792-3A65F58C717B}"/>
              </a:ext>
            </a:extLst>
          </p:cNvPr>
          <p:cNvSpPr>
            <a:spLocks noGrp="1"/>
          </p:cNvSpPr>
          <p:nvPr>
            <p:ph type="body" sz="quarter" idx="16"/>
          </p:nvPr>
        </p:nvSpPr>
        <p:spPr/>
        <p:txBody>
          <a:bodyPr/>
          <a:lstStyle/>
          <a:p>
            <a:r>
              <a:rPr lang="en-US" dirty="0"/>
              <a:t>Case studies</a:t>
            </a:r>
          </a:p>
        </p:txBody>
      </p:sp>
      <p:sp>
        <p:nvSpPr>
          <p:cNvPr id="33" name="Tijdelijke aanduiding voor tekst 32">
            <a:extLst>
              <a:ext uri="{FF2B5EF4-FFF2-40B4-BE49-F238E27FC236}">
                <a16:creationId xmlns:a16="http://schemas.microsoft.com/office/drawing/2014/main" id="{73375042-1120-41BF-ADB1-A849DB1639CF}"/>
              </a:ext>
            </a:extLst>
          </p:cNvPr>
          <p:cNvSpPr>
            <a:spLocks noGrp="1"/>
          </p:cNvSpPr>
          <p:nvPr>
            <p:ph type="body" sz="quarter" idx="26"/>
          </p:nvPr>
        </p:nvSpPr>
        <p:spPr/>
        <p:txBody>
          <a:bodyPr/>
          <a:lstStyle/>
          <a:p>
            <a:r>
              <a:rPr lang="en-US"/>
              <a:t>In </a:t>
            </a:r>
            <a:r>
              <a:rPr lang="en-US" err="1"/>
              <a:t>practise</a:t>
            </a:r>
            <a:endParaRPr lang="en-US"/>
          </a:p>
        </p:txBody>
      </p:sp>
      <p:sp>
        <p:nvSpPr>
          <p:cNvPr id="28" name="Ondertitel 27">
            <a:extLst>
              <a:ext uri="{FF2B5EF4-FFF2-40B4-BE49-F238E27FC236}">
                <a16:creationId xmlns:a16="http://schemas.microsoft.com/office/drawing/2014/main" id="{9D98185E-3164-4C83-A4B1-F6BC3CBD475A}"/>
              </a:ext>
            </a:extLst>
          </p:cNvPr>
          <p:cNvSpPr>
            <a:spLocks noGrp="1"/>
          </p:cNvSpPr>
          <p:nvPr>
            <p:ph type="subTitle" idx="13"/>
          </p:nvPr>
        </p:nvSpPr>
        <p:spPr/>
        <p:txBody>
          <a:bodyPr/>
          <a:lstStyle/>
          <a:p>
            <a:r>
              <a:rPr lang="en-US"/>
              <a:t>Anti-microbial | How to clean and sanitize behind or between equipment in processing area’s</a:t>
            </a:r>
          </a:p>
        </p:txBody>
      </p:sp>
      <p:sp>
        <p:nvSpPr>
          <p:cNvPr id="35" name="Tijdelijke aanduiding voor inhoud 32">
            <a:extLst>
              <a:ext uri="{FF2B5EF4-FFF2-40B4-BE49-F238E27FC236}">
                <a16:creationId xmlns:a16="http://schemas.microsoft.com/office/drawing/2014/main" id="{884B25A7-B575-4408-85C4-5E4CADEAC7F3}"/>
              </a:ext>
            </a:extLst>
          </p:cNvPr>
          <p:cNvSpPr txBox="1">
            <a:spLocks/>
          </p:cNvSpPr>
          <p:nvPr/>
        </p:nvSpPr>
        <p:spPr bwMode="gray">
          <a:xfrm>
            <a:off x="333264" y="2317641"/>
            <a:ext cx="3643200" cy="1422821"/>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de-DE" sz="1200" dirty="0" err="1"/>
              <a:t>Our</a:t>
            </a:r>
            <a:r>
              <a:rPr lang="de-DE" sz="1200" dirty="0"/>
              <a:t> </a:t>
            </a:r>
            <a:r>
              <a:rPr lang="de-DE" sz="1200" dirty="0" err="1"/>
              <a:t>most</a:t>
            </a:r>
            <a:r>
              <a:rPr lang="de-DE" sz="1200" dirty="0"/>
              <a:t> </a:t>
            </a:r>
            <a:r>
              <a:rPr lang="de-DE" sz="1200" dirty="0" err="1"/>
              <a:t>recent</a:t>
            </a:r>
            <a:r>
              <a:rPr lang="de-DE" sz="1200" dirty="0"/>
              <a:t> </a:t>
            </a:r>
            <a:r>
              <a:rPr lang="de-DE" sz="1200" dirty="0" err="1"/>
              <a:t>situations</a:t>
            </a:r>
            <a:r>
              <a:rPr lang="de-DE" sz="1200" dirty="0"/>
              <a:t>:</a:t>
            </a:r>
          </a:p>
          <a:p>
            <a:pPr marL="285750" indent="-285750">
              <a:buFont typeface="Wingdings" panose="05000000000000000000" pitchFamily="2" charset="2"/>
              <a:buChar char="§"/>
            </a:pPr>
            <a:r>
              <a:rPr lang="de-DE" sz="1200" dirty="0"/>
              <a:t>Beef </a:t>
            </a:r>
            <a:r>
              <a:rPr lang="de-DE" sz="1200" dirty="0" err="1"/>
              <a:t>processing</a:t>
            </a:r>
            <a:endParaRPr lang="de-DE" sz="1200" dirty="0"/>
          </a:p>
          <a:p>
            <a:pPr marL="285750" indent="-285750">
              <a:buFont typeface="Wingdings" panose="05000000000000000000" pitchFamily="2" charset="2"/>
              <a:buChar char="§"/>
            </a:pPr>
            <a:r>
              <a:rPr lang="de-DE" sz="1200" dirty="0" err="1"/>
              <a:t>Poultry</a:t>
            </a:r>
            <a:r>
              <a:rPr lang="de-DE" sz="1200" dirty="0"/>
              <a:t> </a:t>
            </a:r>
            <a:r>
              <a:rPr lang="de-DE" sz="1200" dirty="0" err="1"/>
              <a:t>processing</a:t>
            </a:r>
            <a:endParaRPr lang="de-DE" sz="1200" dirty="0"/>
          </a:p>
          <a:p>
            <a:pPr marL="285750" indent="-285750">
              <a:buFont typeface="Wingdings" panose="05000000000000000000" pitchFamily="2" charset="2"/>
              <a:buChar char="§"/>
            </a:pPr>
            <a:r>
              <a:rPr lang="de-DE" sz="1200" dirty="0"/>
              <a:t>Snack </a:t>
            </a:r>
            <a:r>
              <a:rPr lang="de-DE" sz="1200" dirty="0" err="1"/>
              <a:t>food</a:t>
            </a:r>
            <a:endParaRPr lang="de-DE" sz="1200" dirty="0"/>
          </a:p>
          <a:p>
            <a:pPr marL="285750" indent="-285750">
              <a:buFont typeface="Wingdings" panose="05000000000000000000" pitchFamily="2" charset="2"/>
              <a:buChar char="§"/>
            </a:pPr>
            <a:r>
              <a:rPr lang="de-DE" sz="1200" dirty="0" err="1"/>
              <a:t>Bakery</a:t>
            </a:r>
            <a:r>
              <a:rPr lang="de-DE" sz="1200" dirty="0"/>
              <a:t>  </a:t>
            </a:r>
            <a:endParaRPr lang="en-US" sz="1200" dirty="0"/>
          </a:p>
        </p:txBody>
      </p:sp>
      <p:sp>
        <p:nvSpPr>
          <p:cNvPr id="47" name="Tijdelijke aanduiding voor tekst 27">
            <a:extLst>
              <a:ext uri="{FF2B5EF4-FFF2-40B4-BE49-F238E27FC236}">
                <a16:creationId xmlns:a16="http://schemas.microsoft.com/office/drawing/2014/main" id="{FC7AA7F2-6521-4679-A4CA-0A202F5B305D}"/>
              </a:ext>
            </a:extLst>
          </p:cNvPr>
          <p:cNvSpPr txBox="1">
            <a:spLocks/>
          </p:cNvSpPr>
          <p:nvPr/>
        </p:nvSpPr>
        <p:spPr>
          <a:xfrm>
            <a:off x="4186970" y="4231984"/>
            <a:ext cx="3643200"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600" b="1">
                <a:solidFill>
                  <a:schemeClr val="tx2"/>
                </a:solidFill>
              </a:rPr>
              <a:t>Most difficult spot to clean behind</a:t>
            </a:r>
          </a:p>
        </p:txBody>
      </p:sp>
      <p:sp>
        <p:nvSpPr>
          <p:cNvPr id="51" name="Tijdelijke aanduiding voor inhoud 50">
            <a:extLst>
              <a:ext uri="{FF2B5EF4-FFF2-40B4-BE49-F238E27FC236}">
                <a16:creationId xmlns:a16="http://schemas.microsoft.com/office/drawing/2014/main" id="{1360E633-E73A-408D-9411-0CBBECFC7FDE}"/>
              </a:ext>
            </a:extLst>
          </p:cNvPr>
          <p:cNvSpPr>
            <a:spLocks noGrp="1"/>
          </p:cNvSpPr>
          <p:nvPr>
            <p:ph sz="quarter" idx="27"/>
          </p:nvPr>
        </p:nvSpPr>
        <p:spPr/>
        <p:txBody>
          <a:bodyPr/>
          <a:lstStyle/>
          <a:p>
            <a:r>
              <a:rPr lang="en-GB" b="1"/>
              <a:t> </a:t>
            </a:r>
            <a:endParaRPr lang="en-GB"/>
          </a:p>
          <a:p>
            <a:endParaRPr lang="en-US"/>
          </a:p>
        </p:txBody>
      </p:sp>
      <p:cxnSp>
        <p:nvCxnSpPr>
          <p:cNvPr id="54" name="Rechte verbindingslijn 53">
            <a:extLst>
              <a:ext uri="{FF2B5EF4-FFF2-40B4-BE49-F238E27FC236}">
                <a16:creationId xmlns:a16="http://schemas.microsoft.com/office/drawing/2014/main" id="{54DF1EC1-62F5-4B71-840C-0704AFF18A12}"/>
              </a:ext>
            </a:extLst>
          </p:cNvPr>
          <p:cNvCxnSpPr/>
          <p:nvPr/>
        </p:nvCxnSpPr>
        <p:spPr bwMode="gray">
          <a:xfrm>
            <a:off x="4281849" y="4526516"/>
            <a:ext cx="36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ijdelijke aanduiding voor tekst 27">
            <a:extLst>
              <a:ext uri="{FF2B5EF4-FFF2-40B4-BE49-F238E27FC236}">
                <a16:creationId xmlns:a16="http://schemas.microsoft.com/office/drawing/2014/main" id="{6B3055EF-7BED-4461-99FF-42249A93CC04}"/>
              </a:ext>
            </a:extLst>
          </p:cNvPr>
          <p:cNvSpPr txBox="1">
            <a:spLocks/>
          </p:cNvSpPr>
          <p:nvPr/>
        </p:nvSpPr>
        <p:spPr>
          <a:xfrm>
            <a:off x="4186970" y="1886328"/>
            <a:ext cx="3643200" cy="252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600" b="1">
                <a:solidFill>
                  <a:schemeClr val="tx2"/>
                </a:solidFill>
              </a:rPr>
              <a:t>Challenge for all F&amp;B processors</a:t>
            </a:r>
          </a:p>
        </p:txBody>
      </p:sp>
      <p:sp>
        <p:nvSpPr>
          <p:cNvPr id="58" name="Tijdelijke aanduiding voor inhoud 32">
            <a:extLst>
              <a:ext uri="{FF2B5EF4-FFF2-40B4-BE49-F238E27FC236}">
                <a16:creationId xmlns:a16="http://schemas.microsoft.com/office/drawing/2014/main" id="{F0C1A51D-0395-4798-9DEC-9A8A0798CF53}"/>
              </a:ext>
            </a:extLst>
          </p:cNvPr>
          <p:cNvSpPr txBox="1">
            <a:spLocks/>
          </p:cNvSpPr>
          <p:nvPr/>
        </p:nvSpPr>
        <p:spPr bwMode="gray">
          <a:xfrm>
            <a:off x="4281849" y="2302224"/>
            <a:ext cx="3643200" cy="184472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285750" indent="-285750">
              <a:buFont typeface="Wingdings" panose="05000000000000000000" pitchFamily="2" charset="2"/>
              <a:buChar char="§"/>
            </a:pPr>
            <a:r>
              <a:rPr lang="de-DE" sz="1200" err="1"/>
              <a:t>Properly</a:t>
            </a:r>
            <a:r>
              <a:rPr lang="de-DE" sz="1200"/>
              <a:t> </a:t>
            </a:r>
            <a:r>
              <a:rPr lang="de-DE" sz="1200" err="1"/>
              <a:t>cleaning</a:t>
            </a:r>
            <a:r>
              <a:rPr lang="de-DE" sz="1200"/>
              <a:t> and </a:t>
            </a:r>
            <a:r>
              <a:rPr lang="de-DE" sz="1200" err="1"/>
              <a:t>sanitizing</a:t>
            </a:r>
            <a:endParaRPr lang="de-DE" sz="1200"/>
          </a:p>
          <a:p>
            <a:pPr marL="285750" indent="-285750">
              <a:buFont typeface="Wingdings" panose="05000000000000000000" pitchFamily="2" charset="2"/>
              <a:buChar char="§"/>
            </a:pPr>
            <a:r>
              <a:rPr lang="de-DE" sz="1200"/>
              <a:t>Behind </a:t>
            </a:r>
            <a:r>
              <a:rPr lang="de-DE" sz="1200" err="1"/>
              <a:t>or</a:t>
            </a:r>
            <a:r>
              <a:rPr lang="de-DE" sz="1200"/>
              <a:t> </a:t>
            </a:r>
            <a:r>
              <a:rPr lang="de-DE" sz="1200" err="1"/>
              <a:t>between</a:t>
            </a:r>
            <a:r>
              <a:rPr lang="de-DE" sz="1200"/>
              <a:t> </a:t>
            </a:r>
            <a:r>
              <a:rPr lang="de-DE" sz="1200" err="1"/>
              <a:t>equipment</a:t>
            </a:r>
            <a:endParaRPr lang="de-DE" sz="1200"/>
          </a:p>
          <a:p>
            <a:pPr marL="285750" indent="-285750">
              <a:buFont typeface="Wingdings" panose="05000000000000000000" pitchFamily="2" charset="2"/>
              <a:buChar char="§"/>
            </a:pPr>
            <a:r>
              <a:rPr lang="de-DE" sz="1200"/>
              <a:t>In </a:t>
            </a:r>
            <a:r>
              <a:rPr lang="de-DE" sz="1200" err="1"/>
              <a:t>your</a:t>
            </a:r>
            <a:r>
              <a:rPr lang="de-DE" sz="1200"/>
              <a:t> </a:t>
            </a:r>
            <a:r>
              <a:rPr lang="de-DE" sz="1200" err="1"/>
              <a:t>processing</a:t>
            </a:r>
            <a:r>
              <a:rPr lang="de-DE" sz="1200"/>
              <a:t> </a:t>
            </a:r>
            <a:r>
              <a:rPr lang="de-DE" sz="1200" err="1"/>
              <a:t>area‘s</a:t>
            </a:r>
            <a:endParaRPr lang="de-DE" sz="1200"/>
          </a:p>
          <a:p>
            <a:endParaRPr lang="en-GB" sz="1200"/>
          </a:p>
          <a:p>
            <a:r>
              <a:rPr lang="en-GB" sz="1200"/>
              <a:t>To do this properly you must be able:</a:t>
            </a:r>
          </a:p>
          <a:p>
            <a:pPr marL="265113" lvl="1" indent="-265113">
              <a:buFont typeface="Wingdings" panose="05000000000000000000" pitchFamily="2" charset="2"/>
              <a:buChar char="§"/>
            </a:pPr>
            <a:r>
              <a:rPr lang="en-GB" sz="1200"/>
              <a:t>to provide enough space</a:t>
            </a:r>
          </a:p>
          <a:p>
            <a:pPr marL="265113" lvl="1" indent="-265113">
              <a:buFont typeface="Wingdings" panose="05000000000000000000" pitchFamily="2" charset="2"/>
              <a:buChar char="§"/>
            </a:pPr>
            <a:r>
              <a:rPr lang="en-GB" sz="1200"/>
              <a:t>to clean all sides of the equipment.  </a:t>
            </a:r>
          </a:p>
          <a:p>
            <a:endParaRPr lang="de-DE" sz="1200"/>
          </a:p>
        </p:txBody>
      </p:sp>
      <p:sp>
        <p:nvSpPr>
          <p:cNvPr id="59" name="Tijdelijke aanduiding voor inhoud 32">
            <a:extLst>
              <a:ext uri="{FF2B5EF4-FFF2-40B4-BE49-F238E27FC236}">
                <a16:creationId xmlns:a16="http://schemas.microsoft.com/office/drawing/2014/main" id="{32FF38F9-FBB3-428F-8C85-57BDFEEF8996}"/>
              </a:ext>
            </a:extLst>
          </p:cNvPr>
          <p:cNvSpPr txBox="1">
            <a:spLocks/>
          </p:cNvSpPr>
          <p:nvPr/>
        </p:nvSpPr>
        <p:spPr bwMode="gray">
          <a:xfrm>
            <a:off x="4312655" y="4686505"/>
            <a:ext cx="3789353" cy="1314902"/>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265113" indent="-265113">
              <a:buFont typeface="Wingdings" panose="05000000000000000000" pitchFamily="2" charset="2"/>
              <a:buChar char="§"/>
            </a:pPr>
            <a:r>
              <a:rPr lang="en-GB" sz="1200" b="1"/>
              <a:t>Equipment mounted directly to the wall</a:t>
            </a:r>
            <a:r>
              <a:rPr lang="en-GB" sz="1200"/>
              <a:t>. </a:t>
            </a:r>
          </a:p>
          <a:p>
            <a:pPr marL="265113" indent="-265113">
              <a:buFont typeface="Wingdings" panose="05000000000000000000" pitchFamily="2" charset="2"/>
              <a:buChar char="§"/>
            </a:pPr>
            <a:r>
              <a:rPr lang="en-GB" sz="1200"/>
              <a:t>It leaves enough space for bacteria to hide and spread.  </a:t>
            </a:r>
          </a:p>
          <a:p>
            <a:pPr marL="265113" indent="-265113">
              <a:buFont typeface="Wingdings" panose="05000000000000000000" pitchFamily="2" charset="2"/>
              <a:buChar char="§"/>
            </a:pPr>
            <a:r>
              <a:rPr lang="en-GB" sz="1200"/>
              <a:t>The space between the wall and the equipment is so small that it makes it impossible to clean.  </a:t>
            </a:r>
          </a:p>
          <a:p>
            <a:endParaRPr lang="de-DE" sz="1200"/>
          </a:p>
        </p:txBody>
      </p:sp>
      <p:sp>
        <p:nvSpPr>
          <p:cNvPr id="60" name="Tijdelijke aanduiding voor inhoud 32">
            <a:extLst>
              <a:ext uri="{FF2B5EF4-FFF2-40B4-BE49-F238E27FC236}">
                <a16:creationId xmlns:a16="http://schemas.microsoft.com/office/drawing/2014/main" id="{E24F6D40-19A2-4D11-9F15-F1EBDC1CE203}"/>
              </a:ext>
            </a:extLst>
          </p:cNvPr>
          <p:cNvSpPr txBox="1">
            <a:spLocks/>
          </p:cNvSpPr>
          <p:nvPr/>
        </p:nvSpPr>
        <p:spPr bwMode="gray">
          <a:xfrm>
            <a:off x="8210064" y="2306551"/>
            <a:ext cx="3643200" cy="3757819"/>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GB" sz="1200"/>
              <a:t>Many F&amp;B processors started</a:t>
            </a:r>
          </a:p>
          <a:p>
            <a:pPr marL="171450" indent="-171450">
              <a:buFont typeface="Wingdings" panose="05000000000000000000" pitchFamily="2" charset="2"/>
              <a:buChar char="§"/>
            </a:pPr>
            <a:r>
              <a:rPr lang="en-GB" sz="1200"/>
              <a:t> </a:t>
            </a:r>
            <a:r>
              <a:rPr lang="en-GB" sz="1200" b="1"/>
              <a:t>to fabricate or buy existing offsets </a:t>
            </a:r>
            <a:r>
              <a:rPr lang="en-GB" sz="1200"/>
              <a:t>to give them the room they needed to clean but were </a:t>
            </a:r>
            <a:r>
              <a:rPr lang="en-GB" sz="1200" b="1"/>
              <a:t>creating an even bigger risk </a:t>
            </a:r>
            <a:r>
              <a:rPr lang="en-GB" sz="1200"/>
              <a:t>for bacteria contamination  </a:t>
            </a:r>
          </a:p>
          <a:p>
            <a:pPr marL="171450" indent="-171450">
              <a:buFont typeface="Wingdings" panose="05000000000000000000" pitchFamily="2" charset="2"/>
              <a:buChar char="§"/>
            </a:pPr>
            <a:r>
              <a:rPr lang="en-GB" sz="1200"/>
              <a:t>because of the </a:t>
            </a:r>
            <a:r>
              <a:rPr lang="en-GB" sz="1200" b="1"/>
              <a:t>offsets</a:t>
            </a:r>
            <a:r>
              <a:rPr lang="en-GB" sz="1200"/>
              <a:t> or </a:t>
            </a:r>
            <a:r>
              <a:rPr lang="en-GB" sz="1200" b="1"/>
              <a:t>material </a:t>
            </a:r>
            <a:r>
              <a:rPr lang="en-GB" sz="1200"/>
              <a:t>they were using to make the offsets did not prevent bacteria growth </a:t>
            </a:r>
          </a:p>
          <a:p>
            <a:pPr marL="171450" indent="-171450">
              <a:buFont typeface="Wingdings" panose="05000000000000000000" pitchFamily="2" charset="2"/>
              <a:buChar char="§"/>
            </a:pPr>
            <a:endParaRPr lang="en-GB" sz="1200"/>
          </a:p>
        </p:txBody>
      </p:sp>
      <p:sp>
        <p:nvSpPr>
          <p:cNvPr id="68" name="Tijdelijke aanduiding voor tekst 32">
            <a:extLst>
              <a:ext uri="{FF2B5EF4-FFF2-40B4-BE49-F238E27FC236}">
                <a16:creationId xmlns:a16="http://schemas.microsoft.com/office/drawing/2014/main" id="{02FC3B0D-B758-4C63-82B7-EF748FA8253D}"/>
              </a:ext>
            </a:extLst>
          </p:cNvPr>
          <p:cNvSpPr txBox="1">
            <a:spLocks/>
          </p:cNvSpPr>
          <p:nvPr/>
        </p:nvSpPr>
        <p:spPr bwMode="gray">
          <a:xfrm>
            <a:off x="8233842" y="4246027"/>
            <a:ext cx="3643200" cy="252000"/>
          </a:xfrm>
          <a:prstGeom prst="rect">
            <a:avLst/>
          </a:prstGeom>
        </p:spPr>
        <p:txBody>
          <a:bodyPr vert="horz" lIns="0" tIns="0" rIns="0" bIns="0" rtlCol="0" anchor="t">
            <a:noAutofit/>
          </a:bodyPr>
          <a:lstStyle>
            <a:lvl1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91" rtl="0" eaLnBrk="1" latinLnBrk="0" hangingPunct="1">
              <a:spcBef>
                <a:spcPts val="0"/>
              </a:spcBef>
              <a:buFont typeface="ABBvoiceOffice" panose="020D0603020503020204" pitchFamily="34" charset="0"/>
              <a:buNone/>
              <a:defRPr sz="1600" b="1" kern="1200">
                <a:solidFill>
                  <a:schemeClr val="tx2"/>
                </a:solidFill>
                <a:latin typeface="+mn-lt"/>
                <a:ea typeface="+mn-ea"/>
                <a:cs typeface="+mn-cs"/>
              </a:defRPr>
            </a:lvl2pPr>
            <a:lvl3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3pPr>
            <a:lvl4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4pPr>
            <a:lvl5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5pPr>
            <a:lvl6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6pPr>
            <a:lvl7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7pPr>
            <a:lvl8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8pPr>
            <a:lvl9pPr marL="0" indent="0" algn="l" defTabSz="914491"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9pPr>
          </a:lstStyle>
          <a:p>
            <a:r>
              <a:rPr lang="en-US"/>
              <a:t>What was the real issue?</a:t>
            </a:r>
          </a:p>
        </p:txBody>
      </p:sp>
      <p:sp>
        <p:nvSpPr>
          <p:cNvPr id="69" name="Tijdelijke aanduiding voor inhoud 32">
            <a:extLst>
              <a:ext uri="{FF2B5EF4-FFF2-40B4-BE49-F238E27FC236}">
                <a16:creationId xmlns:a16="http://schemas.microsoft.com/office/drawing/2014/main" id="{359D6B71-23C6-4FD0-89AE-C1AF3BA98870}"/>
              </a:ext>
            </a:extLst>
          </p:cNvPr>
          <p:cNvSpPr txBox="1">
            <a:spLocks/>
          </p:cNvSpPr>
          <p:nvPr/>
        </p:nvSpPr>
        <p:spPr bwMode="gray">
          <a:xfrm>
            <a:off x="8210327" y="4635526"/>
            <a:ext cx="3643200" cy="1514376"/>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GB" sz="1200"/>
              <a:t>The material used to offset the equipment:</a:t>
            </a:r>
          </a:p>
          <a:p>
            <a:pPr marL="171450" lvl="0" indent="-171450">
              <a:buFont typeface="Wingdings" panose="05000000000000000000" pitchFamily="2" charset="2"/>
              <a:buChar char="§"/>
            </a:pPr>
            <a:r>
              <a:rPr lang="en-GB" sz="1200" b="1"/>
              <a:t>did not prevent bacteria growth </a:t>
            </a:r>
          </a:p>
          <a:p>
            <a:pPr marL="171450" lvl="0" indent="-171450">
              <a:buFont typeface="Wingdings" panose="05000000000000000000" pitchFamily="2" charset="2"/>
              <a:buChar char="§"/>
            </a:pPr>
            <a:r>
              <a:rPr lang="en-GB" sz="1200" b="1"/>
              <a:t>absorbed the dirty wash down water </a:t>
            </a:r>
          </a:p>
          <a:p>
            <a:pPr marL="171450" lvl="0" indent="-171450">
              <a:buFont typeface="Wingdings" panose="05000000000000000000" pitchFamily="2" charset="2"/>
              <a:buChar char="§"/>
            </a:pPr>
            <a:r>
              <a:rPr lang="en-GB" sz="1200" b="1"/>
              <a:t>Would catch old particles of food </a:t>
            </a:r>
            <a:r>
              <a:rPr lang="en-GB" sz="1200"/>
              <a:t>to decay and they were </a:t>
            </a:r>
            <a:r>
              <a:rPr lang="en-GB" sz="1200" b="1"/>
              <a:t>not able to remove it</a:t>
            </a:r>
            <a:r>
              <a:rPr lang="en-GB" sz="1200"/>
              <a:t>. </a:t>
            </a:r>
          </a:p>
          <a:p>
            <a:pPr marL="171450" indent="-171450">
              <a:buFont typeface="Wingdings" panose="05000000000000000000" pitchFamily="2" charset="2"/>
              <a:buChar char="§"/>
            </a:pPr>
            <a:endParaRPr lang="en-GB" sz="1200"/>
          </a:p>
        </p:txBody>
      </p:sp>
      <p:cxnSp>
        <p:nvCxnSpPr>
          <p:cNvPr id="70" name="Rechte verbindingslijn 69">
            <a:extLst>
              <a:ext uri="{FF2B5EF4-FFF2-40B4-BE49-F238E27FC236}">
                <a16:creationId xmlns:a16="http://schemas.microsoft.com/office/drawing/2014/main" id="{AE54E928-9E84-431D-8266-C7FA9FBB139C}"/>
              </a:ext>
            </a:extLst>
          </p:cNvPr>
          <p:cNvCxnSpPr/>
          <p:nvPr/>
        </p:nvCxnSpPr>
        <p:spPr bwMode="gray">
          <a:xfrm>
            <a:off x="8210064" y="4537742"/>
            <a:ext cx="36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descr="https://edit.abb.com/images/librariesprovider84/lpcw-images/wire-cablemanagement/cable-ties-accessories/wcm_superclean-wall-offset-spacer_2.jpg?sfvrsn=f04b8715_1&amp;CropWidth=192&amp;CropHeight=127&amp;Quality=High&amp;CropX=0&amp;CropY=0&amp;Width=192&amp;Height=127&amp;Method=CropToFixedAreaCropToFixedAreaArguments&amp;Key=2ae30c5497c9d1df12168c4a327d0192">
            <a:extLst>
              <a:ext uri="{FF2B5EF4-FFF2-40B4-BE49-F238E27FC236}">
                <a16:creationId xmlns:a16="http://schemas.microsoft.com/office/drawing/2014/main" id="{97C9216B-7741-4166-BFF5-F4026ACB3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191" y="2710981"/>
            <a:ext cx="1322329" cy="87466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CDF28FA6-6DA4-48E9-8ED6-FCB82D130290}"/>
              </a:ext>
            </a:extLst>
          </p:cNvPr>
          <p:cNvPicPr>
            <a:picLocks noChangeAspect="1"/>
          </p:cNvPicPr>
          <p:nvPr/>
        </p:nvPicPr>
        <p:blipFill rotWithShape="1">
          <a:blip r:embed="rId3"/>
          <a:srcRect l="1028" t="3566" r="4740" b="9507"/>
          <a:stretch/>
        </p:blipFill>
        <p:spPr>
          <a:xfrm>
            <a:off x="354450" y="3705385"/>
            <a:ext cx="3622014" cy="2226758"/>
          </a:xfrm>
          <a:prstGeom prst="rect">
            <a:avLst/>
          </a:prstGeom>
        </p:spPr>
      </p:pic>
    </p:spTree>
    <p:extLst>
      <p:ext uri="{BB962C8B-B14F-4D97-AF65-F5344CB8AC3E}">
        <p14:creationId xmlns:p14="http://schemas.microsoft.com/office/powerpoint/2010/main" val="39238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DE872F2-632E-4274-980A-C63FC88A3A3B}"/>
              </a:ext>
            </a:extLst>
          </p:cNvPr>
          <p:cNvSpPr>
            <a:spLocks noGrp="1"/>
          </p:cNvSpPr>
          <p:nvPr>
            <p:ph type="ctrTitle"/>
          </p:nvPr>
        </p:nvSpPr>
        <p:spPr/>
        <p:txBody>
          <a:bodyPr/>
          <a:lstStyle/>
          <a:p>
            <a:r>
              <a:rPr lang="en-US" dirty="0"/>
              <a:t>Engineered installation solutions for F&amp;B</a:t>
            </a:r>
          </a:p>
        </p:txBody>
      </p:sp>
      <p:sp>
        <p:nvSpPr>
          <p:cNvPr id="8" name="Ondertitel 7">
            <a:extLst>
              <a:ext uri="{FF2B5EF4-FFF2-40B4-BE49-F238E27FC236}">
                <a16:creationId xmlns:a16="http://schemas.microsoft.com/office/drawing/2014/main" id="{4428BC83-7FA8-49EB-8087-C68E5FBC5079}"/>
              </a:ext>
            </a:extLst>
          </p:cNvPr>
          <p:cNvSpPr>
            <a:spLocks noGrp="1"/>
          </p:cNvSpPr>
          <p:nvPr>
            <p:ph type="subTitle" idx="1"/>
          </p:nvPr>
        </p:nvSpPr>
        <p:spPr/>
        <p:txBody>
          <a:bodyPr/>
          <a:lstStyle/>
          <a:p>
            <a:r>
              <a:rPr lang="en-US" dirty="0"/>
              <a:t>Anti-microbial</a:t>
            </a:r>
          </a:p>
        </p:txBody>
      </p:sp>
    </p:spTree>
    <p:extLst>
      <p:ext uri="{BB962C8B-B14F-4D97-AF65-F5344CB8AC3E}">
        <p14:creationId xmlns:p14="http://schemas.microsoft.com/office/powerpoint/2010/main" val="254785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701904AC039149B460DAF0D613D5BA" ma:contentTypeVersion="10" ma:contentTypeDescription="Create a new document." ma:contentTypeScope="" ma:versionID="fa91575be4918fe2095f61ce49746302">
  <xsd:schema xmlns:xsd="http://www.w3.org/2001/XMLSchema" xmlns:xs="http://www.w3.org/2001/XMLSchema" xmlns:p="http://schemas.microsoft.com/office/2006/metadata/properties" xmlns:ns2="4375e9cb-7add-4b6d-a51a-1eb998a4483b" xmlns:ns3="5ea6694b-db2c-41f6-a8bf-8a764aa45670" targetNamespace="http://schemas.microsoft.com/office/2006/metadata/properties" ma:root="true" ma:fieldsID="8f48e911215ee5f9478aecf5f6bffc12" ns2:_="" ns3:_="">
    <xsd:import namespace="4375e9cb-7add-4b6d-a51a-1eb998a4483b"/>
    <xsd:import namespace="5ea6694b-db2c-41f6-a8bf-8a764aa456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75e9cb-7add-4b6d-a51a-1eb998a44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a6694b-db2c-41f6-a8bf-8a764aa4567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6B6A75-E539-46DE-AC83-3FAB17806881}"/>
</file>

<file path=customXml/itemProps2.xml><?xml version="1.0" encoding="utf-8"?>
<ds:datastoreItem xmlns:ds="http://schemas.openxmlformats.org/officeDocument/2006/customXml" ds:itemID="{650B91E8-D99A-47D1-9EA2-746C428B9500}"/>
</file>

<file path=customXml/itemProps3.xml><?xml version="1.0" encoding="utf-8"?>
<ds:datastoreItem xmlns:ds="http://schemas.openxmlformats.org/officeDocument/2006/customXml" ds:itemID="{2E857B2A-BA1D-4335-AE80-D5D344DBEAB5}"/>
</file>

<file path=docProps/app.xml><?xml version="1.0" encoding="utf-8"?>
<Properties xmlns="http://schemas.openxmlformats.org/officeDocument/2006/extended-properties" xmlns:vt="http://schemas.openxmlformats.org/officeDocument/2006/docPropsVTypes">
  <Template>ABB PowerPoint Template 16by9</Template>
  <TotalTime>1024</TotalTime>
  <Words>2035</Words>
  <Application>Microsoft Office PowerPoint</Application>
  <PresentationFormat>Breedbeeld</PresentationFormat>
  <Paragraphs>301</Paragraphs>
  <Slides>19</Slides>
  <Notes>12</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19</vt:i4>
      </vt:variant>
    </vt:vector>
  </HeadingPairs>
  <TitlesOfParts>
    <vt:vector size="27" baseType="lpstr">
      <vt:lpstr>Calibri</vt:lpstr>
      <vt:lpstr>ABBvoiceOffice</vt:lpstr>
      <vt:lpstr>Symbol</vt:lpstr>
      <vt:lpstr>ABBvoice</vt:lpstr>
      <vt:lpstr>Wingdings</vt:lpstr>
      <vt:lpstr>Arial</vt:lpstr>
      <vt:lpstr>ABB Master</vt:lpstr>
      <vt:lpstr>Image</vt:lpstr>
      <vt:lpstr>Installation solutions for F&amp;B industry</vt:lpstr>
      <vt:lpstr>Installation solutions for F&amp;B</vt:lpstr>
      <vt:lpstr>Your challenges to be solved</vt:lpstr>
      <vt:lpstr>Importance of food safety</vt:lpstr>
      <vt:lpstr>Your challenges to be solved</vt:lpstr>
      <vt:lpstr>Engineered installation solutions</vt:lpstr>
      <vt:lpstr>Engineered installation solutions</vt:lpstr>
      <vt:lpstr>Case study</vt:lpstr>
      <vt:lpstr>Engineered installation solutions for F&amp;B</vt:lpstr>
      <vt:lpstr>F&amp;B Installation portfolio</vt:lpstr>
      <vt:lpstr>Certifications</vt:lpstr>
      <vt:lpstr>Installation solutions for F&amp;B</vt:lpstr>
      <vt:lpstr>Installation solutions for F&amp;B</vt:lpstr>
      <vt:lpstr>Installation solutions for F&amp;B</vt:lpstr>
      <vt:lpstr>Installation solutions for F&amp;B</vt:lpstr>
      <vt:lpstr>Installation solutions for F&amp;B</vt:lpstr>
      <vt:lpstr>Engineered installation solutions</vt:lpstr>
      <vt:lpstr>Installation solutions for Food &amp; Beverage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Unit Overview</dc:title>
  <dc:creator>Barbara Brokken;Paulina Markowska</dc:creator>
  <cp:lastModifiedBy>Barbara Brokken</cp:lastModifiedBy>
  <cp:revision>76</cp:revision>
  <cp:lastPrinted>2019-08-07T10:19:31Z</cp:lastPrinted>
  <dcterms:created xsi:type="dcterms:W3CDTF">2017-09-11T10:12:01Z</dcterms:created>
  <dcterms:modified xsi:type="dcterms:W3CDTF">2020-04-02T17:08:26Z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0x010100A3701904AC039149B460DAF0D613D5BA</vt:lpwstr>
  </property>
</Properties>
</file>