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78" r:id="rId2"/>
    <p:sldId id="906" r:id="rId3"/>
    <p:sldId id="907" r:id="rId4"/>
    <p:sldId id="908" r:id="rId5"/>
    <p:sldId id="902" r:id="rId6"/>
  </p:sldIdLst>
  <p:sldSz cx="9144000" cy="6858000" type="screen4x3"/>
  <p:notesSz cx="6794500" cy="9906000"/>
  <p:custDataLst>
    <p:tags r:id="rId9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70000"/>
    <a:srgbClr val="060000"/>
    <a:srgbClr val="050000"/>
    <a:srgbClr val="040000"/>
    <a:srgbClr val="030000"/>
    <a:srgbClr val="020000"/>
    <a:srgbClr val="01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115" autoAdjust="0"/>
  </p:normalViewPr>
  <p:slideViewPr>
    <p:cSldViewPr snapToGrid="0">
      <p:cViewPr varScale="1">
        <p:scale>
          <a:sx n="85" d="100"/>
          <a:sy n="85" d="100"/>
        </p:scale>
        <p:origin x="-1038" y="-78"/>
      </p:cViewPr>
      <p:guideLst>
        <p:guide orient="horz" pos="-523"/>
        <p:guide orient="horz" pos="142"/>
        <p:guide orient="horz" pos="1003"/>
        <p:guide orient="horz" pos="2409"/>
        <p:guide orient="horz" pos="3906"/>
        <p:guide orient="horz" pos="2500"/>
        <p:guide orient="horz" pos="232"/>
        <p:guide pos="839"/>
        <p:guide pos="5624"/>
        <p:guide pos="4830"/>
        <p:guide pos="2835"/>
        <p:guide pos="2925"/>
        <p:guide pos="930"/>
        <p:guide pos="1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256" y="-108"/>
      </p:cViewPr>
      <p:guideLst>
        <p:guide orient="horz" pos="3190"/>
        <p:guide orient="horz" pos="5923"/>
        <p:guide orient="horz" pos="343"/>
        <p:guide pos="458"/>
        <p:guide pos="405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6" tIns="47692" rIns="95386" bIns="47692" numCol="1" anchor="t" anchorCtr="0" compatLnSpc="1">
            <a:prstTxWarp prst="textNoShape">
              <a:avLst/>
            </a:prstTxWarp>
          </a:bodyPr>
          <a:lstStyle>
            <a:lvl1pPr defTabSz="954241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6" tIns="47692" rIns="95386" bIns="47692" numCol="1" anchor="t" anchorCtr="0" compatLnSpc="1">
            <a:prstTxWarp prst="textNoShape">
              <a:avLst/>
            </a:prstTxWarp>
          </a:bodyPr>
          <a:lstStyle>
            <a:lvl1pPr algn="r" defTabSz="954241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6" tIns="47692" rIns="95386" bIns="47692" numCol="1" anchor="b" anchorCtr="0" compatLnSpc="1">
            <a:prstTxWarp prst="textNoShape">
              <a:avLst/>
            </a:prstTxWarp>
          </a:bodyPr>
          <a:lstStyle>
            <a:lvl1pPr defTabSz="954241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228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6" tIns="47692" rIns="95386" bIns="47692" numCol="1" anchor="b" anchorCtr="0" compatLnSpc="1">
            <a:prstTxWarp prst="textNoShape">
              <a:avLst/>
            </a:prstTxWarp>
          </a:bodyPr>
          <a:lstStyle>
            <a:lvl1pPr algn="r" defTabSz="954241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DE36EBD-3A65-4050-BB3D-92468F08350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447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7075" y="280988"/>
            <a:ext cx="29448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424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79825" y="280988"/>
            <a:ext cx="27590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424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560388"/>
            <a:ext cx="5684837" cy="4264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075" y="5064125"/>
            <a:ext cx="569436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7075" y="9402763"/>
            <a:ext cx="2944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424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6650" y="9412288"/>
            <a:ext cx="2762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424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239B5C-134B-4A5D-897F-1BD6EF0723B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3783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A5120AB-09FD-4AEC-A428-E14CF741F159}" type="slidenum">
              <a:rPr lang="de-CH" smtClean="0">
                <a:latin typeface="Arial" charset="0"/>
                <a:cs typeface="Arial" charset="0"/>
              </a:rPr>
              <a:pPr defTabSz="954088"/>
              <a:t>1</a:t>
            </a:fld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6FDF6E92-390D-4BE8-B115-A37E84732FD8}" type="slidenum">
              <a:rPr lang="de-CH" smtClean="0">
                <a:latin typeface="Arial" charset="0"/>
                <a:cs typeface="Arial" charset="0"/>
              </a:rPr>
              <a:pPr defTabSz="954088"/>
              <a:t>2</a:t>
            </a:fld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7CECB08A-6E25-4E35-B316-198F8D8DC14F}" type="slidenum">
              <a:rPr lang="de-CH" smtClean="0">
                <a:latin typeface="Arial" charset="0"/>
                <a:cs typeface="Arial" charset="0"/>
              </a:rPr>
              <a:pPr defTabSz="954088"/>
              <a:t>5</a:t>
            </a:fld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86" tIns="47692" rIns="95386" bIns="47692"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 userDrawn="1"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grpSp>
        <p:nvGrpSpPr>
          <p:cNvPr id="5" name="shpGridNormal" hidden="1"/>
          <p:cNvGrpSpPr>
            <a:grpSpLocks/>
          </p:cNvGrpSpPr>
          <p:nvPr userDrawn="1"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</p:grpSp>
      <p:pic>
        <p:nvPicPr>
          <p:cNvPr id="34" name="Picture 266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Measurements Group</a:t>
            </a:r>
          </a:p>
          <a:p>
            <a:pPr>
              <a:defRPr/>
            </a:pPr>
            <a:fld id="{4D8EA52B-4730-4385-B333-F7738040E1E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FBAB2E05-7D7D-4D0D-89FF-524BA701F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AC3DB569-E28C-4681-9E81-E1E933162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7543AA42-BC3A-4A5C-A0C7-1CBD9AF6F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4F1E2FCD-6300-4AA9-9FC8-4024B1356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AF472BE1-065A-426F-9405-36AE073EA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69A983A8-6527-468D-A546-B32862FC6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BDE36164-8C90-4650-B342-C91CE84DD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68D77712-2FBB-4C04-8C81-877743B58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EBF256EB-A5DE-4FCC-9FB1-4BD97EBC8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167E9D4C-C431-43A9-AA57-ABEA23ADD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75494254-9609-4930-AC8E-F5FAFB721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7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28" name="shpGridNormal" hidden="1"/>
          <p:cNvGrpSpPr>
            <a:grpSpLocks/>
          </p:cNvGrpSpPr>
          <p:nvPr userDrawn="1"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grpSp>
          <p:nvGrpSpPr>
            <p:cNvPr id="104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grpSp>
          <p:nvGrpSpPr>
            <p:cNvPr id="104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grpSp>
          <p:nvGrpSpPr>
            <p:cNvPr id="105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>
                <a:solidFill>
                  <a:srgbClr val="66666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/>
              <a:pPr>
                <a:defRPr/>
              </a:pPr>
              <a:t>January 3, 2013</a:t>
            </a:fld>
            <a:r>
              <a:rPr lang="en-US"/>
              <a:t> | Slide </a:t>
            </a:r>
            <a:fld id="{12451886-9C2D-4F85-9A76-2FD0A5D98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87" descr="ABB2logo RGB"/>
          <p:cNvPicPr>
            <a:picLocks noChangeAspect="1" noChangeArrowheads="1"/>
          </p:cNvPicPr>
          <p:nvPr userDrawn="1"/>
        </p:nvPicPr>
        <p:blipFill>
          <a:blip r:embed="rId13"/>
          <a:srcRect l="62599"/>
          <a:stretch>
            <a:fillRect/>
          </a:stretch>
        </p:blipFill>
        <p:spPr bwMode="auto">
          <a:xfrm>
            <a:off x="8245475" y="6392863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pContentSlideFooter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© ABB – Analytical Measurements Group</a:t>
            </a:r>
          </a:p>
          <a:p>
            <a:fld id="{2B59C924-2CAE-4A4F-9774-C50BF8849C65}" type="datetime4">
              <a:rPr lang="en-US" smtClean="0">
                <a:latin typeface="Arial" charset="0"/>
                <a:cs typeface="Arial" charset="0"/>
              </a:rPr>
              <a:pPr/>
              <a:t>January 3, 2013</a:t>
            </a:fld>
            <a:r>
              <a:rPr lang="en-US" smtClean="0">
                <a:latin typeface="Arial" charset="0"/>
                <a:cs typeface="Arial" charset="0"/>
              </a:rPr>
              <a:t> | Slide </a:t>
            </a:r>
            <a:fld id="{C1741D1B-5D27-4077-A8AC-48D72DF6058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15900" y="5281613"/>
            <a:ext cx="41354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0" rIns="0" bIns="0"/>
          <a:lstStyle/>
          <a:p>
            <a: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200" b="1">
              <a:solidFill>
                <a:schemeClr val="bg1"/>
              </a:solidFill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1192213"/>
          </a:xfrm>
        </p:spPr>
        <p:txBody>
          <a:bodyPr/>
          <a:lstStyle/>
          <a:p>
            <a:pPr eaLnBrk="1" hangingPunct="1"/>
            <a:r>
              <a:rPr lang="en-US" dirty="0" smtClean="0"/>
              <a:t>BU Measurement Products</a:t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 – Pressure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endParaRPr lang="de-DE" dirty="0" smtClean="0">
              <a:solidFill>
                <a:schemeClr val="accent5"/>
              </a:solidFill>
            </a:endParaRPr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January</a:t>
            </a:r>
            <a:r>
              <a:rPr lang="de-DE" dirty="0" smtClean="0"/>
              <a:t> 2013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88" y="223838"/>
            <a:ext cx="8699500" cy="3738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© ABB Group </a:t>
            </a:r>
          </a:p>
          <a:p>
            <a:fld id="{296D4315-A73A-443F-8554-140B81601234}" type="datetime4">
              <a:rPr lang="en-US" smtClean="0">
                <a:latin typeface="Arial" charset="0"/>
                <a:cs typeface="Arial" charset="0"/>
              </a:rPr>
              <a:pPr/>
              <a:t>January 3, 2013</a:t>
            </a:fld>
            <a:r>
              <a:rPr lang="en-US" smtClean="0">
                <a:latin typeface="Arial" charset="0"/>
                <a:cs typeface="Arial" charset="0"/>
              </a:rPr>
              <a:t> | Slide </a:t>
            </a:r>
            <a:fld id="{47B3023D-A24D-455C-8122-19E8C1026529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Introducing something new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A m</a:t>
            </a:r>
            <a:r>
              <a:rPr lang="it-IT" dirty="0">
                <a:solidFill>
                  <a:schemeClr val="accent2"/>
                </a:solidFill>
              </a:rPr>
              <a:t>ore complete </a:t>
            </a:r>
            <a:r>
              <a:rPr lang="it-IT" dirty="0" err="1">
                <a:solidFill>
                  <a:schemeClr val="accent2"/>
                </a:solidFill>
              </a:rPr>
              <a:t>solution</a:t>
            </a:r>
            <a:r>
              <a:rPr lang="it-IT" dirty="0">
                <a:solidFill>
                  <a:schemeClr val="accent2"/>
                </a:solidFill>
              </a:rPr>
              <a:t> in </a:t>
            </a:r>
            <a:r>
              <a:rPr lang="it-IT" dirty="0" err="1">
                <a:solidFill>
                  <a:schemeClr val="accent2"/>
                </a:solidFill>
              </a:rPr>
              <a:t>one</a:t>
            </a:r>
            <a:r>
              <a:rPr lang="it-IT" dirty="0">
                <a:solidFill>
                  <a:schemeClr val="accent2"/>
                </a:solidFill>
              </a:rPr>
              <a:t> click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E:\2010\SAMI\Nuova specifica\266DSH_M26 3 vi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9201" b="6746"/>
          <a:stretch/>
        </p:blipFill>
        <p:spPr bwMode="auto">
          <a:xfrm>
            <a:off x="0" y="1207863"/>
            <a:ext cx="2416630" cy="42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343737" y="1291784"/>
            <a:ext cx="62381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</a:pPr>
            <a:r>
              <a:rPr lang="it-IT" sz="1600" dirty="0" smtClean="0"/>
              <a:t>SR (special </a:t>
            </a:r>
            <a:r>
              <a:rPr lang="it-IT" sz="1600" dirty="0" err="1" smtClean="0"/>
              <a:t>request</a:t>
            </a:r>
            <a:r>
              <a:rPr lang="it-IT" sz="1600" dirty="0" smtClean="0"/>
              <a:t> procedure) </a:t>
            </a:r>
            <a:r>
              <a:rPr lang="it-IT" sz="1600" dirty="0" err="1" smtClean="0"/>
              <a:t>generally</a:t>
            </a:r>
            <a:r>
              <a:rPr lang="it-IT" sz="1600" dirty="0" smtClean="0"/>
              <a:t> </a:t>
            </a:r>
            <a:r>
              <a:rPr lang="it-IT" sz="1600" dirty="0" err="1" smtClean="0"/>
              <a:t>takes</a:t>
            </a:r>
            <a:r>
              <a:rPr lang="it-IT" sz="1600" dirty="0" smtClean="0"/>
              <a:t> </a:t>
            </a:r>
            <a:r>
              <a:rPr lang="it-IT" sz="1600" dirty="0" err="1" smtClean="0"/>
              <a:t>about</a:t>
            </a:r>
            <a:r>
              <a:rPr lang="it-IT" sz="1600" dirty="0" smtClean="0"/>
              <a:t> 3 </a:t>
            </a:r>
            <a:r>
              <a:rPr lang="it-IT" sz="1600" dirty="0" err="1" smtClean="0"/>
              <a:t>days</a:t>
            </a:r>
            <a:r>
              <a:rPr lang="it-IT" sz="1600" dirty="0" smtClean="0"/>
              <a:t> to be </a:t>
            </a:r>
            <a:r>
              <a:rPr lang="it-IT" sz="1600" dirty="0" err="1" smtClean="0"/>
              <a:t>performed</a:t>
            </a:r>
            <a:r>
              <a:rPr lang="it-IT" sz="1600" dirty="0" smtClean="0"/>
              <a:t> by </a:t>
            </a:r>
            <a:r>
              <a:rPr lang="it-IT" sz="1600" dirty="0" err="1" smtClean="0"/>
              <a:t>our</a:t>
            </a:r>
            <a:r>
              <a:rPr lang="it-IT" sz="1600" dirty="0" smtClean="0"/>
              <a:t> R&amp;D </a:t>
            </a:r>
            <a:r>
              <a:rPr lang="it-IT" sz="1600" dirty="0" err="1" smtClean="0"/>
              <a:t>dedicated</a:t>
            </a:r>
            <a:r>
              <a:rPr lang="it-IT" sz="1600" dirty="0" smtClean="0"/>
              <a:t> team (</a:t>
            </a:r>
            <a:r>
              <a:rPr lang="it-IT" sz="1600" dirty="0" err="1" smtClean="0"/>
              <a:t>faisibility</a:t>
            </a:r>
            <a:r>
              <a:rPr lang="it-IT" sz="1600" dirty="0" smtClean="0"/>
              <a:t> </a:t>
            </a:r>
            <a:r>
              <a:rPr lang="it-IT" sz="1600" dirty="0" err="1" smtClean="0"/>
              <a:t>checks</a:t>
            </a:r>
            <a:r>
              <a:rPr lang="it-IT" sz="1600" dirty="0" smtClean="0"/>
              <a:t>, </a:t>
            </a:r>
            <a:r>
              <a:rPr lang="it-IT" sz="1600" dirty="0" err="1" smtClean="0"/>
              <a:t>equipment</a:t>
            </a:r>
            <a:r>
              <a:rPr lang="it-IT" sz="1600" dirty="0" smtClean="0"/>
              <a:t> </a:t>
            </a:r>
            <a:r>
              <a:rPr lang="it-IT" sz="1600" dirty="0" err="1" smtClean="0"/>
              <a:t>preparation</a:t>
            </a:r>
            <a:r>
              <a:rPr lang="it-IT" sz="1600" dirty="0" smtClean="0"/>
              <a:t>, etc.)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0000"/>
            </a:pPr>
            <a:r>
              <a:rPr lang="it-IT" sz="1600" dirty="0" err="1" smtClean="0"/>
              <a:t>Now</a:t>
            </a:r>
            <a:r>
              <a:rPr lang="it-IT" sz="1600" dirty="0" smtClean="0"/>
              <a:t> </a:t>
            </a:r>
            <a:r>
              <a:rPr lang="it-IT" sz="1600" dirty="0" err="1" smtClean="0"/>
              <a:t>customers</a:t>
            </a:r>
            <a:r>
              <a:rPr lang="it-IT" sz="1600" dirty="0" smtClean="0"/>
              <a:t> (and </a:t>
            </a:r>
            <a:r>
              <a:rPr lang="it-IT" sz="1600" dirty="0" err="1" smtClean="0"/>
              <a:t>salespeople</a:t>
            </a:r>
            <a:r>
              <a:rPr lang="it-IT" sz="1600" dirty="0" smtClean="0"/>
              <a:t>!) </a:t>
            </a:r>
            <a:r>
              <a:rPr lang="it-IT" sz="1600" dirty="0" err="1" smtClean="0"/>
              <a:t>does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to </a:t>
            </a:r>
            <a:r>
              <a:rPr lang="it-IT" sz="1600" dirty="0" err="1" smtClean="0"/>
              <a:t>wait</a:t>
            </a:r>
            <a:r>
              <a:rPr lang="it-IT" sz="1600" dirty="0" smtClean="0"/>
              <a:t> </a:t>
            </a:r>
            <a:r>
              <a:rPr lang="it-IT" sz="1600" dirty="0" err="1" smtClean="0"/>
              <a:t>any</a:t>
            </a:r>
            <a:r>
              <a:rPr lang="it-IT" sz="1600" dirty="0" smtClean="0"/>
              <a:t> </a:t>
            </a:r>
            <a:r>
              <a:rPr lang="it-IT" sz="1600" dirty="0" err="1" smtClean="0"/>
              <a:t>longer</a:t>
            </a:r>
            <a:r>
              <a:rPr lang="it-IT" sz="1600" dirty="0" smtClean="0"/>
              <a:t>: just the </a:t>
            </a:r>
            <a:r>
              <a:rPr lang="it-IT" sz="1600" dirty="0" err="1" smtClean="0"/>
              <a:t>needed</a:t>
            </a:r>
            <a:r>
              <a:rPr lang="it-IT" sz="1600" dirty="0" smtClean="0"/>
              <a:t> time for </a:t>
            </a:r>
            <a:r>
              <a:rPr lang="it-IT" sz="1600" dirty="0" err="1" smtClean="0"/>
              <a:t>codification</a:t>
            </a:r>
            <a:r>
              <a:rPr lang="it-IT" sz="1600" dirty="0" smtClean="0"/>
              <a:t>.</a:t>
            </a:r>
            <a:endParaRPr lang="en-US" sz="14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343737" y="2960532"/>
            <a:ext cx="6238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</a:pPr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important</a:t>
            </a:r>
            <a:r>
              <a:rPr lang="it-IT" sz="1600" dirty="0" smtClean="0"/>
              <a:t>, time-</a:t>
            </a:r>
            <a:r>
              <a:rPr lang="it-IT" sz="1600" dirty="0" err="1" smtClean="0"/>
              <a:t>saving</a:t>
            </a:r>
            <a:r>
              <a:rPr lang="it-IT" sz="1600" dirty="0" smtClean="0"/>
              <a:t> option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been</a:t>
            </a:r>
            <a:r>
              <a:rPr lang="it-IT" sz="1600" dirty="0" smtClean="0"/>
              <a:t> </a:t>
            </a:r>
            <a:r>
              <a:rPr lang="it-IT" sz="1600" dirty="0" err="1" smtClean="0"/>
              <a:t>implemented</a:t>
            </a:r>
            <a:r>
              <a:rPr lang="it-IT" sz="1600" dirty="0" smtClean="0"/>
              <a:t> on: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41248"/>
              </p:ext>
            </p:extLst>
          </p:nvPr>
        </p:nvGraphicFramePr>
        <p:xfrm>
          <a:off x="2414834" y="3437241"/>
          <a:ext cx="57590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844"/>
                <a:gridCol w="288816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DP-Style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transmitters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P-Style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transmitters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266DSH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266ASH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266PSH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266GSH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266VSH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266NSH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266MSH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266HSH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January 2013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2"/>
                </a:solidFill>
              </a:rPr>
              <a:t>Manifold mounting right out of the catalogue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" y="6178472"/>
            <a:ext cx="2808288" cy="657225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 smtClean="0"/>
              <a:pPr>
                <a:defRPr/>
              </a:pPr>
              <a:t>January 3, 2013</a:t>
            </a:fld>
            <a:r>
              <a:rPr lang="en-US" smtClean="0"/>
              <a:t> | Slide </a:t>
            </a:r>
            <a:fld id="{4F1E2FCD-6300-4AA9-9FC8-4024B1356F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 descr="E:\2010\SAMI\Nuova specifica\266DSH_M26 3 v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9201" b="6746"/>
          <a:stretch/>
        </p:blipFill>
        <p:spPr bwMode="auto">
          <a:xfrm>
            <a:off x="0" y="1207863"/>
            <a:ext cx="2416630" cy="42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321435" y="1208088"/>
            <a:ext cx="62381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</a:pPr>
            <a:r>
              <a:rPr lang="it-IT" sz="1600" dirty="0" smtClean="0"/>
              <a:t>By </a:t>
            </a:r>
            <a:r>
              <a:rPr lang="it-IT" sz="1600" dirty="0" err="1" smtClean="0"/>
              <a:t>selecting</a:t>
            </a:r>
            <a:r>
              <a:rPr lang="it-IT" sz="1600" dirty="0" smtClean="0"/>
              <a:t> option ‘A1’ under ‘</a:t>
            </a:r>
            <a:r>
              <a:rPr lang="it-IT" sz="1600" dirty="0" err="1" smtClean="0"/>
              <a:t>Accessory</a:t>
            </a:r>
            <a:r>
              <a:rPr lang="it-IT" sz="1600" dirty="0" smtClean="0"/>
              <a:t>’ </a:t>
            </a:r>
            <a:r>
              <a:rPr lang="it-IT" sz="1600" dirty="0" err="1" smtClean="0"/>
              <a:t>within</a:t>
            </a:r>
            <a:r>
              <a:rPr lang="it-IT" sz="1600" dirty="0" smtClean="0"/>
              <a:t> the </a:t>
            </a:r>
            <a:r>
              <a:rPr lang="it-IT" sz="1600" dirty="0" err="1" smtClean="0"/>
              <a:t>additional</a:t>
            </a:r>
            <a:r>
              <a:rPr lang="it-IT" sz="1600" dirty="0" smtClean="0"/>
              <a:t> </a:t>
            </a:r>
            <a:r>
              <a:rPr lang="it-IT" sz="1600" dirty="0" err="1" smtClean="0"/>
              <a:t>ordering</a:t>
            </a:r>
            <a:r>
              <a:rPr lang="it-IT" sz="1600" dirty="0" smtClean="0"/>
              <a:t> information on </a:t>
            </a:r>
            <a:r>
              <a:rPr lang="it-IT" sz="1600" dirty="0" err="1" smtClean="0"/>
              <a:t>our</a:t>
            </a:r>
            <a:r>
              <a:rPr lang="it-IT" sz="1600" dirty="0" smtClean="0"/>
              <a:t> </a:t>
            </a:r>
            <a:r>
              <a:rPr lang="it-IT" sz="1600" dirty="0" err="1" smtClean="0"/>
              <a:t>configuration</a:t>
            </a:r>
            <a:r>
              <a:rPr lang="it-IT" sz="1600" dirty="0" smtClean="0"/>
              <a:t> </a:t>
            </a:r>
            <a:r>
              <a:rPr lang="it-IT" sz="1600" dirty="0" err="1" smtClean="0"/>
              <a:t>tools</a:t>
            </a:r>
            <a:r>
              <a:rPr lang="it-IT" sz="1600" dirty="0" smtClean="0"/>
              <a:t>, </a:t>
            </a:r>
            <a:r>
              <a:rPr lang="it-IT" sz="1600" dirty="0" err="1" smtClean="0"/>
              <a:t>salespeople</a:t>
            </a:r>
            <a:r>
              <a:rPr lang="it-IT" sz="1600" dirty="0" smtClean="0"/>
              <a:t> </a:t>
            </a:r>
            <a:r>
              <a:rPr lang="it-IT" sz="1600" dirty="0" err="1" smtClean="0"/>
              <a:t>will</a:t>
            </a:r>
            <a:r>
              <a:rPr lang="it-IT" sz="1600" dirty="0" smtClean="0"/>
              <a:t> be </a:t>
            </a:r>
            <a:r>
              <a:rPr lang="it-IT" sz="1600" dirty="0" err="1" smtClean="0"/>
              <a:t>able</a:t>
            </a:r>
            <a:r>
              <a:rPr lang="it-IT" sz="1600" dirty="0" smtClean="0"/>
              <a:t> to </a:t>
            </a:r>
            <a:r>
              <a:rPr lang="it-IT" sz="1600" dirty="0" err="1" smtClean="0"/>
              <a:t>react</a:t>
            </a:r>
            <a:r>
              <a:rPr lang="it-IT" sz="1600" dirty="0" smtClean="0"/>
              <a:t> to </a:t>
            </a:r>
            <a:r>
              <a:rPr lang="it-IT" sz="1600" dirty="0" err="1" smtClean="0"/>
              <a:t>customers</a:t>
            </a:r>
            <a:r>
              <a:rPr lang="it-IT" sz="1600" dirty="0" smtClean="0"/>
              <a:t>’ </a:t>
            </a:r>
            <a:r>
              <a:rPr lang="it-IT" sz="1600" dirty="0" err="1" smtClean="0"/>
              <a:t>enquiries</a:t>
            </a:r>
            <a:r>
              <a:rPr lang="it-IT" sz="1600" dirty="0" smtClean="0"/>
              <a:t> </a:t>
            </a:r>
            <a:r>
              <a:rPr lang="it-IT" sz="1600" dirty="0" err="1" smtClean="0"/>
              <a:t>promptly</a:t>
            </a:r>
            <a:r>
              <a:rPr lang="it-IT" sz="1600" dirty="0" smtClean="0"/>
              <a:t>.</a:t>
            </a:r>
            <a:endParaRPr lang="en-US" sz="14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321435" y="5235802"/>
            <a:ext cx="62381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</a:pPr>
            <a:r>
              <a:rPr lang="it-IT" sz="1600" dirty="0" err="1" smtClean="0"/>
              <a:t>Manifold</a:t>
            </a:r>
            <a:r>
              <a:rPr lang="it-IT" sz="1600" dirty="0" smtClean="0"/>
              <a:t> </a:t>
            </a:r>
            <a:r>
              <a:rPr lang="it-IT" sz="1600" dirty="0" err="1" smtClean="0"/>
              <a:t>mounting</a:t>
            </a:r>
            <a:r>
              <a:rPr lang="it-IT" sz="1600" dirty="0" smtClean="0"/>
              <a:t> </a:t>
            </a:r>
            <a:r>
              <a:rPr lang="it-IT" sz="1600" dirty="0" err="1" smtClean="0"/>
              <a:t>includes</a:t>
            </a:r>
            <a:r>
              <a:rPr lang="it-IT" sz="1600" dirty="0" smtClean="0"/>
              <a:t> the pressure test of the </a:t>
            </a:r>
            <a:r>
              <a:rPr lang="it-IT" sz="1600" dirty="0" err="1" smtClean="0"/>
              <a:t>assembly</a:t>
            </a:r>
            <a:r>
              <a:rPr lang="it-IT" sz="1600" dirty="0" smtClean="0"/>
              <a:t> in </a:t>
            </a:r>
            <a:r>
              <a:rPr lang="it-IT" sz="1600" dirty="0" err="1" smtClean="0"/>
              <a:t>conformity</a:t>
            </a:r>
            <a:r>
              <a:rPr lang="it-IT" sz="1600" dirty="0" smtClean="0"/>
              <a:t> with PED and </a:t>
            </a:r>
            <a:r>
              <a:rPr lang="it-IT" sz="1600" dirty="0" err="1" smtClean="0"/>
              <a:t>internal</a:t>
            </a:r>
            <a:r>
              <a:rPr lang="it-IT" sz="1600" dirty="0" smtClean="0"/>
              <a:t> </a:t>
            </a:r>
            <a:r>
              <a:rPr lang="it-IT" sz="1600" dirty="0" err="1" smtClean="0"/>
              <a:t>standards</a:t>
            </a:r>
            <a:r>
              <a:rPr lang="it-IT" sz="1600" dirty="0" smtClean="0"/>
              <a:t>. Operating </a:t>
            </a:r>
            <a:r>
              <a:rPr lang="it-IT" sz="1600" dirty="0" err="1" smtClean="0"/>
              <a:t>instructions</a:t>
            </a:r>
            <a:r>
              <a:rPr lang="it-IT" sz="1600" dirty="0" smtClean="0"/>
              <a:t> and </a:t>
            </a:r>
            <a:r>
              <a:rPr lang="it-IT" sz="1600" dirty="0" err="1" smtClean="0"/>
              <a:t>instruments</a:t>
            </a:r>
            <a:r>
              <a:rPr lang="it-IT" sz="1600" dirty="0" smtClean="0"/>
              <a:t> </a:t>
            </a:r>
            <a:r>
              <a:rPr lang="it-IT" sz="1600" dirty="0" err="1" smtClean="0"/>
              <a:t>datasheet</a:t>
            </a:r>
            <a:r>
              <a:rPr lang="it-IT" sz="1600" dirty="0" smtClean="0"/>
              <a:t> (</a:t>
            </a:r>
            <a:r>
              <a:rPr lang="it-IT" sz="1600" dirty="0" err="1" smtClean="0"/>
              <a:t>only</a:t>
            </a:r>
            <a:r>
              <a:rPr lang="it-IT" sz="1600" dirty="0" smtClean="0"/>
              <a:t> </a:t>
            </a:r>
            <a:r>
              <a:rPr lang="it-IT" sz="1600" dirty="0" err="1" smtClean="0"/>
              <a:t>involved</a:t>
            </a:r>
            <a:r>
              <a:rPr lang="it-IT" sz="1600" dirty="0" smtClean="0"/>
              <a:t> </a:t>
            </a:r>
            <a:r>
              <a:rPr lang="it-IT" sz="1600" dirty="0" err="1" smtClean="0"/>
              <a:t>models</a:t>
            </a:r>
            <a:r>
              <a:rPr lang="it-IT" sz="1600" dirty="0" smtClean="0"/>
              <a:t>) </a:t>
            </a:r>
            <a:r>
              <a:rPr lang="it-IT" sz="1600" dirty="0" err="1" smtClean="0"/>
              <a:t>will</a:t>
            </a:r>
            <a:r>
              <a:rPr lang="it-IT" sz="1600" dirty="0" smtClean="0"/>
              <a:t> be </a:t>
            </a:r>
            <a:r>
              <a:rPr lang="it-IT" sz="1600" dirty="0" err="1" smtClean="0"/>
              <a:t>alligned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coming</a:t>
            </a:r>
            <a:r>
              <a:rPr lang="it-IT" sz="1600" dirty="0" smtClean="0"/>
              <a:t> weeks.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0" y="2062351"/>
            <a:ext cx="6267450" cy="3162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509024" y="4415883"/>
            <a:ext cx="5084956" cy="35683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82563" marR="0" indent="-1825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© ABB – Analytical Measurement Group </a:t>
            </a:r>
          </a:p>
          <a:p>
            <a:pPr>
              <a:defRPr/>
            </a:pPr>
            <a:fld id="{ACCD86DF-1560-4E79-B7F0-C03503A4A76F}" type="datetime4">
              <a:rPr lang="en-US" smtClean="0"/>
              <a:pPr>
                <a:defRPr/>
              </a:pPr>
              <a:t>January 3, 2013</a:t>
            </a:fld>
            <a:r>
              <a:rPr lang="en-US" smtClean="0"/>
              <a:t> | Slide </a:t>
            </a:r>
            <a:fld id="{4F1E2FCD-6300-4AA9-9FC8-4024B1356F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smtClean="0"/>
              <a:t>From January 2013</a:t>
            </a:r>
            <a:br>
              <a:rPr lang="en-US" kern="0" smtClean="0"/>
            </a:br>
            <a:r>
              <a:rPr lang="en-US" kern="0" smtClean="0">
                <a:solidFill>
                  <a:schemeClr val="accent2"/>
                </a:solidFill>
              </a:rPr>
              <a:t>Manifold mounting right out of the catalogue</a:t>
            </a:r>
            <a:endParaRPr lang="en-US" kern="0" dirty="0"/>
          </a:p>
        </p:txBody>
      </p:sp>
      <p:pic>
        <p:nvPicPr>
          <p:cNvPr id="6" name="Picture 2" descr="E:\2010\SAMI\Nuova specifica\266DSH_M26 3 v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9201" b="6746"/>
          <a:stretch/>
        </p:blipFill>
        <p:spPr bwMode="auto">
          <a:xfrm>
            <a:off x="0" y="1207863"/>
            <a:ext cx="2416630" cy="42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0" y="1268413"/>
            <a:ext cx="5279570" cy="4656816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305120" y="5925229"/>
            <a:ext cx="62381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</a:pPr>
            <a:r>
              <a:rPr lang="it-IT" sz="1600" dirty="0" err="1" smtClean="0"/>
              <a:t>Manifolds</a:t>
            </a:r>
            <a:r>
              <a:rPr lang="it-IT" sz="1600" dirty="0" smtClean="0"/>
              <a:t> </a:t>
            </a:r>
            <a:r>
              <a:rPr lang="it-IT" sz="1600" dirty="0" err="1" smtClean="0"/>
              <a:t>will</a:t>
            </a:r>
            <a:r>
              <a:rPr lang="it-IT" sz="1600" dirty="0" smtClean="0"/>
              <a:t> be </a:t>
            </a:r>
            <a:r>
              <a:rPr lang="it-IT" sz="1600" dirty="0" err="1" smtClean="0"/>
              <a:t>sold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a pressure </a:t>
            </a:r>
            <a:r>
              <a:rPr lang="it-IT" sz="1600" dirty="0" err="1" smtClean="0"/>
              <a:t>accessory</a:t>
            </a:r>
            <a:r>
              <a:rPr lang="it-IT" sz="1600" dirty="0" smtClean="0"/>
              <a:t> (</a:t>
            </a:r>
            <a:r>
              <a:rPr lang="it-IT" sz="1600" dirty="0" err="1" smtClean="0"/>
              <a:t>exactly</a:t>
            </a:r>
            <a:r>
              <a:rPr lang="it-IT" sz="1600" dirty="0" smtClean="0"/>
              <a:t> </a:t>
            </a:r>
            <a:r>
              <a:rPr lang="it-IT" sz="1600" dirty="0" err="1" smtClean="0"/>
              <a:t>like</a:t>
            </a:r>
            <a:r>
              <a:rPr lang="it-IT" sz="1600" dirty="0" smtClean="0"/>
              <a:t> </a:t>
            </a:r>
            <a:r>
              <a:rPr lang="it-IT" sz="1600" dirty="0" err="1" smtClean="0"/>
              <a:t>seals</a:t>
            </a:r>
            <a:r>
              <a:rPr lang="it-IT" sz="1600" dirty="0" smtClean="0"/>
              <a:t>). </a:t>
            </a:r>
            <a:r>
              <a:rPr lang="it-IT" sz="1600" dirty="0" err="1" smtClean="0"/>
              <a:t>They</a:t>
            </a:r>
            <a:r>
              <a:rPr lang="it-IT" sz="1600" dirty="0" smtClean="0"/>
              <a:t> </a:t>
            </a:r>
            <a:r>
              <a:rPr lang="it-IT" sz="1600" dirty="0" err="1" smtClean="0"/>
              <a:t>will</a:t>
            </a:r>
            <a:r>
              <a:rPr lang="it-IT" sz="1600" dirty="0" smtClean="0"/>
              <a:t> be </a:t>
            </a:r>
            <a:r>
              <a:rPr lang="it-IT" sz="1600" dirty="0" err="1" smtClean="0"/>
              <a:t>sold</a:t>
            </a:r>
            <a:r>
              <a:rPr lang="it-IT" sz="1600" dirty="0" smtClean="0"/>
              <a:t> </a:t>
            </a:r>
            <a:r>
              <a:rPr lang="it-IT" sz="1600" dirty="0" err="1" smtClean="0"/>
              <a:t>loose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well</a:t>
            </a:r>
            <a:r>
              <a:rPr lang="it-IT" sz="16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3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© ABB – Analytical Measurement Group </a:t>
            </a:r>
          </a:p>
          <a:p>
            <a:fld id="{669EAD43-87B8-4F64-A685-03E001FC5D8A}" type="datetime4">
              <a:rPr lang="en-US" smtClean="0">
                <a:latin typeface="Arial" charset="0"/>
                <a:cs typeface="Arial" charset="0"/>
              </a:rPr>
              <a:pPr/>
              <a:t>January 3, 2013</a:t>
            </a:fld>
            <a:r>
              <a:rPr lang="en-US" smtClean="0">
                <a:latin typeface="Arial" charset="0"/>
                <a:cs typeface="Arial" charset="0"/>
              </a:rPr>
              <a:t> | Slide </a:t>
            </a:r>
            <a:fld id="{378E8036-A09D-4EE7-BEE5-17FA3A6A30F0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04775" y="6178550"/>
            <a:ext cx="891222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105475" name="Picture 3" descr="ABB1ClaimL_rgb300_100m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8" y="2643188"/>
            <a:ext cx="79851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778&quot;/&gt;&lt;/object&gt;&lt;object type=&quot;3&quot; unique_id=&quot;10005&quot;&gt;&lt;property id=&quot;20148&quot; value=&quot;5&quot;/&gt;&lt;property id=&quot;20300&quot; value=&quot;Slide 2 - &amp;quot;Comments&amp;quot;&quot;/&gt;&lt;property id=&quot;20307&quot; value=&quot;785&quot;/&gt;&lt;/object&gt;&lt;object type=&quot;3&quot; unique_id=&quot;10006&quot;&gt;&lt;property id=&quot;20148&quot; value=&quot;5&quot;/&gt;&lt;property id=&quot;20300&quot; value=&quot;Slide 3 - &amp;quot;Hydrocarbon Processing Industry Trends&amp;quot;&quot;/&gt;&lt;property id=&quot;20307&quot; value=&quot;779&quot;/&gt;&lt;/object&gt;&lt;object type=&quot;3&quot; unique_id=&quot;10007&quot;&gt;&lt;property id=&quot;20148&quot; value=&quot;5&quot;/&gt;&lt;property id=&quot;20300&quot; value=&quot;Slide 4 - &amp;quot;Multiple Applications on a Single Platform&amp;quot;&quot;/&gt;&lt;property id=&quot;20307&quot; value=&quot;780&quot;/&gt;&lt;/object&gt;&lt;object type=&quot;3&quot; unique_id=&quot;10008&quot;&gt;&lt;property id=&quot;20148&quot; value=&quot;5&quot;/&gt;&lt;property id=&quot;20300&quot; value=&quot;Slide 5 - &amp;quot;Did You Know?&amp;quot;&quot;/&gt;&lt;property id=&quot;20307&quot; value=&quot;776&quot;/&gt;&lt;/object&gt;&lt;object type=&quot;3&quot; unique_id=&quot;10009&quot;&gt;&lt;property id=&quot;20148&quot; value=&quot;5&quot;/&gt;&lt;property id=&quot;20300&quot; value=&quot;Slide 6 - &amp;quot;Multiple Oven Platform&amp;quot;&quot;/&gt;&lt;property id=&quot;20307&quot; value=&quot;777&quot;/&gt;&lt;/object&gt;&lt;object type=&quot;3&quot; unique_id=&quot;10010&quot;&gt;&lt;property id=&quot;20148&quot; value=&quot;5&quot;/&gt;&lt;property id=&quot;20300&quot; value=&quot;Slide 7 - &amp;quot;Propylene Purity Application Single Oven &amp;quot;&quot;/&gt;&lt;property id=&quot;20307&quot; value=&quot;782&quot;/&gt;&lt;/object&gt;&lt;object type=&quot;3&quot; unique_id=&quot;10011&quot;&gt;&lt;property id=&quot;20148&quot; value=&quot;5&quot;/&gt;&lt;property id=&quot;20300&quot; value=&quot;Slide 8&quot;/&gt;&lt;property id=&quot;20307&quot; value=&quot;783&quot;/&gt;&lt;/object&gt;&lt;object type=&quot;3&quot; unique_id=&quot;10012&quot;&gt;&lt;property id=&quot;20148&quot; value=&quot;5&quot;/&gt;&lt;property id=&quot;20300&quot; value=&quot;Slide 9 - &amp;quot;Animated View&amp;quot;&quot;/&gt;&lt;property id=&quot;20307&quot; value=&quot;784&quot;/&gt;&lt;/object&gt;&lt;object type=&quot;3&quot; unique_id=&quot;10013&quot;&gt;&lt;property id=&quot;20148&quot; value=&quot;5&quot;/&gt;&lt;property id=&quot;20300&quot; value=&quot;Slide 10 - &amp;quot;PGC5000&amp;#x0D;&amp;#x0A;Communication&amp;quot;&quot;/&gt;&lt;property id=&quot;20307&quot; value=&quot;775&quot;/&gt;&lt;/object&gt;&lt;object type=&quot;3&quot; unique_id=&quot;10014&quot;&gt;&lt;property id=&quot;20148&quot; value=&quot;5&quot;/&gt;&lt;property id=&quot;20300&quot; value=&quot;Slide 11 - &amp;quot;Conclusion&amp;quot;&quot;/&gt;&lt;property id=&quot;20307&quot; value=&quot;781&quot;/&gt;&lt;/object&gt;&lt;object type=&quot;3&quot; unique_id=&quot;10015&quot;&gt;&lt;property id=&quot;20148&quot; value=&quot;5&quot;/&gt;&lt;property id=&quot;20300&quot; value=&quot;Slide 12&quot;/&gt;&lt;property id=&quot;20307&quot; value=&quot;773&quot;/&gt;&lt;/object&gt;&lt;/object&gt;&lt;/object&gt;&lt;/database&gt;"/>
  <p:tag name="THINKCELLUNDODONOTDELETE" val="17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  <p:tag name="ARTICULATE_SLIDE_GUID" val="a2aeda14-ed52-40ab-a4f0-12b7a236ba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d3d8fee-2234-4f76-85fc-d32385d5de32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FFFFFF"/>
      </a:accent3>
      <a:accent4>
        <a:srgbClr val="000000"/>
      </a:accent4>
      <a:accent5>
        <a:srgbClr val="C6B1D4"/>
      </a:accent5>
      <a:accent6>
        <a:srgbClr val="895ED9"/>
      </a:accent6>
      <a:hlink>
        <a:srgbClr val="B4A0E8"/>
      </a:hlink>
      <a:folHlink>
        <a:srgbClr val="9999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229</Words>
  <Application>Microsoft Office PowerPoint</Application>
  <PresentationFormat>On-screen Show (4:3)</PresentationFormat>
  <Paragraphs>40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BU Measurement Products PL – Pressure </vt:lpstr>
      <vt:lpstr>Introducing something new A more complete solution in one click</vt:lpstr>
      <vt:lpstr>From January 2013 Manifold mounting right out of the catalogue</vt:lpstr>
      <vt:lpstr>PowerPoint Presentation</vt:lpstr>
      <vt:lpstr>PowerPoint Presentation</vt:lpstr>
    </vt:vector>
  </TitlesOfParts>
  <Manager>Farren</Manager>
  <Company>ABB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>Power and productivity for a new world</dc:subject>
  <dc:creator>DeThomas, Frank</dc:creator>
  <cp:lastModifiedBy>Luca Braga</cp:lastModifiedBy>
  <cp:revision>1533</cp:revision>
  <cp:lastPrinted>2008-04-24T12:01:34Z</cp:lastPrinted>
  <dcterms:created xsi:type="dcterms:W3CDTF">2006-01-16T13:05:46Z</dcterms:created>
  <dcterms:modified xsi:type="dcterms:W3CDTF">2013-01-03T13:56:40Z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PageLayout">
    <vt:lpwstr>Message</vt:lpwstr>
  </property>
  <property fmtid="{D5CDD505-2E9C-101B-9397-08002B2CF9AE}" pid="3" name="Title">
    <vt:lpwstr>PowerPoint-Presentation</vt:lpwstr>
  </property>
  <property fmtid="{D5CDD505-2E9C-101B-9397-08002B2CF9AE}" pid="4" name="Final">
    <vt:bool>true</vt:bool>
  </property>
  <property fmtid="{D5CDD505-2E9C-101B-9397-08002B2CF9AE}" pid="5" name="Event">
    <vt:lpwstr/>
  </property>
  <property fmtid="{D5CDD505-2E9C-101B-9397-08002B2CF9AE}" pid="6" name="Delivery Date">
    <vt:lpwstr/>
  </property>
  <property fmtid="{D5CDD505-2E9C-101B-9397-08002B2CF9AE}" pid="7" name="docid">
    <vt:lpwstr/>
  </property>
</Properties>
</file>