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9"/>
  </p:notesMasterIdLst>
  <p:handoutMasterIdLst>
    <p:handoutMasterId r:id="rId60"/>
  </p:handoutMasterIdLst>
  <p:sldIdLst>
    <p:sldId id="7993" r:id="rId5"/>
    <p:sldId id="8043" r:id="rId6"/>
    <p:sldId id="8041" r:id="rId7"/>
    <p:sldId id="8048" r:id="rId8"/>
    <p:sldId id="2147470433" r:id="rId9"/>
    <p:sldId id="2142532837" r:id="rId10"/>
    <p:sldId id="2142532950" r:id="rId11"/>
    <p:sldId id="2142532839" r:id="rId12"/>
    <p:sldId id="2142532846" r:id="rId13"/>
    <p:sldId id="2147470434" r:id="rId14"/>
    <p:sldId id="2147470435" r:id="rId15"/>
    <p:sldId id="2147470436" r:id="rId16"/>
    <p:sldId id="2147470439" r:id="rId17"/>
    <p:sldId id="2147470437" r:id="rId18"/>
    <p:sldId id="2142532907" r:id="rId19"/>
    <p:sldId id="2142532909" r:id="rId20"/>
    <p:sldId id="2142532910" r:id="rId21"/>
    <p:sldId id="2142532911" r:id="rId22"/>
    <p:sldId id="2147470454" r:id="rId23"/>
    <p:sldId id="2147470451" r:id="rId24"/>
    <p:sldId id="2147470453" r:id="rId25"/>
    <p:sldId id="8026" r:id="rId26"/>
    <p:sldId id="2147470441" r:id="rId27"/>
    <p:sldId id="2147470438" r:id="rId28"/>
    <p:sldId id="2147470440" r:id="rId29"/>
    <p:sldId id="2147470442" r:id="rId30"/>
    <p:sldId id="2147470443" r:id="rId31"/>
    <p:sldId id="2147470444" r:id="rId32"/>
    <p:sldId id="2147470455" r:id="rId33"/>
    <p:sldId id="2147470456" r:id="rId34"/>
    <p:sldId id="2147470457" r:id="rId35"/>
    <p:sldId id="2147470458" r:id="rId36"/>
    <p:sldId id="2147470445" r:id="rId37"/>
    <p:sldId id="2147470447" r:id="rId38"/>
    <p:sldId id="2147470448" r:id="rId39"/>
    <p:sldId id="2147470450" r:id="rId40"/>
    <p:sldId id="2147470459" r:id="rId41"/>
    <p:sldId id="2147470460" r:id="rId42"/>
    <p:sldId id="2147470461" r:id="rId43"/>
    <p:sldId id="2147470464" r:id="rId44"/>
    <p:sldId id="2147470474" r:id="rId45"/>
    <p:sldId id="2147470475" r:id="rId46"/>
    <p:sldId id="2147470476" r:id="rId47"/>
    <p:sldId id="2147470478" r:id="rId48"/>
    <p:sldId id="2147470477" r:id="rId49"/>
    <p:sldId id="2147470495" r:id="rId50"/>
    <p:sldId id="2147470479" r:id="rId51"/>
    <p:sldId id="2147470481" r:id="rId52"/>
    <p:sldId id="2147470491" r:id="rId53"/>
    <p:sldId id="2142532901" r:id="rId54"/>
    <p:sldId id="2147470489" r:id="rId55"/>
    <p:sldId id="2147470490" r:id="rId56"/>
    <p:sldId id="2147470492" r:id="rId57"/>
    <p:sldId id="799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837F-5ADC-9291-0CDC-C14C0E7FEE89}" name="Ulf Carlqvist" initials="UC" userId="S::ulf.carlqvist@se.abb.com::76e2c229-f544-4d7f-a322-692044ab9c27" providerId="AD"/>
  <p188:author id="{57FA6894-C3B4-FAB4-459D-7C8DA2AD5CD8}" name="Tim Janke" initials="TJ" userId="S::tim.janke@de.abb.com::382412ea-c801-483b-bf3e-e2e0138d5856" providerId="AD"/>
  <p188:author id="{6B1BD0D6-9C2D-9B6C-0537-FF92B198C2AE}" name="Kim Thwaites" initials="KT" userId="S::kim.thwaites@gb.abb.com::4a37da68-8d1c-4fa6-9b4d-f49b8493c4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F1D1D"/>
    <a:srgbClr val="9E0000"/>
    <a:srgbClr val="B5000B"/>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A48D7-4379-4917-A929-95715221F250}" v="5" dt="2024-05-15T12:30:02.324"/>
  </p1510:revLst>
</p1510:revInfo>
</file>

<file path=ppt/tableStyles.xml><?xml version="1.0" encoding="utf-8"?>
<a:tblStyleLst xmlns:a="http://schemas.openxmlformats.org/drawingml/2006/main" def="{773F8A54-F971-430D-9108-034FE38666E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w="30000" cmpd="sng">
              <a:solidFill>
                <a:schemeClr val="dk1"/>
              </a:solidFill>
            </a:ln>
          </a:top>
          <a:bottom>
            <a:ln w="0" cmpd="sng">
              <a:solidFill>
                <a:schemeClr val="dk1"/>
              </a:solidFill>
            </a:ln>
          </a:bottom>
          <a:insideH>
            <a:ln w="5000" cmpd="sng">
              <a:solidFill>
                <a:schemeClr val="accent4"/>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ff">
        <a:fontRef idx="minor">
          <a:schemeClr val="dk1"/>
        </a:fontRef>
        <a:schemeClr val="dk1"/>
      </a:tcTxStyle>
      <a:tcStyle>
        <a:tcBdr/>
        <a:fill>
          <a:solidFill>
            <a:schemeClr val="accent5"/>
          </a:solidFill>
        </a:fill>
      </a:tcStyle>
    </a:firstCol>
    <a:lastRow>
      <a:tcTxStyle b="off">
        <a:fontRef idx="minor">
          <a:prstClr val="black"/>
        </a:fontRef>
        <a:schemeClr val="dk1"/>
      </a:tcTxStyle>
      <a:tcStyle>
        <a:tcBdr/>
        <a:fill>
          <a:solidFill>
            <a:schemeClr val="accent5"/>
          </a:solidFill>
        </a:fill>
      </a:tcStyle>
    </a:lastRow>
    <a:firstRow>
      <a:tcTxStyle b="on">
        <a:fontRef idx="minor">
          <a:prstClr val="black"/>
        </a:fontRef>
        <a:schemeClr val="dk1"/>
      </a:tcTxStyle>
      <a:tcStyle>
        <a:tcBdr>
          <a:bottom>
            <a:ln w="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26" y="34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Thwaites" userId="S::kim.thwaites@gb.abb.com::4a37da68-8d1c-4fa6-9b4d-f49b8493c4c0" providerId="AD" clId="Web-{EB1A48D7-4379-4917-A929-95715221F250}"/>
    <pc:docChg chg="delSld">
      <pc:chgData name="Kim Thwaites" userId="S::kim.thwaites@gb.abb.com::4a37da68-8d1c-4fa6-9b4d-f49b8493c4c0" providerId="AD" clId="Web-{EB1A48D7-4379-4917-A929-95715221F250}" dt="2024-05-15T12:30:02.324" v="4"/>
      <pc:docMkLst>
        <pc:docMk/>
      </pc:docMkLst>
      <pc:sldChg chg="del">
        <pc:chgData name="Kim Thwaites" userId="S::kim.thwaites@gb.abb.com::4a37da68-8d1c-4fa6-9b4d-f49b8493c4c0" providerId="AD" clId="Web-{EB1A48D7-4379-4917-A929-95715221F250}" dt="2024-05-15T12:29:51.012" v="0"/>
        <pc:sldMkLst>
          <pc:docMk/>
          <pc:sldMk cId="3055540755" sldId="2147470446"/>
        </pc:sldMkLst>
      </pc:sldChg>
      <pc:sldChg chg="del">
        <pc:chgData name="Kim Thwaites" userId="S::kim.thwaites@gb.abb.com::4a37da68-8d1c-4fa6-9b4d-f49b8493c4c0" providerId="AD" clId="Web-{EB1A48D7-4379-4917-A929-95715221F250}" dt="2024-05-15T12:30:02.324" v="4"/>
        <pc:sldMkLst>
          <pc:docMk/>
          <pc:sldMk cId="1462901826" sldId="2147470462"/>
        </pc:sldMkLst>
      </pc:sldChg>
      <pc:sldChg chg="del">
        <pc:chgData name="Kim Thwaites" userId="S::kim.thwaites@gb.abb.com::4a37da68-8d1c-4fa6-9b4d-f49b8493c4c0" providerId="AD" clId="Web-{EB1A48D7-4379-4917-A929-95715221F250}" dt="2024-05-15T12:29:57.231" v="1"/>
        <pc:sldMkLst>
          <pc:docMk/>
          <pc:sldMk cId="2793417781" sldId="2147470502"/>
        </pc:sldMkLst>
      </pc:sldChg>
      <pc:sldChg chg="del">
        <pc:chgData name="Kim Thwaites" userId="S::kim.thwaites@gb.abb.com::4a37da68-8d1c-4fa6-9b4d-f49b8493c4c0" providerId="AD" clId="Web-{EB1A48D7-4379-4917-A929-95715221F250}" dt="2024-05-15T12:29:59.074" v="2"/>
        <pc:sldMkLst>
          <pc:docMk/>
          <pc:sldMk cId="114118753" sldId="2147470503"/>
        </pc:sldMkLst>
      </pc:sldChg>
      <pc:sldChg chg="del">
        <pc:chgData name="Kim Thwaites" userId="S::kim.thwaites@gb.abb.com::4a37da68-8d1c-4fa6-9b4d-f49b8493c4c0" providerId="AD" clId="Web-{EB1A48D7-4379-4917-A929-95715221F250}" dt="2024-05-15T12:30:00.528" v="3"/>
        <pc:sldMkLst>
          <pc:docMk/>
          <pc:sldMk cId="3591482890" sldId="21474705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5/15/2024</a:t>
            </a:fld>
            <a:endParaRPr lang="en-US">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5/15/2024</a:t>
            </a:fld>
            <a:endParaRPr lang="en-US"/>
          </a:p>
        </p:txBody>
      </p:sp>
      <p:sp>
        <p:nvSpPr>
          <p:cNvPr id="4" name="Slide Image Placeholder 3"/>
          <p:cNvSpPr>
            <a:spLocks noGrp="1" noRot="1" noChangeAspect="1"/>
          </p:cNvSpPr>
          <p:nvPr>
            <p:ph type="sldImg" idx="2"/>
          </p:nvPr>
        </p:nvSpPr>
        <p:spPr bwMode="gray">
          <a:xfrm>
            <a:off x="383822" y="685800"/>
            <a:ext cx="6096000" cy="3429000"/>
          </a:xfrm>
          <a:prstGeom prst="rect">
            <a:avLst/>
          </a:prstGeom>
          <a:noFill/>
          <a:ln w="12700">
            <a:solidFill>
              <a:schemeClr val="accent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bb.sharepoint.com/sites/FMESalesForum/After-Sales-Services/SitePages/Welcome.aspx"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learning.abb.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1</a:t>
            </a:fld>
            <a:endParaRPr lang="en-US"/>
          </a:p>
        </p:txBody>
      </p:sp>
    </p:spTree>
    <p:extLst>
      <p:ext uri="{BB962C8B-B14F-4D97-AF65-F5344CB8AC3E}">
        <p14:creationId xmlns:p14="http://schemas.microsoft.com/office/powerpoint/2010/main" val="3016260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Rapid response services</a:t>
            </a:r>
          </a:p>
          <a:p>
            <a:pPr eaLnBrk="1" hangingPunct="1"/>
            <a:endParaRPr lang="sv-SE" b="0"/>
          </a:p>
          <a:p>
            <a:r>
              <a:rPr lang="sv-SE" b="1">
                <a:latin typeface="ABBvoice"/>
              </a:rPr>
              <a:t>Note! </a:t>
            </a:r>
            <a:r>
              <a:rPr lang="sv-SE" b="0">
                <a:latin typeface="ABBvoice"/>
              </a:rPr>
              <a:t>Remote support </a:t>
            </a:r>
            <a:r>
              <a:rPr lang="sv-SE">
                <a:latin typeface="ABBvoice"/>
              </a:rPr>
              <a:t>can be offered for all products. </a:t>
            </a:r>
            <a:endParaRPr lang="sv-SE" i="1" baseline="0"/>
          </a:p>
          <a:p>
            <a:pPr eaLnBrk="1" hangingPunct="1"/>
            <a:endParaRPr lang="sv-SE" baseline="0"/>
          </a:p>
          <a:p>
            <a:pPr eaLnBrk="1" hangingPunct="1"/>
            <a:r>
              <a:rPr lang="sv-SE" baseline="0"/>
              <a:t>There are some companies that offer repair of Force Measurement products but our experience is that they do not fulfil the requirement and quality that the customer should expect. We see many examples where the repaired product just work for a short period of time and with reduced functionallity and measurement accuracy.</a:t>
            </a:r>
          </a:p>
          <a:p>
            <a:pPr marL="0" indent="0">
              <a:buFont typeface="Wingdings" panose="05000000000000000000" pitchFamily="2" charset="2"/>
              <a:buNone/>
              <a:tabLst>
                <a:tab pos="271463" algn="l"/>
              </a:tabLst>
            </a:pPr>
            <a:endParaRPr lang="en-US"/>
          </a:p>
          <a:p>
            <a:pPr marL="0" marR="0" indent="0" algn="l" defTabSz="914400" rtl="0" eaLnBrk="1" fontAlgn="base" latinLnBrk="0" hangingPunct="1">
              <a:lnSpc>
                <a:spcPct val="100000"/>
              </a:lnSpc>
              <a:spcBef>
                <a:spcPct val="30000"/>
              </a:spcBef>
              <a:spcAft>
                <a:spcPct val="0"/>
              </a:spcAft>
              <a:buClrTx/>
              <a:buSzTx/>
              <a:buFontTx/>
              <a:buNone/>
              <a:tabLst/>
              <a:defRPr/>
            </a:pPr>
            <a:r>
              <a:rPr lang="sv-SE" b="0"/>
              <a:t>Using experienced Force</a:t>
            </a:r>
            <a:r>
              <a:rPr lang="sv-SE" b="0" baseline="0"/>
              <a:t> Measurement service engineers will reduce the maintenance and field services time to a minimum as well as ensure the best possible performance of the product.</a:t>
            </a:r>
            <a:endParaRPr lang="en-US" b="0"/>
          </a:p>
          <a:p>
            <a:pPr marL="0" indent="0">
              <a:buFont typeface="Wingdings" panose="05000000000000000000" pitchFamily="2" charset="2"/>
              <a:buNone/>
              <a:tabLst>
                <a:tab pos="271463" algn="l"/>
              </a:tabLst>
            </a:pPr>
            <a:endParaRPr lang="en-US"/>
          </a:p>
          <a:p>
            <a:pPr marL="0" indent="0">
              <a:buFont typeface="Wingdings" panose="05000000000000000000" pitchFamily="2" charset="2"/>
              <a:buNone/>
              <a:tabLst>
                <a:tab pos="271463" algn="l"/>
              </a:tabLst>
            </a:pPr>
            <a:r>
              <a:rPr lang="en-US"/>
              <a:t>We offer remote, on-site and work-shop repair services with fast turn around and service agreements.</a:t>
            </a:r>
          </a:p>
          <a:p>
            <a:pPr marL="0" indent="0">
              <a:buFont typeface="Wingdings" panose="05000000000000000000" pitchFamily="2" charset="2"/>
              <a:buNone/>
              <a:tabLst>
                <a:tab pos="271463" algn="l"/>
              </a:tabLst>
            </a:pPr>
            <a:br>
              <a:rPr lang="en-US"/>
            </a:br>
            <a:r>
              <a:rPr lang="en-US"/>
              <a:t>We offer fast and efficient repair services and wide range of options including:</a:t>
            </a:r>
            <a:br>
              <a:rPr lang="en-US"/>
            </a:br>
            <a:endParaRPr lang="en-US"/>
          </a:p>
          <a:p>
            <a:pPr marL="533400" indent="-171450">
              <a:spcBef>
                <a:spcPts val="0"/>
              </a:spcBef>
              <a:buFont typeface="Wingdings" panose="05000000000000000000" pitchFamily="2" charset="2"/>
              <a:buChar char="q"/>
            </a:pPr>
            <a:r>
              <a:rPr lang="en-US"/>
              <a:t>Remote support from a skilled and certified product expert</a:t>
            </a:r>
          </a:p>
          <a:p>
            <a:pPr marL="533400" indent="-171450">
              <a:spcBef>
                <a:spcPts val="0"/>
              </a:spcBef>
              <a:buFont typeface="Wingdings" panose="05000000000000000000" pitchFamily="2" charset="2"/>
              <a:buChar char="q"/>
            </a:pPr>
            <a:r>
              <a:rPr lang="en-US"/>
              <a:t>Self-repair through guided instruction</a:t>
            </a:r>
          </a:p>
          <a:p>
            <a:pPr marL="533400" indent="-171450">
              <a:spcBef>
                <a:spcPts val="0"/>
              </a:spcBef>
              <a:buFont typeface="Wingdings" panose="05000000000000000000" pitchFamily="2" charset="2"/>
              <a:buChar char="q"/>
            </a:pPr>
            <a:r>
              <a:rPr lang="en-US"/>
              <a:t>On-site service</a:t>
            </a:r>
          </a:p>
          <a:p>
            <a:pPr marL="533400" indent="-171450">
              <a:spcBef>
                <a:spcPts val="0"/>
              </a:spcBef>
              <a:buFont typeface="Wingdings" panose="05000000000000000000" pitchFamily="2" charset="2"/>
              <a:buChar char="q"/>
            </a:pPr>
            <a:r>
              <a:rPr lang="en-US"/>
              <a:t>Workshop repair</a:t>
            </a:r>
          </a:p>
          <a:p>
            <a:pPr marL="533400" indent="-171450">
              <a:spcBef>
                <a:spcPts val="0"/>
              </a:spcBef>
              <a:buFont typeface="Wingdings" panose="05000000000000000000" pitchFamily="2" charset="2"/>
              <a:buChar char="q"/>
            </a:pPr>
            <a:r>
              <a:rPr lang="en-US"/>
              <a:t>Exchange/replacement product</a:t>
            </a:r>
            <a:br>
              <a:rPr lang="en-US"/>
            </a:br>
            <a:endParaRPr lang="en-US"/>
          </a:p>
          <a:p>
            <a:pPr marL="0" indent="0">
              <a:buFont typeface="Wingdings" panose="05000000000000000000" pitchFamily="2" charset="2"/>
              <a:buNone/>
              <a:tabLst>
                <a:tab pos="271463" algn="l"/>
              </a:tabLst>
            </a:pPr>
            <a:r>
              <a:rPr lang="en-US"/>
              <a:t>Trusting repairs by Force Measurement guarantees that the durability and functionality remains valid with the product, something that may get lost if another company does the repairs without the correct equipment and training.</a:t>
            </a:r>
          </a:p>
          <a:p>
            <a:endParaRPr lang="sv-SE"/>
          </a:p>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16</a:t>
            </a:fld>
            <a:endParaRPr lang="en-US"/>
          </a:p>
        </p:txBody>
      </p:sp>
    </p:spTree>
    <p:extLst>
      <p:ext uri="{BB962C8B-B14F-4D97-AF65-F5344CB8AC3E}">
        <p14:creationId xmlns:p14="http://schemas.microsoft.com/office/powerpoint/2010/main" val="100512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Lifecycle management services</a:t>
            </a:r>
          </a:p>
          <a:p>
            <a:pPr eaLnBrk="1" hangingPunct="1"/>
            <a:endParaRPr lang="en-US" b="1"/>
          </a:p>
          <a:p>
            <a:pPr eaLnBrk="1" hangingPunct="1"/>
            <a:r>
              <a:rPr lang="en-US" b="1"/>
              <a:t>Spare parts</a:t>
            </a:r>
            <a:endParaRPr lang="sv-SE" b="1"/>
          </a:p>
          <a:p>
            <a:pPr eaLnBrk="1" hangingPunct="1"/>
            <a:r>
              <a:rPr lang="sv-SE" b="0"/>
              <a:t>Products spare parts can be purchased from the factory in Västerås</a:t>
            </a:r>
            <a:r>
              <a:rPr lang="sv-SE" b="0" baseline="0"/>
              <a:t>. For emergency deliveries we offer spare part service via ABB Energy Inustries (Malmö, Sweden) via BOL. Spares are shipped the same day (if ordered before 16.00 hrs CET) or next day. Weighing spare parts can be purchased from our Ratinger Service Center in Germany. </a:t>
            </a:r>
          </a:p>
          <a:p>
            <a:pPr eaLnBrk="1" hangingPunct="1"/>
            <a:endParaRPr lang="sv-SE" b="0" baseline="0"/>
          </a:p>
          <a:p>
            <a:r>
              <a:rPr lang="en-US" sz="1200" b="1">
                <a:solidFill>
                  <a:schemeClr val="tx1"/>
                </a:solidFill>
              </a:rPr>
              <a:t>Lifecycle assessment</a:t>
            </a:r>
            <a:endParaRPr lang="sv-SE" b="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After a complete site evaluation, Force Measurement develops a customized implementation plan for migration of your installed equipment and manages disposal of old equipment according to all environmental regulations.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indent="0">
              <a:buFont typeface="Arial" panose="020B0604020202020204" pitchFamily="34" charset="0"/>
              <a:buNone/>
            </a:pPr>
            <a:r>
              <a:rPr lang="en-US"/>
              <a:t>In today’s global economy, it is critical that your plant stays competitive through increased productivity and efficiency. Force Measurement has developed cost-effective upgrade programs that enable low-risk, phased migration to the latest technology to improve productivity, efficiency and safety.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b="0" baseline="0"/>
          </a:p>
          <a:p>
            <a:pPr marL="0" marR="0" indent="0" algn="l" defTabSz="914400" rtl="0" eaLnBrk="1" fontAlgn="base" latinLnBrk="0" hangingPunct="1">
              <a:lnSpc>
                <a:spcPct val="100000"/>
              </a:lnSpc>
              <a:spcBef>
                <a:spcPct val="30000"/>
              </a:spcBef>
              <a:spcAft>
                <a:spcPct val="0"/>
              </a:spcAft>
              <a:buClrTx/>
              <a:buSzTx/>
              <a:buFontTx/>
              <a:buNone/>
              <a:tabLst/>
              <a:defRPr/>
            </a:pPr>
            <a:r>
              <a:rPr lang="sv-SE" b="0" baseline="0"/>
              <a:t>For products with life cycle status ”Classic”, ”Limited” and ”Obsolete” we offer spare part service via the factory and ABB Energy Industries Service Center via BOL. Spares are shipped the same day (if ordered before 16.00 hrs CET) or next day.</a:t>
            </a:r>
          </a:p>
          <a:p>
            <a:endParaRPr lang="en-US"/>
          </a:p>
          <a:p>
            <a:pPr marL="171450" indent="-171450">
              <a:buFont typeface="Wingdings" panose="05000000000000000000" pitchFamily="2" charset="2"/>
              <a:buChar char="q"/>
            </a:pPr>
            <a:r>
              <a:rPr lang="en-US"/>
              <a:t>Force Measurement offers a life cycle management service to provide effective maintenance, migration and obsolescence planning - including a replacement procedure ensuring that product disposal meets all local environmental regulations.</a:t>
            </a:r>
          </a:p>
          <a:p>
            <a:pPr marL="0" indent="0">
              <a:buFont typeface="Wingdings" panose="05000000000000000000" pitchFamily="2" charset="2"/>
              <a:buNone/>
            </a:pPr>
            <a:r>
              <a:rPr lang="en-US"/>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The life cycle management model is a four-phase life cycle plan.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a:p>
          <a:p>
            <a:pPr lvl="0"/>
            <a:r>
              <a:rPr lang="en-US" b="1" noProof="0"/>
              <a:t>Active</a:t>
            </a:r>
          </a:p>
          <a:p>
            <a:pPr marL="180000" lvl="1" indent="-180000">
              <a:buFont typeface="Wingdings" panose="05000000000000000000" pitchFamily="2" charset="2"/>
              <a:buChar char="q"/>
            </a:pPr>
            <a:r>
              <a:rPr lang="en-US" sz="1400" i="1" noProof="0"/>
              <a:t>Active</a:t>
            </a:r>
            <a:r>
              <a:rPr lang="en-US" sz="1400" noProof="0"/>
              <a:t> product types are in volume production and are actively marketed and sold. </a:t>
            </a:r>
          </a:p>
          <a:p>
            <a:pPr marL="180000" lvl="1" indent="-180000">
              <a:buFont typeface="Wingdings" panose="05000000000000000000" pitchFamily="2" charset="2"/>
              <a:buChar char="q"/>
            </a:pPr>
            <a:r>
              <a:rPr lang="en-US" sz="1400" noProof="0"/>
              <a:t>Full service support is available for </a:t>
            </a:r>
            <a:r>
              <a:rPr lang="en-US" sz="1400" i="1" noProof="0"/>
              <a:t>Active</a:t>
            </a:r>
            <a:r>
              <a:rPr lang="en-US" sz="1400" noProof="0"/>
              <a:t> products.</a:t>
            </a:r>
          </a:p>
          <a:p>
            <a:pPr lvl="1"/>
            <a:endParaRPr lang="en-US" b="1" noProof="0">
              <a:solidFill>
                <a:schemeClr val="tx1"/>
              </a:solidFill>
            </a:endParaRPr>
          </a:p>
          <a:p>
            <a:pPr lvl="0"/>
            <a:r>
              <a:rPr lang="en-US" b="1" noProof="0">
                <a:solidFill>
                  <a:schemeClr val="tx1"/>
                </a:solidFill>
              </a:rPr>
              <a:t>Classic</a:t>
            </a:r>
          </a:p>
          <a:p>
            <a:pPr marL="180000" lvl="1" indent="-180000">
              <a:buFont typeface="Wingdings" panose="05000000000000000000" pitchFamily="2" charset="2"/>
              <a:buChar char="q"/>
            </a:pPr>
            <a:r>
              <a:rPr lang="en-US" sz="1400" noProof="0"/>
              <a:t>Classic product types are no longer in volume production.</a:t>
            </a:r>
            <a:r>
              <a:rPr lang="en-US" sz="1400" baseline="0" noProof="0"/>
              <a:t> </a:t>
            </a:r>
          </a:p>
          <a:p>
            <a:pPr marL="180000" lvl="1" indent="-180000">
              <a:buFont typeface="Wingdings" panose="05000000000000000000" pitchFamily="2" charset="2"/>
              <a:buChar char="q"/>
            </a:pPr>
            <a:r>
              <a:rPr lang="en-US" sz="1400" noProof="0"/>
              <a:t>Full service support is available for Classic product.</a:t>
            </a:r>
          </a:p>
          <a:p>
            <a:pPr lvl="1"/>
            <a:endParaRPr lang="en-US" sz="1400" noProof="0"/>
          </a:p>
          <a:p>
            <a:pPr lvl="0"/>
            <a:r>
              <a:rPr lang="en-US" b="1" noProof="0"/>
              <a:t>Limited</a:t>
            </a:r>
          </a:p>
          <a:p>
            <a:pPr marL="180000" lvl="1" indent="-180000">
              <a:buFont typeface="Wingdings" panose="05000000000000000000" pitchFamily="2" charset="2"/>
              <a:buChar char="q"/>
            </a:pPr>
            <a:r>
              <a:rPr lang="en-US" sz="1400" i="1" noProof="0"/>
              <a:t>Limited</a:t>
            </a:r>
            <a:r>
              <a:rPr lang="en-US" sz="1400" noProof="0"/>
              <a:t> product types are no longer in volume production</a:t>
            </a:r>
          </a:p>
          <a:p>
            <a:pPr marL="180000" lvl="1" indent="-180000">
              <a:buFont typeface="Wingdings" panose="05000000000000000000" pitchFamily="2" charset="2"/>
              <a:buChar char="q"/>
            </a:pPr>
            <a:r>
              <a:rPr lang="en-US" sz="1400" noProof="0"/>
              <a:t>Service support is limited</a:t>
            </a:r>
          </a:p>
          <a:p>
            <a:pPr marL="180000" lvl="1" indent="-180000">
              <a:buFont typeface="Wingdings" panose="05000000000000000000" pitchFamily="2" charset="2"/>
              <a:buChar char="q"/>
            </a:pPr>
            <a:r>
              <a:rPr lang="en-US" sz="1400" noProof="0"/>
              <a:t>Customers are recommended to replace products in </a:t>
            </a:r>
            <a:r>
              <a:rPr lang="en-US" sz="1400" i="1" noProof="0"/>
              <a:t>Limited</a:t>
            </a:r>
            <a:r>
              <a:rPr lang="en-US" sz="1400" noProof="0"/>
              <a:t> phase with a new superior product type in </a:t>
            </a:r>
            <a:r>
              <a:rPr lang="en-US" sz="1400" i="1" noProof="0"/>
              <a:t>Active</a:t>
            </a:r>
            <a:r>
              <a:rPr lang="en-US" sz="1400" noProof="0"/>
              <a:t> phase</a:t>
            </a:r>
          </a:p>
          <a:p>
            <a:pPr marL="0" lvl="1" indent="0">
              <a:buNone/>
            </a:pPr>
            <a:endParaRPr lang="en-US" sz="1400" noProof="0"/>
          </a:p>
          <a:p>
            <a:pPr lvl="0"/>
            <a:r>
              <a:rPr lang="en-US" b="1" noProof="0">
                <a:solidFill>
                  <a:schemeClr val="bg1"/>
                </a:solidFill>
              </a:rPr>
              <a:t>Obsolete</a:t>
            </a:r>
          </a:p>
          <a:p>
            <a:pPr marL="180000" lvl="1" indent="-180000">
              <a:buFont typeface="Wingdings" panose="05000000000000000000" pitchFamily="2" charset="2"/>
              <a:buChar char="q"/>
            </a:pPr>
            <a:r>
              <a:rPr lang="en-US" sz="1400" i="1" noProof="0"/>
              <a:t>Obsolete</a:t>
            </a:r>
            <a:r>
              <a:rPr lang="en-US" sz="1400" noProof="0"/>
              <a:t> product types no longer in volume production</a:t>
            </a:r>
          </a:p>
          <a:p>
            <a:pPr marL="180000" lvl="1" indent="-180000">
              <a:buFont typeface="Wingdings" panose="05000000000000000000" pitchFamily="2" charset="2"/>
              <a:buChar char="q"/>
            </a:pPr>
            <a:r>
              <a:rPr lang="en-US" sz="1400" noProof="0"/>
              <a:t>Service support is normally not available</a:t>
            </a:r>
          </a:p>
          <a:p>
            <a:pPr marL="180000" lvl="1" indent="-180000">
              <a:buFont typeface="Wingdings" panose="05000000000000000000" pitchFamily="2" charset="2"/>
              <a:buChar char="q"/>
            </a:pPr>
            <a:r>
              <a:rPr lang="en-US" sz="1400" noProof="0"/>
              <a:t>Customers are strongly recommended to replace </a:t>
            </a:r>
            <a:r>
              <a:rPr lang="en-US" sz="1400" i="1" noProof="0"/>
              <a:t>Obsolete</a:t>
            </a:r>
            <a:r>
              <a:rPr lang="en-US" sz="1400" noProof="0"/>
              <a:t> product types with a new superior product type in </a:t>
            </a:r>
            <a:r>
              <a:rPr lang="en-US" sz="1400" i="1" noProof="0"/>
              <a:t>Active</a:t>
            </a:r>
            <a:r>
              <a:rPr lang="en-US" sz="1400" noProof="0"/>
              <a:t> phase</a:t>
            </a:r>
          </a:p>
          <a:p>
            <a:pPr marL="180000" lvl="1" indent="-180000">
              <a:buFont typeface="Wingdings" panose="05000000000000000000" pitchFamily="2" charset="2"/>
              <a:buChar char="q"/>
            </a:pPr>
            <a:endParaRPr lang="en-US" sz="1400" noProof="0"/>
          </a:p>
          <a:p>
            <a:pPr marL="0" indent="0">
              <a:buFont typeface="Arial" panose="020B0604020202020204" pitchFamily="34" charset="0"/>
              <a:buNone/>
            </a:pPr>
            <a:endParaRPr lang="en-US"/>
          </a:p>
          <a:p>
            <a:pPr marL="0" indent="0">
              <a:buFont typeface="Wingdings" panose="05000000000000000000" pitchFamily="2" charset="2"/>
              <a:buNone/>
            </a:pPr>
            <a:endParaRPr lang="en-US"/>
          </a:p>
          <a:p>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17</a:t>
            </a:fld>
            <a:endParaRPr lang="en-US"/>
          </a:p>
        </p:txBody>
      </p:sp>
    </p:spTree>
    <p:extLst>
      <p:ext uri="{BB962C8B-B14F-4D97-AF65-F5344CB8AC3E}">
        <p14:creationId xmlns:p14="http://schemas.microsoft.com/office/powerpoint/2010/main" val="5228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BBvoice"/>
                <a:ea typeface="ABBvoice"/>
                <a:cs typeface="ABBvoice"/>
              </a:rPr>
              <a:t>We offer advanced engineering and consulting services based on extensive experience and genuine know-how to identify new opportunities for improvements and solutions to possible upcoming problems.</a:t>
            </a:r>
          </a:p>
          <a:p>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18</a:t>
            </a:fld>
            <a:endParaRPr lang="en-US"/>
          </a:p>
        </p:txBody>
      </p:sp>
    </p:spTree>
    <p:extLst>
      <p:ext uri="{BB962C8B-B14F-4D97-AF65-F5344CB8AC3E}">
        <p14:creationId xmlns:p14="http://schemas.microsoft.com/office/powerpoint/2010/main" val="1012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eaLnBrk="1" hangingPunct="1"/>
            <a:r>
              <a:rPr lang="sv-SE" b="1"/>
              <a:t>Learning in the modern era</a:t>
            </a:r>
          </a:p>
          <a:p>
            <a:pPr eaLnBrk="1" hangingPunct="1"/>
            <a:endParaRPr lang="sv-SE" b="1"/>
          </a:p>
          <a:p>
            <a:pPr eaLnBrk="1" hangingPunct="1"/>
            <a:r>
              <a:rPr lang="sv-SE" b="0"/>
              <a:t>For most of our products it is possible to do online training via the web to understand</a:t>
            </a:r>
            <a:r>
              <a:rPr lang="sv-SE" b="0" baseline="0"/>
              <a:t> the basics of our products. For deeper knowledge (especially for preventive maintenance, service &amp; fault tracing) we recommend instructor guided training where </a:t>
            </a:r>
            <a:r>
              <a:rPr lang="en-US"/>
              <a:t>theory is put into practice with help of exercises, guided by skilled teachers with good pedagogical ability. </a:t>
            </a:r>
          </a:p>
          <a:p>
            <a:pPr eaLnBrk="1" hangingPunct="1"/>
            <a:endParaRPr lang="en-US"/>
          </a:p>
          <a:p>
            <a:pPr marL="0" indent="0">
              <a:buFont typeface="ABBvoiceOffice" panose="020B0604020202020204" charset="0"/>
              <a:buNone/>
            </a:pPr>
            <a:r>
              <a:rPr lang="en-US" sz="1400" b="1"/>
              <a:t>ABB University training</a:t>
            </a:r>
          </a:p>
          <a:p>
            <a:pPr marL="420768" lvl="1" indent="-285750">
              <a:buFont typeface="Arial" panose="020B0604020202020204" pitchFamily="34" charset="0"/>
              <a:buChar char="•"/>
            </a:pPr>
            <a:r>
              <a:rPr lang="en-US" sz="1400"/>
              <a:t>Offered for </a:t>
            </a:r>
            <a:r>
              <a:rPr lang="en-US" sz="1400" err="1"/>
              <a:t>Stressometer</a:t>
            </a:r>
            <a:r>
              <a:rPr lang="en-US" sz="1400"/>
              <a:t> Flatness measurement &amp; Control systems</a:t>
            </a:r>
            <a:br>
              <a:rPr lang="en-US" sz="1400"/>
            </a:br>
            <a:endParaRPr lang="en-US" sz="1400" b="1"/>
          </a:p>
          <a:p>
            <a:pPr marL="0" indent="0">
              <a:buFont typeface="ABBvoiceOffice" panose="020B0604020202020204" charset="0"/>
              <a:buNone/>
            </a:pPr>
            <a:r>
              <a:rPr lang="en-US" sz="1400" b="1"/>
              <a:t>ABB Factory training</a:t>
            </a:r>
          </a:p>
          <a:p>
            <a:pPr marL="420768" lvl="1" indent="-285750">
              <a:buFont typeface="Arial" panose="020B0604020202020204" pitchFamily="34" charset="0"/>
              <a:buChar char="•"/>
            </a:pPr>
            <a:r>
              <a:rPr lang="en-US" sz="1400"/>
              <a:t>Offered for whole product range</a:t>
            </a:r>
            <a:br>
              <a:rPr lang="en-US" sz="1400"/>
            </a:br>
            <a:endParaRPr lang="en-US" sz="1400"/>
          </a:p>
          <a:p>
            <a:pPr marL="0" indent="0">
              <a:buFont typeface="ABBvoiceOffice" panose="020B0604020202020204" charset="0"/>
              <a:buNone/>
            </a:pPr>
            <a:r>
              <a:rPr lang="en-US" sz="1400" b="1"/>
              <a:t>On-site trainings</a:t>
            </a:r>
          </a:p>
          <a:p>
            <a:pPr marL="420768" lvl="1" indent="-285750">
              <a:buFont typeface="Arial" panose="020B0604020202020204" pitchFamily="34" charset="0"/>
              <a:buChar char="•"/>
            </a:pPr>
            <a:r>
              <a:rPr lang="en-US" sz="1400"/>
              <a:t>Trainings for operators and service staff whole product range using customer installed equipment</a:t>
            </a:r>
            <a:br>
              <a:rPr lang="en-US" sz="1400"/>
            </a:br>
            <a:endParaRPr lang="en-US" sz="1400"/>
          </a:p>
          <a:p>
            <a:pPr marL="0" indent="0">
              <a:buFont typeface="ABBvoiceOffice" panose="020B0604020202020204" charset="0"/>
              <a:buNone/>
            </a:pPr>
            <a:r>
              <a:rPr lang="en-US" sz="1400" b="1"/>
              <a:t>E-learnings</a:t>
            </a:r>
          </a:p>
          <a:p>
            <a:pPr marL="420768" lvl="1" indent="-285750">
              <a:buFont typeface="Arial" panose="020B0604020202020204" pitchFamily="34" charset="0"/>
              <a:buChar char="•"/>
            </a:pPr>
            <a:r>
              <a:rPr lang="en-US" sz="1400"/>
              <a:t>E-learnings via internet on a modern web-based platform (except </a:t>
            </a:r>
            <a:r>
              <a:rPr lang="en-US" sz="1400" err="1"/>
              <a:t>Stressometer</a:t>
            </a:r>
            <a:r>
              <a:rPr lang="en-US" sz="1400"/>
              <a:t> Flatness measuring &amp; Control systems)</a:t>
            </a:r>
          </a:p>
          <a:p>
            <a:pPr eaLnBrk="1" hangingPunct="1"/>
            <a:endParaRPr lang="en-US"/>
          </a:p>
          <a:p>
            <a:pPr eaLnBrk="1" hangingPunct="1"/>
            <a:r>
              <a:rPr lang="sv-SE" b="1">
                <a:effectLst/>
              </a:rPr>
              <a:t>PAMA Training Portal</a:t>
            </a:r>
          </a:p>
          <a:p>
            <a:pPr eaLnBrk="1" hangingPunct="1"/>
            <a:endParaRPr lang="sv-SE" b="1">
              <a:effectLst/>
            </a:endParaRPr>
          </a:p>
          <a:p>
            <a:pPr eaLnBrk="1" hangingPunct="1"/>
            <a:r>
              <a:rPr lang="en-US"/>
              <a:t>https://abb.sharepoint.com/sites/BUMPManagementDatabase/BUMPService/SitePages/Training_Management.aspx</a:t>
            </a:r>
          </a:p>
          <a:p>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19</a:t>
            </a:fld>
            <a:endParaRPr lang="en-US"/>
          </a:p>
        </p:txBody>
      </p:sp>
    </p:spTree>
    <p:extLst>
      <p:ext uri="{BB962C8B-B14F-4D97-AF65-F5344CB8AC3E}">
        <p14:creationId xmlns:p14="http://schemas.microsoft.com/office/powerpoint/2010/main" val="273300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eaLnBrk="1" hangingPunct="1"/>
            <a:r>
              <a:rPr lang="sv-SE" b="1" baseline="0"/>
              <a:t>Spares and consumables</a:t>
            </a:r>
          </a:p>
          <a:p>
            <a:pPr eaLnBrk="1" hangingPunct="1"/>
            <a:r>
              <a:rPr lang="sv-SE" baseline="0"/>
              <a:t>Price according to price books from Force Measurement with standard lead times or emergency deliveries via Energy Industries service center Business On-Line (BOL).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to order spares and consumables, see </a:t>
            </a:r>
            <a:r>
              <a:rPr lang="sv-SE" sz="1200" u="sng" kern="1200">
                <a:solidFill>
                  <a:schemeClr val="tx1"/>
                </a:solidFill>
                <a:effectLst/>
                <a:latin typeface="ABBvoice" panose="020D0603020503020204" pitchFamily="34" charset="0"/>
                <a:ea typeface="ABBvoice" panose="020D0603020503020204" pitchFamily="34" charset="0"/>
                <a:cs typeface="ABBvoice" panose="020D0603020503020204" pitchFamily="34" charset="0"/>
                <a:hlinkClick r:id="rId3"/>
              </a:rPr>
              <a:t>https://abb.sharepoint.com/sites/FMESalesForum/After-Sales-Services/SitePages/Welcome.aspx</a:t>
            </a:r>
            <a:endParaRPr lang="sv-SE" sz="1200" kern="120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endParaRPr lang="en-US"/>
          </a:p>
          <a:p>
            <a:pPr eaLnBrk="1" hangingPunct="1"/>
            <a:r>
              <a:rPr lang="sv-SE" b="1" baseline="0"/>
              <a:t>Electronics repair</a:t>
            </a:r>
          </a:p>
          <a:p>
            <a:pPr eaLnBrk="1" hangingPunct="1"/>
            <a:r>
              <a:rPr lang="sv-SE" baseline="0"/>
              <a:t>Price via Control Technologies service center Business On-Line (BOL). </a:t>
            </a:r>
          </a:p>
          <a:p>
            <a:pPr eaLnBrk="1" hangingPunct="1"/>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to order electronics repair, see </a:t>
            </a:r>
            <a:r>
              <a:rPr lang="sv-SE" sz="1200" u="sng" kern="1200">
                <a:solidFill>
                  <a:schemeClr val="tx1"/>
                </a:solidFill>
                <a:effectLst/>
                <a:latin typeface="ABBvoice" panose="020D0603020503020204" pitchFamily="34" charset="0"/>
                <a:ea typeface="ABBvoice" panose="020D0603020503020204" pitchFamily="34" charset="0"/>
                <a:cs typeface="ABBvoice" panose="020D0603020503020204" pitchFamily="34" charset="0"/>
                <a:hlinkClick r:id="rId3"/>
              </a:rPr>
              <a:t>https://abb.sharepoint.com/sites/FMESalesForum/After-Sales-Services/SitePages/Welcome.aspx</a:t>
            </a:r>
            <a:endParaRPr lang="sv-SE" sz="1200" u="sng" kern="120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u="sng" kern="120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eaLnBrk="1" hangingPunct="1"/>
            <a:r>
              <a:rPr lang="sv-SE" b="1" baseline="0"/>
              <a:t>Commissioning and service</a:t>
            </a:r>
          </a:p>
          <a:p>
            <a:pPr eaLnBrk="1" hangingPunct="1"/>
            <a:endParaRPr lang="sv-SE" baseline="0"/>
          </a:p>
          <a:p>
            <a:pPr eaLnBrk="1" hangingPunct="1"/>
            <a:r>
              <a:rPr lang="sv-SE" baseline="0"/>
              <a:t>According to the rates in the </a:t>
            </a:r>
            <a:r>
              <a:rPr lang="en-US" sz="1000" b="0" i="0" u="none" strike="noStrike" kern="1200" baseline="0">
                <a:solidFill>
                  <a:schemeClr val="tx1"/>
                </a:solidFill>
                <a:latin typeface="Arial" pitchFamily="34" charset="0"/>
                <a:ea typeface="+mn-ea"/>
                <a:cs typeface="Arial" pitchFamily="34" charset="0"/>
              </a:rPr>
              <a:t>price book 3BSE035426R1 (After Sales Service)</a:t>
            </a:r>
            <a:endParaRPr lang="sv-SE" baseline="0"/>
          </a:p>
          <a:p>
            <a:pPr marL="0" marR="0" indent="0" algn="l" defTabSz="914400" rtl="0" eaLnBrk="1" fontAlgn="base" latinLnBrk="0" hangingPunct="1">
              <a:lnSpc>
                <a:spcPct val="100000"/>
              </a:lnSpc>
              <a:spcBef>
                <a:spcPct val="30000"/>
              </a:spcBef>
              <a:spcAft>
                <a:spcPct val="0"/>
              </a:spcAft>
              <a:buClrTx/>
              <a:buSzTx/>
              <a:buFontTx/>
              <a:buNone/>
              <a:tabLst/>
              <a:defRPr/>
            </a:pPr>
            <a:endParaRPr lang="sv-SE" baseline="0"/>
          </a:p>
          <a:p>
            <a:pPr eaLnBrk="1" hangingPunct="1"/>
            <a:r>
              <a:rPr lang="en-US"/>
              <a:t>How to order installation and service, see https://abb.sharepoint.com/sites/FMESalesForum/After-Sales-Services/SitePages/Commissioning%20and%20Service.aspx</a:t>
            </a:r>
          </a:p>
          <a:p>
            <a:pPr eaLnBrk="1" hangingPunct="1"/>
            <a:endParaRPr lang="en-US"/>
          </a:p>
          <a:p>
            <a:r>
              <a:rPr lang="en-US" b="1">
                <a:effectLst/>
              </a:rPr>
              <a:t>​Product training</a:t>
            </a:r>
          </a:p>
          <a:p>
            <a:r>
              <a:rPr lang="en-US">
                <a:effectLst/>
              </a:rPr>
              <a:t>To secure productivity in a plant, staff skills are essential. ABB has extensive experience in training all of the various occupational groups that in one way or the other, work with our products and systems. Characterizing for our courses are that theory is put into practice with help of exercises, guided by skilled teachers with good pedagogical ability.</a:t>
            </a:r>
          </a:p>
          <a:p>
            <a:endParaRPr lang="en-US" b="1">
              <a:effectLst/>
            </a:endParaRPr>
          </a:p>
          <a:p>
            <a:r>
              <a:rPr lang="en-US" b="1">
                <a:effectLst/>
              </a:rPr>
              <a:t>We offer:</a:t>
            </a:r>
            <a:br>
              <a:rPr lang="en-US" b="1">
                <a:effectLst/>
              </a:rPr>
            </a:br>
            <a:r>
              <a:rPr lang="en-US">
                <a:effectLst/>
              </a:rPr>
              <a:t>• Open, scheduled courses at our training center</a:t>
            </a:r>
            <a:br>
              <a:rPr lang="en-US">
                <a:effectLst/>
              </a:rPr>
            </a:br>
            <a:r>
              <a:rPr lang="en-US">
                <a:effectLst/>
              </a:rPr>
              <a:t>• On-site training</a:t>
            </a:r>
            <a:br>
              <a:rPr lang="en-US">
                <a:effectLst/>
              </a:rPr>
            </a:br>
            <a:r>
              <a:rPr lang="en-US">
                <a:effectLst/>
              </a:rPr>
              <a:t>• Customized training</a:t>
            </a:r>
          </a:p>
          <a:p>
            <a:r>
              <a:rPr lang="en-US">
                <a:effectLst/>
              </a:rPr>
              <a:t>• E-learning</a:t>
            </a:r>
          </a:p>
          <a:p>
            <a:pPr eaLnBrk="1" hangingPunct="1"/>
            <a:endParaRPr lang="sv-SE" b="1" baseline="0"/>
          </a:p>
          <a:p>
            <a:pPr eaLnBrk="1" hangingPunct="1"/>
            <a:r>
              <a:rPr lang="sv-SE" b="1" baseline="0"/>
              <a:t>E-learning</a:t>
            </a:r>
          </a:p>
          <a:p>
            <a:pPr eaLnBrk="1" hangingPunct="1"/>
            <a:r>
              <a:rPr lang="sv-SE" baseline="0"/>
              <a:t>Free of charge. See, </a:t>
            </a:r>
            <a:r>
              <a:rPr lang="sv-SE">
                <a:effectLst/>
                <a:hlinkClick r:id="rId4"/>
              </a:rPr>
              <a:t>https://mylearning.abb.com</a:t>
            </a:r>
            <a:endParaRPr lang="sv-SE">
              <a:effectLst/>
            </a:endParaRPr>
          </a:p>
          <a:p>
            <a:pPr eaLnBrk="1" hangingPunct="1"/>
            <a:endParaRPr lang="sv-SE" b="1" baseline="0"/>
          </a:p>
          <a:p>
            <a:pPr eaLnBrk="1" hangingPunct="1"/>
            <a:r>
              <a:rPr lang="sv-SE" b="1" baseline="0"/>
              <a:t>On-site training</a:t>
            </a:r>
          </a:p>
          <a:p>
            <a:pPr eaLnBrk="1" hangingPunct="1"/>
            <a:r>
              <a:rPr lang="sv-SE" baseline="0"/>
              <a:t>On request, </a:t>
            </a:r>
            <a:r>
              <a:rPr lang="sv-SE"/>
              <a:t>eg. find out customer demands and</a:t>
            </a:r>
            <a:r>
              <a:rPr lang="sv-SE" baseline="0"/>
              <a:t> get a quote from your Area Sales manager</a:t>
            </a:r>
          </a:p>
          <a:p>
            <a:pPr eaLnBrk="1" hangingPunct="1"/>
            <a:endParaRPr lang="sv-SE" baseline="0"/>
          </a:p>
          <a:p>
            <a:pPr eaLnBrk="1" hangingPunct="1"/>
            <a:r>
              <a:rPr lang="sv-SE" b="1" baseline="0"/>
              <a:t>Stressometer training</a:t>
            </a:r>
          </a:p>
          <a:p>
            <a:pPr eaLnBrk="1" hangingPunct="1"/>
            <a:r>
              <a:rPr lang="sv-SE" baseline="0"/>
              <a:t>Standard training for Stressometer avaliable at ABB University in Västerås. How to order and get prices see, </a:t>
            </a:r>
            <a:r>
              <a:rPr lang="sv-SE" baseline="0">
                <a:solidFill>
                  <a:schemeClr val="bg2"/>
                </a:solidFill>
              </a:rPr>
              <a:t>https</a:t>
            </a:r>
            <a:r>
              <a:rPr lang="sv-SE" sz="1200" kern="1200">
                <a:solidFill>
                  <a:schemeClr val="bg2"/>
                </a:solidFill>
                <a:effectLst/>
                <a:latin typeface="ABBvoice" panose="020D0603020503020204" pitchFamily="34" charset="0"/>
                <a:ea typeface="ABBvoice" panose="020D0603020503020204" pitchFamily="34" charset="0"/>
                <a:cs typeface="ABBvoice" panose="020D0603020503020204" pitchFamily="34" charset="0"/>
              </a:rPr>
              <a:t>://abb.sharepoint.com/sites/FMESalesForum/SitePages/Product-training.aspx) </a:t>
            </a:r>
          </a:p>
          <a:p>
            <a:pPr eaLnBrk="1" hangingPunct="1"/>
            <a:endParaRPr lang="sv-SE" sz="1200" kern="1200">
              <a:solidFill>
                <a:schemeClr val="bg2"/>
              </a:solidFill>
              <a:effectLst/>
              <a:latin typeface="ABBvoice" panose="020D0603020503020204" pitchFamily="34" charset="0"/>
              <a:ea typeface="ABBvoice" panose="020D0603020503020204" pitchFamily="34" charset="0"/>
              <a:cs typeface="ABBvoice" panose="020D0603020503020204" pitchFamily="34" charset="0"/>
            </a:endParaRPr>
          </a:p>
          <a:p>
            <a:pPr eaLnBrk="1" hangingPunct="1"/>
            <a:r>
              <a:rPr lang="sv-SE" baseline="0"/>
              <a:t>At customer site (get a quote from your Area Sales Manager)</a:t>
            </a:r>
          </a:p>
          <a:p>
            <a:pPr eaLnBrk="1" hangingPunct="1"/>
            <a:endParaRPr lang="sv-SE" baseline="0"/>
          </a:p>
          <a:p>
            <a:pPr marL="0" marR="0" indent="0" algn="l" defTabSz="914400" rtl="0" eaLnBrk="1" fontAlgn="base" latinLnBrk="0" hangingPunct="1">
              <a:lnSpc>
                <a:spcPct val="100000"/>
              </a:lnSpc>
              <a:spcBef>
                <a:spcPct val="30000"/>
              </a:spcBef>
              <a:spcAft>
                <a:spcPct val="0"/>
              </a:spcAft>
              <a:buClrTx/>
              <a:buSzTx/>
              <a:buFontTx/>
              <a:buNone/>
              <a:tabLst/>
              <a:defRPr/>
            </a:pPr>
            <a:r>
              <a:rPr lang="sv-SE" b="1" baseline="0"/>
              <a:t>Customized traing</a:t>
            </a:r>
          </a:p>
          <a:p>
            <a:pPr eaLnBrk="1" hangingPunct="1"/>
            <a:r>
              <a:rPr lang="sv-SE" baseline="0"/>
              <a:t>On request, </a:t>
            </a:r>
            <a:r>
              <a:rPr lang="sv-SE"/>
              <a:t>eg. find out customer demands and</a:t>
            </a:r>
            <a:r>
              <a:rPr lang="sv-SE" baseline="0"/>
              <a:t> get a quote from your Area Sales manager</a:t>
            </a:r>
          </a:p>
          <a:p>
            <a:pPr eaLnBrk="1" hangingPunct="1"/>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4E69C-C28A-4BE6-BE89-71D8FB2035FD}" type="slidenum">
              <a:rPr kumimoji="0" lang="en-US" sz="1200" b="0" i="0" u="none" strike="noStrike" kern="1200" cap="none" spc="0" normalizeH="0" baseline="0" noProof="0" smtClean="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19713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25</a:t>
            </a:fld>
            <a:endParaRPr lang="en-US"/>
          </a:p>
        </p:txBody>
      </p:sp>
    </p:spTree>
    <p:extLst>
      <p:ext uri="{BB962C8B-B14F-4D97-AF65-F5344CB8AC3E}">
        <p14:creationId xmlns:p14="http://schemas.microsoft.com/office/powerpoint/2010/main" val="2134432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algn="l">
              <a:spcBef>
                <a:spcPts val="600"/>
              </a:spcBef>
            </a:pPr>
            <a:r>
              <a:rPr lang="sv-SE" sz="1400"/>
              <a:t>Remote assistance is provided in different ways and is commonly part of service contracts.</a:t>
            </a:r>
          </a:p>
          <a:p>
            <a:pPr algn="l">
              <a:spcBef>
                <a:spcPts val="600"/>
              </a:spcBef>
            </a:pPr>
            <a:r>
              <a:rPr lang="sv-SE" sz="1400"/>
              <a:t>Remote assistance can be delivered in different ways</a:t>
            </a:r>
          </a:p>
          <a:p>
            <a:pPr marL="285750" indent="-285750" algn="l">
              <a:spcBef>
                <a:spcPts val="600"/>
              </a:spcBef>
              <a:buFontTx/>
              <a:buChar char="-"/>
            </a:pPr>
            <a:r>
              <a:rPr lang="sv-SE" sz="1400"/>
              <a:t>Self service: MyABB and My Measurement Assistance</a:t>
            </a:r>
          </a:p>
          <a:p>
            <a:pPr marL="285750" indent="-285750" algn="l">
              <a:spcBef>
                <a:spcPts val="600"/>
              </a:spcBef>
              <a:buFontTx/>
              <a:buChar char="-"/>
            </a:pPr>
            <a:r>
              <a:rPr lang="sv-SE" sz="1400"/>
              <a:t>Visual remote support, where an ABB Engineer can invite a customer to a video call</a:t>
            </a:r>
          </a:p>
          <a:p>
            <a:pPr marL="285750" indent="-285750" algn="l">
              <a:spcBef>
                <a:spcPts val="600"/>
              </a:spcBef>
              <a:buFontTx/>
              <a:buChar char="-"/>
            </a:pPr>
            <a:r>
              <a:rPr lang="sv-SE" sz="1400"/>
              <a:t>Remote connection to the product </a:t>
            </a:r>
          </a:p>
          <a:p>
            <a:pPr algn="l">
              <a:spcBef>
                <a:spcPts val="600"/>
              </a:spcBef>
            </a:pPr>
            <a:endParaRPr lang="sv-SE" sz="1400"/>
          </a:p>
          <a:p>
            <a:pPr algn="l">
              <a:spcBef>
                <a:spcPts val="600"/>
              </a:spcBef>
            </a:pPr>
            <a:r>
              <a:rPr lang="sv-SE" sz="1400" strike="sngStrike"/>
              <a:t>MMA vs MyABB?</a:t>
            </a:r>
          </a:p>
          <a:p>
            <a:pPr marL="285750" indent="-285750" algn="l">
              <a:spcBef>
                <a:spcPts val="600"/>
              </a:spcBef>
              <a:buFontTx/>
              <a:buChar char="-"/>
            </a:pPr>
            <a:r>
              <a:rPr lang="sv-SE" sz="1400" strike="sngStrike"/>
              <a:t>Two different ways to access info</a:t>
            </a:r>
          </a:p>
          <a:p>
            <a:pPr marL="465750" lvl="1" indent="-285750" algn="l">
              <a:spcBef>
                <a:spcPts val="600"/>
              </a:spcBef>
              <a:buFontTx/>
              <a:buChar char="-"/>
            </a:pPr>
            <a:r>
              <a:rPr lang="sv-SE" sz="1400" strike="sngStrike"/>
              <a:t>Same log in to both tools</a:t>
            </a:r>
          </a:p>
          <a:p>
            <a:pPr marL="465750" lvl="1" indent="-285750" algn="l">
              <a:spcBef>
                <a:spcPts val="600"/>
              </a:spcBef>
              <a:buFontTx/>
              <a:buChar char="-"/>
            </a:pPr>
            <a:r>
              <a:rPr lang="sv-SE" sz="1400" strike="sngStrike"/>
              <a:t>Both use data in ABB Library and ABB products</a:t>
            </a:r>
          </a:p>
          <a:p>
            <a:pPr marL="180000" lvl="1" indent="0" algn="l">
              <a:spcBef>
                <a:spcPts val="600"/>
              </a:spcBef>
              <a:buFontTx/>
              <a:buNone/>
            </a:pPr>
            <a:endParaRPr lang="sv-SE" sz="1400" strike="sngStrike"/>
          </a:p>
          <a:p>
            <a:pPr marL="180000" lvl="1" indent="0" algn="l">
              <a:spcBef>
                <a:spcPts val="600"/>
              </a:spcBef>
              <a:buFontTx/>
              <a:buNone/>
            </a:pPr>
            <a:r>
              <a:rPr lang="sv-SE" sz="1400" b="1" strike="sngStrike"/>
              <a:t>FM  in MMA </a:t>
            </a:r>
            <a:r>
              <a:rPr lang="sv-SE" sz="1400" strike="sngStrike"/>
              <a:t>to start with Documentation (ABB Library) and contact info for support</a:t>
            </a:r>
          </a:p>
          <a:p>
            <a:pPr marL="180000" lvl="1" indent="0" algn="l">
              <a:spcBef>
                <a:spcPts val="600"/>
              </a:spcBef>
              <a:buFontTx/>
              <a:buNone/>
            </a:pPr>
            <a:endParaRPr lang="sv-SE" sz="1400"/>
          </a:p>
          <a:p>
            <a:pPr marL="180000" lvl="1" indent="0" algn="l">
              <a:spcBef>
                <a:spcPts val="600"/>
              </a:spcBef>
              <a:buFontTx/>
              <a:buNone/>
            </a:pPr>
            <a:r>
              <a:rPr lang="sv-SE" sz="1400" b="1"/>
              <a:t>Visual remote support</a:t>
            </a:r>
          </a:p>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BBvoice"/>
                <a:ea typeface="ABBvoice"/>
                <a:cs typeface="ABBvoice"/>
              </a:rPr>
              <a:t>Internal licenses ordered and managed via MYIS, Process similar to ordering other 3rd party software,  Anticipated license cost = $ 425 - $ 500 US per user/per year</a:t>
            </a:r>
          </a:p>
          <a:p>
            <a:pPr marL="180000" lvl="1" indent="0" algn="l">
              <a:spcBef>
                <a:spcPts val="600"/>
              </a:spcBef>
              <a:buFontTx/>
              <a:buNone/>
            </a:pPr>
            <a:endParaRPr lang="sv-SE" sz="1400" b="1"/>
          </a:p>
          <a:p>
            <a:pPr marL="637200" lvl="1" indent="-457200" algn="l">
              <a:spcBef>
                <a:spcPts val="600"/>
              </a:spcBef>
            </a:pPr>
            <a:r>
              <a:rPr lang="en-US" sz="2000"/>
              <a:t>Contact an ABB support representative through your normal support channel </a:t>
            </a:r>
          </a:p>
          <a:p>
            <a:pPr marL="817200" lvl="2" indent="-457200" algn="l">
              <a:spcBef>
                <a:spcPts val="600"/>
              </a:spcBef>
            </a:pPr>
            <a:r>
              <a:rPr lang="en-US" sz="2000"/>
              <a:t> The representative will review the case and ensure that the right specialist is assigned to support your case </a:t>
            </a:r>
          </a:p>
          <a:p>
            <a:pPr marL="637200" lvl="1" indent="-457200" algn="l">
              <a:spcBef>
                <a:spcPts val="600"/>
              </a:spcBef>
            </a:pPr>
            <a:r>
              <a:rPr lang="en-US" sz="2000"/>
              <a:t>Connect to Visual Remote Support • </a:t>
            </a:r>
          </a:p>
          <a:p>
            <a:pPr marL="817200" lvl="2" indent="-457200" algn="l">
              <a:spcBef>
                <a:spcPts val="600"/>
              </a:spcBef>
            </a:pPr>
            <a:r>
              <a:rPr lang="en-US" sz="2000"/>
              <a:t>Click on the link sent to you by an ABB specialist via email or SMS to start a remote session via a secure VPN channel </a:t>
            </a:r>
          </a:p>
          <a:p>
            <a:pPr marL="817200" lvl="2" indent="-457200" algn="l">
              <a:spcBef>
                <a:spcPts val="600"/>
              </a:spcBef>
            </a:pPr>
            <a:r>
              <a:rPr lang="en-US" sz="2000"/>
              <a:t>The link opens a web browser, and a call is automatically placed to the ABB specialist </a:t>
            </a:r>
          </a:p>
          <a:p>
            <a:pPr marL="817200" lvl="2" indent="-457200" algn="l">
              <a:spcBef>
                <a:spcPts val="600"/>
              </a:spcBef>
            </a:pPr>
            <a:r>
              <a:rPr lang="en-US" sz="2000"/>
              <a:t>When the call is connected, the ABB specialist can directly see the on-site video </a:t>
            </a:r>
          </a:p>
          <a:p>
            <a:pPr marL="637200" lvl="1" indent="-457200" algn="l">
              <a:spcBef>
                <a:spcPts val="600"/>
              </a:spcBef>
            </a:pPr>
            <a:r>
              <a:rPr lang="en-US" sz="2000"/>
              <a:t>The ABB specialist helps resolve the problem </a:t>
            </a:r>
          </a:p>
          <a:p>
            <a:pPr marL="817200" lvl="2" indent="-457200" algn="l">
              <a:spcBef>
                <a:spcPts val="600"/>
              </a:spcBef>
            </a:pPr>
            <a:r>
              <a:rPr lang="en-US" sz="2000"/>
              <a:t>The ABB specialist guides through the troubleshooting process with the aid of interactive tools that visualize the instructions</a:t>
            </a:r>
            <a:endParaRPr lang="sv-SE" sz="1400"/>
          </a:p>
          <a:p>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31</a:t>
            </a:fld>
            <a:endParaRPr lang="en-US"/>
          </a:p>
        </p:txBody>
      </p:sp>
    </p:spTree>
    <p:extLst>
      <p:ext uri="{BB962C8B-B14F-4D97-AF65-F5344CB8AC3E}">
        <p14:creationId xmlns:p14="http://schemas.microsoft.com/office/powerpoint/2010/main" val="1553229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algn="l">
              <a:spcBef>
                <a:spcPts val="600"/>
              </a:spcBef>
            </a:pPr>
            <a:r>
              <a:rPr lang="sv-SE" sz="1400"/>
              <a:t>Remote assistance is provided in different ways and is commonly part of service contracts.</a:t>
            </a:r>
          </a:p>
          <a:p>
            <a:pPr algn="l">
              <a:spcBef>
                <a:spcPts val="600"/>
              </a:spcBef>
            </a:pPr>
            <a:r>
              <a:rPr lang="sv-SE" sz="1400"/>
              <a:t>Remote assistance can be delivered in different ways</a:t>
            </a:r>
          </a:p>
          <a:p>
            <a:pPr marL="285750" indent="-285750" algn="l">
              <a:spcBef>
                <a:spcPts val="600"/>
              </a:spcBef>
              <a:buFontTx/>
              <a:buChar char="-"/>
            </a:pPr>
            <a:r>
              <a:rPr lang="sv-SE" sz="1400"/>
              <a:t>Self service: MyABB and My Measurement Assistance</a:t>
            </a:r>
          </a:p>
          <a:p>
            <a:pPr marL="285750" indent="-285750" algn="l">
              <a:spcBef>
                <a:spcPts val="600"/>
              </a:spcBef>
              <a:buFontTx/>
              <a:buChar char="-"/>
            </a:pPr>
            <a:r>
              <a:rPr lang="sv-SE" sz="1400"/>
              <a:t>Visual remote support, where an ABB Engineer can invite a customer to a video call</a:t>
            </a:r>
          </a:p>
          <a:p>
            <a:pPr marL="285750" indent="-285750" algn="l">
              <a:spcBef>
                <a:spcPts val="600"/>
              </a:spcBef>
              <a:buFontTx/>
              <a:buChar char="-"/>
            </a:pPr>
            <a:r>
              <a:rPr lang="sv-SE" sz="1400"/>
              <a:t>Remote connection to the product </a:t>
            </a:r>
          </a:p>
          <a:p>
            <a:pPr algn="l">
              <a:spcBef>
                <a:spcPts val="600"/>
              </a:spcBef>
            </a:pPr>
            <a:endParaRPr lang="sv-SE" sz="1400"/>
          </a:p>
          <a:p>
            <a:pPr algn="l">
              <a:spcBef>
                <a:spcPts val="600"/>
              </a:spcBef>
            </a:pPr>
            <a:r>
              <a:rPr lang="sv-SE" sz="1400" strike="sngStrike"/>
              <a:t>MMA vs MyABB?</a:t>
            </a:r>
          </a:p>
          <a:p>
            <a:pPr marL="285750" indent="-285750" algn="l">
              <a:spcBef>
                <a:spcPts val="600"/>
              </a:spcBef>
              <a:buFontTx/>
              <a:buChar char="-"/>
            </a:pPr>
            <a:r>
              <a:rPr lang="sv-SE" sz="1400" strike="sngStrike"/>
              <a:t>Two different ways to access info</a:t>
            </a:r>
          </a:p>
          <a:p>
            <a:pPr marL="465750" lvl="1" indent="-285750" algn="l">
              <a:spcBef>
                <a:spcPts val="600"/>
              </a:spcBef>
              <a:buFontTx/>
              <a:buChar char="-"/>
            </a:pPr>
            <a:r>
              <a:rPr lang="sv-SE" sz="1400" strike="sngStrike"/>
              <a:t>Same log in to both tools</a:t>
            </a:r>
          </a:p>
          <a:p>
            <a:pPr marL="465750" lvl="1" indent="-285750" algn="l">
              <a:spcBef>
                <a:spcPts val="600"/>
              </a:spcBef>
              <a:buFontTx/>
              <a:buChar char="-"/>
            </a:pPr>
            <a:r>
              <a:rPr lang="sv-SE" sz="1400" strike="sngStrike"/>
              <a:t>Both use data in ABB Library and ABB products</a:t>
            </a:r>
          </a:p>
          <a:p>
            <a:pPr marL="180000" lvl="1" indent="0" algn="l">
              <a:spcBef>
                <a:spcPts val="600"/>
              </a:spcBef>
              <a:buFontTx/>
              <a:buNone/>
            </a:pPr>
            <a:endParaRPr lang="sv-SE" sz="1400" strike="sngStrike"/>
          </a:p>
          <a:p>
            <a:pPr marL="180000" lvl="1" indent="0" algn="l">
              <a:spcBef>
                <a:spcPts val="600"/>
              </a:spcBef>
              <a:buFontTx/>
              <a:buNone/>
            </a:pPr>
            <a:r>
              <a:rPr lang="sv-SE" sz="1400" b="1" strike="sngStrike"/>
              <a:t>FM  in MMA </a:t>
            </a:r>
            <a:r>
              <a:rPr lang="sv-SE" sz="1400" strike="sngStrike"/>
              <a:t>to start with Documentation (ABB Library) and contact info for support</a:t>
            </a:r>
          </a:p>
          <a:p>
            <a:pPr marL="180000" lvl="1" indent="0" algn="l">
              <a:spcBef>
                <a:spcPts val="600"/>
              </a:spcBef>
              <a:buFontTx/>
              <a:buNone/>
            </a:pPr>
            <a:endParaRPr lang="sv-SE" sz="1400"/>
          </a:p>
          <a:p>
            <a:pPr marL="180000" lvl="1" indent="0" algn="l">
              <a:spcBef>
                <a:spcPts val="600"/>
              </a:spcBef>
              <a:buFontTx/>
              <a:buNone/>
            </a:pPr>
            <a:r>
              <a:rPr lang="sv-SE" sz="1400" b="1"/>
              <a:t>Visual remote support</a:t>
            </a:r>
          </a:p>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BBvoice"/>
                <a:ea typeface="ABBvoice"/>
                <a:cs typeface="ABBvoice"/>
              </a:rPr>
              <a:t>Internal licenses ordered and managed via MYIS, Process similar to ordering other 3rd party software,  Anticipated license cost = $ 425 - $ 500 US per user/per year</a:t>
            </a:r>
          </a:p>
          <a:p>
            <a:pPr marL="180000" lvl="1" indent="0" algn="l">
              <a:spcBef>
                <a:spcPts val="600"/>
              </a:spcBef>
              <a:buFontTx/>
              <a:buNone/>
            </a:pPr>
            <a:endParaRPr lang="sv-SE" sz="1400" b="1"/>
          </a:p>
          <a:p>
            <a:pPr marL="637200" lvl="1" indent="-457200" algn="l">
              <a:spcBef>
                <a:spcPts val="600"/>
              </a:spcBef>
            </a:pPr>
            <a:r>
              <a:rPr lang="en-US" sz="2000"/>
              <a:t>Contact an ABB support representative through your normal support channel </a:t>
            </a:r>
          </a:p>
          <a:p>
            <a:pPr marL="817200" lvl="2" indent="-457200" algn="l">
              <a:spcBef>
                <a:spcPts val="600"/>
              </a:spcBef>
            </a:pPr>
            <a:r>
              <a:rPr lang="en-US" sz="2000"/>
              <a:t> The representative will review the case and ensure that the right specialist is assigned to support your case </a:t>
            </a:r>
          </a:p>
          <a:p>
            <a:pPr marL="637200" lvl="1" indent="-457200" algn="l">
              <a:spcBef>
                <a:spcPts val="600"/>
              </a:spcBef>
            </a:pPr>
            <a:r>
              <a:rPr lang="en-US" sz="2000"/>
              <a:t>Connect to Visual Remote Support • </a:t>
            </a:r>
          </a:p>
          <a:p>
            <a:pPr marL="817200" lvl="2" indent="-457200" algn="l">
              <a:spcBef>
                <a:spcPts val="600"/>
              </a:spcBef>
            </a:pPr>
            <a:r>
              <a:rPr lang="en-US" sz="2000"/>
              <a:t>Click on the link sent to you by an ABB specialist via email or SMS to start a remote session via a secure VPN channel </a:t>
            </a:r>
          </a:p>
          <a:p>
            <a:pPr marL="817200" lvl="2" indent="-457200" algn="l">
              <a:spcBef>
                <a:spcPts val="600"/>
              </a:spcBef>
            </a:pPr>
            <a:r>
              <a:rPr lang="en-US" sz="2000"/>
              <a:t>The link opens a web browser, and a call is automatically placed to the ABB specialist </a:t>
            </a:r>
          </a:p>
          <a:p>
            <a:pPr marL="817200" lvl="2" indent="-457200" algn="l">
              <a:spcBef>
                <a:spcPts val="600"/>
              </a:spcBef>
            </a:pPr>
            <a:r>
              <a:rPr lang="en-US" sz="2000"/>
              <a:t>When the call is connected, the ABB specialist can directly see the on-site video </a:t>
            </a:r>
          </a:p>
          <a:p>
            <a:pPr marL="637200" lvl="1" indent="-457200" algn="l">
              <a:spcBef>
                <a:spcPts val="600"/>
              </a:spcBef>
            </a:pPr>
            <a:r>
              <a:rPr lang="en-US" sz="2000"/>
              <a:t>The ABB specialist helps resolve the problem </a:t>
            </a:r>
          </a:p>
          <a:p>
            <a:pPr marL="817200" lvl="2" indent="-457200" algn="l">
              <a:spcBef>
                <a:spcPts val="600"/>
              </a:spcBef>
            </a:pPr>
            <a:r>
              <a:rPr lang="en-US" sz="2000"/>
              <a:t>The ABB specialist guides through the troubleshooting process with the aid of interactive tools that visualize the instructions</a:t>
            </a:r>
            <a:endParaRPr lang="sv-SE" sz="1400"/>
          </a:p>
          <a:p>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32</a:t>
            </a:fld>
            <a:endParaRPr lang="en-US"/>
          </a:p>
        </p:txBody>
      </p:sp>
    </p:spTree>
    <p:extLst>
      <p:ext uri="{BB962C8B-B14F-4D97-AF65-F5344CB8AC3E}">
        <p14:creationId xmlns:p14="http://schemas.microsoft.com/office/powerpoint/2010/main" val="2007747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sv-SE">
                <a:latin typeface="ABBvoice"/>
              </a:rPr>
              <a:t>An assets service life and performance depend on care during the lifetime. </a:t>
            </a:r>
            <a:endParaRPr lang="sv-SE"/>
          </a:p>
          <a:p>
            <a:pPr marL="171450" indent="-171450">
              <a:buFont typeface="Arial"/>
              <a:buChar char="•"/>
            </a:pPr>
            <a:r>
              <a:rPr lang="sv-SE">
                <a:latin typeface="ABBvoice"/>
              </a:rPr>
              <a:t>Performance will deteriorate over time if not serviced.</a:t>
            </a:r>
            <a:endParaRPr lang="sv-SE"/>
          </a:p>
          <a:p>
            <a:pPr marL="171450" indent="-171450">
              <a:buFont typeface="Arial"/>
              <a:buChar char="•"/>
            </a:pPr>
            <a:r>
              <a:rPr lang="sv-SE">
                <a:latin typeface="ABBvoice"/>
              </a:rPr>
              <a:t>Services can be reactive to fix problems, proactive to prevent problems or enhance performance and extend asset installation life</a:t>
            </a:r>
            <a:endParaRPr lang="sv-SE"/>
          </a:p>
          <a:p>
            <a:pPr marL="171450" indent="-171450">
              <a:buFont typeface="Arial"/>
              <a:buChar char="•"/>
            </a:pPr>
            <a:endParaRPr lang="sv-SE">
              <a:latin typeface="ABBvoice"/>
            </a:endParaRPr>
          </a:p>
          <a:p>
            <a:pPr marL="171450" indent="-171450">
              <a:buFont typeface="Arial"/>
              <a:buChar char="•"/>
            </a:pPr>
            <a:r>
              <a:rPr lang="sv-SE">
                <a:latin typeface="ABBvoice"/>
              </a:rPr>
              <a:t>The Force Measurement service offering support customers during the whole asset service life, from installation &amp; commissioning to replacement </a:t>
            </a:r>
          </a:p>
          <a:p>
            <a:pPr marL="0" lvl="1" indent="0">
              <a:buNone/>
            </a:pPr>
            <a:endParaRPr lang="sv-SE"/>
          </a:p>
          <a:p>
            <a:pPr marL="351450" lvl="1" indent="-171450">
              <a:buFontTx/>
              <a:buChar char="-"/>
            </a:pPr>
            <a:endParaRPr lang="sv-SE"/>
          </a:p>
          <a:p>
            <a:pPr marL="351450" lvl="1" indent="-171450">
              <a:buFontTx/>
              <a:buChar char="-"/>
            </a:pPr>
            <a:endParaRPr lang="sv-SE"/>
          </a:p>
          <a:p>
            <a:pPr marL="351450" lvl="1" indent="-171450">
              <a:buFontTx/>
              <a:buChar char="-"/>
            </a:pPr>
            <a:endParaRPr lang="sv-SE"/>
          </a:p>
          <a:p>
            <a:pPr marL="351450" lvl="1" indent="-171450">
              <a:buFontTx/>
              <a:buChar char="-"/>
            </a:pPr>
            <a:endParaRPr lang="sv-SE"/>
          </a:p>
          <a:p>
            <a:pPr marL="351450" lvl="1" indent="-171450">
              <a:buFontTx/>
              <a:buChar char="-"/>
            </a:pPr>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34</a:t>
            </a:fld>
            <a:endParaRPr lang="en-US"/>
          </a:p>
        </p:txBody>
      </p:sp>
    </p:spTree>
    <p:extLst>
      <p:ext uri="{BB962C8B-B14F-4D97-AF65-F5344CB8AC3E}">
        <p14:creationId xmlns:p14="http://schemas.microsoft.com/office/powerpoint/2010/main" val="1797336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a:spcBef>
                <a:spcPct val="0"/>
              </a:spcBef>
            </a:pPr>
            <a:r>
              <a:rPr lang="en-US" b="1">
                <a:latin typeface="Arial" charset="0"/>
              </a:rPr>
              <a:t>Increased availability</a:t>
            </a:r>
          </a:p>
          <a:p>
            <a:pPr>
              <a:spcBef>
                <a:spcPct val="0"/>
              </a:spcBef>
            </a:pPr>
            <a:r>
              <a:rPr lang="en-US">
                <a:latin typeface="Arial" charset="0"/>
              </a:rPr>
              <a:t>This slide schematically illustrates a facility's life cycle. </a:t>
            </a:r>
          </a:p>
          <a:p>
            <a:pPr>
              <a:spcBef>
                <a:spcPct val="0"/>
              </a:spcBef>
            </a:pPr>
            <a:endParaRPr lang="en-US">
              <a:latin typeface="Arial" charset="0"/>
            </a:endParaRPr>
          </a:p>
          <a:p>
            <a:pPr>
              <a:spcBef>
                <a:spcPct val="0"/>
              </a:spcBef>
            </a:pPr>
            <a:r>
              <a:rPr lang="en-US">
                <a:latin typeface="Arial" charset="0"/>
              </a:rPr>
              <a:t>Start – full production – improvement</a:t>
            </a:r>
          </a:p>
          <a:p>
            <a:pPr>
              <a:spcBef>
                <a:spcPct val="0"/>
              </a:spcBef>
            </a:pPr>
            <a:endParaRPr lang="en-US">
              <a:latin typeface="Arial" charset="0"/>
            </a:endParaRPr>
          </a:p>
          <a:p>
            <a:pPr>
              <a:spcBef>
                <a:spcPct val="0"/>
              </a:spcBef>
            </a:pPr>
            <a:r>
              <a:rPr lang="en-US" b="1" noProof="0">
                <a:latin typeface="Arial" charset="0"/>
              </a:rPr>
              <a:t>Maintenance</a:t>
            </a:r>
            <a:r>
              <a:rPr lang="sv-SE" b="1">
                <a:latin typeface="Arial" charset="0"/>
              </a:rPr>
              <a:t> strategies</a:t>
            </a:r>
            <a:endParaRPr lang="en-US" b="1">
              <a:latin typeface="Arial" charset="0"/>
            </a:endParaRPr>
          </a:p>
          <a:p>
            <a:pPr>
              <a:spcBef>
                <a:spcPct val="0"/>
              </a:spcBef>
            </a:pPr>
            <a:endParaRPr lang="sv-SE">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00" b="1">
                <a:solidFill>
                  <a:schemeClr val="bg1"/>
                </a:solidFill>
              </a:rPr>
              <a:t>Life cycle with little or no maintenance</a:t>
            </a:r>
            <a:endParaRPr lang="sv-SE" sz="1000" b="1">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sv-SE" sz="1000" b="0">
                <a:solidFill>
                  <a:schemeClr val="bg1"/>
                </a:solidFill>
              </a:rPr>
              <a:t>Over time the facility value </a:t>
            </a:r>
            <a:r>
              <a:rPr lang="sv-SE" sz="1000" b="0" baseline="0">
                <a:solidFill>
                  <a:schemeClr val="bg1"/>
                </a:solidFill>
              </a:rPr>
              <a:t>will decrease as the products performance will be less competative and there is a risk of product failure.</a:t>
            </a:r>
            <a:endParaRPr lang="en-US" sz="1000" b="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00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00" b="1">
                <a:solidFill>
                  <a:schemeClr val="bg1"/>
                </a:solidFill>
              </a:rPr>
              <a:t>Maintenance &amp; support </a:t>
            </a:r>
            <a:endParaRPr lang="sv-SE" sz="1000" b="1">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sv-SE" sz="1000" b="0">
                <a:solidFill>
                  <a:schemeClr val="bg1"/>
                </a:solidFill>
              </a:rPr>
              <a:t>Over time the facility</a:t>
            </a:r>
            <a:r>
              <a:rPr lang="sv-SE" sz="1000" b="0" baseline="0">
                <a:solidFill>
                  <a:schemeClr val="bg1"/>
                </a:solidFill>
              </a:rPr>
              <a:t> value </a:t>
            </a:r>
            <a:r>
              <a:rPr lang="sv-SE" sz="1000" b="0">
                <a:solidFill>
                  <a:schemeClr val="bg1"/>
                </a:solidFill>
              </a:rPr>
              <a:t>will decrease </a:t>
            </a:r>
            <a:r>
              <a:rPr lang="sv-SE" sz="1000" b="0" baseline="0">
                <a:solidFill>
                  <a:schemeClr val="bg1"/>
                </a:solidFill>
              </a:rPr>
              <a:t>as the products performance will be less </a:t>
            </a:r>
            <a:r>
              <a:rPr lang="en-US" sz="1000" b="0" baseline="0" noProof="0">
                <a:solidFill>
                  <a:schemeClr val="bg1"/>
                </a:solidFill>
              </a:rPr>
              <a:t>competitive</a:t>
            </a:r>
            <a:r>
              <a:rPr lang="sv-SE" sz="1000" b="0" baseline="0">
                <a:solidFill>
                  <a:schemeClr val="bg1"/>
                </a:solidFill>
              </a:rPr>
              <a:t> but the risk of product failure will be reduced.</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000">
              <a:solidFill>
                <a:schemeClr val="bg1"/>
              </a:solidFill>
            </a:endParaRPr>
          </a:p>
          <a:p>
            <a:pPr>
              <a:spcBef>
                <a:spcPct val="0"/>
              </a:spcBef>
            </a:pPr>
            <a:r>
              <a:rPr lang="en-US" sz="1000" b="1">
                <a:solidFill>
                  <a:schemeClr val="bg1"/>
                </a:solidFill>
              </a:rPr>
              <a:t>Regular upgrades and replacements</a:t>
            </a:r>
            <a:endParaRPr lang="sv-SE" sz="1000" b="1">
              <a:solidFill>
                <a:schemeClr val="bg1"/>
              </a:solidFill>
              <a:latin typeface="Arial" charset="0"/>
              <a:cs typeface="Arial" charset="0"/>
            </a:endParaRPr>
          </a:p>
          <a:p>
            <a:pPr>
              <a:spcBef>
                <a:spcPct val="0"/>
              </a:spcBef>
            </a:pPr>
            <a:r>
              <a:rPr lang="sv-SE" sz="1000" b="0">
                <a:solidFill>
                  <a:schemeClr val="bg1"/>
                </a:solidFill>
                <a:latin typeface="Arial" charset="0"/>
                <a:cs typeface="Arial" charset="0"/>
              </a:rPr>
              <a:t>Over time the facility value will </a:t>
            </a:r>
            <a:r>
              <a:rPr lang="sv-SE" sz="1000" b="0" u="sng">
                <a:solidFill>
                  <a:schemeClr val="bg1"/>
                </a:solidFill>
                <a:latin typeface="Arial" charset="0"/>
                <a:cs typeface="Arial" charset="0"/>
              </a:rPr>
              <a:t>increase</a:t>
            </a:r>
            <a:r>
              <a:rPr lang="sv-SE" sz="1000" b="0">
                <a:solidFill>
                  <a:schemeClr val="bg1"/>
                </a:solidFill>
                <a:latin typeface="Arial" charset="0"/>
                <a:cs typeface="Arial" charset="0"/>
              </a:rPr>
              <a:t> due to new enhanced performance and functionallity.</a:t>
            </a:r>
          </a:p>
          <a:p>
            <a:pPr>
              <a:spcBef>
                <a:spcPct val="0"/>
              </a:spcBef>
            </a:pPr>
            <a:endParaRPr lang="sv-SE" sz="1000" b="0">
              <a:solidFill>
                <a:schemeClr val="bg1"/>
              </a:solidFill>
              <a:latin typeface="Arial" charset="0"/>
              <a:cs typeface="Arial" charset="0"/>
            </a:endParaRPr>
          </a:p>
          <a:p>
            <a:pPr>
              <a:spcBef>
                <a:spcPct val="0"/>
              </a:spcBef>
            </a:pPr>
            <a:r>
              <a:rPr lang="sv-SE" sz="1000" b="0">
                <a:solidFill>
                  <a:schemeClr val="bg1"/>
                </a:solidFill>
                <a:latin typeface="Arial" charset="0"/>
                <a:cs typeface="Arial" charset="0"/>
              </a:rPr>
              <a:t>Ask the customer which strategy they have and use it to create the ”right” service offer to the customer.</a:t>
            </a:r>
            <a:endParaRPr lang="en-US" b="0">
              <a:latin typeface="Arial" charset="0"/>
              <a:cs typeface="Arial" charset="0"/>
            </a:endParaRPr>
          </a:p>
          <a:p>
            <a:pPr>
              <a:spcBef>
                <a:spcPct val="0"/>
              </a:spcBef>
            </a:pPr>
            <a:endParaRPr lang="en-US">
              <a:latin typeface="Arial" charset="0"/>
              <a:cs typeface="Arial" charset="0"/>
            </a:endParaRPr>
          </a:p>
        </p:txBody>
      </p:sp>
      <p:sp>
        <p:nvSpPr>
          <p:cNvPr id="4" name="Slide Number Placeholder 3"/>
          <p:cNvSpPr>
            <a:spLocks noGrp="1"/>
          </p:cNvSpPr>
          <p:nvPr>
            <p:ph type="sldNum" sz="quarter" idx="5"/>
          </p:nvPr>
        </p:nvSpPr>
        <p:spPr/>
        <p:txBody>
          <a:bodyPr/>
          <a:lstStyle/>
          <a:p>
            <a:fld id="{3A94E69C-C28A-4BE6-BE89-71D8FB2035FD}" type="slidenum">
              <a:rPr lang="en-US" smtClean="0"/>
              <a:pPr/>
              <a:t>35</a:t>
            </a:fld>
            <a:endParaRPr lang="en-US"/>
          </a:p>
        </p:txBody>
      </p:sp>
    </p:spTree>
    <p:extLst>
      <p:ext uri="{BB962C8B-B14F-4D97-AF65-F5344CB8AC3E}">
        <p14:creationId xmlns:p14="http://schemas.microsoft.com/office/powerpoint/2010/main" val="235449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Product Lifecycle Management, developed by ABB to improve the reliability of operations and support the serviceability of your production assets. At the heart of ABB's services is Product Lifecycle Management, a four-phase model based on the know-how and experience acquired by ABB during four decades in local and global markets.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285750" indent="-285750">
              <a:buFont typeface="Arial" panose="020B0604020202020204" pitchFamily="34" charset="0"/>
              <a:buChar char="•"/>
            </a:pPr>
            <a:r>
              <a:rPr lang="en-US" sz="1200"/>
              <a:t>Starts when the product is launched.</a:t>
            </a:r>
          </a:p>
          <a:p>
            <a:pPr marL="285750" indent="-285750">
              <a:buFont typeface="Arial" panose="020B0604020202020204" pitchFamily="34" charset="0"/>
              <a:buChar char="•"/>
            </a:pPr>
            <a:r>
              <a:rPr lang="en-US" sz="1200"/>
              <a:t>The end user benefits from different warranty options and other services such as training &amp; technical support including product adjustment for optimum performance. </a:t>
            </a:r>
          </a:p>
          <a:p>
            <a:pPr marL="285750" indent="-285750">
              <a:buFont typeface="Arial" panose="020B0604020202020204" pitchFamily="34" charset="0"/>
              <a:buChar char="•"/>
            </a:pPr>
            <a:r>
              <a:rPr lang="en-US" sz="1200"/>
              <a:t>The active phase ends when the volume production of the product ceases. </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Aligned with ABB's research &amp; development work to provide continuing support for product while developing future generations. </a:t>
            </a:r>
          </a:p>
          <a:p>
            <a:pPr marL="285750" indent="-285750">
              <a:buFont typeface="Arial" panose="020B0604020202020204" pitchFamily="34" charset="0"/>
              <a:buChar char="•"/>
            </a:pPr>
            <a:r>
              <a:rPr lang="en-US" sz="1200"/>
              <a:t>New hardware and software development may be required to provide the maintenance techniques and upgrades needed to guarantee that the product continues to operate at its peak performance.</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Spare parts are available as long as components and materials can be obtained.</a:t>
            </a:r>
          </a:p>
          <a:p>
            <a:pPr marL="285750" indent="-285750">
              <a:buFont typeface="Arial" panose="020B0604020202020204" pitchFamily="34" charset="0"/>
              <a:buChar char="•"/>
            </a:pPr>
            <a:r>
              <a:rPr lang="en-US" sz="1200"/>
              <a:t>Towards the end of the limited phase, services gradually become obsolete. In addition to the annual lifecycle status reviews, ABB issues a lifecycle phase change announcement, half a year prior the product becoming obsolete. </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endParaRPr lang="en-US" sz="12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ABB product is transferred to the obsolete phase when it is no longer possible to provide services at reasonable cost, or when ABB can no longer support the product technically, or the old technology is not available.</a:t>
            </a:r>
          </a:p>
          <a:p>
            <a:pPr marL="285750" indent="-285750">
              <a:buFont typeface="Arial" panose="020B0604020202020204" pitchFamily="34" charset="0"/>
              <a:buChar cha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7</a:t>
            </a:fld>
            <a:endParaRPr lang="en-US"/>
          </a:p>
        </p:txBody>
      </p:sp>
    </p:spTree>
    <p:extLst>
      <p:ext uri="{BB962C8B-B14F-4D97-AF65-F5344CB8AC3E}">
        <p14:creationId xmlns:p14="http://schemas.microsoft.com/office/powerpoint/2010/main" val="686525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sv-SE" b="1">
                <a:latin typeface="Arial" charset="0"/>
              </a:rPr>
              <a:t>Our initiatives</a:t>
            </a:r>
            <a:endParaRPr lang="en-US">
              <a:latin typeface="Arial" charset="0"/>
            </a:endParaRPr>
          </a:p>
          <a:p>
            <a:pPr>
              <a:spcBef>
                <a:spcPct val="0"/>
              </a:spcBef>
            </a:pPr>
            <a:endParaRPr lang="en-US">
              <a:latin typeface="Arial" charset="0"/>
            </a:endParaRPr>
          </a:p>
          <a:p>
            <a:pPr>
              <a:spcBef>
                <a:spcPct val="0"/>
              </a:spcBef>
            </a:pPr>
            <a:r>
              <a:rPr lang="en-US">
                <a:latin typeface="Arial" charset="0"/>
              </a:rPr>
              <a:t>This slide shows the most common questions/needs that our customers face. The slide summarizes the previous slides presented for the topic "What is happening on the market?” We try to reflect what is happening at your company in our own initiatives for the future. It is important that we receive feedback to ensure that we are working with the right things.</a:t>
            </a:r>
          </a:p>
          <a:p>
            <a:pPr>
              <a:spcBef>
                <a:spcPct val="0"/>
              </a:spcBef>
            </a:pPr>
            <a:endParaRPr lang="en-US">
              <a:latin typeface="Arial" charset="0"/>
            </a:endParaRPr>
          </a:p>
          <a:p>
            <a:pPr>
              <a:spcBef>
                <a:spcPct val="0"/>
              </a:spcBef>
            </a:pPr>
            <a:r>
              <a:rPr lang="en-US">
                <a:latin typeface="Arial" charset="0"/>
              </a:rPr>
              <a:t>Our initiatives/development areas can be summarized with:</a:t>
            </a:r>
          </a:p>
          <a:p>
            <a:pPr>
              <a:spcBef>
                <a:spcPct val="0"/>
              </a:spcBef>
            </a:pPr>
            <a:endParaRPr lang="sv-SE">
              <a:latin typeface="Arial" charset="0"/>
            </a:endParaRPr>
          </a:p>
          <a:p>
            <a:pPr marL="179388" indent="-179388" fontAlgn="auto">
              <a:spcBef>
                <a:spcPts val="1100"/>
              </a:spcBef>
              <a:spcAft>
                <a:spcPts val="0"/>
              </a:spcAft>
              <a:buClr>
                <a:schemeClr val="tx2"/>
              </a:buClr>
              <a:buSzPct val="70000"/>
              <a:buFont typeface="Wingdings" pitchFamily="2" charset="2"/>
              <a:buChar char="§"/>
              <a:defRPr/>
            </a:pPr>
            <a:r>
              <a:rPr lang="en-US" b="1">
                <a:latin typeface="Arial" pitchFamily="34" charset="0"/>
              </a:rPr>
              <a:t>Security</a:t>
            </a:r>
          </a:p>
          <a:p>
            <a:pPr marL="539388" lvl="4" indent="-179388" fontAlgn="auto">
              <a:spcBef>
                <a:spcPts val="1100"/>
              </a:spcBef>
              <a:spcAft>
                <a:spcPts val="0"/>
              </a:spcAft>
              <a:buClr>
                <a:schemeClr val="tx2"/>
              </a:buClr>
              <a:buSzPct val="70000"/>
              <a:buFont typeface="Wingdings" pitchFamily="2" charset="2"/>
              <a:buChar char="§"/>
              <a:defRPr/>
            </a:pPr>
            <a:r>
              <a:rPr lang="en-US" b="0">
                <a:latin typeface="Arial" pitchFamily="34" charset="0"/>
              </a:rPr>
              <a:t>Risk analyses, equipment</a:t>
            </a:r>
          </a:p>
          <a:p>
            <a:pPr marL="179388" indent="-179388" fontAlgn="auto">
              <a:spcBef>
                <a:spcPts val="1100"/>
              </a:spcBef>
              <a:spcAft>
                <a:spcPts val="0"/>
              </a:spcAft>
              <a:buClr>
                <a:schemeClr val="tx2"/>
              </a:buClr>
              <a:buSzPct val="70000"/>
              <a:buFont typeface="Wingdings" pitchFamily="2" charset="2"/>
              <a:buChar char="§"/>
              <a:defRPr/>
            </a:pPr>
            <a:r>
              <a:rPr lang="en-US" b="1">
                <a:latin typeface="Arial" pitchFamily="34" charset="0"/>
              </a:rPr>
              <a:t>Safety</a:t>
            </a:r>
            <a:endParaRPr lang="en-US" b="1">
              <a:latin typeface="Arial" pitchFamily="34" charset="0"/>
              <a:cs typeface="Arial" pitchFamily="34" charset="0"/>
            </a:endParaRPr>
          </a:p>
          <a:p>
            <a:pPr marL="714375" lvl="1" indent="-257175" fontAlgn="auto">
              <a:spcBef>
                <a:spcPts val="1100"/>
              </a:spcBef>
              <a:spcAft>
                <a:spcPts val="0"/>
              </a:spcAft>
              <a:buClr>
                <a:schemeClr val="tx2"/>
              </a:buClr>
              <a:buSzPct val="70000"/>
              <a:buFont typeface="Wingdings" pitchFamily="2" charset="2"/>
              <a:buChar char="§"/>
              <a:defRPr/>
            </a:pPr>
            <a:r>
              <a:rPr lang="en-US">
                <a:latin typeface="Arial" pitchFamily="34" charset="0"/>
              </a:rPr>
              <a:t>Risk analyses, equipment</a:t>
            </a:r>
          </a:p>
          <a:p>
            <a:pPr marL="714375" lvl="1" indent="-257175" fontAlgn="auto">
              <a:spcBef>
                <a:spcPts val="1100"/>
              </a:spcBef>
              <a:spcAft>
                <a:spcPts val="0"/>
              </a:spcAft>
              <a:buClr>
                <a:schemeClr val="tx2"/>
              </a:buClr>
              <a:buSzPct val="70000"/>
              <a:buFont typeface="Wingdings" pitchFamily="2" charset="2"/>
              <a:buChar char="§"/>
              <a:defRPr/>
            </a:pPr>
            <a:endParaRPr lang="en-US">
              <a:latin typeface="Arial" pitchFamily="34" charset="0"/>
              <a:cs typeface="Arial" pitchFamily="34" charset="0"/>
            </a:endParaRPr>
          </a:p>
          <a:p>
            <a:pPr marL="179388" indent="-179388" fontAlgn="auto">
              <a:spcBef>
                <a:spcPts val="1100"/>
              </a:spcBef>
              <a:spcAft>
                <a:spcPts val="0"/>
              </a:spcAft>
              <a:buClr>
                <a:schemeClr val="tx2"/>
              </a:buClr>
              <a:buSzPct val="70000"/>
              <a:buFont typeface="Wingdings" pitchFamily="2" charset="2"/>
              <a:buChar char="§"/>
              <a:defRPr/>
            </a:pPr>
            <a:r>
              <a:rPr lang="en-US" b="1">
                <a:latin typeface="Arial" pitchFamily="34" charset="0"/>
              </a:rPr>
              <a:t>Availability</a:t>
            </a:r>
            <a:r>
              <a:rPr lang="en-US" b="1"/>
              <a:t> </a:t>
            </a:r>
            <a:r>
              <a:rPr lang="en-US" b="1">
                <a:latin typeface="Arial" pitchFamily="34" charset="0"/>
              </a:rPr>
              <a:t>and</a:t>
            </a:r>
            <a:r>
              <a:rPr lang="en-US" b="1"/>
              <a:t> </a:t>
            </a:r>
            <a:r>
              <a:rPr lang="en-US" b="1">
                <a:latin typeface="Arial" pitchFamily="34" charset="0"/>
              </a:rPr>
              <a:t>cost-savings</a:t>
            </a:r>
            <a:r>
              <a:rPr lang="en-US" b="1"/>
              <a:t> </a:t>
            </a:r>
          </a:p>
          <a:p>
            <a:pPr marL="742950" lvl="1" indent="-285750" fontAlgn="auto">
              <a:spcBef>
                <a:spcPts val="1100"/>
              </a:spcBef>
              <a:spcAft>
                <a:spcPts val="0"/>
              </a:spcAft>
              <a:buClr>
                <a:schemeClr val="tx2"/>
              </a:buClr>
              <a:buSzPct val="70000"/>
              <a:buFont typeface="Wingdings" pitchFamily="2" charset="2"/>
              <a:buChar char="§"/>
              <a:defRPr/>
            </a:pPr>
            <a:r>
              <a:rPr lang="en-US">
                <a:latin typeface="Arial" pitchFamily="34" charset="0"/>
              </a:rPr>
              <a:t>Advanced services such as life cycle</a:t>
            </a:r>
            <a:r>
              <a:rPr lang="en-US" baseline="0">
                <a:latin typeface="Arial" pitchFamily="34" charset="0"/>
              </a:rPr>
              <a:t> assessment</a:t>
            </a:r>
            <a:endParaRPr lang="en-US">
              <a:latin typeface="Arial" pitchFamily="34" charset="0"/>
              <a:cs typeface="Arial" pitchFamily="34" charset="0"/>
            </a:endParaRPr>
          </a:p>
          <a:p>
            <a:pPr marL="457200" lvl="1" indent="0" fontAlgn="auto">
              <a:spcBef>
                <a:spcPts val="1100"/>
              </a:spcBef>
              <a:spcAft>
                <a:spcPts val="0"/>
              </a:spcAft>
              <a:buClr>
                <a:schemeClr val="tx2"/>
              </a:buClr>
              <a:buSzPct val="70000"/>
              <a:buFont typeface="Wingdings" pitchFamily="2" charset="2"/>
              <a:buNone/>
              <a:defRPr/>
            </a:pPr>
            <a:endParaRPr lang="en-US">
              <a:latin typeface="Arial" pitchFamily="34" charset="0"/>
              <a:cs typeface="Arial" pitchFamily="34" charset="0"/>
            </a:endParaRPr>
          </a:p>
          <a:p>
            <a:pPr marL="173038" indent="-165100" fontAlgn="auto">
              <a:spcBef>
                <a:spcPts val="1100"/>
              </a:spcBef>
              <a:spcAft>
                <a:spcPts val="0"/>
              </a:spcAft>
              <a:buClr>
                <a:schemeClr val="tx2"/>
              </a:buClr>
              <a:buSzPct val="70000"/>
              <a:buFont typeface="Wingdings" pitchFamily="2" charset="2"/>
              <a:buChar char="§"/>
              <a:defRPr/>
            </a:pPr>
            <a:r>
              <a:rPr lang="en-US" b="1">
                <a:latin typeface="Arial" pitchFamily="34" charset="0"/>
              </a:rPr>
              <a:t>Small</a:t>
            </a:r>
            <a:r>
              <a:rPr lang="en-US" b="1"/>
              <a:t> </a:t>
            </a:r>
            <a:r>
              <a:rPr lang="en-US" b="1">
                <a:latin typeface="Arial" pitchFamily="34" charset="0"/>
              </a:rPr>
              <a:t>investments </a:t>
            </a:r>
          </a:p>
          <a:p>
            <a:pPr marL="630238" lvl="1" indent="-165100" fontAlgn="auto">
              <a:spcBef>
                <a:spcPts val="1100"/>
              </a:spcBef>
              <a:spcAft>
                <a:spcPts val="0"/>
              </a:spcAft>
              <a:buClr>
                <a:schemeClr val="tx2"/>
              </a:buClr>
              <a:buSzPct val="70000"/>
              <a:buFont typeface="Wingdings" pitchFamily="2" charset="2"/>
              <a:buChar char="§"/>
              <a:defRPr/>
            </a:pPr>
            <a:r>
              <a:rPr lang="en-US">
                <a:latin typeface="Arial" pitchFamily="34" charset="0"/>
              </a:rPr>
              <a:t>Upgrades</a:t>
            </a:r>
            <a:r>
              <a:rPr lang="en-US"/>
              <a:t> </a:t>
            </a:r>
          </a:p>
          <a:p>
            <a:pPr marL="630238" lvl="1" indent="-165100" fontAlgn="auto">
              <a:spcBef>
                <a:spcPts val="1100"/>
              </a:spcBef>
              <a:spcAft>
                <a:spcPts val="0"/>
              </a:spcAft>
              <a:buClr>
                <a:schemeClr val="tx2"/>
              </a:buClr>
              <a:buSzPct val="70000"/>
              <a:buFont typeface="Wingdings" pitchFamily="2" charset="2"/>
              <a:buChar char="§"/>
              <a:defRPr/>
            </a:pPr>
            <a:endParaRPr lang="sv-SE"/>
          </a:p>
          <a:p>
            <a:pPr marL="173038" marR="0" lvl="0" indent="-1651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b="1">
                <a:latin typeface="Arial" pitchFamily="34" charset="0"/>
              </a:rPr>
              <a:t>Increased</a:t>
            </a:r>
            <a:r>
              <a:rPr lang="en-US" b="1"/>
              <a:t> </a:t>
            </a:r>
            <a:r>
              <a:rPr lang="en-US" b="1">
                <a:latin typeface="Arial" pitchFamily="34" charset="0"/>
              </a:rPr>
              <a:t>service life</a:t>
            </a:r>
          </a:p>
          <a:p>
            <a:pPr marL="630238" lvl="1" indent="-165100" fontAlgn="auto">
              <a:spcBef>
                <a:spcPts val="1100"/>
              </a:spcBef>
              <a:spcAft>
                <a:spcPts val="0"/>
              </a:spcAft>
              <a:buClr>
                <a:schemeClr val="tx2"/>
              </a:buClr>
              <a:buSzPct val="70000"/>
              <a:buFont typeface="Wingdings" pitchFamily="2" charset="2"/>
              <a:buChar char="§"/>
              <a:defRPr/>
            </a:pPr>
            <a:r>
              <a:rPr lang="sv-SE"/>
              <a:t>Preventive maintenance</a:t>
            </a:r>
            <a:endParaRPr lang="en-US"/>
          </a:p>
          <a:p>
            <a:pPr marL="714375" lvl="1" indent="-257175" fontAlgn="auto">
              <a:spcBef>
                <a:spcPts val="1100"/>
              </a:spcBef>
              <a:spcAft>
                <a:spcPts val="0"/>
              </a:spcAft>
              <a:buClr>
                <a:schemeClr val="tx2"/>
              </a:buClr>
              <a:buSzPct val="70000"/>
              <a:buFont typeface="Wingdings" pitchFamily="2" charset="2"/>
              <a:buChar char="§"/>
              <a:defRPr/>
            </a:pPr>
            <a:endParaRPr lang="en-US"/>
          </a:p>
          <a:p>
            <a:pPr marL="179388" indent="-179388" fontAlgn="auto">
              <a:spcBef>
                <a:spcPts val="1100"/>
              </a:spcBef>
              <a:spcAft>
                <a:spcPts val="0"/>
              </a:spcAft>
              <a:buClr>
                <a:schemeClr val="tx2"/>
              </a:buClr>
              <a:buSzPct val="70000"/>
              <a:buFont typeface="Wingdings" pitchFamily="2" charset="2"/>
              <a:buChar char="§"/>
              <a:defRPr/>
            </a:pPr>
            <a:r>
              <a:rPr lang="en-US" b="1">
                <a:latin typeface="Arial" pitchFamily="34" charset="0"/>
                <a:sym typeface="Wingdings" pitchFamily="2" charset="2"/>
              </a:rPr>
              <a:t>Purchase</a:t>
            </a:r>
            <a:r>
              <a:rPr lang="en-US" b="1"/>
              <a:t> </a:t>
            </a:r>
            <a:r>
              <a:rPr lang="en-US" b="1">
                <a:latin typeface="Arial" pitchFamily="34" charset="0"/>
                <a:sym typeface="Wingdings" pitchFamily="2" charset="2"/>
              </a:rPr>
              <a:t>of</a:t>
            </a:r>
            <a:r>
              <a:rPr lang="en-US" b="1"/>
              <a:t> </a:t>
            </a:r>
            <a:r>
              <a:rPr lang="en-US" b="1">
                <a:latin typeface="Arial" pitchFamily="34" charset="0"/>
                <a:sym typeface="Wingdings" pitchFamily="2" charset="2"/>
              </a:rPr>
              <a:t>services</a:t>
            </a:r>
            <a:endParaRPr lang="en-US" b="1">
              <a:latin typeface="Arial" pitchFamily="34" charset="0"/>
              <a:cs typeface="Arial" pitchFamily="34" charset="0"/>
              <a:sym typeface="Wingdings" pitchFamily="2" charset="2"/>
            </a:endParaRPr>
          </a:p>
          <a:p>
            <a:pPr marL="742950" lvl="1" indent="-285750" fontAlgn="auto">
              <a:spcBef>
                <a:spcPts val="1100"/>
              </a:spcBef>
              <a:spcAft>
                <a:spcPts val="0"/>
              </a:spcAft>
              <a:buClr>
                <a:schemeClr val="tx2"/>
              </a:buClr>
              <a:buSzPct val="70000"/>
              <a:buFont typeface="Wingdings" pitchFamily="2" charset="2"/>
              <a:buChar char="§"/>
              <a:defRPr/>
            </a:pPr>
            <a:r>
              <a:rPr lang="en-US">
                <a:latin typeface="Arial" pitchFamily="34" charset="0"/>
                <a:sym typeface="Wingdings" pitchFamily="2" charset="2"/>
              </a:rPr>
              <a:t>Large</a:t>
            </a:r>
            <a:r>
              <a:rPr lang="en-US"/>
              <a:t> </a:t>
            </a:r>
            <a:r>
              <a:rPr lang="en-US">
                <a:latin typeface="Arial" pitchFamily="34" charset="0"/>
                <a:sym typeface="Wingdings" pitchFamily="2" charset="2"/>
              </a:rPr>
              <a:t>and</a:t>
            </a:r>
            <a:r>
              <a:rPr lang="en-US"/>
              <a:t> </a:t>
            </a:r>
            <a:r>
              <a:rPr lang="en-US">
                <a:latin typeface="Arial" pitchFamily="34" charset="0"/>
                <a:sym typeface="Wingdings" pitchFamily="2" charset="2"/>
              </a:rPr>
              <a:t>small</a:t>
            </a:r>
            <a:r>
              <a:rPr lang="en-US"/>
              <a:t> </a:t>
            </a:r>
            <a:r>
              <a:rPr lang="en-US">
                <a:latin typeface="Arial" pitchFamily="34" charset="0"/>
                <a:sym typeface="Wingdings" pitchFamily="2" charset="2"/>
              </a:rPr>
              <a:t>service agreements</a:t>
            </a:r>
          </a:p>
          <a:p>
            <a:pPr marL="742950" lvl="1" indent="-285750" fontAlgn="auto">
              <a:spcBef>
                <a:spcPts val="1100"/>
              </a:spcBef>
              <a:spcAft>
                <a:spcPts val="0"/>
              </a:spcAft>
              <a:buClr>
                <a:schemeClr val="tx2"/>
              </a:buClr>
              <a:buSzPct val="70000"/>
              <a:buFont typeface="Wingdings" pitchFamily="2" charset="2"/>
              <a:buChar char="§"/>
              <a:defRPr/>
            </a:pPr>
            <a:endParaRPr lang="en-US">
              <a:latin typeface="Arial" pitchFamily="34" charset="0"/>
              <a:cs typeface="Arial" pitchFamily="34" charset="0"/>
            </a:endParaRPr>
          </a:p>
          <a:p>
            <a:pPr marL="179388" indent="-179388" fontAlgn="auto">
              <a:spcBef>
                <a:spcPts val="1100"/>
              </a:spcBef>
              <a:spcAft>
                <a:spcPts val="0"/>
              </a:spcAft>
              <a:buClr>
                <a:schemeClr val="tx2"/>
              </a:buClr>
              <a:buSzPct val="70000"/>
              <a:buFont typeface="Wingdings" pitchFamily="2" charset="2"/>
              <a:buChar char="§"/>
              <a:defRPr/>
            </a:pPr>
            <a:r>
              <a:rPr lang="en-US" b="1">
                <a:latin typeface="Arial" pitchFamily="34" charset="0"/>
              </a:rPr>
              <a:t>Increased productivity</a:t>
            </a:r>
          </a:p>
          <a:p>
            <a:pPr marL="179388" indent="-179388" fontAlgn="auto">
              <a:spcBef>
                <a:spcPts val="1100"/>
              </a:spcBef>
              <a:spcAft>
                <a:spcPts val="0"/>
              </a:spcAft>
              <a:buClr>
                <a:schemeClr val="tx2"/>
              </a:buClr>
              <a:buSzPct val="70000"/>
              <a:buFont typeface="Wingdings" pitchFamily="2" charset="2"/>
              <a:buChar char="§"/>
              <a:defRPr/>
            </a:pPr>
            <a:endParaRPr lang="en-US">
              <a:latin typeface="Arial" pitchFamily="34" charset="0"/>
              <a:cs typeface="Arial" pitchFamily="34" charset="0"/>
            </a:endParaRPr>
          </a:p>
          <a:p>
            <a:pPr marL="742950" lvl="1" indent="-285750" fontAlgn="auto">
              <a:spcBef>
                <a:spcPts val="1100"/>
              </a:spcBef>
              <a:spcAft>
                <a:spcPts val="0"/>
              </a:spcAft>
              <a:buClr>
                <a:schemeClr val="tx2"/>
              </a:buClr>
              <a:buSzPct val="70000"/>
              <a:buFont typeface="Wingdings" pitchFamily="2" charset="2"/>
              <a:buChar char="§"/>
              <a:defRPr/>
            </a:pPr>
            <a:r>
              <a:rPr lang="en-US">
                <a:latin typeface="Arial" pitchFamily="34" charset="0"/>
              </a:rPr>
              <a:t>Consulting services, OEE measurements</a:t>
            </a:r>
          </a:p>
          <a:p>
            <a:pPr marL="742950" lvl="1" indent="-285750" fontAlgn="auto">
              <a:spcBef>
                <a:spcPts val="1100"/>
              </a:spcBef>
              <a:spcAft>
                <a:spcPts val="0"/>
              </a:spcAft>
              <a:buClr>
                <a:schemeClr val="tx2"/>
              </a:buClr>
              <a:buSzPct val="70000"/>
              <a:buFont typeface="Wingdings" pitchFamily="2" charset="2"/>
              <a:buChar char="§"/>
              <a:defRPr/>
            </a:pPr>
            <a:endParaRPr lang="en-US">
              <a:latin typeface="Arial" pitchFamily="34" charset="0"/>
              <a:cs typeface="Arial" pitchFamily="34" charset="0"/>
            </a:endParaRPr>
          </a:p>
          <a:p>
            <a:pPr marL="293688" indent="-285750" fontAlgn="auto">
              <a:spcBef>
                <a:spcPts val="1100"/>
              </a:spcBef>
              <a:spcAft>
                <a:spcPts val="0"/>
              </a:spcAft>
              <a:buClr>
                <a:schemeClr val="tx2"/>
              </a:buClr>
              <a:buSzPct val="70000"/>
              <a:buFont typeface="Wingdings" pitchFamily="2" charset="2"/>
              <a:buChar char="§"/>
              <a:defRPr/>
            </a:pPr>
            <a:r>
              <a:rPr lang="en-US" b="1">
                <a:latin typeface="Arial" pitchFamily="34" charset="0"/>
              </a:rPr>
              <a:t>Energy efficiency</a:t>
            </a:r>
            <a:endParaRPr lang="en-US" b="1">
              <a:latin typeface="Arial" pitchFamily="34" charset="0"/>
              <a:cs typeface="Arial" pitchFamily="34" charset="0"/>
            </a:endParaRPr>
          </a:p>
          <a:p>
            <a:pPr marL="742950" lvl="1" indent="-285750" fontAlgn="auto">
              <a:spcBef>
                <a:spcPts val="1100"/>
              </a:spcBef>
              <a:spcAft>
                <a:spcPts val="0"/>
              </a:spcAft>
              <a:buClr>
                <a:schemeClr val="tx2"/>
              </a:buClr>
              <a:buSzPct val="70000"/>
              <a:buFont typeface="Wingdings" pitchFamily="2" charset="2"/>
              <a:buChar char="§"/>
              <a:defRPr/>
            </a:pPr>
            <a:r>
              <a:rPr lang="en-US">
                <a:latin typeface="Arial" pitchFamily="34" charset="0"/>
              </a:rPr>
              <a:t>Consulting services and products</a:t>
            </a:r>
            <a:endParaRPr lang="en-US">
              <a:latin typeface="Arial" pitchFamily="34" charset="0"/>
              <a:cs typeface="Arial" pitchFamily="34" charset="0"/>
            </a:endParaRPr>
          </a:p>
          <a:p>
            <a:pPr>
              <a:spcBef>
                <a:spcPct val="0"/>
              </a:spcBef>
            </a:pPr>
            <a:endParaRPr lang="en-US">
              <a:latin typeface="Arial" charset="0"/>
            </a:endParaRPr>
          </a:p>
          <a:p>
            <a:pPr>
              <a:spcBef>
                <a:spcPct val="0"/>
              </a:spcBef>
            </a:pPr>
            <a:r>
              <a:rPr lang="en-US">
                <a:latin typeface="Arial" charset="0"/>
              </a:rPr>
              <a:t>Discuss this with the customer and ask them to choose what is most important to them (e.g. 3–4 points). The following slides about “Force Measurement's service assortment” should be able to answer this.</a:t>
            </a:r>
          </a:p>
        </p:txBody>
      </p:sp>
      <p:sp>
        <p:nvSpPr>
          <p:cNvPr id="4" name="Slide Number Placeholder 3"/>
          <p:cNvSpPr>
            <a:spLocks noGrp="1"/>
          </p:cNvSpPr>
          <p:nvPr>
            <p:ph type="sldNum" sz="quarter" idx="5"/>
          </p:nvPr>
        </p:nvSpPr>
        <p:spPr/>
        <p:txBody>
          <a:bodyPr/>
          <a:lstStyle/>
          <a:p>
            <a:fld id="{3A94E69C-C28A-4BE6-BE89-71D8FB2035FD}" type="slidenum">
              <a:rPr lang="en-US" smtClean="0"/>
              <a:pPr/>
              <a:t>36</a:t>
            </a:fld>
            <a:endParaRPr lang="en-US"/>
          </a:p>
        </p:txBody>
      </p:sp>
    </p:spTree>
    <p:extLst>
      <p:ext uri="{BB962C8B-B14F-4D97-AF65-F5344CB8AC3E}">
        <p14:creationId xmlns:p14="http://schemas.microsoft.com/office/powerpoint/2010/main" val="179465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One challenge for the customer is to keep in-house expertise in each rolling process step and expertise in each one of their measurement and control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Modern mills have more and more automation and less and less staff. On top of that there are retirements and staff changes which lead to that troubleshooting takes more time when the in-house expertise is reduced.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One way to ease the customer’s workload is to hire external expertise, such as ABB, to check their equipment in a proactive way, or in some cases in a reactive way when they already have problems.</a:t>
            </a:r>
          </a:p>
        </p:txBody>
      </p:sp>
      <p:sp>
        <p:nvSpPr>
          <p:cNvPr id="4" name="Slide Number Placeholder 3"/>
          <p:cNvSpPr>
            <a:spLocks noGrp="1"/>
          </p:cNvSpPr>
          <p:nvPr>
            <p:ph type="sldNum" sz="quarter" idx="5"/>
          </p:nvPr>
        </p:nvSpPr>
        <p:spPr/>
        <p:txBody>
          <a:bodyPr/>
          <a:lstStyle/>
          <a:p>
            <a:fld id="{3A94E69C-C28A-4BE6-BE89-71D8FB2035FD}" type="slidenum">
              <a:rPr lang="en-US" smtClean="0"/>
              <a:pPr/>
              <a:t>38</a:t>
            </a:fld>
            <a:endParaRPr lang="en-US"/>
          </a:p>
        </p:txBody>
      </p:sp>
    </p:spTree>
    <p:extLst>
      <p:ext uri="{BB962C8B-B14F-4D97-AF65-F5344CB8AC3E}">
        <p14:creationId xmlns:p14="http://schemas.microsoft.com/office/powerpoint/2010/main" val="333259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Besides trainings, spare part sales etc. we offer health checks as a service to help our customers on-site. The customer can pay us to perform any of the following four health check services that are currently available:</a:t>
            </a:r>
          </a:p>
          <a:p>
            <a:pPr marL="285750" indent="-285750">
              <a:buFont typeface="Arial" panose="020B0604020202020204" pitchFamily="34" charset="0"/>
              <a:buChar char="•"/>
            </a:pPr>
            <a:r>
              <a:rPr lang="sv-SE"/>
              <a:t>Millmate thickness gauge system (C-frame)</a:t>
            </a:r>
          </a:p>
          <a:p>
            <a:pPr marL="285750" indent="-285750">
              <a:buFont typeface="Arial" panose="020B0604020202020204" pitchFamily="34" charset="0"/>
              <a:buChar char="•"/>
            </a:pPr>
            <a:r>
              <a:rPr lang="sv-SE"/>
              <a:t>Stressometer measurement roll</a:t>
            </a:r>
          </a:p>
          <a:p>
            <a:pPr marL="285750" indent="-285750">
              <a:buFont typeface="Arial" panose="020B0604020202020204" pitchFamily="34" charset="0"/>
              <a:buChar char="•"/>
            </a:pPr>
            <a:r>
              <a:rPr lang="sv-SE"/>
              <a:t>Stressometer flatness control</a:t>
            </a:r>
          </a:p>
          <a:p>
            <a:pPr marL="285750" indent="-285750">
              <a:buFont typeface="Arial" panose="020B0604020202020204" pitchFamily="34" charset="0"/>
              <a:buChar char="•"/>
            </a:pPr>
            <a:r>
              <a:rPr lang="sv-SE"/>
              <a:t>Millmate roll force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39</a:t>
            </a:fld>
            <a:endParaRPr lang="en-US"/>
          </a:p>
        </p:txBody>
      </p:sp>
    </p:spTree>
    <p:extLst>
      <p:ext uri="{BB962C8B-B14F-4D97-AF65-F5344CB8AC3E}">
        <p14:creationId xmlns:p14="http://schemas.microsoft.com/office/powerpoint/2010/main" val="4124250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eaLnBrk="1" hangingPunct="1"/>
            <a:r>
              <a:rPr lang="sv-SE" b="1" baseline="0"/>
              <a:t>ABB Ability Stressometer roll health check</a:t>
            </a:r>
          </a:p>
          <a:p>
            <a:pPr eaLnBrk="1" hangingPunct="1"/>
            <a:r>
              <a:rPr lang="sv-SE" baseline="0"/>
              <a:t>On request, ask your Area Sales Manager for a quote or use local staff if applicable (eg. trained service engineer that can do the service)</a:t>
            </a:r>
          </a:p>
          <a:p>
            <a:pPr eaLnBrk="1" hangingPunct="1"/>
            <a:endParaRPr lang="sv-SE" baseline="0"/>
          </a:p>
          <a:p>
            <a:pPr marL="0" marR="0" indent="0" algn="l" defTabSz="914400" rtl="0" eaLnBrk="1" fontAlgn="base" latinLnBrk="0" hangingPunct="1">
              <a:lnSpc>
                <a:spcPct val="100000"/>
              </a:lnSpc>
              <a:spcBef>
                <a:spcPct val="30000"/>
              </a:spcBef>
              <a:spcAft>
                <a:spcPct val="0"/>
              </a:spcAft>
              <a:buClrTx/>
              <a:buSzTx/>
              <a:buFontTx/>
              <a:buNone/>
              <a:tabLst/>
              <a:defRPr/>
            </a:pPr>
            <a:r>
              <a:rPr lang="sv-SE" b="1" baseline="0"/>
              <a:t>ABB Ability Stressometer flatness control health check</a:t>
            </a:r>
          </a:p>
          <a:p>
            <a:pPr marL="0" marR="0" indent="0" algn="l" defTabSz="914400" rtl="0" eaLnBrk="1" fontAlgn="base" latinLnBrk="0" hangingPunct="1">
              <a:lnSpc>
                <a:spcPct val="100000"/>
              </a:lnSpc>
              <a:spcBef>
                <a:spcPct val="30000"/>
              </a:spcBef>
              <a:spcAft>
                <a:spcPct val="0"/>
              </a:spcAft>
              <a:buClrTx/>
              <a:buSzTx/>
              <a:buFontTx/>
              <a:buNone/>
              <a:tabLst/>
              <a:defRPr/>
            </a:pPr>
            <a:r>
              <a:rPr lang="sv-SE" baseline="0"/>
              <a:t>On request, ask your Area Sales Manager for a quote or use local staff if applicable (eg. trained service engineer that can do the service)</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baseline="0"/>
          </a:p>
          <a:p>
            <a:pPr eaLnBrk="1" hangingPunct="1"/>
            <a:r>
              <a:rPr lang="sv-SE" b="1" baseline="0"/>
              <a:t>Life-cycle assessment</a:t>
            </a:r>
          </a:p>
          <a:p>
            <a:pPr marL="0" marR="0" indent="0" algn="l" defTabSz="914400" rtl="0" eaLnBrk="1" fontAlgn="base" latinLnBrk="0" hangingPunct="1">
              <a:lnSpc>
                <a:spcPct val="100000"/>
              </a:lnSpc>
              <a:spcBef>
                <a:spcPct val="30000"/>
              </a:spcBef>
              <a:spcAft>
                <a:spcPct val="0"/>
              </a:spcAft>
              <a:buClrTx/>
              <a:buSzTx/>
              <a:buFontTx/>
              <a:buNone/>
              <a:tabLst/>
              <a:defRPr/>
            </a:pPr>
            <a:r>
              <a:rPr lang="sv-SE" baseline="0"/>
              <a:t>On request, ask your Area Sales Manager for a quote or use local staff if applicable (eg. trained service engineer that can do the service)</a:t>
            </a:r>
          </a:p>
          <a:p>
            <a:pPr eaLnBrk="1" hangingPunct="1"/>
            <a:endParaRPr lang="sv-SE" baseline="0"/>
          </a:p>
          <a:p>
            <a:pPr marL="0" marR="0" indent="0" algn="l" defTabSz="914400" rtl="0" eaLnBrk="1" fontAlgn="base" latinLnBrk="0" hangingPunct="1">
              <a:lnSpc>
                <a:spcPct val="100000"/>
              </a:lnSpc>
              <a:spcBef>
                <a:spcPct val="30000"/>
              </a:spcBef>
              <a:spcAft>
                <a:spcPct val="0"/>
              </a:spcAft>
              <a:buClrTx/>
              <a:buSzTx/>
              <a:buFontTx/>
              <a:buNone/>
              <a:tabLst/>
              <a:defRPr/>
            </a:pPr>
            <a:endParaRPr lang="sv-SE" baseline="0"/>
          </a:p>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4E69C-C28A-4BE6-BE89-71D8FB2035FD}" type="slidenum">
              <a:rPr kumimoji="0" lang="en-US" sz="1200" b="0" i="0" u="none" strike="noStrike" kern="1200" cap="none" spc="0" normalizeH="0" baseline="0" noProof="0" smtClean="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2237216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algn="l">
              <a:spcBef>
                <a:spcPts val="600"/>
              </a:spcBef>
            </a:pPr>
            <a:r>
              <a:rPr lang="sv-SE" sz="1200"/>
              <a:t>New Product Introductions means a new system release enters Active phase, and normally, the previous release moves to Classic or Limited phase according to FME Life Cycle Policy. The rule is that systems shall remain maintained for at least 10 years in Classic and Limited phases, combined time. </a:t>
            </a:r>
          </a:p>
          <a:p>
            <a:pPr algn="l">
              <a:spcBef>
                <a:spcPts val="600"/>
              </a:spcBef>
            </a:pPr>
            <a:r>
              <a:rPr lang="sv-SE" sz="1200"/>
              <a:t>Life cycle status and policy can be found via the links for your reference.  </a:t>
            </a:r>
          </a:p>
          <a:p>
            <a:pPr marL="0" indent="0" algn="l">
              <a:spcBef>
                <a:spcPts val="600"/>
              </a:spcBef>
              <a:buFont typeface="Arial" panose="020B0604020202020204" pitchFamily="34" charset="0"/>
              <a:buNone/>
            </a:pPr>
            <a:r>
              <a:rPr lang="sv-SE" sz="1200"/>
              <a:t>Upgrades are made available, so that we can offer customers to move their installed base to the latest release.  </a:t>
            </a:r>
            <a:endParaRPr lang="en-US" sz="1200"/>
          </a:p>
          <a:p>
            <a:endParaRPr lang="sv-SE"/>
          </a:p>
          <a:p>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42</a:t>
            </a:fld>
            <a:endParaRPr lang="en-US"/>
          </a:p>
        </p:txBody>
      </p:sp>
    </p:spTree>
    <p:extLst>
      <p:ext uri="{BB962C8B-B14F-4D97-AF65-F5344CB8AC3E}">
        <p14:creationId xmlns:p14="http://schemas.microsoft.com/office/powerpoint/2010/main" val="757171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indent="0">
              <a:buFontTx/>
              <a:buNone/>
            </a:pPr>
            <a:r>
              <a:rPr lang="sv-SE"/>
              <a:t>Upgrading is motivated for the customer in order to maximize the operational time and reduce the required maintenance of the equipment, as older equipment tend to need more care. It is of course also important to assure that spare parts are available in case of failure and that there is still someone who has the competence to help with trouble shooting. A mature organization plans for exchanges and upgrades in order to minimize risk and to keep production running with a minimum of unplanned interruptions.</a:t>
            </a:r>
          </a:p>
          <a:p>
            <a:pPr marL="0" indent="0">
              <a:buFontTx/>
              <a:buNone/>
            </a:pPr>
            <a:r>
              <a:rPr lang="sv-SE"/>
              <a:t>But most often it is not just keeping the equipment alive. We can also offer new features and functions and performance improvements. The customer will  experience more value in their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 recent contribution to the list of improvements is the Cyber security updates. Such an upgrade may not contribute with a large order volume for us, but it is still motivated to work with as it helps the customer and builds our image as a responsible supplier. It also gives you, as a sales person, a reason to spend more time with the customer, which in turn can give you more leads and orders. </a:t>
            </a:r>
          </a:p>
          <a:p>
            <a:pPr marL="0" indent="0">
              <a:buFontTx/>
              <a:buNone/>
            </a:pPr>
            <a:endParaRPr lang="sv-SE"/>
          </a:p>
          <a:p>
            <a:pPr marL="0" indent="0">
              <a:buFontTx/>
              <a:buNone/>
            </a:pPr>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43</a:t>
            </a:fld>
            <a:endParaRPr lang="en-US"/>
          </a:p>
        </p:txBody>
      </p:sp>
    </p:spTree>
    <p:extLst>
      <p:ext uri="{BB962C8B-B14F-4D97-AF65-F5344CB8AC3E}">
        <p14:creationId xmlns:p14="http://schemas.microsoft.com/office/powerpoint/2010/main" val="801390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indent="0">
              <a:buFontTx/>
              <a:buNone/>
            </a:pPr>
            <a:r>
              <a:rPr lang="sv-SE"/>
              <a:t>More and more customers are aware of the cyber threats and what damage a hacker attack can do for the production. </a:t>
            </a:r>
          </a:p>
          <a:p>
            <a:pPr marL="0" indent="0">
              <a:buFontTx/>
              <a:buNone/>
            </a:pPr>
            <a:r>
              <a:rPr lang="sv-SE"/>
              <a:t>ABB is taking its part of the responsibility by applying strict rules for our new product introductions. </a:t>
            </a:r>
          </a:p>
          <a:p>
            <a:pPr marL="0" indent="0">
              <a:buFontTx/>
              <a:buNone/>
            </a:pPr>
            <a:r>
              <a:rPr lang="sv-SE"/>
              <a:t>In our offering today, Stressometer and Millmate Thickness Gauges are complying with ABB Minimum Cyber Security Requirements. This is a subset of the European Union IEC standard (</a:t>
            </a:r>
            <a:r>
              <a:rPr lang="en-US" noProof="0"/>
              <a:t>62443). </a:t>
            </a:r>
            <a:endParaRPr lang="sv-SE"/>
          </a:p>
          <a:p>
            <a:pPr marL="0" indent="0">
              <a:buFontTx/>
              <a:buNone/>
            </a:pPr>
            <a:r>
              <a:rPr lang="sv-SE"/>
              <a:t>Cyber security upgrades include new computers with Windows 10 Operating system, related software and documentation package. The respective links show more indepth material on the releases, so you can check this out later on. </a:t>
            </a:r>
          </a:p>
          <a:p>
            <a:pPr marL="0" indent="0">
              <a:buFontTx/>
              <a:buNone/>
            </a:pPr>
            <a:r>
              <a:rPr lang="sv-SE"/>
              <a:t>There is presentation material included with information on the ABB take of cyber security and technical information. The intention with this material is not for you to fully understand every detail, rather to show the customer that we are taking cyber threats seriously and have implemented policies for safe-guarding the systems during their life cycle.  For discussions in more detail, we can support you from the factory. </a:t>
            </a:r>
          </a:p>
          <a:p>
            <a:pPr marL="0" indent="0">
              <a:buFontTx/>
              <a:buNone/>
            </a:pPr>
            <a:r>
              <a:rPr lang="sv-SE"/>
              <a:t>  </a:t>
            </a:r>
          </a:p>
        </p:txBody>
      </p:sp>
      <p:sp>
        <p:nvSpPr>
          <p:cNvPr id="4" name="Slide Number Placeholder 3"/>
          <p:cNvSpPr>
            <a:spLocks noGrp="1"/>
          </p:cNvSpPr>
          <p:nvPr>
            <p:ph type="sldNum" sz="quarter" idx="5"/>
          </p:nvPr>
        </p:nvSpPr>
        <p:spPr/>
        <p:txBody>
          <a:bodyPr/>
          <a:lstStyle/>
          <a:p>
            <a:fld id="{3A94E69C-C28A-4BE6-BE89-71D8FB2035FD}" type="slidenum">
              <a:rPr lang="en-US" smtClean="0"/>
              <a:pPr/>
              <a:t>44</a:t>
            </a:fld>
            <a:endParaRPr lang="en-US"/>
          </a:p>
        </p:txBody>
      </p:sp>
    </p:spTree>
    <p:extLst>
      <p:ext uri="{BB962C8B-B14F-4D97-AF65-F5344CB8AC3E}">
        <p14:creationId xmlns:p14="http://schemas.microsoft.com/office/powerpoint/2010/main" val="1709874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noProof="0"/>
              <a:t>The most important aspects of what our cyber security offering includes is seen in this picture.</a:t>
            </a:r>
          </a:p>
          <a:p>
            <a:r>
              <a:rPr lang="en-US" noProof="0"/>
              <a:t>A key component in cyber security is ”system hardening” and includes aspects as Operating System, network as well as application and policies. </a:t>
            </a:r>
          </a:p>
          <a:p>
            <a:endParaRPr lang="en-US" noProof="0"/>
          </a:p>
          <a:p>
            <a:r>
              <a:rPr lang="en-US" noProof="0"/>
              <a:t>OS Hardening means that</a:t>
            </a:r>
          </a:p>
          <a:p>
            <a:r>
              <a:rPr lang="en-US" noProof="0"/>
              <a:t>the Windows OS is locked down to a minimalistic level for the application needs.</a:t>
            </a:r>
          </a:p>
          <a:p>
            <a:endParaRPr lang="en-US" noProof="0"/>
          </a:p>
          <a:p>
            <a:r>
              <a:rPr lang="en-US" noProof="0"/>
              <a:t>Network Hardening means that</a:t>
            </a:r>
          </a:p>
          <a:p>
            <a:r>
              <a:rPr lang="en-US" noProof="0"/>
              <a:t>The network is locked down to only allow application traffic.</a:t>
            </a:r>
          </a:p>
          <a:p>
            <a:endParaRPr lang="en-US" noProof="0"/>
          </a:p>
          <a:p>
            <a:r>
              <a:rPr lang="en-US" noProof="0"/>
              <a:t>Application Hardening, in the same manner, means that</a:t>
            </a:r>
          </a:p>
          <a:p>
            <a:r>
              <a:rPr lang="en-US" noProof="0"/>
              <a:t>The applications privileges within the system are limited to only perform actions within the application duties.</a:t>
            </a:r>
          </a:p>
          <a:p>
            <a:endParaRPr lang="en-US" noProof="0"/>
          </a:p>
          <a:p>
            <a:r>
              <a:rPr lang="en-US" noProof="0"/>
              <a:t>All new system releases are designed according to these rules and thoroughly tested at a special test center in India. You may have heard about DSAC testing.</a:t>
            </a:r>
          </a:p>
          <a:p>
            <a:endParaRPr lang="en-US" noProof="0"/>
          </a:p>
          <a:p>
            <a:r>
              <a:rPr lang="en-US" noProof="0"/>
              <a:t>There are also Policies </a:t>
            </a:r>
            <a:r>
              <a:rPr lang="en-US"/>
              <a:t>that have been established to ensures consistency within ABB in our work to prevent cyber attacks. </a:t>
            </a:r>
          </a:p>
          <a:p>
            <a:r>
              <a:rPr lang="en-US"/>
              <a:t>These policies cover requirements on our products during development, production and deployment as well as in service deliveries. </a:t>
            </a:r>
          </a:p>
          <a:p>
            <a:endParaRPr lang="en-US"/>
          </a:p>
          <a:p>
            <a:r>
              <a:rPr lang="en-US" noProof="0"/>
              <a:t>This means that those of you who are doing service on ABB equipment on site are required to read and comply with these policies. This is valid also for other ABB employees, should you for instance share data using USB memories or similar; you need to assure that those memories are cleaned and do not contain virus. This is a very basic requirement, but often tempting to bypass. You need to be cautious. The way you work affects our customer’s cyber security and that means also the ABB reputation and our future business.  </a:t>
            </a:r>
          </a:p>
          <a:p>
            <a:endParaRPr lang="en-US"/>
          </a:p>
          <a:p>
            <a:pPr marL="0" indent="0">
              <a:buFontTx/>
              <a:buNone/>
            </a:pPr>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45</a:t>
            </a:fld>
            <a:endParaRPr lang="en-US"/>
          </a:p>
        </p:txBody>
      </p:sp>
    </p:spTree>
    <p:extLst>
      <p:ext uri="{BB962C8B-B14F-4D97-AF65-F5344CB8AC3E}">
        <p14:creationId xmlns:p14="http://schemas.microsoft.com/office/powerpoint/2010/main" val="1632072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noProof="0" err="1"/>
              <a:t>Stressometer</a:t>
            </a:r>
            <a:r>
              <a:rPr lang="en-US" noProof="0"/>
              <a:t> 9.2 FSA release remains in the active phase, whereas the older system releases are in Classic, Limited or Obsolete phase. 8.1 release will go Obsolete from January 1</a:t>
            </a:r>
            <a:r>
              <a:rPr lang="en-US" baseline="30000" noProof="0"/>
              <a:t>st</a:t>
            </a:r>
            <a:r>
              <a:rPr lang="en-US" noProof="0"/>
              <a:t> 2024.</a:t>
            </a:r>
          </a:p>
          <a:p>
            <a:r>
              <a:rPr lang="en-US" noProof="0"/>
              <a:t>I believe that most customers have been informed already about this change. If you have any installed base remaining where the customer has not been informed, please do so asap. Via the link in this presentation, you can find an External Obsolete notice to send to your customer.  </a:t>
            </a:r>
          </a:p>
          <a:p>
            <a:endParaRPr lang="en-US" noProof="0"/>
          </a:p>
          <a:p>
            <a:r>
              <a:rPr lang="sv-SE"/>
              <a:t>All </a:t>
            </a:r>
            <a:r>
              <a:rPr lang="sv-SE" err="1"/>
              <a:t>Stressometer</a:t>
            </a:r>
            <a:r>
              <a:rPr lang="sv-SE"/>
              <a:t> versions </a:t>
            </a:r>
            <a:r>
              <a:rPr lang="sv-SE" err="1"/>
              <a:t>up</a:t>
            </a:r>
            <a:r>
              <a:rPr lang="sv-SE"/>
              <a:t> to 8.0 </a:t>
            </a:r>
            <a:r>
              <a:rPr lang="sv-SE" err="1"/>
              <a:t>are</a:t>
            </a:r>
            <a:r>
              <a:rPr lang="sv-SE"/>
              <a:t> </a:t>
            </a:r>
            <a:r>
              <a:rPr lang="sv-SE" err="1"/>
              <a:t>obsolete</a:t>
            </a:r>
            <a:r>
              <a:rPr lang="sv-SE"/>
              <a:t> from 2023-07-01.</a:t>
            </a:r>
          </a:p>
          <a:p>
            <a:r>
              <a:rPr lang="sv-SE" err="1"/>
              <a:t>Upgrades</a:t>
            </a:r>
            <a:r>
              <a:rPr lang="sv-SE"/>
              <a:t> to 8.3 FC &amp; SW on-</a:t>
            </a:r>
            <a:r>
              <a:rPr lang="sv-SE" err="1"/>
              <a:t>case</a:t>
            </a:r>
            <a:r>
              <a:rPr lang="sv-SE"/>
              <a:t>-by-</a:t>
            </a:r>
            <a:r>
              <a:rPr lang="sv-SE" err="1"/>
              <a:t>case</a:t>
            </a:r>
            <a:r>
              <a:rPr lang="sv-SE"/>
              <a:t> – </a:t>
            </a:r>
            <a:r>
              <a:rPr lang="sv-SE" err="1"/>
              <a:t>request</a:t>
            </a:r>
            <a:r>
              <a:rPr lang="sv-SE"/>
              <a:t> </a:t>
            </a:r>
            <a:r>
              <a:rPr lang="sv-SE" err="1"/>
              <a:t>quotation</a:t>
            </a:r>
            <a:r>
              <a:rPr lang="sv-SE"/>
              <a:t> and </a:t>
            </a:r>
            <a:r>
              <a:rPr lang="sv-SE" err="1"/>
              <a:t>confirmation</a:t>
            </a:r>
            <a:r>
              <a:rPr lang="sv-SE"/>
              <a:t> from </a:t>
            </a:r>
            <a:r>
              <a:rPr lang="sv-SE" err="1"/>
              <a:t>your</a:t>
            </a:r>
            <a:r>
              <a:rPr lang="sv-SE"/>
              <a:t> Area Market Manager.</a:t>
            </a:r>
          </a:p>
          <a:p>
            <a:r>
              <a:rPr lang="sv-SE" err="1"/>
              <a:t>Upgrade</a:t>
            </a:r>
            <a:r>
              <a:rPr lang="sv-SE"/>
              <a:t> from 8.2 or 8.3 </a:t>
            </a:r>
            <a:r>
              <a:rPr lang="sv-SE" err="1"/>
              <a:t>with</a:t>
            </a:r>
            <a:r>
              <a:rPr lang="sv-SE"/>
              <a:t> DTU to 9.2: New FC (and new OS and new FL), </a:t>
            </a:r>
            <a:r>
              <a:rPr lang="sv-SE" err="1"/>
              <a:t>one</a:t>
            </a:r>
            <a:r>
              <a:rPr lang="sv-SE"/>
              <a:t> new PFSA297 and </a:t>
            </a:r>
            <a:r>
              <a:rPr lang="sv-SE" err="1"/>
              <a:t>one</a:t>
            </a:r>
            <a:r>
              <a:rPr lang="sv-SE"/>
              <a:t> new PFSA240-A per </a:t>
            </a:r>
            <a:r>
              <a:rPr lang="sv-SE" err="1"/>
              <a:t>measuring</a:t>
            </a:r>
            <a:r>
              <a:rPr lang="sv-SE"/>
              <a:t> roll.</a:t>
            </a:r>
          </a:p>
          <a:p>
            <a:endParaRPr lang="sv-SE"/>
          </a:p>
          <a:p>
            <a:r>
              <a:rPr lang="sv-SE"/>
              <a:t>In general a transition to </a:t>
            </a:r>
            <a:r>
              <a:rPr lang="sv-SE" err="1"/>
              <a:t>next</a:t>
            </a:r>
            <a:r>
              <a:rPr lang="sv-SE"/>
              <a:t> </a:t>
            </a:r>
            <a:r>
              <a:rPr lang="sv-SE" err="1"/>
              <a:t>life</a:t>
            </a:r>
            <a:r>
              <a:rPr lang="sv-SE"/>
              <a:t> </a:t>
            </a:r>
            <a:r>
              <a:rPr lang="sv-SE" err="1"/>
              <a:t>cycle</a:t>
            </a:r>
            <a:r>
              <a:rPr lang="sv-SE"/>
              <a:t> </a:t>
            </a:r>
            <a:r>
              <a:rPr lang="sv-SE" err="1"/>
              <a:t>phase</a:t>
            </a:r>
            <a:r>
              <a:rPr lang="sv-SE"/>
              <a:t> on </a:t>
            </a:r>
            <a:r>
              <a:rPr lang="sv-SE" err="1"/>
              <a:t>Stressometer</a:t>
            </a:r>
            <a:r>
              <a:rPr lang="sv-SE"/>
              <a:t> release </a:t>
            </a:r>
            <a:r>
              <a:rPr lang="sv-SE" err="1"/>
              <a:t>level</a:t>
            </a:r>
            <a:r>
              <a:rPr lang="sv-SE"/>
              <a:t> is </a:t>
            </a:r>
            <a:r>
              <a:rPr lang="sv-SE" err="1"/>
              <a:t>triggered</a:t>
            </a:r>
            <a:r>
              <a:rPr lang="sv-SE"/>
              <a:t> by </a:t>
            </a:r>
            <a:r>
              <a:rPr lang="sv-SE" err="1"/>
              <a:t>aging</a:t>
            </a:r>
            <a:r>
              <a:rPr lang="sv-SE"/>
              <a:t> </a:t>
            </a:r>
            <a:r>
              <a:rPr lang="sv-SE" err="1"/>
              <a:t>electronics</a:t>
            </a:r>
            <a:r>
              <a:rPr lang="sv-SE"/>
              <a:t>, </a:t>
            </a:r>
            <a:r>
              <a:rPr lang="sv-SE" err="1"/>
              <a:t>primarily</a:t>
            </a:r>
            <a:r>
              <a:rPr lang="sv-SE"/>
              <a:t> the </a:t>
            </a:r>
            <a:r>
              <a:rPr lang="sv-SE" err="1"/>
              <a:t>computers</a:t>
            </a:r>
            <a:r>
              <a:rPr lang="sv-SE"/>
              <a:t> </a:t>
            </a:r>
            <a:r>
              <a:rPr lang="sv-SE" err="1"/>
              <a:t>used</a:t>
            </a:r>
            <a:r>
              <a:rPr lang="sv-SE"/>
              <a:t> as </a:t>
            </a:r>
            <a:r>
              <a:rPr lang="sv-SE" err="1"/>
              <a:t>Flatness</a:t>
            </a:r>
            <a:r>
              <a:rPr lang="sv-SE"/>
              <a:t> Computer (FC) and/or Operator Station (OS).</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Note </a:t>
            </a:r>
            <a:r>
              <a:rPr lang="sv-SE" err="1"/>
              <a:t>that</a:t>
            </a:r>
            <a:r>
              <a:rPr lang="sv-SE"/>
              <a:t> </a:t>
            </a:r>
            <a:r>
              <a:rPr lang="sv-SE" err="1"/>
              <a:t>there</a:t>
            </a:r>
            <a:r>
              <a:rPr lang="sv-SE"/>
              <a:t> </a:t>
            </a:r>
            <a:r>
              <a:rPr lang="sv-SE" err="1"/>
              <a:t>are</a:t>
            </a:r>
            <a:r>
              <a:rPr lang="sv-SE"/>
              <a:t> </a:t>
            </a:r>
            <a:r>
              <a:rPr lang="sv-SE" err="1"/>
              <a:t>many</a:t>
            </a:r>
            <a:r>
              <a:rPr lang="sv-SE"/>
              <a:t> </a:t>
            </a:r>
            <a:r>
              <a:rPr lang="sv-SE" err="1"/>
              <a:t>components</a:t>
            </a:r>
            <a:r>
              <a:rPr lang="sv-SE"/>
              <a:t> and </a:t>
            </a:r>
            <a:r>
              <a:rPr lang="sv-SE" err="1"/>
              <a:t>sub</a:t>
            </a:r>
            <a:r>
              <a:rPr lang="sv-SE"/>
              <a:t>-system parts </a:t>
            </a:r>
            <a:r>
              <a:rPr lang="sv-SE" err="1"/>
              <a:t>that</a:t>
            </a:r>
            <a:r>
              <a:rPr lang="sv-SE"/>
              <a:t> </a:t>
            </a:r>
            <a:r>
              <a:rPr lang="sv-SE" err="1"/>
              <a:t>are</a:t>
            </a:r>
            <a:r>
              <a:rPr lang="sv-SE"/>
              <a:t> </a:t>
            </a:r>
            <a:r>
              <a:rPr lang="sv-SE" err="1"/>
              <a:t>used</a:t>
            </a:r>
            <a:r>
              <a:rPr lang="sv-SE"/>
              <a:t> over </a:t>
            </a:r>
            <a:r>
              <a:rPr lang="sv-SE" err="1"/>
              <a:t>several</a:t>
            </a:r>
            <a:r>
              <a:rPr lang="sv-SE"/>
              <a:t> releases and </a:t>
            </a:r>
            <a:r>
              <a:rPr lang="sv-SE" err="1"/>
              <a:t>that</a:t>
            </a:r>
            <a:r>
              <a:rPr lang="sv-SE"/>
              <a:t> </a:t>
            </a:r>
            <a:r>
              <a:rPr lang="sv-SE" err="1"/>
              <a:t>don’t</a:t>
            </a:r>
            <a:r>
              <a:rPr lang="sv-SE"/>
              <a:t> transit to a new </a:t>
            </a:r>
            <a:r>
              <a:rPr lang="sv-SE" err="1"/>
              <a:t>life</a:t>
            </a:r>
            <a:r>
              <a:rPr lang="sv-SE"/>
              <a:t> </a:t>
            </a:r>
            <a:r>
              <a:rPr lang="sv-SE" err="1"/>
              <a:t>cycle</a:t>
            </a:r>
            <a:r>
              <a:rPr lang="sv-SE"/>
              <a:t> </a:t>
            </a:r>
            <a:r>
              <a:rPr lang="sv-SE" err="1"/>
              <a:t>phase</a:t>
            </a:r>
            <a:r>
              <a:rPr lang="sv-SE"/>
              <a:t> </a:t>
            </a:r>
            <a:r>
              <a:rPr lang="sv-SE" err="1"/>
              <a:t>with</a:t>
            </a:r>
            <a:r>
              <a:rPr lang="sv-SE"/>
              <a:t> the system release.</a:t>
            </a:r>
          </a:p>
          <a:p>
            <a:endParaRPr lang="en-US" noProof="0"/>
          </a:p>
          <a:p>
            <a:endParaRPr lang="sv-SE"/>
          </a:p>
          <a:p>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46</a:t>
            </a:fld>
            <a:endParaRPr lang="en-US"/>
          </a:p>
        </p:txBody>
      </p:sp>
    </p:spTree>
    <p:extLst>
      <p:ext uri="{BB962C8B-B14F-4D97-AF65-F5344CB8AC3E}">
        <p14:creationId xmlns:p14="http://schemas.microsoft.com/office/powerpoint/2010/main" val="3002766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noProof="0"/>
              <a:t>Back to the Life cycle:</a:t>
            </a:r>
          </a:p>
          <a:p>
            <a:r>
              <a:rPr lang="en-US" noProof="0"/>
              <a:t>For the C-frame gauges the PMG100ver3.1 release remains in the active phase, whereas the older system releases are in Limited or Obsolete phase. As most of you already know, the 2.5 release will go Obsolete next year. From January 1</a:t>
            </a:r>
            <a:r>
              <a:rPr lang="en-US" baseline="30000" noProof="0"/>
              <a:t>st</a:t>
            </a:r>
            <a:r>
              <a:rPr lang="en-US" noProof="0"/>
              <a:t> 2024 we will no longer guarantee support for customers with spare parts and repairs, unless the parts are also used in other systems that are not obsolete. Most importantly, Gauge heads PMGG113 and PMGG113-A will no longer be supported. </a:t>
            </a:r>
          </a:p>
          <a:p>
            <a:r>
              <a:rPr lang="en-US" noProof="0"/>
              <a:t>I believe that most customers have been informed already about this change. If you have any installed base remaining where the customer has not been informed, please do so asap. Via the link in this presentation, you can find an External Obsolete notice to send to your customer.  </a:t>
            </a:r>
          </a:p>
          <a:p>
            <a:endParaRPr lang="sv-SE"/>
          </a:p>
          <a:p>
            <a:endParaRPr lang="sv-SE"/>
          </a:p>
        </p:txBody>
      </p:sp>
      <p:sp>
        <p:nvSpPr>
          <p:cNvPr id="4" name="Slide Number Placeholder 3"/>
          <p:cNvSpPr>
            <a:spLocks noGrp="1"/>
          </p:cNvSpPr>
          <p:nvPr>
            <p:ph type="sldNum" sz="quarter" idx="5"/>
          </p:nvPr>
        </p:nvSpPr>
        <p:spPr/>
        <p:txBody>
          <a:bodyPr/>
          <a:lstStyle/>
          <a:p>
            <a:fld id="{3A94E69C-C28A-4BE6-BE89-71D8FB2035FD}" type="slidenum">
              <a:rPr lang="en-US" smtClean="0"/>
              <a:pPr/>
              <a:t>47</a:t>
            </a:fld>
            <a:endParaRPr lang="en-US"/>
          </a:p>
        </p:txBody>
      </p:sp>
    </p:spTree>
    <p:extLst>
      <p:ext uri="{BB962C8B-B14F-4D97-AF65-F5344CB8AC3E}">
        <p14:creationId xmlns:p14="http://schemas.microsoft.com/office/powerpoint/2010/main" val="300276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a:spcAft>
                <a:spcPts val="600"/>
              </a:spcAft>
            </a:pPr>
            <a:r>
              <a:rPr lang="en-US"/>
              <a:t>Products evolve as they transition through their lifecycle. Likewise, ABB’s support of those products evolves along with them. From installation to maintenance, repair and upgrades, at each stage of the product lifecycle, ABB offers services to meet your needs, priorities and values.</a:t>
            </a:r>
          </a:p>
          <a:p>
            <a:pPr>
              <a:spcAft>
                <a:spcPts val="600"/>
              </a:spcAft>
            </a:pPr>
            <a:r>
              <a:rPr lang="en-US"/>
              <a:t>ABB can collect and analyze asset information 24/7 to identify, categorize and prioritize actions that improve productivity, increase efficiency and ensure security. This helps customers manage the challenges of an aging asset and regulatory requirements with a clear view of their total asset performance.</a:t>
            </a:r>
          </a:p>
          <a:p>
            <a:pPr>
              <a:spcAft>
                <a:spcPts val="600"/>
              </a:spcAft>
            </a:pPr>
            <a:r>
              <a:rPr lang="en-US"/>
              <a:t>These services aren‘t a cost to customers. They are an investment. This investment improves operating efficiency of equipment, reduces the risk of unplanned downtime caused by equipment failure, and helps customers optimize their service budget with fixed prices available through a Measurement Care service agreement.</a:t>
            </a:r>
            <a:endParaRPr lang="de-CH" sz="1000"/>
          </a:p>
          <a:p>
            <a:endParaRPr lang="en-US"/>
          </a:p>
          <a:p>
            <a:r>
              <a:rPr lang="en-US"/>
              <a:t>Describe which branches we work with and summarizes the production area we represent.</a:t>
            </a:r>
          </a:p>
          <a:p>
            <a:endParaRPr lang="en-US"/>
          </a:p>
          <a:p>
            <a:r>
              <a:rPr lang="en-US"/>
              <a:t>We are dedicated to optimizing your productivity and performance.</a:t>
            </a:r>
          </a:p>
          <a:p>
            <a:endParaRPr lang="en-US"/>
          </a:p>
          <a:p>
            <a:r>
              <a:rPr lang="en-US"/>
              <a:t>Enable improved utilization and performance of your measurement and control equipment, processes, and personnel. </a:t>
            </a:r>
          </a:p>
          <a:p>
            <a:endParaRPr lang="en-US"/>
          </a:p>
          <a:p>
            <a:r>
              <a:rPr lang="en-US"/>
              <a:t>Force Measurement provides comprehensive support – from planning and commissioning, through to complete life-cycle services for flatness, dimension and tension measurement.</a:t>
            </a:r>
            <a:endParaRPr lang="en-US">
              <a:latin typeface="Arial" charset="0"/>
              <a:cs typeface="Arial" charset="0"/>
            </a:endParaRPr>
          </a:p>
          <a:p>
            <a:endParaRPr lang="en-US"/>
          </a:p>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8</a:t>
            </a:fld>
            <a:endParaRPr lang="en-US"/>
          </a:p>
        </p:txBody>
      </p:sp>
    </p:spTree>
    <p:extLst>
      <p:ext uri="{BB962C8B-B14F-4D97-AF65-F5344CB8AC3E}">
        <p14:creationId xmlns:p14="http://schemas.microsoft.com/office/powerpoint/2010/main" val="1672056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noProof="0"/>
              <a:t>The upgrade scope is depending on the installed system to upgrade. Newer systems only require a new HMI CPU, application SW, licenses and documentation, whereas the oldest releases require almost a complete, new system. </a:t>
            </a:r>
          </a:p>
        </p:txBody>
      </p:sp>
      <p:sp>
        <p:nvSpPr>
          <p:cNvPr id="4" name="Slide Number Placeholder 3"/>
          <p:cNvSpPr>
            <a:spLocks noGrp="1"/>
          </p:cNvSpPr>
          <p:nvPr>
            <p:ph type="sldNum" sz="quarter" idx="5"/>
          </p:nvPr>
        </p:nvSpPr>
        <p:spPr/>
        <p:txBody>
          <a:bodyPr/>
          <a:lstStyle/>
          <a:p>
            <a:fld id="{3A94E69C-C28A-4BE6-BE89-71D8FB2035FD}" type="slidenum">
              <a:rPr lang="en-US" smtClean="0"/>
              <a:pPr/>
              <a:t>48</a:t>
            </a:fld>
            <a:endParaRPr lang="en-US"/>
          </a:p>
        </p:txBody>
      </p:sp>
    </p:spTree>
    <p:extLst>
      <p:ext uri="{BB962C8B-B14F-4D97-AF65-F5344CB8AC3E}">
        <p14:creationId xmlns:p14="http://schemas.microsoft.com/office/powerpoint/2010/main" val="1183966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50</a:t>
            </a:fld>
            <a:endParaRPr lang="en-US"/>
          </a:p>
        </p:txBody>
      </p:sp>
    </p:spTree>
    <p:extLst>
      <p:ext uri="{BB962C8B-B14F-4D97-AF65-F5344CB8AC3E}">
        <p14:creationId xmlns:p14="http://schemas.microsoft.com/office/powerpoint/2010/main" val="3783813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51</a:t>
            </a:fld>
            <a:endParaRPr lang="en-US"/>
          </a:p>
        </p:txBody>
      </p:sp>
    </p:spTree>
    <p:extLst>
      <p:ext uri="{BB962C8B-B14F-4D97-AF65-F5344CB8AC3E}">
        <p14:creationId xmlns:p14="http://schemas.microsoft.com/office/powerpoint/2010/main" val="4229448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52</a:t>
            </a:fld>
            <a:endParaRPr lang="en-US"/>
          </a:p>
        </p:txBody>
      </p:sp>
    </p:spTree>
    <p:extLst>
      <p:ext uri="{BB962C8B-B14F-4D97-AF65-F5344CB8AC3E}">
        <p14:creationId xmlns:p14="http://schemas.microsoft.com/office/powerpoint/2010/main" val="3869606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53</a:t>
            </a:fld>
            <a:endParaRPr lang="en-US"/>
          </a:p>
        </p:txBody>
      </p:sp>
    </p:spTree>
    <p:extLst>
      <p:ext uri="{BB962C8B-B14F-4D97-AF65-F5344CB8AC3E}">
        <p14:creationId xmlns:p14="http://schemas.microsoft.com/office/powerpoint/2010/main" val="413414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4E69C-C28A-4BE6-BE89-71D8FB2035FD}" type="slidenum">
              <a:rPr kumimoji="0" lang="en-US" sz="1200" b="0" i="0" u="none" strike="noStrike" kern="1200" cap="none" spc="0" normalizeH="0" baseline="0" noProof="0" smtClean="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417087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4E69C-C28A-4BE6-BE89-71D8FB2035FD}" type="slidenum">
              <a:rPr kumimoji="0" lang="en-US" sz="1200" b="0" i="0" u="none" strike="noStrike" kern="1200" cap="none" spc="0" normalizeH="0" baseline="0" noProof="0" smtClean="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476869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4E69C-C28A-4BE6-BE89-71D8FB2035FD}" type="slidenum">
              <a:rPr kumimoji="0" lang="en-US" sz="1200" b="0" i="0" u="none" strike="noStrike" kern="1200" cap="none" spc="0" normalizeH="0" baseline="0" noProof="0" smtClean="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5301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4E69C-C28A-4BE6-BE89-71D8FB2035FD}" type="slidenum">
              <a:rPr kumimoji="0" lang="en-US" sz="1200" b="0" i="0" u="none" strike="noStrike" kern="1200" cap="none" spc="0" normalizeH="0" baseline="0" noProof="0" smtClean="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281943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4E69C-C28A-4BE6-BE89-71D8FB2035FD}" type="slidenum">
              <a:rPr kumimoji="0" lang="en-US" sz="1200" b="0" i="0" u="none" strike="noStrike" kern="1200" cap="none" spc="0" normalizeH="0" baseline="0" noProof="0" smtClean="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59898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a:spcBef>
                <a:spcPct val="0"/>
              </a:spcBef>
            </a:pPr>
            <a:r>
              <a:rPr lang="en-US">
                <a:latin typeface="Arial" charset="0"/>
              </a:rPr>
              <a:t>Areas where we strive for partnership, and for the customer, lower total costs for maintenance. </a:t>
            </a:r>
            <a:r>
              <a:rPr lang="en-US" b="1">
                <a:latin typeface="Arial" charset="0"/>
              </a:rPr>
              <a:t>The services are common for all Force Measurement products.</a:t>
            </a:r>
          </a:p>
          <a:p>
            <a:pPr>
              <a:spcBef>
                <a:spcPct val="0"/>
              </a:spcBef>
            </a:pPr>
            <a:endParaRPr lang="en-US">
              <a:latin typeface="Arial" charset="0"/>
              <a:cs typeface="Arial" charset="0"/>
            </a:endParaRPr>
          </a:p>
          <a:p>
            <a:pPr>
              <a:spcBef>
                <a:spcPct val="0"/>
              </a:spcBef>
            </a:pPr>
            <a:r>
              <a:rPr lang="en-US" b="1">
                <a:latin typeface="Arial" charset="0"/>
              </a:rPr>
              <a:t>Rapid response </a:t>
            </a:r>
            <a:r>
              <a:rPr lang="en-US">
                <a:latin typeface="Arial" charset="0"/>
              </a:rPr>
              <a:t>= </a:t>
            </a:r>
            <a:r>
              <a:rPr lang="en-US">
                <a:effectLst/>
              </a:rPr>
              <a:t>We are at your service around the clock, quickly and efficiently. We promise to restore your production, assets and processes to full working order within the agreed timeframe.</a:t>
            </a:r>
            <a:endParaRPr lang="en-US">
              <a:latin typeface="Arial" charset="0"/>
            </a:endParaRPr>
          </a:p>
          <a:p>
            <a:pPr>
              <a:spcBef>
                <a:spcPct val="0"/>
              </a:spcBef>
            </a:pPr>
            <a:endParaRPr lang="en-US">
              <a:latin typeface="Arial" charset="0"/>
              <a:cs typeface="Arial" charset="0"/>
            </a:endParaRPr>
          </a:p>
          <a:p>
            <a:pPr>
              <a:spcBef>
                <a:spcPct val="0"/>
              </a:spcBef>
            </a:pPr>
            <a:r>
              <a:rPr lang="en-US" b="1">
                <a:latin typeface="Arial" charset="0"/>
              </a:rPr>
              <a:t>Lifecycle management </a:t>
            </a:r>
            <a:r>
              <a:rPr lang="en-US">
                <a:latin typeface="Arial" charset="0"/>
              </a:rPr>
              <a:t>= </a:t>
            </a:r>
            <a:r>
              <a:rPr lang="en-US">
                <a:effectLst/>
              </a:rPr>
              <a:t>Our extensive experience and solutions help you extend, analyze and optimize the lifecycle of your equipment</a:t>
            </a:r>
            <a:endParaRPr lang="en-US">
              <a:latin typeface="Arial" charset="0"/>
            </a:endParaRPr>
          </a:p>
          <a:p>
            <a:pPr>
              <a:spcBef>
                <a:spcPct val="0"/>
              </a:spcBef>
            </a:pPr>
            <a:endParaRPr lang="en-US">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1">
                <a:latin typeface="Arial" charset="0"/>
              </a:rPr>
              <a:t>Performance improvements </a:t>
            </a:r>
            <a:r>
              <a:rPr lang="en-US">
                <a:latin typeface="Arial" charset="0"/>
              </a:rPr>
              <a:t>= </a:t>
            </a:r>
            <a:r>
              <a:rPr lang="en-US">
                <a:effectLst/>
              </a:rPr>
              <a:t>We will help you optimize the availability and efficiency of devices and systems and in this way improve the profitability of your assets and production plants.</a:t>
            </a:r>
          </a:p>
          <a:p>
            <a:pPr marL="0" marR="0" indent="0" algn="l" defTabSz="914400" rtl="0" eaLnBrk="1" fontAlgn="base" latinLnBrk="0" hangingPunct="1">
              <a:lnSpc>
                <a:spcPct val="100000"/>
              </a:lnSpc>
              <a:spcBef>
                <a:spcPct val="0"/>
              </a:spcBef>
              <a:spcAft>
                <a:spcPct val="0"/>
              </a:spcAft>
              <a:buClrTx/>
              <a:buSzTx/>
              <a:buFontTx/>
              <a:buNone/>
              <a:tabLst/>
              <a:defRPr/>
            </a:pPr>
            <a:endParaRPr lang="en-US">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a:effectLst/>
                <a:latin typeface="Arial" charset="0"/>
              </a:rPr>
              <a:t>Additional services = </a:t>
            </a:r>
            <a:r>
              <a:rPr lang="en-US" sz="1200"/>
              <a:t>Force Measurement’s </a:t>
            </a:r>
            <a:r>
              <a:rPr lang="en-US" sz="1200">
                <a:solidFill>
                  <a:srgbClr val="FF0000"/>
                </a:solidFill>
              </a:rPr>
              <a:t>professional training </a:t>
            </a:r>
            <a:r>
              <a:rPr lang="en-US" sz="1200"/>
              <a:t>services qualify your engineers, maintenance and operations staff to get the </a:t>
            </a:r>
            <a:r>
              <a:rPr lang="en-US" sz="1200">
                <a:solidFill>
                  <a:srgbClr val="FF0000"/>
                </a:solidFill>
              </a:rPr>
              <a:t>most out of your investment. </a:t>
            </a:r>
          </a:p>
          <a:p>
            <a:endParaRPr lang="sv-SE"/>
          </a:p>
          <a:p>
            <a:endParaRPr lang="sv-SE" b="1"/>
          </a:p>
          <a:p>
            <a:r>
              <a:rPr lang="sv-SE" b="1"/>
              <a:t>Measurement Care service contracts</a:t>
            </a:r>
          </a:p>
          <a:p>
            <a:endParaRPr lang="sv-SE"/>
          </a:p>
          <a:p>
            <a:pPr marL="7200" indent="0">
              <a:spcBef>
                <a:spcPts val="0"/>
              </a:spcBef>
              <a:buFont typeface="Arial" panose="020B0604020202020204" pitchFamily="34" charset="0"/>
              <a:buNone/>
            </a:pPr>
            <a:r>
              <a:rPr lang="en-US"/>
              <a:t>Force Measurement’s team of local and global specialists have the skills and experience to support your business. Providing quick resolutions, competent maintenance strategies and lifecycle management of your installed base.</a:t>
            </a:r>
          </a:p>
          <a:p>
            <a:pPr marL="0" indent="0">
              <a:buFont typeface="Arial" panose="020B0604020202020204" pitchFamily="34" charset="0"/>
              <a:buNone/>
            </a:pPr>
            <a:endParaRPr lang="en-US"/>
          </a:p>
          <a:p>
            <a:pPr marL="0" indent="0">
              <a:buFont typeface="Arial" panose="020B0604020202020204" pitchFamily="34" charset="0"/>
              <a:buNone/>
            </a:pPr>
            <a:r>
              <a:rPr lang="en-US"/>
              <a:t>Force Measurement’s customized service agreements secure long-term peak performance, minimize unexpected downtime and make CAPEX and OPEX budgets predictable.</a:t>
            </a:r>
          </a:p>
          <a:p>
            <a:endParaRPr lang="sv-SE"/>
          </a:p>
          <a:p>
            <a:endParaRPr lang="en-US"/>
          </a:p>
        </p:txBody>
      </p:sp>
      <p:sp>
        <p:nvSpPr>
          <p:cNvPr id="4" name="Slide Number Placeholder 3"/>
          <p:cNvSpPr>
            <a:spLocks noGrp="1"/>
          </p:cNvSpPr>
          <p:nvPr>
            <p:ph type="sldNum" sz="quarter" idx="5"/>
          </p:nvPr>
        </p:nvSpPr>
        <p:spPr/>
        <p:txBody>
          <a:bodyPr/>
          <a:lstStyle/>
          <a:p>
            <a:fld id="{3A94E69C-C28A-4BE6-BE89-71D8FB2035FD}" type="slidenum">
              <a:rPr lang="en-US" smtClean="0"/>
              <a:pPr/>
              <a:t>15</a:t>
            </a:fld>
            <a:endParaRPr lang="en-US"/>
          </a:p>
        </p:txBody>
      </p:sp>
    </p:spTree>
    <p:extLst>
      <p:ext uri="{BB962C8B-B14F-4D97-AF65-F5344CB8AC3E}">
        <p14:creationId xmlns:p14="http://schemas.microsoft.com/office/powerpoint/2010/main" val="233177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ascination_1: Picture +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60BE94-7991-405E-B930-0F942865A5BB}"/>
              </a:ext>
            </a:extLst>
          </p:cNvPr>
          <p:cNvSpPr>
            <a:spLocks noGrp="1"/>
          </p:cNvSpPr>
          <p:nvPr>
            <p:ph type="pic" sz="quarter" idx="10"/>
          </p:nvPr>
        </p:nvSpPr>
        <p:spPr>
          <a:xfrm>
            <a:off x="0" y="0"/>
            <a:ext cx="12192000" cy="6858000"/>
          </a:xfrm>
        </p:spPr>
        <p:txBody>
          <a:bodyPr lIns="0" tIns="0" rIns="0" bIns="0"/>
          <a:lstStyle/>
          <a:p>
            <a:r>
              <a:rPr lang="en-US"/>
              <a:t>Click icon to add picture</a:t>
            </a:r>
          </a:p>
        </p:txBody>
      </p:sp>
      <p:sp>
        <p:nvSpPr>
          <p:cNvPr id="2" name="Title 1">
            <a:extLst>
              <a:ext uri="{FF2B5EF4-FFF2-40B4-BE49-F238E27FC236}">
                <a16:creationId xmlns:a16="http://schemas.microsoft.com/office/drawing/2014/main" id="{87CF622D-52F4-4D6B-8A63-50559C741D14}"/>
              </a:ext>
            </a:extLst>
          </p:cNvPr>
          <p:cNvSpPr>
            <a:spLocks noGrp="1"/>
          </p:cNvSpPr>
          <p:nvPr>
            <p:ph type="title"/>
          </p:nvPr>
        </p:nvSpPr>
        <p:spPr>
          <a:xfrm>
            <a:off x="407988" y="4149725"/>
            <a:ext cx="5616575" cy="2087564"/>
          </a:xfrm>
        </p:spPr>
        <p:txBody>
          <a:bodyPr lIns="0" tIns="0" rIns="0" bIns="0"/>
          <a:lstStyle/>
          <a:p>
            <a:r>
              <a:rPr lang="en-US"/>
              <a:t>Click to edit Master title style</a:t>
            </a:r>
          </a:p>
        </p:txBody>
      </p:sp>
    </p:spTree>
    <p:extLst>
      <p:ext uri="{BB962C8B-B14F-4D97-AF65-F5344CB8AC3E}">
        <p14:creationId xmlns:p14="http://schemas.microsoft.com/office/powerpoint/2010/main" val="397729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scination_10: Title + Six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5B2290-A7EC-4C2B-823B-3C7038E4D2E6}"/>
              </a:ext>
            </a:extLst>
          </p:cNvPr>
          <p:cNvSpPr>
            <a:spLocks noGrp="1"/>
          </p:cNvSpPr>
          <p:nvPr>
            <p:ph type="title"/>
          </p:nvPr>
        </p:nvSpPr>
        <p:spPr/>
        <p:txBody>
          <a:bodyPr lIns="0" tIns="0" rIns="0" bIns="0"/>
          <a:lstStyle/>
          <a:p>
            <a:r>
              <a:rPr lang="en-US"/>
              <a:t>Click to edit Master title style</a:t>
            </a:r>
          </a:p>
        </p:txBody>
      </p:sp>
      <p:sp>
        <p:nvSpPr>
          <p:cNvPr id="10" name="Text Placeholder 3">
            <a:extLst>
              <a:ext uri="{FF2B5EF4-FFF2-40B4-BE49-F238E27FC236}">
                <a16:creationId xmlns:a16="http://schemas.microsoft.com/office/drawing/2014/main" id="{19EA5915-E115-4E7F-811B-14FCCAA27701}"/>
              </a:ext>
            </a:extLst>
          </p:cNvPr>
          <p:cNvSpPr>
            <a:spLocks noGrp="1"/>
          </p:cNvSpPr>
          <p:nvPr>
            <p:ph type="body" sz="quarter" idx="17"/>
          </p:nvPr>
        </p:nvSpPr>
        <p:spPr>
          <a:xfrm>
            <a:off x="407986"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19E0009-2946-46D8-8AC8-98A2E48E99D3}"/>
              </a:ext>
            </a:extLst>
          </p:cNvPr>
          <p:cNvSpPr>
            <a:spLocks noGrp="1"/>
          </p:cNvSpPr>
          <p:nvPr>
            <p:ph type="body" sz="quarter" idx="18"/>
          </p:nvPr>
        </p:nvSpPr>
        <p:spPr>
          <a:xfrm>
            <a:off x="2352078"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535910F-A67D-4D89-AED6-9451EB43BCA6}"/>
              </a:ext>
            </a:extLst>
          </p:cNvPr>
          <p:cNvSpPr>
            <a:spLocks noGrp="1"/>
          </p:cNvSpPr>
          <p:nvPr>
            <p:ph type="body" sz="quarter" idx="19"/>
          </p:nvPr>
        </p:nvSpPr>
        <p:spPr>
          <a:xfrm>
            <a:off x="4296170"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EBC50932-B40A-4483-B209-910B41A7AB7C}"/>
              </a:ext>
            </a:extLst>
          </p:cNvPr>
          <p:cNvSpPr>
            <a:spLocks noGrp="1"/>
          </p:cNvSpPr>
          <p:nvPr>
            <p:ph type="body" sz="quarter" idx="20"/>
          </p:nvPr>
        </p:nvSpPr>
        <p:spPr>
          <a:xfrm>
            <a:off x="6240262"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BC383889-1028-404B-98DC-B44BD085E175}"/>
              </a:ext>
            </a:extLst>
          </p:cNvPr>
          <p:cNvSpPr>
            <a:spLocks noGrp="1"/>
          </p:cNvSpPr>
          <p:nvPr>
            <p:ph type="body" sz="quarter" idx="21"/>
          </p:nvPr>
        </p:nvSpPr>
        <p:spPr>
          <a:xfrm>
            <a:off x="8184354"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61A22999-6DB7-46FE-BFE0-6E2602F53838}"/>
              </a:ext>
            </a:extLst>
          </p:cNvPr>
          <p:cNvSpPr>
            <a:spLocks noGrp="1"/>
          </p:cNvSpPr>
          <p:nvPr>
            <p:ph type="body" sz="quarter" idx="22"/>
          </p:nvPr>
        </p:nvSpPr>
        <p:spPr>
          <a:xfrm>
            <a:off x="10128445"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264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scination_11: Title + Eight Columns">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064F64D9-83D8-4420-A160-63655E66D87A}"/>
              </a:ext>
            </a:extLst>
          </p:cNvPr>
          <p:cNvSpPr>
            <a:spLocks noGrp="1"/>
          </p:cNvSpPr>
          <p:nvPr>
            <p:ph type="body" sz="quarter" idx="17"/>
          </p:nvPr>
        </p:nvSpPr>
        <p:spPr>
          <a:xfrm>
            <a:off x="407986"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2770DF7-6D00-4143-B2FB-018C43E23860}"/>
              </a:ext>
            </a:extLst>
          </p:cNvPr>
          <p:cNvSpPr>
            <a:spLocks noGrp="1"/>
          </p:cNvSpPr>
          <p:nvPr>
            <p:ph type="body" sz="quarter" idx="18"/>
          </p:nvPr>
        </p:nvSpPr>
        <p:spPr>
          <a:xfrm>
            <a:off x="1848075"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24850CF9-B7EB-4394-B373-E1803C0020EE}"/>
              </a:ext>
            </a:extLst>
          </p:cNvPr>
          <p:cNvSpPr>
            <a:spLocks noGrp="1"/>
          </p:cNvSpPr>
          <p:nvPr>
            <p:ph type="body" sz="quarter" idx="19"/>
          </p:nvPr>
        </p:nvSpPr>
        <p:spPr>
          <a:xfrm>
            <a:off x="3288164"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79746FF-B437-4D0E-A401-D3DA3B514901}"/>
              </a:ext>
            </a:extLst>
          </p:cNvPr>
          <p:cNvSpPr>
            <a:spLocks noGrp="1"/>
          </p:cNvSpPr>
          <p:nvPr>
            <p:ph type="body" sz="quarter" idx="20"/>
          </p:nvPr>
        </p:nvSpPr>
        <p:spPr>
          <a:xfrm>
            <a:off x="4728253"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D14DC24E-593F-49D0-9BA2-57302549B203}"/>
              </a:ext>
            </a:extLst>
          </p:cNvPr>
          <p:cNvSpPr>
            <a:spLocks noGrp="1"/>
          </p:cNvSpPr>
          <p:nvPr>
            <p:ph type="body" sz="quarter" idx="21"/>
          </p:nvPr>
        </p:nvSpPr>
        <p:spPr>
          <a:xfrm>
            <a:off x="6168342"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6C536652-8115-4B7F-B5AA-9DDFDE6F3719}"/>
              </a:ext>
            </a:extLst>
          </p:cNvPr>
          <p:cNvSpPr>
            <a:spLocks noGrp="1"/>
          </p:cNvSpPr>
          <p:nvPr>
            <p:ph type="body" sz="quarter" idx="22"/>
          </p:nvPr>
        </p:nvSpPr>
        <p:spPr>
          <a:xfrm>
            <a:off x="7608431"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658473CF-B26A-44A1-9F6B-4DECD08B0643}"/>
              </a:ext>
            </a:extLst>
          </p:cNvPr>
          <p:cNvSpPr>
            <a:spLocks noGrp="1"/>
          </p:cNvSpPr>
          <p:nvPr>
            <p:ph type="body" sz="quarter" idx="23"/>
          </p:nvPr>
        </p:nvSpPr>
        <p:spPr>
          <a:xfrm>
            <a:off x="9048520"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8619346F-D84C-4B4F-A74C-FE7F8629B4C4}"/>
              </a:ext>
            </a:extLst>
          </p:cNvPr>
          <p:cNvSpPr>
            <a:spLocks noGrp="1"/>
          </p:cNvSpPr>
          <p:nvPr>
            <p:ph type="body" sz="quarter" idx="24"/>
          </p:nvPr>
        </p:nvSpPr>
        <p:spPr>
          <a:xfrm>
            <a:off x="10488611"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20">
            <a:extLst>
              <a:ext uri="{FF2B5EF4-FFF2-40B4-BE49-F238E27FC236}">
                <a16:creationId xmlns:a16="http://schemas.microsoft.com/office/drawing/2014/main" id="{99CFA328-94C9-41CB-AE03-3C852F4682ED}"/>
              </a:ext>
            </a:extLst>
          </p:cNvPr>
          <p:cNvSpPr>
            <a:spLocks noGrp="1"/>
          </p:cNvSpPr>
          <p:nvPr>
            <p:ph type="title"/>
          </p:nvPr>
        </p:nvSpPr>
        <p:spPr/>
        <p:txBody>
          <a:bodyPr lIns="0" tIns="0" rIns="0" bIns="0"/>
          <a:lstStyle/>
          <a:p>
            <a:r>
              <a:rPr lang="en-US"/>
              <a:t>Click to edit Master title style</a:t>
            </a:r>
          </a:p>
        </p:txBody>
      </p:sp>
    </p:spTree>
    <p:extLst>
      <p:ext uri="{BB962C8B-B14F-4D97-AF65-F5344CB8AC3E}">
        <p14:creationId xmlns:p14="http://schemas.microsoft.com/office/powerpoint/2010/main" val="29522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scination_12: Title + Text +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146C20B-9540-45A4-B2E4-08223191E7ED}"/>
              </a:ext>
            </a:extLst>
          </p:cNvPr>
          <p:cNvSpPr>
            <a:spLocks noGrp="1"/>
          </p:cNvSpPr>
          <p:nvPr>
            <p:ph type="pic" sz="quarter" idx="11"/>
          </p:nvPr>
        </p:nvSpPr>
        <p:spPr>
          <a:xfrm>
            <a:off x="6167438" y="0"/>
            <a:ext cx="6024562" cy="6858000"/>
          </a:xfrm>
        </p:spPr>
        <p:txBody>
          <a:bodyPr lIns="0" tIns="0" rIns="0" bIns="0"/>
          <a:lstStyle/>
          <a:p>
            <a:r>
              <a:rPr lang="en-US"/>
              <a:t>Click icon to add picture</a:t>
            </a:r>
          </a:p>
        </p:txBody>
      </p:sp>
      <p:sp>
        <p:nvSpPr>
          <p:cNvPr id="3" name="Title 2">
            <a:extLst>
              <a:ext uri="{FF2B5EF4-FFF2-40B4-BE49-F238E27FC236}">
                <a16:creationId xmlns:a16="http://schemas.microsoft.com/office/drawing/2014/main" id="{B094DEC4-72B6-4929-A8E2-6BE82276322B}"/>
              </a:ext>
            </a:extLst>
          </p:cNvPr>
          <p:cNvSpPr>
            <a:spLocks noGrp="1"/>
          </p:cNvSpPr>
          <p:nvPr>
            <p:ph type="title"/>
          </p:nvPr>
        </p:nvSpPr>
        <p:spPr>
          <a:xfrm>
            <a:off x="407988" y="260350"/>
            <a:ext cx="4967287" cy="1655763"/>
          </a:xfrm>
        </p:spPr>
        <p:txBody>
          <a:bodyPr lIns="0" tIns="0" rIns="0" bIns="0"/>
          <a:lstStyle/>
          <a:p>
            <a:r>
              <a:rPr lang="en-US"/>
              <a:t>Click to edit Master title style</a:t>
            </a:r>
          </a:p>
        </p:txBody>
      </p:sp>
      <p:sp>
        <p:nvSpPr>
          <p:cNvPr id="7" name="Text Placeholder 3">
            <a:extLst>
              <a:ext uri="{FF2B5EF4-FFF2-40B4-BE49-F238E27FC236}">
                <a16:creationId xmlns:a16="http://schemas.microsoft.com/office/drawing/2014/main" id="{836BF31A-4534-4708-9A77-5306B99AA44C}"/>
              </a:ext>
            </a:extLst>
          </p:cNvPr>
          <p:cNvSpPr>
            <a:spLocks noGrp="1"/>
          </p:cNvSpPr>
          <p:nvPr>
            <p:ph type="body" sz="quarter" idx="10"/>
          </p:nvPr>
        </p:nvSpPr>
        <p:spPr>
          <a:xfrm>
            <a:off x="407987" y="2708275"/>
            <a:ext cx="4967288"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08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scination_13: Title + Text + Big Pictur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1910A24-55AA-4DC8-BF8F-7376BCA12149}"/>
              </a:ext>
            </a:extLst>
          </p:cNvPr>
          <p:cNvSpPr>
            <a:spLocks noGrp="1"/>
          </p:cNvSpPr>
          <p:nvPr>
            <p:ph type="pic" sz="quarter" idx="11"/>
          </p:nvPr>
        </p:nvSpPr>
        <p:spPr>
          <a:xfrm>
            <a:off x="3287713" y="0"/>
            <a:ext cx="8904287" cy="6858000"/>
          </a:xfrm>
        </p:spPr>
        <p:txBody>
          <a:bodyPr lIns="0" tIns="0" rIns="0" bIns="0"/>
          <a:lstStyle/>
          <a:p>
            <a:r>
              <a:rPr lang="en-US"/>
              <a:t>Click icon to add picture</a:t>
            </a:r>
          </a:p>
        </p:txBody>
      </p:sp>
      <p:sp>
        <p:nvSpPr>
          <p:cNvPr id="6" name="Text Placeholder 3">
            <a:extLst>
              <a:ext uri="{FF2B5EF4-FFF2-40B4-BE49-F238E27FC236}">
                <a16:creationId xmlns:a16="http://schemas.microsoft.com/office/drawing/2014/main" id="{EC8D83F0-7F26-4942-AF93-C8E5D8BD46E3}"/>
              </a:ext>
            </a:extLst>
          </p:cNvPr>
          <p:cNvSpPr>
            <a:spLocks noGrp="1"/>
          </p:cNvSpPr>
          <p:nvPr>
            <p:ph type="body" sz="quarter" idx="10"/>
          </p:nvPr>
        </p:nvSpPr>
        <p:spPr>
          <a:xfrm>
            <a:off x="407987" y="2708275"/>
            <a:ext cx="27352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489DA1A7-1737-4E6C-A8A2-4B8D8D9F82E2}"/>
              </a:ext>
            </a:extLst>
          </p:cNvPr>
          <p:cNvSpPr>
            <a:spLocks noGrp="1"/>
          </p:cNvSpPr>
          <p:nvPr>
            <p:ph type="title"/>
          </p:nvPr>
        </p:nvSpPr>
        <p:spPr>
          <a:xfrm>
            <a:off x="407988" y="260350"/>
            <a:ext cx="2735262" cy="1655763"/>
          </a:xfrm>
        </p:spPr>
        <p:txBody>
          <a:bodyPr lIns="0" tIns="0" rIns="0" bIns="0"/>
          <a:lstStyle/>
          <a:p>
            <a:r>
              <a:rPr lang="en-US"/>
              <a:t>Click to edit Master title style</a:t>
            </a:r>
          </a:p>
        </p:txBody>
      </p:sp>
    </p:spTree>
    <p:extLst>
      <p:ext uri="{BB962C8B-B14F-4D97-AF65-F5344CB8AC3E}">
        <p14:creationId xmlns:p14="http://schemas.microsoft.com/office/powerpoint/2010/main" val="88893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scination_14: Title + Text + Three Pictur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981AAC-8C9A-4986-A0CB-55439B9EAABE}"/>
              </a:ext>
            </a:extLst>
          </p:cNvPr>
          <p:cNvSpPr>
            <a:spLocks noGrp="1"/>
          </p:cNvSpPr>
          <p:nvPr>
            <p:ph type="title"/>
          </p:nvPr>
        </p:nvSpPr>
        <p:spPr>
          <a:xfrm>
            <a:off x="407988" y="260350"/>
            <a:ext cx="3527425" cy="1655763"/>
          </a:xfrm>
        </p:spPr>
        <p:txBody>
          <a:bodyPr lIns="0" tIns="0" rIns="0" bIns="0"/>
          <a:lstStyle/>
          <a:p>
            <a:r>
              <a:rPr lang="en-US"/>
              <a:t>Click to edit Master title style</a:t>
            </a:r>
          </a:p>
        </p:txBody>
      </p:sp>
      <p:sp>
        <p:nvSpPr>
          <p:cNvPr id="8" name="Text Placeholder 3">
            <a:extLst>
              <a:ext uri="{FF2B5EF4-FFF2-40B4-BE49-F238E27FC236}">
                <a16:creationId xmlns:a16="http://schemas.microsoft.com/office/drawing/2014/main" id="{9B727D16-BAB2-45C8-BFD2-C4AF3D348148}"/>
              </a:ext>
            </a:extLst>
          </p:cNvPr>
          <p:cNvSpPr>
            <a:spLocks noGrp="1"/>
          </p:cNvSpPr>
          <p:nvPr>
            <p:ph type="body" sz="quarter" idx="10"/>
          </p:nvPr>
        </p:nvSpPr>
        <p:spPr>
          <a:xfrm>
            <a:off x="407987" y="2708275"/>
            <a:ext cx="3527426"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a:extLst>
              <a:ext uri="{FF2B5EF4-FFF2-40B4-BE49-F238E27FC236}">
                <a16:creationId xmlns:a16="http://schemas.microsoft.com/office/drawing/2014/main" id="{A8D91FCF-8CBE-45B6-A55A-1A5AFC7A2787}"/>
              </a:ext>
            </a:extLst>
          </p:cNvPr>
          <p:cNvSpPr>
            <a:spLocks noGrp="1"/>
          </p:cNvSpPr>
          <p:nvPr>
            <p:ph type="pic" sz="quarter" idx="11"/>
          </p:nvPr>
        </p:nvSpPr>
        <p:spPr>
          <a:xfrm>
            <a:off x="7608888" y="0"/>
            <a:ext cx="4583111" cy="6858000"/>
          </a:xfrm>
        </p:spPr>
        <p:txBody>
          <a:bodyPr lIns="0" tIns="0" rIns="0" bIns="0"/>
          <a:lstStyle/>
          <a:p>
            <a:r>
              <a:rPr lang="en-US"/>
              <a:t>Click icon to add picture</a:t>
            </a:r>
          </a:p>
        </p:txBody>
      </p:sp>
      <p:sp>
        <p:nvSpPr>
          <p:cNvPr id="10" name="Picture Placeholder 3">
            <a:extLst>
              <a:ext uri="{FF2B5EF4-FFF2-40B4-BE49-F238E27FC236}">
                <a16:creationId xmlns:a16="http://schemas.microsoft.com/office/drawing/2014/main" id="{6AF68461-59C9-4A7E-8FEE-06C646CB2A4C}"/>
              </a:ext>
            </a:extLst>
          </p:cNvPr>
          <p:cNvSpPr>
            <a:spLocks noGrp="1"/>
          </p:cNvSpPr>
          <p:nvPr>
            <p:ph type="pic" sz="quarter" idx="12"/>
          </p:nvPr>
        </p:nvSpPr>
        <p:spPr>
          <a:xfrm>
            <a:off x="4727576" y="0"/>
            <a:ext cx="2736849" cy="3357563"/>
          </a:xfrm>
        </p:spPr>
        <p:txBody>
          <a:bodyPr lIns="0" tIns="0" rIns="0" bIns="0"/>
          <a:lstStyle/>
          <a:p>
            <a:r>
              <a:rPr lang="en-US"/>
              <a:t>Click icon to add picture</a:t>
            </a:r>
          </a:p>
        </p:txBody>
      </p:sp>
      <p:sp>
        <p:nvSpPr>
          <p:cNvPr id="11" name="Picture Placeholder 3">
            <a:extLst>
              <a:ext uri="{FF2B5EF4-FFF2-40B4-BE49-F238E27FC236}">
                <a16:creationId xmlns:a16="http://schemas.microsoft.com/office/drawing/2014/main" id="{EB71E211-0295-4D40-A071-9723312FD527}"/>
              </a:ext>
            </a:extLst>
          </p:cNvPr>
          <p:cNvSpPr>
            <a:spLocks noGrp="1"/>
          </p:cNvSpPr>
          <p:nvPr>
            <p:ph type="pic" sz="quarter" idx="13"/>
          </p:nvPr>
        </p:nvSpPr>
        <p:spPr>
          <a:xfrm>
            <a:off x="4727576" y="3500438"/>
            <a:ext cx="2736849" cy="3357563"/>
          </a:xfrm>
        </p:spPr>
        <p:txBody>
          <a:bodyPr lIns="0" tIns="0" rIns="0" bIns="0"/>
          <a:lstStyle/>
          <a:p>
            <a:r>
              <a:rPr lang="en-US"/>
              <a:t>Click icon to add picture</a:t>
            </a:r>
          </a:p>
        </p:txBody>
      </p:sp>
    </p:spTree>
    <p:extLst>
      <p:ext uri="{BB962C8B-B14F-4D97-AF65-F5344CB8AC3E}">
        <p14:creationId xmlns:p14="http://schemas.microsoft.com/office/powerpoint/2010/main" val="346911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scination_15: Five Pictures">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3F2FFB8-BF10-40BF-85C1-2F201BC44061}"/>
              </a:ext>
            </a:extLst>
          </p:cNvPr>
          <p:cNvSpPr>
            <a:spLocks noGrp="1"/>
          </p:cNvSpPr>
          <p:nvPr>
            <p:ph type="pic" sz="quarter" idx="16"/>
          </p:nvPr>
        </p:nvSpPr>
        <p:spPr>
          <a:xfrm>
            <a:off x="3287713" y="0"/>
            <a:ext cx="5616575" cy="6858000"/>
          </a:xfrm>
        </p:spPr>
        <p:txBody>
          <a:bodyPr lIns="0" tIns="0" rIns="0" bIns="0"/>
          <a:lstStyle/>
          <a:p>
            <a:r>
              <a:rPr lang="en-US"/>
              <a:t>Click icon to add picture</a:t>
            </a:r>
          </a:p>
        </p:txBody>
      </p:sp>
      <p:sp>
        <p:nvSpPr>
          <p:cNvPr id="9" name="Picture Placeholder 3">
            <a:extLst>
              <a:ext uri="{FF2B5EF4-FFF2-40B4-BE49-F238E27FC236}">
                <a16:creationId xmlns:a16="http://schemas.microsoft.com/office/drawing/2014/main" id="{2F9CEC19-7453-43B9-94B4-D3F97F3DACCD}"/>
              </a:ext>
            </a:extLst>
          </p:cNvPr>
          <p:cNvSpPr>
            <a:spLocks noGrp="1"/>
          </p:cNvSpPr>
          <p:nvPr>
            <p:ph type="pic" sz="quarter" idx="17"/>
          </p:nvPr>
        </p:nvSpPr>
        <p:spPr>
          <a:xfrm>
            <a:off x="2" y="0"/>
            <a:ext cx="3143250" cy="3357563"/>
          </a:xfrm>
        </p:spPr>
        <p:txBody>
          <a:bodyPr lIns="0" tIns="0" rIns="0" bIns="0"/>
          <a:lstStyle/>
          <a:p>
            <a:r>
              <a:rPr lang="en-US"/>
              <a:t>Click icon to add picture</a:t>
            </a:r>
          </a:p>
        </p:txBody>
      </p:sp>
      <p:sp>
        <p:nvSpPr>
          <p:cNvPr id="11" name="Picture Placeholder 3">
            <a:extLst>
              <a:ext uri="{FF2B5EF4-FFF2-40B4-BE49-F238E27FC236}">
                <a16:creationId xmlns:a16="http://schemas.microsoft.com/office/drawing/2014/main" id="{F28C01EE-6BAE-4EB1-90F0-474F0CDC2F07}"/>
              </a:ext>
            </a:extLst>
          </p:cNvPr>
          <p:cNvSpPr>
            <a:spLocks noGrp="1"/>
          </p:cNvSpPr>
          <p:nvPr>
            <p:ph type="pic" sz="quarter" idx="18"/>
          </p:nvPr>
        </p:nvSpPr>
        <p:spPr>
          <a:xfrm>
            <a:off x="2" y="3501008"/>
            <a:ext cx="3143250" cy="3357563"/>
          </a:xfrm>
        </p:spPr>
        <p:txBody>
          <a:bodyPr lIns="0" tIns="0" rIns="0" bIns="0"/>
          <a:lstStyle/>
          <a:p>
            <a:r>
              <a:rPr lang="en-US"/>
              <a:t>Click icon to add picture</a:t>
            </a:r>
          </a:p>
        </p:txBody>
      </p:sp>
      <p:sp>
        <p:nvSpPr>
          <p:cNvPr id="12" name="Picture Placeholder 3">
            <a:extLst>
              <a:ext uri="{FF2B5EF4-FFF2-40B4-BE49-F238E27FC236}">
                <a16:creationId xmlns:a16="http://schemas.microsoft.com/office/drawing/2014/main" id="{F805906F-23D2-4D2F-B549-CFFBBBECB552}"/>
              </a:ext>
            </a:extLst>
          </p:cNvPr>
          <p:cNvSpPr>
            <a:spLocks noGrp="1"/>
          </p:cNvSpPr>
          <p:nvPr>
            <p:ph type="pic" sz="quarter" idx="19"/>
          </p:nvPr>
        </p:nvSpPr>
        <p:spPr>
          <a:xfrm>
            <a:off x="9048750" y="0"/>
            <a:ext cx="3143250" cy="3357563"/>
          </a:xfrm>
        </p:spPr>
        <p:txBody>
          <a:bodyPr lIns="0" tIns="0" rIns="0" bIns="0"/>
          <a:lstStyle/>
          <a:p>
            <a:r>
              <a:rPr lang="en-US"/>
              <a:t>Click icon to add picture</a:t>
            </a:r>
          </a:p>
        </p:txBody>
      </p:sp>
      <p:sp>
        <p:nvSpPr>
          <p:cNvPr id="13" name="Picture Placeholder 3">
            <a:extLst>
              <a:ext uri="{FF2B5EF4-FFF2-40B4-BE49-F238E27FC236}">
                <a16:creationId xmlns:a16="http://schemas.microsoft.com/office/drawing/2014/main" id="{22A023B8-6816-4B41-9A2C-550CC7587383}"/>
              </a:ext>
            </a:extLst>
          </p:cNvPr>
          <p:cNvSpPr>
            <a:spLocks noGrp="1"/>
          </p:cNvSpPr>
          <p:nvPr>
            <p:ph type="pic" sz="quarter" idx="20"/>
          </p:nvPr>
        </p:nvSpPr>
        <p:spPr>
          <a:xfrm>
            <a:off x="9048750" y="3501008"/>
            <a:ext cx="3143250" cy="3357563"/>
          </a:xfrm>
        </p:spPr>
        <p:txBody>
          <a:bodyPr lIns="0" tIns="0" rIns="0" bIns="0"/>
          <a:lstStyle/>
          <a:p>
            <a:r>
              <a:rPr lang="en-US"/>
              <a:t>Click icon to add picture</a:t>
            </a:r>
          </a:p>
        </p:txBody>
      </p:sp>
    </p:spTree>
    <p:extLst>
      <p:ext uri="{BB962C8B-B14F-4D97-AF65-F5344CB8AC3E}">
        <p14:creationId xmlns:p14="http://schemas.microsoft.com/office/powerpoint/2010/main" val="235643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scination_16: Six peopl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59E8-9BC7-474C-9CA3-A4595B32DCCA}"/>
              </a:ext>
            </a:extLst>
          </p:cNvPr>
          <p:cNvSpPr>
            <a:spLocks noGrp="1"/>
          </p:cNvSpPr>
          <p:nvPr>
            <p:ph type="title"/>
          </p:nvPr>
        </p:nvSpPr>
        <p:spPr>
          <a:xfrm>
            <a:off x="791271" y="2725332"/>
            <a:ext cx="3363912" cy="1655763"/>
          </a:xfrm>
        </p:spPr>
        <p:txBody>
          <a:bodyPr lIns="0" tIns="0" rIns="0" bIns="0"/>
          <a:lstStyle/>
          <a:p>
            <a:r>
              <a:rPr lang="en-US"/>
              <a:t>Click to edit Master title style</a:t>
            </a:r>
          </a:p>
        </p:txBody>
      </p:sp>
      <p:sp>
        <p:nvSpPr>
          <p:cNvPr id="3" name="Picture Placeholder 14">
            <a:extLst>
              <a:ext uri="{FF2B5EF4-FFF2-40B4-BE49-F238E27FC236}">
                <a16:creationId xmlns:a16="http://schemas.microsoft.com/office/drawing/2014/main" id="{D18EED5A-1A6E-4D48-ADAE-7E48B0385837}"/>
              </a:ext>
            </a:extLst>
          </p:cNvPr>
          <p:cNvSpPr>
            <a:spLocks noGrp="1"/>
          </p:cNvSpPr>
          <p:nvPr>
            <p:ph type="pic" sz="quarter" idx="11"/>
          </p:nvPr>
        </p:nvSpPr>
        <p:spPr>
          <a:xfrm>
            <a:off x="7002998" y="1057276"/>
            <a:ext cx="1663983" cy="1663984"/>
          </a:xfrm>
          <a:prstGeom prst="ellipse">
            <a:avLst/>
          </a:prstGeom>
        </p:spPr>
        <p:txBody>
          <a:bodyPr anchor="ctr"/>
          <a:lstStyle>
            <a:lvl1pPr algn="ctr">
              <a:defRPr/>
            </a:lvl1pPr>
          </a:lstStyle>
          <a:p>
            <a:r>
              <a:rPr lang="en-US"/>
              <a:t>Click icon to add picture</a:t>
            </a:r>
          </a:p>
        </p:txBody>
      </p:sp>
      <p:sp>
        <p:nvSpPr>
          <p:cNvPr id="4" name="Picture Placeholder 14">
            <a:extLst>
              <a:ext uri="{FF2B5EF4-FFF2-40B4-BE49-F238E27FC236}">
                <a16:creationId xmlns:a16="http://schemas.microsoft.com/office/drawing/2014/main" id="{26672184-650B-4534-A27A-EABC3160CFD6}"/>
              </a:ext>
            </a:extLst>
          </p:cNvPr>
          <p:cNvSpPr>
            <a:spLocks noGrp="1"/>
          </p:cNvSpPr>
          <p:nvPr>
            <p:ph type="pic" sz="quarter" idx="12"/>
          </p:nvPr>
        </p:nvSpPr>
        <p:spPr>
          <a:xfrm>
            <a:off x="9600683" y="1057276"/>
            <a:ext cx="1663983" cy="1663984"/>
          </a:xfrm>
          <a:prstGeom prst="ellipse">
            <a:avLst/>
          </a:prstGeom>
        </p:spPr>
        <p:txBody>
          <a:bodyPr anchor="ctr"/>
          <a:lstStyle>
            <a:lvl1pPr algn="ctr">
              <a:defRPr/>
            </a:lvl1pPr>
          </a:lstStyle>
          <a:p>
            <a:r>
              <a:rPr lang="en-US"/>
              <a:t>Click icon to add picture</a:t>
            </a:r>
          </a:p>
        </p:txBody>
      </p:sp>
      <p:sp>
        <p:nvSpPr>
          <p:cNvPr id="5" name="Picture Placeholder 14">
            <a:extLst>
              <a:ext uri="{FF2B5EF4-FFF2-40B4-BE49-F238E27FC236}">
                <a16:creationId xmlns:a16="http://schemas.microsoft.com/office/drawing/2014/main" id="{3B5EA17F-6FC5-4D93-8ADB-17D729E3B2FF}"/>
              </a:ext>
            </a:extLst>
          </p:cNvPr>
          <p:cNvSpPr>
            <a:spLocks noGrp="1"/>
          </p:cNvSpPr>
          <p:nvPr>
            <p:ph type="pic" sz="quarter" idx="10"/>
          </p:nvPr>
        </p:nvSpPr>
        <p:spPr>
          <a:xfrm>
            <a:off x="4405313" y="1057276"/>
            <a:ext cx="1663983" cy="1663984"/>
          </a:xfrm>
          <a:prstGeom prst="ellipse">
            <a:avLst/>
          </a:prstGeom>
        </p:spPr>
        <p:txBody>
          <a:bodyPr anchor="ctr"/>
          <a:lstStyle>
            <a:lvl1pPr algn="ctr">
              <a:defRPr/>
            </a:lvl1pPr>
          </a:lstStyle>
          <a:p>
            <a:r>
              <a:rPr lang="en-US"/>
              <a:t>Click icon to add picture</a:t>
            </a:r>
          </a:p>
        </p:txBody>
      </p:sp>
      <p:sp>
        <p:nvSpPr>
          <p:cNvPr id="6" name="Text Placeholder 18">
            <a:extLst>
              <a:ext uri="{FF2B5EF4-FFF2-40B4-BE49-F238E27FC236}">
                <a16:creationId xmlns:a16="http://schemas.microsoft.com/office/drawing/2014/main" id="{BCB1970D-86A5-4D41-A5A7-02181862DFFF}"/>
              </a:ext>
            </a:extLst>
          </p:cNvPr>
          <p:cNvSpPr>
            <a:spLocks noGrp="1"/>
          </p:cNvSpPr>
          <p:nvPr>
            <p:ph type="body" sz="quarter" idx="13" hasCustomPrompt="1"/>
          </p:nvPr>
        </p:nvSpPr>
        <p:spPr>
          <a:xfrm>
            <a:off x="4405313" y="2854326"/>
            <a:ext cx="2162175" cy="192388"/>
          </a:xfrm>
        </p:spPr>
        <p:txBody>
          <a:bodyPr lIns="0" tIns="0" rIns="0" bIns="0"/>
          <a:lstStyle>
            <a:lvl1pPr>
              <a:defRPr b="1"/>
            </a:lvl1pPr>
          </a:lstStyle>
          <a:p>
            <a:pPr lvl="0"/>
            <a:r>
              <a:rPr lang="pl-PL"/>
              <a:t>Name Surname</a:t>
            </a:r>
            <a:endParaRPr lang="en-US"/>
          </a:p>
        </p:txBody>
      </p:sp>
      <p:sp>
        <p:nvSpPr>
          <p:cNvPr id="7" name="Text Placeholder 18">
            <a:extLst>
              <a:ext uri="{FF2B5EF4-FFF2-40B4-BE49-F238E27FC236}">
                <a16:creationId xmlns:a16="http://schemas.microsoft.com/office/drawing/2014/main" id="{E87A66FC-B295-4388-ADD7-2AC4D9B9BFEB}"/>
              </a:ext>
            </a:extLst>
          </p:cNvPr>
          <p:cNvSpPr>
            <a:spLocks noGrp="1"/>
          </p:cNvSpPr>
          <p:nvPr>
            <p:ph type="body" sz="quarter" idx="14" hasCustomPrompt="1"/>
          </p:nvPr>
        </p:nvSpPr>
        <p:spPr>
          <a:xfrm>
            <a:off x="4405313" y="3072795"/>
            <a:ext cx="2162175" cy="406008"/>
          </a:xfrm>
        </p:spPr>
        <p:txBody>
          <a:bodyPr lIns="0" tIns="0" rIns="0" bIns="0"/>
          <a:lstStyle>
            <a:lvl1pPr>
              <a:defRPr/>
            </a:lvl1pPr>
          </a:lstStyle>
          <a:p>
            <a:pPr lvl="0"/>
            <a:r>
              <a:rPr lang="pl-PL"/>
              <a:t>Position</a:t>
            </a:r>
            <a:endParaRPr lang="en-US"/>
          </a:p>
        </p:txBody>
      </p:sp>
      <p:sp>
        <p:nvSpPr>
          <p:cNvPr id="8" name="Text Placeholder 18">
            <a:extLst>
              <a:ext uri="{FF2B5EF4-FFF2-40B4-BE49-F238E27FC236}">
                <a16:creationId xmlns:a16="http://schemas.microsoft.com/office/drawing/2014/main" id="{941FCE0D-8022-4C94-8D54-18827DFAE716}"/>
              </a:ext>
            </a:extLst>
          </p:cNvPr>
          <p:cNvSpPr>
            <a:spLocks noGrp="1"/>
          </p:cNvSpPr>
          <p:nvPr>
            <p:ph type="body" sz="quarter" idx="15" hasCustomPrompt="1"/>
          </p:nvPr>
        </p:nvSpPr>
        <p:spPr>
          <a:xfrm>
            <a:off x="7002998" y="2854326"/>
            <a:ext cx="2162175" cy="192388"/>
          </a:xfrm>
        </p:spPr>
        <p:txBody>
          <a:bodyPr lIns="0" tIns="0" rIns="0" bIns="0"/>
          <a:lstStyle>
            <a:lvl1pPr>
              <a:defRPr b="1"/>
            </a:lvl1pPr>
          </a:lstStyle>
          <a:p>
            <a:pPr lvl="0"/>
            <a:r>
              <a:rPr lang="pl-PL"/>
              <a:t>Name Surname</a:t>
            </a:r>
            <a:endParaRPr lang="en-US"/>
          </a:p>
        </p:txBody>
      </p:sp>
      <p:sp>
        <p:nvSpPr>
          <p:cNvPr id="9" name="Text Placeholder 18">
            <a:extLst>
              <a:ext uri="{FF2B5EF4-FFF2-40B4-BE49-F238E27FC236}">
                <a16:creationId xmlns:a16="http://schemas.microsoft.com/office/drawing/2014/main" id="{FF8FA6C3-9706-4E86-AA7A-2979138DACC3}"/>
              </a:ext>
            </a:extLst>
          </p:cNvPr>
          <p:cNvSpPr>
            <a:spLocks noGrp="1"/>
          </p:cNvSpPr>
          <p:nvPr>
            <p:ph type="body" sz="quarter" idx="16" hasCustomPrompt="1"/>
          </p:nvPr>
        </p:nvSpPr>
        <p:spPr>
          <a:xfrm>
            <a:off x="7002998" y="3072795"/>
            <a:ext cx="2162175" cy="406008"/>
          </a:xfrm>
        </p:spPr>
        <p:txBody>
          <a:bodyPr lIns="0" tIns="0" rIns="0" bIns="0"/>
          <a:lstStyle>
            <a:lvl1pPr>
              <a:defRPr/>
            </a:lvl1pPr>
          </a:lstStyle>
          <a:p>
            <a:pPr lvl="0"/>
            <a:r>
              <a:rPr lang="pl-PL"/>
              <a:t>Position</a:t>
            </a:r>
            <a:endParaRPr lang="en-US"/>
          </a:p>
        </p:txBody>
      </p:sp>
      <p:sp>
        <p:nvSpPr>
          <p:cNvPr id="10" name="Text Placeholder 18">
            <a:extLst>
              <a:ext uri="{FF2B5EF4-FFF2-40B4-BE49-F238E27FC236}">
                <a16:creationId xmlns:a16="http://schemas.microsoft.com/office/drawing/2014/main" id="{F9802F3D-4AE5-4EA0-AF7A-E63F876C1CD9}"/>
              </a:ext>
            </a:extLst>
          </p:cNvPr>
          <p:cNvSpPr>
            <a:spLocks noGrp="1"/>
          </p:cNvSpPr>
          <p:nvPr>
            <p:ph type="body" sz="quarter" idx="17" hasCustomPrompt="1"/>
          </p:nvPr>
        </p:nvSpPr>
        <p:spPr>
          <a:xfrm>
            <a:off x="9600683" y="2854326"/>
            <a:ext cx="2162175" cy="192388"/>
          </a:xfrm>
        </p:spPr>
        <p:txBody>
          <a:bodyPr lIns="0" tIns="0" rIns="0" bIns="0"/>
          <a:lstStyle>
            <a:lvl1pPr>
              <a:defRPr b="1"/>
            </a:lvl1pPr>
          </a:lstStyle>
          <a:p>
            <a:pPr lvl="0"/>
            <a:r>
              <a:rPr lang="pl-PL"/>
              <a:t>Name Surname</a:t>
            </a:r>
            <a:endParaRPr lang="en-US"/>
          </a:p>
        </p:txBody>
      </p:sp>
      <p:sp>
        <p:nvSpPr>
          <p:cNvPr id="11" name="Text Placeholder 18">
            <a:extLst>
              <a:ext uri="{FF2B5EF4-FFF2-40B4-BE49-F238E27FC236}">
                <a16:creationId xmlns:a16="http://schemas.microsoft.com/office/drawing/2014/main" id="{2FD5B8D6-5CE0-4F28-841A-F224F4496D33}"/>
              </a:ext>
            </a:extLst>
          </p:cNvPr>
          <p:cNvSpPr>
            <a:spLocks noGrp="1"/>
          </p:cNvSpPr>
          <p:nvPr>
            <p:ph type="body" sz="quarter" idx="18" hasCustomPrompt="1"/>
          </p:nvPr>
        </p:nvSpPr>
        <p:spPr>
          <a:xfrm>
            <a:off x="9600683" y="3072795"/>
            <a:ext cx="2162175" cy="406008"/>
          </a:xfrm>
        </p:spPr>
        <p:txBody>
          <a:bodyPr lIns="0" tIns="0" rIns="0" bIns="0"/>
          <a:lstStyle>
            <a:lvl1pPr>
              <a:defRPr/>
            </a:lvl1pPr>
          </a:lstStyle>
          <a:p>
            <a:pPr lvl="0"/>
            <a:r>
              <a:rPr lang="pl-PL"/>
              <a:t>Position</a:t>
            </a:r>
            <a:endParaRPr lang="en-US"/>
          </a:p>
        </p:txBody>
      </p:sp>
      <p:sp>
        <p:nvSpPr>
          <p:cNvPr id="12" name="Picture Placeholder 14">
            <a:extLst>
              <a:ext uri="{FF2B5EF4-FFF2-40B4-BE49-F238E27FC236}">
                <a16:creationId xmlns:a16="http://schemas.microsoft.com/office/drawing/2014/main" id="{ADAC7C16-EA23-4689-B3DB-83C3B90BCFC2}"/>
              </a:ext>
            </a:extLst>
          </p:cNvPr>
          <p:cNvSpPr>
            <a:spLocks noGrp="1"/>
          </p:cNvSpPr>
          <p:nvPr>
            <p:ph type="pic" sz="quarter" idx="19"/>
          </p:nvPr>
        </p:nvSpPr>
        <p:spPr>
          <a:xfrm>
            <a:off x="7001694" y="3810290"/>
            <a:ext cx="1663983" cy="1663984"/>
          </a:xfrm>
          <a:prstGeom prst="ellipse">
            <a:avLst/>
          </a:prstGeom>
        </p:spPr>
        <p:txBody>
          <a:bodyPr anchor="ctr"/>
          <a:lstStyle>
            <a:lvl1pPr algn="ctr">
              <a:defRPr/>
            </a:lvl1pPr>
          </a:lstStyle>
          <a:p>
            <a:r>
              <a:rPr lang="en-US"/>
              <a:t>Click icon to add picture</a:t>
            </a:r>
          </a:p>
        </p:txBody>
      </p:sp>
      <p:sp>
        <p:nvSpPr>
          <p:cNvPr id="13" name="Picture Placeholder 14">
            <a:extLst>
              <a:ext uri="{FF2B5EF4-FFF2-40B4-BE49-F238E27FC236}">
                <a16:creationId xmlns:a16="http://schemas.microsoft.com/office/drawing/2014/main" id="{A534B3D6-ACCF-4800-9346-57956A339900}"/>
              </a:ext>
            </a:extLst>
          </p:cNvPr>
          <p:cNvSpPr>
            <a:spLocks noGrp="1"/>
          </p:cNvSpPr>
          <p:nvPr>
            <p:ph type="pic" sz="quarter" idx="20"/>
          </p:nvPr>
        </p:nvSpPr>
        <p:spPr>
          <a:xfrm>
            <a:off x="9599379" y="3810290"/>
            <a:ext cx="1663983" cy="1663984"/>
          </a:xfrm>
          <a:prstGeom prst="ellipse">
            <a:avLst/>
          </a:prstGeom>
        </p:spPr>
        <p:txBody>
          <a:bodyPr anchor="ctr"/>
          <a:lstStyle>
            <a:lvl1pPr algn="ctr">
              <a:defRPr/>
            </a:lvl1pPr>
          </a:lstStyle>
          <a:p>
            <a:r>
              <a:rPr lang="en-US"/>
              <a:t>Click icon to add picture</a:t>
            </a:r>
          </a:p>
        </p:txBody>
      </p:sp>
      <p:sp>
        <p:nvSpPr>
          <p:cNvPr id="14" name="Picture Placeholder 14">
            <a:extLst>
              <a:ext uri="{FF2B5EF4-FFF2-40B4-BE49-F238E27FC236}">
                <a16:creationId xmlns:a16="http://schemas.microsoft.com/office/drawing/2014/main" id="{2A92749E-F0B7-4140-97B7-EE51D3FE16BF}"/>
              </a:ext>
            </a:extLst>
          </p:cNvPr>
          <p:cNvSpPr>
            <a:spLocks noGrp="1"/>
          </p:cNvSpPr>
          <p:nvPr>
            <p:ph type="pic" sz="quarter" idx="21"/>
          </p:nvPr>
        </p:nvSpPr>
        <p:spPr>
          <a:xfrm>
            <a:off x="4404009" y="3810290"/>
            <a:ext cx="1663983" cy="1663984"/>
          </a:xfrm>
          <a:prstGeom prst="ellipse">
            <a:avLst/>
          </a:prstGeom>
        </p:spPr>
        <p:txBody>
          <a:bodyPr anchor="ctr"/>
          <a:lstStyle>
            <a:lvl1pPr algn="ctr">
              <a:defRPr/>
            </a:lvl1pPr>
          </a:lstStyle>
          <a:p>
            <a:r>
              <a:rPr lang="en-US"/>
              <a:t>Click icon to add picture</a:t>
            </a:r>
          </a:p>
        </p:txBody>
      </p:sp>
      <p:sp>
        <p:nvSpPr>
          <p:cNvPr id="15" name="Text Placeholder 18">
            <a:extLst>
              <a:ext uri="{FF2B5EF4-FFF2-40B4-BE49-F238E27FC236}">
                <a16:creationId xmlns:a16="http://schemas.microsoft.com/office/drawing/2014/main" id="{8C3556D1-245B-4086-9413-059F2DD07594}"/>
              </a:ext>
            </a:extLst>
          </p:cNvPr>
          <p:cNvSpPr>
            <a:spLocks noGrp="1"/>
          </p:cNvSpPr>
          <p:nvPr>
            <p:ph type="body" sz="quarter" idx="22" hasCustomPrompt="1"/>
          </p:nvPr>
        </p:nvSpPr>
        <p:spPr>
          <a:xfrm>
            <a:off x="4404009" y="5607340"/>
            <a:ext cx="2162175" cy="192388"/>
          </a:xfrm>
        </p:spPr>
        <p:txBody>
          <a:bodyPr lIns="0" tIns="0" rIns="0" bIns="0"/>
          <a:lstStyle>
            <a:lvl1pPr>
              <a:defRPr b="1"/>
            </a:lvl1pPr>
          </a:lstStyle>
          <a:p>
            <a:pPr lvl="0"/>
            <a:r>
              <a:rPr lang="pl-PL"/>
              <a:t>Name Surname</a:t>
            </a:r>
            <a:endParaRPr lang="en-US"/>
          </a:p>
        </p:txBody>
      </p:sp>
      <p:sp>
        <p:nvSpPr>
          <p:cNvPr id="16" name="Text Placeholder 18">
            <a:extLst>
              <a:ext uri="{FF2B5EF4-FFF2-40B4-BE49-F238E27FC236}">
                <a16:creationId xmlns:a16="http://schemas.microsoft.com/office/drawing/2014/main" id="{37C48B7D-907A-4CA7-B894-A124EB0980A6}"/>
              </a:ext>
            </a:extLst>
          </p:cNvPr>
          <p:cNvSpPr>
            <a:spLocks noGrp="1"/>
          </p:cNvSpPr>
          <p:nvPr>
            <p:ph type="body" sz="quarter" idx="23" hasCustomPrompt="1"/>
          </p:nvPr>
        </p:nvSpPr>
        <p:spPr>
          <a:xfrm>
            <a:off x="4404009" y="5825809"/>
            <a:ext cx="2162175" cy="406008"/>
          </a:xfrm>
        </p:spPr>
        <p:txBody>
          <a:bodyPr lIns="0" tIns="0" rIns="0" bIns="0"/>
          <a:lstStyle>
            <a:lvl1pPr>
              <a:defRPr/>
            </a:lvl1pPr>
          </a:lstStyle>
          <a:p>
            <a:pPr lvl="0"/>
            <a:r>
              <a:rPr lang="pl-PL"/>
              <a:t>Position</a:t>
            </a:r>
            <a:endParaRPr lang="en-US"/>
          </a:p>
        </p:txBody>
      </p:sp>
      <p:sp>
        <p:nvSpPr>
          <p:cNvPr id="17" name="Text Placeholder 18">
            <a:extLst>
              <a:ext uri="{FF2B5EF4-FFF2-40B4-BE49-F238E27FC236}">
                <a16:creationId xmlns:a16="http://schemas.microsoft.com/office/drawing/2014/main" id="{04D7775C-AA37-4561-BFC8-F632A781CC9B}"/>
              </a:ext>
            </a:extLst>
          </p:cNvPr>
          <p:cNvSpPr>
            <a:spLocks noGrp="1"/>
          </p:cNvSpPr>
          <p:nvPr>
            <p:ph type="body" sz="quarter" idx="24" hasCustomPrompt="1"/>
          </p:nvPr>
        </p:nvSpPr>
        <p:spPr>
          <a:xfrm>
            <a:off x="7001694" y="5607340"/>
            <a:ext cx="2162175" cy="192388"/>
          </a:xfrm>
        </p:spPr>
        <p:txBody>
          <a:bodyPr lIns="0" tIns="0" rIns="0" bIns="0"/>
          <a:lstStyle>
            <a:lvl1pPr>
              <a:defRPr b="1"/>
            </a:lvl1pPr>
          </a:lstStyle>
          <a:p>
            <a:pPr lvl="0"/>
            <a:r>
              <a:rPr lang="pl-PL"/>
              <a:t>Name Surname</a:t>
            </a:r>
            <a:endParaRPr lang="en-US"/>
          </a:p>
        </p:txBody>
      </p:sp>
      <p:sp>
        <p:nvSpPr>
          <p:cNvPr id="18" name="Text Placeholder 18">
            <a:extLst>
              <a:ext uri="{FF2B5EF4-FFF2-40B4-BE49-F238E27FC236}">
                <a16:creationId xmlns:a16="http://schemas.microsoft.com/office/drawing/2014/main" id="{3132B1DF-E106-4D6E-997F-82217FC175DF}"/>
              </a:ext>
            </a:extLst>
          </p:cNvPr>
          <p:cNvSpPr>
            <a:spLocks noGrp="1"/>
          </p:cNvSpPr>
          <p:nvPr>
            <p:ph type="body" sz="quarter" idx="25" hasCustomPrompt="1"/>
          </p:nvPr>
        </p:nvSpPr>
        <p:spPr>
          <a:xfrm>
            <a:off x="7001694" y="5825809"/>
            <a:ext cx="2162175" cy="406008"/>
          </a:xfrm>
        </p:spPr>
        <p:txBody>
          <a:bodyPr lIns="0" tIns="0" rIns="0" bIns="0"/>
          <a:lstStyle>
            <a:lvl1pPr>
              <a:defRPr/>
            </a:lvl1pPr>
          </a:lstStyle>
          <a:p>
            <a:pPr lvl="0"/>
            <a:r>
              <a:rPr lang="pl-PL"/>
              <a:t>Position</a:t>
            </a:r>
            <a:endParaRPr lang="en-US"/>
          </a:p>
        </p:txBody>
      </p:sp>
      <p:sp>
        <p:nvSpPr>
          <p:cNvPr id="19" name="Text Placeholder 18">
            <a:extLst>
              <a:ext uri="{FF2B5EF4-FFF2-40B4-BE49-F238E27FC236}">
                <a16:creationId xmlns:a16="http://schemas.microsoft.com/office/drawing/2014/main" id="{CC47A7BC-4956-498C-8853-566FE24630A5}"/>
              </a:ext>
            </a:extLst>
          </p:cNvPr>
          <p:cNvSpPr>
            <a:spLocks noGrp="1"/>
          </p:cNvSpPr>
          <p:nvPr>
            <p:ph type="body" sz="quarter" idx="26" hasCustomPrompt="1"/>
          </p:nvPr>
        </p:nvSpPr>
        <p:spPr>
          <a:xfrm>
            <a:off x="9599379" y="5607340"/>
            <a:ext cx="2162175" cy="192388"/>
          </a:xfrm>
        </p:spPr>
        <p:txBody>
          <a:bodyPr lIns="0" tIns="0" rIns="0" bIns="0"/>
          <a:lstStyle>
            <a:lvl1pPr>
              <a:defRPr b="1"/>
            </a:lvl1pPr>
          </a:lstStyle>
          <a:p>
            <a:pPr lvl="0"/>
            <a:r>
              <a:rPr lang="pl-PL"/>
              <a:t>Name Surname</a:t>
            </a:r>
            <a:endParaRPr lang="en-US"/>
          </a:p>
        </p:txBody>
      </p:sp>
      <p:sp>
        <p:nvSpPr>
          <p:cNvPr id="20" name="Text Placeholder 18">
            <a:extLst>
              <a:ext uri="{FF2B5EF4-FFF2-40B4-BE49-F238E27FC236}">
                <a16:creationId xmlns:a16="http://schemas.microsoft.com/office/drawing/2014/main" id="{DB8D709D-91A8-40BA-8004-CDE7166482A7}"/>
              </a:ext>
            </a:extLst>
          </p:cNvPr>
          <p:cNvSpPr>
            <a:spLocks noGrp="1"/>
          </p:cNvSpPr>
          <p:nvPr>
            <p:ph type="body" sz="quarter" idx="27" hasCustomPrompt="1"/>
          </p:nvPr>
        </p:nvSpPr>
        <p:spPr>
          <a:xfrm>
            <a:off x="9599379" y="5825809"/>
            <a:ext cx="2162175" cy="406008"/>
          </a:xfrm>
        </p:spPr>
        <p:txBody>
          <a:bodyPr lIns="0" tIns="0" rIns="0" bIns="0"/>
          <a:lstStyle>
            <a:lvl1pPr>
              <a:defRPr/>
            </a:lvl1pPr>
          </a:lstStyle>
          <a:p>
            <a:pPr lvl="0"/>
            <a:r>
              <a:rPr lang="pl-PL"/>
              <a:t>Position</a:t>
            </a:r>
            <a:endParaRPr lang="en-US"/>
          </a:p>
        </p:txBody>
      </p:sp>
    </p:spTree>
    <p:extLst>
      <p:ext uri="{BB962C8B-B14F-4D97-AF65-F5344CB8AC3E}">
        <p14:creationId xmlns:p14="http://schemas.microsoft.com/office/powerpoint/2010/main" val="36778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scination_17: Two people photo">
    <p:spTree>
      <p:nvGrpSpPr>
        <p:cNvPr id="1" name=""/>
        <p:cNvGrpSpPr/>
        <p:nvPr/>
      </p:nvGrpSpPr>
      <p:grpSpPr>
        <a:xfrm>
          <a:off x="0" y="0"/>
          <a:ext cx="0" cy="0"/>
          <a:chOff x="0" y="0"/>
          <a:chExt cx="0" cy="0"/>
        </a:xfrm>
      </p:grpSpPr>
      <p:sp>
        <p:nvSpPr>
          <p:cNvPr id="3" name="Picture Placeholder 14">
            <a:extLst>
              <a:ext uri="{FF2B5EF4-FFF2-40B4-BE49-F238E27FC236}">
                <a16:creationId xmlns:a16="http://schemas.microsoft.com/office/drawing/2014/main" id="{74F4228F-DA83-4E29-B1D3-5FEA5242890D}"/>
              </a:ext>
            </a:extLst>
          </p:cNvPr>
          <p:cNvSpPr>
            <a:spLocks noGrp="1"/>
          </p:cNvSpPr>
          <p:nvPr>
            <p:ph type="pic" sz="quarter" idx="10"/>
          </p:nvPr>
        </p:nvSpPr>
        <p:spPr>
          <a:xfrm>
            <a:off x="4405313" y="2387336"/>
            <a:ext cx="2444708" cy="2444709"/>
          </a:xfrm>
          <a:prstGeom prst="ellipse">
            <a:avLst/>
          </a:prstGeom>
        </p:spPr>
        <p:txBody>
          <a:bodyPr anchor="ctr"/>
          <a:lstStyle>
            <a:lvl1pPr algn="ctr">
              <a:defRPr/>
            </a:lvl1pPr>
          </a:lstStyle>
          <a:p>
            <a:r>
              <a:rPr lang="en-US"/>
              <a:t>Click icon to add picture</a:t>
            </a:r>
          </a:p>
        </p:txBody>
      </p:sp>
      <p:sp>
        <p:nvSpPr>
          <p:cNvPr id="4" name="Text Placeholder 18">
            <a:extLst>
              <a:ext uri="{FF2B5EF4-FFF2-40B4-BE49-F238E27FC236}">
                <a16:creationId xmlns:a16="http://schemas.microsoft.com/office/drawing/2014/main" id="{8D0E5EDC-3820-4C62-B598-F96086FE6FA3}"/>
              </a:ext>
            </a:extLst>
          </p:cNvPr>
          <p:cNvSpPr>
            <a:spLocks noGrp="1"/>
          </p:cNvSpPr>
          <p:nvPr>
            <p:ph type="body" sz="quarter" idx="13" hasCustomPrompt="1"/>
          </p:nvPr>
        </p:nvSpPr>
        <p:spPr>
          <a:xfrm>
            <a:off x="4405313" y="4965110"/>
            <a:ext cx="3107617" cy="275625"/>
          </a:xfrm>
        </p:spPr>
        <p:txBody>
          <a:bodyPr lIns="0" tIns="0" rIns="0" bIns="0"/>
          <a:lstStyle>
            <a:lvl1pPr>
              <a:defRPr sz="1800" b="1"/>
            </a:lvl1pPr>
          </a:lstStyle>
          <a:p>
            <a:pPr lvl="0"/>
            <a:r>
              <a:rPr lang="pl-PL"/>
              <a:t>Name Surname</a:t>
            </a:r>
            <a:endParaRPr lang="en-US"/>
          </a:p>
        </p:txBody>
      </p:sp>
      <p:sp>
        <p:nvSpPr>
          <p:cNvPr id="5" name="Text Placeholder 18">
            <a:extLst>
              <a:ext uri="{FF2B5EF4-FFF2-40B4-BE49-F238E27FC236}">
                <a16:creationId xmlns:a16="http://schemas.microsoft.com/office/drawing/2014/main" id="{F279F412-5ACB-4BEA-8004-605930E3AC6B}"/>
              </a:ext>
            </a:extLst>
          </p:cNvPr>
          <p:cNvSpPr>
            <a:spLocks noGrp="1"/>
          </p:cNvSpPr>
          <p:nvPr>
            <p:ph type="body" sz="quarter" idx="14" hasCustomPrompt="1"/>
          </p:nvPr>
        </p:nvSpPr>
        <p:spPr>
          <a:xfrm>
            <a:off x="4405313" y="5240736"/>
            <a:ext cx="3107617" cy="569514"/>
          </a:xfrm>
        </p:spPr>
        <p:txBody>
          <a:bodyPr lIns="0" tIns="0" rIns="0" bIns="0"/>
          <a:lstStyle>
            <a:lvl1pPr>
              <a:defRPr sz="1800"/>
            </a:lvl1pPr>
          </a:lstStyle>
          <a:p>
            <a:pPr lvl="0"/>
            <a:r>
              <a:rPr lang="pl-PL"/>
              <a:t>Position</a:t>
            </a:r>
            <a:endParaRPr lang="en-US"/>
          </a:p>
        </p:txBody>
      </p:sp>
      <p:sp>
        <p:nvSpPr>
          <p:cNvPr id="2" name="Title 1">
            <a:extLst>
              <a:ext uri="{FF2B5EF4-FFF2-40B4-BE49-F238E27FC236}">
                <a16:creationId xmlns:a16="http://schemas.microsoft.com/office/drawing/2014/main" id="{84676A81-8F72-4984-B539-091A8A044026}"/>
              </a:ext>
            </a:extLst>
          </p:cNvPr>
          <p:cNvSpPr>
            <a:spLocks noGrp="1"/>
          </p:cNvSpPr>
          <p:nvPr>
            <p:ph type="title"/>
          </p:nvPr>
        </p:nvSpPr>
        <p:spPr>
          <a:xfrm>
            <a:off x="792000" y="2725200"/>
            <a:ext cx="3362400" cy="1655763"/>
          </a:xfrm>
        </p:spPr>
        <p:txBody>
          <a:bodyPr lIns="0" tIns="0" rIns="0" bIns="0"/>
          <a:lstStyle/>
          <a:p>
            <a:r>
              <a:rPr lang="en-US"/>
              <a:t>Click to edit Master title style</a:t>
            </a:r>
          </a:p>
        </p:txBody>
      </p:sp>
      <p:sp>
        <p:nvSpPr>
          <p:cNvPr id="10" name="Picture Placeholder 14">
            <a:extLst>
              <a:ext uri="{FF2B5EF4-FFF2-40B4-BE49-F238E27FC236}">
                <a16:creationId xmlns:a16="http://schemas.microsoft.com/office/drawing/2014/main" id="{92B4F949-DCA1-4AD5-BEBD-6EB12C13A17E}"/>
              </a:ext>
            </a:extLst>
          </p:cNvPr>
          <p:cNvSpPr>
            <a:spLocks noGrp="1"/>
          </p:cNvSpPr>
          <p:nvPr>
            <p:ph type="pic" sz="quarter" idx="15"/>
          </p:nvPr>
        </p:nvSpPr>
        <p:spPr>
          <a:xfrm>
            <a:off x="7986209" y="2387336"/>
            <a:ext cx="2444708" cy="2444709"/>
          </a:xfrm>
          <a:prstGeom prst="ellipse">
            <a:avLst/>
          </a:prstGeom>
        </p:spPr>
        <p:txBody>
          <a:bodyPr anchor="ctr"/>
          <a:lstStyle>
            <a:lvl1pPr algn="ctr">
              <a:defRPr/>
            </a:lvl1pPr>
          </a:lstStyle>
          <a:p>
            <a:r>
              <a:rPr lang="en-US"/>
              <a:t>Click icon to add picture</a:t>
            </a:r>
          </a:p>
        </p:txBody>
      </p:sp>
      <p:sp>
        <p:nvSpPr>
          <p:cNvPr id="11" name="Text Placeholder 18">
            <a:extLst>
              <a:ext uri="{FF2B5EF4-FFF2-40B4-BE49-F238E27FC236}">
                <a16:creationId xmlns:a16="http://schemas.microsoft.com/office/drawing/2014/main" id="{441B7C3E-C7A5-4087-869A-CAC613A4C1B7}"/>
              </a:ext>
            </a:extLst>
          </p:cNvPr>
          <p:cNvSpPr>
            <a:spLocks noGrp="1"/>
          </p:cNvSpPr>
          <p:nvPr>
            <p:ph type="body" sz="quarter" idx="16" hasCustomPrompt="1"/>
          </p:nvPr>
        </p:nvSpPr>
        <p:spPr>
          <a:xfrm>
            <a:off x="7986209" y="4965110"/>
            <a:ext cx="3107617" cy="275625"/>
          </a:xfrm>
        </p:spPr>
        <p:txBody>
          <a:bodyPr lIns="0" tIns="0" rIns="0" bIns="0"/>
          <a:lstStyle>
            <a:lvl1pPr>
              <a:defRPr sz="1800" b="1"/>
            </a:lvl1pPr>
          </a:lstStyle>
          <a:p>
            <a:pPr lvl="0"/>
            <a:r>
              <a:rPr lang="pl-PL"/>
              <a:t>Name Surname</a:t>
            </a:r>
            <a:endParaRPr lang="en-US"/>
          </a:p>
        </p:txBody>
      </p:sp>
      <p:sp>
        <p:nvSpPr>
          <p:cNvPr id="12" name="Text Placeholder 18">
            <a:extLst>
              <a:ext uri="{FF2B5EF4-FFF2-40B4-BE49-F238E27FC236}">
                <a16:creationId xmlns:a16="http://schemas.microsoft.com/office/drawing/2014/main" id="{48F23A32-BF0D-49D2-9A27-A4192F5C5963}"/>
              </a:ext>
            </a:extLst>
          </p:cNvPr>
          <p:cNvSpPr>
            <a:spLocks noGrp="1"/>
          </p:cNvSpPr>
          <p:nvPr>
            <p:ph type="body" sz="quarter" idx="17" hasCustomPrompt="1"/>
          </p:nvPr>
        </p:nvSpPr>
        <p:spPr>
          <a:xfrm>
            <a:off x="7986209" y="5240736"/>
            <a:ext cx="3107617" cy="569514"/>
          </a:xfrm>
        </p:spPr>
        <p:txBody>
          <a:bodyPr lIns="0" tIns="0" rIns="0" bIns="0"/>
          <a:lstStyle>
            <a:lvl1pPr>
              <a:defRPr sz="1800"/>
            </a:lvl1pPr>
          </a:lstStyle>
          <a:p>
            <a:pPr lvl="0"/>
            <a:r>
              <a:rPr lang="pl-PL"/>
              <a:t>Position</a:t>
            </a:r>
            <a:endParaRPr lang="en-US"/>
          </a:p>
        </p:txBody>
      </p:sp>
    </p:spTree>
    <p:extLst>
      <p:ext uri="{BB962C8B-B14F-4D97-AF65-F5344CB8AC3E}">
        <p14:creationId xmlns:p14="http://schemas.microsoft.com/office/powerpoint/2010/main" val="20692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scination_18: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87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scination_19: End">
    <p:spTree>
      <p:nvGrpSpPr>
        <p:cNvPr id="1" name=""/>
        <p:cNvGrpSpPr/>
        <p:nvPr/>
      </p:nvGrpSpPr>
      <p:grpSpPr>
        <a:xfrm>
          <a:off x="0" y="0"/>
          <a:ext cx="0" cy="0"/>
          <a:chOff x="0" y="0"/>
          <a:chExt cx="0" cy="0"/>
        </a:xfrm>
      </p:grpSpPr>
      <p:pic>
        <p:nvPicPr>
          <p:cNvPr id="3" name="Picture 19">
            <a:extLst>
              <a:ext uri="{FF2B5EF4-FFF2-40B4-BE49-F238E27FC236}">
                <a16:creationId xmlns:a16="http://schemas.microsoft.com/office/drawing/2014/main" id="{DCF4B799-8304-4607-AEE8-687B7D90190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scination_2: Picture + Tex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60BE94-7991-405E-B930-0F942865A5BB}"/>
              </a:ext>
            </a:extLst>
          </p:cNvPr>
          <p:cNvSpPr>
            <a:spLocks noGrp="1"/>
          </p:cNvSpPr>
          <p:nvPr>
            <p:ph type="pic" sz="quarter" idx="10"/>
          </p:nvPr>
        </p:nvSpPr>
        <p:spPr>
          <a:xfrm>
            <a:off x="0" y="0"/>
            <a:ext cx="12192000" cy="6858000"/>
          </a:xfrm>
        </p:spPr>
        <p:txBody>
          <a:bodyPr lIns="0" tIns="0" rIns="0" bIns="0"/>
          <a:lstStyle/>
          <a:p>
            <a:r>
              <a:rPr lang="en-US"/>
              <a:t>Click icon to add picture</a:t>
            </a:r>
          </a:p>
        </p:txBody>
      </p:sp>
      <p:sp>
        <p:nvSpPr>
          <p:cNvPr id="2" name="Title 1">
            <a:extLst>
              <a:ext uri="{FF2B5EF4-FFF2-40B4-BE49-F238E27FC236}">
                <a16:creationId xmlns:a16="http://schemas.microsoft.com/office/drawing/2014/main" id="{87CF622D-52F4-4D6B-8A63-50559C741D14}"/>
              </a:ext>
            </a:extLst>
          </p:cNvPr>
          <p:cNvSpPr>
            <a:spLocks noGrp="1"/>
          </p:cNvSpPr>
          <p:nvPr>
            <p:ph type="title"/>
          </p:nvPr>
        </p:nvSpPr>
        <p:spPr>
          <a:xfrm>
            <a:off x="1055688" y="1268413"/>
            <a:ext cx="4968875" cy="4320827"/>
          </a:xfrm>
        </p:spPr>
        <p:txBody>
          <a:bodyPr lIns="0" tIns="0" rIns="0" bIns="0"/>
          <a:lstStyle>
            <a:lvl1pPr>
              <a:defRPr sz="3200"/>
            </a:lvl1pPr>
          </a:lstStyle>
          <a:p>
            <a:r>
              <a:rPr lang="en-US"/>
              <a:t>Click to edit Master title style</a:t>
            </a:r>
          </a:p>
        </p:txBody>
      </p:sp>
    </p:spTree>
    <p:extLst>
      <p:ext uri="{BB962C8B-B14F-4D97-AF65-F5344CB8AC3E}">
        <p14:creationId xmlns:p14="http://schemas.microsoft.com/office/powerpoint/2010/main" val="400044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scination_3: Picture + Text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60BE94-7991-405E-B930-0F942865A5BB}"/>
              </a:ext>
            </a:extLst>
          </p:cNvPr>
          <p:cNvSpPr>
            <a:spLocks noGrp="1"/>
          </p:cNvSpPr>
          <p:nvPr>
            <p:ph type="pic" sz="quarter" idx="10"/>
          </p:nvPr>
        </p:nvSpPr>
        <p:spPr>
          <a:xfrm>
            <a:off x="0" y="0"/>
            <a:ext cx="12192000" cy="6858000"/>
          </a:xfrm>
          <a:solidFill>
            <a:schemeClr val="bg2"/>
          </a:solidFill>
        </p:spPr>
        <p:txBody>
          <a:bodyPr lIns="0" tIns="0" rIns="0" bIns="0"/>
          <a:lstStyle/>
          <a:p>
            <a:r>
              <a:rPr lang="en-US"/>
              <a:t>Click icon to add picture</a:t>
            </a:r>
          </a:p>
        </p:txBody>
      </p:sp>
      <p:sp>
        <p:nvSpPr>
          <p:cNvPr id="2" name="Title 1">
            <a:extLst>
              <a:ext uri="{FF2B5EF4-FFF2-40B4-BE49-F238E27FC236}">
                <a16:creationId xmlns:a16="http://schemas.microsoft.com/office/drawing/2014/main" id="{87CF622D-52F4-4D6B-8A63-50559C741D14}"/>
              </a:ext>
            </a:extLst>
          </p:cNvPr>
          <p:cNvSpPr>
            <a:spLocks noGrp="1"/>
          </p:cNvSpPr>
          <p:nvPr>
            <p:ph type="title"/>
          </p:nvPr>
        </p:nvSpPr>
        <p:spPr>
          <a:xfrm>
            <a:off x="3611562" y="1268413"/>
            <a:ext cx="4968875" cy="4320827"/>
          </a:xfrm>
        </p:spPr>
        <p:txBody>
          <a:bodyPr lIns="0" tIns="0" rIns="0" bIns="0"/>
          <a:lstStyle>
            <a:lvl1pPr>
              <a:defRPr sz="32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0A28DE06-A6A7-4F5C-97B3-D72AD83A43B0}"/>
              </a:ext>
            </a:extLst>
          </p:cNvPr>
          <p:cNvSpPr>
            <a:spLocks noGrp="1"/>
          </p:cNvSpPr>
          <p:nvPr>
            <p:ph type="body" sz="quarter" idx="11" hasCustomPrompt="1"/>
          </p:nvPr>
        </p:nvSpPr>
        <p:spPr>
          <a:xfrm>
            <a:off x="-539849" y="476672"/>
            <a:ext cx="4619625" cy="6858000"/>
          </a:xfrm>
        </p:spPr>
        <p:txBody>
          <a:bodyPr lIns="0" tIns="0" rIns="0" bIns="0" anchor="ctr"/>
          <a:lstStyle>
            <a:lvl1pPr algn="l">
              <a:defRPr sz="70000" b="1">
                <a:solidFill>
                  <a:schemeClr val="bg1"/>
                </a:solidFill>
              </a:defRPr>
            </a:lvl1pPr>
          </a:lstStyle>
          <a:p>
            <a:pPr lvl="0"/>
            <a:r>
              <a:rPr lang="pl-PL"/>
              <a:t>1</a:t>
            </a:r>
            <a:endParaRPr lang="en-US"/>
          </a:p>
        </p:txBody>
      </p:sp>
    </p:spTree>
    <p:extLst>
      <p:ext uri="{BB962C8B-B14F-4D97-AF65-F5344CB8AC3E}">
        <p14:creationId xmlns:p14="http://schemas.microsoft.com/office/powerpoint/2010/main" val="306383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scination_4: Text + Numbers + Background">
    <p:bg>
      <p:bgPr>
        <a:solidFill>
          <a:schemeClr val="accent5"/>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C1E8DC6-B959-4206-82F8-03DBB9091408}"/>
              </a:ext>
            </a:extLst>
          </p:cNvPr>
          <p:cNvSpPr>
            <a:spLocks noGrp="1"/>
          </p:cNvSpPr>
          <p:nvPr>
            <p:ph type="body" sz="quarter" idx="12" hasCustomPrompt="1"/>
          </p:nvPr>
        </p:nvSpPr>
        <p:spPr>
          <a:xfrm>
            <a:off x="8101111" y="476672"/>
            <a:ext cx="4619625" cy="6858000"/>
          </a:xfrm>
        </p:spPr>
        <p:txBody>
          <a:bodyPr lIns="0" tIns="0" rIns="0" bIns="0" anchor="ctr"/>
          <a:lstStyle>
            <a:lvl1pPr algn="l">
              <a:defRPr sz="70000" b="1">
                <a:solidFill>
                  <a:schemeClr val="bg1"/>
                </a:solidFill>
              </a:defRPr>
            </a:lvl1pPr>
          </a:lstStyle>
          <a:p>
            <a:pPr lvl="0"/>
            <a:r>
              <a:rPr lang="pl-PL"/>
              <a:t>1</a:t>
            </a:r>
            <a:endParaRPr lang="en-US"/>
          </a:p>
        </p:txBody>
      </p:sp>
      <p:sp>
        <p:nvSpPr>
          <p:cNvPr id="3" name="Text Placeholder 6">
            <a:extLst>
              <a:ext uri="{FF2B5EF4-FFF2-40B4-BE49-F238E27FC236}">
                <a16:creationId xmlns:a16="http://schemas.microsoft.com/office/drawing/2014/main" id="{FC5E2514-3BCE-43ED-9E8B-E260AD697117}"/>
              </a:ext>
            </a:extLst>
          </p:cNvPr>
          <p:cNvSpPr>
            <a:spLocks noGrp="1"/>
          </p:cNvSpPr>
          <p:nvPr>
            <p:ph type="body" sz="quarter" idx="10" hasCustomPrompt="1"/>
          </p:nvPr>
        </p:nvSpPr>
        <p:spPr>
          <a:xfrm>
            <a:off x="403126" y="620712"/>
            <a:ext cx="1300262" cy="5616575"/>
          </a:xfrm>
        </p:spPr>
        <p:txBody>
          <a:bodyPr lIns="0" tIns="0" rIns="0" bIns="0" anchor="ctr"/>
          <a:lstStyle>
            <a:lvl1pPr algn="r">
              <a:spcBef>
                <a:spcPts val="1800"/>
              </a:spcBef>
              <a:defRPr sz="2000" b="1">
                <a:solidFill>
                  <a:schemeClr val="bg2"/>
                </a:solidFill>
              </a:defRPr>
            </a:lvl1pPr>
          </a:lstStyle>
          <a:p>
            <a:pPr lvl="0"/>
            <a:r>
              <a:rPr lang="pl-PL"/>
              <a:t>01.</a:t>
            </a:r>
          </a:p>
          <a:p>
            <a:pPr lvl="0"/>
            <a:r>
              <a:rPr lang="pl-PL"/>
              <a:t>02.</a:t>
            </a:r>
          </a:p>
          <a:p>
            <a:pPr lvl="0"/>
            <a:r>
              <a:rPr lang="pl-PL"/>
              <a:t>03.</a:t>
            </a:r>
          </a:p>
          <a:p>
            <a:pPr lvl="0"/>
            <a:r>
              <a:rPr lang="pl-PL"/>
              <a:t>04.</a:t>
            </a:r>
          </a:p>
          <a:p>
            <a:pPr lvl="0"/>
            <a:r>
              <a:rPr lang="pl-PL"/>
              <a:t>05.</a:t>
            </a:r>
          </a:p>
          <a:p>
            <a:pPr lvl="0"/>
            <a:r>
              <a:rPr lang="pl-PL"/>
              <a:t>06.</a:t>
            </a:r>
          </a:p>
          <a:p>
            <a:pPr lvl="0"/>
            <a:r>
              <a:rPr lang="pl-PL"/>
              <a:t>07.</a:t>
            </a:r>
          </a:p>
        </p:txBody>
      </p:sp>
      <p:sp>
        <p:nvSpPr>
          <p:cNvPr id="4" name="Text Placeholder 8">
            <a:extLst>
              <a:ext uri="{FF2B5EF4-FFF2-40B4-BE49-F238E27FC236}">
                <a16:creationId xmlns:a16="http://schemas.microsoft.com/office/drawing/2014/main" id="{16EB2B13-9309-45B7-BB56-31EA2A1BD968}"/>
              </a:ext>
            </a:extLst>
          </p:cNvPr>
          <p:cNvSpPr>
            <a:spLocks noGrp="1"/>
          </p:cNvSpPr>
          <p:nvPr>
            <p:ph type="body" sz="quarter" idx="11"/>
          </p:nvPr>
        </p:nvSpPr>
        <p:spPr>
          <a:xfrm>
            <a:off x="1919536" y="620713"/>
            <a:ext cx="8424614" cy="5616575"/>
          </a:xfrm>
        </p:spPr>
        <p:txBody>
          <a:bodyPr lIns="0" tIns="0" rIns="0" bIns="0" anchor="ctr"/>
          <a:lstStyle>
            <a:lvl1pPr marL="0" marR="0" indent="0" algn="l" defTabSz="914491" rtl="0" eaLnBrk="1" fontAlgn="auto" latinLnBrk="0" hangingPunct="1">
              <a:lnSpc>
                <a:spcPct val="100000"/>
              </a:lnSpc>
              <a:spcBef>
                <a:spcPts val="1800"/>
              </a:spcBef>
              <a:spcAft>
                <a:spcPts val="0"/>
              </a:spcAft>
              <a:buClrTx/>
              <a:buSzTx/>
              <a:buFont typeface="Arial" panose="020B0604020202020204" pitchFamily="34" charset="0"/>
              <a:buNone/>
              <a:tabLst/>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95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scination_5: Title +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B0F7308-9015-463D-BAEC-5770C69EA500}"/>
              </a:ext>
            </a:extLst>
          </p:cNvPr>
          <p:cNvSpPr>
            <a:spLocks noGrp="1"/>
          </p:cNvSpPr>
          <p:nvPr>
            <p:ph type="body" sz="quarter" idx="10"/>
          </p:nvPr>
        </p:nvSpPr>
        <p:spPr>
          <a:xfrm>
            <a:off x="407988" y="2708275"/>
            <a:ext cx="11376644" cy="352903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74D5D19C-1BEC-4BCB-9DD0-3C3D7A114ECE}"/>
              </a:ext>
            </a:extLst>
          </p:cNvPr>
          <p:cNvSpPr>
            <a:spLocks noGrp="1"/>
          </p:cNvSpPr>
          <p:nvPr>
            <p:ph type="title"/>
          </p:nvPr>
        </p:nvSpPr>
        <p:spPr/>
        <p:txBody>
          <a:bodyPr lIns="0" tIns="0" rIns="0" bIns="0"/>
          <a:lstStyle/>
          <a:p>
            <a:r>
              <a:rPr lang="en-US"/>
              <a:t>Click to edit Master title style</a:t>
            </a:r>
          </a:p>
        </p:txBody>
      </p:sp>
    </p:spTree>
    <p:extLst>
      <p:ext uri="{BB962C8B-B14F-4D97-AF65-F5344CB8AC3E}">
        <p14:creationId xmlns:p14="http://schemas.microsoft.com/office/powerpoint/2010/main" val="87482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scination_6: Title + Text 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B0F7308-9015-463D-BAEC-5770C69EA500}"/>
              </a:ext>
            </a:extLst>
          </p:cNvPr>
          <p:cNvSpPr>
            <a:spLocks noGrp="1"/>
          </p:cNvSpPr>
          <p:nvPr>
            <p:ph type="body" sz="quarter" idx="10"/>
          </p:nvPr>
        </p:nvSpPr>
        <p:spPr>
          <a:xfrm>
            <a:off x="407988" y="2708275"/>
            <a:ext cx="11376644" cy="3529037"/>
          </a:xfrm>
        </p:spPr>
        <p:txBody>
          <a:bodyPr lIns="0" tIns="0" rIns="0" bIns="0" numCol="2" spcCol="72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74D5D19C-1BEC-4BCB-9DD0-3C3D7A114ECE}"/>
              </a:ext>
            </a:extLst>
          </p:cNvPr>
          <p:cNvSpPr>
            <a:spLocks noGrp="1"/>
          </p:cNvSpPr>
          <p:nvPr>
            <p:ph type="title"/>
          </p:nvPr>
        </p:nvSpPr>
        <p:spPr/>
        <p:txBody>
          <a:bodyPr lIns="0" tIns="0" rIns="0" bIns="0"/>
          <a:lstStyle/>
          <a:p>
            <a:r>
              <a:rPr lang="en-US"/>
              <a:t>Click to edit Master title style</a:t>
            </a:r>
          </a:p>
        </p:txBody>
      </p:sp>
    </p:spTree>
    <p:extLst>
      <p:ext uri="{BB962C8B-B14F-4D97-AF65-F5344CB8AC3E}">
        <p14:creationId xmlns:p14="http://schemas.microsoft.com/office/powerpoint/2010/main" val="67114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scination_7: Title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FB9F-3627-4CC2-BC1D-C3F99C981BA6}"/>
              </a:ext>
            </a:extLst>
          </p:cNvPr>
          <p:cNvSpPr>
            <a:spLocks noGrp="1"/>
          </p:cNvSpPr>
          <p:nvPr>
            <p:ph type="title"/>
          </p:nvPr>
        </p:nvSpPr>
        <p:spPr/>
        <p:txBody>
          <a:bodyPr lIns="0" tIns="0" rIns="0" bIns="0"/>
          <a:lstStyle/>
          <a:p>
            <a:r>
              <a:rPr lang="en-US"/>
              <a:t>Click to edit Master title style</a:t>
            </a:r>
          </a:p>
        </p:txBody>
      </p:sp>
      <p:sp>
        <p:nvSpPr>
          <p:cNvPr id="4" name="Text Placeholder 3">
            <a:extLst>
              <a:ext uri="{FF2B5EF4-FFF2-40B4-BE49-F238E27FC236}">
                <a16:creationId xmlns:a16="http://schemas.microsoft.com/office/drawing/2014/main" id="{AF877223-FA5D-4A4C-A589-94A17ED8AC78}"/>
              </a:ext>
            </a:extLst>
          </p:cNvPr>
          <p:cNvSpPr>
            <a:spLocks noGrp="1"/>
          </p:cNvSpPr>
          <p:nvPr>
            <p:ph type="body" sz="quarter" idx="10"/>
          </p:nvPr>
        </p:nvSpPr>
        <p:spPr>
          <a:xfrm>
            <a:off x="407987" y="2708275"/>
            <a:ext cx="5327974"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DC8BF275-645A-460D-B90B-B83B1CE8F2A1}"/>
              </a:ext>
            </a:extLst>
          </p:cNvPr>
          <p:cNvSpPr>
            <a:spLocks noGrp="1"/>
          </p:cNvSpPr>
          <p:nvPr>
            <p:ph type="body" sz="quarter" idx="11"/>
          </p:nvPr>
        </p:nvSpPr>
        <p:spPr>
          <a:xfrm>
            <a:off x="6456657" y="2708275"/>
            <a:ext cx="5327975"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5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scination_8: Title + Three Colum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877223-FA5D-4A4C-A589-94A17ED8AC78}"/>
              </a:ext>
            </a:extLst>
          </p:cNvPr>
          <p:cNvSpPr>
            <a:spLocks noGrp="1"/>
          </p:cNvSpPr>
          <p:nvPr>
            <p:ph type="body" sz="quarter" idx="10"/>
          </p:nvPr>
        </p:nvSpPr>
        <p:spPr>
          <a:xfrm>
            <a:off x="407985" y="2708275"/>
            <a:ext cx="3528000"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33EA473-A88E-4FB6-8A38-49E942411C2E}"/>
              </a:ext>
            </a:extLst>
          </p:cNvPr>
          <p:cNvSpPr>
            <a:spLocks noGrp="1"/>
          </p:cNvSpPr>
          <p:nvPr>
            <p:ph type="title"/>
          </p:nvPr>
        </p:nvSpPr>
        <p:spPr/>
        <p:txBody>
          <a:bodyPr lIns="0" tIns="0" rIns="0" bIns="0"/>
          <a:lstStyle/>
          <a:p>
            <a:r>
              <a:rPr lang="en-US"/>
              <a:t>Click to edit Master title style</a:t>
            </a:r>
          </a:p>
        </p:txBody>
      </p:sp>
      <p:sp>
        <p:nvSpPr>
          <p:cNvPr id="8" name="Text Placeholder 3">
            <a:extLst>
              <a:ext uri="{FF2B5EF4-FFF2-40B4-BE49-F238E27FC236}">
                <a16:creationId xmlns:a16="http://schemas.microsoft.com/office/drawing/2014/main" id="{D6B11273-C20B-430B-95C8-3871129872AE}"/>
              </a:ext>
            </a:extLst>
          </p:cNvPr>
          <p:cNvSpPr>
            <a:spLocks noGrp="1"/>
          </p:cNvSpPr>
          <p:nvPr>
            <p:ph type="body" sz="quarter" idx="11"/>
          </p:nvPr>
        </p:nvSpPr>
        <p:spPr>
          <a:xfrm>
            <a:off x="4331999" y="2708275"/>
            <a:ext cx="3528000"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8BA04C2B-94A3-4A2A-8233-57C4DAF8B354}"/>
              </a:ext>
            </a:extLst>
          </p:cNvPr>
          <p:cNvSpPr>
            <a:spLocks noGrp="1"/>
          </p:cNvSpPr>
          <p:nvPr>
            <p:ph type="body" sz="quarter" idx="12"/>
          </p:nvPr>
        </p:nvSpPr>
        <p:spPr>
          <a:xfrm>
            <a:off x="8256013" y="2708275"/>
            <a:ext cx="3528000"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49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scination_9: Title + Four Colum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08EBD8B0-311D-4AB7-ABE1-8A67D00BC9A0}"/>
              </a:ext>
            </a:extLst>
          </p:cNvPr>
          <p:cNvSpPr>
            <a:spLocks noGrp="1"/>
          </p:cNvSpPr>
          <p:nvPr>
            <p:ph type="body" sz="quarter" idx="17"/>
          </p:nvPr>
        </p:nvSpPr>
        <p:spPr>
          <a:xfrm>
            <a:off x="407985" y="2708275"/>
            <a:ext cx="25196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DFFA9611-85BA-4959-91F3-F27627946296}"/>
              </a:ext>
            </a:extLst>
          </p:cNvPr>
          <p:cNvSpPr>
            <a:spLocks noGrp="1"/>
          </p:cNvSpPr>
          <p:nvPr>
            <p:ph type="body" sz="quarter" idx="21"/>
          </p:nvPr>
        </p:nvSpPr>
        <p:spPr>
          <a:xfrm>
            <a:off x="3360107" y="2708275"/>
            <a:ext cx="25196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0F2CADBF-8104-4F08-BF7B-1091CC83A3CC}"/>
              </a:ext>
            </a:extLst>
          </p:cNvPr>
          <p:cNvSpPr>
            <a:spLocks noGrp="1"/>
          </p:cNvSpPr>
          <p:nvPr>
            <p:ph type="body" sz="quarter" idx="22"/>
          </p:nvPr>
        </p:nvSpPr>
        <p:spPr>
          <a:xfrm>
            <a:off x="6312229" y="2708275"/>
            <a:ext cx="25196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CB322BA7-057A-4F30-8C93-9F240B5793FB}"/>
              </a:ext>
            </a:extLst>
          </p:cNvPr>
          <p:cNvSpPr>
            <a:spLocks noGrp="1"/>
          </p:cNvSpPr>
          <p:nvPr>
            <p:ph type="body" sz="quarter" idx="23"/>
          </p:nvPr>
        </p:nvSpPr>
        <p:spPr>
          <a:xfrm>
            <a:off x="9264350" y="2708275"/>
            <a:ext cx="25196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209661C-7A32-45A7-88F7-975702673307}"/>
              </a:ext>
            </a:extLst>
          </p:cNvPr>
          <p:cNvSpPr>
            <a:spLocks noGrp="1"/>
          </p:cNvSpPr>
          <p:nvPr>
            <p:ph type="title"/>
          </p:nvPr>
        </p:nvSpPr>
        <p:spPr/>
        <p:txBody>
          <a:bodyPr lIns="0" tIns="0" rIns="0" bIns="0"/>
          <a:lstStyle/>
          <a:p>
            <a:r>
              <a:rPr lang="en-US"/>
              <a:t>Click to edit Master title style</a:t>
            </a:r>
          </a:p>
        </p:txBody>
      </p:sp>
    </p:spTree>
    <p:extLst>
      <p:ext uri="{BB962C8B-B14F-4D97-AF65-F5344CB8AC3E}">
        <p14:creationId xmlns:p14="http://schemas.microsoft.com/office/powerpoint/2010/main" val="37189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07988" y="260350"/>
            <a:ext cx="11376644" cy="1655763"/>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bwMode="gray">
          <a:xfrm>
            <a:off x="407988" y="2708275"/>
            <a:ext cx="11376644" cy="35290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32" r:id="rId3"/>
    <p:sldLayoutId id="2147483733" r:id="rId4"/>
    <p:sldLayoutId id="2147483713" r:id="rId5"/>
    <p:sldLayoutId id="2147483728" r:id="rId6"/>
    <p:sldLayoutId id="2147483725" r:id="rId7"/>
    <p:sldLayoutId id="2147483724" r:id="rId8"/>
    <p:sldLayoutId id="2147483721" r:id="rId9"/>
    <p:sldLayoutId id="2147483722" r:id="rId10"/>
    <p:sldLayoutId id="2147483720" r:id="rId11"/>
    <p:sldLayoutId id="2147483715" r:id="rId12"/>
    <p:sldLayoutId id="2147483716" r:id="rId13"/>
    <p:sldLayoutId id="2147483717" r:id="rId14"/>
    <p:sldLayoutId id="2147483719" r:id="rId15"/>
    <p:sldLayoutId id="2147483730" r:id="rId16"/>
    <p:sldLayoutId id="2147483731" r:id="rId17"/>
    <p:sldLayoutId id="2147483718" r:id="rId18"/>
    <p:sldLayoutId id="214748372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3200" b="0"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200" kern="1200">
          <a:solidFill>
            <a:schemeClr val="tx1"/>
          </a:solidFill>
          <a:latin typeface="+mn-lt"/>
          <a:ea typeface="+mn-ea"/>
          <a:cs typeface="+mn-cs"/>
        </a:defRPr>
      </a:lvl1pPr>
      <a:lvl2pPr marL="0" algn="l" defTabSz="914491" rtl="0" eaLnBrk="1" latinLnBrk="0" hangingPunct="1">
        <a:defRPr sz="1200" kern="1200">
          <a:solidFill>
            <a:schemeClr val="tx1"/>
          </a:solidFill>
          <a:latin typeface="+mn-lt"/>
          <a:ea typeface="+mn-ea"/>
          <a:cs typeface="+mn-cs"/>
        </a:defRPr>
      </a:lvl2pPr>
      <a:lvl3pPr marL="0" algn="l" defTabSz="914491" rtl="0" eaLnBrk="1" latinLnBrk="0" hangingPunct="1">
        <a:defRPr sz="1200" kern="1200">
          <a:solidFill>
            <a:schemeClr val="tx1"/>
          </a:solidFill>
          <a:latin typeface="+mn-lt"/>
          <a:ea typeface="+mn-ea"/>
          <a:cs typeface="+mn-cs"/>
        </a:defRPr>
      </a:lvl3pPr>
      <a:lvl4pPr marL="0" algn="l" defTabSz="914491" rtl="0" eaLnBrk="1" latinLnBrk="0" hangingPunct="1">
        <a:defRPr sz="1200" kern="1200">
          <a:solidFill>
            <a:schemeClr val="tx1"/>
          </a:solidFill>
          <a:latin typeface="+mn-lt"/>
          <a:ea typeface="+mn-ea"/>
          <a:cs typeface="+mn-cs"/>
        </a:defRPr>
      </a:lvl4pPr>
      <a:lvl5pPr marL="0" algn="l" defTabSz="914491" rtl="0" eaLnBrk="1" latinLnBrk="0" hangingPunct="1">
        <a:defRPr sz="1200" kern="1200">
          <a:solidFill>
            <a:schemeClr val="tx1"/>
          </a:solidFill>
          <a:latin typeface="+mn-lt"/>
          <a:ea typeface="+mn-ea"/>
          <a:cs typeface="+mn-cs"/>
        </a:defRPr>
      </a:lvl5pPr>
      <a:lvl6pPr marL="0" algn="l" defTabSz="914491" rtl="0" eaLnBrk="1" latinLnBrk="0" hangingPunct="1">
        <a:defRPr sz="1200" kern="1200">
          <a:solidFill>
            <a:schemeClr val="tx1"/>
          </a:solidFill>
          <a:latin typeface="+mn-lt"/>
          <a:ea typeface="+mn-ea"/>
          <a:cs typeface="+mn-cs"/>
        </a:defRPr>
      </a:lvl6pPr>
      <a:lvl7pPr marL="0" algn="l" defTabSz="914491" rtl="0" eaLnBrk="1" latinLnBrk="0" hangingPunct="1">
        <a:defRPr sz="1200" kern="1200">
          <a:solidFill>
            <a:schemeClr val="tx1"/>
          </a:solidFill>
          <a:latin typeface="+mn-lt"/>
          <a:ea typeface="+mn-ea"/>
          <a:cs typeface="+mn-cs"/>
        </a:defRPr>
      </a:lvl7pPr>
      <a:lvl8pPr marL="0" algn="l" defTabSz="914491" rtl="0" eaLnBrk="1" latinLnBrk="0" hangingPunct="1">
        <a:defRPr sz="1200" kern="1200">
          <a:solidFill>
            <a:schemeClr val="tx1"/>
          </a:solidFill>
          <a:latin typeface="+mn-lt"/>
          <a:ea typeface="+mn-ea"/>
          <a:cs typeface="+mn-cs"/>
        </a:defRPr>
      </a:lvl8pPr>
      <a:lvl9pPr marL="0" algn="l" defTabSz="914491"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7423" userDrawn="1">
          <p15:clr>
            <a:srgbClr val="F26B43"/>
          </p15:clr>
        </p15:guide>
        <p15:guide id="3" pos="257" userDrawn="1">
          <p15:clr>
            <a:srgbClr val="F26B43"/>
          </p15:clr>
        </p15:guide>
        <p15:guide id="4" orient="horz" pos="4020" userDrawn="1">
          <p15:clr>
            <a:srgbClr val="F26B43"/>
          </p15:clr>
        </p15:guide>
        <p15:guide id="5" pos="2071" userDrawn="1">
          <p15:clr>
            <a:srgbClr val="F26B43"/>
          </p15:clr>
        </p15:guide>
        <p15:guide id="7" orient="horz" pos="1298" userDrawn="1">
          <p15:clr>
            <a:srgbClr val="F26B43"/>
          </p15:clr>
        </p15:guide>
        <p15:guide id="8" pos="2887" userDrawn="1">
          <p15:clr>
            <a:srgbClr val="F26B43"/>
          </p15:clr>
        </p15:guide>
        <p15:guide id="9" pos="1164" userDrawn="1">
          <p15:clr>
            <a:srgbClr val="F26B43"/>
          </p15:clr>
        </p15:guide>
        <p15:guide id="10" orient="horz" pos="300" userDrawn="1">
          <p15:clr>
            <a:srgbClr val="F26B43"/>
          </p15:clr>
        </p15:guide>
        <p15:guide id="11" orient="horz" pos="1207" userDrawn="1">
          <p15:clr>
            <a:srgbClr val="F26B43"/>
          </p15:clr>
        </p15:guide>
        <p15:guide id="12" pos="4702" userDrawn="1">
          <p15:clr>
            <a:srgbClr val="F26B43"/>
          </p15:clr>
        </p15:guide>
        <p15:guide id="13" pos="2978" userDrawn="1">
          <p15:clr>
            <a:srgbClr val="F26B43"/>
          </p15:clr>
        </p15:guide>
        <p15:guide id="14" pos="1073" userDrawn="1">
          <p15:clr>
            <a:srgbClr val="F26B43"/>
          </p15:clr>
        </p15:guide>
        <p15:guide id="15" pos="1980" userDrawn="1">
          <p15:clr>
            <a:srgbClr val="F26B43"/>
          </p15:clr>
        </p15:guide>
        <p15:guide id="16" pos="4793" userDrawn="1">
          <p15:clr>
            <a:srgbClr val="F26B43"/>
          </p15:clr>
        </p15:guide>
        <p15:guide id="17" pos="5700" userDrawn="1">
          <p15:clr>
            <a:srgbClr val="F26B43"/>
          </p15:clr>
        </p15:guide>
        <p15:guide id="18" pos="5609" userDrawn="1">
          <p15:clr>
            <a:srgbClr val="F26B43"/>
          </p15:clr>
        </p15:guide>
        <p15:guide id="19" pos="6607" userDrawn="1">
          <p15:clr>
            <a:srgbClr val="F26B43"/>
          </p15:clr>
        </p15:guide>
        <p15:guide id="20" pos="6516" userDrawn="1">
          <p15:clr>
            <a:srgbClr val="F26B43"/>
          </p15:clr>
        </p15:guide>
        <p15:guide id="21" pos="3795" userDrawn="1">
          <p15:clr>
            <a:srgbClr val="F26B43"/>
          </p15:clr>
        </p15:guide>
        <p15:guide id="22" pos="3885" userDrawn="1">
          <p15:clr>
            <a:srgbClr val="F26B43"/>
          </p15:clr>
        </p15:guide>
        <p15:guide id="23" pos="166" userDrawn="1">
          <p15:clr>
            <a:srgbClr val="F26B43"/>
          </p15:clr>
        </p15:guide>
        <p15:guide id="24" pos="7514" userDrawn="1">
          <p15:clr>
            <a:srgbClr val="F26B43"/>
          </p15:clr>
        </p15:guide>
        <p15:guide id="25" orient="horz" pos="3929" userDrawn="1">
          <p15:clr>
            <a:srgbClr val="F26B43"/>
          </p15:clr>
        </p15:guide>
        <p15:guide id="26" orient="horz" pos="3113" userDrawn="1">
          <p15:clr>
            <a:srgbClr val="F26B43"/>
          </p15:clr>
        </p15:guide>
        <p15:guide id="27" orient="horz" pos="3022" userDrawn="1">
          <p15:clr>
            <a:srgbClr val="F26B43"/>
          </p15:clr>
        </p15:guide>
        <p15:guide id="28" orient="horz" pos="2205" userDrawn="1">
          <p15:clr>
            <a:srgbClr val="F26B43"/>
          </p15:clr>
        </p15:guide>
        <p15:guide id="29" orient="horz" pos="2115" userDrawn="1">
          <p15:clr>
            <a:srgbClr val="F26B43"/>
          </p15:clr>
        </p15:guide>
        <p15:guide id="30" pos="665" userDrawn="1">
          <p15:clr>
            <a:srgbClr val="5ACBF0"/>
          </p15:clr>
        </p15:guide>
        <p15:guide id="31" pos="1572" userDrawn="1">
          <p15:clr>
            <a:srgbClr val="5ACBF0"/>
          </p15:clr>
        </p15:guide>
        <p15:guide id="32" pos="2479" userDrawn="1">
          <p15:clr>
            <a:srgbClr val="5ACBF0"/>
          </p15:clr>
        </p15:guide>
        <p15:guide id="33" pos="3386" userDrawn="1">
          <p15:clr>
            <a:srgbClr val="5ACBF0"/>
          </p15:clr>
        </p15:guide>
        <p15:guide id="34" pos="7015" userDrawn="1">
          <p15:clr>
            <a:srgbClr val="5ACBF0"/>
          </p15:clr>
        </p15:guide>
        <p15:guide id="35" pos="6108" userDrawn="1">
          <p15:clr>
            <a:srgbClr val="5ACBF0"/>
          </p15:clr>
        </p15:guide>
        <p15:guide id="36" pos="5201" userDrawn="1">
          <p15:clr>
            <a:srgbClr val="5ACBF0"/>
          </p15:clr>
        </p15:guide>
        <p15:guide id="37" pos="4294" userDrawn="1">
          <p15:clr>
            <a:srgbClr val="5ACBF0"/>
          </p15:clr>
        </p15:guide>
        <p15:guide id="38" orient="horz" pos="799" userDrawn="1">
          <p15:clr>
            <a:srgbClr val="5ACBF0"/>
          </p15:clr>
        </p15:guide>
        <p15:guide id="39" orient="horz" pos="3521" userDrawn="1">
          <p15:clr>
            <a:srgbClr val="5ACBF0"/>
          </p15:clr>
        </p15:guide>
        <p15:guide id="40" orient="horz" pos="2614" userDrawn="1">
          <p15:clr>
            <a:srgbClr val="5ACBF0"/>
          </p15:clr>
        </p15:guide>
        <p15:guide id="41" orient="horz" pos="1706" userDrawn="1">
          <p15:clr>
            <a:srgbClr val="5ACBF0"/>
          </p15:clr>
        </p15:guide>
        <p15:guide id="42" orient="horz" pos="164"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1.emf"/><Relationship Id="rId7"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55.emf"/><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75.svg"/></Relationships>
</file>

<file path=ppt/slides/_rels/slide12.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86.jpeg"/><Relationship Id="rId3" Type="http://schemas.openxmlformats.org/officeDocument/2006/relationships/image" Target="../media/image76.jpeg"/><Relationship Id="rId7" Type="http://schemas.openxmlformats.org/officeDocument/2006/relationships/image" Target="../media/image80.png"/><Relationship Id="rId12" Type="http://schemas.openxmlformats.org/officeDocument/2006/relationships/image" Target="../media/image85.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9.jpeg"/><Relationship Id="rId11" Type="http://schemas.openxmlformats.org/officeDocument/2006/relationships/image" Target="../media/image84.png"/><Relationship Id="rId5" Type="http://schemas.openxmlformats.org/officeDocument/2006/relationships/image" Target="../media/image78.jpeg"/><Relationship Id="rId10" Type="http://schemas.openxmlformats.org/officeDocument/2006/relationships/image" Target="../media/image83.svg"/><Relationship Id="rId4" Type="http://schemas.openxmlformats.org/officeDocument/2006/relationships/image" Target="../media/image77.jpeg"/><Relationship Id="rId9" Type="http://schemas.openxmlformats.org/officeDocument/2006/relationships/image" Target="../media/image82.png"/></Relationships>
</file>

<file path=ppt/slides/_rels/slide1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png"/><Relationship Id="rId7"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9.svg"/><Relationship Id="rId9" Type="http://schemas.openxmlformats.org/officeDocument/2006/relationships/image" Target="../media/image92.png"/></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jpeg"/><Relationship Id="rId7" Type="http://schemas.openxmlformats.org/officeDocument/2006/relationships/image" Target="../media/image97.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6.png"/><Relationship Id="rId5" Type="http://schemas.openxmlformats.org/officeDocument/2006/relationships/image" Target="../media/image95.svg"/><Relationship Id="rId4" Type="http://schemas.openxmlformats.org/officeDocument/2006/relationships/image" Target="../media/image84.png"/><Relationship Id="rId9" Type="http://schemas.openxmlformats.org/officeDocument/2006/relationships/image" Target="../media/image99.svg"/></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00.jpeg"/><Relationship Id="rId7" Type="http://schemas.openxmlformats.org/officeDocument/2006/relationships/image" Target="../media/image97.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6.png"/><Relationship Id="rId5" Type="http://schemas.openxmlformats.org/officeDocument/2006/relationships/image" Target="../media/image95.svg"/><Relationship Id="rId4" Type="http://schemas.openxmlformats.org/officeDocument/2006/relationships/image" Target="../media/image84.png"/><Relationship Id="rId9" Type="http://schemas.openxmlformats.org/officeDocument/2006/relationships/image" Target="../media/image99.svg"/></Relationships>
</file>

<file path=ppt/slides/_rels/slide18.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image" Target="../media/image97.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96.png"/><Relationship Id="rId5" Type="http://schemas.openxmlformats.org/officeDocument/2006/relationships/image" Target="../media/image95.svg"/><Relationship Id="rId4" Type="http://schemas.openxmlformats.org/officeDocument/2006/relationships/image" Target="../media/image84.png"/></Relationships>
</file>

<file path=ppt/slides/_rels/slide1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61.emf"/><Relationship Id="rId7" Type="http://schemas.openxmlformats.org/officeDocument/2006/relationships/image" Target="../media/image105.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55.emf"/><Relationship Id="rId9" Type="http://schemas.openxmlformats.org/officeDocument/2006/relationships/image" Target="../media/image107.png"/></Relationships>
</file>

<file path=ppt/slides/_rels/slide22.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117.png"/><Relationship Id="rId3" Type="http://schemas.openxmlformats.org/officeDocument/2006/relationships/image" Target="../media/image109.png"/><Relationship Id="rId7" Type="http://schemas.openxmlformats.org/officeDocument/2006/relationships/image" Target="../media/image111.png"/><Relationship Id="rId12" Type="http://schemas.openxmlformats.org/officeDocument/2006/relationships/image" Target="../media/image116.svg"/><Relationship Id="rId2" Type="http://schemas.openxmlformats.org/officeDocument/2006/relationships/image" Target="../media/image108.png"/><Relationship Id="rId16" Type="http://schemas.openxmlformats.org/officeDocument/2006/relationships/image" Target="../media/image45.svg"/><Relationship Id="rId1" Type="http://schemas.openxmlformats.org/officeDocument/2006/relationships/slideLayout" Target="../slideLayouts/slideLayout6.xml"/><Relationship Id="rId6" Type="http://schemas.openxmlformats.org/officeDocument/2006/relationships/image" Target="../media/image89.svg"/><Relationship Id="rId11" Type="http://schemas.openxmlformats.org/officeDocument/2006/relationships/image" Target="../media/image115.png"/><Relationship Id="rId5" Type="http://schemas.openxmlformats.org/officeDocument/2006/relationships/image" Target="../media/image88.png"/><Relationship Id="rId15" Type="http://schemas.openxmlformats.org/officeDocument/2006/relationships/image" Target="../media/image44.png"/><Relationship Id="rId10" Type="http://schemas.openxmlformats.org/officeDocument/2006/relationships/image" Target="../media/image114.svg"/><Relationship Id="rId4" Type="http://schemas.openxmlformats.org/officeDocument/2006/relationships/image" Target="../media/image110.svg"/><Relationship Id="rId9" Type="http://schemas.openxmlformats.org/officeDocument/2006/relationships/image" Target="../media/image113.png"/><Relationship Id="rId14" Type="http://schemas.openxmlformats.org/officeDocument/2006/relationships/image" Target="../media/image118.svg"/></Relationships>
</file>

<file path=ppt/slides/_rels/slide23.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13.png"/><Relationship Id="rId3" Type="http://schemas.openxmlformats.org/officeDocument/2006/relationships/image" Target="../media/image110.svg"/><Relationship Id="rId7" Type="http://schemas.openxmlformats.org/officeDocument/2006/relationships/image" Target="../media/image112.svg"/><Relationship Id="rId12" Type="http://schemas.openxmlformats.org/officeDocument/2006/relationships/image" Target="../media/image119.png"/><Relationship Id="rId2"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111.png"/><Relationship Id="rId11" Type="http://schemas.openxmlformats.org/officeDocument/2006/relationships/image" Target="../media/image45.svg"/><Relationship Id="rId5" Type="http://schemas.openxmlformats.org/officeDocument/2006/relationships/image" Target="../media/image89.svg"/><Relationship Id="rId10" Type="http://schemas.openxmlformats.org/officeDocument/2006/relationships/image" Target="../media/image44.png"/><Relationship Id="rId4" Type="http://schemas.openxmlformats.org/officeDocument/2006/relationships/image" Target="../media/image88.png"/><Relationship Id="rId9" Type="http://schemas.openxmlformats.org/officeDocument/2006/relationships/image" Target="../media/image118.svg"/><Relationship Id="rId14" Type="http://schemas.openxmlformats.org/officeDocument/2006/relationships/image" Target="../media/image114.svg"/></Relationships>
</file>

<file path=ppt/slides/_rels/slide24.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svg"/><Relationship Id="rId3" Type="http://schemas.openxmlformats.org/officeDocument/2006/relationships/image" Target="../media/image110.svg"/><Relationship Id="rId7" Type="http://schemas.openxmlformats.org/officeDocument/2006/relationships/image" Target="../media/image112.svg"/><Relationship Id="rId12" Type="http://schemas.openxmlformats.org/officeDocument/2006/relationships/image" Target="../media/image117.png"/><Relationship Id="rId2" Type="http://schemas.openxmlformats.org/officeDocument/2006/relationships/image" Target="../media/image109.png"/><Relationship Id="rId16" Type="http://schemas.openxmlformats.org/officeDocument/2006/relationships/image" Target="../media/image120.png"/><Relationship Id="rId1" Type="http://schemas.openxmlformats.org/officeDocument/2006/relationships/slideLayout" Target="../slideLayouts/slideLayout6.xml"/><Relationship Id="rId6" Type="http://schemas.openxmlformats.org/officeDocument/2006/relationships/image" Target="../media/image111.png"/><Relationship Id="rId11" Type="http://schemas.openxmlformats.org/officeDocument/2006/relationships/image" Target="../media/image116.svg"/><Relationship Id="rId5" Type="http://schemas.openxmlformats.org/officeDocument/2006/relationships/image" Target="../media/image89.svg"/><Relationship Id="rId15" Type="http://schemas.openxmlformats.org/officeDocument/2006/relationships/image" Target="../media/image45.svg"/><Relationship Id="rId10" Type="http://schemas.openxmlformats.org/officeDocument/2006/relationships/image" Target="../media/image115.png"/><Relationship Id="rId4" Type="http://schemas.openxmlformats.org/officeDocument/2006/relationships/image" Target="../media/image88.png"/><Relationship Id="rId9" Type="http://schemas.openxmlformats.org/officeDocument/2006/relationships/image" Target="../media/image114.svg"/><Relationship Id="rId1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44.png"/><Relationship Id="rId3" Type="http://schemas.openxmlformats.org/officeDocument/2006/relationships/image" Target="../media/image109.png"/><Relationship Id="rId7" Type="http://schemas.openxmlformats.org/officeDocument/2006/relationships/image" Target="../media/image111.png"/><Relationship Id="rId12" Type="http://schemas.openxmlformats.org/officeDocument/2006/relationships/image" Target="../media/image118.svg"/><Relationship Id="rId17" Type="http://schemas.openxmlformats.org/officeDocument/2006/relationships/image" Target="../media/image114.svg"/><Relationship Id="rId2" Type="http://schemas.openxmlformats.org/officeDocument/2006/relationships/notesSlide" Target="../notesSlides/notesSlide15.xml"/><Relationship Id="rId16" Type="http://schemas.openxmlformats.org/officeDocument/2006/relationships/image" Target="../media/image113.png"/><Relationship Id="rId1" Type="http://schemas.openxmlformats.org/officeDocument/2006/relationships/slideLayout" Target="../slideLayouts/slideLayout6.xml"/><Relationship Id="rId6" Type="http://schemas.openxmlformats.org/officeDocument/2006/relationships/image" Target="../media/image89.svg"/><Relationship Id="rId11" Type="http://schemas.openxmlformats.org/officeDocument/2006/relationships/image" Target="../media/image117.png"/><Relationship Id="rId5" Type="http://schemas.openxmlformats.org/officeDocument/2006/relationships/image" Target="../media/image88.png"/><Relationship Id="rId15" Type="http://schemas.openxmlformats.org/officeDocument/2006/relationships/image" Target="../media/image121.png"/><Relationship Id="rId10" Type="http://schemas.openxmlformats.org/officeDocument/2006/relationships/image" Target="../media/image116.svg"/><Relationship Id="rId4" Type="http://schemas.openxmlformats.org/officeDocument/2006/relationships/image" Target="../media/image110.svg"/><Relationship Id="rId9" Type="http://schemas.openxmlformats.org/officeDocument/2006/relationships/image" Target="../media/image115.png"/><Relationship Id="rId14" Type="http://schemas.openxmlformats.org/officeDocument/2006/relationships/image" Target="../media/image45.sv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09.png"/><Relationship Id="rId3" Type="http://schemas.openxmlformats.org/officeDocument/2006/relationships/image" Target="../media/image89.svg"/><Relationship Id="rId7" Type="http://schemas.openxmlformats.org/officeDocument/2006/relationships/image" Target="../media/image118.svg"/><Relationship Id="rId12" Type="http://schemas.openxmlformats.org/officeDocument/2006/relationships/image" Target="../media/image114.sv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117.png"/><Relationship Id="rId11" Type="http://schemas.openxmlformats.org/officeDocument/2006/relationships/image" Target="../media/image113.png"/><Relationship Id="rId5" Type="http://schemas.openxmlformats.org/officeDocument/2006/relationships/image" Target="../media/image112.svg"/><Relationship Id="rId10" Type="http://schemas.openxmlformats.org/officeDocument/2006/relationships/image" Target="../media/image122.png"/><Relationship Id="rId4" Type="http://schemas.openxmlformats.org/officeDocument/2006/relationships/image" Target="../media/image111.png"/><Relationship Id="rId9" Type="http://schemas.openxmlformats.org/officeDocument/2006/relationships/image" Target="../media/image45.svg"/><Relationship Id="rId14" Type="http://schemas.openxmlformats.org/officeDocument/2006/relationships/image" Target="../media/image110.svg"/></Relationships>
</file>

<file path=ppt/slides/_rels/slide27.xml.rels><?xml version="1.0" encoding="UTF-8" standalone="yes"?>
<Relationships xmlns="http://schemas.openxmlformats.org/package/2006/relationships"><Relationship Id="rId8" Type="http://schemas.openxmlformats.org/officeDocument/2006/relationships/image" Target="../media/image114.svg"/><Relationship Id="rId13" Type="http://schemas.openxmlformats.org/officeDocument/2006/relationships/image" Target="../media/image109.png"/><Relationship Id="rId3" Type="http://schemas.openxmlformats.org/officeDocument/2006/relationships/image" Target="../media/image118.svg"/><Relationship Id="rId7" Type="http://schemas.openxmlformats.org/officeDocument/2006/relationships/image" Target="../media/image113.png"/><Relationship Id="rId12" Type="http://schemas.openxmlformats.org/officeDocument/2006/relationships/image" Target="../media/image112.svg"/><Relationship Id="rId2" Type="http://schemas.openxmlformats.org/officeDocument/2006/relationships/image" Target="../media/image117.png"/><Relationship Id="rId1" Type="http://schemas.openxmlformats.org/officeDocument/2006/relationships/slideLayout" Target="../slideLayouts/slideLayout6.xml"/><Relationship Id="rId6" Type="http://schemas.openxmlformats.org/officeDocument/2006/relationships/image" Target="../media/image123.png"/><Relationship Id="rId11" Type="http://schemas.openxmlformats.org/officeDocument/2006/relationships/image" Target="../media/image111.png"/><Relationship Id="rId5" Type="http://schemas.openxmlformats.org/officeDocument/2006/relationships/image" Target="../media/image45.svg"/><Relationship Id="rId10" Type="http://schemas.openxmlformats.org/officeDocument/2006/relationships/image" Target="../media/image89.svg"/><Relationship Id="rId4" Type="http://schemas.openxmlformats.org/officeDocument/2006/relationships/image" Target="../media/image44.png"/><Relationship Id="rId9" Type="http://schemas.openxmlformats.org/officeDocument/2006/relationships/image" Target="../media/image88.png"/><Relationship Id="rId14" Type="http://schemas.openxmlformats.org/officeDocument/2006/relationships/image" Target="../media/image110.svg"/></Relationships>
</file>

<file path=ppt/slides/_rels/slide28.xml.rels><?xml version="1.0" encoding="UTF-8" standalone="yes"?>
<Relationships xmlns="http://schemas.openxmlformats.org/package/2006/relationships"><Relationship Id="rId8" Type="http://schemas.openxmlformats.org/officeDocument/2006/relationships/image" Target="../media/image118.svg"/><Relationship Id="rId13" Type="http://schemas.openxmlformats.org/officeDocument/2006/relationships/image" Target="../media/image113.png"/><Relationship Id="rId3" Type="http://schemas.openxmlformats.org/officeDocument/2006/relationships/image" Target="../media/image88.png"/><Relationship Id="rId7" Type="http://schemas.openxmlformats.org/officeDocument/2006/relationships/image" Target="../media/image117.png"/><Relationship Id="rId12" Type="http://schemas.openxmlformats.org/officeDocument/2006/relationships/image" Target="../media/image110.svg"/><Relationship Id="rId2" Type="http://schemas.openxmlformats.org/officeDocument/2006/relationships/image" Target="../media/image124.png"/><Relationship Id="rId1" Type="http://schemas.openxmlformats.org/officeDocument/2006/relationships/slideLayout" Target="../slideLayouts/slideLayout6.xml"/><Relationship Id="rId6" Type="http://schemas.openxmlformats.org/officeDocument/2006/relationships/image" Target="../media/image112.svg"/><Relationship Id="rId11" Type="http://schemas.openxmlformats.org/officeDocument/2006/relationships/image" Target="../media/image109.png"/><Relationship Id="rId5" Type="http://schemas.openxmlformats.org/officeDocument/2006/relationships/image" Target="../media/image111.png"/><Relationship Id="rId10" Type="http://schemas.openxmlformats.org/officeDocument/2006/relationships/image" Target="../media/image45.svg"/><Relationship Id="rId4" Type="http://schemas.openxmlformats.org/officeDocument/2006/relationships/image" Target="../media/image89.svg"/><Relationship Id="rId9" Type="http://schemas.openxmlformats.org/officeDocument/2006/relationships/image" Target="../media/image44.png"/><Relationship Id="rId14" Type="http://schemas.openxmlformats.org/officeDocument/2006/relationships/image" Target="../media/image114.sv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8.png"/><Relationship Id="rId3" Type="http://schemas.openxmlformats.org/officeDocument/2006/relationships/image" Target="../media/image126.png"/><Relationship Id="rId7" Type="http://schemas.openxmlformats.org/officeDocument/2006/relationships/image" Target="../media/image118.svg"/><Relationship Id="rId12" Type="http://schemas.openxmlformats.org/officeDocument/2006/relationships/image" Target="../media/image93.svg"/><Relationship Id="rId2" Type="http://schemas.openxmlformats.org/officeDocument/2006/relationships/image" Target="../media/image125.png"/><Relationship Id="rId1" Type="http://schemas.openxmlformats.org/officeDocument/2006/relationships/slideLayout" Target="../slideLayouts/slideLayout6.xml"/><Relationship Id="rId6" Type="http://schemas.openxmlformats.org/officeDocument/2006/relationships/image" Target="../media/image117.png"/><Relationship Id="rId11" Type="http://schemas.openxmlformats.org/officeDocument/2006/relationships/image" Target="../media/image92.png"/><Relationship Id="rId5" Type="http://schemas.openxmlformats.org/officeDocument/2006/relationships/image" Target="../media/image89.svg"/><Relationship Id="rId10" Type="http://schemas.openxmlformats.org/officeDocument/2006/relationships/image" Target="../media/image127.png"/><Relationship Id="rId4" Type="http://schemas.openxmlformats.org/officeDocument/2006/relationships/image" Target="../media/image88.png"/><Relationship Id="rId9" Type="http://schemas.openxmlformats.org/officeDocument/2006/relationships/image" Target="../media/image110.svg"/><Relationship Id="rId14" Type="http://schemas.openxmlformats.org/officeDocument/2006/relationships/image" Target="../media/image9.svg"/></Relationships>
</file>

<file path=ppt/slides/_rels/slide31.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88.png"/><Relationship Id="rId7" Type="http://schemas.openxmlformats.org/officeDocument/2006/relationships/image" Target="../media/image128.png"/><Relationship Id="rId12" Type="http://schemas.openxmlformats.org/officeDocument/2006/relationships/image" Target="../media/image1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8.svg"/><Relationship Id="rId11" Type="http://schemas.openxmlformats.org/officeDocument/2006/relationships/image" Target="../media/image45.svg"/><Relationship Id="rId5" Type="http://schemas.openxmlformats.org/officeDocument/2006/relationships/image" Target="../media/image117.png"/><Relationship Id="rId10" Type="http://schemas.openxmlformats.org/officeDocument/2006/relationships/image" Target="../media/image44.png"/><Relationship Id="rId4" Type="http://schemas.openxmlformats.org/officeDocument/2006/relationships/image" Target="../media/image89.svg"/><Relationship Id="rId9" Type="http://schemas.openxmlformats.org/officeDocument/2006/relationships/image" Target="../media/image112.svg"/></Relationships>
</file>

<file path=ppt/slides/_rels/slide32.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88.png"/><Relationship Id="rId7" Type="http://schemas.openxmlformats.org/officeDocument/2006/relationships/image" Target="../media/image11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18.svg"/><Relationship Id="rId11" Type="http://schemas.openxmlformats.org/officeDocument/2006/relationships/image" Target="../media/image130.png"/><Relationship Id="rId5" Type="http://schemas.openxmlformats.org/officeDocument/2006/relationships/image" Target="../media/image117.png"/><Relationship Id="rId10" Type="http://schemas.openxmlformats.org/officeDocument/2006/relationships/image" Target="../media/image45.svg"/><Relationship Id="rId4" Type="http://schemas.openxmlformats.org/officeDocument/2006/relationships/image" Target="../media/image89.sv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37.svg"/><Relationship Id="rId13" Type="http://schemas.openxmlformats.org/officeDocument/2006/relationships/image" Target="../media/image142.png"/><Relationship Id="rId18" Type="http://schemas.openxmlformats.org/officeDocument/2006/relationships/image" Target="../media/image147.svg"/><Relationship Id="rId3" Type="http://schemas.openxmlformats.org/officeDocument/2006/relationships/image" Target="../media/image70.png"/><Relationship Id="rId7" Type="http://schemas.openxmlformats.org/officeDocument/2006/relationships/image" Target="../media/image136.png"/><Relationship Id="rId12" Type="http://schemas.openxmlformats.org/officeDocument/2006/relationships/image" Target="../media/image141.svg"/><Relationship Id="rId17" Type="http://schemas.openxmlformats.org/officeDocument/2006/relationships/image" Target="../media/image146.png"/><Relationship Id="rId2" Type="http://schemas.openxmlformats.org/officeDocument/2006/relationships/notesSlide" Target="../notesSlides/notesSlide20.xml"/><Relationship Id="rId16" Type="http://schemas.openxmlformats.org/officeDocument/2006/relationships/image" Target="../media/image145.svg"/><Relationship Id="rId1" Type="http://schemas.openxmlformats.org/officeDocument/2006/relationships/slideLayout" Target="../slideLayouts/slideLayout6.xml"/><Relationship Id="rId6" Type="http://schemas.openxmlformats.org/officeDocument/2006/relationships/image" Target="../media/image135.svg"/><Relationship Id="rId11" Type="http://schemas.openxmlformats.org/officeDocument/2006/relationships/image" Target="../media/image140.png"/><Relationship Id="rId5" Type="http://schemas.openxmlformats.org/officeDocument/2006/relationships/image" Target="../media/image134.png"/><Relationship Id="rId15" Type="http://schemas.openxmlformats.org/officeDocument/2006/relationships/image" Target="../media/image14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 Id="rId14" Type="http://schemas.openxmlformats.org/officeDocument/2006/relationships/image" Target="../media/image143.sv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51.png"/><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9.svg"/></Relationships>
</file>

<file path=ppt/slides/_rels/slide4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abb.sharepoint.com/sites/Global_FM_Sales_Forum/Sales/product_information/Thickness_Gauging/SitePages/Millmate-Thickness-Gauging-PMG100-OS-update.aspx"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53.jpeg"/><Relationship Id="rId4" Type="http://schemas.openxmlformats.org/officeDocument/2006/relationships/hyperlink" Target="https://abb.sharepoint.com/sites/Global_FM_Sales_Forum/Sales/product_information/Thickness_Gauging/SitePages/Box-Gauge-release-material-PMG200ver4.2.asp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55.svg"/></Relationships>
</file>

<file path=ppt/slides/_rels/slide46.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57.png"/></Relationships>
</file>

<file path=ppt/slides/_rels/slide4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5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50.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9.sv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10.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notesSlide" Target="../notesSlides/notesSlide3.xml"/><Relationship Id="rId16" Type="http://schemas.openxmlformats.org/officeDocument/2006/relationships/image" Target="../media/image51.svg"/><Relationship Id="rId1" Type="http://schemas.openxmlformats.org/officeDocument/2006/relationships/slideLayout" Target="../slideLayouts/slideLayout5.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11.svg"/><Relationship Id="rId9" Type="http://schemas.openxmlformats.org/officeDocument/2006/relationships/image" Target="../media/image44.png"/><Relationship Id="rId14" Type="http://schemas.openxmlformats.org/officeDocument/2006/relationships/image" Target="../media/image49.sv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tif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emf"/><Relationship Id="rId4" Type="http://schemas.openxmlformats.org/officeDocument/2006/relationships/image" Target="../media/image55.emf"/><Relationship Id="rId9"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581F1-C05E-4A74-970B-2D940BE5D6C7}"/>
              </a:ext>
            </a:extLst>
          </p:cNvPr>
          <p:cNvSpPr>
            <a:spLocks noGrp="1"/>
          </p:cNvSpPr>
          <p:nvPr>
            <p:ph type="title"/>
          </p:nvPr>
        </p:nvSpPr>
        <p:spPr/>
        <p:txBody>
          <a:bodyPr lIns="0" tIns="0" rIns="0" bIns="0"/>
          <a:lstStyle/>
          <a:p>
            <a:r>
              <a:rPr lang="en-US" b="1">
                <a:solidFill>
                  <a:schemeClr val="bg2"/>
                </a:solidFill>
              </a:rPr>
              <a:t>—</a:t>
            </a:r>
            <a:br>
              <a:rPr lang="en-US" b="1"/>
            </a:br>
            <a:r>
              <a:rPr lang="en-US" sz="1200" cap="all" spc="100"/>
              <a:t>Measurement &amp; Analytics</a:t>
            </a:r>
            <a:br>
              <a:rPr lang="en-US" b="1"/>
            </a:br>
            <a:r>
              <a:rPr lang="en-US" b="1">
                <a:solidFill>
                  <a:srgbClr val="000000"/>
                </a:solidFill>
              </a:rPr>
              <a:t>Force Measurement</a:t>
            </a:r>
            <a:br>
              <a:rPr lang="en-US">
                <a:solidFill>
                  <a:srgbClr val="000000"/>
                </a:solidFill>
              </a:rPr>
            </a:br>
            <a:r>
              <a:rPr lang="en-US">
                <a:solidFill>
                  <a:srgbClr val="000000"/>
                </a:solidFill>
                <a:latin typeface="ABBvoice Light" panose="020D0403020503020204" pitchFamily="34" charset="0"/>
                <a:ea typeface="ABBvoice Light" panose="020D0403020503020204" pitchFamily="34" charset="0"/>
                <a:cs typeface="ABBvoice Light" panose="020D0403020503020204" pitchFamily="34" charset="0"/>
              </a:rPr>
              <a:t>Service made easy</a:t>
            </a:r>
            <a:endParaRPr lang="en-US"/>
          </a:p>
        </p:txBody>
      </p:sp>
      <p:pic>
        <p:nvPicPr>
          <p:cNvPr id="6" name="Picture 19">
            <a:extLst>
              <a:ext uri="{FF2B5EF4-FFF2-40B4-BE49-F238E27FC236}">
                <a16:creationId xmlns:a16="http://schemas.microsoft.com/office/drawing/2014/main" id="{D76B0446-E57D-4330-8346-2C820FCAB8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factory, engineering, indoor, plane&#10;&#10;Description automatically generated">
            <a:extLst>
              <a:ext uri="{FF2B5EF4-FFF2-40B4-BE49-F238E27FC236}">
                <a16:creationId xmlns:a16="http://schemas.microsoft.com/office/drawing/2014/main" id="{B0EC68E0-A218-83C7-49A0-B44944D2A9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794" y="0"/>
            <a:ext cx="12208793" cy="4049711"/>
          </a:xfrm>
          <a:prstGeom prst="rect">
            <a:avLst/>
          </a:prstGeom>
        </p:spPr>
      </p:pic>
    </p:spTree>
    <p:extLst>
      <p:ext uri="{BB962C8B-B14F-4D97-AF65-F5344CB8AC3E}">
        <p14:creationId xmlns:p14="http://schemas.microsoft.com/office/powerpoint/2010/main" val="179517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05EA5-B904-45B8-B5A6-EEE2897E6156}"/>
              </a:ext>
            </a:extLst>
          </p:cNvPr>
          <p:cNvSpPr>
            <a:spLocks noGrp="1"/>
          </p:cNvSpPr>
          <p:nvPr>
            <p:ph type="title"/>
          </p:nvPr>
        </p:nvSpPr>
        <p:spPr/>
        <p:txBody>
          <a:bodyPr lIns="0" tIns="0" rIns="0" bIns="0"/>
          <a:lstStyle/>
          <a:p>
            <a:r>
              <a:rPr lang="en-US" b="1">
                <a:solidFill>
                  <a:schemeClr val="bg2"/>
                </a:solidFill>
              </a:rPr>
              <a:t>—</a:t>
            </a:r>
            <a:br>
              <a:rPr lang="pl-PL" b="1"/>
            </a:br>
            <a:r>
              <a:rPr lang="en-US" b="1"/>
              <a:t>A service for every lifecycle stage</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Service overview</a:t>
            </a:r>
          </a:p>
        </p:txBody>
      </p:sp>
      <p:graphicFrame>
        <p:nvGraphicFramePr>
          <p:cNvPr id="3" name="Table 3">
            <a:extLst>
              <a:ext uri="{FF2B5EF4-FFF2-40B4-BE49-F238E27FC236}">
                <a16:creationId xmlns:a16="http://schemas.microsoft.com/office/drawing/2014/main" id="{5DA28674-777C-0CE2-3304-FB44C25874F6}"/>
              </a:ext>
            </a:extLst>
          </p:cNvPr>
          <p:cNvGraphicFramePr>
            <a:graphicFrameLocks noGrp="1"/>
          </p:cNvGraphicFramePr>
          <p:nvPr>
            <p:extLst>
              <p:ext uri="{D42A27DB-BD31-4B8C-83A1-F6EECF244321}">
                <p14:modId xmlns:p14="http://schemas.microsoft.com/office/powerpoint/2010/main" val="2874388048"/>
              </p:ext>
            </p:extLst>
          </p:nvPr>
        </p:nvGraphicFramePr>
        <p:xfrm>
          <a:off x="1579428" y="1962985"/>
          <a:ext cx="9579048" cy="4613694"/>
        </p:xfrm>
        <a:graphic>
          <a:graphicData uri="http://schemas.openxmlformats.org/drawingml/2006/table">
            <a:tbl>
              <a:tblPr firstRow="1" bandRow="1">
                <a:tableStyleId>{773F8A54-F971-430D-9108-034FE38666EA}</a:tableStyleId>
              </a:tblPr>
              <a:tblGrid>
                <a:gridCol w="1197381">
                  <a:extLst>
                    <a:ext uri="{9D8B030D-6E8A-4147-A177-3AD203B41FA5}">
                      <a16:colId xmlns:a16="http://schemas.microsoft.com/office/drawing/2014/main" val="2006676079"/>
                    </a:ext>
                  </a:extLst>
                </a:gridCol>
                <a:gridCol w="1197381">
                  <a:extLst>
                    <a:ext uri="{9D8B030D-6E8A-4147-A177-3AD203B41FA5}">
                      <a16:colId xmlns:a16="http://schemas.microsoft.com/office/drawing/2014/main" val="1127761649"/>
                    </a:ext>
                  </a:extLst>
                </a:gridCol>
                <a:gridCol w="1262839">
                  <a:extLst>
                    <a:ext uri="{9D8B030D-6E8A-4147-A177-3AD203B41FA5}">
                      <a16:colId xmlns:a16="http://schemas.microsoft.com/office/drawing/2014/main" val="2108964385"/>
                    </a:ext>
                  </a:extLst>
                </a:gridCol>
                <a:gridCol w="1131923">
                  <a:extLst>
                    <a:ext uri="{9D8B030D-6E8A-4147-A177-3AD203B41FA5}">
                      <a16:colId xmlns:a16="http://schemas.microsoft.com/office/drawing/2014/main" val="167069492"/>
                    </a:ext>
                  </a:extLst>
                </a:gridCol>
                <a:gridCol w="1197381">
                  <a:extLst>
                    <a:ext uri="{9D8B030D-6E8A-4147-A177-3AD203B41FA5}">
                      <a16:colId xmlns:a16="http://schemas.microsoft.com/office/drawing/2014/main" val="2444831876"/>
                    </a:ext>
                  </a:extLst>
                </a:gridCol>
                <a:gridCol w="1197381">
                  <a:extLst>
                    <a:ext uri="{9D8B030D-6E8A-4147-A177-3AD203B41FA5}">
                      <a16:colId xmlns:a16="http://schemas.microsoft.com/office/drawing/2014/main" val="2752661879"/>
                    </a:ext>
                  </a:extLst>
                </a:gridCol>
                <a:gridCol w="1197381">
                  <a:extLst>
                    <a:ext uri="{9D8B030D-6E8A-4147-A177-3AD203B41FA5}">
                      <a16:colId xmlns:a16="http://schemas.microsoft.com/office/drawing/2014/main" val="3864895446"/>
                    </a:ext>
                  </a:extLst>
                </a:gridCol>
                <a:gridCol w="1197381">
                  <a:extLst>
                    <a:ext uri="{9D8B030D-6E8A-4147-A177-3AD203B41FA5}">
                      <a16:colId xmlns:a16="http://schemas.microsoft.com/office/drawing/2014/main" val="2399029408"/>
                    </a:ext>
                  </a:extLst>
                </a:gridCol>
              </a:tblGrid>
              <a:tr h="679912">
                <a:tc>
                  <a:txBody>
                    <a:bodyPr/>
                    <a:lstStyle/>
                    <a:p>
                      <a:pPr algn="ctr"/>
                      <a:r>
                        <a:rPr lang="en-US" sz="1100"/>
                        <a:t>Products</a:t>
                      </a:r>
                    </a:p>
                  </a:txBody>
                  <a:tcPr anchor="ctr"/>
                </a:tc>
                <a:tc>
                  <a:txBody>
                    <a:bodyPr/>
                    <a:lstStyle/>
                    <a:p>
                      <a:pPr algn="ctr"/>
                      <a:r>
                        <a:rPr lang="en-US" sz="1100"/>
                        <a:t>Spares &amp; consumables</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Commissioning</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Repairs</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Upgrades</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Health Checks</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Training</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Lifecycle services</a:t>
                      </a:r>
                    </a:p>
                  </a:txBody>
                  <a:tcPr anchor="ctr"/>
                </a:tc>
                <a:extLst>
                  <a:ext uri="{0D108BD9-81ED-4DB2-BD59-A6C34878D82A}">
                    <a16:rowId xmlns:a16="http://schemas.microsoft.com/office/drawing/2014/main" val="193644215"/>
                  </a:ext>
                </a:extLst>
              </a:tr>
              <a:tr h="388522">
                <a:tc>
                  <a:txBody>
                    <a:bodyPr/>
                    <a:lstStyle/>
                    <a:p>
                      <a:r>
                        <a:rPr lang="en-US" sz="1000">
                          <a:latin typeface="ABBvoice Light"/>
                          <a:ea typeface="ABBvoice Light" panose="020D0403020503020204" pitchFamily="34" charset="0"/>
                          <a:cs typeface="ABBvoice Light" panose="020D0403020503020204" pitchFamily="34" charset="0"/>
                        </a:rPr>
                        <a:t>Flatness control</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1718833520"/>
                  </a:ext>
                </a:extLst>
              </a:tr>
              <a:tr h="388522">
                <a:tc>
                  <a:txBody>
                    <a:bodyPr/>
                    <a:lstStyle/>
                    <a:p>
                      <a:r>
                        <a:rPr lang="en-US" sz="1000">
                          <a:latin typeface="ABBvoice Light"/>
                          <a:ea typeface="ABBvoice Light" panose="020D0403020503020204" pitchFamily="34" charset="0"/>
                          <a:cs typeface="ABBvoice Light" panose="020D0403020503020204" pitchFamily="34" charset="0"/>
                        </a:rPr>
                        <a:t>Thickness Gauge</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3044263448"/>
                  </a:ext>
                </a:extLst>
              </a:tr>
              <a:tr h="631348">
                <a:tc>
                  <a:txBody>
                    <a:bodyPr/>
                    <a:lstStyle/>
                    <a:p>
                      <a:r>
                        <a:rPr lang="en-US" sz="1000">
                          <a:latin typeface="ABBvoice Light"/>
                          <a:ea typeface="ABBvoice Light" panose="020D0403020503020204" pitchFamily="34" charset="0"/>
                          <a:cs typeface="ABBvoice Light" panose="020D0403020503020204" pitchFamily="34" charset="0"/>
                        </a:rPr>
                        <a:t>Roll force measurement</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3094957033"/>
                  </a:ext>
                </a:extLst>
              </a:tr>
              <a:tr h="631348">
                <a:tc>
                  <a:txBody>
                    <a:bodyPr/>
                    <a:lstStyle/>
                    <a:p>
                      <a:r>
                        <a:rPr lang="en-US" sz="1000">
                          <a:latin typeface="ABBvoice Light"/>
                          <a:ea typeface="ABBvoice Light" panose="020D0403020503020204" pitchFamily="34" charset="0"/>
                          <a:cs typeface="ABBvoice Light" panose="020D0403020503020204" pitchFamily="34" charset="0"/>
                        </a:rPr>
                        <a:t>Strip tension measurement</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201189730"/>
                  </a:ext>
                </a:extLst>
              </a:tr>
              <a:tr h="874172">
                <a:tc>
                  <a:txBody>
                    <a:bodyPr/>
                    <a:lstStyle/>
                    <a:p>
                      <a:r>
                        <a:rPr lang="en-US" sz="1000">
                          <a:latin typeface="ABBvoice Light"/>
                          <a:ea typeface="ABBvoice Light" panose="020D0403020503020204" pitchFamily="34" charset="0"/>
                          <a:cs typeface="ABBvoice Light" panose="020D0403020503020204" pitchFamily="34" charset="0"/>
                        </a:rPr>
                        <a:t>Strip width &amp;  position measurement</a:t>
                      </a:r>
                    </a:p>
                  </a:txBody>
                  <a:tcPr anchor="ctr"/>
                </a:tc>
                <a:tc>
                  <a:txBody>
                    <a:bodyPr/>
                    <a:lstStyle/>
                    <a:p>
                      <a:pPr algn="ctr"/>
                      <a:r>
                        <a:rPr lang="en-US" sz="1000">
                          <a:latin typeface="ABBvoice Light" panose="020D0403020503020204" pitchFamily="34" charset="0"/>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3614743220"/>
                  </a:ext>
                </a:extLst>
              </a:tr>
              <a:tr h="388522">
                <a:tc>
                  <a:txBody>
                    <a:bodyPr/>
                    <a:lstStyle/>
                    <a:p>
                      <a:r>
                        <a:rPr lang="en-US" sz="1000">
                          <a:latin typeface="ABBvoice Light"/>
                          <a:ea typeface="ABBvoice Light" panose="020D0403020503020204" pitchFamily="34" charset="0"/>
                          <a:cs typeface="ABBvoice Light" panose="020D0403020503020204" pitchFamily="34" charset="0"/>
                        </a:rPr>
                        <a:t>Weighing</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1770113903"/>
                  </a:ext>
                </a:extLst>
              </a:tr>
              <a:tr h="631348">
                <a:tc>
                  <a:txBody>
                    <a:bodyPr/>
                    <a:lstStyle/>
                    <a:p>
                      <a:r>
                        <a:rPr lang="en-US" sz="1000">
                          <a:latin typeface="ABBvoice Light"/>
                          <a:ea typeface="ABBvoice Light" panose="020D0403020503020204" pitchFamily="34" charset="0"/>
                          <a:cs typeface="ABBvoice Light" panose="020D0403020503020204" pitchFamily="34" charset="0"/>
                        </a:rPr>
                        <a:t>Web tension measurement</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448613567"/>
                  </a:ext>
                </a:extLst>
              </a:tr>
            </a:tbl>
          </a:graphicData>
        </a:graphic>
      </p:graphicFrame>
      <p:pic>
        <p:nvPicPr>
          <p:cNvPr id="5" name="Picture 4">
            <a:extLst>
              <a:ext uri="{FF2B5EF4-FFF2-40B4-BE49-F238E27FC236}">
                <a16:creationId xmlns:a16="http://schemas.microsoft.com/office/drawing/2014/main" id="{486ECF9C-D9E6-1F31-D6DF-560ED89237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539" y="2593957"/>
            <a:ext cx="760802" cy="333209"/>
          </a:xfrm>
          <a:prstGeom prst="rect">
            <a:avLst/>
          </a:prstGeom>
        </p:spPr>
      </p:pic>
      <p:pic>
        <p:nvPicPr>
          <p:cNvPr id="6" name="Picture 5">
            <a:extLst>
              <a:ext uri="{FF2B5EF4-FFF2-40B4-BE49-F238E27FC236}">
                <a16:creationId xmlns:a16="http://schemas.microsoft.com/office/drawing/2014/main" id="{20434250-FB2B-EEC2-7C2B-6281244549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714" b="9401"/>
          <a:stretch/>
        </p:blipFill>
        <p:spPr>
          <a:xfrm>
            <a:off x="523341" y="3048244"/>
            <a:ext cx="451199" cy="487226"/>
          </a:xfrm>
          <a:prstGeom prst="rect">
            <a:avLst/>
          </a:prstGeom>
        </p:spPr>
      </p:pic>
      <p:pic>
        <p:nvPicPr>
          <p:cNvPr id="7" name="Picture 12">
            <a:extLst>
              <a:ext uri="{FF2B5EF4-FFF2-40B4-BE49-F238E27FC236}">
                <a16:creationId xmlns:a16="http://schemas.microsoft.com/office/drawing/2014/main" id="{F6E95061-9B5F-ECE6-7C1D-11A52A817CE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6138" y="3656548"/>
            <a:ext cx="1005605" cy="5028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a:extLst>
              <a:ext uri="{FF2B5EF4-FFF2-40B4-BE49-F238E27FC236}">
                <a16:creationId xmlns:a16="http://schemas.microsoft.com/office/drawing/2014/main" id="{57D02EFD-BC6C-E99D-36ED-A1F9E4E1F79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0125" y="4280429"/>
            <a:ext cx="797631" cy="39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F2FC6E2F-57BE-0157-82B4-9DCCD09787E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1402" y="4800323"/>
            <a:ext cx="835077" cy="4175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C3687F3F-DC37-7070-4650-C75A09BE6C1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3885" y="6032595"/>
            <a:ext cx="1130110" cy="565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D53D8745-DC35-6A2F-FF1F-43696E3AB53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365" y="5338940"/>
            <a:ext cx="1145151" cy="57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7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7AD0B2-9258-AF7C-6B9A-B597E3DB6EFC}"/>
              </a:ext>
            </a:extLst>
          </p:cNvPr>
          <p:cNvGrpSpPr/>
          <p:nvPr/>
        </p:nvGrpSpPr>
        <p:grpSpPr>
          <a:xfrm>
            <a:off x="4902972" y="1617478"/>
            <a:ext cx="7154020" cy="4539108"/>
            <a:chOff x="3395825" y="999618"/>
            <a:chExt cx="7154020" cy="4539108"/>
          </a:xfrm>
        </p:grpSpPr>
        <p:pic>
          <p:nvPicPr>
            <p:cNvPr id="12" name="Picture 11">
              <a:extLst>
                <a:ext uri="{FF2B5EF4-FFF2-40B4-BE49-F238E27FC236}">
                  <a16:creationId xmlns:a16="http://schemas.microsoft.com/office/drawing/2014/main" id="{74A0F4D5-127C-94C0-F0D4-2AB7F08576A0}"/>
                </a:ext>
              </a:extLst>
            </p:cNvPr>
            <p:cNvPicPr>
              <a:picLocks noChangeAspect="1"/>
            </p:cNvPicPr>
            <p:nvPr/>
          </p:nvPicPr>
          <p:blipFill rotWithShape="1">
            <a:blip r:embed="rId3" cstate="email">
              <a:alphaModFix amt="58000"/>
              <a:extLst>
                <a:ext uri="{28A0092B-C50C-407E-A947-70E740481C1C}">
                  <a14:useLocalDpi xmlns:a14="http://schemas.microsoft.com/office/drawing/2010/main"/>
                </a:ext>
              </a:extLst>
            </a:blip>
            <a:srcRect/>
            <a:stretch/>
          </p:blipFill>
          <p:spPr>
            <a:xfrm>
              <a:off x="3395825" y="999618"/>
              <a:ext cx="7154020" cy="4539108"/>
            </a:xfrm>
            <a:prstGeom prst="rect">
              <a:avLst/>
            </a:prstGeom>
          </p:spPr>
        </p:pic>
        <p:sp>
          <p:nvSpPr>
            <p:cNvPr id="13" name="Oval 12">
              <a:extLst>
                <a:ext uri="{FF2B5EF4-FFF2-40B4-BE49-F238E27FC236}">
                  <a16:creationId xmlns:a16="http://schemas.microsoft.com/office/drawing/2014/main" id="{6F85F4F2-A5BE-89F6-11CA-62149DB83A30}"/>
                </a:ext>
              </a:extLst>
            </p:cNvPr>
            <p:cNvSpPr/>
            <p:nvPr/>
          </p:nvSpPr>
          <p:spPr bwMode="gray">
            <a:xfrm>
              <a:off x="9049179" y="3578429"/>
              <a:ext cx="45603" cy="45603"/>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rgbClr val="D90000"/>
                </a:buClr>
                <a:buSzPct val="70000"/>
              </a:pPr>
              <a:endParaRPr lang="en-US" sz="1600" err="1">
                <a:solidFill>
                  <a:srgbClr val="FFFFFF"/>
                </a:solidFill>
                <a:latin typeface="Arial" pitchFamily="34" charset="0"/>
                <a:cs typeface="Arial" pitchFamily="34" charset="0"/>
              </a:endParaRPr>
            </a:p>
          </p:txBody>
        </p:sp>
        <p:sp>
          <p:nvSpPr>
            <p:cNvPr id="14" name="Oval 13">
              <a:extLst>
                <a:ext uri="{FF2B5EF4-FFF2-40B4-BE49-F238E27FC236}">
                  <a16:creationId xmlns:a16="http://schemas.microsoft.com/office/drawing/2014/main" id="{EA75A7CA-C606-8C69-D2AD-F021E4E90FD5}"/>
                </a:ext>
              </a:extLst>
            </p:cNvPr>
            <p:cNvSpPr/>
            <p:nvPr/>
          </p:nvSpPr>
          <p:spPr bwMode="gray">
            <a:xfrm>
              <a:off x="7047038" y="2767896"/>
              <a:ext cx="45603" cy="45603"/>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rgbClr val="D90000"/>
                </a:buClr>
                <a:buSzPct val="70000"/>
              </a:pPr>
              <a:endParaRPr lang="en-US" sz="1600" err="1">
                <a:solidFill>
                  <a:srgbClr val="FFFFFF"/>
                </a:solidFill>
                <a:latin typeface="Arial" pitchFamily="34" charset="0"/>
                <a:cs typeface="Arial" pitchFamily="34" charset="0"/>
              </a:endParaRPr>
            </a:p>
          </p:txBody>
        </p:sp>
        <p:sp>
          <p:nvSpPr>
            <p:cNvPr id="15" name="Oval 14">
              <a:extLst>
                <a:ext uri="{FF2B5EF4-FFF2-40B4-BE49-F238E27FC236}">
                  <a16:creationId xmlns:a16="http://schemas.microsoft.com/office/drawing/2014/main" id="{15BC2EE5-41DF-9689-79D5-64E1E607DE82}"/>
                </a:ext>
              </a:extLst>
            </p:cNvPr>
            <p:cNvSpPr/>
            <p:nvPr/>
          </p:nvSpPr>
          <p:spPr bwMode="gray">
            <a:xfrm>
              <a:off x="5281371" y="3379830"/>
              <a:ext cx="45603" cy="45603"/>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rgbClr val="D90000"/>
                </a:buClr>
                <a:buSzPct val="70000"/>
              </a:pPr>
              <a:endParaRPr lang="en-US" sz="1600" err="1">
                <a:solidFill>
                  <a:srgbClr val="FFFFFF"/>
                </a:solidFill>
                <a:latin typeface="Arial" pitchFamily="34" charset="0"/>
                <a:cs typeface="Arial" pitchFamily="34" charset="0"/>
              </a:endParaRPr>
            </a:p>
          </p:txBody>
        </p:sp>
      </p:grpSp>
      <p:sp>
        <p:nvSpPr>
          <p:cNvPr id="16" name="Text Box 385">
            <a:extLst>
              <a:ext uri="{FF2B5EF4-FFF2-40B4-BE49-F238E27FC236}">
                <a16:creationId xmlns:a16="http://schemas.microsoft.com/office/drawing/2014/main" id="{1CAA0BF9-AD4D-9791-4E55-2B572BBDC1B2}"/>
              </a:ext>
            </a:extLst>
          </p:cNvPr>
          <p:cNvSpPr txBox="1">
            <a:spLocks noChangeArrowheads="1"/>
          </p:cNvSpPr>
          <p:nvPr/>
        </p:nvSpPr>
        <p:spPr bwMode="gray">
          <a:xfrm>
            <a:off x="8283915" y="6410714"/>
            <a:ext cx="2800318" cy="276999"/>
          </a:xfrm>
          <a:prstGeom prst="rect">
            <a:avLst/>
          </a:prstGeom>
          <a:noFill/>
          <a:ln w="9525">
            <a:noFill/>
            <a:miter lim="800000"/>
            <a:headEnd/>
            <a:tailEnd/>
          </a:ln>
        </p:spPr>
        <p:txBody>
          <a:bodyPr wrap="square">
            <a:spAutoFit/>
          </a:bodyPr>
          <a:lstStyle/>
          <a:p>
            <a:pPr marL="177800" indent="-177800" eaLnBrk="0" hangingPunct="0">
              <a:spcBef>
                <a:spcPct val="50000"/>
              </a:spcBef>
              <a:buClr>
                <a:schemeClr val="bg2"/>
              </a:buClr>
              <a:buSzPct val="100000"/>
              <a:buFont typeface="AdiHaus" panose="02000503020000020004" pitchFamily="2" charset="0"/>
              <a:buChar char="•"/>
              <a:defRPr/>
            </a:pPr>
            <a:r>
              <a:rPr lang="en-US" sz="1200">
                <a:solidFill>
                  <a:srgbClr val="FF0000"/>
                </a:solidFill>
                <a:latin typeface="ABBvoice" panose="020D0603020503020204"/>
              </a:rPr>
              <a:t>Regional service centers (5)</a:t>
            </a:r>
          </a:p>
        </p:txBody>
      </p:sp>
      <p:sp>
        <p:nvSpPr>
          <p:cNvPr id="17" name="Text Box 385">
            <a:extLst>
              <a:ext uri="{FF2B5EF4-FFF2-40B4-BE49-F238E27FC236}">
                <a16:creationId xmlns:a16="http://schemas.microsoft.com/office/drawing/2014/main" id="{1BCB3430-69B1-ACDF-4FB6-F84231BC372B}"/>
              </a:ext>
            </a:extLst>
          </p:cNvPr>
          <p:cNvSpPr txBox="1">
            <a:spLocks noChangeArrowheads="1"/>
          </p:cNvSpPr>
          <p:nvPr/>
        </p:nvSpPr>
        <p:spPr bwMode="gray">
          <a:xfrm>
            <a:off x="627149" y="5879587"/>
            <a:ext cx="2467444" cy="276999"/>
          </a:xfrm>
          <a:prstGeom prst="rect">
            <a:avLst/>
          </a:prstGeom>
          <a:noFill/>
          <a:ln w="9525">
            <a:noFill/>
            <a:miter lim="800000"/>
            <a:headEnd/>
            <a:tailEnd/>
          </a:ln>
        </p:spPr>
        <p:txBody>
          <a:bodyPr wrap="square">
            <a:spAutoFit/>
          </a:bodyPr>
          <a:lstStyle/>
          <a:p>
            <a:pPr eaLnBrk="0" hangingPunct="0">
              <a:spcBef>
                <a:spcPts val="300"/>
              </a:spcBef>
              <a:buClr>
                <a:srgbClr val="D90000"/>
              </a:buClr>
              <a:buSzPct val="70000"/>
              <a:defRPr/>
            </a:pPr>
            <a:r>
              <a:rPr lang="en-US" sz="1100">
                <a:solidFill>
                  <a:srgbClr val="000000"/>
                </a:solidFill>
                <a:latin typeface="ABBvoice" panose="020D0603020503020204"/>
              </a:rPr>
              <a:t>  </a:t>
            </a:r>
            <a:r>
              <a:rPr lang="en-US" sz="1200" b="1">
                <a:solidFill>
                  <a:srgbClr val="000000"/>
                </a:solidFill>
                <a:latin typeface="ABBvoice" panose="020D0603020503020204"/>
              </a:rPr>
              <a:t>  </a:t>
            </a:r>
            <a:endParaRPr lang="en-US" sz="1200">
              <a:solidFill>
                <a:srgbClr val="000000"/>
              </a:solidFill>
              <a:latin typeface="ABBvoice" panose="020D0603020503020204"/>
            </a:endParaRPr>
          </a:p>
        </p:txBody>
      </p:sp>
      <p:grpSp>
        <p:nvGrpSpPr>
          <p:cNvPr id="18" name="Group 17">
            <a:extLst>
              <a:ext uri="{FF2B5EF4-FFF2-40B4-BE49-F238E27FC236}">
                <a16:creationId xmlns:a16="http://schemas.microsoft.com/office/drawing/2014/main" id="{06A19864-2555-9176-AD80-5F3FBDB9A736}"/>
              </a:ext>
            </a:extLst>
          </p:cNvPr>
          <p:cNvGrpSpPr/>
          <p:nvPr/>
        </p:nvGrpSpPr>
        <p:grpSpPr bwMode="gray">
          <a:xfrm>
            <a:off x="1001778" y="4106255"/>
            <a:ext cx="2670225" cy="885077"/>
            <a:chOff x="9792354" y="2987719"/>
            <a:chExt cx="2670225" cy="885077"/>
          </a:xfrm>
        </p:grpSpPr>
        <p:sp>
          <p:nvSpPr>
            <p:cNvPr id="19" name="TextBox 18">
              <a:extLst>
                <a:ext uri="{FF2B5EF4-FFF2-40B4-BE49-F238E27FC236}">
                  <a16:creationId xmlns:a16="http://schemas.microsoft.com/office/drawing/2014/main" id="{BCF929FF-C21E-79CF-6390-EA57C32945AC}"/>
                </a:ext>
              </a:extLst>
            </p:cNvPr>
            <p:cNvSpPr txBox="1"/>
            <p:nvPr/>
          </p:nvSpPr>
          <p:spPr bwMode="gray">
            <a:xfrm>
              <a:off x="10166605" y="3135150"/>
              <a:ext cx="1194712" cy="437866"/>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noAutofit/>
            </a:bodyPr>
            <a:lstStyle/>
            <a:p>
              <a:pPr algn="r" fontAlgn="base">
                <a:spcAft>
                  <a:spcPct val="0"/>
                </a:spcAft>
                <a:buClr>
                  <a:srgbClr val="D90000"/>
                </a:buClr>
                <a:buSzPct val="70000"/>
                <a:buFont typeface="Arial" pitchFamily="34" charset="0"/>
                <a:buNone/>
              </a:pPr>
              <a:r>
                <a:rPr lang="en-US" sz="1600">
                  <a:latin typeface="ABBvoice" panose="020D0603020503020204"/>
                  <a:ea typeface="ABBvoice Light" panose="020D0403020503020204" pitchFamily="34" charset="0"/>
                  <a:cs typeface="ABBvoice Light" panose="020D0403020503020204" pitchFamily="34" charset="0"/>
                </a:rPr>
                <a:t>Global services</a:t>
              </a:r>
            </a:p>
            <a:p>
              <a:pPr algn="r" fontAlgn="base">
                <a:spcAft>
                  <a:spcPct val="0"/>
                </a:spcAft>
                <a:buClr>
                  <a:srgbClr val="D90000"/>
                </a:buClr>
                <a:buSzPct val="70000"/>
                <a:buFont typeface="Arial" pitchFamily="34" charset="0"/>
                <a:buNone/>
              </a:pPr>
              <a:r>
                <a:rPr lang="en-US" sz="1600">
                  <a:latin typeface="ABBvoice" panose="020D0603020503020204"/>
                  <a:ea typeface="ABBvoice Light" panose="020D0403020503020204" pitchFamily="34" charset="0"/>
                  <a:cs typeface="ABBvoice Light" panose="020D0403020503020204" pitchFamily="34" charset="0"/>
                </a:rPr>
                <a:t>for more than</a:t>
              </a:r>
            </a:p>
          </p:txBody>
        </p:sp>
        <p:sp>
          <p:nvSpPr>
            <p:cNvPr id="20" name="TextBox 19">
              <a:extLst>
                <a:ext uri="{FF2B5EF4-FFF2-40B4-BE49-F238E27FC236}">
                  <a16:creationId xmlns:a16="http://schemas.microsoft.com/office/drawing/2014/main" id="{22127DF0-1918-EED8-94CA-DA43E4C7D49C}"/>
                </a:ext>
              </a:extLst>
            </p:cNvPr>
            <p:cNvSpPr txBox="1"/>
            <p:nvPr/>
          </p:nvSpPr>
          <p:spPr bwMode="gray">
            <a:xfrm>
              <a:off x="11429714" y="3558091"/>
              <a:ext cx="910910" cy="314705"/>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noAutofit/>
            </a:bodyPr>
            <a:lstStyle/>
            <a:p>
              <a:pPr fontAlgn="base">
                <a:lnSpc>
                  <a:spcPts val="1600"/>
                </a:lnSpc>
                <a:spcAft>
                  <a:spcPct val="0"/>
                </a:spcAft>
                <a:buClr>
                  <a:srgbClr val="D90000"/>
                </a:buClr>
                <a:buSzPct val="70000"/>
              </a:pPr>
              <a:r>
                <a:rPr lang="en-US" sz="1600" b="1">
                  <a:latin typeface="ABBvoice" panose="020D0603020503020204"/>
                  <a:ea typeface="ABBvoice Light" panose="020D0403020503020204" pitchFamily="34" charset="0"/>
                  <a:cs typeface="ABBvoice Light" panose="020D0403020503020204" pitchFamily="34" charset="0"/>
                </a:rPr>
                <a:t>countries</a:t>
              </a:r>
            </a:p>
          </p:txBody>
        </p:sp>
        <p:sp>
          <p:nvSpPr>
            <p:cNvPr id="21" name="TextBox 20">
              <a:extLst>
                <a:ext uri="{FF2B5EF4-FFF2-40B4-BE49-F238E27FC236}">
                  <a16:creationId xmlns:a16="http://schemas.microsoft.com/office/drawing/2014/main" id="{14BC57D0-6A37-9422-925A-D5C62727DCBE}"/>
                </a:ext>
              </a:extLst>
            </p:cNvPr>
            <p:cNvSpPr txBox="1"/>
            <p:nvPr/>
          </p:nvSpPr>
          <p:spPr bwMode="gray">
            <a:xfrm>
              <a:off x="11612979" y="2987719"/>
              <a:ext cx="849600" cy="712800"/>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noAutofit/>
            </a:bodyPr>
            <a:lstStyle/>
            <a:p>
              <a:pPr fontAlgn="base">
                <a:spcAft>
                  <a:spcPct val="0"/>
                </a:spcAft>
                <a:buClr>
                  <a:srgbClr val="D90000"/>
                </a:buClr>
                <a:buSzPct val="70000"/>
                <a:buFont typeface="Arial" pitchFamily="34" charset="0"/>
                <a:buNone/>
              </a:pPr>
              <a:r>
                <a:rPr lang="en-US" sz="4400" b="1">
                  <a:solidFill>
                    <a:schemeClr val="bg2"/>
                  </a:solidFill>
                  <a:latin typeface="ABBvoice" panose="020D0603020503020204"/>
                  <a:ea typeface="ABBvoice Light" panose="020D0403020503020204" pitchFamily="34" charset="0"/>
                  <a:cs typeface="ABBvoice Light" panose="020D0403020503020204" pitchFamily="34" charset="0"/>
                </a:rPr>
                <a:t>15</a:t>
              </a:r>
            </a:p>
          </p:txBody>
        </p:sp>
        <p:cxnSp>
          <p:nvCxnSpPr>
            <p:cNvPr id="22" name="Straight Connector 21">
              <a:extLst>
                <a:ext uri="{FF2B5EF4-FFF2-40B4-BE49-F238E27FC236}">
                  <a16:creationId xmlns:a16="http://schemas.microsoft.com/office/drawing/2014/main" id="{83A14195-9C64-D10D-090A-BD530EB56AFB}"/>
                </a:ext>
              </a:extLst>
            </p:cNvPr>
            <p:cNvCxnSpPr>
              <a:cxnSpLocks/>
            </p:cNvCxnSpPr>
            <p:nvPr/>
          </p:nvCxnSpPr>
          <p:spPr bwMode="gray">
            <a:xfrm>
              <a:off x="9792354" y="3674772"/>
              <a:ext cx="14756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11019B98-68E2-0AF0-FD0E-FEA9B6912530}"/>
              </a:ext>
            </a:extLst>
          </p:cNvPr>
          <p:cNvGrpSpPr/>
          <p:nvPr/>
        </p:nvGrpSpPr>
        <p:grpSpPr bwMode="gray">
          <a:xfrm>
            <a:off x="292938" y="2769165"/>
            <a:ext cx="2014373" cy="870152"/>
            <a:chOff x="11186190" y="167803"/>
            <a:chExt cx="2014373" cy="870152"/>
          </a:xfrm>
        </p:grpSpPr>
        <p:sp>
          <p:nvSpPr>
            <p:cNvPr id="24" name="TextBox 23">
              <a:extLst>
                <a:ext uri="{FF2B5EF4-FFF2-40B4-BE49-F238E27FC236}">
                  <a16:creationId xmlns:a16="http://schemas.microsoft.com/office/drawing/2014/main" id="{5F3E64FB-6FA9-3C9D-9C71-09B6CAE88BAA}"/>
                </a:ext>
              </a:extLst>
            </p:cNvPr>
            <p:cNvSpPr txBox="1"/>
            <p:nvPr/>
          </p:nvSpPr>
          <p:spPr bwMode="gray">
            <a:xfrm>
              <a:off x="12005851" y="469334"/>
              <a:ext cx="1194712" cy="437866"/>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noAutofit/>
            </a:bodyPr>
            <a:lstStyle/>
            <a:p>
              <a:pPr fontAlgn="base">
                <a:spcAft>
                  <a:spcPct val="0"/>
                </a:spcAft>
                <a:buClr>
                  <a:srgbClr val="D90000"/>
                </a:buClr>
                <a:buSzPct val="70000"/>
                <a:buFont typeface="Arial" pitchFamily="34" charset="0"/>
                <a:buNone/>
              </a:pPr>
              <a:r>
                <a:rPr lang="en-US" sz="1600">
                  <a:latin typeface="ABBvoice" panose="020D0603020503020204"/>
                  <a:ea typeface="ABBvoice Light" panose="020D0403020503020204" pitchFamily="34" charset="0"/>
                  <a:cs typeface="ABBvoice Light" panose="020D0403020503020204" pitchFamily="34" charset="0"/>
                </a:rPr>
                <a:t>Service </a:t>
              </a:r>
            </a:p>
            <a:p>
              <a:pPr fontAlgn="base">
                <a:spcAft>
                  <a:spcPct val="0"/>
                </a:spcAft>
                <a:buClr>
                  <a:srgbClr val="D90000"/>
                </a:buClr>
                <a:buSzPct val="70000"/>
                <a:buFont typeface="Arial" pitchFamily="34" charset="0"/>
                <a:buNone/>
              </a:pPr>
              <a:r>
                <a:rPr lang="en-US" sz="1600">
                  <a:latin typeface="ABBvoice" panose="020D0603020503020204"/>
                  <a:ea typeface="ABBvoice Light" panose="020D0403020503020204" pitchFamily="34" charset="0"/>
                  <a:cs typeface="ABBvoice Light" panose="020D0403020503020204" pitchFamily="34" charset="0"/>
                </a:rPr>
                <a:t>employees </a:t>
              </a:r>
            </a:p>
          </p:txBody>
        </p:sp>
        <p:sp>
          <p:nvSpPr>
            <p:cNvPr id="25" name="TextBox 24">
              <a:extLst>
                <a:ext uri="{FF2B5EF4-FFF2-40B4-BE49-F238E27FC236}">
                  <a16:creationId xmlns:a16="http://schemas.microsoft.com/office/drawing/2014/main" id="{E18A5E2A-8207-76ED-E452-E48371B4CBA4}"/>
                </a:ext>
              </a:extLst>
            </p:cNvPr>
            <p:cNvSpPr txBox="1"/>
            <p:nvPr/>
          </p:nvSpPr>
          <p:spPr bwMode="gray">
            <a:xfrm>
              <a:off x="11280576" y="167803"/>
              <a:ext cx="849086" cy="314705"/>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noAutofit/>
            </a:bodyPr>
            <a:lstStyle/>
            <a:p>
              <a:pPr fontAlgn="base">
                <a:lnSpc>
                  <a:spcPts val="1600"/>
                </a:lnSpc>
                <a:spcAft>
                  <a:spcPct val="0"/>
                </a:spcAft>
                <a:buClr>
                  <a:srgbClr val="D90000"/>
                </a:buClr>
                <a:buSzPct val="70000"/>
              </a:pPr>
              <a:r>
                <a:rPr lang="en-US" sz="1600" b="1">
                  <a:latin typeface="ABBvoice" panose="020D0603020503020204"/>
                  <a:ea typeface="ABBvoice Light" panose="020D0403020503020204" pitchFamily="34" charset="0"/>
                  <a:cs typeface="ABBvoice Light" panose="020D0403020503020204" pitchFamily="34" charset="0"/>
                </a:rPr>
                <a:t>Over</a:t>
              </a:r>
            </a:p>
          </p:txBody>
        </p:sp>
        <p:sp>
          <p:nvSpPr>
            <p:cNvPr id="26" name="TextBox 25">
              <a:extLst>
                <a:ext uri="{FF2B5EF4-FFF2-40B4-BE49-F238E27FC236}">
                  <a16:creationId xmlns:a16="http://schemas.microsoft.com/office/drawing/2014/main" id="{F5AB088A-ACDE-EF6C-7EDD-A558F2DC9DC8}"/>
                </a:ext>
              </a:extLst>
            </p:cNvPr>
            <p:cNvSpPr txBox="1"/>
            <p:nvPr/>
          </p:nvSpPr>
          <p:spPr bwMode="gray">
            <a:xfrm>
              <a:off x="11186190" y="325155"/>
              <a:ext cx="849600" cy="712800"/>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noAutofit/>
            </a:bodyPr>
            <a:lstStyle/>
            <a:p>
              <a:pPr fontAlgn="base">
                <a:spcAft>
                  <a:spcPct val="0"/>
                </a:spcAft>
                <a:buClr>
                  <a:srgbClr val="D90000"/>
                </a:buClr>
                <a:buSzPct val="70000"/>
                <a:buFont typeface="Arial" pitchFamily="34" charset="0"/>
                <a:buNone/>
              </a:pPr>
              <a:r>
                <a:rPr lang="en-US" sz="4400" b="1">
                  <a:solidFill>
                    <a:schemeClr val="bg2"/>
                  </a:solidFill>
                  <a:latin typeface="ABBvoice" panose="020D0603020503020204"/>
                  <a:ea typeface="ABBvoice Light" panose="020D0403020503020204" pitchFamily="34" charset="0"/>
                  <a:cs typeface="ABBvoice Light" panose="020D0403020503020204" pitchFamily="34" charset="0"/>
                </a:rPr>
                <a:t>30</a:t>
              </a:r>
            </a:p>
          </p:txBody>
        </p:sp>
        <p:cxnSp>
          <p:nvCxnSpPr>
            <p:cNvPr id="27" name="Straight Connector 26">
              <a:extLst>
                <a:ext uri="{FF2B5EF4-FFF2-40B4-BE49-F238E27FC236}">
                  <a16:creationId xmlns:a16="http://schemas.microsoft.com/office/drawing/2014/main" id="{307E1456-CBF1-9134-CDBC-F5F9542B113F}"/>
                </a:ext>
              </a:extLst>
            </p:cNvPr>
            <p:cNvCxnSpPr>
              <a:cxnSpLocks/>
            </p:cNvCxnSpPr>
            <p:nvPr/>
          </p:nvCxnSpPr>
          <p:spPr bwMode="gray">
            <a:xfrm>
              <a:off x="11895030" y="368660"/>
              <a:ext cx="13055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8EBE7F8-E8B4-BA35-D5E4-0CA5F8AE2945}"/>
              </a:ext>
            </a:extLst>
          </p:cNvPr>
          <p:cNvGrpSpPr/>
          <p:nvPr/>
        </p:nvGrpSpPr>
        <p:grpSpPr bwMode="gray">
          <a:xfrm>
            <a:off x="2358117" y="5517156"/>
            <a:ext cx="2646168" cy="870109"/>
            <a:chOff x="9598413" y="2997683"/>
            <a:chExt cx="2646168" cy="870109"/>
          </a:xfrm>
        </p:grpSpPr>
        <p:sp>
          <p:nvSpPr>
            <p:cNvPr id="29" name="TextBox 28">
              <a:extLst>
                <a:ext uri="{FF2B5EF4-FFF2-40B4-BE49-F238E27FC236}">
                  <a16:creationId xmlns:a16="http://schemas.microsoft.com/office/drawing/2014/main" id="{86377551-C184-A75A-A81F-A5FCBC50C9C2}"/>
                </a:ext>
              </a:extLst>
            </p:cNvPr>
            <p:cNvSpPr txBox="1"/>
            <p:nvPr/>
          </p:nvSpPr>
          <p:spPr bwMode="gray">
            <a:xfrm>
              <a:off x="10079007" y="3135150"/>
              <a:ext cx="1194712" cy="437866"/>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noAutofit/>
            </a:bodyPr>
            <a:lstStyle/>
            <a:p>
              <a:pPr algn="r" fontAlgn="base">
                <a:spcAft>
                  <a:spcPct val="0"/>
                </a:spcAft>
                <a:buClr>
                  <a:srgbClr val="D90000"/>
                </a:buClr>
                <a:buSzPct val="70000"/>
                <a:buFont typeface="Arial" pitchFamily="34" charset="0"/>
                <a:buNone/>
              </a:pPr>
              <a:r>
                <a:rPr lang="en-US" sz="1600">
                  <a:latin typeface="ABBvoice" panose="020D0603020503020204"/>
                  <a:ea typeface="ABBvoice Light" panose="020D0403020503020204" pitchFamily="34" charset="0"/>
                  <a:cs typeface="ABBvoice Light" panose="020D0403020503020204" pitchFamily="34" charset="0"/>
                </a:rPr>
                <a:t>Providing </a:t>
              </a:r>
              <a:br>
                <a:rPr lang="en-US" sz="1600">
                  <a:latin typeface="ABBvoice" panose="020D0603020503020204"/>
                  <a:ea typeface="ABBvoice Light" panose="020D0403020503020204" pitchFamily="34" charset="0"/>
                  <a:cs typeface="ABBvoice Light" panose="020D0403020503020204" pitchFamily="34" charset="0"/>
                </a:rPr>
              </a:br>
              <a:r>
                <a:rPr lang="en-US" sz="1600">
                  <a:latin typeface="ABBvoice" panose="020D0603020503020204"/>
                  <a:ea typeface="ABBvoice Light" panose="020D0403020503020204" pitchFamily="34" charset="0"/>
                  <a:cs typeface="ABBvoice Light" panose="020D0403020503020204" pitchFamily="34" charset="0"/>
                </a:rPr>
                <a:t>services for over</a:t>
              </a:r>
            </a:p>
          </p:txBody>
        </p:sp>
        <p:sp>
          <p:nvSpPr>
            <p:cNvPr id="30" name="TextBox 29">
              <a:extLst>
                <a:ext uri="{FF2B5EF4-FFF2-40B4-BE49-F238E27FC236}">
                  <a16:creationId xmlns:a16="http://schemas.microsoft.com/office/drawing/2014/main" id="{A94C34F8-7436-ECBD-E8F5-B1166093E5CF}"/>
                </a:ext>
              </a:extLst>
            </p:cNvPr>
            <p:cNvSpPr txBox="1"/>
            <p:nvPr/>
          </p:nvSpPr>
          <p:spPr bwMode="gray">
            <a:xfrm>
              <a:off x="11333671" y="3553087"/>
              <a:ext cx="910910" cy="314705"/>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noAutofit/>
            </a:bodyPr>
            <a:lstStyle/>
            <a:p>
              <a:pPr fontAlgn="base">
                <a:lnSpc>
                  <a:spcPts val="1600"/>
                </a:lnSpc>
                <a:spcAft>
                  <a:spcPct val="0"/>
                </a:spcAft>
                <a:buClr>
                  <a:srgbClr val="D90000"/>
                </a:buClr>
                <a:buSzPct val="70000"/>
              </a:pPr>
              <a:r>
                <a:rPr lang="en-US" sz="1600" b="1">
                  <a:latin typeface="ABBvoice" panose="020D0603020503020204"/>
                  <a:ea typeface="ABBvoice Light" panose="020D0403020503020204" pitchFamily="34" charset="0"/>
                  <a:cs typeface="ABBvoice Light" panose="020D0403020503020204" pitchFamily="34" charset="0"/>
                </a:rPr>
                <a:t>years</a:t>
              </a:r>
            </a:p>
          </p:txBody>
        </p:sp>
        <p:sp>
          <p:nvSpPr>
            <p:cNvPr id="31" name="TextBox 30">
              <a:extLst>
                <a:ext uri="{FF2B5EF4-FFF2-40B4-BE49-F238E27FC236}">
                  <a16:creationId xmlns:a16="http://schemas.microsoft.com/office/drawing/2014/main" id="{8AB972AD-D71B-126A-196C-798CE6F1EA62}"/>
                </a:ext>
              </a:extLst>
            </p:cNvPr>
            <p:cNvSpPr txBox="1"/>
            <p:nvPr/>
          </p:nvSpPr>
          <p:spPr bwMode="gray">
            <a:xfrm>
              <a:off x="11261599" y="2997683"/>
              <a:ext cx="849600" cy="712800"/>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noAutofit/>
            </a:bodyPr>
            <a:lstStyle/>
            <a:p>
              <a:pPr fontAlgn="base">
                <a:spcAft>
                  <a:spcPct val="0"/>
                </a:spcAft>
                <a:buClr>
                  <a:srgbClr val="D90000"/>
                </a:buClr>
                <a:buSzPct val="70000"/>
                <a:buFont typeface="Arial" pitchFamily="34" charset="0"/>
                <a:buNone/>
              </a:pPr>
              <a:r>
                <a:rPr lang="en-US" sz="4400" b="1">
                  <a:solidFill>
                    <a:schemeClr val="bg2"/>
                  </a:solidFill>
                  <a:latin typeface="ABBvoice" panose="020D0603020503020204"/>
                  <a:ea typeface="ABBvoice Light" panose="020D0403020503020204" pitchFamily="34" charset="0"/>
                  <a:cs typeface="ABBvoice Light" panose="020D0403020503020204" pitchFamily="34" charset="0"/>
                </a:rPr>
                <a:t>70</a:t>
              </a:r>
            </a:p>
          </p:txBody>
        </p:sp>
        <p:cxnSp>
          <p:nvCxnSpPr>
            <p:cNvPr id="32" name="Straight Connector 31">
              <a:extLst>
                <a:ext uri="{FF2B5EF4-FFF2-40B4-BE49-F238E27FC236}">
                  <a16:creationId xmlns:a16="http://schemas.microsoft.com/office/drawing/2014/main" id="{0EAA21CA-D2AC-95CE-0DF0-BA29B4744A34}"/>
                </a:ext>
              </a:extLst>
            </p:cNvPr>
            <p:cNvCxnSpPr>
              <a:cxnSpLocks/>
            </p:cNvCxnSpPr>
            <p:nvPr/>
          </p:nvCxnSpPr>
          <p:spPr bwMode="gray">
            <a:xfrm>
              <a:off x="9598413" y="3674772"/>
              <a:ext cx="16163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3" name="Graphic 32">
            <a:extLst>
              <a:ext uri="{FF2B5EF4-FFF2-40B4-BE49-F238E27FC236}">
                <a16:creationId xmlns:a16="http://schemas.microsoft.com/office/drawing/2014/main" id="{5D7D4206-F71C-7283-D388-2ABABD37F3D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7379" y="2960629"/>
            <a:ext cx="457200" cy="457200"/>
          </a:xfrm>
          <a:prstGeom prst="rect">
            <a:avLst/>
          </a:prstGeom>
        </p:spPr>
      </p:pic>
      <p:pic>
        <p:nvPicPr>
          <p:cNvPr id="34" name="Graphic 33">
            <a:extLst>
              <a:ext uri="{FF2B5EF4-FFF2-40B4-BE49-F238E27FC236}">
                <a16:creationId xmlns:a16="http://schemas.microsoft.com/office/drawing/2014/main" id="{756BDE82-6DF5-6FE3-93BC-0E65719C9CF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45831" y="4336108"/>
            <a:ext cx="457200" cy="457200"/>
          </a:xfrm>
          <a:prstGeom prst="rect">
            <a:avLst/>
          </a:prstGeom>
        </p:spPr>
      </p:pic>
      <p:pic>
        <p:nvPicPr>
          <p:cNvPr id="35" name="Graphic 34">
            <a:extLst>
              <a:ext uri="{FF2B5EF4-FFF2-40B4-BE49-F238E27FC236}">
                <a16:creationId xmlns:a16="http://schemas.microsoft.com/office/drawing/2014/main" id="{43BE4C93-EBE2-A7A9-7887-7BBE1425B5C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63122" y="5761552"/>
            <a:ext cx="457200" cy="457200"/>
          </a:xfrm>
          <a:prstGeom prst="rect">
            <a:avLst/>
          </a:prstGeom>
        </p:spPr>
      </p:pic>
      <p:sp>
        <p:nvSpPr>
          <p:cNvPr id="36" name="Oval 35">
            <a:extLst>
              <a:ext uri="{FF2B5EF4-FFF2-40B4-BE49-F238E27FC236}">
                <a16:creationId xmlns:a16="http://schemas.microsoft.com/office/drawing/2014/main" id="{C6D29801-9BAA-E453-B2CC-D759E770D7D0}"/>
              </a:ext>
            </a:extLst>
          </p:cNvPr>
          <p:cNvSpPr/>
          <p:nvPr/>
        </p:nvSpPr>
        <p:spPr bwMode="gray">
          <a:xfrm>
            <a:off x="8532911" y="3637654"/>
            <a:ext cx="45603" cy="45603"/>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rgbClr val="D90000"/>
              </a:buClr>
              <a:buSzPct val="70000"/>
            </a:pPr>
            <a:endParaRPr lang="en-US" sz="1600" err="1">
              <a:solidFill>
                <a:srgbClr val="FFFFFF"/>
              </a:solidFill>
              <a:latin typeface="Arial" pitchFamily="34" charset="0"/>
              <a:cs typeface="Arial" pitchFamily="34" charset="0"/>
            </a:endParaRPr>
          </a:p>
        </p:txBody>
      </p:sp>
      <p:sp>
        <p:nvSpPr>
          <p:cNvPr id="37" name="Oval 36">
            <a:extLst>
              <a:ext uri="{FF2B5EF4-FFF2-40B4-BE49-F238E27FC236}">
                <a16:creationId xmlns:a16="http://schemas.microsoft.com/office/drawing/2014/main" id="{038BF387-321D-D2CA-7F44-4FDE0D02CC99}"/>
              </a:ext>
            </a:extLst>
          </p:cNvPr>
          <p:cNvSpPr/>
          <p:nvPr/>
        </p:nvSpPr>
        <p:spPr bwMode="gray">
          <a:xfrm>
            <a:off x="10949836" y="4106255"/>
            <a:ext cx="45603" cy="45603"/>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rgbClr val="D90000"/>
              </a:buClr>
              <a:buSzPct val="70000"/>
            </a:pPr>
            <a:endParaRPr lang="en-US" sz="1600" err="1">
              <a:solidFill>
                <a:srgbClr val="FFFFFF"/>
              </a:solidFill>
              <a:latin typeface="Arial" pitchFamily="34" charset="0"/>
              <a:cs typeface="Arial" pitchFamily="34" charset="0"/>
            </a:endParaRPr>
          </a:p>
        </p:txBody>
      </p:sp>
      <p:sp>
        <p:nvSpPr>
          <p:cNvPr id="38" name="Text Box 385">
            <a:extLst>
              <a:ext uri="{FF2B5EF4-FFF2-40B4-BE49-F238E27FC236}">
                <a16:creationId xmlns:a16="http://schemas.microsoft.com/office/drawing/2014/main" id="{19F78B78-1F3D-FF2D-AF8F-984C57A46DD4}"/>
              </a:ext>
            </a:extLst>
          </p:cNvPr>
          <p:cNvSpPr txBox="1">
            <a:spLocks noChangeArrowheads="1"/>
          </p:cNvSpPr>
          <p:nvPr/>
        </p:nvSpPr>
        <p:spPr bwMode="gray">
          <a:xfrm>
            <a:off x="5778196" y="6410713"/>
            <a:ext cx="2800318" cy="276999"/>
          </a:xfrm>
          <a:prstGeom prst="rect">
            <a:avLst/>
          </a:prstGeom>
          <a:noFill/>
          <a:ln w="9525">
            <a:noFill/>
            <a:miter lim="800000"/>
            <a:headEnd/>
            <a:tailEnd/>
          </a:ln>
        </p:spPr>
        <p:txBody>
          <a:bodyPr wrap="square">
            <a:spAutoFit/>
          </a:bodyPr>
          <a:lstStyle/>
          <a:p>
            <a:pPr marL="177800" indent="-177800" eaLnBrk="0" hangingPunct="0">
              <a:spcBef>
                <a:spcPct val="50000"/>
              </a:spcBef>
              <a:buClr>
                <a:schemeClr val="accent3">
                  <a:lumMod val="75000"/>
                </a:schemeClr>
              </a:buClr>
              <a:buSzPct val="100000"/>
              <a:buFont typeface="AdiHaus" panose="02000503020000020004" pitchFamily="2" charset="0"/>
              <a:buChar char="•"/>
              <a:defRPr/>
            </a:pPr>
            <a:r>
              <a:rPr lang="en-US" sz="1200">
                <a:solidFill>
                  <a:srgbClr val="817275"/>
                </a:solidFill>
                <a:latin typeface="ABBvoice" panose="020D0603020503020204"/>
              </a:rPr>
              <a:t>Global service centers (2)</a:t>
            </a:r>
          </a:p>
        </p:txBody>
      </p:sp>
      <p:sp>
        <p:nvSpPr>
          <p:cNvPr id="39" name="Oval 38">
            <a:extLst>
              <a:ext uri="{FF2B5EF4-FFF2-40B4-BE49-F238E27FC236}">
                <a16:creationId xmlns:a16="http://schemas.microsoft.com/office/drawing/2014/main" id="{47FB1A2D-5D80-123E-9747-306DA066EDBE}"/>
              </a:ext>
            </a:extLst>
          </p:cNvPr>
          <p:cNvSpPr/>
          <p:nvPr/>
        </p:nvSpPr>
        <p:spPr bwMode="gray">
          <a:xfrm>
            <a:off x="8586254" y="3384707"/>
            <a:ext cx="45603" cy="45603"/>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rgbClr val="D90000"/>
              </a:buClr>
              <a:buSzPct val="70000"/>
            </a:pPr>
            <a:endParaRPr lang="en-US" sz="1600" err="1">
              <a:solidFill>
                <a:srgbClr val="FFFFFF"/>
              </a:solidFill>
              <a:latin typeface="Arial" pitchFamily="34" charset="0"/>
              <a:cs typeface="Arial" pitchFamily="34" charset="0"/>
            </a:endParaRPr>
          </a:p>
        </p:txBody>
      </p:sp>
      <p:sp>
        <p:nvSpPr>
          <p:cNvPr id="40" name="Oval 39">
            <a:extLst>
              <a:ext uri="{FF2B5EF4-FFF2-40B4-BE49-F238E27FC236}">
                <a16:creationId xmlns:a16="http://schemas.microsoft.com/office/drawing/2014/main" id="{8CC86344-87D2-B50C-A390-528284503E46}"/>
              </a:ext>
            </a:extLst>
          </p:cNvPr>
          <p:cNvSpPr/>
          <p:nvPr/>
        </p:nvSpPr>
        <p:spPr bwMode="gray">
          <a:xfrm>
            <a:off x="8508582" y="3637654"/>
            <a:ext cx="45603" cy="45603"/>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rgbClr val="D90000"/>
              </a:buClr>
              <a:buSzPct val="70000"/>
            </a:pPr>
            <a:endParaRPr lang="en-US" sz="1600" err="1">
              <a:solidFill>
                <a:srgbClr val="FFFFFF"/>
              </a:solidFill>
              <a:latin typeface="Arial" pitchFamily="34" charset="0"/>
              <a:cs typeface="Arial" pitchFamily="34" charset="0"/>
            </a:endParaRPr>
          </a:p>
        </p:txBody>
      </p:sp>
      <p:sp>
        <p:nvSpPr>
          <p:cNvPr id="4" name="Title 3">
            <a:extLst>
              <a:ext uri="{FF2B5EF4-FFF2-40B4-BE49-F238E27FC236}">
                <a16:creationId xmlns:a16="http://schemas.microsoft.com/office/drawing/2014/main" id="{1EB05EA5-B904-45B8-B5A6-EEE2897E6156}"/>
              </a:ext>
            </a:extLst>
          </p:cNvPr>
          <p:cNvSpPr>
            <a:spLocks noGrp="1"/>
          </p:cNvSpPr>
          <p:nvPr>
            <p:ph type="title"/>
          </p:nvPr>
        </p:nvSpPr>
        <p:spPr/>
        <p:txBody>
          <a:bodyPr lIns="0" tIns="0" rIns="0" bIns="0"/>
          <a:lstStyle/>
          <a:p>
            <a:r>
              <a:rPr lang="en-US" b="1">
                <a:solidFill>
                  <a:schemeClr val="bg2"/>
                </a:solidFill>
              </a:rPr>
              <a:t>—</a:t>
            </a:r>
            <a:br>
              <a:rPr lang="pl-PL" b="1"/>
            </a:br>
            <a:r>
              <a:rPr lang="en-US" b="1"/>
              <a:t>Your dependable service partner</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With you where and when you need us</a:t>
            </a:r>
          </a:p>
        </p:txBody>
      </p:sp>
    </p:spTree>
    <p:extLst>
      <p:ext uri="{BB962C8B-B14F-4D97-AF65-F5344CB8AC3E}">
        <p14:creationId xmlns:p14="http://schemas.microsoft.com/office/powerpoint/2010/main" val="390867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34393AF-0850-8CDF-4DD5-228B3E6FE84C}"/>
              </a:ext>
            </a:extLst>
          </p:cNvPr>
          <p:cNvSpPr/>
          <p:nvPr/>
        </p:nvSpPr>
        <p:spPr bwMode="gray">
          <a:xfrm>
            <a:off x="0" y="6056328"/>
            <a:ext cx="12192000" cy="801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4" name="Title 3">
            <a:extLst>
              <a:ext uri="{FF2B5EF4-FFF2-40B4-BE49-F238E27FC236}">
                <a16:creationId xmlns:a16="http://schemas.microsoft.com/office/drawing/2014/main" id="{1EB05EA5-B904-45B8-B5A6-EEE2897E6156}"/>
              </a:ext>
            </a:extLst>
          </p:cNvPr>
          <p:cNvSpPr>
            <a:spLocks noGrp="1"/>
          </p:cNvSpPr>
          <p:nvPr>
            <p:ph type="title"/>
          </p:nvPr>
        </p:nvSpPr>
        <p:spPr/>
        <p:txBody>
          <a:bodyPr lIns="0" tIns="0" rIns="0" bIns="0"/>
          <a:lstStyle/>
          <a:p>
            <a:r>
              <a:rPr lang="en-US" b="1">
                <a:solidFill>
                  <a:schemeClr val="bg2"/>
                </a:solidFill>
              </a:rPr>
              <a:t>—</a:t>
            </a:r>
            <a:br>
              <a:rPr lang="pl-PL" b="1"/>
            </a:br>
            <a:r>
              <a:rPr lang="en-US" b="1"/>
              <a:t>Repair centers</a:t>
            </a:r>
            <a:br>
              <a:rPr lang="en-US" b="1"/>
            </a:br>
            <a:r>
              <a:rPr lang="en-US">
                <a:latin typeface="ABBvoice Light"/>
                <a:ea typeface="ABBvoice Light" panose="020D0403020503020204" pitchFamily="34" charset="0"/>
                <a:cs typeface="ABBvoice Light" panose="020D0403020503020204" pitchFamily="34" charset="0"/>
              </a:rPr>
              <a:t>Across the globe</a:t>
            </a:r>
          </a:p>
        </p:txBody>
      </p:sp>
      <p:pic>
        <p:nvPicPr>
          <p:cNvPr id="3" name="Picture 2">
            <a:extLst>
              <a:ext uri="{FF2B5EF4-FFF2-40B4-BE49-F238E27FC236}">
                <a16:creationId xmlns:a16="http://schemas.microsoft.com/office/drawing/2014/main" id="{029471AB-09FF-F750-B930-82BFABED2F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311" y="2459375"/>
            <a:ext cx="2231009" cy="1406712"/>
          </a:xfrm>
          <a:prstGeom prst="rect">
            <a:avLst/>
          </a:prstGeom>
        </p:spPr>
      </p:pic>
      <p:pic>
        <p:nvPicPr>
          <p:cNvPr id="5" name="Picture 4">
            <a:extLst>
              <a:ext uri="{FF2B5EF4-FFF2-40B4-BE49-F238E27FC236}">
                <a16:creationId xmlns:a16="http://schemas.microsoft.com/office/drawing/2014/main" id="{0BDE79AD-F817-B22E-B30D-6B7C7F4650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32536" y="2456360"/>
            <a:ext cx="2231009" cy="1406711"/>
          </a:xfrm>
          <a:prstGeom prst="rect">
            <a:avLst/>
          </a:prstGeom>
        </p:spPr>
      </p:pic>
      <p:pic>
        <p:nvPicPr>
          <p:cNvPr id="6" name="Picture 5">
            <a:extLst>
              <a:ext uri="{FF2B5EF4-FFF2-40B4-BE49-F238E27FC236}">
                <a16:creationId xmlns:a16="http://schemas.microsoft.com/office/drawing/2014/main" id="{DCD9CFDC-FA2D-D32B-C0EA-9E30EE5F9D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11761" y="2460369"/>
            <a:ext cx="2231009" cy="1406711"/>
          </a:xfrm>
          <a:prstGeom prst="rect">
            <a:avLst/>
          </a:prstGeom>
        </p:spPr>
      </p:pic>
      <p:pic>
        <p:nvPicPr>
          <p:cNvPr id="7" name="Picture 6" descr="A picture containing text, indoor, kitchen, several&#10;&#10;Description automatically generated">
            <a:extLst>
              <a:ext uri="{FF2B5EF4-FFF2-40B4-BE49-F238E27FC236}">
                <a16:creationId xmlns:a16="http://schemas.microsoft.com/office/drawing/2014/main" id="{CB414013-F44A-C6AD-6A8E-6F6E9D9B922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0986" y="2460369"/>
            <a:ext cx="2231009" cy="1406711"/>
          </a:xfrm>
          <a:prstGeom prst="rect">
            <a:avLst/>
          </a:prstGeom>
        </p:spPr>
      </p:pic>
      <p:sp>
        <p:nvSpPr>
          <p:cNvPr id="9" name="TextBox 8">
            <a:extLst>
              <a:ext uri="{FF2B5EF4-FFF2-40B4-BE49-F238E27FC236}">
                <a16:creationId xmlns:a16="http://schemas.microsoft.com/office/drawing/2014/main" id="{8DECEB4C-735C-DA72-6043-AB1166318807}"/>
              </a:ext>
            </a:extLst>
          </p:cNvPr>
          <p:cNvSpPr txBox="1"/>
          <p:nvPr/>
        </p:nvSpPr>
        <p:spPr bwMode="gray">
          <a:xfrm>
            <a:off x="253311" y="2030830"/>
            <a:ext cx="2231008" cy="307777"/>
          </a:xfrm>
          <a:prstGeom prst="rect">
            <a:avLst/>
          </a:prstGeom>
          <a:noFill/>
        </p:spPr>
        <p:txBody>
          <a:bodyPr wrap="square">
            <a:spAutoFit/>
          </a:bodyPr>
          <a:lstStyle/>
          <a:p>
            <a:pPr algn="ctr"/>
            <a:r>
              <a:rPr lang="en-GB" sz="1400" b="1" err="1">
                <a:latin typeface="ABBvoice Light" panose="020D0403020503020204" pitchFamily="34" charset="0"/>
                <a:ea typeface="ABBvoice Light" panose="020D0403020503020204" pitchFamily="34" charset="0"/>
                <a:cs typeface="ABBvoice Light" panose="020D0403020503020204" pitchFamily="34" charset="0"/>
              </a:rPr>
              <a:t>Västerås</a:t>
            </a:r>
            <a:r>
              <a:rPr lang="en-GB" sz="1400" b="1">
                <a:latin typeface="ABBvoice Light" panose="020D0403020503020204" pitchFamily="34" charset="0"/>
                <a:ea typeface="ABBvoice Light" panose="020D0403020503020204" pitchFamily="34" charset="0"/>
                <a:cs typeface="ABBvoice Light" panose="020D0403020503020204" pitchFamily="34" charset="0"/>
              </a:rPr>
              <a:t>, Sweden</a:t>
            </a:r>
          </a:p>
        </p:txBody>
      </p:sp>
      <p:sp>
        <p:nvSpPr>
          <p:cNvPr id="11" name="TextBox 10">
            <a:extLst>
              <a:ext uri="{FF2B5EF4-FFF2-40B4-BE49-F238E27FC236}">
                <a16:creationId xmlns:a16="http://schemas.microsoft.com/office/drawing/2014/main" id="{120E73C2-A4E0-D017-B34E-593CB5A6C335}"/>
              </a:ext>
            </a:extLst>
          </p:cNvPr>
          <p:cNvSpPr txBox="1"/>
          <p:nvPr/>
        </p:nvSpPr>
        <p:spPr bwMode="gray">
          <a:xfrm>
            <a:off x="2632535" y="1996425"/>
            <a:ext cx="2214923" cy="523220"/>
          </a:xfrm>
          <a:prstGeom prst="rect">
            <a:avLst/>
          </a:prstGeom>
          <a:noFill/>
        </p:spPr>
        <p:txBody>
          <a:bodyPr wrap="square">
            <a:spAutoFit/>
          </a:bodyPr>
          <a:lstStyle>
            <a:defPPr>
              <a:defRPr lang="en-US"/>
            </a:defPPr>
            <a:lvl1pPr algn="ctr">
              <a:defRPr sz="1400" b="1">
                <a:solidFill>
                  <a:schemeClr val="bg2"/>
                </a:solidFill>
                <a:latin typeface="ABBvoice Light" panose="020D0403020503020204" pitchFamily="34" charset="0"/>
                <a:ea typeface="ABBvoice Light" panose="020D0403020503020204" pitchFamily="34" charset="0"/>
                <a:cs typeface="ABBvoice Light" panose="020D0403020503020204" pitchFamily="34" charset="0"/>
              </a:defRPr>
            </a:lvl1pPr>
          </a:lstStyle>
          <a:p>
            <a:r>
              <a:rPr lang="sv-SE">
                <a:solidFill>
                  <a:schemeClr val="tx1"/>
                </a:solidFill>
              </a:rPr>
              <a:t>Kangqiao, Shanghai, China</a:t>
            </a:r>
          </a:p>
        </p:txBody>
      </p:sp>
      <p:sp>
        <p:nvSpPr>
          <p:cNvPr id="42" name="TextBox 41">
            <a:extLst>
              <a:ext uri="{FF2B5EF4-FFF2-40B4-BE49-F238E27FC236}">
                <a16:creationId xmlns:a16="http://schemas.microsoft.com/office/drawing/2014/main" id="{1018067A-C2C9-5219-952A-5D311688096F}"/>
              </a:ext>
            </a:extLst>
          </p:cNvPr>
          <p:cNvSpPr txBox="1"/>
          <p:nvPr/>
        </p:nvSpPr>
        <p:spPr bwMode="gray">
          <a:xfrm>
            <a:off x="5011761" y="1996426"/>
            <a:ext cx="2198836" cy="307777"/>
          </a:xfrm>
          <a:prstGeom prst="rect">
            <a:avLst/>
          </a:prstGeom>
          <a:noFill/>
        </p:spPr>
        <p:txBody>
          <a:bodyPr wrap="square">
            <a:spAutoFit/>
          </a:bodyPr>
          <a:lstStyle>
            <a:defPPr>
              <a:defRPr lang="en-US"/>
            </a:defPPr>
            <a:lvl1pPr algn="ctr">
              <a:defRPr sz="1400" b="1">
                <a:solidFill>
                  <a:schemeClr val="bg2"/>
                </a:solidFill>
                <a:latin typeface="ABBvoice Light" panose="020D0403020503020204" pitchFamily="34" charset="0"/>
                <a:ea typeface="ABBvoice Light" panose="020D0403020503020204" pitchFamily="34" charset="0"/>
                <a:cs typeface="ABBvoice Light" panose="020D0403020503020204" pitchFamily="34" charset="0"/>
              </a:defRPr>
            </a:lvl1pPr>
          </a:lstStyle>
          <a:p>
            <a:r>
              <a:rPr lang="sv-SE">
                <a:solidFill>
                  <a:schemeClr val="tx1"/>
                </a:solidFill>
              </a:rPr>
              <a:t>Mishima, Tokyo, Japan</a:t>
            </a:r>
          </a:p>
        </p:txBody>
      </p:sp>
      <p:sp>
        <p:nvSpPr>
          <p:cNvPr id="44" name="TextBox 43">
            <a:extLst>
              <a:ext uri="{FF2B5EF4-FFF2-40B4-BE49-F238E27FC236}">
                <a16:creationId xmlns:a16="http://schemas.microsoft.com/office/drawing/2014/main" id="{37E327C2-C901-69A6-E3CE-FD5DFFAC7634}"/>
              </a:ext>
            </a:extLst>
          </p:cNvPr>
          <p:cNvSpPr txBox="1"/>
          <p:nvPr/>
        </p:nvSpPr>
        <p:spPr bwMode="gray">
          <a:xfrm>
            <a:off x="7390984" y="1996427"/>
            <a:ext cx="2231008" cy="307777"/>
          </a:xfrm>
          <a:prstGeom prst="rect">
            <a:avLst/>
          </a:prstGeom>
          <a:noFill/>
        </p:spPr>
        <p:txBody>
          <a:bodyPr wrap="square">
            <a:spAutoFit/>
          </a:bodyPr>
          <a:lstStyle>
            <a:defPPr>
              <a:defRPr lang="en-US"/>
            </a:defPPr>
            <a:lvl1pPr algn="ctr">
              <a:defRPr sz="1400" b="1">
                <a:solidFill>
                  <a:schemeClr val="bg2"/>
                </a:solidFill>
                <a:latin typeface="ABBvoice Light" panose="020D0403020503020204" pitchFamily="34" charset="0"/>
                <a:ea typeface="ABBvoice Light" panose="020D0403020503020204" pitchFamily="34" charset="0"/>
                <a:cs typeface="ABBvoice Light" panose="020D0403020503020204" pitchFamily="34" charset="0"/>
              </a:defRPr>
            </a:lvl1pPr>
          </a:lstStyle>
          <a:p>
            <a:r>
              <a:rPr lang="en-US">
                <a:solidFill>
                  <a:schemeClr val="tx1"/>
                </a:solidFill>
              </a:rPr>
              <a:t>Danbury, CT USA</a:t>
            </a:r>
          </a:p>
        </p:txBody>
      </p:sp>
      <p:sp>
        <p:nvSpPr>
          <p:cNvPr id="46" name="TextBox 45">
            <a:extLst>
              <a:ext uri="{FF2B5EF4-FFF2-40B4-BE49-F238E27FC236}">
                <a16:creationId xmlns:a16="http://schemas.microsoft.com/office/drawing/2014/main" id="{7FF26488-9F91-F4A7-D5AF-B5FD2689F637}"/>
              </a:ext>
            </a:extLst>
          </p:cNvPr>
          <p:cNvSpPr txBox="1"/>
          <p:nvPr/>
        </p:nvSpPr>
        <p:spPr bwMode="gray">
          <a:xfrm>
            <a:off x="253311" y="3972392"/>
            <a:ext cx="2231008" cy="1569660"/>
          </a:xfrm>
          <a:prstGeom prst="rect">
            <a:avLst/>
          </a:prstGeom>
          <a:noFill/>
        </p:spPr>
        <p:txBody>
          <a:bodyPr wrap="square" lIns="91440" tIns="45720" rIns="91440" bIns="45720" anchor="t">
            <a:spAutoFit/>
          </a:bodyPr>
          <a:lstStyle/>
          <a:p>
            <a:r>
              <a:rPr lang="en-US" sz="1200">
                <a:latin typeface="ABBvoice Light"/>
                <a:ea typeface="ABBvoice Light" panose="020D0403020503020204" pitchFamily="34" charset="0"/>
                <a:cs typeface="ABBvoice Light" panose="020D0403020503020204" pitchFamily="34" charset="0"/>
              </a:rPr>
              <a:t>The Sweden repair center provides cover for all of the Force Measurement product portfolio for many regions.</a:t>
            </a:r>
          </a:p>
          <a:p>
            <a:pPr marR="0" algn="l" rtl="0"/>
            <a:endParaRPr lang="en-US" sz="1200">
              <a:latin typeface="ABBvoice Light" panose="020D0403020503020204" pitchFamily="34" charset="0"/>
              <a:ea typeface="ABBvoice Light" panose="020D0403020503020204" pitchFamily="34" charset="0"/>
              <a:cs typeface="ABBvoice Light" panose="020D0403020503020204" pitchFamily="34" charset="0"/>
            </a:endParaRPr>
          </a:p>
          <a:p>
            <a:pPr marR="0" algn="l" rtl="0"/>
            <a:r>
              <a:rPr lang="en-US" sz="1200">
                <a:latin typeface="ABBvoice Light" panose="020D0403020503020204" pitchFamily="34" charset="0"/>
                <a:ea typeface="ABBvoice Light" panose="020D0403020503020204" pitchFamily="34" charset="0"/>
                <a:cs typeface="ABBvoice Light" panose="020D0403020503020204" pitchFamily="34" charset="0"/>
              </a:rPr>
              <a:t>The facility is equipped with the latest technology to ensure high quality workmanship. </a:t>
            </a:r>
          </a:p>
        </p:txBody>
      </p:sp>
      <p:grpSp>
        <p:nvGrpSpPr>
          <p:cNvPr id="57" name="Group 56">
            <a:extLst>
              <a:ext uri="{FF2B5EF4-FFF2-40B4-BE49-F238E27FC236}">
                <a16:creationId xmlns:a16="http://schemas.microsoft.com/office/drawing/2014/main" id="{803A027A-F416-35D2-4C9F-F65A6AAFFA20}"/>
              </a:ext>
            </a:extLst>
          </p:cNvPr>
          <p:cNvGrpSpPr/>
          <p:nvPr/>
        </p:nvGrpSpPr>
        <p:grpSpPr>
          <a:xfrm>
            <a:off x="1343179" y="6228564"/>
            <a:ext cx="2170766" cy="457200"/>
            <a:chOff x="2188662" y="6072203"/>
            <a:chExt cx="2170766" cy="457200"/>
          </a:xfrm>
        </p:grpSpPr>
        <p:pic>
          <p:nvPicPr>
            <p:cNvPr id="48" name="Graphic 47">
              <a:extLst>
                <a:ext uri="{FF2B5EF4-FFF2-40B4-BE49-F238E27FC236}">
                  <a16:creationId xmlns:a16="http://schemas.microsoft.com/office/drawing/2014/main" id="{619A7281-9B27-2020-DEAD-3F4E62F343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88662" y="6072203"/>
              <a:ext cx="457200" cy="457200"/>
            </a:xfrm>
            <a:prstGeom prst="rect">
              <a:avLst/>
            </a:prstGeom>
          </p:spPr>
        </p:pic>
        <p:sp>
          <p:nvSpPr>
            <p:cNvPr id="51" name="TextBox 50">
              <a:extLst>
                <a:ext uri="{FF2B5EF4-FFF2-40B4-BE49-F238E27FC236}">
                  <a16:creationId xmlns:a16="http://schemas.microsoft.com/office/drawing/2014/main" id="{ABBCC430-CE2B-C161-3332-D54349CD5987}"/>
                </a:ext>
              </a:extLst>
            </p:cNvPr>
            <p:cNvSpPr txBox="1"/>
            <p:nvPr/>
          </p:nvSpPr>
          <p:spPr bwMode="gray">
            <a:xfrm>
              <a:off x="2831417" y="6072203"/>
              <a:ext cx="1528011" cy="457200"/>
            </a:xfrm>
            <a:prstGeom prst="rect">
              <a:avLst/>
            </a:prstGeom>
            <a:noFill/>
          </p:spPr>
          <p:txBody>
            <a:bodyPr wrap="square" lIns="0" tIns="0" rIns="0" bIns="0" rtlCol="0" anchor="ctr">
              <a:noAutofit/>
            </a:bodyPr>
            <a:lstStyle/>
            <a:p>
              <a:pPr algn="l">
                <a:spcBef>
                  <a:spcPts val="600"/>
                </a:spcBef>
              </a:pPr>
              <a:r>
                <a:rPr lang="en-US" sz="14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TEST</a:t>
              </a:r>
            </a:p>
          </p:txBody>
        </p:sp>
      </p:grpSp>
      <p:grpSp>
        <p:nvGrpSpPr>
          <p:cNvPr id="58" name="Group 57">
            <a:extLst>
              <a:ext uri="{FF2B5EF4-FFF2-40B4-BE49-F238E27FC236}">
                <a16:creationId xmlns:a16="http://schemas.microsoft.com/office/drawing/2014/main" id="{F46FF045-64D1-44A3-6646-B3FC99764782}"/>
              </a:ext>
            </a:extLst>
          </p:cNvPr>
          <p:cNvGrpSpPr/>
          <p:nvPr/>
        </p:nvGrpSpPr>
        <p:grpSpPr>
          <a:xfrm>
            <a:off x="5270917" y="6228564"/>
            <a:ext cx="2170766" cy="457200"/>
            <a:chOff x="4464306" y="6072203"/>
            <a:chExt cx="2170766" cy="457200"/>
          </a:xfrm>
        </p:grpSpPr>
        <p:pic>
          <p:nvPicPr>
            <p:cNvPr id="49" name="Graphic 48">
              <a:extLst>
                <a:ext uri="{FF2B5EF4-FFF2-40B4-BE49-F238E27FC236}">
                  <a16:creationId xmlns:a16="http://schemas.microsoft.com/office/drawing/2014/main" id="{70AF3659-DEBB-A149-5C19-4C5BD06420A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64306" y="6072203"/>
              <a:ext cx="457200" cy="457200"/>
            </a:xfrm>
            <a:prstGeom prst="rect">
              <a:avLst/>
            </a:prstGeom>
          </p:spPr>
        </p:pic>
        <p:sp>
          <p:nvSpPr>
            <p:cNvPr id="52" name="TextBox 51">
              <a:extLst>
                <a:ext uri="{FF2B5EF4-FFF2-40B4-BE49-F238E27FC236}">
                  <a16:creationId xmlns:a16="http://schemas.microsoft.com/office/drawing/2014/main" id="{DAB46CC5-5AB6-1C2F-B293-EBC128FCF771}"/>
                </a:ext>
              </a:extLst>
            </p:cNvPr>
            <p:cNvSpPr txBox="1"/>
            <p:nvPr/>
          </p:nvSpPr>
          <p:spPr bwMode="gray">
            <a:xfrm>
              <a:off x="5107061" y="6072203"/>
              <a:ext cx="1528011" cy="457200"/>
            </a:xfrm>
            <a:prstGeom prst="rect">
              <a:avLst/>
            </a:prstGeom>
            <a:noFill/>
          </p:spPr>
          <p:txBody>
            <a:bodyPr wrap="square" lIns="0" tIns="0" rIns="0" bIns="0" rtlCol="0" anchor="ctr">
              <a:noAutofit/>
            </a:bodyPr>
            <a:lstStyle/>
            <a:p>
              <a:pPr algn="l">
                <a:spcBef>
                  <a:spcPts val="600"/>
                </a:spcBef>
              </a:pPr>
              <a:r>
                <a:rPr lang="en-US" sz="14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INSPECT</a:t>
              </a:r>
            </a:p>
          </p:txBody>
        </p:sp>
      </p:grpSp>
      <p:grpSp>
        <p:nvGrpSpPr>
          <p:cNvPr id="56" name="Group 55">
            <a:extLst>
              <a:ext uri="{FF2B5EF4-FFF2-40B4-BE49-F238E27FC236}">
                <a16:creationId xmlns:a16="http://schemas.microsoft.com/office/drawing/2014/main" id="{27698C6F-1676-5D58-2E13-4FE517DE84F4}"/>
              </a:ext>
            </a:extLst>
          </p:cNvPr>
          <p:cNvGrpSpPr/>
          <p:nvPr/>
        </p:nvGrpSpPr>
        <p:grpSpPr>
          <a:xfrm>
            <a:off x="9613866" y="6215819"/>
            <a:ext cx="2170766" cy="457200"/>
            <a:chOff x="6820627" y="6040453"/>
            <a:chExt cx="2170766" cy="457200"/>
          </a:xfrm>
        </p:grpSpPr>
        <p:pic>
          <p:nvPicPr>
            <p:cNvPr id="50" name="Graphic 49">
              <a:extLst>
                <a:ext uri="{FF2B5EF4-FFF2-40B4-BE49-F238E27FC236}">
                  <a16:creationId xmlns:a16="http://schemas.microsoft.com/office/drawing/2014/main" id="{85128232-2CD2-A660-4C78-A98A61FC64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20627" y="6040453"/>
              <a:ext cx="457200" cy="457200"/>
            </a:xfrm>
            <a:prstGeom prst="rect">
              <a:avLst/>
            </a:prstGeom>
          </p:spPr>
        </p:pic>
        <p:sp>
          <p:nvSpPr>
            <p:cNvPr id="53" name="TextBox 52">
              <a:extLst>
                <a:ext uri="{FF2B5EF4-FFF2-40B4-BE49-F238E27FC236}">
                  <a16:creationId xmlns:a16="http://schemas.microsoft.com/office/drawing/2014/main" id="{836A8296-A376-27FF-F9E4-CFAC285EBFCD}"/>
                </a:ext>
              </a:extLst>
            </p:cNvPr>
            <p:cNvSpPr txBox="1"/>
            <p:nvPr/>
          </p:nvSpPr>
          <p:spPr bwMode="gray">
            <a:xfrm>
              <a:off x="7463382" y="6040453"/>
              <a:ext cx="1528011" cy="457200"/>
            </a:xfrm>
            <a:prstGeom prst="rect">
              <a:avLst/>
            </a:prstGeom>
            <a:noFill/>
          </p:spPr>
          <p:txBody>
            <a:bodyPr wrap="square" lIns="0" tIns="0" rIns="0" bIns="0" rtlCol="0" anchor="ctr">
              <a:noAutofit/>
            </a:bodyPr>
            <a:lstStyle/>
            <a:p>
              <a:pPr algn="l">
                <a:spcBef>
                  <a:spcPts val="600"/>
                </a:spcBef>
              </a:pPr>
              <a:r>
                <a:rPr lang="en-US" sz="14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REPAIR</a:t>
              </a:r>
            </a:p>
          </p:txBody>
        </p:sp>
      </p:grpSp>
      <p:sp>
        <p:nvSpPr>
          <p:cNvPr id="55" name="TextBox 54">
            <a:extLst>
              <a:ext uri="{FF2B5EF4-FFF2-40B4-BE49-F238E27FC236}">
                <a16:creationId xmlns:a16="http://schemas.microsoft.com/office/drawing/2014/main" id="{7372B03F-E5E5-F819-E6B6-A4DFA4741ADF}"/>
              </a:ext>
            </a:extLst>
          </p:cNvPr>
          <p:cNvSpPr txBox="1"/>
          <p:nvPr/>
        </p:nvSpPr>
        <p:spPr bwMode="gray">
          <a:xfrm>
            <a:off x="2648515" y="3972392"/>
            <a:ext cx="2215030" cy="830997"/>
          </a:xfrm>
          <a:prstGeom prst="rect">
            <a:avLst/>
          </a:prstGeom>
          <a:noFill/>
        </p:spPr>
        <p:txBody>
          <a:bodyPr wrap="square" lIns="91440" tIns="45720" rIns="91440" bIns="45720" anchor="t">
            <a:spAutoFit/>
          </a:bodyPr>
          <a:lstStyle>
            <a:defPPr>
              <a:defRPr lang="en-US"/>
            </a:defPPr>
            <a:lvl1pPr marR="0">
              <a:defRPr sz="1200">
                <a:latin typeface="ABBvoice Light" panose="020D0403020503020204" pitchFamily="34" charset="0"/>
                <a:ea typeface="ABBvoice Light" panose="020D0403020503020204" pitchFamily="34" charset="0"/>
                <a:cs typeface="ABBvoice Light" panose="020D0403020503020204" pitchFamily="34" charset="0"/>
              </a:defRPr>
            </a:lvl1pPr>
          </a:lstStyle>
          <a:p>
            <a:r>
              <a:rPr lang="en-US">
                <a:latin typeface="ABBvoice Light"/>
              </a:rPr>
              <a:t>The </a:t>
            </a:r>
            <a:r>
              <a:rPr lang="en-US" err="1">
                <a:latin typeface="ABBvoice Light"/>
              </a:rPr>
              <a:t>Kangqiao</a:t>
            </a:r>
            <a:r>
              <a:rPr lang="en-US">
                <a:latin typeface="ABBvoice Light"/>
              </a:rPr>
              <a:t> repair center has the capability to do test, inspection and repair for the domestic customers.</a:t>
            </a:r>
          </a:p>
        </p:txBody>
      </p:sp>
      <p:sp>
        <p:nvSpPr>
          <p:cNvPr id="60" name="TextBox 59">
            <a:extLst>
              <a:ext uri="{FF2B5EF4-FFF2-40B4-BE49-F238E27FC236}">
                <a16:creationId xmlns:a16="http://schemas.microsoft.com/office/drawing/2014/main" id="{F332A54D-B091-57AD-858D-9E4C58A46411}"/>
              </a:ext>
            </a:extLst>
          </p:cNvPr>
          <p:cNvSpPr txBox="1"/>
          <p:nvPr/>
        </p:nvSpPr>
        <p:spPr bwMode="gray">
          <a:xfrm>
            <a:off x="5011761" y="3972392"/>
            <a:ext cx="2231008" cy="1754326"/>
          </a:xfrm>
          <a:prstGeom prst="rect">
            <a:avLst/>
          </a:prstGeom>
          <a:noFill/>
        </p:spPr>
        <p:txBody>
          <a:bodyPr wrap="square" lIns="91440" tIns="45720" rIns="91440" bIns="45720" anchor="t">
            <a:spAutoFit/>
          </a:bodyPr>
          <a:lstStyle>
            <a:defPPr>
              <a:defRPr lang="en-US"/>
            </a:defPPr>
            <a:lvl1pPr marR="0">
              <a:defRPr sz="1200">
                <a:latin typeface="ABBvoice Light" panose="020D0403020503020204" pitchFamily="34" charset="0"/>
                <a:ea typeface="ABBvoice Light" panose="020D0403020503020204" pitchFamily="34" charset="0"/>
                <a:cs typeface="ABBvoice Light" panose="020D0403020503020204" pitchFamily="34" charset="0"/>
              </a:defRPr>
            </a:lvl1pPr>
          </a:lstStyle>
          <a:p>
            <a:r>
              <a:rPr lang="en-US">
                <a:latin typeface="ABBvoice Light"/>
              </a:rPr>
              <a:t>The repair center strictly follows established repair and faultfinding procedures, starting with visual inspection, cleaning, detailed inspection and diagnostic measurements, continuing with the actual repair work, and ending with functional tests.</a:t>
            </a:r>
          </a:p>
        </p:txBody>
      </p:sp>
      <p:sp>
        <p:nvSpPr>
          <p:cNvPr id="62" name="TextBox 61">
            <a:extLst>
              <a:ext uri="{FF2B5EF4-FFF2-40B4-BE49-F238E27FC236}">
                <a16:creationId xmlns:a16="http://schemas.microsoft.com/office/drawing/2014/main" id="{4D1DABF7-11C2-3FFB-1326-806F24347668}"/>
              </a:ext>
            </a:extLst>
          </p:cNvPr>
          <p:cNvSpPr txBox="1"/>
          <p:nvPr/>
        </p:nvSpPr>
        <p:spPr bwMode="gray">
          <a:xfrm>
            <a:off x="7390984" y="3972392"/>
            <a:ext cx="2264869" cy="1569660"/>
          </a:xfrm>
          <a:prstGeom prst="rect">
            <a:avLst/>
          </a:prstGeom>
          <a:noFill/>
        </p:spPr>
        <p:txBody>
          <a:bodyPr wrap="square" lIns="91440" tIns="45720" rIns="91440" bIns="45720" anchor="t">
            <a:spAutoFit/>
          </a:bodyPr>
          <a:lstStyle>
            <a:defPPr>
              <a:defRPr lang="en-US"/>
            </a:defPPr>
            <a:lvl1pPr marR="0">
              <a:defRPr sz="1200">
                <a:latin typeface="ABBvoice Light" panose="020D0403020503020204" pitchFamily="34" charset="0"/>
                <a:ea typeface="ABBvoice Light" panose="020D0403020503020204" pitchFamily="34" charset="0"/>
                <a:cs typeface="ABBvoice Light" panose="020D0403020503020204" pitchFamily="34" charset="0"/>
              </a:defRPr>
            </a:lvl1pPr>
          </a:lstStyle>
          <a:p>
            <a:r>
              <a:rPr lang="en-US">
                <a:latin typeface="ABBvoice Light"/>
              </a:rPr>
              <a:t>The Danbury repair center has the capability to do test, inspection and repair for the North American customers.</a:t>
            </a:r>
          </a:p>
          <a:p>
            <a:endParaRPr lang="en-US"/>
          </a:p>
          <a:p>
            <a:r>
              <a:rPr lang="en-US">
                <a:latin typeface="ABBvoice Light"/>
              </a:rPr>
              <a:t>The center offers a broad range of repair services for most force measurement product portfolio.</a:t>
            </a:r>
          </a:p>
        </p:txBody>
      </p:sp>
      <p:cxnSp>
        <p:nvCxnSpPr>
          <p:cNvPr id="65" name="Straight Connector 64">
            <a:extLst>
              <a:ext uri="{FF2B5EF4-FFF2-40B4-BE49-F238E27FC236}">
                <a16:creationId xmlns:a16="http://schemas.microsoft.com/office/drawing/2014/main" id="{E5296114-5AD1-925D-DA0E-FA7E46877837}"/>
              </a:ext>
            </a:extLst>
          </p:cNvPr>
          <p:cNvCxnSpPr>
            <a:cxnSpLocks/>
          </p:cNvCxnSpPr>
          <p:nvPr/>
        </p:nvCxnSpPr>
        <p:spPr bwMode="gray">
          <a:xfrm>
            <a:off x="7952874" y="6228564"/>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AB2FFB9-AF3D-9628-0324-614A2D7F7AE1}"/>
              </a:ext>
            </a:extLst>
          </p:cNvPr>
          <p:cNvCxnSpPr>
            <a:cxnSpLocks/>
          </p:cNvCxnSpPr>
          <p:nvPr/>
        </p:nvCxnSpPr>
        <p:spPr bwMode="gray">
          <a:xfrm>
            <a:off x="3810000" y="6228564"/>
            <a:ext cx="0" cy="457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9213DE1-D79E-C498-A619-AECEC02EEBE4}"/>
              </a:ext>
            </a:extLst>
          </p:cNvPr>
          <p:cNvSpPr txBox="1"/>
          <p:nvPr/>
        </p:nvSpPr>
        <p:spPr bwMode="gray">
          <a:xfrm>
            <a:off x="9802378" y="1996427"/>
            <a:ext cx="2198835" cy="307777"/>
          </a:xfrm>
          <a:prstGeom prst="rect">
            <a:avLst/>
          </a:prstGeom>
          <a:noFill/>
        </p:spPr>
        <p:txBody>
          <a:bodyPr wrap="square">
            <a:spAutoFit/>
          </a:bodyPr>
          <a:lstStyle>
            <a:defPPr>
              <a:defRPr lang="en-US"/>
            </a:defPPr>
            <a:lvl1pPr algn="ctr">
              <a:defRPr sz="1400" b="1">
                <a:solidFill>
                  <a:schemeClr val="bg2"/>
                </a:solidFill>
                <a:latin typeface="ABBvoice Light" panose="020D0403020503020204" pitchFamily="34" charset="0"/>
                <a:ea typeface="ABBvoice Light" panose="020D0403020503020204" pitchFamily="34" charset="0"/>
                <a:cs typeface="ABBvoice Light" panose="020D0403020503020204" pitchFamily="34" charset="0"/>
              </a:defRPr>
            </a:lvl1pPr>
          </a:lstStyle>
          <a:p>
            <a:r>
              <a:rPr lang="en-US">
                <a:solidFill>
                  <a:schemeClr val="tx1"/>
                </a:solidFill>
              </a:rPr>
              <a:t>Ratingen, Germany</a:t>
            </a:r>
          </a:p>
        </p:txBody>
      </p:sp>
      <p:sp>
        <p:nvSpPr>
          <p:cNvPr id="8" name="TextBox 7">
            <a:extLst>
              <a:ext uri="{FF2B5EF4-FFF2-40B4-BE49-F238E27FC236}">
                <a16:creationId xmlns:a16="http://schemas.microsoft.com/office/drawing/2014/main" id="{FA0A1B19-5A91-23AB-B048-6B497790B7F0}"/>
              </a:ext>
            </a:extLst>
          </p:cNvPr>
          <p:cNvSpPr txBox="1"/>
          <p:nvPr/>
        </p:nvSpPr>
        <p:spPr bwMode="gray">
          <a:xfrm>
            <a:off x="9770207" y="3972392"/>
            <a:ext cx="2231007" cy="1938992"/>
          </a:xfrm>
          <a:prstGeom prst="rect">
            <a:avLst/>
          </a:prstGeom>
          <a:noFill/>
        </p:spPr>
        <p:txBody>
          <a:bodyPr wrap="square">
            <a:spAutoFit/>
          </a:bodyPr>
          <a:lstStyle>
            <a:defPPr>
              <a:defRPr lang="en-US"/>
            </a:defPPr>
            <a:lvl1pPr marR="0">
              <a:defRPr sz="1200">
                <a:latin typeface="ABBvoice Light" panose="020D0403020503020204" pitchFamily="34" charset="0"/>
                <a:ea typeface="ABBvoice Light" panose="020D0403020503020204" pitchFamily="34" charset="0"/>
                <a:cs typeface="ABBvoice Light" panose="020D0403020503020204" pitchFamily="34" charset="0"/>
              </a:defRPr>
            </a:lvl1pPr>
          </a:lstStyle>
          <a:p>
            <a:r>
              <a:rPr lang="en-US"/>
              <a:t>At Ratingen we aim for the fastest turnaround times possible. For most repairs, we can promise a repair with predefined lead time so you can plan for the repair. Every repair we do is accompanied by a report, detailing the faults found and the remedies taken.</a:t>
            </a:r>
          </a:p>
        </p:txBody>
      </p:sp>
      <p:pic>
        <p:nvPicPr>
          <p:cNvPr id="12" name="Picture 11">
            <a:extLst>
              <a:ext uri="{FF2B5EF4-FFF2-40B4-BE49-F238E27FC236}">
                <a16:creationId xmlns:a16="http://schemas.microsoft.com/office/drawing/2014/main" id="{AF8D1E9D-8B19-F2C0-D58E-FFB5441655C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770211" y="2460369"/>
            <a:ext cx="2243905" cy="1402702"/>
          </a:xfrm>
          <a:prstGeom prst="rect">
            <a:avLst/>
          </a:prstGeom>
        </p:spPr>
      </p:pic>
    </p:spTree>
    <p:extLst>
      <p:ext uri="{BB962C8B-B14F-4D97-AF65-F5344CB8AC3E}">
        <p14:creationId xmlns:p14="http://schemas.microsoft.com/office/powerpoint/2010/main" val="389312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indoor, tool, machine, person&#10;&#10;Description automatically generated">
            <a:extLst>
              <a:ext uri="{FF2B5EF4-FFF2-40B4-BE49-F238E27FC236}">
                <a16:creationId xmlns:a16="http://schemas.microsoft.com/office/drawing/2014/main" id="{455D2F1B-8A1C-15CF-E9BE-D6CC268957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0916" y="0"/>
            <a:ext cx="7271084" cy="6858000"/>
          </a:xfrm>
          <a:prstGeom prst="rect">
            <a:avLst/>
          </a:prstGeom>
        </p:spPr>
      </p:pic>
      <p:sp>
        <p:nvSpPr>
          <p:cNvPr id="4" name="Title 3">
            <a:extLst>
              <a:ext uri="{FF2B5EF4-FFF2-40B4-BE49-F238E27FC236}">
                <a16:creationId xmlns:a16="http://schemas.microsoft.com/office/drawing/2014/main" id="{1EB05EA5-B904-45B8-B5A6-EEE2897E6156}"/>
              </a:ext>
            </a:extLst>
          </p:cNvPr>
          <p:cNvSpPr>
            <a:spLocks noGrp="1"/>
          </p:cNvSpPr>
          <p:nvPr>
            <p:ph type="title"/>
          </p:nvPr>
        </p:nvSpPr>
        <p:spPr>
          <a:xfrm>
            <a:off x="407988" y="260350"/>
            <a:ext cx="4512928" cy="1655763"/>
          </a:xfrm>
        </p:spPr>
        <p:txBody>
          <a:bodyPr lIns="0" tIns="0" rIns="0" bIns="0"/>
          <a:lstStyle/>
          <a:p>
            <a:r>
              <a:rPr lang="en-US" b="1">
                <a:solidFill>
                  <a:schemeClr val="bg2"/>
                </a:solidFill>
              </a:rPr>
              <a:t>—</a:t>
            </a:r>
            <a:br>
              <a:rPr lang="pl-PL" b="1"/>
            </a:br>
            <a:r>
              <a:rPr lang="en-US" b="1"/>
              <a:t>We put safety first</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Risk assessment is included in all our work</a:t>
            </a:r>
          </a:p>
        </p:txBody>
      </p:sp>
      <p:sp>
        <p:nvSpPr>
          <p:cNvPr id="2" name="Content Placeholder 6">
            <a:extLst>
              <a:ext uri="{FF2B5EF4-FFF2-40B4-BE49-F238E27FC236}">
                <a16:creationId xmlns:a16="http://schemas.microsoft.com/office/drawing/2014/main" id="{80934EE0-4B79-D5B9-E6C2-BB4783DFDC90}"/>
              </a:ext>
            </a:extLst>
          </p:cNvPr>
          <p:cNvSpPr txBox="1">
            <a:spLocks/>
          </p:cNvSpPr>
          <p:nvPr/>
        </p:nvSpPr>
        <p:spPr>
          <a:xfrm>
            <a:off x="407988" y="2887162"/>
            <a:ext cx="4271210" cy="3441449"/>
          </a:xfrm>
          <a:prstGeom prst="rect">
            <a:avLst/>
          </a:prstGeom>
        </p:spPr>
        <p:txBody>
          <a:bodyPr rtlCol="0">
            <a:norm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defRPr/>
            </a:pPr>
            <a:r>
              <a:rPr lang="en-US" b="1">
                <a:latin typeface="ABBvoice Light" panose="020D0403020503020204" pitchFamily="34" charset="0"/>
                <a:ea typeface="ABBvoice Light" panose="020D0403020503020204" pitchFamily="34" charset="0"/>
                <a:cs typeface="ABBvoice Light" panose="020D0403020503020204" pitchFamily="34" charset="0"/>
              </a:rPr>
              <a:t>What do we do together to avoid accidents?</a:t>
            </a:r>
          </a:p>
          <a:p>
            <a:pPr marL="182563" indent="-182563" eaLnBrk="0" hangingPunct="0">
              <a:spcBef>
                <a:spcPct val="50000"/>
              </a:spcBef>
              <a:defRPr/>
            </a:pPr>
            <a:r>
              <a:rPr lang="en-US">
                <a:latin typeface="ABBvoice Light" panose="020D0403020503020204" pitchFamily="34" charset="0"/>
                <a:ea typeface="ABBvoice Light" panose="020D0403020503020204" pitchFamily="34" charset="0"/>
                <a:cs typeface="ABBvoice Light" panose="020D0403020503020204" pitchFamily="34" charset="0"/>
              </a:rPr>
              <a:t>Mandatory risk assessment from a personal safety perspective based on product and installation environment </a:t>
            </a:r>
          </a:p>
          <a:p>
            <a:pPr marL="352800" lvl="1" indent="-182563" eaLnBrk="0" hangingPunct="0">
              <a:spcBef>
                <a:spcPct val="50000"/>
              </a:spcBef>
              <a:defRPr/>
            </a:pPr>
            <a:r>
              <a:rPr lang="en-US">
                <a:solidFill>
                  <a:srgbClr val="000000"/>
                </a:solidFill>
                <a:latin typeface="ABBvoice Light" panose="020D0403020503020204" pitchFamily="34" charset="0"/>
                <a:ea typeface="ABBvoice Light" panose="020D0403020503020204" pitchFamily="34" charset="0"/>
                <a:cs typeface="ABBvoice Light" panose="020D0403020503020204" pitchFamily="34" charset="0"/>
              </a:rPr>
              <a:t>Routines for improved safety for employees, suppliers and customers</a:t>
            </a:r>
          </a:p>
          <a:p>
            <a:pPr marL="352800" lvl="1" indent="-182563" eaLnBrk="0" hangingPunct="0">
              <a:spcBef>
                <a:spcPct val="50000"/>
              </a:spcBef>
              <a:defRPr/>
            </a:pPr>
            <a:r>
              <a:rPr lang="en-US">
                <a:solidFill>
                  <a:srgbClr val="000000"/>
                </a:solidFill>
                <a:latin typeface="ABBvoice Light" panose="020D0403020503020204" pitchFamily="34" charset="0"/>
                <a:ea typeface="ABBvoice Light" panose="020D0403020503020204" pitchFamily="34" charset="0"/>
                <a:cs typeface="ABBvoice Light" panose="020D0403020503020204" pitchFamily="34" charset="0"/>
              </a:rPr>
              <a:t>Training</a:t>
            </a:r>
          </a:p>
          <a:p>
            <a:pPr marL="352800" lvl="1" indent="-182563" eaLnBrk="0" hangingPunct="0">
              <a:spcBef>
                <a:spcPct val="50000"/>
              </a:spcBef>
              <a:defRPr/>
            </a:pPr>
            <a:r>
              <a:rPr lang="en-US">
                <a:solidFill>
                  <a:srgbClr val="000000"/>
                </a:solidFill>
                <a:latin typeface="ABBvoice Light" panose="020D0403020503020204" pitchFamily="34" charset="0"/>
                <a:ea typeface="ABBvoice Light" panose="020D0403020503020204" pitchFamily="34" charset="0"/>
                <a:cs typeface="ABBvoice Light" panose="020D0403020503020204" pitchFamily="34" charset="0"/>
              </a:rPr>
              <a:t>Incident reporting</a:t>
            </a:r>
          </a:p>
          <a:p>
            <a:pPr marL="352800" lvl="1" indent="-182563" eaLnBrk="0" hangingPunct="0">
              <a:spcBef>
                <a:spcPct val="50000"/>
              </a:spcBef>
              <a:defRPr/>
            </a:pPr>
            <a:r>
              <a:rPr lang="en-US">
                <a:solidFill>
                  <a:srgbClr val="000000"/>
                </a:solidFill>
                <a:latin typeface="ABBvoice Light" panose="020D0403020503020204" pitchFamily="34" charset="0"/>
                <a:ea typeface="ABBvoice Light" panose="020D0403020503020204" pitchFamily="34" charset="0"/>
                <a:cs typeface="ABBvoice Light" panose="020D0403020503020204" pitchFamily="34" charset="0"/>
              </a:rPr>
              <a:t>Work environment policy</a:t>
            </a:r>
          </a:p>
          <a:p>
            <a:pPr eaLnBrk="0" hangingPunct="0">
              <a:spcBef>
                <a:spcPct val="50000"/>
              </a:spcBef>
              <a:defRPr/>
            </a:pPr>
            <a:r>
              <a:rPr lang="en-US">
                <a:solidFill>
                  <a:srgbClr val="000000"/>
                </a:solidFill>
                <a:latin typeface="ABBvoice Light" panose="020D0403020503020204" pitchFamily="34" charset="0"/>
                <a:ea typeface="ABBvoice Light" panose="020D0403020503020204" pitchFamily="34" charset="0"/>
                <a:cs typeface="ABBvoice Light" panose="020D0403020503020204" pitchFamily="34" charset="0"/>
              </a:rPr>
              <a:t>Adapted and certified work clothing and equipment</a:t>
            </a:r>
          </a:p>
        </p:txBody>
      </p:sp>
    </p:spTree>
    <p:extLst>
      <p:ext uri="{BB962C8B-B14F-4D97-AF65-F5344CB8AC3E}">
        <p14:creationId xmlns:p14="http://schemas.microsoft.com/office/powerpoint/2010/main" val="92570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876783-33C4-4508-9B16-B2DBA381CF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0390F7D2-81C6-4BBF-8B31-EDD0E95736B4}"/>
              </a:ext>
            </a:extLst>
          </p:cNvPr>
          <p:cNvSpPr>
            <a:spLocks noGrp="1"/>
          </p:cNvSpPr>
          <p:nvPr>
            <p:ph type="title"/>
          </p:nvPr>
        </p:nvSpPr>
        <p:spPr>
          <a:xfrm>
            <a:off x="4079776" y="1268413"/>
            <a:ext cx="4968875" cy="4320827"/>
          </a:xfrm>
        </p:spPr>
        <p:txBody>
          <a:bodyPr/>
          <a:lstStyle/>
          <a:p>
            <a:r>
              <a:rPr lang="en-US" sz="4800" b="1"/>
              <a:t>—</a:t>
            </a:r>
            <a:br>
              <a:rPr lang="en-US" sz="4800" b="1"/>
            </a:br>
            <a:r>
              <a:rPr lang="en-US" sz="4800" b="1"/>
              <a:t>Measurement Care Agreement</a:t>
            </a:r>
            <a:br>
              <a:rPr lang="en-US" sz="4800"/>
            </a:br>
            <a:r>
              <a:rPr lang="en-US" sz="4800">
                <a:latin typeface="ABBvoice Light" panose="020D0403020503020204" pitchFamily="34" charset="0"/>
                <a:ea typeface="ABBvoice Light" panose="020D0403020503020204" pitchFamily="34" charset="0"/>
                <a:cs typeface="ABBvoice Light" panose="020D0403020503020204" pitchFamily="34" charset="0"/>
              </a:rPr>
              <a:t>Overview</a:t>
            </a:r>
          </a:p>
        </p:txBody>
      </p:sp>
      <p:sp>
        <p:nvSpPr>
          <p:cNvPr id="6" name="Text Placeholder 5">
            <a:extLst>
              <a:ext uri="{FF2B5EF4-FFF2-40B4-BE49-F238E27FC236}">
                <a16:creationId xmlns:a16="http://schemas.microsoft.com/office/drawing/2014/main" id="{D7E0EEB3-FED7-41DB-A01B-849B3B01055F}"/>
              </a:ext>
            </a:extLst>
          </p:cNvPr>
          <p:cNvSpPr>
            <a:spLocks noGrp="1"/>
          </p:cNvSpPr>
          <p:nvPr>
            <p:ph type="body" sz="quarter" idx="11"/>
          </p:nvPr>
        </p:nvSpPr>
        <p:spPr/>
        <p:txBody>
          <a:bodyPr/>
          <a:lstStyle/>
          <a:p>
            <a:r>
              <a:rPr lang="en-US"/>
              <a:t>2</a:t>
            </a:r>
          </a:p>
        </p:txBody>
      </p:sp>
    </p:spTree>
    <p:extLst>
      <p:ext uri="{BB962C8B-B14F-4D97-AF65-F5344CB8AC3E}">
        <p14:creationId xmlns:p14="http://schemas.microsoft.com/office/powerpoint/2010/main" val="351484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027F10-C9F4-42DE-88D8-3D591E9DF752}"/>
              </a:ext>
            </a:extLst>
          </p:cNvPr>
          <p:cNvSpPr/>
          <p:nvPr/>
        </p:nvSpPr>
        <p:spPr bwMode="gray">
          <a:xfrm>
            <a:off x="6167438" y="0"/>
            <a:ext cx="602456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err="1"/>
          </a:p>
        </p:txBody>
      </p:sp>
      <p:sp>
        <p:nvSpPr>
          <p:cNvPr id="4" name="Title 3">
            <a:extLst>
              <a:ext uri="{FF2B5EF4-FFF2-40B4-BE49-F238E27FC236}">
                <a16:creationId xmlns:a16="http://schemas.microsoft.com/office/drawing/2014/main" id="{7C37C0C5-2981-4FB3-B015-65BAB4E33A32}"/>
              </a:ext>
            </a:extLst>
          </p:cNvPr>
          <p:cNvSpPr>
            <a:spLocks noGrp="1"/>
          </p:cNvSpPr>
          <p:nvPr>
            <p:ph type="title"/>
          </p:nvPr>
        </p:nvSpPr>
        <p:spPr>
          <a:xfrm>
            <a:off x="407989" y="260350"/>
            <a:ext cx="5307696" cy="1655763"/>
          </a:xfrm>
        </p:spPr>
        <p:txBody>
          <a:bodyPr lIns="0" tIns="0" rIns="0" bIns="0"/>
          <a:lstStyle/>
          <a:p>
            <a:r>
              <a:rPr lang="en-US" b="1">
                <a:solidFill>
                  <a:srgbClr val="FF0000"/>
                </a:solidFill>
              </a:rPr>
              <a:t>—</a:t>
            </a:r>
            <a:br>
              <a:rPr lang="pl-PL" b="1"/>
            </a:br>
            <a:r>
              <a:rPr lang="en-US" b="1"/>
              <a:t>Measurement Care</a:t>
            </a:r>
            <a:br>
              <a:rPr lang="en-US"/>
            </a:br>
            <a:endParaRPr lang="en-US"/>
          </a:p>
        </p:txBody>
      </p:sp>
      <p:sp>
        <p:nvSpPr>
          <p:cNvPr id="13" name="Oval 12">
            <a:extLst>
              <a:ext uri="{FF2B5EF4-FFF2-40B4-BE49-F238E27FC236}">
                <a16:creationId xmlns:a16="http://schemas.microsoft.com/office/drawing/2014/main" id="{DD1D74A8-9337-4648-95D6-15FF8F51FC34}"/>
              </a:ext>
            </a:extLst>
          </p:cNvPr>
          <p:cNvSpPr/>
          <p:nvPr/>
        </p:nvSpPr>
        <p:spPr bwMode="gray">
          <a:xfrm>
            <a:off x="1038370" y="2157399"/>
            <a:ext cx="665018" cy="665018"/>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1" name="Content Placeholder 3">
            <a:extLst>
              <a:ext uri="{FF2B5EF4-FFF2-40B4-BE49-F238E27FC236}">
                <a16:creationId xmlns:a16="http://schemas.microsoft.com/office/drawing/2014/main" id="{31D60DD0-9E94-457F-B7B1-999F9F3C7474}"/>
              </a:ext>
            </a:extLst>
          </p:cNvPr>
          <p:cNvSpPr txBox="1">
            <a:spLocks/>
          </p:cNvSpPr>
          <p:nvPr/>
        </p:nvSpPr>
        <p:spPr bwMode="gray">
          <a:xfrm>
            <a:off x="1858000" y="2201870"/>
            <a:ext cx="3346541" cy="667491"/>
          </a:xfrm>
          <a:prstGeom prst="rect">
            <a:avLst/>
          </a:prstGeom>
        </p:spPr>
        <p:txBody>
          <a:bodyPr vert="horz" lIns="0" tIns="0" rIns="0" bIns="0" rtlCol="0" anchor="t">
            <a:noAutofit/>
          </a:bodyPr>
          <a:lstStyle>
            <a:lvl1pPr indent="0" defTabSz="914491">
              <a:spcBef>
                <a:spcPts val="1800"/>
              </a:spcBef>
              <a:buFont typeface="Arial" panose="020B0604020202020204" pitchFamily="34" charset="0"/>
              <a:buNone/>
              <a:defRPr sz="1400">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a:solidFill>
                  <a:schemeClr val="bg2"/>
                </a:solidFill>
              </a:rPr>
              <a:t>Basic agreement</a:t>
            </a:r>
            <a:r>
              <a:rPr lang="en-US"/>
              <a:t>: We cut complexity with professional contract management </a:t>
            </a:r>
          </a:p>
        </p:txBody>
      </p:sp>
      <p:cxnSp>
        <p:nvCxnSpPr>
          <p:cNvPr id="33" name="Straight Connector 32">
            <a:extLst>
              <a:ext uri="{FF2B5EF4-FFF2-40B4-BE49-F238E27FC236}">
                <a16:creationId xmlns:a16="http://schemas.microsoft.com/office/drawing/2014/main" id="{2E6263B5-CD61-45B2-B5C6-47159E199B2F}"/>
              </a:ext>
            </a:extLst>
          </p:cNvPr>
          <p:cNvCxnSpPr>
            <a:cxnSpLocks/>
          </p:cNvCxnSpPr>
          <p:nvPr/>
        </p:nvCxnSpPr>
        <p:spPr bwMode="gray">
          <a:xfrm>
            <a:off x="1380184" y="2821111"/>
            <a:ext cx="53076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EB47805-3783-463E-9DB6-5F87CB6AE2E3}"/>
              </a:ext>
            </a:extLst>
          </p:cNvPr>
          <p:cNvCxnSpPr/>
          <p:nvPr/>
        </p:nvCxnSpPr>
        <p:spPr bwMode="gray">
          <a:xfrm flipV="1">
            <a:off x="6687879" y="2139133"/>
            <a:ext cx="0" cy="69261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A34948C-FF57-4506-A7D7-E45AAC9AFCCB}"/>
              </a:ext>
            </a:extLst>
          </p:cNvPr>
          <p:cNvGrpSpPr/>
          <p:nvPr/>
        </p:nvGrpSpPr>
        <p:grpSpPr>
          <a:xfrm>
            <a:off x="1044040" y="3166349"/>
            <a:ext cx="5634534" cy="700072"/>
            <a:chOff x="1044040" y="3249381"/>
            <a:chExt cx="5634534" cy="700072"/>
          </a:xfrm>
        </p:grpSpPr>
        <p:sp>
          <p:nvSpPr>
            <p:cNvPr id="15" name="Oval 14">
              <a:extLst>
                <a:ext uri="{FF2B5EF4-FFF2-40B4-BE49-F238E27FC236}">
                  <a16:creationId xmlns:a16="http://schemas.microsoft.com/office/drawing/2014/main" id="{EE09B166-F600-49FA-8B4C-9F13F3F9BD90}"/>
                </a:ext>
              </a:extLst>
            </p:cNvPr>
            <p:cNvSpPr/>
            <p:nvPr/>
          </p:nvSpPr>
          <p:spPr bwMode="gray">
            <a:xfrm>
              <a:off x="1044040" y="3273802"/>
              <a:ext cx="665018" cy="665018"/>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3" name="Content Placeholder 3">
              <a:extLst>
                <a:ext uri="{FF2B5EF4-FFF2-40B4-BE49-F238E27FC236}">
                  <a16:creationId xmlns:a16="http://schemas.microsoft.com/office/drawing/2014/main" id="{A4A071BB-00EE-4AA0-BFAB-B1B12B0D8C21}"/>
                </a:ext>
              </a:extLst>
            </p:cNvPr>
            <p:cNvSpPr txBox="1">
              <a:spLocks/>
            </p:cNvSpPr>
            <p:nvPr/>
          </p:nvSpPr>
          <p:spPr bwMode="gray">
            <a:xfrm>
              <a:off x="1858000" y="3249381"/>
              <a:ext cx="3346541" cy="475200"/>
            </a:xfrm>
            <a:prstGeom prst="rect">
              <a:avLst/>
            </a:prstGeom>
          </p:spPr>
          <p:txBody>
            <a:bodyPr vert="horz" lIns="0" tIns="0" rIns="0" bIns="0" rtlCol="0" anchor="t">
              <a:noAutofit/>
            </a:bodyPr>
            <a:lstStyle>
              <a:lvl1pPr indent="0" defTabSz="914491">
                <a:spcBef>
                  <a:spcPts val="1800"/>
                </a:spcBef>
                <a:buFont typeface="Arial" panose="020B0604020202020204" pitchFamily="34" charset="0"/>
                <a:buNone/>
                <a:defRPr sz="1400">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a:solidFill>
                    <a:schemeClr val="bg2"/>
                  </a:solidFill>
                </a:rPr>
                <a:t>Rapid Response: </a:t>
              </a:r>
              <a:r>
                <a:rPr lang="en-US"/>
                <a:t>We guarantee fast and flexible response to maximize your equipment uptime</a:t>
              </a:r>
            </a:p>
          </p:txBody>
        </p:sp>
        <p:cxnSp>
          <p:nvCxnSpPr>
            <p:cNvPr id="36" name="Straight Connector 35">
              <a:extLst>
                <a:ext uri="{FF2B5EF4-FFF2-40B4-BE49-F238E27FC236}">
                  <a16:creationId xmlns:a16="http://schemas.microsoft.com/office/drawing/2014/main" id="{43DBC295-F556-4CB7-84C2-2CDAE59640D2}"/>
                </a:ext>
              </a:extLst>
            </p:cNvPr>
            <p:cNvCxnSpPr>
              <a:cxnSpLocks/>
            </p:cNvCxnSpPr>
            <p:nvPr/>
          </p:nvCxnSpPr>
          <p:spPr bwMode="gray">
            <a:xfrm>
              <a:off x="1370879" y="3938820"/>
              <a:ext cx="53076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944D12F-CE38-4A80-AF9C-9D4A983C0B57}"/>
                </a:ext>
              </a:extLst>
            </p:cNvPr>
            <p:cNvCxnSpPr/>
            <p:nvPr/>
          </p:nvCxnSpPr>
          <p:spPr bwMode="gray">
            <a:xfrm flipV="1">
              <a:off x="6678574" y="3256842"/>
              <a:ext cx="0" cy="69261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A7311EB-DB5E-4720-A14A-BAE2931C6E7A}"/>
              </a:ext>
            </a:extLst>
          </p:cNvPr>
          <p:cNvGrpSpPr/>
          <p:nvPr/>
        </p:nvGrpSpPr>
        <p:grpSpPr>
          <a:xfrm>
            <a:off x="1043920" y="4164715"/>
            <a:ext cx="5643959" cy="729197"/>
            <a:chOff x="1043920" y="4364703"/>
            <a:chExt cx="5643959" cy="729197"/>
          </a:xfrm>
        </p:grpSpPr>
        <p:sp>
          <p:nvSpPr>
            <p:cNvPr id="17" name="Oval 16">
              <a:extLst>
                <a:ext uri="{FF2B5EF4-FFF2-40B4-BE49-F238E27FC236}">
                  <a16:creationId xmlns:a16="http://schemas.microsoft.com/office/drawing/2014/main" id="{912E861C-D51E-4797-A2B7-0451DDA830A0}"/>
                </a:ext>
              </a:extLst>
            </p:cNvPr>
            <p:cNvSpPr/>
            <p:nvPr/>
          </p:nvSpPr>
          <p:spPr bwMode="gray">
            <a:xfrm>
              <a:off x="1043920" y="4413251"/>
              <a:ext cx="665018" cy="665018"/>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4" name="Rectangle 23">
              <a:extLst>
                <a:ext uri="{FF2B5EF4-FFF2-40B4-BE49-F238E27FC236}">
                  <a16:creationId xmlns:a16="http://schemas.microsoft.com/office/drawing/2014/main" id="{605C30DE-2158-4224-87AE-6B1EBE7A1578}"/>
                </a:ext>
              </a:extLst>
            </p:cNvPr>
            <p:cNvSpPr/>
            <p:nvPr/>
          </p:nvSpPr>
          <p:spPr>
            <a:xfrm>
              <a:off x="1858000" y="4364703"/>
              <a:ext cx="3649665" cy="475200"/>
            </a:xfrm>
            <a:prstGeom prst="rect">
              <a:avLst/>
            </a:prstGeom>
          </p:spPr>
          <p:txBody>
            <a:bodyPr vert="horz" lIns="0" tIns="0" rIns="0" bIns="0" rtlCol="0" anchor="t">
              <a:noAutofit/>
            </a:bodyPr>
            <a:lstStyle/>
            <a:p>
              <a:r>
                <a:rPr lang="en-US" sz="1400">
                  <a:solidFill>
                    <a:schemeClr val="bg2"/>
                  </a:solidFill>
                  <a:latin typeface="ABBvoice Light" panose="020D0403020503020204" pitchFamily="34" charset="0"/>
                  <a:ea typeface="ABBvoice Light" panose="020D0403020503020204" pitchFamily="34" charset="0"/>
                  <a:cs typeface="ABBvoice Light" panose="020D0403020503020204" pitchFamily="34" charset="0"/>
                </a:rPr>
                <a:t>Lifecycle Management:</a:t>
              </a:r>
              <a:r>
                <a:rPr lang="en-US" sz="1400">
                  <a:latin typeface="ABBvoice Light" panose="020D0403020503020204" pitchFamily="34" charset="0"/>
                  <a:ea typeface="ABBvoice Light" panose="020D0403020503020204" pitchFamily="34" charset="0"/>
                  <a:cs typeface="ABBvoice Light" panose="020D0403020503020204" pitchFamily="34" charset="0"/>
                </a:rPr>
                <a:t> We employ powerful tools and knowledge to optimize and extend your equipment life </a:t>
              </a:r>
            </a:p>
          </p:txBody>
        </p:sp>
        <p:cxnSp>
          <p:nvCxnSpPr>
            <p:cNvPr id="38" name="Straight Connector 37">
              <a:extLst>
                <a:ext uri="{FF2B5EF4-FFF2-40B4-BE49-F238E27FC236}">
                  <a16:creationId xmlns:a16="http://schemas.microsoft.com/office/drawing/2014/main" id="{1F266618-BF42-4984-8E97-A71543C6C580}"/>
                </a:ext>
              </a:extLst>
            </p:cNvPr>
            <p:cNvCxnSpPr>
              <a:cxnSpLocks/>
            </p:cNvCxnSpPr>
            <p:nvPr/>
          </p:nvCxnSpPr>
          <p:spPr bwMode="gray">
            <a:xfrm>
              <a:off x="1380184" y="5083267"/>
              <a:ext cx="53076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3799B9-CC60-409E-BA94-5D552FDBE637}"/>
                </a:ext>
              </a:extLst>
            </p:cNvPr>
            <p:cNvCxnSpPr/>
            <p:nvPr/>
          </p:nvCxnSpPr>
          <p:spPr bwMode="gray">
            <a:xfrm flipV="1">
              <a:off x="6687879" y="4401289"/>
              <a:ext cx="0" cy="69261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259A539-EBF9-4549-BC89-BD54ECAB917A}"/>
              </a:ext>
            </a:extLst>
          </p:cNvPr>
          <p:cNvGrpSpPr/>
          <p:nvPr/>
        </p:nvGrpSpPr>
        <p:grpSpPr>
          <a:xfrm>
            <a:off x="1038370" y="5262776"/>
            <a:ext cx="5640203" cy="724190"/>
            <a:chOff x="1038370" y="5590360"/>
            <a:chExt cx="5640203" cy="724190"/>
          </a:xfrm>
        </p:grpSpPr>
        <p:sp>
          <p:nvSpPr>
            <p:cNvPr id="19" name="Oval 18">
              <a:extLst>
                <a:ext uri="{FF2B5EF4-FFF2-40B4-BE49-F238E27FC236}">
                  <a16:creationId xmlns:a16="http://schemas.microsoft.com/office/drawing/2014/main" id="{AC6F198B-F12A-4347-B47E-47F8269EC559}"/>
                </a:ext>
              </a:extLst>
            </p:cNvPr>
            <p:cNvSpPr/>
            <p:nvPr/>
          </p:nvSpPr>
          <p:spPr bwMode="gray">
            <a:xfrm>
              <a:off x="1038370" y="5638899"/>
              <a:ext cx="665018" cy="665018"/>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2" name="Content Placeholder 3">
              <a:extLst>
                <a:ext uri="{FF2B5EF4-FFF2-40B4-BE49-F238E27FC236}">
                  <a16:creationId xmlns:a16="http://schemas.microsoft.com/office/drawing/2014/main" id="{4939B998-8280-495E-ADF7-3810F1E0A7F9}"/>
                </a:ext>
              </a:extLst>
            </p:cNvPr>
            <p:cNvSpPr txBox="1">
              <a:spLocks/>
            </p:cNvSpPr>
            <p:nvPr/>
          </p:nvSpPr>
          <p:spPr bwMode="gray">
            <a:xfrm>
              <a:off x="1858000" y="5590360"/>
              <a:ext cx="3346541" cy="470192"/>
            </a:xfrm>
            <a:prstGeom prst="rect">
              <a:avLst/>
            </a:prstGeom>
          </p:spPr>
          <p:txBody>
            <a:bodyPr vert="horz" lIns="0" tIns="0" rIns="0" bIns="0" rtlCol="0" anchor="t">
              <a:noAutofit/>
            </a:bodyPr>
            <a:lstStyle>
              <a:lvl1pPr indent="0" defTabSz="914491">
                <a:spcBef>
                  <a:spcPts val="1800"/>
                </a:spcBef>
                <a:buFont typeface="Arial" panose="020B0604020202020204" pitchFamily="34" charset="0"/>
                <a:buNone/>
                <a:defRPr sz="1400">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a:solidFill>
                    <a:schemeClr val="bg2"/>
                  </a:solidFill>
                </a:rPr>
                <a:t>Performance Improvement: </a:t>
              </a:r>
              <a:r>
                <a:rPr lang="en-US"/>
                <a:t>We optimize connectivity, reliability and efficiency of your assets to increase speed and yield</a:t>
              </a:r>
            </a:p>
          </p:txBody>
        </p:sp>
        <p:cxnSp>
          <p:nvCxnSpPr>
            <p:cNvPr id="40" name="Straight Connector 39">
              <a:extLst>
                <a:ext uri="{FF2B5EF4-FFF2-40B4-BE49-F238E27FC236}">
                  <a16:creationId xmlns:a16="http://schemas.microsoft.com/office/drawing/2014/main" id="{5D2AFE50-A411-4BDE-AEDD-E5D2B7879EBA}"/>
                </a:ext>
              </a:extLst>
            </p:cNvPr>
            <p:cNvCxnSpPr>
              <a:cxnSpLocks/>
            </p:cNvCxnSpPr>
            <p:nvPr/>
          </p:nvCxnSpPr>
          <p:spPr bwMode="gray">
            <a:xfrm>
              <a:off x="1370878" y="6303917"/>
              <a:ext cx="530769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CD7F56-0142-48BF-9E30-25AD06A9C682}"/>
                </a:ext>
              </a:extLst>
            </p:cNvPr>
            <p:cNvCxnSpPr/>
            <p:nvPr/>
          </p:nvCxnSpPr>
          <p:spPr bwMode="gray">
            <a:xfrm flipV="1">
              <a:off x="6678573" y="5621939"/>
              <a:ext cx="0" cy="69261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46" name="Graphic 45">
            <a:extLst>
              <a:ext uri="{FF2B5EF4-FFF2-40B4-BE49-F238E27FC236}">
                <a16:creationId xmlns:a16="http://schemas.microsoft.com/office/drawing/2014/main" id="{8F143060-76D4-4C18-86BB-5E9B5E460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278" y="4289876"/>
            <a:ext cx="457200" cy="457200"/>
          </a:xfrm>
          <a:prstGeom prst="rect">
            <a:avLst/>
          </a:prstGeom>
        </p:spPr>
      </p:pic>
      <p:pic>
        <p:nvPicPr>
          <p:cNvPr id="51" name="Graphic 50">
            <a:extLst>
              <a:ext uri="{FF2B5EF4-FFF2-40B4-BE49-F238E27FC236}">
                <a16:creationId xmlns:a16="http://schemas.microsoft.com/office/drawing/2014/main" id="{0F75DED2-410E-46C6-A6B5-76B520FE68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2278" y="5401432"/>
            <a:ext cx="457200" cy="457200"/>
          </a:xfrm>
          <a:prstGeom prst="rect">
            <a:avLst/>
          </a:prstGeom>
        </p:spPr>
      </p:pic>
      <p:grpSp>
        <p:nvGrpSpPr>
          <p:cNvPr id="63" name="Group 62">
            <a:extLst>
              <a:ext uri="{FF2B5EF4-FFF2-40B4-BE49-F238E27FC236}">
                <a16:creationId xmlns:a16="http://schemas.microsoft.com/office/drawing/2014/main" id="{8BB89284-7629-479B-B0CD-2D0D30ABB8F1}"/>
              </a:ext>
            </a:extLst>
          </p:cNvPr>
          <p:cNvGrpSpPr/>
          <p:nvPr/>
        </p:nvGrpSpPr>
        <p:grpSpPr>
          <a:xfrm>
            <a:off x="7130325" y="1916110"/>
            <a:ext cx="4657058" cy="4137955"/>
            <a:chOff x="7130325" y="1916110"/>
            <a:chExt cx="4657058" cy="4137955"/>
          </a:xfrm>
        </p:grpSpPr>
        <p:sp>
          <p:nvSpPr>
            <p:cNvPr id="11" name="Rectangle 10">
              <a:extLst>
                <a:ext uri="{FF2B5EF4-FFF2-40B4-BE49-F238E27FC236}">
                  <a16:creationId xmlns:a16="http://schemas.microsoft.com/office/drawing/2014/main" id="{282D9587-39F2-41FA-B1CB-A054CBB1AD07}"/>
                </a:ext>
              </a:extLst>
            </p:cNvPr>
            <p:cNvSpPr/>
            <p:nvPr/>
          </p:nvSpPr>
          <p:spPr bwMode="gray">
            <a:xfrm>
              <a:off x="7130325" y="5401432"/>
              <a:ext cx="4657057" cy="5855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47" name="Rectangle 46">
              <a:extLst>
                <a:ext uri="{FF2B5EF4-FFF2-40B4-BE49-F238E27FC236}">
                  <a16:creationId xmlns:a16="http://schemas.microsoft.com/office/drawing/2014/main" id="{F45DE583-83D6-4022-8DBE-0D93C7CB0FD4}"/>
                </a:ext>
              </a:extLst>
            </p:cNvPr>
            <p:cNvSpPr/>
            <p:nvPr/>
          </p:nvSpPr>
          <p:spPr bwMode="gray">
            <a:xfrm>
              <a:off x="7832826" y="4815898"/>
              <a:ext cx="3252054" cy="5855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48" name="Rectangle 47">
              <a:extLst>
                <a:ext uri="{FF2B5EF4-FFF2-40B4-BE49-F238E27FC236}">
                  <a16:creationId xmlns:a16="http://schemas.microsoft.com/office/drawing/2014/main" id="{9F6DE6A7-F307-4D6B-862B-DB86544FDD41}"/>
                </a:ext>
              </a:extLst>
            </p:cNvPr>
            <p:cNvSpPr/>
            <p:nvPr/>
          </p:nvSpPr>
          <p:spPr bwMode="gray">
            <a:xfrm>
              <a:off x="7643412" y="4228346"/>
              <a:ext cx="3630883" cy="117308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49" name="Rectangle 48">
              <a:extLst>
                <a:ext uri="{FF2B5EF4-FFF2-40B4-BE49-F238E27FC236}">
                  <a16:creationId xmlns:a16="http://schemas.microsoft.com/office/drawing/2014/main" id="{DE42EF58-4B3D-40A9-96AB-715E46F5BA98}"/>
                </a:ext>
              </a:extLst>
            </p:cNvPr>
            <p:cNvSpPr/>
            <p:nvPr/>
          </p:nvSpPr>
          <p:spPr bwMode="gray">
            <a:xfrm>
              <a:off x="7442021" y="3642813"/>
              <a:ext cx="4033665" cy="17586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5" name="Arrow: Pentagon 54">
              <a:extLst>
                <a:ext uri="{FF2B5EF4-FFF2-40B4-BE49-F238E27FC236}">
                  <a16:creationId xmlns:a16="http://schemas.microsoft.com/office/drawing/2014/main" id="{C8B29626-5A91-4E41-8EFB-FB3EDB89A1DC}"/>
                </a:ext>
              </a:extLst>
            </p:cNvPr>
            <p:cNvSpPr/>
            <p:nvPr/>
          </p:nvSpPr>
          <p:spPr bwMode="gray">
            <a:xfrm rot="16200000">
              <a:off x="7716194" y="1330241"/>
              <a:ext cx="3485320" cy="4657058"/>
            </a:xfrm>
            <a:prstGeom prst="homePlat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6" name="TextBox 55">
              <a:extLst>
                <a:ext uri="{FF2B5EF4-FFF2-40B4-BE49-F238E27FC236}">
                  <a16:creationId xmlns:a16="http://schemas.microsoft.com/office/drawing/2014/main" id="{0FAF69D8-CAED-410E-B6CD-4F3E6E1359E4}"/>
                </a:ext>
              </a:extLst>
            </p:cNvPr>
            <p:cNvSpPr txBox="1"/>
            <p:nvPr/>
          </p:nvSpPr>
          <p:spPr bwMode="gray">
            <a:xfrm>
              <a:off x="8079607" y="2980905"/>
              <a:ext cx="2606723" cy="617578"/>
            </a:xfrm>
            <a:prstGeom prst="rect">
              <a:avLst/>
            </a:prstGeom>
            <a:noFill/>
          </p:spPr>
          <p:txBody>
            <a:bodyPr wrap="square" lIns="0" tIns="0" rIns="0" bIns="0" rtlCol="0">
              <a:noAutofit/>
            </a:bodyPr>
            <a:lstStyle/>
            <a:p>
              <a:pPr algn="ctr">
                <a:spcBef>
                  <a:spcPts val="600"/>
                </a:spcBef>
              </a:pPr>
              <a:r>
                <a:rPr lang="en-US" sz="1600" b="1">
                  <a:solidFill>
                    <a:schemeClr val="bg2"/>
                  </a:solidFill>
                  <a:ea typeface="ABBvoice Light" panose="020D0403020503020204" pitchFamily="34" charset="0"/>
                  <a:cs typeface="ABBvoice Light" panose="020D0403020503020204" pitchFamily="34" charset="0"/>
                </a:rPr>
                <a:t>Measurement Care</a:t>
              </a:r>
            </a:p>
          </p:txBody>
        </p:sp>
        <p:sp>
          <p:nvSpPr>
            <p:cNvPr id="57" name="TextBox 56">
              <a:extLst>
                <a:ext uri="{FF2B5EF4-FFF2-40B4-BE49-F238E27FC236}">
                  <a16:creationId xmlns:a16="http://schemas.microsoft.com/office/drawing/2014/main" id="{6C2A32A2-05A0-4841-AA1B-F14087C7DACD}"/>
                </a:ext>
              </a:extLst>
            </p:cNvPr>
            <p:cNvSpPr txBox="1"/>
            <p:nvPr/>
          </p:nvSpPr>
          <p:spPr bwMode="gray">
            <a:xfrm>
              <a:off x="7442021" y="3769589"/>
              <a:ext cx="4033665" cy="473216"/>
            </a:xfrm>
            <a:prstGeom prst="rect">
              <a:avLst/>
            </a:prstGeom>
            <a:noFill/>
          </p:spPr>
          <p:txBody>
            <a:bodyPr wrap="square" lIns="0" tIns="0" rIns="0" bIns="0" rtlCol="0">
              <a:noAutofit/>
            </a:bodyPr>
            <a:lstStyle/>
            <a:p>
              <a:pPr algn="ctr">
                <a:spcBef>
                  <a:spcPts val="600"/>
                </a:spcBef>
              </a:pPr>
              <a:r>
                <a:rPr lang="en-US" sz="1600" b="1">
                  <a:ea typeface="ABBvoice Light" panose="020D0403020503020204" pitchFamily="34" charset="0"/>
                  <a:cs typeface="ABBvoice Light" panose="020D0403020503020204" pitchFamily="34" charset="0"/>
                </a:rPr>
                <a:t>Performance improvement</a:t>
              </a:r>
            </a:p>
          </p:txBody>
        </p:sp>
        <p:sp>
          <p:nvSpPr>
            <p:cNvPr id="58" name="TextBox 57">
              <a:extLst>
                <a:ext uri="{FF2B5EF4-FFF2-40B4-BE49-F238E27FC236}">
                  <a16:creationId xmlns:a16="http://schemas.microsoft.com/office/drawing/2014/main" id="{5DED759E-2BAF-404C-9661-8D2A81618111}"/>
                </a:ext>
              </a:extLst>
            </p:cNvPr>
            <p:cNvSpPr txBox="1"/>
            <p:nvPr/>
          </p:nvSpPr>
          <p:spPr bwMode="gray">
            <a:xfrm>
              <a:off x="7442021" y="4394478"/>
              <a:ext cx="4033665" cy="473216"/>
            </a:xfrm>
            <a:prstGeom prst="rect">
              <a:avLst/>
            </a:prstGeom>
            <a:noFill/>
          </p:spPr>
          <p:txBody>
            <a:bodyPr wrap="square" lIns="0" tIns="0" rIns="0" bIns="0" rtlCol="0">
              <a:noAutofit/>
            </a:bodyPr>
            <a:lstStyle/>
            <a:p>
              <a:pPr algn="ctr">
                <a:spcBef>
                  <a:spcPts val="600"/>
                </a:spcBef>
              </a:pPr>
              <a:r>
                <a:rPr lang="en-US" sz="1600" b="1">
                  <a:ea typeface="ABBvoice Light" panose="020D0403020503020204" pitchFamily="34" charset="0"/>
                  <a:cs typeface="ABBvoice Light" panose="020D0403020503020204" pitchFamily="34" charset="0"/>
                </a:rPr>
                <a:t>Lifecycle management</a:t>
              </a:r>
            </a:p>
          </p:txBody>
        </p:sp>
        <p:sp>
          <p:nvSpPr>
            <p:cNvPr id="59" name="TextBox 58">
              <a:extLst>
                <a:ext uri="{FF2B5EF4-FFF2-40B4-BE49-F238E27FC236}">
                  <a16:creationId xmlns:a16="http://schemas.microsoft.com/office/drawing/2014/main" id="{EF78A2BD-8D66-42B6-A164-A1819BE9A3CE}"/>
                </a:ext>
              </a:extLst>
            </p:cNvPr>
            <p:cNvSpPr txBox="1"/>
            <p:nvPr/>
          </p:nvSpPr>
          <p:spPr bwMode="gray">
            <a:xfrm>
              <a:off x="7442021" y="4997614"/>
              <a:ext cx="4033665" cy="473216"/>
            </a:xfrm>
            <a:prstGeom prst="rect">
              <a:avLst/>
            </a:prstGeom>
            <a:noFill/>
          </p:spPr>
          <p:txBody>
            <a:bodyPr wrap="square" lIns="0" tIns="0" rIns="0" bIns="0" rtlCol="0">
              <a:noAutofit/>
            </a:bodyPr>
            <a:lstStyle/>
            <a:p>
              <a:pPr algn="ctr">
                <a:spcBef>
                  <a:spcPts val="600"/>
                </a:spcBef>
              </a:pPr>
              <a:r>
                <a:rPr lang="en-US" sz="1600" b="1">
                  <a:ea typeface="ABBvoice Light" panose="020D0403020503020204" pitchFamily="34" charset="0"/>
                  <a:cs typeface="ABBvoice Light" panose="020D0403020503020204" pitchFamily="34" charset="0"/>
                </a:rPr>
                <a:t>Rapid response</a:t>
              </a:r>
            </a:p>
          </p:txBody>
        </p:sp>
        <p:sp>
          <p:nvSpPr>
            <p:cNvPr id="60" name="TextBox 59">
              <a:extLst>
                <a:ext uri="{FF2B5EF4-FFF2-40B4-BE49-F238E27FC236}">
                  <a16:creationId xmlns:a16="http://schemas.microsoft.com/office/drawing/2014/main" id="{05651364-FAE3-4802-AFC0-34F88CD0AC6D}"/>
                </a:ext>
              </a:extLst>
            </p:cNvPr>
            <p:cNvSpPr txBox="1"/>
            <p:nvPr/>
          </p:nvSpPr>
          <p:spPr bwMode="gray">
            <a:xfrm>
              <a:off x="7442021" y="5580849"/>
              <a:ext cx="4033665" cy="473216"/>
            </a:xfrm>
            <a:prstGeom prst="rect">
              <a:avLst/>
            </a:prstGeom>
            <a:noFill/>
          </p:spPr>
          <p:txBody>
            <a:bodyPr wrap="square" lIns="0" tIns="0" rIns="0" bIns="0" rtlCol="0">
              <a:noAutofit/>
            </a:bodyPr>
            <a:lstStyle/>
            <a:p>
              <a:pPr algn="ctr">
                <a:spcBef>
                  <a:spcPts val="600"/>
                </a:spcBef>
              </a:pPr>
              <a:r>
                <a:rPr lang="en-US" sz="1600" b="1">
                  <a:ea typeface="ABBvoice Light" panose="020D0403020503020204" pitchFamily="34" charset="0"/>
                  <a:cs typeface="ABBvoice Light" panose="020D0403020503020204" pitchFamily="34" charset="0"/>
                </a:rPr>
                <a:t>Basic agreement</a:t>
              </a:r>
            </a:p>
          </p:txBody>
        </p:sp>
      </p:grpSp>
      <p:pic>
        <p:nvPicPr>
          <p:cNvPr id="61" name="Graphic 60">
            <a:extLst>
              <a:ext uri="{FF2B5EF4-FFF2-40B4-BE49-F238E27FC236}">
                <a16:creationId xmlns:a16="http://schemas.microsoft.com/office/drawing/2014/main" id="{97E13938-A571-4D30-9167-F167FACCDE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279" y="3292857"/>
            <a:ext cx="457200" cy="457200"/>
          </a:xfrm>
          <a:prstGeom prst="rect">
            <a:avLst/>
          </a:prstGeom>
        </p:spPr>
      </p:pic>
      <p:pic>
        <p:nvPicPr>
          <p:cNvPr id="62" name="Graphic 61">
            <a:extLst>
              <a:ext uri="{FF2B5EF4-FFF2-40B4-BE49-F238E27FC236}">
                <a16:creationId xmlns:a16="http://schemas.microsoft.com/office/drawing/2014/main" id="{4A0C11FA-DB17-48C7-9CA3-45AA723E75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80" y="2266747"/>
            <a:ext cx="457200" cy="457200"/>
          </a:xfrm>
          <a:prstGeom prst="rect">
            <a:avLst/>
          </a:prstGeom>
        </p:spPr>
      </p:pic>
    </p:spTree>
    <p:extLst>
      <p:ext uri="{BB962C8B-B14F-4D97-AF65-F5344CB8AC3E}">
        <p14:creationId xmlns:p14="http://schemas.microsoft.com/office/powerpoint/2010/main" val="12654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6A324-3D71-439E-8808-52C31F2394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 y="-4740"/>
            <a:ext cx="12200426" cy="6862740"/>
          </a:xfrm>
          <a:prstGeom prst="rect">
            <a:avLst/>
          </a:prstGeom>
        </p:spPr>
      </p:pic>
      <p:sp>
        <p:nvSpPr>
          <p:cNvPr id="2" name="Title 1">
            <a:extLst>
              <a:ext uri="{FF2B5EF4-FFF2-40B4-BE49-F238E27FC236}">
                <a16:creationId xmlns:a16="http://schemas.microsoft.com/office/drawing/2014/main" id="{32EDD0BF-E3D3-4C9E-873A-A4BE3CF4DFD6}"/>
              </a:ext>
            </a:extLst>
          </p:cNvPr>
          <p:cNvSpPr>
            <a:spLocks noGrp="1"/>
          </p:cNvSpPr>
          <p:nvPr>
            <p:ph type="title"/>
          </p:nvPr>
        </p:nvSpPr>
        <p:spPr/>
        <p:txBody>
          <a:bodyPr lIns="0" tIns="0" rIns="0" bIns="0"/>
          <a:lstStyle/>
          <a:p>
            <a:r>
              <a:rPr lang="en-US" b="1">
                <a:solidFill>
                  <a:schemeClr val="bg1"/>
                </a:solidFill>
              </a:rPr>
              <a:t>—</a:t>
            </a:r>
            <a:br>
              <a:rPr lang="en-US" b="1">
                <a:solidFill>
                  <a:schemeClr val="bg1"/>
                </a:solidFill>
              </a:rPr>
            </a:br>
            <a:r>
              <a:rPr lang="en-US" b="1">
                <a:solidFill>
                  <a:schemeClr val="bg1"/>
                </a:solidFill>
              </a:rPr>
              <a:t>Rapid response</a:t>
            </a:r>
            <a:endParaRPr lang="en-US"/>
          </a:p>
        </p:txBody>
      </p:sp>
      <p:sp>
        <p:nvSpPr>
          <p:cNvPr id="5" name="Content Placeholder 3">
            <a:extLst>
              <a:ext uri="{FF2B5EF4-FFF2-40B4-BE49-F238E27FC236}">
                <a16:creationId xmlns:a16="http://schemas.microsoft.com/office/drawing/2014/main" id="{8C92C7A2-8D41-4D45-AF3C-E439AB987138}"/>
              </a:ext>
            </a:extLst>
          </p:cNvPr>
          <p:cNvSpPr txBox="1">
            <a:spLocks/>
          </p:cNvSpPr>
          <p:nvPr/>
        </p:nvSpPr>
        <p:spPr bwMode="gray">
          <a:xfrm>
            <a:off x="1223509" y="1930952"/>
            <a:ext cx="3416539" cy="288388"/>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Technical/Remote support </a:t>
            </a:r>
          </a:p>
        </p:txBody>
      </p:sp>
      <p:sp>
        <p:nvSpPr>
          <p:cNvPr id="6" name="Content Placeholder 3">
            <a:extLst>
              <a:ext uri="{FF2B5EF4-FFF2-40B4-BE49-F238E27FC236}">
                <a16:creationId xmlns:a16="http://schemas.microsoft.com/office/drawing/2014/main" id="{BB8AD214-6C5B-4739-8A24-BF14F64D297A}"/>
              </a:ext>
            </a:extLst>
          </p:cNvPr>
          <p:cNvSpPr txBox="1">
            <a:spLocks/>
          </p:cNvSpPr>
          <p:nvPr/>
        </p:nvSpPr>
        <p:spPr bwMode="gray">
          <a:xfrm>
            <a:off x="1223509" y="2790009"/>
            <a:ext cx="3416539" cy="824359"/>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Corrective maintenance</a:t>
            </a:r>
          </a:p>
        </p:txBody>
      </p:sp>
      <p:sp>
        <p:nvSpPr>
          <p:cNvPr id="7" name="Content Placeholder 3">
            <a:extLst>
              <a:ext uri="{FF2B5EF4-FFF2-40B4-BE49-F238E27FC236}">
                <a16:creationId xmlns:a16="http://schemas.microsoft.com/office/drawing/2014/main" id="{04BF7C3C-D02B-4E36-B4B2-77A5A8FFB1E7}"/>
              </a:ext>
            </a:extLst>
          </p:cNvPr>
          <p:cNvSpPr txBox="1">
            <a:spLocks/>
          </p:cNvSpPr>
          <p:nvPr/>
        </p:nvSpPr>
        <p:spPr bwMode="gray">
          <a:xfrm>
            <a:off x="1223509" y="3521736"/>
            <a:ext cx="3416539" cy="824359"/>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Workshop repairs</a:t>
            </a:r>
          </a:p>
        </p:txBody>
      </p:sp>
      <p:sp>
        <p:nvSpPr>
          <p:cNvPr id="12" name="Rectangle 11">
            <a:extLst>
              <a:ext uri="{FF2B5EF4-FFF2-40B4-BE49-F238E27FC236}">
                <a16:creationId xmlns:a16="http://schemas.microsoft.com/office/drawing/2014/main" id="{5458F3D2-3D3B-4F6F-9286-8146DBEC6E4B}"/>
              </a:ext>
            </a:extLst>
          </p:cNvPr>
          <p:cNvSpPr/>
          <p:nvPr/>
        </p:nvSpPr>
        <p:spPr bwMode="gray">
          <a:xfrm>
            <a:off x="300252" y="6388534"/>
            <a:ext cx="4339796" cy="38702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3" name="Rectangle 12">
            <a:extLst>
              <a:ext uri="{FF2B5EF4-FFF2-40B4-BE49-F238E27FC236}">
                <a16:creationId xmlns:a16="http://schemas.microsoft.com/office/drawing/2014/main" id="{275C3491-ED05-4BB3-A778-ACC8FB461CFB}"/>
              </a:ext>
            </a:extLst>
          </p:cNvPr>
          <p:cNvSpPr/>
          <p:nvPr/>
        </p:nvSpPr>
        <p:spPr bwMode="gray">
          <a:xfrm>
            <a:off x="954896" y="6001510"/>
            <a:ext cx="3030508" cy="38702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4" name="Rectangle 13">
            <a:extLst>
              <a:ext uri="{FF2B5EF4-FFF2-40B4-BE49-F238E27FC236}">
                <a16:creationId xmlns:a16="http://schemas.microsoft.com/office/drawing/2014/main" id="{B511CDF7-2D04-4114-A1B8-23550435F400}"/>
              </a:ext>
            </a:extLst>
          </p:cNvPr>
          <p:cNvSpPr/>
          <p:nvPr/>
        </p:nvSpPr>
        <p:spPr bwMode="gray">
          <a:xfrm>
            <a:off x="778385" y="5613153"/>
            <a:ext cx="3383531" cy="7753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5" name="Rectangle 14">
            <a:extLst>
              <a:ext uri="{FF2B5EF4-FFF2-40B4-BE49-F238E27FC236}">
                <a16:creationId xmlns:a16="http://schemas.microsoft.com/office/drawing/2014/main" id="{01D91CE9-2449-4637-A45F-F435A3759200}"/>
              </a:ext>
            </a:extLst>
          </p:cNvPr>
          <p:cNvSpPr/>
          <p:nvPr/>
        </p:nvSpPr>
        <p:spPr bwMode="gray">
          <a:xfrm>
            <a:off x="590714" y="5226130"/>
            <a:ext cx="3758873" cy="116240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6" name="Arrow: Pentagon 15">
            <a:extLst>
              <a:ext uri="{FF2B5EF4-FFF2-40B4-BE49-F238E27FC236}">
                <a16:creationId xmlns:a16="http://schemas.microsoft.com/office/drawing/2014/main" id="{4DF59CC2-753C-4A0A-BE85-8D9F432ABE2B}"/>
              </a:ext>
            </a:extLst>
          </p:cNvPr>
          <p:cNvSpPr/>
          <p:nvPr/>
        </p:nvSpPr>
        <p:spPr bwMode="gray">
          <a:xfrm rot="16200000">
            <a:off x="1318295" y="3066778"/>
            <a:ext cx="2303710" cy="4339797"/>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7" name="TextBox 16">
            <a:extLst>
              <a:ext uri="{FF2B5EF4-FFF2-40B4-BE49-F238E27FC236}">
                <a16:creationId xmlns:a16="http://schemas.microsoft.com/office/drawing/2014/main" id="{A724E437-330D-40E7-9F21-24C684142383}"/>
              </a:ext>
            </a:extLst>
          </p:cNvPr>
          <p:cNvSpPr txBox="1"/>
          <p:nvPr/>
        </p:nvSpPr>
        <p:spPr bwMode="gray">
          <a:xfrm>
            <a:off x="1608661" y="4788625"/>
            <a:ext cx="1722979" cy="40820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Measurement Care</a:t>
            </a:r>
          </a:p>
        </p:txBody>
      </p:sp>
      <p:sp>
        <p:nvSpPr>
          <p:cNvPr id="18" name="TextBox 17">
            <a:extLst>
              <a:ext uri="{FF2B5EF4-FFF2-40B4-BE49-F238E27FC236}">
                <a16:creationId xmlns:a16="http://schemas.microsoft.com/office/drawing/2014/main" id="{48614CDA-B809-46E9-99C0-A48BD7DA562D}"/>
              </a:ext>
            </a:extLst>
          </p:cNvPr>
          <p:cNvSpPr txBox="1"/>
          <p:nvPr/>
        </p:nvSpPr>
        <p:spPr bwMode="gray">
          <a:xfrm>
            <a:off x="1137074" y="5309926"/>
            <a:ext cx="2666153" cy="31278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Performance improvement</a:t>
            </a:r>
          </a:p>
        </p:txBody>
      </p:sp>
      <p:sp>
        <p:nvSpPr>
          <p:cNvPr id="19" name="TextBox 18">
            <a:extLst>
              <a:ext uri="{FF2B5EF4-FFF2-40B4-BE49-F238E27FC236}">
                <a16:creationId xmlns:a16="http://schemas.microsoft.com/office/drawing/2014/main" id="{CC9E5F5F-4B36-4E42-B6F6-5963851C8D2E}"/>
              </a:ext>
            </a:extLst>
          </p:cNvPr>
          <p:cNvSpPr txBox="1"/>
          <p:nvPr/>
        </p:nvSpPr>
        <p:spPr bwMode="gray">
          <a:xfrm>
            <a:off x="1137074" y="5722962"/>
            <a:ext cx="2666153" cy="31278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Lifecycle management</a:t>
            </a:r>
          </a:p>
        </p:txBody>
      </p:sp>
      <p:sp>
        <p:nvSpPr>
          <p:cNvPr id="20" name="TextBox 19">
            <a:extLst>
              <a:ext uri="{FF2B5EF4-FFF2-40B4-BE49-F238E27FC236}">
                <a16:creationId xmlns:a16="http://schemas.microsoft.com/office/drawing/2014/main" id="{D1480B2D-CDE0-4823-9764-C074F33F4ABB}"/>
              </a:ext>
            </a:extLst>
          </p:cNvPr>
          <p:cNvSpPr txBox="1"/>
          <p:nvPr/>
        </p:nvSpPr>
        <p:spPr bwMode="gray">
          <a:xfrm>
            <a:off x="1137074" y="6121620"/>
            <a:ext cx="2666153" cy="312784"/>
          </a:xfrm>
          <a:prstGeom prst="rect">
            <a:avLst/>
          </a:prstGeom>
          <a:noFill/>
        </p:spPr>
        <p:txBody>
          <a:bodyPr wrap="square" lIns="0" tIns="0" rIns="0" bIns="0" rtlCol="0">
            <a:noAutofit/>
          </a:bodyPr>
          <a:lstStyle/>
          <a:p>
            <a:pPr algn="ctr">
              <a:spcBef>
                <a:spcPts val="600"/>
              </a:spcBef>
            </a:pPr>
            <a:r>
              <a:rPr lang="en-US" sz="1400" b="1">
                <a:solidFill>
                  <a:schemeClr val="bg1"/>
                </a:solidFill>
                <a:latin typeface="+mj-lt"/>
                <a:ea typeface="ABBvoice Light" panose="020D0403020503020204" pitchFamily="34" charset="0"/>
                <a:cs typeface="ABBvoice Light" panose="020D0403020503020204" pitchFamily="34" charset="0"/>
              </a:rPr>
              <a:t>Rapid response</a:t>
            </a:r>
          </a:p>
        </p:txBody>
      </p:sp>
      <p:sp>
        <p:nvSpPr>
          <p:cNvPr id="21" name="TextBox 20">
            <a:extLst>
              <a:ext uri="{FF2B5EF4-FFF2-40B4-BE49-F238E27FC236}">
                <a16:creationId xmlns:a16="http://schemas.microsoft.com/office/drawing/2014/main" id="{8519BE38-DE0A-4D2A-A12C-6441DCE2E3C2}"/>
              </a:ext>
            </a:extLst>
          </p:cNvPr>
          <p:cNvSpPr txBox="1"/>
          <p:nvPr/>
        </p:nvSpPr>
        <p:spPr bwMode="gray">
          <a:xfrm>
            <a:off x="1137074" y="6507124"/>
            <a:ext cx="2666153" cy="31278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Basic agreement</a:t>
            </a:r>
          </a:p>
        </p:txBody>
      </p:sp>
      <p:pic>
        <p:nvPicPr>
          <p:cNvPr id="22" name="Graphic 21">
            <a:extLst>
              <a:ext uri="{FF2B5EF4-FFF2-40B4-BE49-F238E27FC236}">
                <a16:creationId xmlns:a16="http://schemas.microsoft.com/office/drawing/2014/main" id="{727DA335-27D7-47B5-B3A5-A828A4D7D1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189" y="1819224"/>
            <a:ext cx="457200" cy="457200"/>
          </a:xfrm>
          <a:prstGeom prst="rect">
            <a:avLst/>
          </a:prstGeom>
        </p:spPr>
      </p:pic>
      <p:pic>
        <p:nvPicPr>
          <p:cNvPr id="23" name="Graphic 22">
            <a:extLst>
              <a:ext uri="{FF2B5EF4-FFF2-40B4-BE49-F238E27FC236}">
                <a16:creationId xmlns:a16="http://schemas.microsoft.com/office/drawing/2014/main" id="{F60DC05F-C8C5-4835-B199-DDF1F66EE4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858" y="2637456"/>
            <a:ext cx="457200" cy="457200"/>
          </a:xfrm>
          <a:prstGeom prst="rect">
            <a:avLst/>
          </a:prstGeom>
        </p:spPr>
      </p:pic>
      <p:pic>
        <p:nvPicPr>
          <p:cNvPr id="24" name="Graphic 23">
            <a:extLst>
              <a:ext uri="{FF2B5EF4-FFF2-40B4-BE49-F238E27FC236}">
                <a16:creationId xmlns:a16="http://schemas.microsoft.com/office/drawing/2014/main" id="{68579AE7-ABFF-4B81-8AFB-F1D7774110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528" y="3455688"/>
            <a:ext cx="457200" cy="457200"/>
          </a:xfrm>
          <a:prstGeom prst="rect">
            <a:avLst/>
          </a:prstGeom>
        </p:spPr>
      </p:pic>
    </p:spTree>
    <p:extLst>
      <p:ext uri="{BB962C8B-B14F-4D97-AF65-F5344CB8AC3E}">
        <p14:creationId xmlns:p14="http://schemas.microsoft.com/office/powerpoint/2010/main" val="8548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6A324-3D71-439E-8808-52C31F2394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 y="-4740"/>
            <a:ext cx="12200428" cy="6862740"/>
          </a:xfrm>
          <a:prstGeom prst="rect">
            <a:avLst/>
          </a:prstGeom>
        </p:spPr>
      </p:pic>
      <p:sp>
        <p:nvSpPr>
          <p:cNvPr id="2" name="Title 1">
            <a:extLst>
              <a:ext uri="{FF2B5EF4-FFF2-40B4-BE49-F238E27FC236}">
                <a16:creationId xmlns:a16="http://schemas.microsoft.com/office/drawing/2014/main" id="{32EDD0BF-E3D3-4C9E-873A-A4BE3CF4DFD6}"/>
              </a:ext>
            </a:extLst>
          </p:cNvPr>
          <p:cNvSpPr>
            <a:spLocks noGrp="1"/>
          </p:cNvSpPr>
          <p:nvPr>
            <p:ph type="title"/>
          </p:nvPr>
        </p:nvSpPr>
        <p:spPr/>
        <p:txBody>
          <a:bodyPr lIns="0" tIns="0" rIns="0" bIns="0"/>
          <a:lstStyle/>
          <a:p>
            <a:r>
              <a:rPr lang="en-US" b="1">
                <a:solidFill>
                  <a:schemeClr val="bg1"/>
                </a:solidFill>
              </a:rPr>
              <a:t>—</a:t>
            </a:r>
            <a:br>
              <a:rPr lang="en-US" b="1">
                <a:solidFill>
                  <a:schemeClr val="bg1"/>
                </a:solidFill>
              </a:rPr>
            </a:br>
            <a:r>
              <a:rPr lang="en-US" b="1">
                <a:solidFill>
                  <a:schemeClr val="bg1"/>
                </a:solidFill>
              </a:rPr>
              <a:t>Lifecycle management</a:t>
            </a:r>
            <a:endParaRPr lang="en-US"/>
          </a:p>
        </p:txBody>
      </p:sp>
      <p:sp>
        <p:nvSpPr>
          <p:cNvPr id="5" name="Content Placeholder 3">
            <a:extLst>
              <a:ext uri="{FF2B5EF4-FFF2-40B4-BE49-F238E27FC236}">
                <a16:creationId xmlns:a16="http://schemas.microsoft.com/office/drawing/2014/main" id="{8C92C7A2-8D41-4D45-AF3C-E439AB987138}"/>
              </a:ext>
            </a:extLst>
          </p:cNvPr>
          <p:cNvSpPr txBox="1">
            <a:spLocks/>
          </p:cNvSpPr>
          <p:nvPr/>
        </p:nvSpPr>
        <p:spPr bwMode="gray">
          <a:xfrm>
            <a:off x="1223509" y="1944164"/>
            <a:ext cx="3416539" cy="824359"/>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Spare parts management</a:t>
            </a:r>
          </a:p>
        </p:txBody>
      </p:sp>
      <p:sp>
        <p:nvSpPr>
          <p:cNvPr id="6" name="Content Placeholder 3">
            <a:extLst>
              <a:ext uri="{FF2B5EF4-FFF2-40B4-BE49-F238E27FC236}">
                <a16:creationId xmlns:a16="http://schemas.microsoft.com/office/drawing/2014/main" id="{BB8AD214-6C5B-4739-8A24-BF14F64D297A}"/>
              </a:ext>
            </a:extLst>
          </p:cNvPr>
          <p:cNvSpPr txBox="1">
            <a:spLocks/>
          </p:cNvSpPr>
          <p:nvPr/>
        </p:nvSpPr>
        <p:spPr bwMode="gray">
          <a:xfrm>
            <a:off x="1223509" y="2732950"/>
            <a:ext cx="3416539" cy="824359"/>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Preventive maintenance</a:t>
            </a:r>
          </a:p>
        </p:txBody>
      </p:sp>
      <p:sp>
        <p:nvSpPr>
          <p:cNvPr id="7" name="Content Placeholder 3">
            <a:extLst>
              <a:ext uri="{FF2B5EF4-FFF2-40B4-BE49-F238E27FC236}">
                <a16:creationId xmlns:a16="http://schemas.microsoft.com/office/drawing/2014/main" id="{04BF7C3C-D02B-4E36-B4B2-77A5A8FFB1E7}"/>
              </a:ext>
            </a:extLst>
          </p:cNvPr>
          <p:cNvSpPr txBox="1">
            <a:spLocks/>
          </p:cNvSpPr>
          <p:nvPr/>
        </p:nvSpPr>
        <p:spPr bwMode="gray">
          <a:xfrm>
            <a:off x="1223509" y="3521736"/>
            <a:ext cx="3416539" cy="824359"/>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Inspections &amp; diagnostics</a:t>
            </a:r>
          </a:p>
        </p:txBody>
      </p:sp>
      <p:sp>
        <p:nvSpPr>
          <p:cNvPr id="12" name="Rectangle 11">
            <a:extLst>
              <a:ext uri="{FF2B5EF4-FFF2-40B4-BE49-F238E27FC236}">
                <a16:creationId xmlns:a16="http://schemas.microsoft.com/office/drawing/2014/main" id="{5458F3D2-3D3B-4F6F-9286-8146DBEC6E4B}"/>
              </a:ext>
            </a:extLst>
          </p:cNvPr>
          <p:cNvSpPr/>
          <p:nvPr/>
        </p:nvSpPr>
        <p:spPr bwMode="gray">
          <a:xfrm>
            <a:off x="300252" y="6388534"/>
            <a:ext cx="4339796" cy="38702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3" name="Rectangle 12">
            <a:extLst>
              <a:ext uri="{FF2B5EF4-FFF2-40B4-BE49-F238E27FC236}">
                <a16:creationId xmlns:a16="http://schemas.microsoft.com/office/drawing/2014/main" id="{275C3491-ED05-4BB3-A778-ACC8FB461CFB}"/>
              </a:ext>
            </a:extLst>
          </p:cNvPr>
          <p:cNvSpPr/>
          <p:nvPr/>
        </p:nvSpPr>
        <p:spPr bwMode="gray">
          <a:xfrm>
            <a:off x="954896" y="6001510"/>
            <a:ext cx="3030508" cy="38702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4" name="Rectangle 13">
            <a:extLst>
              <a:ext uri="{FF2B5EF4-FFF2-40B4-BE49-F238E27FC236}">
                <a16:creationId xmlns:a16="http://schemas.microsoft.com/office/drawing/2014/main" id="{B511CDF7-2D04-4114-A1B8-23550435F400}"/>
              </a:ext>
            </a:extLst>
          </p:cNvPr>
          <p:cNvSpPr/>
          <p:nvPr/>
        </p:nvSpPr>
        <p:spPr bwMode="gray">
          <a:xfrm>
            <a:off x="778385" y="5613153"/>
            <a:ext cx="3383531" cy="7753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5" name="Rectangle 14">
            <a:extLst>
              <a:ext uri="{FF2B5EF4-FFF2-40B4-BE49-F238E27FC236}">
                <a16:creationId xmlns:a16="http://schemas.microsoft.com/office/drawing/2014/main" id="{01D91CE9-2449-4637-A45F-F435A3759200}"/>
              </a:ext>
            </a:extLst>
          </p:cNvPr>
          <p:cNvSpPr/>
          <p:nvPr/>
        </p:nvSpPr>
        <p:spPr bwMode="gray">
          <a:xfrm>
            <a:off x="590714" y="5226130"/>
            <a:ext cx="3758873" cy="116240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6" name="Arrow: Pentagon 15">
            <a:extLst>
              <a:ext uri="{FF2B5EF4-FFF2-40B4-BE49-F238E27FC236}">
                <a16:creationId xmlns:a16="http://schemas.microsoft.com/office/drawing/2014/main" id="{4DF59CC2-753C-4A0A-BE85-8D9F432ABE2B}"/>
              </a:ext>
            </a:extLst>
          </p:cNvPr>
          <p:cNvSpPr/>
          <p:nvPr/>
        </p:nvSpPr>
        <p:spPr bwMode="gray">
          <a:xfrm rot="16200000">
            <a:off x="1318295" y="3066778"/>
            <a:ext cx="2303710" cy="4339797"/>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7" name="TextBox 16">
            <a:extLst>
              <a:ext uri="{FF2B5EF4-FFF2-40B4-BE49-F238E27FC236}">
                <a16:creationId xmlns:a16="http://schemas.microsoft.com/office/drawing/2014/main" id="{A724E437-330D-40E7-9F21-24C684142383}"/>
              </a:ext>
            </a:extLst>
          </p:cNvPr>
          <p:cNvSpPr txBox="1"/>
          <p:nvPr/>
        </p:nvSpPr>
        <p:spPr bwMode="gray">
          <a:xfrm>
            <a:off x="1608661" y="4788625"/>
            <a:ext cx="1722979" cy="40820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Measurement Care</a:t>
            </a:r>
          </a:p>
        </p:txBody>
      </p:sp>
      <p:sp>
        <p:nvSpPr>
          <p:cNvPr id="18" name="TextBox 17">
            <a:extLst>
              <a:ext uri="{FF2B5EF4-FFF2-40B4-BE49-F238E27FC236}">
                <a16:creationId xmlns:a16="http://schemas.microsoft.com/office/drawing/2014/main" id="{48614CDA-B809-46E9-99C0-A48BD7DA562D}"/>
              </a:ext>
            </a:extLst>
          </p:cNvPr>
          <p:cNvSpPr txBox="1"/>
          <p:nvPr/>
        </p:nvSpPr>
        <p:spPr bwMode="gray">
          <a:xfrm>
            <a:off x="1137074" y="5309926"/>
            <a:ext cx="2666153" cy="31278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Performance improvement</a:t>
            </a:r>
          </a:p>
        </p:txBody>
      </p:sp>
      <p:sp>
        <p:nvSpPr>
          <p:cNvPr id="19" name="TextBox 18">
            <a:extLst>
              <a:ext uri="{FF2B5EF4-FFF2-40B4-BE49-F238E27FC236}">
                <a16:creationId xmlns:a16="http://schemas.microsoft.com/office/drawing/2014/main" id="{CC9E5F5F-4B36-4E42-B6F6-5963851C8D2E}"/>
              </a:ext>
            </a:extLst>
          </p:cNvPr>
          <p:cNvSpPr txBox="1"/>
          <p:nvPr/>
        </p:nvSpPr>
        <p:spPr bwMode="gray">
          <a:xfrm>
            <a:off x="1137074" y="5722962"/>
            <a:ext cx="2666153" cy="312784"/>
          </a:xfrm>
          <a:prstGeom prst="rect">
            <a:avLst/>
          </a:prstGeom>
          <a:noFill/>
        </p:spPr>
        <p:txBody>
          <a:bodyPr wrap="square" lIns="0" tIns="0" rIns="0" bIns="0" rtlCol="0">
            <a:noAutofit/>
          </a:bodyPr>
          <a:lstStyle/>
          <a:p>
            <a:pPr algn="ctr">
              <a:spcBef>
                <a:spcPts val="600"/>
              </a:spcBef>
            </a:pPr>
            <a:r>
              <a:rPr lang="en-US" sz="1400" b="1">
                <a:solidFill>
                  <a:schemeClr val="bg1"/>
                </a:solidFill>
                <a:latin typeface="+mj-lt"/>
                <a:ea typeface="ABBvoice Light" panose="020D0403020503020204" pitchFamily="34" charset="0"/>
                <a:cs typeface="ABBvoice Light" panose="020D0403020503020204" pitchFamily="34" charset="0"/>
              </a:rPr>
              <a:t>Lifecycle management</a:t>
            </a:r>
          </a:p>
        </p:txBody>
      </p:sp>
      <p:sp>
        <p:nvSpPr>
          <p:cNvPr id="20" name="TextBox 19">
            <a:extLst>
              <a:ext uri="{FF2B5EF4-FFF2-40B4-BE49-F238E27FC236}">
                <a16:creationId xmlns:a16="http://schemas.microsoft.com/office/drawing/2014/main" id="{D1480B2D-CDE0-4823-9764-C074F33F4ABB}"/>
              </a:ext>
            </a:extLst>
          </p:cNvPr>
          <p:cNvSpPr txBox="1"/>
          <p:nvPr/>
        </p:nvSpPr>
        <p:spPr bwMode="gray">
          <a:xfrm>
            <a:off x="1137074" y="6121620"/>
            <a:ext cx="2666153" cy="312784"/>
          </a:xfrm>
          <a:prstGeom prst="rect">
            <a:avLst/>
          </a:prstGeom>
          <a:noFill/>
        </p:spPr>
        <p:txBody>
          <a:bodyPr wrap="square" lIns="0" tIns="0" rIns="0" bIns="0" rtlCol="0">
            <a:noAutofit/>
          </a:bodyPr>
          <a:lstStyle/>
          <a:p>
            <a:pPr algn="ctr">
              <a:spcBef>
                <a:spcPts val="600"/>
              </a:spcBef>
            </a:pPr>
            <a:r>
              <a:rPr lang="en-US" sz="1200">
                <a:solidFill>
                  <a:schemeClr val="bg1"/>
                </a:solidFill>
                <a:latin typeface="+mj-lt"/>
                <a:ea typeface="ABBvoice Light" panose="020D0403020503020204" pitchFamily="34" charset="0"/>
                <a:cs typeface="ABBvoice Light" panose="020D0403020503020204" pitchFamily="34" charset="0"/>
              </a:rPr>
              <a:t>Rapid response</a:t>
            </a:r>
          </a:p>
        </p:txBody>
      </p:sp>
      <p:sp>
        <p:nvSpPr>
          <p:cNvPr id="21" name="TextBox 20">
            <a:extLst>
              <a:ext uri="{FF2B5EF4-FFF2-40B4-BE49-F238E27FC236}">
                <a16:creationId xmlns:a16="http://schemas.microsoft.com/office/drawing/2014/main" id="{8519BE38-DE0A-4D2A-A12C-6441DCE2E3C2}"/>
              </a:ext>
            </a:extLst>
          </p:cNvPr>
          <p:cNvSpPr txBox="1"/>
          <p:nvPr/>
        </p:nvSpPr>
        <p:spPr bwMode="gray">
          <a:xfrm>
            <a:off x="1137074" y="6507124"/>
            <a:ext cx="2666153" cy="31278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Basic agreement</a:t>
            </a:r>
          </a:p>
        </p:txBody>
      </p:sp>
      <p:pic>
        <p:nvPicPr>
          <p:cNvPr id="22" name="Graphic 21">
            <a:extLst>
              <a:ext uri="{FF2B5EF4-FFF2-40B4-BE49-F238E27FC236}">
                <a16:creationId xmlns:a16="http://schemas.microsoft.com/office/drawing/2014/main" id="{727DA335-27D7-47B5-B3A5-A828A4D7D1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189" y="1867331"/>
            <a:ext cx="457200" cy="457200"/>
          </a:xfrm>
          <a:prstGeom prst="rect">
            <a:avLst/>
          </a:prstGeom>
        </p:spPr>
      </p:pic>
      <p:pic>
        <p:nvPicPr>
          <p:cNvPr id="23" name="Graphic 22">
            <a:extLst>
              <a:ext uri="{FF2B5EF4-FFF2-40B4-BE49-F238E27FC236}">
                <a16:creationId xmlns:a16="http://schemas.microsoft.com/office/drawing/2014/main" id="{F60DC05F-C8C5-4835-B199-DDF1F66EE4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858" y="2634354"/>
            <a:ext cx="457200" cy="457200"/>
          </a:xfrm>
          <a:prstGeom prst="rect">
            <a:avLst/>
          </a:prstGeom>
        </p:spPr>
      </p:pic>
      <p:pic>
        <p:nvPicPr>
          <p:cNvPr id="24" name="Graphic 23">
            <a:extLst>
              <a:ext uri="{FF2B5EF4-FFF2-40B4-BE49-F238E27FC236}">
                <a16:creationId xmlns:a16="http://schemas.microsoft.com/office/drawing/2014/main" id="{68579AE7-ABFF-4B81-8AFB-F1D7774110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528" y="3455688"/>
            <a:ext cx="457200" cy="457200"/>
          </a:xfrm>
          <a:prstGeom prst="rect">
            <a:avLst/>
          </a:prstGeom>
        </p:spPr>
      </p:pic>
    </p:spTree>
    <p:extLst>
      <p:ext uri="{BB962C8B-B14F-4D97-AF65-F5344CB8AC3E}">
        <p14:creationId xmlns:p14="http://schemas.microsoft.com/office/powerpoint/2010/main" val="4700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6A324-3D71-439E-8808-52C31F2394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 y="-4740"/>
            <a:ext cx="12200426" cy="6862740"/>
          </a:xfrm>
          <a:prstGeom prst="rect">
            <a:avLst/>
          </a:prstGeom>
        </p:spPr>
      </p:pic>
      <p:sp>
        <p:nvSpPr>
          <p:cNvPr id="2" name="Title 1">
            <a:extLst>
              <a:ext uri="{FF2B5EF4-FFF2-40B4-BE49-F238E27FC236}">
                <a16:creationId xmlns:a16="http://schemas.microsoft.com/office/drawing/2014/main" id="{32EDD0BF-E3D3-4C9E-873A-A4BE3CF4DFD6}"/>
              </a:ext>
            </a:extLst>
          </p:cNvPr>
          <p:cNvSpPr>
            <a:spLocks noGrp="1"/>
          </p:cNvSpPr>
          <p:nvPr>
            <p:ph type="title"/>
          </p:nvPr>
        </p:nvSpPr>
        <p:spPr>
          <a:xfrm>
            <a:off x="407988" y="260350"/>
            <a:ext cx="4339796" cy="1655763"/>
          </a:xfrm>
        </p:spPr>
        <p:txBody>
          <a:bodyPr lIns="0" tIns="0" rIns="0" bIns="0"/>
          <a:lstStyle/>
          <a:p>
            <a:r>
              <a:rPr lang="en-US" b="1">
                <a:solidFill>
                  <a:schemeClr val="bg1"/>
                </a:solidFill>
              </a:rPr>
              <a:t>—</a:t>
            </a:r>
            <a:br>
              <a:rPr lang="en-US" b="1">
                <a:solidFill>
                  <a:schemeClr val="bg1"/>
                </a:solidFill>
              </a:rPr>
            </a:br>
            <a:r>
              <a:rPr lang="en-US" b="1">
                <a:solidFill>
                  <a:schemeClr val="bg1"/>
                </a:solidFill>
              </a:rPr>
              <a:t>Performance improvement</a:t>
            </a:r>
            <a:endParaRPr lang="en-US"/>
          </a:p>
        </p:txBody>
      </p:sp>
      <p:sp>
        <p:nvSpPr>
          <p:cNvPr id="5" name="Content Placeholder 3">
            <a:extLst>
              <a:ext uri="{FF2B5EF4-FFF2-40B4-BE49-F238E27FC236}">
                <a16:creationId xmlns:a16="http://schemas.microsoft.com/office/drawing/2014/main" id="{8C92C7A2-8D41-4D45-AF3C-E439AB987138}"/>
              </a:ext>
            </a:extLst>
          </p:cNvPr>
          <p:cNvSpPr txBox="1">
            <a:spLocks/>
          </p:cNvSpPr>
          <p:nvPr/>
        </p:nvSpPr>
        <p:spPr bwMode="gray">
          <a:xfrm>
            <a:off x="1223509" y="2328743"/>
            <a:ext cx="3416539" cy="824359"/>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Condition monitoring</a:t>
            </a:r>
          </a:p>
        </p:txBody>
      </p:sp>
      <p:sp>
        <p:nvSpPr>
          <p:cNvPr id="6" name="Content Placeholder 3">
            <a:extLst>
              <a:ext uri="{FF2B5EF4-FFF2-40B4-BE49-F238E27FC236}">
                <a16:creationId xmlns:a16="http://schemas.microsoft.com/office/drawing/2014/main" id="{BB8AD214-6C5B-4739-8A24-BF14F64D297A}"/>
              </a:ext>
            </a:extLst>
          </p:cNvPr>
          <p:cNvSpPr txBox="1">
            <a:spLocks/>
          </p:cNvSpPr>
          <p:nvPr/>
        </p:nvSpPr>
        <p:spPr bwMode="gray">
          <a:xfrm>
            <a:off x="1223509" y="3174588"/>
            <a:ext cx="3416539" cy="824359"/>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Predictive maintenance</a:t>
            </a:r>
          </a:p>
        </p:txBody>
      </p:sp>
      <p:sp>
        <p:nvSpPr>
          <p:cNvPr id="12" name="Rectangle 11">
            <a:extLst>
              <a:ext uri="{FF2B5EF4-FFF2-40B4-BE49-F238E27FC236}">
                <a16:creationId xmlns:a16="http://schemas.microsoft.com/office/drawing/2014/main" id="{5458F3D2-3D3B-4F6F-9286-8146DBEC6E4B}"/>
              </a:ext>
            </a:extLst>
          </p:cNvPr>
          <p:cNvSpPr/>
          <p:nvPr/>
        </p:nvSpPr>
        <p:spPr bwMode="gray">
          <a:xfrm>
            <a:off x="300252" y="6388534"/>
            <a:ext cx="4339796" cy="38702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3" name="Rectangle 12">
            <a:extLst>
              <a:ext uri="{FF2B5EF4-FFF2-40B4-BE49-F238E27FC236}">
                <a16:creationId xmlns:a16="http://schemas.microsoft.com/office/drawing/2014/main" id="{275C3491-ED05-4BB3-A778-ACC8FB461CFB}"/>
              </a:ext>
            </a:extLst>
          </p:cNvPr>
          <p:cNvSpPr/>
          <p:nvPr/>
        </p:nvSpPr>
        <p:spPr bwMode="gray">
          <a:xfrm>
            <a:off x="954896" y="6001510"/>
            <a:ext cx="3030508" cy="38702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4" name="Rectangle 13">
            <a:extLst>
              <a:ext uri="{FF2B5EF4-FFF2-40B4-BE49-F238E27FC236}">
                <a16:creationId xmlns:a16="http://schemas.microsoft.com/office/drawing/2014/main" id="{B511CDF7-2D04-4114-A1B8-23550435F400}"/>
              </a:ext>
            </a:extLst>
          </p:cNvPr>
          <p:cNvSpPr/>
          <p:nvPr/>
        </p:nvSpPr>
        <p:spPr bwMode="gray">
          <a:xfrm>
            <a:off x="778385" y="5613153"/>
            <a:ext cx="3383531" cy="77538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5" name="Rectangle 14">
            <a:extLst>
              <a:ext uri="{FF2B5EF4-FFF2-40B4-BE49-F238E27FC236}">
                <a16:creationId xmlns:a16="http://schemas.microsoft.com/office/drawing/2014/main" id="{01D91CE9-2449-4637-A45F-F435A3759200}"/>
              </a:ext>
            </a:extLst>
          </p:cNvPr>
          <p:cNvSpPr/>
          <p:nvPr/>
        </p:nvSpPr>
        <p:spPr bwMode="gray">
          <a:xfrm>
            <a:off x="590714" y="5226130"/>
            <a:ext cx="3758873" cy="116240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6" name="Arrow: Pentagon 15">
            <a:extLst>
              <a:ext uri="{FF2B5EF4-FFF2-40B4-BE49-F238E27FC236}">
                <a16:creationId xmlns:a16="http://schemas.microsoft.com/office/drawing/2014/main" id="{4DF59CC2-753C-4A0A-BE85-8D9F432ABE2B}"/>
              </a:ext>
            </a:extLst>
          </p:cNvPr>
          <p:cNvSpPr/>
          <p:nvPr/>
        </p:nvSpPr>
        <p:spPr bwMode="gray">
          <a:xfrm rot="16200000">
            <a:off x="1318295" y="3066778"/>
            <a:ext cx="2303710" cy="4339797"/>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100">
              <a:solidFill>
                <a:schemeClr val="tx1"/>
              </a:solidFill>
            </a:endParaRPr>
          </a:p>
        </p:txBody>
      </p:sp>
      <p:sp>
        <p:nvSpPr>
          <p:cNvPr id="17" name="TextBox 16">
            <a:extLst>
              <a:ext uri="{FF2B5EF4-FFF2-40B4-BE49-F238E27FC236}">
                <a16:creationId xmlns:a16="http://schemas.microsoft.com/office/drawing/2014/main" id="{A724E437-330D-40E7-9F21-24C684142383}"/>
              </a:ext>
            </a:extLst>
          </p:cNvPr>
          <p:cNvSpPr txBox="1"/>
          <p:nvPr/>
        </p:nvSpPr>
        <p:spPr bwMode="gray">
          <a:xfrm>
            <a:off x="1608661" y="4788625"/>
            <a:ext cx="1722979" cy="40820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Measurement Care</a:t>
            </a:r>
          </a:p>
        </p:txBody>
      </p:sp>
      <p:sp>
        <p:nvSpPr>
          <p:cNvPr id="18" name="TextBox 17">
            <a:extLst>
              <a:ext uri="{FF2B5EF4-FFF2-40B4-BE49-F238E27FC236}">
                <a16:creationId xmlns:a16="http://schemas.microsoft.com/office/drawing/2014/main" id="{48614CDA-B809-46E9-99C0-A48BD7DA562D}"/>
              </a:ext>
            </a:extLst>
          </p:cNvPr>
          <p:cNvSpPr txBox="1"/>
          <p:nvPr/>
        </p:nvSpPr>
        <p:spPr bwMode="gray">
          <a:xfrm>
            <a:off x="1137074" y="5309926"/>
            <a:ext cx="2666153" cy="312784"/>
          </a:xfrm>
          <a:prstGeom prst="rect">
            <a:avLst/>
          </a:prstGeom>
          <a:noFill/>
        </p:spPr>
        <p:txBody>
          <a:bodyPr wrap="square" lIns="0" tIns="0" rIns="0" bIns="0" rtlCol="0">
            <a:noAutofit/>
          </a:bodyPr>
          <a:lstStyle/>
          <a:p>
            <a:pPr algn="ctr">
              <a:spcBef>
                <a:spcPts val="600"/>
              </a:spcBef>
            </a:pPr>
            <a:r>
              <a:rPr lang="en-US" sz="1400" b="1">
                <a:solidFill>
                  <a:schemeClr val="bg1"/>
                </a:solidFill>
                <a:latin typeface="+mj-lt"/>
                <a:ea typeface="ABBvoice Light" panose="020D0403020503020204" pitchFamily="34" charset="0"/>
                <a:cs typeface="ABBvoice Light" panose="020D0403020503020204" pitchFamily="34" charset="0"/>
              </a:rPr>
              <a:t>Performance improvement</a:t>
            </a:r>
          </a:p>
        </p:txBody>
      </p:sp>
      <p:sp>
        <p:nvSpPr>
          <p:cNvPr id="19" name="TextBox 18">
            <a:extLst>
              <a:ext uri="{FF2B5EF4-FFF2-40B4-BE49-F238E27FC236}">
                <a16:creationId xmlns:a16="http://schemas.microsoft.com/office/drawing/2014/main" id="{CC9E5F5F-4B36-4E42-B6F6-5963851C8D2E}"/>
              </a:ext>
            </a:extLst>
          </p:cNvPr>
          <p:cNvSpPr txBox="1"/>
          <p:nvPr/>
        </p:nvSpPr>
        <p:spPr bwMode="gray">
          <a:xfrm>
            <a:off x="1137074" y="5722962"/>
            <a:ext cx="2666153" cy="31278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Lifecycle management</a:t>
            </a:r>
          </a:p>
        </p:txBody>
      </p:sp>
      <p:sp>
        <p:nvSpPr>
          <p:cNvPr id="20" name="TextBox 19">
            <a:extLst>
              <a:ext uri="{FF2B5EF4-FFF2-40B4-BE49-F238E27FC236}">
                <a16:creationId xmlns:a16="http://schemas.microsoft.com/office/drawing/2014/main" id="{D1480B2D-CDE0-4823-9764-C074F33F4ABB}"/>
              </a:ext>
            </a:extLst>
          </p:cNvPr>
          <p:cNvSpPr txBox="1"/>
          <p:nvPr/>
        </p:nvSpPr>
        <p:spPr bwMode="gray">
          <a:xfrm>
            <a:off x="1137074" y="6121620"/>
            <a:ext cx="2666153" cy="312784"/>
          </a:xfrm>
          <a:prstGeom prst="rect">
            <a:avLst/>
          </a:prstGeom>
          <a:noFill/>
        </p:spPr>
        <p:txBody>
          <a:bodyPr wrap="square" lIns="0" tIns="0" rIns="0" bIns="0" rtlCol="0">
            <a:noAutofit/>
          </a:bodyPr>
          <a:lstStyle/>
          <a:p>
            <a:pPr algn="ctr">
              <a:spcBef>
                <a:spcPts val="600"/>
              </a:spcBef>
            </a:pPr>
            <a:r>
              <a:rPr lang="en-US" sz="1200">
                <a:solidFill>
                  <a:schemeClr val="bg1"/>
                </a:solidFill>
                <a:latin typeface="+mj-lt"/>
                <a:ea typeface="ABBvoice Light" panose="020D0403020503020204" pitchFamily="34" charset="0"/>
                <a:cs typeface="ABBvoice Light" panose="020D0403020503020204" pitchFamily="34" charset="0"/>
              </a:rPr>
              <a:t>Rapid response</a:t>
            </a:r>
          </a:p>
        </p:txBody>
      </p:sp>
      <p:sp>
        <p:nvSpPr>
          <p:cNvPr id="21" name="TextBox 20">
            <a:extLst>
              <a:ext uri="{FF2B5EF4-FFF2-40B4-BE49-F238E27FC236}">
                <a16:creationId xmlns:a16="http://schemas.microsoft.com/office/drawing/2014/main" id="{8519BE38-DE0A-4D2A-A12C-6441DCE2E3C2}"/>
              </a:ext>
            </a:extLst>
          </p:cNvPr>
          <p:cNvSpPr txBox="1"/>
          <p:nvPr/>
        </p:nvSpPr>
        <p:spPr bwMode="gray">
          <a:xfrm>
            <a:off x="1137074" y="6507124"/>
            <a:ext cx="2666153" cy="312784"/>
          </a:xfrm>
          <a:prstGeom prst="rect">
            <a:avLst/>
          </a:prstGeom>
          <a:noFill/>
        </p:spPr>
        <p:txBody>
          <a:bodyPr wrap="square" lIns="0" tIns="0" rIns="0" bIns="0" rtlCol="0">
            <a:noAutofit/>
          </a:bodyPr>
          <a:lstStyle/>
          <a:p>
            <a:pPr algn="ctr">
              <a:spcBef>
                <a:spcPts val="600"/>
              </a:spcBef>
            </a:pPr>
            <a:r>
              <a:rPr lang="en-US" sz="1200">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Basic agreement</a:t>
            </a:r>
          </a:p>
        </p:txBody>
      </p:sp>
      <p:pic>
        <p:nvPicPr>
          <p:cNvPr id="22" name="Graphic 21">
            <a:extLst>
              <a:ext uri="{FF2B5EF4-FFF2-40B4-BE49-F238E27FC236}">
                <a16:creationId xmlns:a16="http://schemas.microsoft.com/office/drawing/2014/main" id="{727DA335-27D7-47B5-B3A5-A828A4D7D1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189" y="2234619"/>
            <a:ext cx="457200" cy="457200"/>
          </a:xfrm>
          <a:prstGeom prst="rect">
            <a:avLst/>
          </a:prstGeom>
        </p:spPr>
      </p:pic>
      <p:pic>
        <p:nvPicPr>
          <p:cNvPr id="23" name="Graphic 22">
            <a:extLst>
              <a:ext uri="{FF2B5EF4-FFF2-40B4-BE49-F238E27FC236}">
                <a16:creationId xmlns:a16="http://schemas.microsoft.com/office/drawing/2014/main" id="{F60DC05F-C8C5-4835-B199-DDF1F66EE4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858" y="3087342"/>
            <a:ext cx="457200" cy="457200"/>
          </a:xfrm>
          <a:prstGeom prst="rect">
            <a:avLst/>
          </a:prstGeom>
        </p:spPr>
      </p:pic>
    </p:spTree>
    <p:extLst>
      <p:ext uri="{BB962C8B-B14F-4D97-AF65-F5344CB8AC3E}">
        <p14:creationId xmlns:p14="http://schemas.microsoft.com/office/powerpoint/2010/main" val="28884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7C0C5-2981-4FB3-B015-65BAB4E33A32}"/>
              </a:ext>
            </a:extLst>
          </p:cNvPr>
          <p:cNvSpPr>
            <a:spLocks noGrp="1"/>
          </p:cNvSpPr>
          <p:nvPr>
            <p:ph type="title"/>
          </p:nvPr>
        </p:nvSpPr>
        <p:spPr>
          <a:xfrm>
            <a:off x="407989" y="260350"/>
            <a:ext cx="5307696" cy="1655763"/>
          </a:xfrm>
        </p:spPr>
        <p:txBody>
          <a:bodyPr lIns="0" tIns="0" rIns="0" bIns="0"/>
          <a:lstStyle/>
          <a:p>
            <a:r>
              <a:rPr lang="en-US" b="1">
                <a:solidFill>
                  <a:srgbClr val="FF0000"/>
                </a:solidFill>
              </a:rPr>
              <a:t>—</a:t>
            </a:r>
            <a:br>
              <a:rPr lang="pl-PL" b="1"/>
            </a:br>
            <a:r>
              <a:rPr lang="en-US" b="1"/>
              <a:t>Additional services</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Training</a:t>
            </a:r>
            <a:br>
              <a:rPr lang="en-US"/>
            </a:br>
            <a:endParaRPr lang="en-US"/>
          </a:p>
        </p:txBody>
      </p:sp>
      <p:sp>
        <p:nvSpPr>
          <p:cNvPr id="3" name="TextBox 2">
            <a:extLst>
              <a:ext uri="{FF2B5EF4-FFF2-40B4-BE49-F238E27FC236}">
                <a16:creationId xmlns:a16="http://schemas.microsoft.com/office/drawing/2014/main" id="{8E266408-0B25-3706-60F8-065A475A8774}"/>
              </a:ext>
            </a:extLst>
          </p:cNvPr>
          <p:cNvSpPr txBox="1"/>
          <p:nvPr/>
        </p:nvSpPr>
        <p:spPr bwMode="gray">
          <a:xfrm>
            <a:off x="407989" y="2918936"/>
            <a:ext cx="4296358" cy="2031325"/>
          </a:xfrm>
          <a:prstGeom prst="rect">
            <a:avLst/>
          </a:prstGeom>
          <a:noFill/>
        </p:spPr>
        <p:txBody>
          <a:bodyPr wrap="square">
            <a:spAutoFit/>
          </a:bodyPr>
          <a:lstStyle/>
          <a:p>
            <a:r>
              <a:rPr lang="en-US" sz="1800">
                <a:latin typeface="ABBvoice Light" panose="020D0403020503020204" pitchFamily="34" charset="0"/>
                <a:ea typeface="ABBvoice Light" panose="020D0403020503020204" pitchFamily="34" charset="0"/>
                <a:cs typeface="ABBvoice Light" panose="020D0403020503020204" pitchFamily="34" charset="0"/>
              </a:rPr>
              <a:t>Training is available either in the classroom, at your plant, via webinar or online using our eLearning courses. All are designed to train your plant personnel how to safely work, operate and maintain Force Measurement products. </a:t>
            </a:r>
          </a:p>
        </p:txBody>
      </p:sp>
      <p:pic>
        <p:nvPicPr>
          <p:cNvPr id="7" name="Picture 6" descr="A picture containing pipe, engineering, aluminium, steel&#10;&#10;Description automatically generated">
            <a:extLst>
              <a:ext uri="{FF2B5EF4-FFF2-40B4-BE49-F238E27FC236}">
                <a16:creationId xmlns:a16="http://schemas.microsoft.com/office/drawing/2014/main" id="{219416F2-94FD-38AC-C0B3-C3890A528E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0916" y="0"/>
            <a:ext cx="7271084" cy="6858000"/>
          </a:xfrm>
          <a:prstGeom prst="rect">
            <a:avLst/>
          </a:prstGeom>
        </p:spPr>
      </p:pic>
    </p:spTree>
    <p:extLst>
      <p:ext uri="{BB962C8B-B14F-4D97-AF65-F5344CB8AC3E}">
        <p14:creationId xmlns:p14="http://schemas.microsoft.com/office/powerpoint/2010/main" val="329933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4CB5D12-F71D-46FB-B8CD-1328D1AA6F6C}"/>
              </a:ext>
            </a:extLst>
          </p:cNvPr>
          <p:cNvSpPr>
            <a:spLocks noGrp="1"/>
          </p:cNvSpPr>
          <p:nvPr>
            <p:ph type="body" sz="quarter" idx="10"/>
          </p:nvPr>
        </p:nvSpPr>
        <p:spPr/>
        <p:txBody>
          <a:bodyPr/>
          <a:lstStyle/>
          <a:p>
            <a:r>
              <a:rPr lang="pl-PL"/>
              <a:t>01.</a:t>
            </a:r>
          </a:p>
          <a:p>
            <a:r>
              <a:rPr lang="pl-PL"/>
              <a:t>02.</a:t>
            </a:r>
          </a:p>
          <a:p>
            <a:r>
              <a:rPr lang="pl-PL"/>
              <a:t>03.</a:t>
            </a:r>
          </a:p>
          <a:p>
            <a:r>
              <a:rPr lang="pl-PL"/>
              <a:t>04.</a:t>
            </a:r>
          </a:p>
          <a:p>
            <a:r>
              <a:rPr lang="pl-PL"/>
              <a:t>05.</a:t>
            </a:r>
          </a:p>
          <a:p>
            <a:r>
              <a:rPr lang="pl-PL"/>
              <a:t>06.</a:t>
            </a:r>
          </a:p>
          <a:p>
            <a:r>
              <a:rPr lang="pl-PL"/>
              <a:t>07.</a:t>
            </a:r>
            <a:endParaRPr lang="en-US"/>
          </a:p>
        </p:txBody>
      </p:sp>
      <p:sp>
        <p:nvSpPr>
          <p:cNvPr id="8" name="Text Placeholder 7">
            <a:extLst>
              <a:ext uri="{FF2B5EF4-FFF2-40B4-BE49-F238E27FC236}">
                <a16:creationId xmlns:a16="http://schemas.microsoft.com/office/drawing/2014/main" id="{5E9E58DE-9F42-486B-B62B-AB75887EFED0}"/>
              </a:ext>
            </a:extLst>
          </p:cNvPr>
          <p:cNvSpPr>
            <a:spLocks noGrp="1"/>
          </p:cNvSpPr>
          <p:nvPr>
            <p:ph type="body" sz="quarter" idx="11"/>
          </p:nvPr>
        </p:nvSpPr>
        <p:spPr/>
        <p:txBody>
          <a:bodyPr/>
          <a:lstStyle/>
          <a:p>
            <a:r>
              <a:rPr lang="en-US">
                <a:latin typeface="ABBvoice Light" panose="020D0403020503020204" pitchFamily="34" charset="0"/>
                <a:ea typeface="ABBvoice Light" panose="020D0403020503020204" pitchFamily="34" charset="0"/>
                <a:cs typeface="ABBvoice Light" panose="020D0403020503020204" pitchFamily="34" charset="0"/>
              </a:rPr>
              <a:t>BL Force Measurement | Introduction to service</a:t>
            </a:r>
            <a:endParaRPr lang="pl-PL">
              <a:latin typeface="ABBvoice Light" panose="020D0403020503020204" pitchFamily="34" charset="0"/>
              <a:ea typeface="ABBvoice Light" panose="020D0403020503020204" pitchFamily="34" charset="0"/>
              <a:cs typeface="ABBvoice Light" panose="020D0403020503020204" pitchFamily="34" charset="0"/>
            </a:endParaRPr>
          </a:p>
          <a:p>
            <a:r>
              <a:rPr lang="en-US">
                <a:latin typeface="ABBvoice Light" panose="020D0403020503020204" pitchFamily="34" charset="0"/>
                <a:ea typeface="ABBvoice Light" panose="020D0403020503020204" pitchFamily="34" charset="0"/>
                <a:cs typeface="ABBvoice Light" panose="020D0403020503020204" pitchFamily="34" charset="0"/>
              </a:rPr>
              <a:t>Measurement Care Agreement</a:t>
            </a:r>
          </a:p>
          <a:p>
            <a:r>
              <a:rPr lang="en-US">
                <a:latin typeface="ABBvoice Light" panose="020D0403020503020204" pitchFamily="34" charset="0"/>
                <a:ea typeface="ABBvoice Light" panose="020D0403020503020204" pitchFamily="34" charset="0"/>
                <a:cs typeface="ABBvoice Light" panose="020D0403020503020204" pitchFamily="34" charset="0"/>
              </a:rPr>
              <a:t>Services by product line</a:t>
            </a:r>
            <a:endParaRPr lang="pl-PL">
              <a:latin typeface="ABBvoice Light" panose="020D0403020503020204" pitchFamily="34" charset="0"/>
              <a:ea typeface="ABBvoice Light" panose="020D0403020503020204" pitchFamily="34" charset="0"/>
              <a:cs typeface="ABBvoice Light" panose="020D0403020503020204" pitchFamily="34" charset="0"/>
            </a:endParaRPr>
          </a:p>
          <a:p>
            <a:r>
              <a:rPr lang="en-US">
                <a:latin typeface="ABBvoice Light" panose="020D0403020503020204" pitchFamily="34" charset="0"/>
                <a:ea typeface="ABBvoice Light" panose="020D0403020503020204" pitchFamily="34" charset="0"/>
                <a:cs typeface="ABBvoice Light" panose="020D0403020503020204" pitchFamily="34" charset="0"/>
              </a:rPr>
              <a:t>Additional services</a:t>
            </a:r>
            <a:endParaRPr lang="pl-PL">
              <a:latin typeface="ABBvoice Light" panose="020D0403020503020204" pitchFamily="34" charset="0"/>
              <a:ea typeface="ABBvoice Light" panose="020D0403020503020204" pitchFamily="34" charset="0"/>
              <a:cs typeface="ABBvoice Light" panose="020D0403020503020204" pitchFamily="34" charset="0"/>
            </a:endParaRPr>
          </a:p>
          <a:p>
            <a:r>
              <a:rPr lang="en-US">
                <a:latin typeface="ABBvoice Light" panose="020D0403020503020204" pitchFamily="34" charset="0"/>
                <a:ea typeface="ABBvoice Light" panose="020D0403020503020204" pitchFamily="34" charset="0"/>
                <a:cs typeface="ABBvoice Light" panose="020D0403020503020204" pitchFamily="34" charset="0"/>
              </a:rPr>
              <a:t>What is happening in the market</a:t>
            </a:r>
            <a:endParaRPr lang="pl-PL">
              <a:latin typeface="ABBvoice Light" panose="020D0403020503020204" pitchFamily="34" charset="0"/>
              <a:ea typeface="ABBvoice Light" panose="020D0403020503020204" pitchFamily="34" charset="0"/>
              <a:cs typeface="ABBvoice Light" panose="020D0403020503020204" pitchFamily="34" charset="0"/>
            </a:endParaRPr>
          </a:p>
          <a:p>
            <a:r>
              <a:rPr lang="en-US">
                <a:latin typeface="ABBvoice Light" panose="020D0403020503020204" pitchFamily="34" charset="0"/>
                <a:ea typeface="ABBvoice Light" panose="020D0403020503020204" pitchFamily="34" charset="0"/>
                <a:cs typeface="ABBvoice Light" panose="020D0403020503020204" pitchFamily="34" charset="0"/>
              </a:rPr>
              <a:t>Health check services</a:t>
            </a:r>
            <a:endParaRPr lang="pl-PL">
              <a:latin typeface="ABBvoice Light" panose="020D0403020503020204" pitchFamily="34" charset="0"/>
              <a:ea typeface="ABBvoice Light" panose="020D0403020503020204" pitchFamily="34" charset="0"/>
              <a:cs typeface="ABBvoice Light" panose="020D0403020503020204" pitchFamily="34" charset="0"/>
            </a:endParaRPr>
          </a:p>
          <a:p>
            <a:r>
              <a:rPr lang="en-US">
                <a:latin typeface="ABBvoice Light" panose="020D0403020503020204" pitchFamily="34" charset="0"/>
                <a:ea typeface="ABBvoice Light" panose="020D0403020503020204" pitchFamily="34" charset="0"/>
                <a:cs typeface="ABBvoice Light" panose="020D0403020503020204" pitchFamily="34" charset="0"/>
              </a:rPr>
              <a:t>Upgrades &amp; Repairs</a:t>
            </a:r>
            <a:endParaRPr lang="pl-PL">
              <a:latin typeface="ABBvoice Light" panose="020D0403020503020204" pitchFamily="34" charset="0"/>
              <a:ea typeface="ABBvoice Light" panose="020D0403020503020204" pitchFamily="34" charset="0"/>
              <a:cs typeface="ABBvoice Light" panose="020D0403020503020204" pitchFamily="34" charset="0"/>
            </a:endParaRPr>
          </a:p>
        </p:txBody>
      </p:sp>
    </p:spTree>
    <p:extLst>
      <p:ext uri="{BB962C8B-B14F-4D97-AF65-F5344CB8AC3E}">
        <p14:creationId xmlns:p14="http://schemas.microsoft.com/office/powerpoint/2010/main" val="2918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876783-33C4-4508-9B16-B2DBA381CF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0390F7D2-81C6-4BBF-8B31-EDD0E95736B4}"/>
              </a:ext>
            </a:extLst>
          </p:cNvPr>
          <p:cNvSpPr>
            <a:spLocks noGrp="1"/>
          </p:cNvSpPr>
          <p:nvPr>
            <p:ph type="title"/>
          </p:nvPr>
        </p:nvSpPr>
        <p:spPr>
          <a:xfrm>
            <a:off x="4079776" y="1268413"/>
            <a:ext cx="4968875" cy="4320827"/>
          </a:xfrm>
        </p:spPr>
        <p:txBody>
          <a:bodyPr/>
          <a:lstStyle/>
          <a:p>
            <a:r>
              <a:rPr lang="en-US" sz="4800" b="1"/>
              <a:t>—</a:t>
            </a:r>
            <a:br>
              <a:rPr lang="en-US" sz="4800" b="1"/>
            </a:br>
            <a:r>
              <a:rPr lang="en-US" sz="4800" b="1"/>
              <a:t>Services by product line</a:t>
            </a:r>
            <a:br>
              <a:rPr lang="en-US" sz="4800"/>
            </a:br>
            <a:r>
              <a:rPr lang="en-US" sz="4800">
                <a:latin typeface="ABBvoice Light" panose="020D0403020503020204" pitchFamily="34" charset="0"/>
                <a:ea typeface="ABBvoice Light" panose="020D0403020503020204" pitchFamily="34" charset="0"/>
                <a:cs typeface="ABBvoice Light" panose="020D0403020503020204" pitchFamily="34" charset="0"/>
              </a:rPr>
              <a:t>Overview</a:t>
            </a:r>
          </a:p>
        </p:txBody>
      </p:sp>
      <p:sp>
        <p:nvSpPr>
          <p:cNvPr id="6" name="Text Placeholder 5">
            <a:extLst>
              <a:ext uri="{FF2B5EF4-FFF2-40B4-BE49-F238E27FC236}">
                <a16:creationId xmlns:a16="http://schemas.microsoft.com/office/drawing/2014/main" id="{D7E0EEB3-FED7-41DB-A01B-849B3B01055F}"/>
              </a:ext>
            </a:extLst>
          </p:cNvPr>
          <p:cNvSpPr>
            <a:spLocks noGrp="1"/>
          </p:cNvSpPr>
          <p:nvPr>
            <p:ph type="body" sz="quarter" idx="11"/>
          </p:nvPr>
        </p:nvSpPr>
        <p:spPr/>
        <p:txBody>
          <a:bodyPr/>
          <a:lstStyle/>
          <a:p>
            <a:r>
              <a:rPr lang="en-US"/>
              <a:t>3</a:t>
            </a:r>
          </a:p>
        </p:txBody>
      </p:sp>
    </p:spTree>
    <p:extLst>
      <p:ext uri="{BB962C8B-B14F-4D97-AF65-F5344CB8AC3E}">
        <p14:creationId xmlns:p14="http://schemas.microsoft.com/office/powerpoint/2010/main" val="36853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05EA5-B904-45B8-B5A6-EEE2897E6156}"/>
              </a:ext>
            </a:extLst>
          </p:cNvPr>
          <p:cNvSpPr>
            <a:spLocks noGrp="1"/>
          </p:cNvSpPr>
          <p:nvPr>
            <p:ph type="title"/>
          </p:nvPr>
        </p:nvSpPr>
        <p:spPr/>
        <p:txBody>
          <a:bodyPr lIns="0" tIns="0" rIns="0" bIns="0"/>
          <a:lstStyle/>
          <a:p>
            <a:r>
              <a:rPr lang="en-US" b="1">
                <a:solidFill>
                  <a:schemeClr val="bg2"/>
                </a:solidFill>
              </a:rPr>
              <a:t>—</a:t>
            </a:r>
            <a:br>
              <a:rPr lang="pl-PL" b="1"/>
            </a:br>
            <a:r>
              <a:rPr lang="en-US" b="1"/>
              <a:t>A service for every lifecycle stage</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Service overview</a:t>
            </a:r>
          </a:p>
        </p:txBody>
      </p:sp>
      <p:graphicFrame>
        <p:nvGraphicFramePr>
          <p:cNvPr id="3" name="Table 3">
            <a:extLst>
              <a:ext uri="{FF2B5EF4-FFF2-40B4-BE49-F238E27FC236}">
                <a16:creationId xmlns:a16="http://schemas.microsoft.com/office/drawing/2014/main" id="{5DA28674-777C-0CE2-3304-FB44C25874F6}"/>
              </a:ext>
            </a:extLst>
          </p:cNvPr>
          <p:cNvGraphicFramePr>
            <a:graphicFrameLocks noGrp="1"/>
          </p:cNvGraphicFramePr>
          <p:nvPr>
            <p:extLst>
              <p:ext uri="{D42A27DB-BD31-4B8C-83A1-F6EECF244321}">
                <p14:modId xmlns:p14="http://schemas.microsoft.com/office/powerpoint/2010/main" val="2504328933"/>
              </p:ext>
            </p:extLst>
          </p:nvPr>
        </p:nvGraphicFramePr>
        <p:xfrm>
          <a:off x="1579428" y="1962985"/>
          <a:ext cx="9579048" cy="4613694"/>
        </p:xfrm>
        <a:graphic>
          <a:graphicData uri="http://schemas.openxmlformats.org/drawingml/2006/table">
            <a:tbl>
              <a:tblPr firstRow="1" bandRow="1">
                <a:tableStyleId>{773F8A54-F971-430D-9108-034FE38666EA}</a:tableStyleId>
              </a:tblPr>
              <a:tblGrid>
                <a:gridCol w="1197381">
                  <a:extLst>
                    <a:ext uri="{9D8B030D-6E8A-4147-A177-3AD203B41FA5}">
                      <a16:colId xmlns:a16="http://schemas.microsoft.com/office/drawing/2014/main" val="2006676079"/>
                    </a:ext>
                  </a:extLst>
                </a:gridCol>
                <a:gridCol w="1197381">
                  <a:extLst>
                    <a:ext uri="{9D8B030D-6E8A-4147-A177-3AD203B41FA5}">
                      <a16:colId xmlns:a16="http://schemas.microsoft.com/office/drawing/2014/main" val="1127761649"/>
                    </a:ext>
                  </a:extLst>
                </a:gridCol>
                <a:gridCol w="1262839">
                  <a:extLst>
                    <a:ext uri="{9D8B030D-6E8A-4147-A177-3AD203B41FA5}">
                      <a16:colId xmlns:a16="http://schemas.microsoft.com/office/drawing/2014/main" val="2108964385"/>
                    </a:ext>
                  </a:extLst>
                </a:gridCol>
                <a:gridCol w="1131923">
                  <a:extLst>
                    <a:ext uri="{9D8B030D-6E8A-4147-A177-3AD203B41FA5}">
                      <a16:colId xmlns:a16="http://schemas.microsoft.com/office/drawing/2014/main" val="167069492"/>
                    </a:ext>
                  </a:extLst>
                </a:gridCol>
                <a:gridCol w="1197381">
                  <a:extLst>
                    <a:ext uri="{9D8B030D-6E8A-4147-A177-3AD203B41FA5}">
                      <a16:colId xmlns:a16="http://schemas.microsoft.com/office/drawing/2014/main" val="2444831876"/>
                    </a:ext>
                  </a:extLst>
                </a:gridCol>
                <a:gridCol w="1197381">
                  <a:extLst>
                    <a:ext uri="{9D8B030D-6E8A-4147-A177-3AD203B41FA5}">
                      <a16:colId xmlns:a16="http://schemas.microsoft.com/office/drawing/2014/main" val="2752661879"/>
                    </a:ext>
                  </a:extLst>
                </a:gridCol>
                <a:gridCol w="1197381">
                  <a:extLst>
                    <a:ext uri="{9D8B030D-6E8A-4147-A177-3AD203B41FA5}">
                      <a16:colId xmlns:a16="http://schemas.microsoft.com/office/drawing/2014/main" val="3864895446"/>
                    </a:ext>
                  </a:extLst>
                </a:gridCol>
                <a:gridCol w="1197381">
                  <a:extLst>
                    <a:ext uri="{9D8B030D-6E8A-4147-A177-3AD203B41FA5}">
                      <a16:colId xmlns:a16="http://schemas.microsoft.com/office/drawing/2014/main" val="2399029408"/>
                    </a:ext>
                  </a:extLst>
                </a:gridCol>
              </a:tblGrid>
              <a:tr h="679912">
                <a:tc>
                  <a:txBody>
                    <a:bodyPr/>
                    <a:lstStyle/>
                    <a:p>
                      <a:pPr algn="ctr"/>
                      <a:r>
                        <a:rPr lang="en-US" sz="1100"/>
                        <a:t>Products</a:t>
                      </a:r>
                    </a:p>
                  </a:txBody>
                  <a:tcPr anchor="ctr"/>
                </a:tc>
                <a:tc>
                  <a:txBody>
                    <a:bodyPr/>
                    <a:lstStyle/>
                    <a:p>
                      <a:pPr algn="ctr"/>
                      <a:r>
                        <a:rPr lang="en-US" sz="1100"/>
                        <a:t>Spares &amp; consumables</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Commissioning</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Repairs</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Upgrades</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Health Checks</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Training</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Lifecycle services</a:t>
                      </a:r>
                    </a:p>
                  </a:txBody>
                  <a:tcPr anchor="ctr"/>
                </a:tc>
                <a:extLst>
                  <a:ext uri="{0D108BD9-81ED-4DB2-BD59-A6C34878D82A}">
                    <a16:rowId xmlns:a16="http://schemas.microsoft.com/office/drawing/2014/main" val="193644215"/>
                  </a:ext>
                </a:extLst>
              </a:tr>
              <a:tr h="388522">
                <a:tc>
                  <a:txBody>
                    <a:bodyPr/>
                    <a:lstStyle/>
                    <a:p>
                      <a:r>
                        <a:rPr lang="en-US" sz="1000">
                          <a:latin typeface="ABBvoice Light"/>
                          <a:ea typeface="ABBvoice Light" panose="020D0403020503020204" pitchFamily="34" charset="0"/>
                          <a:cs typeface="ABBvoice Light" panose="020D0403020503020204" pitchFamily="34" charset="0"/>
                        </a:rPr>
                        <a:t>Flatness control</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1718833520"/>
                  </a:ext>
                </a:extLst>
              </a:tr>
              <a:tr h="388522">
                <a:tc>
                  <a:txBody>
                    <a:bodyPr/>
                    <a:lstStyle/>
                    <a:p>
                      <a:r>
                        <a:rPr lang="en-US" sz="1000">
                          <a:latin typeface="ABBvoice Light"/>
                          <a:ea typeface="ABBvoice Light" panose="020D0403020503020204" pitchFamily="34" charset="0"/>
                          <a:cs typeface="ABBvoice Light" panose="020D0403020503020204" pitchFamily="34" charset="0"/>
                        </a:rPr>
                        <a:t>Thickness Gauge</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3044263448"/>
                  </a:ext>
                </a:extLst>
              </a:tr>
              <a:tr h="631348">
                <a:tc>
                  <a:txBody>
                    <a:bodyPr/>
                    <a:lstStyle/>
                    <a:p>
                      <a:r>
                        <a:rPr lang="en-US" sz="1000">
                          <a:latin typeface="ABBvoice Light"/>
                          <a:ea typeface="ABBvoice Light" panose="020D0403020503020204" pitchFamily="34" charset="0"/>
                          <a:cs typeface="ABBvoice Light" panose="020D0403020503020204" pitchFamily="34" charset="0"/>
                        </a:rPr>
                        <a:t>Roll force measurement</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3094957033"/>
                  </a:ext>
                </a:extLst>
              </a:tr>
              <a:tr h="631348">
                <a:tc>
                  <a:txBody>
                    <a:bodyPr/>
                    <a:lstStyle/>
                    <a:p>
                      <a:r>
                        <a:rPr lang="en-US" sz="1000">
                          <a:latin typeface="ABBvoice Light"/>
                          <a:ea typeface="ABBvoice Light" panose="020D0403020503020204" pitchFamily="34" charset="0"/>
                          <a:cs typeface="ABBvoice Light" panose="020D0403020503020204" pitchFamily="34" charset="0"/>
                        </a:rPr>
                        <a:t>Strip tension measurement</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solidFill>
                          <a:schemeClr val="tx1"/>
                        </a:solidFill>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201189730"/>
                  </a:ext>
                </a:extLst>
              </a:tr>
              <a:tr h="874172">
                <a:tc>
                  <a:txBody>
                    <a:bodyPr/>
                    <a:lstStyle/>
                    <a:p>
                      <a:r>
                        <a:rPr lang="en-US" sz="1000">
                          <a:latin typeface="ABBvoice Light"/>
                          <a:ea typeface="ABBvoice Light" panose="020D0403020503020204" pitchFamily="34" charset="0"/>
                          <a:cs typeface="ABBvoice Light" panose="020D0403020503020204" pitchFamily="34" charset="0"/>
                        </a:rPr>
                        <a:t>Strip width &amp;  position measurement</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solidFill>
                          <a:schemeClr val="tx1"/>
                        </a:solidFill>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3614743220"/>
                  </a:ext>
                </a:extLst>
              </a:tr>
              <a:tr h="388522">
                <a:tc>
                  <a:txBody>
                    <a:bodyPr/>
                    <a:lstStyle/>
                    <a:p>
                      <a:r>
                        <a:rPr lang="en-US" sz="1000">
                          <a:latin typeface="ABBvoice Light"/>
                          <a:ea typeface="ABBvoice Light" panose="020D0403020503020204" pitchFamily="34" charset="0"/>
                          <a:cs typeface="ABBvoice Light" panose="020D0403020503020204" pitchFamily="34" charset="0"/>
                        </a:rPr>
                        <a:t>Weighing</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solidFill>
                          <a:schemeClr val="tx1"/>
                        </a:solidFill>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1770113903"/>
                  </a:ext>
                </a:extLst>
              </a:tr>
              <a:tr h="631348">
                <a:tc>
                  <a:txBody>
                    <a:bodyPr/>
                    <a:lstStyle/>
                    <a:p>
                      <a:r>
                        <a:rPr lang="en-US" sz="1000">
                          <a:latin typeface="ABBvoice Light"/>
                          <a:ea typeface="ABBvoice Light" panose="020D0403020503020204" pitchFamily="34" charset="0"/>
                          <a:cs typeface="ABBvoice Light" panose="020D0403020503020204" pitchFamily="34" charset="0"/>
                        </a:rPr>
                        <a:t>Web tension measurement</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solidFill>
                          <a:schemeClr val="tx1"/>
                        </a:solidFill>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solidFill>
                            <a:schemeClr val="tx1"/>
                          </a:solidFill>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448613567"/>
                  </a:ext>
                </a:extLst>
              </a:tr>
            </a:tbl>
          </a:graphicData>
        </a:graphic>
      </p:graphicFrame>
      <p:pic>
        <p:nvPicPr>
          <p:cNvPr id="5" name="Picture 4">
            <a:extLst>
              <a:ext uri="{FF2B5EF4-FFF2-40B4-BE49-F238E27FC236}">
                <a16:creationId xmlns:a16="http://schemas.microsoft.com/office/drawing/2014/main" id="{486ECF9C-D9E6-1F31-D6DF-560ED89237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833" y="2549236"/>
            <a:ext cx="658545" cy="288424"/>
          </a:xfrm>
          <a:prstGeom prst="rect">
            <a:avLst/>
          </a:prstGeom>
        </p:spPr>
      </p:pic>
      <p:pic>
        <p:nvPicPr>
          <p:cNvPr id="6" name="Picture 5">
            <a:extLst>
              <a:ext uri="{FF2B5EF4-FFF2-40B4-BE49-F238E27FC236}">
                <a16:creationId xmlns:a16="http://schemas.microsoft.com/office/drawing/2014/main" id="{20434250-FB2B-EEC2-7C2B-6281244549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714" b="9401"/>
          <a:stretch/>
        </p:blipFill>
        <p:spPr>
          <a:xfrm>
            <a:off x="426829" y="2887592"/>
            <a:ext cx="524552" cy="566436"/>
          </a:xfrm>
          <a:prstGeom prst="rect">
            <a:avLst/>
          </a:prstGeom>
        </p:spPr>
      </p:pic>
      <p:pic>
        <p:nvPicPr>
          <p:cNvPr id="7" name="Picture 12">
            <a:extLst>
              <a:ext uri="{FF2B5EF4-FFF2-40B4-BE49-F238E27FC236}">
                <a16:creationId xmlns:a16="http://schemas.microsoft.com/office/drawing/2014/main" id="{F6E95061-9B5F-ECE6-7C1D-11A52A817CE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3935" y="3481700"/>
            <a:ext cx="1070341" cy="5351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a:extLst>
              <a:ext uri="{FF2B5EF4-FFF2-40B4-BE49-F238E27FC236}">
                <a16:creationId xmlns:a16="http://schemas.microsoft.com/office/drawing/2014/main" id="{57D02EFD-BC6C-E99D-36ED-A1F9E4E1F79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9679" y="4267600"/>
            <a:ext cx="738853" cy="369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F2FC6E2F-57BE-0157-82B4-9DCCD09787E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7687" y="4970177"/>
            <a:ext cx="722837" cy="361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C3687F3F-DC37-7070-4650-C75A09BE6C1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9997" y="6004390"/>
            <a:ext cx="978216" cy="4891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D53D8745-DC35-6A2F-FF1F-43696E3AB53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93488" y="5490530"/>
            <a:ext cx="991235" cy="49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7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5502947" y="0"/>
            <a:ext cx="668905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en-GB" b="1" err="1"/>
              <a:t>Stressometer</a:t>
            </a:r>
            <a:r>
              <a:rPr lang="en-GB" b="1"/>
              <a:t> Flatness systems</a:t>
            </a:r>
            <a:br>
              <a:rPr lang="en-US"/>
            </a:br>
            <a:r>
              <a:rPr lang="sv-SE" err="1">
                <a:latin typeface="ABBvoice Light"/>
                <a:ea typeface="ABBvoice Light" panose="020D0403020503020204" pitchFamily="34" charset="0"/>
                <a:cs typeface="ABBvoice Light" panose="020D0403020503020204" pitchFamily="34" charset="0"/>
              </a:rPr>
              <a:t>Flatness</a:t>
            </a:r>
            <a:r>
              <a:rPr lang="sv-SE">
                <a:latin typeface="ABBvoice Light"/>
                <a:ea typeface="ABBvoice Light" panose="020D0403020503020204" pitchFamily="34" charset="0"/>
                <a:cs typeface="ABBvoice Light" panose="020D0403020503020204" pitchFamily="34" charset="0"/>
              </a:rPr>
              <a:t> </a:t>
            </a:r>
            <a:r>
              <a:rPr lang="sv-SE" err="1">
                <a:latin typeface="ABBvoice Light"/>
                <a:ea typeface="ABBvoice Light" panose="020D0403020503020204" pitchFamily="34" charset="0"/>
                <a:cs typeface="ABBvoice Light" panose="020D0403020503020204" pitchFamily="34" charset="0"/>
              </a:rPr>
              <a:t>measurement</a:t>
            </a:r>
            <a:r>
              <a:rPr lang="sv-SE">
                <a:latin typeface="ABBvoice Light"/>
                <a:ea typeface="ABBvoice Light" panose="020D0403020503020204" pitchFamily="34" charset="0"/>
                <a:cs typeface="ABBvoice Light" panose="020D0403020503020204" pitchFamily="34" charset="0"/>
              </a:rPr>
              <a:t> and </a:t>
            </a:r>
            <a:r>
              <a:rPr lang="sv-SE" err="1">
                <a:latin typeface="ABBvoice Light"/>
                <a:ea typeface="ABBvoice Light" panose="020D0403020503020204" pitchFamily="34" charset="0"/>
                <a:cs typeface="ABBvoice Light" panose="020D0403020503020204" pitchFamily="34" charset="0"/>
              </a:rPr>
              <a:t>control</a:t>
            </a:r>
            <a:r>
              <a:rPr lang="sv-SE">
                <a:latin typeface="ABBvoice Light"/>
                <a:ea typeface="ABBvoice Light" panose="020D0403020503020204" pitchFamily="34" charset="0"/>
                <a:cs typeface="ABBvoice Light" panose="020D0403020503020204" pitchFamily="34" charset="0"/>
              </a:rPr>
              <a:t> in </a:t>
            </a:r>
            <a:r>
              <a:rPr lang="sv-SE" err="1">
                <a:latin typeface="ABBvoice Light"/>
                <a:ea typeface="ABBvoice Light" panose="020D0403020503020204" pitchFamily="34" charset="0"/>
                <a:cs typeface="ABBvoice Light" panose="020D0403020503020204" pitchFamily="34" charset="0"/>
              </a:rPr>
              <a:t>rolling</a:t>
            </a:r>
            <a:r>
              <a:rPr lang="sv-SE">
                <a:latin typeface="ABBvoice Light"/>
                <a:ea typeface="ABBvoice Light" panose="020D0403020503020204" pitchFamily="34" charset="0"/>
                <a:cs typeface="ABBvoice Light" panose="020D0403020503020204" pitchFamily="34" charset="0"/>
              </a:rPr>
              <a:t> </a:t>
            </a:r>
            <a:r>
              <a:rPr lang="sv-SE" err="1">
                <a:latin typeface="ABBvoice Light"/>
                <a:ea typeface="ABBvoice Light" panose="020D0403020503020204" pitchFamily="34" charset="0"/>
                <a:cs typeface="ABBvoice Light" panose="020D0403020503020204" pitchFamily="34" charset="0"/>
              </a:rPr>
              <a:t>mills</a:t>
            </a:r>
            <a:br>
              <a:rPr lang="sv-SE" sz="2000" i="1"/>
            </a:br>
            <a:endParaRPr lang="en-US"/>
          </a:p>
        </p:txBody>
      </p:sp>
      <p:sp>
        <p:nvSpPr>
          <p:cNvPr id="9" name="Content Placeholder 5">
            <a:extLst>
              <a:ext uri="{FF2B5EF4-FFF2-40B4-BE49-F238E27FC236}">
                <a16:creationId xmlns:a16="http://schemas.microsoft.com/office/drawing/2014/main" id="{46A3EFC4-1C65-237B-CFE4-E2D98529FC59}"/>
              </a:ext>
            </a:extLst>
          </p:cNvPr>
          <p:cNvSpPr txBox="1">
            <a:spLocks/>
          </p:cNvSpPr>
          <p:nvPr/>
        </p:nvSpPr>
        <p:spPr bwMode="gray">
          <a:xfrm>
            <a:off x="444432" y="2637127"/>
            <a:ext cx="4488865" cy="3495128"/>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sv-SE" sz="1200">
                <a:latin typeface="ABBvoice Light" panose="020D0403020503020204" pitchFamily="34" charset="0"/>
                <a:ea typeface="ABBvoice Light" panose="020D0403020503020204" pitchFamily="34" charset="0"/>
                <a:cs typeface="ABBvoice Light" panose="020D0403020503020204" pitchFamily="34" charset="0"/>
              </a:rPr>
              <a:t>Unsurpassed measurement performance</a:t>
            </a:r>
          </a:p>
          <a:p>
            <a:pPr marL="285750" indent="-285750">
              <a:buFont typeface="Arial" panose="020B0604020202020204" pitchFamily="34" charset="0"/>
              <a:buChar char="•"/>
            </a:pPr>
            <a:r>
              <a:rPr lang="sv-SE" sz="1200">
                <a:latin typeface="ABBvoice Light" panose="020D0403020503020204" pitchFamily="34" charset="0"/>
                <a:ea typeface="ABBvoice Light" panose="020D0403020503020204" pitchFamily="34" charset="0"/>
                <a:cs typeface="ABBvoice Light" panose="020D0403020503020204" pitchFamily="34" charset="0"/>
              </a:rPr>
              <a:t>Advanced flatness control (e.g. ESVD)</a:t>
            </a:r>
          </a:p>
          <a:p>
            <a:pPr marL="285750" indent="-285750">
              <a:buFont typeface="Arial" panose="020B0604020202020204" pitchFamily="34" charset="0"/>
              <a:buChar char="•"/>
            </a:pPr>
            <a:r>
              <a:rPr lang="sv-SE" sz="1200">
                <a:latin typeface="ABBvoice Light" panose="020D0403020503020204" pitchFamily="34" charset="0"/>
                <a:ea typeface="ABBvoice Light" panose="020D0403020503020204" pitchFamily="34" charset="0"/>
                <a:cs typeface="ABBvoice Light" panose="020D0403020503020204" pitchFamily="34" charset="0"/>
              </a:rPr>
              <a:t>Superior long-term stability without need for recalibration on-site</a:t>
            </a:r>
          </a:p>
          <a:p>
            <a:pPr marL="285750" indent="-285750">
              <a:lnSpc>
                <a:spcPct val="120000"/>
              </a:lnSpc>
              <a:buFont typeface="Arial" panose="020B0604020202020204" pitchFamily="34" charset="0"/>
              <a:buChar char="•"/>
            </a:pPr>
            <a:r>
              <a:rPr lang="sv-SE" sz="1200">
                <a:latin typeface="ABBvoice Light" panose="020D0403020503020204" pitchFamily="34" charset="0"/>
                <a:ea typeface="ABBvoice Light" panose="020D0403020503020204" pitchFamily="34" charset="0"/>
                <a:cs typeface="ABBvoice Light" panose="020D0403020503020204" pitchFamily="34" charset="0"/>
              </a:rPr>
              <a:t>Optimal Flatness Control through superior measurement step response</a:t>
            </a:r>
          </a:p>
          <a:p>
            <a:pPr marL="285750" indent="-285750">
              <a:lnSpc>
                <a:spcPct val="120000"/>
              </a:lnSpc>
              <a:buFont typeface="Arial" panose="020B0604020202020204" pitchFamily="34" charset="0"/>
              <a:buChar char="•"/>
            </a:pPr>
            <a:r>
              <a:rPr lang="sv-SE" sz="1200">
                <a:latin typeface="ABBvoice Light" panose="020D0403020503020204" pitchFamily="34" charset="0"/>
                <a:ea typeface="ABBvoice Light" panose="020D0403020503020204" pitchFamily="34" charset="0"/>
                <a:cs typeface="ABBvoice Light" panose="020D0403020503020204" pitchFamily="34" charset="0"/>
              </a:rPr>
              <a:t>Measurements unaffected by strip temperature variations thanks to same thermal expansion of roll and sensor</a:t>
            </a:r>
          </a:p>
          <a:p>
            <a:pPr marL="285750" indent="-285750">
              <a:lnSpc>
                <a:spcPct val="120000"/>
              </a:lnSpc>
              <a:buFont typeface="Arial" panose="020B0604020202020204" pitchFamily="34" charset="0"/>
              <a:buChar char="•"/>
            </a:pPr>
            <a:r>
              <a:rPr lang="sv-SE" sz="1200">
                <a:latin typeface="ABBvoice Light" panose="020D0403020503020204" pitchFamily="34" charset="0"/>
                <a:ea typeface="ABBvoice Light" panose="020D0403020503020204" pitchFamily="34" charset="0"/>
                <a:cs typeface="ABBvoice Light" panose="020D0403020503020204" pitchFamily="34" charset="0"/>
              </a:rPr>
              <a:t>Measurements undistorted by tension variations thanks to measurement of the whole force distribution at one instant</a:t>
            </a:r>
          </a:p>
          <a:p>
            <a:pPr marL="285750" indent="-285750">
              <a:lnSpc>
                <a:spcPct val="120000"/>
              </a:lnSpc>
              <a:buFont typeface="Arial" panose="020B0604020202020204" pitchFamily="34" charset="0"/>
              <a:buChar char="•"/>
            </a:pPr>
            <a:r>
              <a:rPr lang="sv-SE" sz="1200">
                <a:latin typeface="ABBvoice Light" panose="020D0403020503020204" pitchFamily="34" charset="0"/>
                <a:ea typeface="ABBvoice Light" panose="020D0403020503020204" pitchFamily="34" charset="0"/>
                <a:cs typeface="ABBvoice Light" panose="020D0403020503020204" pitchFamily="34" charset="0"/>
              </a:rPr>
              <a:t>Superior measurement of strip edges thanks to sensor linearity and use of partly covered measurement zones</a:t>
            </a:r>
          </a:p>
          <a:p>
            <a:pPr marL="285750" indent="-285750">
              <a:lnSpc>
                <a:spcPct val="120000"/>
              </a:lnSpc>
              <a:buFont typeface="Arial" panose="020B0604020202020204" pitchFamily="34" charset="0"/>
              <a:buChar char="•"/>
            </a:pPr>
            <a:r>
              <a:rPr lang="sv-SE" sz="1200">
                <a:latin typeface="ABBvoice Light" panose="020D0403020503020204" pitchFamily="34" charset="0"/>
                <a:ea typeface="ABBvoice Light" panose="020D0403020503020204" pitchFamily="34" charset="0"/>
                <a:cs typeface="ABBvoice Light" panose="020D0403020503020204" pitchFamily="34" charset="0"/>
              </a:rPr>
              <a:t>Resilient to harsh environments through Pressductor technology</a:t>
            </a:r>
          </a:p>
        </p:txBody>
      </p:sp>
      <p:pic>
        <p:nvPicPr>
          <p:cNvPr id="14" name="Picture 13" descr="A close-up of a silver cylinder&#10;&#10;Description automatically generated with low confidence">
            <a:extLst>
              <a:ext uri="{FF2B5EF4-FFF2-40B4-BE49-F238E27FC236}">
                <a16:creationId xmlns:a16="http://schemas.microsoft.com/office/drawing/2014/main" id="{C79B46CD-45B0-5193-18B8-EE1F528DD7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2333" y="5740198"/>
            <a:ext cx="1736726" cy="857452"/>
          </a:xfrm>
          <a:prstGeom prst="rect">
            <a:avLst/>
          </a:prstGeom>
        </p:spPr>
      </p:pic>
      <p:grpSp>
        <p:nvGrpSpPr>
          <p:cNvPr id="38" name="Group 37">
            <a:extLst>
              <a:ext uri="{FF2B5EF4-FFF2-40B4-BE49-F238E27FC236}">
                <a16:creationId xmlns:a16="http://schemas.microsoft.com/office/drawing/2014/main" id="{0AEC64CA-1989-0C6E-5DFF-8DB4CFE4107A}"/>
              </a:ext>
            </a:extLst>
          </p:cNvPr>
          <p:cNvGrpSpPr/>
          <p:nvPr/>
        </p:nvGrpSpPr>
        <p:grpSpPr>
          <a:xfrm>
            <a:off x="5795127" y="2659219"/>
            <a:ext cx="1352644" cy="1503638"/>
            <a:chOff x="5795127" y="2202019"/>
            <a:chExt cx="1352644" cy="1503638"/>
          </a:xfrm>
        </p:grpSpPr>
        <p:pic>
          <p:nvPicPr>
            <p:cNvPr id="16" name="Graphic 15">
              <a:extLst>
                <a:ext uri="{FF2B5EF4-FFF2-40B4-BE49-F238E27FC236}">
                  <a16:creationId xmlns:a16="http://schemas.microsoft.com/office/drawing/2014/main" id="{3C4E752E-1BBB-E6D3-9FD2-0787C06D28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3370" y="2202019"/>
              <a:ext cx="457200" cy="457200"/>
            </a:xfrm>
            <a:prstGeom prst="rect">
              <a:avLst/>
            </a:prstGeom>
          </p:spPr>
        </p:pic>
        <p:sp>
          <p:nvSpPr>
            <p:cNvPr id="28" name="TextBox 27">
              <a:extLst>
                <a:ext uri="{FF2B5EF4-FFF2-40B4-BE49-F238E27FC236}">
                  <a16:creationId xmlns:a16="http://schemas.microsoft.com/office/drawing/2014/main" id="{16ADD089-D92A-DB90-0F10-4234CA6A868F}"/>
                </a:ext>
              </a:extLst>
            </p:cNvPr>
            <p:cNvSpPr txBox="1"/>
            <p:nvPr/>
          </p:nvSpPr>
          <p:spPr bwMode="gray">
            <a:xfrm>
              <a:off x="5795127"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Spares &amp; Consumables</a:t>
              </a:r>
            </a:p>
          </p:txBody>
        </p:sp>
      </p:grpSp>
      <p:grpSp>
        <p:nvGrpSpPr>
          <p:cNvPr id="35" name="Group 34">
            <a:extLst>
              <a:ext uri="{FF2B5EF4-FFF2-40B4-BE49-F238E27FC236}">
                <a16:creationId xmlns:a16="http://schemas.microsoft.com/office/drawing/2014/main" id="{6C0632D8-301E-8AC1-5C8F-2B400441065E}"/>
              </a:ext>
            </a:extLst>
          </p:cNvPr>
          <p:cNvGrpSpPr/>
          <p:nvPr/>
        </p:nvGrpSpPr>
        <p:grpSpPr>
          <a:xfrm>
            <a:off x="6402771" y="4144614"/>
            <a:ext cx="1352644" cy="1594414"/>
            <a:chOff x="5785648" y="3687414"/>
            <a:chExt cx="1352644" cy="1594414"/>
          </a:xfrm>
        </p:grpSpPr>
        <p:pic>
          <p:nvPicPr>
            <p:cNvPr id="23" name="Graphic 22">
              <a:extLst>
                <a:ext uri="{FF2B5EF4-FFF2-40B4-BE49-F238E27FC236}">
                  <a16:creationId xmlns:a16="http://schemas.microsoft.com/office/drawing/2014/main" id="{1CEBCD7B-7638-DFAF-714B-40CBCE07FB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3370" y="3687414"/>
              <a:ext cx="457200" cy="457200"/>
            </a:xfrm>
            <a:prstGeom prst="rect">
              <a:avLst/>
            </a:prstGeom>
          </p:spPr>
        </p:pic>
        <p:sp>
          <p:nvSpPr>
            <p:cNvPr id="29" name="TextBox 28">
              <a:extLst>
                <a:ext uri="{FF2B5EF4-FFF2-40B4-BE49-F238E27FC236}">
                  <a16:creationId xmlns:a16="http://schemas.microsoft.com/office/drawing/2014/main" id="{A435E5BA-6807-7361-254B-CBEA71513502}"/>
                </a:ext>
              </a:extLst>
            </p:cNvPr>
            <p:cNvSpPr txBox="1"/>
            <p:nvPr/>
          </p:nvSpPr>
          <p:spPr bwMode="gray">
            <a:xfrm>
              <a:off x="5785648"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Commissioning</a:t>
              </a:r>
            </a:p>
          </p:txBody>
        </p:sp>
      </p:grpSp>
      <p:grpSp>
        <p:nvGrpSpPr>
          <p:cNvPr id="39" name="Group 38">
            <a:extLst>
              <a:ext uri="{FF2B5EF4-FFF2-40B4-BE49-F238E27FC236}">
                <a16:creationId xmlns:a16="http://schemas.microsoft.com/office/drawing/2014/main" id="{CB17080D-0871-9C0D-3550-6DE2EF6647E3}"/>
              </a:ext>
            </a:extLst>
          </p:cNvPr>
          <p:cNvGrpSpPr/>
          <p:nvPr/>
        </p:nvGrpSpPr>
        <p:grpSpPr>
          <a:xfrm>
            <a:off x="7302408" y="2659219"/>
            <a:ext cx="1352644" cy="1503638"/>
            <a:chOff x="7302408" y="2202019"/>
            <a:chExt cx="1352644" cy="1503638"/>
          </a:xfrm>
        </p:grpSpPr>
        <p:pic>
          <p:nvPicPr>
            <p:cNvPr id="26" name="Graphic 25">
              <a:extLst>
                <a:ext uri="{FF2B5EF4-FFF2-40B4-BE49-F238E27FC236}">
                  <a16:creationId xmlns:a16="http://schemas.microsoft.com/office/drawing/2014/main" id="{5841FD54-1691-B7BA-211A-A66395396E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0130" y="2202019"/>
              <a:ext cx="457200" cy="457200"/>
            </a:xfrm>
            <a:prstGeom prst="rect">
              <a:avLst/>
            </a:prstGeom>
          </p:spPr>
        </p:pic>
        <p:sp>
          <p:nvSpPr>
            <p:cNvPr id="30" name="TextBox 29">
              <a:extLst>
                <a:ext uri="{FF2B5EF4-FFF2-40B4-BE49-F238E27FC236}">
                  <a16:creationId xmlns:a16="http://schemas.microsoft.com/office/drawing/2014/main" id="{F4AA8D89-0BBA-3A51-4D7C-89393A2062C9}"/>
                </a:ext>
              </a:extLst>
            </p:cNvPr>
            <p:cNvSpPr txBox="1"/>
            <p:nvPr/>
          </p:nvSpPr>
          <p:spPr bwMode="gray">
            <a:xfrm>
              <a:off x="7302408"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Repairs</a:t>
              </a:r>
            </a:p>
          </p:txBody>
        </p:sp>
      </p:grpSp>
      <p:grpSp>
        <p:nvGrpSpPr>
          <p:cNvPr id="36" name="Group 35">
            <a:extLst>
              <a:ext uri="{FF2B5EF4-FFF2-40B4-BE49-F238E27FC236}">
                <a16:creationId xmlns:a16="http://schemas.microsoft.com/office/drawing/2014/main" id="{7A210C27-B051-8B28-497A-3DD5CB7EE712}"/>
              </a:ext>
            </a:extLst>
          </p:cNvPr>
          <p:cNvGrpSpPr/>
          <p:nvPr/>
        </p:nvGrpSpPr>
        <p:grpSpPr>
          <a:xfrm>
            <a:off x="8210729" y="4144614"/>
            <a:ext cx="1352644" cy="1594414"/>
            <a:chOff x="7387648" y="3687414"/>
            <a:chExt cx="1352644" cy="1594414"/>
          </a:xfrm>
        </p:grpSpPr>
        <p:pic>
          <p:nvPicPr>
            <p:cNvPr id="27" name="Graphic 26">
              <a:extLst>
                <a:ext uri="{FF2B5EF4-FFF2-40B4-BE49-F238E27FC236}">
                  <a16:creationId xmlns:a16="http://schemas.microsoft.com/office/drawing/2014/main" id="{8DC56A23-2181-E872-1CE7-D6ABB6BA45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14718" y="3687414"/>
              <a:ext cx="457200" cy="457200"/>
            </a:xfrm>
            <a:prstGeom prst="rect">
              <a:avLst/>
            </a:prstGeom>
          </p:spPr>
        </p:pic>
        <p:sp>
          <p:nvSpPr>
            <p:cNvPr id="31" name="TextBox 30">
              <a:extLst>
                <a:ext uri="{FF2B5EF4-FFF2-40B4-BE49-F238E27FC236}">
                  <a16:creationId xmlns:a16="http://schemas.microsoft.com/office/drawing/2014/main" id="{A9D47B6D-1059-BEA7-B302-381AD0B23087}"/>
                </a:ext>
              </a:extLst>
            </p:cNvPr>
            <p:cNvSpPr txBox="1"/>
            <p:nvPr/>
          </p:nvSpPr>
          <p:spPr bwMode="gray">
            <a:xfrm>
              <a:off x="7387648"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Upgrades</a:t>
              </a:r>
            </a:p>
          </p:txBody>
        </p:sp>
      </p:grpSp>
      <p:grpSp>
        <p:nvGrpSpPr>
          <p:cNvPr id="40" name="Group 39">
            <a:extLst>
              <a:ext uri="{FF2B5EF4-FFF2-40B4-BE49-F238E27FC236}">
                <a16:creationId xmlns:a16="http://schemas.microsoft.com/office/drawing/2014/main" id="{B9B549D5-A280-E8E8-4B2D-47FE05894944}"/>
              </a:ext>
            </a:extLst>
          </p:cNvPr>
          <p:cNvGrpSpPr/>
          <p:nvPr/>
        </p:nvGrpSpPr>
        <p:grpSpPr>
          <a:xfrm>
            <a:off x="8809689" y="2659219"/>
            <a:ext cx="1352644" cy="1503638"/>
            <a:chOff x="8809689" y="2202019"/>
            <a:chExt cx="1352644" cy="1503638"/>
          </a:xfrm>
        </p:grpSpPr>
        <p:pic>
          <p:nvPicPr>
            <p:cNvPr id="24" name="Graphic 23">
              <a:extLst>
                <a:ext uri="{FF2B5EF4-FFF2-40B4-BE49-F238E27FC236}">
                  <a16:creationId xmlns:a16="http://schemas.microsoft.com/office/drawing/2014/main" id="{32867134-653E-B819-7EEF-1E5A3D380F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57411" y="2202019"/>
              <a:ext cx="457200" cy="457200"/>
            </a:xfrm>
            <a:prstGeom prst="rect">
              <a:avLst/>
            </a:prstGeom>
          </p:spPr>
        </p:pic>
        <p:sp>
          <p:nvSpPr>
            <p:cNvPr id="32" name="TextBox 31">
              <a:extLst>
                <a:ext uri="{FF2B5EF4-FFF2-40B4-BE49-F238E27FC236}">
                  <a16:creationId xmlns:a16="http://schemas.microsoft.com/office/drawing/2014/main" id="{6DEF234C-3BA2-3756-AA41-850DA304726C}"/>
                </a:ext>
              </a:extLst>
            </p:cNvPr>
            <p:cNvSpPr txBox="1"/>
            <p:nvPr/>
          </p:nvSpPr>
          <p:spPr bwMode="gray">
            <a:xfrm>
              <a:off x="8809689"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Health checks</a:t>
              </a:r>
            </a:p>
          </p:txBody>
        </p:sp>
      </p:grpSp>
      <p:grpSp>
        <p:nvGrpSpPr>
          <p:cNvPr id="37" name="Group 36">
            <a:extLst>
              <a:ext uri="{FF2B5EF4-FFF2-40B4-BE49-F238E27FC236}">
                <a16:creationId xmlns:a16="http://schemas.microsoft.com/office/drawing/2014/main" id="{A9362DA5-2209-C721-90AE-B4CB1A488129}"/>
              </a:ext>
            </a:extLst>
          </p:cNvPr>
          <p:cNvGrpSpPr/>
          <p:nvPr/>
        </p:nvGrpSpPr>
        <p:grpSpPr>
          <a:xfrm>
            <a:off x="10018687" y="4144614"/>
            <a:ext cx="1352644" cy="1594414"/>
            <a:chOff x="8989649" y="3687414"/>
            <a:chExt cx="1352644" cy="1594414"/>
          </a:xfrm>
        </p:grpSpPr>
        <p:pic>
          <p:nvPicPr>
            <p:cNvPr id="22" name="Graphic 21">
              <a:extLst>
                <a:ext uri="{FF2B5EF4-FFF2-40B4-BE49-F238E27FC236}">
                  <a16:creationId xmlns:a16="http://schemas.microsoft.com/office/drawing/2014/main" id="{0CE6F0AC-C33F-440A-881B-A599E369BC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96066" y="3687414"/>
              <a:ext cx="457200" cy="457200"/>
            </a:xfrm>
            <a:prstGeom prst="rect">
              <a:avLst/>
            </a:prstGeom>
          </p:spPr>
        </p:pic>
        <p:sp>
          <p:nvSpPr>
            <p:cNvPr id="33" name="TextBox 32">
              <a:extLst>
                <a:ext uri="{FF2B5EF4-FFF2-40B4-BE49-F238E27FC236}">
                  <a16:creationId xmlns:a16="http://schemas.microsoft.com/office/drawing/2014/main" id="{95712337-639F-4E66-680C-5075C9120DF0}"/>
                </a:ext>
              </a:extLst>
            </p:cNvPr>
            <p:cNvSpPr txBox="1"/>
            <p:nvPr/>
          </p:nvSpPr>
          <p:spPr bwMode="gray">
            <a:xfrm>
              <a:off x="8989649"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grpSp>
        <p:nvGrpSpPr>
          <p:cNvPr id="41" name="Group 40">
            <a:extLst>
              <a:ext uri="{FF2B5EF4-FFF2-40B4-BE49-F238E27FC236}">
                <a16:creationId xmlns:a16="http://schemas.microsoft.com/office/drawing/2014/main" id="{34A02CB2-5140-B6E6-054E-D354E8B55D3D}"/>
              </a:ext>
            </a:extLst>
          </p:cNvPr>
          <p:cNvGrpSpPr/>
          <p:nvPr/>
        </p:nvGrpSpPr>
        <p:grpSpPr>
          <a:xfrm>
            <a:off x="10316971" y="2659219"/>
            <a:ext cx="1352644" cy="1503638"/>
            <a:chOff x="10316971" y="2202019"/>
            <a:chExt cx="1352644" cy="1503638"/>
          </a:xfrm>
        </p:grpSpPr>
        <p:pic>
          <p:nvPicPr>
            <p:cNvPr id="19" name="Graphic 18">
              <a:extLst>
                <a:ext uri="{FF2B5EF4-FFF2-40B4-BE49-F238E27FC236}">
                  <a16:creationId xmlns:a16="http://schemas.microsoft.com/office/drawing/2014/main" id="{4D0A811C-40D1-6986-EA08-541D5084798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764693" y="2202019"/>
              <a:ext cx="457200" cy="457200"/>
            </a:xfrm>
            <a:prstGeom prst="rect">
              <a:avLst/>
            </a:prstGeom>
          </p:spPr>
        </p:pic>
        <p:sp>
          <p:nvSpPr>
            <p:cNvPr id="34" name="TextBox 33">
              <a:extLst>
                <a:ext uri="{FF2B5EF4-FFF2-40B4-BE49-F238E27FC236}">
                  <a16:creationId xmlns:a16="http://schemas.microsoft.com/office/drawing/2014/main" id="{48CAB443-AB2E-4DF5-5381-8B6281A6F4D0}"/>
                </a:ext>
              </a:extLst>
            </p:cNvPr>
            <p:cNvSpPr txBox="1"/>
            <p:nvPr/>
          </p:nvSpPr>
          <p:spPr bwMode="gray">
            <a:xfrm>
              <a:off x="10316971"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Lifecycle services</a:t>
              </a:r>
            </a:p>
          </p:txBody>
        </p:sp>
      </p:grpSp>
      <p:sp>
        <p:nvSpPr>
          <p:cNvPr id="42" name="TextBox 41">
            <a:extLst>
              <a:ext uri="{FF2B5EF4-FFF2-40B4-BE49-F238E27FC236}">
                <a16:creationId xmlns:a16="http://schemas.microsoft.com/office/drawing/2014/main" id="{98E38EA2-E7EF-E216-DEDF-DDF2E0A35CE7}"/>
              </a:ext>
            </a:extLst>
          </p:cNvPr>
          <p:cNvSpPr txBox="1"/>
          <p:nvPr/>
        </p:nvSpPr>
        <p:spPr bwMode="gray">
          <a:xfrm>
            <a:off x="44443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SOLUTION</a:t>
            </a:r>
          </a:p>
        </p:txBody>
      </p:sp>
      <p:sp>
        <p:nvSpPr>
          <p:cNvPr id="43" name="TextBox 42">
            <a:extLst>
              <a:ext uri="{FF2B5EF4-FFF2-40B4-BE49-F238E27FC236}">
                <a16:creationId xmlns:a16="http://schemas.microsoft.com/office/drawing/2014/main" id="{51E41513-9F0A-5173-5622-E11B54F9D6F1}"/>
              </a:ext>
            </a:extLst>
          </p:cNvPr>
          <p:cNvSpPr txBox="1"/>
          <p:nvPr/>
        </p:nvSpPr>
        <p:spPr bwMode="gray">
          <a:xfrm>
            <a:off x="607737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SERVICE OFFERING</a:t>
            </a:r>
          </a:p>
        </p:txBody>
      </p:sp>
    </p:spTree>
    <p:extLst>
      <p:ext uri="{BB962C8B-B14F-4D97-AF65-F5344CB8AC3E}">
        <p14:creationId xmlns:p14="http://schemas.microsoft.com/office/powerpoint/2010/main" val="76546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5502947" y="0"/>
            <a:ext cx="668905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en-GB" b="1" err="1"/>
              <a:t>Millmate</a:t>
            </a:r>
            <a:r>
              <a:rPr lang="en-GB" b="1"/>
              <a:t> Strip Scanner system</a:t>
            </a:r>
            <a:br>
              <a:rPr lang="en-US"/>
            </a:br>
            <a:r>
              <a:rPr lang="sv-SE">
                <a:latin typeface="ABBvoice Light"/>
                <a:ea typeface="ABBvoice Light" panose="020D0403020503020204" pitchFamily="34" charset="0"/>
                <a:cs typeface="ABBvoice Light" panose="020D0403020503020204" pitchFamily="34" charset="0"/>
              </a:rPr>
              <a:t>Measuring strip width and position in rolling mills</a:t>
            </a:r>
            <a:br>
              <a:rPr lang="sv-SE"/>
            </a:br>
            <a:br>
              <a:rPr lang="sv-SE"/>
            </a:br>
            <a:br>
              <a:rPr lang="sv-SE" sz="2000" i="1"/>
            </a:br>
            <a:endParaRPr lang="en-US"/>
          </a:p>
        </p:txBody>
      </p:sp>
      <p:sp>
        <p:nvSpPr>
          <p:cNvPr id="9" name="Content Placeholder 5">
            <a:extLst>
              <a:ext uri="{FF2B5EF4-FFF2-40B4-BE49-F238E27FC236}">
                <a16:creationId xmlns:a16="http://schemas.microsoft.com/office/drawing/2014/main" id="{46A3EFC4-1C65-237B-CFE4-E2D98529FC59}"/>
              </a:ext>
            </a:extLst>
          </p:cNvPr>
          <p:cNvSpPr txBox="1">
            <a:spLocks/>
          </p:cNvSpPr>
          <p:nvPr/>
        </p:nvSpPr>
        <p:spPr bwMode="gray">
          <a:xfrm>
            <a:off x="444432" y="2637127"/>
            <a:ext cx="4488865" cy="3495128"/>
          </a:xfrm>
          <a:prstGeom prst="rect">
            <a:avLst/>
          </a:prstGeom>
        </p:spPr>
        <p:txBody>
          <a:bodyPr vert="horz" lIns="0" tIns="0" rIns="0" bIns="0" rtlCol="0">
            <a:noAutofit/>
          </a:bodyPr>
          <a:lstStyle>
            <a:defPPr>
              <a:defRPr lang="en-US"/>
            </a:defPPr>
            <a:lvl1pPr marL="285750" indent="-285750" defTabSz="914491">
              <a:spcBef>
                <a:spcPts val="600"/>
              </a:spcBef>
              <a:buFont typeface="Arial" panose="020B0604020202020204" pitchFamily="34" charset="0"/>
              <a:buChar char="•"/>
              <a:defRPr sz="1200">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pPr marL="285750" indent="-285750">
              <a:buFont typeface="Arial" panose="020B0604020202020204" pitchFamily="34" charset="0"/>
              <a:buChar char="•"/>
            </a:pPr>
            <a:r>
              <a:rPr lang="en-US"/>
              <a:t>Pulsed Eddy Current technology </a:t>
            </a:r>
          </a:p>
          <a:p>
            <a:pPr marL="285750" indent="-285750">
              <a:buFont typeface="Arial" panose="020B0604020202020204" pitchFamily="34" charset="0"/>
              <a:buChar char="•"/>
            </a:pPr>
            <a:r>
              <a:rPr lang="en-US"/>
              <a:t>Accurate and reliable measurement in severest environment</a:t>
            </a:r>
            <a:endParaRPr lang="sv-SE"/>
          </a:p>
          <a:p>
            <a:pPr marL="285750" indent="-285750">
              <a:buFont typeface="Arial" panose="020B0604020202020204" pitchFamily="34" charset="0"/>
              <a:buChar char="•"/>
            </a:pPr>
            <a:r>
              <a:rPr lang="en-US"/>
              <a:t>Not influenced by harsh environment</a:t>
            </a:r>
          </a:p>
          <a:p>
            <a:pPr marL="285750" indent="-285750">
              <a:buFont typeface="Arial" panose="020B0604020202020204" pitchFamily="34" charset="0"/>
              <a:buChar char="•"/>
            </a:pPr>
            <a:r>
              <a:rPr lang="en-US"/>
              <a:t>Superior long-term stability</a:t>
            </a:r>
          </a:p>
          <a:p>
            <a:pPr marL="285750" indent="-285750">
              <a:buFont typeface="Arial" panose="020B0604020202020204" pitchFamily="34" charset="0"/>
              <a:buChar char="•"/>
            </a:pPr>
            <a:r>
              <a:rPr lang="en-US"/>
              <a:t>Rugged sensor design</a:t>
            </a:r>
          </a:p>
          <a:p>
            <a:pPr marL="285750" indent="-285750">
              <a:buFont typeface="Arial" panose="020B0604020202020204" pitchFamily="34" charset="0"/>
              <a:buChar char="•"/>
            </a:pPr>
            <a:r>
              <a:rPr lang="en-US"/>
              <a:t>Minimal maintenance</a:t>
            </a:r>
          </a:p>
          <a:p>
            <a:pPr marL="285750" indent="-285750">
              <a:buFont typeface="Arial" panose="020B0604020202020204" pitchFamily="34" charset="0"/>
              <a:buChar char="•"/>
            </a:pPr>
            <a:r>
              <a:rPr lang="en-US"/>
              <a:t>Safe technology</a:t>
            </a:r>
          </a:p>
          <a:p>
            <a:pPr marL="285750" indent="-285750">
              <a:buFont typeface="Arial" panose="020B0604020202020204" pitchFamily="34" charset="0"/>
              <a:buChar char="•"/>
            </a:pPr>
            <a:r>
              <a:rPr lang="en-US"/>
              <a:t>Non-contact measurement</a:t>
            </a:r>
          </a:p>
        </p:txBody>
      </p:sp>
      <p:grpSp>
        <p:nvGrpSpPr>
          <p:cNvPr id="38" name="Group 37">
            <a:extLst>
              <a:ext uri="{FF2B5EF4-FFF2-40B4-BE49-F238E27FC236}">
                <a16:creationId xmlns:a16="http://schemas.microsoft.com/office/drawing/2014/main" id="{0AEC64CA-1989-0C6E-5DFF-8DB4CFE4107A}"/>
              </a:ext>
            </a:extLst>
          </p:cNvPr>
          <p:cNvGrpSpPr/>
          <p:nvPr/>
        </p:nvGrpSpPr>
        <p:grpSpPr>
          <a:xfrm>
            <a:off x="5795127" y="2659219"/>
            <a:ext cx="1352644" cy="1503638"/>
            <a:chOff x="5795127" y="2202019"/>
            <a:chExt cx="1352644" cy="1503638"/>
          </a:xfrm>
        </p:grpSpPr>
        <p:pic>
          <p:nvPicPr>
            <p:cNvPr id="16" name="Graphic 15">
              <a:extLst>
                <a:ext uri="{FF2B5EF4-FFF2-40B4-BE49-F238E27FC236}">
                  <a16:creationId xmlns:a16="http://schemas.microsoft.com/office/drawing/2014/main" id="{3C4E752E-1BBB-E6D3-9FD2-0787C06D28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3370" y="2202019"/>
              <a:ext cx="457200" cy="457200"/>
            </a:xfrm>
            <a:prstGeom prst="rect">
              <a:avLst/>
            </a:prstGeom>
          </p:spPr>
        </p:pic>
        <p:sp>
          <p:nvSpPr>
            <p:cNvPr id="28" name="TextBox 27">
              <a:extLst>
                <a:ext uri="{FF2B5EF4-FFF2-40B4-BE49-F238E27FC236}">
                  <a16:creationId xmlns:a16="http://schemas.microsoft.com/office/drawing/2014/main" id="{16ADD089-D92A-DB90-0F10-4234CA6A868F}"/>
                </a:ext>
              </a:extLst>
            </p:cNvPr>
            <p:cNvSpPr txBox="1"/>
            <p:nvPr/>
          </p:nvSpPr>
          <p:spPr bwMode="gray">
            <a:xfrm>
              <a:off x="5795127"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Spares &amp; Consumables</a:t>
              </a:r>
            </a:p>
          </p:txBody>
        </p:sp>
      </p:grpSp>
      <p:grpSp>
        <p:nvGrpSpPr>
          <p:cNvPr id="35" name="Group 34">
            <a:extLst>
              <a:ext uri="{FF2B5EF4-FFF2-40B4-BE49-F238E27FC236}">
                <a16:creationId xmlns:a16="http://schemas.microsoft.com/office/drawing/2014/main" id="{6C0632D8-301E-8AC1-5C8F-2B400441065E}"/>
              </a:ext>
            </a:extLst>
          </p:cNvPr>
          <p:cNvGrpSpPr/>
          <p:nvPr/>
        </p:nvGrpSpPr>
        <p:grpSpPr>
          <a:xfrm>
            <a:off x="8847473" y="2601637"/>
            <a:ext cx="1352644" cy="1594414"/>
            <a:chOff x="5785648" y="3687414"/>
            <a:chExt cx="1352644" cy="1594414"/>
          </a:xfrm>
        </p:grpSpPr>
        <p:pic>
          <p:nvPicPr>
            <p:cNvPr id="23" name="Graphic 22">
              <a:extLst>
                <a:ext uri="{FF2B5EF4-FFF2-40B4-BE49-F238E27FC236}">
                  <a16:creationId xmlns:a16="http://schemas.microsoft.com/office/drawing/2014/main" id="{1CEBCD7B-7638-DFAF-714B-40CBCE07FB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3370" y="3687414"/>
              <a:ext cx="457200" cy="457200"/>
            </a:xfrm>
            <a:prstGeom prst="rect">
              <a:avLst/>
            </a:prstGeom>
          </p:spPr>
        </p:pic>
        <p:sp>
          <p:nvSpPr>
            <p:cNvPr id="29" name="TextBox 28">
              <a:extLst>
                <a:ext uri="{FF2B5EF4-FFF2-40B4-BE49-F238E27FC236}">
                  <a16:creationId xmlns:a16="http://schemas.microsoft.com/office/drawing/2014/main" id="{A435E5BA-6807-7361-254B-CBEA71513502}"/>
                </a:ext>
              </a:extLst>
            </p:cNvPr>
            <p:cNvSpPr txBox="1"/>
            <p:nvPr/>
          </p:nvSpPr>
          <p:spPr bwMode="gray">
            <a:xfrm>
              <a:off x="5785648"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Commissioning</a:t>
              </a:r>
            </a:p>
          </p:txBody>
        </p:sp>
      </p:grpSp>
      <p:grpSp>
        <p:nvGrpSpPr>
          <p:cNvPr id="39" name="Group 38">
            <a:extLst>
              <a:ext uri="{FF2B5EF4-FFF2-40B4-BE49-F238E27FC236}">
                <a16:creationId xmlns:a16="http://schemas.microsoft.com/office/drawing/2014/main" id="{CB17080D-0871-9C0D-3550-6DE2EF6647E3}"/>
              </a:ext>
            </a:extLst>
          </p:cNvPr>
          <p:cNvGrpSpPr/>
          <p:nvPr/>
        </p:nvGrpSpPr>
        <p:grpSpPr>
          <a:xfrm>
            <a:off x="7302408" y="2659219"/>
            <a:ext cx="1352644" cy="1503638"/>
            <a:chOff x="7302408" y="2202019"/>
            <a:chExt cx="1352644" cy="1503638"/>
          </a:xfrm>
        </p:grpSpPr>
        <p:pic>
          <p:nvPicPr>
            <p:cNvPr id="26" name="Graphic 25">
              <a:extLst>
                <a:ext uri="{FF2B5EF4-FFF2-40B4-BE49-F238E27FC236}">
                  <a16:creationId xmlns:a16="http://schemas.microsoft.com/office/drawing/2014/main" id="{5841FD54-1691-B7BA-211A-A66395396E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50130" y="2202019"/>
              <a:ext cx="457200" cy="457200"/>
            </a:xfrm>
            <a:prstGeom prst="rect">
              <a:avLst/>
            </a:prstGeom>
          </p:spPr>
        </p:pic>
        <p:sp>
          <p:nvSpPr>
            <p:cNvPr id="30" name="TextBox 29">
              <a:extLst>
                <a:ext uri="{FF2B5EF4-FFF2-40B4-BE49-F238E27FC236}">
                  <a16:creationId xmlns:a16="http://schemas.microsoft.com/office/drawing/2014/main" id="{F4AA8D89-0BBA-3A51-4D7C-89393A2062C9}"/>
                </a:ext>
              </a:extLst>
            </p:cNvPr>
            <p:cNvSpPr txBox="1"/>
            <p:nvPr/>
          </p:nvSpPr>
          <p:spPr bwMode="gray">
            <a:xfrm>
              <a:off x="7302408"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Repairs</a:t>
              </a:r>
            </a:p>
          </p:txBody>
        </p:sp>
      </p:grpSp>
      <p:grpSp>
        <p:nvGrpSpPr>
          <p:cNvPr id="37" name="Group 36">
            <a:extLst>
              <a:ext uri="{FF2B5EF4-FFF2-40B4-BE49-F238E27FC236}">
                <a16:creationId xmlns:a16="http://schemas.microsoft.com/office/drawing/2014/main" id="{A9362DA5-2209-C721-90AE-B4CB1A488129}"/>
              </a:ext>
            </a:extLst>
          </p:cNvPr>
          <p:cNvGrpSpPr/>
          <p:nvPr/>
        </p:nvGrpSpPr>
        <p:grpSpPr>
          <a:xfrm>
            <a:off x="7491854" y="4144614"/>
            <a:ext cx="1352644" cy="1594414"/>
            <a:chOff x="8989649" y="3687414"/>
            <a:chExt cx="1352644" cy="1594414"/>
          </a:xfrm>
        </p:grpSpPr>
        <p:pic>
          <p:nvPicPr>
            <p:cNvPr id="22" name="Graphic 21">
              <a:extLst>
                <a:ext uri="{FF2B5EF4-FFF2-40B4-BE49-F238E27FC236}">
                  <a16:creationId xmlns:a16="http://schemas.microsoft.com/office/drawing/2014/main" id="{0CE6F0AC-C33F-440A-881B-A599E369BC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96066" y="3687414"/>
              <a:ext cx="457200" cy="457200"/>
            </a:xfrm>
            <a:prstGeom prst="rect">
              <a:avLst/>
            </a:prstGeom>
          </p:spPr>
        </p:pic>
        <p:sp>
          <p:nvSpPr>
            <p:cNvPr id="33" name="TextBox 32">
              <a:extLst>
                <a:ext uri="{FF2B5EF4-FFF2-40B4-BE49-F238E27FC236}">
                  <a16:creationId xmlns:a16="http://schemas.microsoft.com/office/drawing/2014/main" id="{95712337-639F-4E66-680C-5075C9120DF0}"/>
                </a:ext>
              </a:extLst>
            </p:cNvPr>
            <p:cNvSpPr txBox="1"/>
            <p:nvPr/>
          </p:nvSpPr>
          <p:spPr bwMode="gray">
            <a:xfrm>
              <a:off x="8989649"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grpSp>
        <p:nvGrpSpPr>
          <p:cNvPr id="41" name="Group 40">
            <a:extLst>
              <a:ext uri="{FF2B5EF4-FFF2-40B4-BE49-F238E27FC236}">
                <a16:creationId xmlns:a16="http://schemas.microsoft.com/office/drawing/2014/main" id="{34A02CB2-5140-B6E6-054E-D354E8B55D3D}"/>
              </a:ext>
            </a:extLst>
          </p:cNvPr>
          <p:cNvGrpSpPr/>
          <p:nvPr/>
        </p:nvGrpSpPr>
        <p:grpSpPr>
          <a:xfrm>
            <a:off x="10316971" y="2659219"/>
            <a:ext cx="1352644" cy="1503638"/>
            <a:chOff x="10316971" y="2202019"/>
            <a:chExt cx="1352644" cy="1503638"/>
          </a:xfrm>
        </p:grpSpPr>
        <p:pic>
          <p:nvPicPr>
            <p:cNvPr id="19" name="Graphic 18">
              <a:extLst>
                <a:ext uri="{FF2B5EF4-FFF2-40B4-BE49-F238E27FC236}">
                  <a16:creationId xmlns:a16="http://schemas.microsoft.com/office/drawing/2014/main" id="{4D0A811C-40D1-6986-EA08-541D508479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64693" y="2202019"/>
              <a:ext cx="457200" cy="457200"/>
            </a:xfrm>
            <a:prstGeom prst="rect">
              <a:avLst/>
            </a:prstGeom>
          </p:spPr>
        </p:pic>
        <p:sp>
          <p:nvSpPr>
            <p:cNvPr id="34" name="TextBox 33">
              <a:extLst>
                <a:ext uri="{FF2B5EF4-FFF2-40B4-BE49-F238E27FC236}">
                  <a16:creationId xmlns:a16="http://schemas.microsoft.com/office/drawing/2014/main" id="{48CAB443-AB2E-4DF5-5381-8B6281A6F4D0}"/>
                </a:ext>
              </a:extLst>
            </p:cNvPr>
            <p:cNvSpPr txBox="1"/>
            <p:nvPr/>
          </p:nvSpPr>
          <p:spPr bwMode="gray">
            <a:xfrm>
              <a:off x="10316971"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Lifecycle services</a:t>
              </a:r>
            </a:p>
          </p:txBody>
        </p:sp>
      </p:grpSp>
      <p:sp>
        <p:nvSpPr>
          <p:cNvPr id="42" name="TextBox 41">
            <a:extLst>
              <a:ext uri="{FF2B5EF4-FFF2-40B4-BE49-F238E27FC236}">
                <a16:creationId xmlns:a16="http://schemas.microsoft.com/office/drawing/2014/main" id="{98E38EA2-E7EF-E216-DEDF-DDF2E0A35CE7}"/>
              </a:ext>
            </a:extLst>
          </p:cNvPr>
          <p:cNvSpPr txBox="1"/>
          <p:nvPr/>
        </p:nvSpPr>
        <p:spPr bwMode="gray">
          <a:xfrm>
            <a:off x="44443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SOLUTION</a:t>
            </a:r>
          </a:p>
        </p:txBody>
      </p:sp>
      <p:sp>
        <p:nvSpPr>
          <p:cNvPr id="43" name="TextBox 42">
            <a:extLst>
              <a:ext uri="{FF2B5EF4-FFF2-40B4-BE49-F238E27FC236}">
                <a16:creationId xmlns:a16="http://schemas.microsoft.com/office/drawing/2014/main" id="{51E41513-9F0A-5173-5622-E11B54F9D6F1}"/>
              </a:ext>
            </a:extLst>
          </p:cNvPr>
          <p:cNvSpPr txBox="1"/>
          <p:nvPr/>
        </p:nvSpPr>
        <p:spPr bwMode="gray">
          <a:xfrm>
            <a:off x="607737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SERVICE OFFERING</a:t>
            </a:r>
          </a:p>
        </p:txBody>
      </p:sp>
      <p:pic>
        <p:nvPicPr>
          <p:cNvPr id="3" name="Picture 2" descr="A close-up of a machine&#10;&#10;Description automatically generated">
            <a:extLst>
              <a:ext uri="{FF2B5EF4-FFF2-40B4-BE49-F238E27FC236}">
                <a16:creationId xmlns:a16="http://schemas.microsoft.com/office/drawing/2014/main" id="{EC61E5F3-A8E3-7A33-0A81-CD6430B6DEF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42795" y="5618537"/>
            <a:ext cx="2752556" cy="932200"/>
          </a:xfrm>
          <a:prstGeom prst="rect">
            <a:avLst/>
          </a:prstGeom>
        </p:spPr>
      </p:pic>
      <p:grpSp>
        <p:nvGrpSpPr>
          <p:cNvPr id="2" name="Group 1">
            <a:extLst>
              <a:ext uri="{FF2B5EF4-FFF2-40B4-BE49-F238E27FC236}">
                <a16:creationId xmlns:a16="http://schemas.microsoft.com/office/drawing/2014/main" id="{656989CF-846C-C34A-763F-783D3BFE98D5}"/>
              </a:ext>
            </a:extLst>
          </p:cNvPr>
          <p:cNvGrpSpPr/>
          <p:nvPr/>
        </p:nvGrpSpPr>
        <p:grpSpPr>
          <a:xfrm>
            <a:off x="8582461" y="4144614"/>
            <a:ext cx="1352644" cy="1594414"/>
            <a:chOff x="7387648" y="3687414"/>
            <a:chExt cx="1352644" cy="1594414"/>
          </a:xfrm>
        </p:grpSpPr>
        <p:pic>
          <p:nvPicPr>
            <p:cNvPr id="4" name="Graphic 3">
              <a:extLst>
                <a:ext uri="{FF2B5EF4-FFF2-40B4-BE49-F238E27FC236}">
                  <a16:creationId xmlns:a16="http://schemas.microsoft.com/office/drawing/2014/main" id="{58FACC8C-701D-01C5-0CEF-1D6BA9B56E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14718" y="3687414"/>
              <a:ext cx="457200" cy="457200"/>
            </a:xfrm>
            <a:prstGeom prst="rect">
              <a:avLst/>
            </a:prstGeom>
          </p:spPr>
        </p:pic>
        <p:sp>
          <p:nvSpPr>
            <p:cNvPr id="6" name="TextBox 5">
              <a:extLst>
                <a:ext uri="{FF2B5EF4-FFF2-40B4-BE49-F238E27FC236}">
                  <a16:creationId xmlns:a16="http://schemas.microsoft.com/office/drawing/2014/main" id="{31606390-7392-526F-31EE-6503D5670D1E}"/>
                </a:ext>
              </a:extLst>
            </p:cNvPr>
            <p:cNvSpPr txBox="1"/>
            <p:nvPr/>
          </p:nvSpPr>
          <p:spPr bwMode="gray">
            <a:xfrm>
              <a:off x="7387648"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Upgrades</a:t>
              </a:r>
            </a:p>
          </p:txBody>
        </p:sp>
      </p:grpSp>
    </p:spTree>
    <p:extLst>
      <p:ext uri="{BB962C8B-B14F-4D97-AF65-F5344CB8AC3E}">
        <p14:creationId xmlns:p14="http://schemas.microsoft.com/office/powerpoint/2010/main" val="429306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5502947" y="0"/>
            <a:ext cx="668905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sv-SE" b="1"/>
              <a:t>Millmate </a:t>
            </a:r>
            <a:r>
              <a:rPr lang="en-GB" b="1"/>
              <a:t>Thickness Gauge</a:t>
            </a:r>
            <a:br>
              <a:rPr lang="en-US"/>
            </a:br>
            <a:r>
              <a:rPr lang="sv-SE" err="1">
                <a:latin typeface="ABBvoice Light"/>
              </a:rPr>
              <a:t>Measuring</a:t>
            </a:r>
            <a:r>
              <a:rPr lang="sv-SE">
                <a:latin typeface="ABBvoice Light"/>
              </a:rPr>
              <a:t> </a:t>
            </a:r>
            <a:r>
              <a:rPr lang="sv-SE" err="1">
                <a:latin typeface="ABBvoice Light"/>
              </a:rPr>
              <a:t>thickness</a:t>
            </a:r>
            <a:r>
              <a:rPr lang="sv-SE">
                <a:latin typeface="ABBvoice Light"/>
              </a:rPr>
              <a:t> in </a:t>
            </a:r>
            <a:r>
              <a:rPr lang="sv-SE" err="1">
                <a:latin typeface="ABBvoice Light"/>
              </a:rPr>
              <a:t>rolling</a:t>
            </a:r>
            <a:r>
              <a:rPr lang="sv-SE">
                <a:latin typeface="ABBvoice Light"/>
              </a:rPr>
              <a:t> </a:t>
            </a:r>
            <a:r>
              <a:rPr lang="sv-SE" err="1">
                <a:latin typeface="ABBvoice Light"/>
              </a:rPr>
              <a:t>mills</a:t>
            </a:r>
            <a:br>
              <a:rPr lang="sv-SE">
                <a:latin typeface="ABBvoice Light"/>
              </a:rPr>
            </a:br>
            <a:br>
              <a:rPr lang="sv-SE" sz="2000" i="1"/>
            </a:br>
            <a:endParaRPr lang="en-US"/>
          </a:p>
        </p:txBody>
      </p:sp>
      <p:sp>
        <p:nvSpPr>
          <p:cNvPr id="9" name="Content Placeholder 5">
            <a:extLst>
              <a:ext uri="{FF2B5EF4-FFF2-40B4-BE49-F238E27FC236}">
                <a16:creationId xmlns:a16="http://schemas.microsoft.com/office/drawing/2014/main" id="{46A3EFC4-1C65-237B-CFE4-E2D98529FC59}"/>
              </a:ext>
            </a:extLst>
          </p:cNvPr>
          <p:cNvSpPr txBox="1">
            <a:spLocks/>
          </p:cNvSpPr>
          <p:nvPr/>
        </p:nvSpPr>
        <p:spPr bwMode="gray">
          <a:xfrm>
            <a:off x="444432" y="2637127"/>
            <a:ext cx="4488865" cy="3495128"/>
          </a:xfrm>
          <a:prstGeom prst="rect">
            <a:avLst/>
          </a:prstGeom>
        </p:spPr>
        <p:txBody>
          <a:bodyPr vert="horz" lIns="0" tIns="0" rIns="0" bIns="0" rtlCol="0">
            <a:noAutofit/>
          </a:bodyPr>
          <a:lstStyle>
            <a:defPPr>
              <a:defRPr lang="en-US"/>
            </a:defPPr>
            <a:lvl1pPr marL="285750" indent="-285750" defTabSz="914491">
              <a:spcBef>
                <a:spcPts val="600"/>
              </a:spcBef>
              <a:buFont typeface="Arial" panose="020B0604020202020204" pitchFamily="34" charset="0"/>
              <a:buChar char="•"/>
              <a:defRPr sz="1200">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a:t>Not influenced by harsh environment</a:t>
            </a:r>
          </a:p>
          <a:p>
            <a:r>
              <a:rPr lang="en-US"/>
              <a:t>Independent of alloy variations</a:t>
            </a:r>
          </a:p>
          <a:p>
            <a:r>
              <a:rPr lang="en-US"/>
              <a:t>Superior long-term stability</a:t>
            </a:r>
          </a:p>
          <a:p>
            <a:r>
              <a:rPr lang="en-US"/>
              <a:t>Rugged gauge design</a:t>
            </a:r>
          </a:p>
          <a:p>
            <a:r>
              <a:rPr lang="en-US"/>
              <a:t>Minimal maintenance</a:t>
            </a:r>
          </a:p>
          <a:p>
            <a:r>
              <a:rPr lang="en-US"/>
              <a:t>Safe technology</a:t>
            </a:r>
          </a:p>
          <a:p>
            <a:r>
              <a:rPr lang="en-US"/>
              <a:t>Non-contact measurement</a:t>
            </a:r>
          </a:p>
          <a:p>
            <a:r>
              <a:rPr lang="en-US"/>
              <a:t>Pulsed Eddy Current technology </a:t>
            </a:r>
          </a:p>
          <a:p>
            <a:r>
              <a:rPr lang="en-US"/>
              <a:t>Lab accuracy in the mill</a:t>
            </a:r>
          </a:p>
        </p:txBody>
      </p:sp>
      <p:grpSp>
        <p:nvGrpSpPr>
          <p:cNvPr id="38" name="Group 37">
            <a:extLst>
              <a:ext uri="{FF2B5EF4-FFF2-40B4-BE49-F238E27FC236}">
                <a16:creationId xmlns:a16="http://schemas.microsoft.com/office/drawing/2014/main" id="{0AEC64CA-1989-0C6E-5DFF-8DB4CFE4107A}"/>
              </a:ext>
            </a:extLst>
          </p:cNvPr>
          <p:cNvGrpSpPr/>
          <p:nvPr/>
        </p:nvGrpSpPr>
        <p:grpSpPr>
          <a:xfrm>
            <a:off x="5795127" y="2659219"/>
            <a:ext cx="1352644" cy="1503638"/>
            <a:chOff x="5795127" y="2202019"/>
            <a:chExt cx="1352644" cy="1503638"/>
          </a:xfrm>
        </p:grpSpPr>
        <p:pic>
          <p:nvPicPr>
            <p:cNvPr id="16" name="Graphic 15">
              <a:extLst>
                <a:ext uri="{FF2B5EF4-FFF2-40B4-BE49-F238E27FC236}">
                  <a16:creationId xmlns:a16="http://schemas.microsoft.com/office/drawing/2014/main" id="{3C4E752E-1BBB-E6D3-9FD2-0787C06D28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3370" y="2202019"/>
              <a:ext cx="457200" cy="457200"/>
            </a:xfrm>
            <a:prstGeom prst="rect">
              <a:avLst/>
            </a:prstGeom>
          </p:spPr>
        </p:pic>
        <p:sp>
          <p:nvSpPr>
            <p:cNvPr id="28" name="TextBox 27">
              <a:extLst>
                <a:ext uri="{FF2B5EF4-FFF2-40B4-BE49-F238E27FC236}">
                  <a16:creationId xmlns:a16="http://schemas.microsoft.com/office/drawing/2014/main" id="{16ADD089-D92A-DB90-0F10-4234CA6A868F}"/>
                </a:ext>
              </a:extLst>
            </p:cNvPr>
            <p:cNvSpPr txBox="1"/>
            <p:nvPr/>
          </p:nvSpPr>
          <p:spPr bwMode="gray">
            <a:xfrm>
              <a:off x="5795127"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Spares &amp; Consumables</a:t>
              </a:r>
            </a:p>
          </p:txBody>
        </p:sp>
      </p:grpSp>
      <p:grpSp>
        <p:nvGrpSpPr>
          <p:cNvPr id="35" name="Group 34">
            <a:extLst>
              <a:ext uri="{FF2B5EF4-FFF2-40B4-BE49-F238E27FC236}">
                <a16:creationId xmlns:a16="http://schemas.microsoft.com/office/drawing/2014/main" id="{6C0632D8-301E-8AC1-5C8F-2B400441065E}"/>
              </a:ext>
            </a:extLst>
          </p:cNvPr>
          <p:cNvGrpSpPr/>
          <p:nvPr/>
        </p:nvGrpSpPr>
        <p:grpSpPr>
          <a:xfrm>
            <a:off x="6402771" y="4144614"/>
            <a:ext cx="1352644" cy="1594414"/>
            <a:chOff x="5785648" y="3687414"/>
            <a:chExt cx="1352644" cy="1594414"/>
          </a:xfrm>
        </p:grpSpPr>
        <p:pic>
          <p:nvPicPr>
            <p:cNvPr id="23" name="Graphic 22">
              <a:extLst>
                <a:ext uri="{FF2B5EF4-FFF2-40B4-BE49-F238E27FC236}">
                  <a16:creationId xmlns:a16="http://schemas.microsoft.com/office/drawing/2014/main" id="{1CEBCD7B-7638-DFAF-714B-40CBCE07FB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3370" y="3687414"/>
              <a:ext cx="457200" cy="457200"/>
            </a:xfrm>
            <a:prstGeom prst="rect">
              <a:avLst/>
            </a:prstGeom>
          </p:spPr>
        </p:pic>
        <p:sp>
          <p:nvSpPr>
            <p:cNvPr id="29" name="TextBox 28">
              <a:extLst>
                <a:ext uri="{FF2B5EF4-FFF2-40B4-BE49-F238E27FC236}">
                  <a16:creationId xmlns:a16="http://schemas.microsoft.com/office/drawing/2014/main" id="{A435E5BA-6807-7361-254B-CBEA71513502}"/>
                </a:ext>
              </a:extLst>
            </p:cNvPr>
            <p:cNvSpPr txBox="1"/>
            <p:nvPr/>
          </p:nvSpPr>
          <p:spPr bwMode="gray">
            <a:xfrm>
              <a:off x="5785648"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Commissioning</a:t>
              </a:r>
            </a:p>
          </p:txBody>
        </p:sp>
      </p:grpSp>
      <p:grpSp>
        <p:nvGrpSpPr>
          <p:cNvPr id="39" name="Group 38">
            <a:extLst>
              <a:ext uri="{FF2B5EF4-FFF2-40B4-BE49-F238E27FC236}">
                <a16:creationId xmlns:a16="http://schemas.microsoft.com/office/drawing/2014/main" id="{CB17080D-0871-9C0D-3550-6DE2EF6647E3}"/>
              </a:ext>
            </a:extLst>
          </p:cNvPr>
          <p:cNvGrpSpPr/>
          <p:nvPr/>
        </p:nvGrpSpPr>
        <p:grpSpPr>
          <a:xfrm>
            <a:off x="7302408" y="2659219"/>
            <a:ext cx="1352644" cy="1503638"/>
            <a:chOff x="7302408" y="2202019"/>
            <a:chExt cx="1352644" cy="1503638"/>
          </a:xfrm>
        </p:grpSpPr>
        <p:pic>
          <p:nvPicPr>
            <p:cNvPr id="26" name="Graphic 25">
              <a:extLst>
                <a:ext uri="{FF2B5EF4-FFF2-40B4-BE49-F238E27FC236}">
                  <a16:creationId xmlns:a16="http://schemas.microsoft.com/office/drawing/2014/main" id="{5841FD54-1691-B7BA-211A-A66395396E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50130" y="2202019"/>
              <a:ext cx="457200" cy="457200"/>
            </a:xfrm>
            <a:prstGeom prst="rect">
              <a:avLst/>
            </a:prstGeom>
          </p:spPr>
        </p:pic>
        <p:sp>
          <p:nvSpPr>
            <p:cNvPr id="30" name="TextBox 29">
              <a:extLst>
                <a:ext uri="{FF2B5EF4-FFF2-40B4-BE49-F238E27FC236}">
                  <a16:creationId xmlns:a16="http://schemas.microsoft.com/office/drawing/2014/main" id="{F4AA8D89-0BBA-3A51-4D7C-89393A2062C9}"/>
                </a:ext>
              </a:extLst>
            </p:cNvPr>
            <p:cNvSpPr txBox="1"/>
            <p:nvPr/>
          </p:nvSpPr>
          <p:spPr bwMode="gray">
            <a:xfrm>
              <a:off x="7302408"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Repairs</a:t>
              </a:r>
            </a:p>
          </p:txBody>
        </p:sp>
      </p:grpSp>
      <p:grpSp>
        <p:nvGrpSpPr>
          <p:cNvPr id="36" name="Group 35">
            <a:extLst>
              <a:ext uri="{FF2B5EF4-FFF2-40B4-BE49-F238E27FC236}">
                <a16:creationId xmlns:a16="http://schemas.microsoft.com/office/drawing/2014/main" id="{7A210C27-B051-8B28-497A-3DD5CB7EE712}"/>
              </a:ext>
            </a:extLst>
          </p:cNvPr>
          <p:cNvGrpSpPr/>
          <p:nvPr/>
        </p:nvGrpSpPr>
        <p:grpSpPr>
          <a:xfrm>
            <a:off x="8210729" y="4144614"/>
            <a:ext cx="1352644" cy="1594414"/>
            <a:chOff x="7387648" y="3687414"/>
            <a:chExt cx="1352644" cy="1594414"/>
          </a:xfrm>
        </p:grpSpPr>
        <p:pic>
          <p:nvPicPr>
            <p:cNvPr id="27" name="Graphic 26">
              <a:extLst>
                <a:ext uri="{FF2B5EF4-FFF2-40B4-BE49-F238E27FC236}">
                  <a16:creationId xmlns:a16="http://schemas.microsoft.com/office/drawing/2014/main" id="{8DC56A23-2181-E872-1CE7-D6ABB6BA45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4718" y="3687414"/>
              <a:ext cx="457200" cy="457200"/>
            </a:xfrm>
            <a:prstGeom prst="rect">
              <a:avLst/>
            </a:prstGeom>
          </p:spPr>
        </p:pic>
        <p:sp>
          <p:nvSpPr>
            <p:cNvPr id="31" name="TextBox 30">
              <a:extLst>
                <a:ext uri="{FF2B5EF4-FFF2-40B4-BE49-F238E27FC236}">
                  <a16:creationId xmlns:a16="http://schemas.microsoft.com/office/drawing/2014/main" id="{A9D47B6D-1059-BEA7-B302-381AD0B23087}"/>
                </a:ext>
              </a:extLst>
            </p:cNvPr>
            <p:cNvSpPr txBox="1"/>
            <p:nvPr/>
          </p:nvSpPr>
          <p:spPr bwMode="gray">
            <a:xfrm>
              <a:off x="7387648"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Upgrades</a:t>
              </a:r>
            </a:p>
          </p:txBody>
        </p:sp>
      </p:grpSp>
      <p:grpSp>
        <p:nvGrpSpPr>
          <p:cNvPr id="40" name="Group 39">
            <a:extLst>
              <a:ext uri="{FF2B5EF4-FFF2-40B4-BE49-F238E27FC236}">
                <a16:creationId xmlns:a16="http://schemas.microsoft.com/office/drawing/2014/main" id="{B9B549D5-A280-E8E8-4B2D-47FE05894944}"/>
              </a:ext>
            </a:extLst>
          </p:cNvPr>
          <p:cNvGrpSpPr/>
          <p:nvPr/>
        </p:nvGrpSpPr>
        <p:grpSpPr>
          <a:xfrm>
            <a:off x="8809689" y="2659219"/>
            <a:ext cx="1352644" cy="1503638"/>
            <a:chOff x="8809689" y="2202019"/>
            <a:chExt cx="1352644" cy="1503638"/>
          </a:xfrm>
        </p:grpSpPr>
        <p:pic>
          <p:nvPicPr>
            <p:cNvPr id="24" name="Graphic 23">
              <a:extLst>
                <a:ext uri="{FF2B5EF4-FFF2-40B4-BE49-F238E27FC236}">
                  <a16:creationId xmlns:a16="http://schemas.microsoft.com/office/drawing/2014/main" id="{32867134-653E-B819-7EEF-1E5A3D380F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57411" y="2202019"/>
              <a:ext cx="457200" cy="457200"/>
            </a:xfrm>
            <a:prstGeom prst="rect">
              <a:avLst/>
            </a:prstGeom>
          </p:spPr>
        </p:pic>
        <p:sp>
          <p:nvSpPr>
            <p:cNvPr id="32" name="TextBox 31">
              <a:extLst>
                <a:ext uri="{FF2B5EF4-FFF2-40B4-BE49-F238E27FC236}">
                  <a16:creationId xmlns:a16="http://schemas.microsoft.com/office/drawing/2014/main" id="{6DEF234C-3BA2-3756-AA41-850DA304726C}"/>
                </a:ext>
              </a:extLst>
            </p:cNvPr>
            <p:cNvSpPr txBox="1"/>
            <p:nvPr/>
          </p:nvSpPr>
          <p:spPr bwMode="gray">
            <a:xfrm>
              <a:off x="8809689"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Health checks</a:t>
              </a:r>
            </a:p>
          </p:txBody>
        </p:sp>
      </p:grpSp>
      <p:grpSp>
        <p:nvGrpSpPr>
          <p:cNvPr id="37" name="Group 36">
            <a:extLst>
              <a:ext uri="{FF2B5EF4-FFF2-40B4-BE49-F238E27FC236}">
                <a16:creationId xmlns:a16="http://schemas.microsoft.com/office/drawing/2014/main" id="{A9362DA5-2209-C721-90AE-B4CB1A488129}"/>
              </a:ext>
            </a:extLst>
          </p:cNvPr>
          <p:cNvGrpSpPr/>
          <p:nvPr/>
        </p:nvGrpSpPr>
        <p:grpSpPr>
          <a:xfrm>
            <a:off x="10018687" y="4144614"/>
            <a:ext cx="1352644" cy="1594414"/>
            <a:chOff x="8989649" y="3687414"/>
            <a:chExt cx="1352644" cy="1594414"/>
          </a:xfrm>
        </p:grpSpPr>
        <p:pic>
          <p:nvPicPr>
            <p:cNvPr id="22" name="Graphic 21">
              <a:extLst>
                <a:ext uri="{FF2B5EF4-FFF2-40B4-BE49-F238E27FC236}">
                  <a16:creationId xmlns:a16="http://schemas.microsoft.com/office/drawing/2014/main" id="{0CE6F0AC-C33F-440A-881B-A599E369BC5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96066" y="3687414"/>
              <a:ext cx="457200" cy="457200"/>
            </a:xfrm>
            <a:prstGeom prst="rect">
              <a:avLst/>
            </a:prstGeom>
          </p:spPr>
        </p:pic>
        <p:sp>
          <p:nvSpPr>
            <p:cNvPr id="33" name="TextBox 32">
              <a:extLst>
                <a:ext uri="{FF2B5EF4-FFF2-40B4-BE49-F238E27FC236}">
                  <a16:creationId xmlns:a16="http://schemas.microsoft.com/office/drawing/2014/main" id="{95712337-639F-4E66-680C-5075C9120DF0}"/>
                </a:ext>
              </a:extLst>
            </p:cNvPr>
            <p:cNvSpPr txBox="1"/>
            <p:nvPr/>
          </p:nvSpPr>
          <p:spPr bwMode="gray">
            <a:xfrm>
              <a:off x="8989649"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grpSp>
        <p:nvGrpSpPr>
          <p:cNvPr id="41" name="Group 40">
            <a:extLst>
              <a:ext uri="{FF2B5EF4-FFF2-40B4-BE49-F238E27FC236}">
                <a16:creationId xmlns:a16="http://schemas.microsoft.com/office/drawing/2014/main" id="{34A02CB2-5140-B6E6-054E-D354E8B55D3D}"/>
              </a:ext>
            </a:extLst>
          </p:cNvPr>
          <p:cNvGrpSpPr/>
          <p:nvPr/>
        </p:nvGrpSpPr>
        <p:grpSpPr>
          <a:xfrm>
            <a:off x="10316971" y="2659219"/>
            <a:ext cx="1352644" cy="1503638"/>
            <a:chOff x="10316971" y="2202019"/>
            <a:chExt cx="1352644" cy="1503638"/>
          </a:xfrm>
        </p:grpSpPr>
        <p:pic>
          <p:nvPicPr>
            <p:cNvPr id="19" name="Graphic 18">
              <a:extLst>
                <a:ext uri="{FF2B5EF4-FFF2-40B4-BE49-F238E27FC236}">
                  <a16:creationId xmlns:a16="http://schemas.microsoft.com/office/drawing/2014/main" id="{4D0A811C-40D1-6986-EA08-541D5084798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764693" y="2202019"/>
              <a:ext cx="457200" cy="457200"/>
            </a:xfrm>
            <a:prstGeom prst="rect">
              <a:avLst/>
            </a:prstGeom>
          </p:spPr>
        </p:pic>
        <p:sp>
          <p:nvSpPr>
            <p:cNvPr id="34" name="TextBox 33">
              <a:extLst>
                <a:ext uri="{FF2B5EF4-FFF2-40B4-BE49-F238E27FC236}">
                  <a16:creationId xmlns:a16="http://schemas.microsoft.com/office/drawing/2014/main" id="{48CAB443-AB2E-4DF5-5381-8B6281A6F4D0}"/>
                </a:ext>
              </a:extLst>
            </p:cNvPr>
            <p:cNvSpPr txBox="1"/>
            <p:nvPr/>
          </p:nvSpPr>
          <p:spPr bwMode="gray">
            <a:xfrm>
              <a:off x="10316971"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Lifecycle services</a:t>
              </a:r>
            </a:p>
          </p:txBody>
        </p:sp>
      </p:grpSp>
      <p:sp>
        <p:nvSpPr>
          <p:cNvPr id="42" name="TextBox 41">
            <a:extLst>
              <a:ext uri="{FF2B5EF4-FFF2-40B4-BE49-F238E27FC236}">
                <a16:creationId xmlns:a16="http://schemas.microsoft.com/office/drawing/2014/main" id="{98E38EA2-E7EF-E216-DEDF-DDF2E0A35CE7}"/>
              </a:ext>
            </a:extLst>
          </p:cNvPr>
          <p:cNvSpPr txBox="1"/>
          <p:nvPr/>
        </p:nvSpPr>
        <p:spPr bwMode="gray">
          <a:xfrm>
            <a:off x="44443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SOLUTION</a:t>
            </a:r>
          </a:p>
        </p:txBody>
      </p:sp>
      <p:sp>
        <p:nvSpPr>
          <p:cNvPr id="43" name="TextBox 42">
            <a:extLst>
              <a:ext uri="{FF2B5EF4-FFF2-40B4-BE49-F238E27FC236}">
                <a16:creationId xmlns:a16="http://schemas.microsoft.com/office/drawing/2014/main" id="{51E41513-9F0A-5173-5622-E11B54F9D6F1}"/>
              </a:ext>
            </a:extLst>
          </p:cNvPr>
          <p:cNvSpPr txBox="1"/>
          <p:nvPr/>
        </p:nvSpPr>
        <p:spPr bwMode="gray">
          <a:xfrm>
            <a:off x="607737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SERVICE OFFERING</a:t>
            </a:r>
          </a:p>
        </p:txBody>
      </p:sp>
      <p:pic>
        <p:nvPicPr>
          <p:cNvPr id="4" name="Picture 3" descr="A picture containing machine&#10;&#10;Description automatically generated">
            <a:extLst>
              <a:ext uri="{FF2B5EF4-FFF2-40B4-BE49-F238E27FC236}">
                <a16:creationId xmlns:a16="http://schemas.microsoft.com/office/drawing/2014/main" id="{816B5F72-B3F7-1BFC-AE56-86D79CA1401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162333" y="5080157"/>
            <a:ext cx="1745060" cy="1648326"/>
          </a:xfrm>
          <a:prstGeom prst="rect">
            <a:avLst/>
          </a:prstGeom>
        </p:spPr>
      </p:pic>
    </p:spTree>
    <p:extLst>
      <p:ext uri="{BB962C8B-B14F-4D97-AF65-F5344CB8AC3E}">
        <p14:creationId xmlns:p14="http://schemas.microsoft.com/office/powerpoint/2010/main" val="16279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5502947" y="0"/>
            <a:ext cx="668905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sv-SE" b="1"/>
              <a:t>Millmate Roll Force system</a:t>
            </a:r>
            <a:br>
              <a:rPr lang="en-US"/>
            </a:br>
            <a:r>
              <a:rPr lang="sv-SE">
                <a:latin typeface="ABBvoice Light"/>
                <a:ea typeface="ABBvoice Light" panose="020D0403020503020204" pitchFamily="34" charset="0"/>
                <a:cs typeface="ABBvoice Light" panose="020D0403020503020204" pitchFamily="34" charset="0"/>
              </a:rPr>
              <a:t>Measuring the roll force in rolling mills</a:t>
            </a:r>
            <a:br>
              <a:rPr lang="sv-SE"/>
            </a:br>
            <a:br>
              <a:rPr lang="sv-SE" sz="2000" i="1"/>
            </a:br>
            <a:endParaRPr lang="en-US"/>
          </a:p>
        </p:txBody>
      </p:sp>
      <p:sp>
        <p:nvSpPr>
          <p:cNvPr id="9" name="Content Placeholder 5">
            <a:extLst>
              <a:ext uri="{FF2B5EF4-FFF2-40B4-BE49-F238E27FC236}">
                <a16:creationId xmlns:a16="http://schemas.microsoft.com/office/drawing/2014/main" id="{46A3EFC4-1C65-237B-CFE4-E2D98529FC59}"/>
              </a:ext>
            </a:extLst>
          </p:cNvPr>
          <p:cNvSpPr txBox="1">
            <a:spLocks/>
          </p:cNvSpPr>
          <p:nvPr/>
        </p:nvSpPr>
        <p:spPr bwMode="gray">
          <a:xfrm>
            <a:off x="444432" y="2637127"/>
            <a:ext cx="4488865" cy="3495128"/>
          </a:xfrm>
          <a:prstGeom prst="rect">
            <a:avLst/>
          </a:prstGeom>
        </p:spPr>
        <p:txBody>
          <a:bodyPr vert="horz" lIns="0" tIns="0" rIns="0" bIns="0" rtlCol="0">
            <a:noAutofit/>
          </a:bodyPr>
          <a:lstStyle>
            <a:defPPr>
              <a:defRPr lang="en-US"/>
            </a:defPPr>
            <a:lvl1pPr marL="285750" indent="-285750" defTabSz="914491">
              <a:spcBef>
                <a:spcPts val="600"/>
              </a:spcBef>
              <a:buFont typeface="Arial" panose="020B0604020202020204" pitchFamily="34" charset="0"/>
              <a:buChar char="•"/>
              <a:defRPr sz="1200">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pPr marL="285750" indent="-285750">
              <a:buFont typeface="Arial" panose="020B0604020202020204" pitchFamily="34" charset="0"/>
              <a:buChar char="•"/>
            </a:pPr>
            <a:r>
              <a:rPr lang="sv-SE"/>
              <a:t>Robust Pressductor technology</a:t>
            </a:r>
          </a:p>
          <a:p>
            <a:pPr marL="285750" indent="-285750">
              <a:lnSpc>
                <a:spcPct val="120000"/>
              </a:lnSpc>
              <a:buFont typeface="Arial" panose="020B0604020202020204" pitchFamily="34" charset="0"/>
              <a:buChar char="•"/>
            </a:pPr>
            <a:r>
              <a:rPr lang="sv-SE"/>
              <a:t>Resiliant to harsh environments</a:t>
            </a:r>
          </a:p>
          <a:p>
            <a:pPr marL="285750" indent="-285750">
              <a:lnSpc>
                <a:spcPct val="120000"/>
              </a:lnSpc>
              <a:buFont typeface="Arial" panose="020B0604020202020204" pitchFamily="34" charset="0"/>
              <a:buChar char="•"/>
            </a:pPr>
            <a:r>
              <a:rPr lang="sv-SE"/>
              <a:t>Superior long-term stability without </a:t>
            </a:r>
            <a:br>
              <a:rPr lang="sv-SE"/>
            </a:br>
            <a:r>
              <a:rPr lang="sv-SE"/>
              <a:t>signal drift</a:t>
            </a:r>
          </a:p>
          <a:p>
            <a:pPr marL="285750" indent="-285750">
              <a:lnSpc>
                <a:spcPct val="120000"/>
              </a:lnSpc>
              <a:buFont typeface="Arial" panose="020B0604020202020204" pitchFamily="34" charset="0"/>
              <a:buChar char="•"/>
            </a:pPr>
            <a:r>
              <a:rPr lang="sv-SE"/>
              <a:t>High accuracy &amp; repeatability</a:t>
            </a:r>
          </a:p>
          <a:p>
            <a:pPr marL="285750" indent="-285750">
              <a:lnSpc>
                <a:spcPct val="120000"/>
              </a:lnSpc>
              <a:buFont typeface="Arial" panose="020B0604020202020204" pitchFamily="34" charset="0"/>
              <a:buChar char="•"/>
            </a:pPr>
            <a:r>
              <a:rPr lang="sv-SE"/>
              <a:t>Basically maintenance free with no need for recalibration</a:t>
            </a:r>
          </a:p>
          <a:p>
            <a:pPr marL="285750" indent="-285750">
              <a:lnSpc>
                <a:spcPct val="120000"/>
              </a:lnSpc>
              <a:buFont typeface="Arial" panose="020B0604020202020204" pitchFamily="34" charset="0"/>
              <a:buChar char="•"/>
            </a:pPr>
            <a:r>
              <a:rPr lang="sv-SE"/>
              <a:t>High overload tolerance</a:t>
            </a:r>
          </a:p>
          <a:p>
            <a:pPr marL="285750" indent="-285750">
              <a:lnSpc>
                <a:spcPct val="120000"/>
              </a:lnSpc>
              <a:buFont typeface="Arial" panose="020B0604020202020204" pitchFamily="34" charset="0"/>
              <a:buChar char="•"/>
            </a:pPr>
            <a:r>
              <a:rPr lang="sv-SE"/>
              <a:t>Custom made load cells</a:t>
            </a:r>
          </a:p>
          <a:p>
            <a:pPr marL="285750" indent="-285750">
              <a:lnSpc>
                <a:spcPct val="120000"/>
              </a:lnSpc>
              <a:buFont typeface="Arial" panose="020B0604020202020204" pitchFamily="34" charset="0"/>
              <a:buChar char="•"/>
            </a:pPr>
            <a:r>
              <a:rPr lang="sv-SE"/>
              <a:t>Easy to install and start-up</a:t>
            </a:r>
          </a:p>
        </p:txBody>
      </p:sp>
      <p:grpSp>
        <p:nvGrpSpPr>
          <p:cNvPr id="38" name="Group 37">
            <a:extLst>
              <a:ext uri="{FF2B5EF4-FFF2-40B4-BE49-F238E27FC236}">
                <a16:creationId xmlns:a16="http://schemas.microsoft.com/office/drawing/2014/main" id="{0AEC64CA-1989-0C6E-5DFF-8DB4CFE4107A}"/>
              </a:ext>
            </a:extLst>
          </p:cNvPr>
          <p:cNvGrpSpPr/>
          <p:nvPr/>
        </p:nvGrpSpPr>
        <p:grpSpPr>
          <a:xfrm>
            <a:off x="5795127" y="2659219"/>
            <a:ext cx="1352644" cy="1503638"/>
            <a:chOff x="5795127" y="2202019"/>
            <a:chExt cx="1352644" cy="1503638"/>
          </a:xfrm>
        </p:grpSpPr>
        <p:pic>
          <p:nvPicPr>
            <p:cNvPr id="16" name="Graphic 15">
              <a:extLst>
                <a:ext uri="{FF2B5EF4-FFF2-40B4-BE49-F238E27FC236}">
                  <a16:creationId xmlns:a16="http://schemas.microsoft.com/office/drawing/2014/main" id="{3C4E752E-1BBB-E6D3-9FD2-0787C06D28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3370" y="2202019"/>
              <a:ext cx="457200" cy="457200"/>
            </a:xfrm>
            <a:prstGeom prst="rect">
              <a:avLst/>
            </a:prstGeom>
          </p:spPr>
        </p:pic>
        <p:sp>
          <p:nvSpPr>
            <p:cNvPr id="28" name="TextBox 27">
              <a:extLst>
                <a:ext uri="{FF2B5EF4-FFF2-40B4-BE49-F238E27FC236}">
                  <a16:creationId xmlns:a16="http://schemas.microsoft.com/office/drawing/2014/main" id="{16ADD089-D92A-DB90-0F10-4234CA6A868F}"/>
                </a:ext>
              </a:extLst>
            </p:cNvPr>
            <p:cNvSpPr txBox="1"/>
            <p:nvPr/>
          </p:nvSpPr>
          <p:spPr bwMode="gray">
            <a:xfrm>
              <a:off x="5795127"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Spares &amp; Consumables</a:t>
              </a:r>
            </a:p>
          </p:txBody>
        </p:sp>
      </p:grpSp>
      <p:grpSp>
        <p:nvGrpSpPr>
          <p:cNvPr id="35" name="Group 34">
            <a:extLst>
              <a:ext uri="{FF2B5EF4-FFF2-40B4-BE49-F238E27FC236}">
                <a16:creationId xmlns:a16="http://schemas.microsoft.com/office/drawing/2014/main" id="{6C0632D8-301E-8AC1-5C8F-2B400441065E}"/>
              </a:ext>
            </a:extLst>
          </p:cNvPr>
          <p:cNvGrpSpPr/>
          <p:nvPr/>
        </p:nvGrpSpPr>
        <p:grpSpPr>
          <a:xfrm>
            <a:off x="6932491" y="4144614"/>
            <a:ext cx="1352644" cy="1594414"/>
            <a:chOff x="5785648" y="3687414"/>
            <a:chExt cx="1352644" cy="1594414"/>
          </a:xfrm>
        </p:grpSpPr>
        <p:pic>
          <p:nvPicPr>
            <p:cNvPr id="23" name="Graphic 22">
              <a:extLst>
                <a:ext uri="{FF2B5EF4-FFF2-40B4-BE49-F238E27FC236}">
                  <a16:creationId xmlns:a16="http://schemas.microsoft.com/office/drawing/2014/main" id="{1CEBCD7B-7638-DFAF-714B-40CBCE07FB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3370" y="3687414"/>
              <a:ext cx="457200" cy="457200"/>
            </a:xfrm>
            <a:prstGeom prst="rect">
              <a:avLst/>
            </a:prstGeom>
          </p:spPr>
        </p:pic>
        <p:sp>
          <p:nvSpPr>
            <p:cNvPr id="29" name="TextBox 28">
              <a:extLst>
                <a:ext uri="{FF2B5EF4-FFF2-40B4-BE49-F238E27FC236}">
                  <a16:creationId xmlns:a16="http://schemas.microsoft.com/office/drawing/2014/main" id="{A435E5BA-6807-7361-254B-CBEA71513502}"/>
                </a:ext>
              </a:extLst>
            </p:cNvPr>
            <p:cNvSpPr txBox="1"/>
            <p:nvPr/>
          </p:nvSpPr>
          <p:spPr bwMode="gray">
            <a:xfrm>
              <a:off x="5785648"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Commissioning</a:t>
              </a:r>
            </a:p>
          </p:txBody>
        </p:sp>
      </p:grpSp>
      <p:grpSp>
        <p:nvGrpSpPr>
          <p:cNvPr id="39" name="Group 38">
            <a:extLst>
              <a:ext uri="{FF2B5EF4-FFF2-40B4-BE49-F238E27FC236}">
                <a16:creationId xmlns:a16="http://schemas.microsoft.com/office/drawing/2014/main" id="{CB17080D-0871-9C0D-3550-6DE2EF6647E3}"/>
              </a:ext>
            </a:extLst>
          </p:cNvPr>
          <p:cNvGrpSpPr/>
          <p:nvPr/>
        </p:nvGrpSpPr>
        <p:grpSpPr>
          <a:xfrm>
            <a:off x="7302408" y="2659219"/>
            <a:ext cx="1352644" cy="1503638"/>
            <a:chOff x="7302408" y="2202019"/>
            <a:chExt cx="1352644" cy="1503638"/>
          </a:xfrm>
        </p:grpSpPr>
        <p:pic>
          <p:nvPicPr>
            <p:cNvPr id="26" name="Graphic 25">
              <a:extLst>
                <a:ext uri="{FF2B5EF4-FFF2-40B4-BE49-F238E27FC236}">
                  <a16:creationId xmlns:a16="http://schemas.microsoft.com/office/drawing/2014/main" id="{5841FD54-1691-B7BA-211A-A66395396E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0130" y="2202019"/>
              <a:ext cx="457200" cy="457200"/>
            </a:xfrm>
            <a:prstGeom prst="rect">
              <a:avLst/>
            </a:prstGeom>
          </p:spPr>
        </p:pic>
        <p:sp>
          <p:nvSpPr>
            <p:cNvPr id="30" name="TextBox 29">
              <a:extLst>
                <a:ext uri="{FF2B5EF4-FFF2-40B4-BE49-F238E27FC236}">
                  <a16:creationId xmlns:a16="http://schemas.microsoft.com/office/drawing/2014/main" id="{F4AA8D89-0BBA-3A51-4D7C-89393A2062C9}"/>
                </a:ext>
              </a:extLst>
            </p:cNvPr>
            <p:cNvSpPr txBox="1"/>
            <p:nvPr/>
          </p:nvSpPr>
          <p:spPr bwMode="gray">
            <a:xfrm>
              <a:off x="7302408"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Repairs</a:t>
              </a:r>
            </a:p>
          </p:txBody>
        </p:sp>
      </p:grpSp>
      <p:grpSp>
        <p:nvGrpSpPr>
          <p:cNvPr id="40" name="Group 39">
            <a:extLst>
              <a:ext uri="{FF2B5EF4-FFF2-40B4-BE49-F238E27FC236}">
                <a16:creationId xmlns:a16="http://schemas.microsoft.com/office/drawing/2014/main" id="{B9B549D5-A280-E8E8-4B2D-47FE05894944}"/>
              </a:ext>
            </a:extLst>
          </p:cNvPr>
          <p:cNvGrpSpPr/>
          <p:nvPr/>
        </p:nvGrpSpPr>
        <p:grpSpPr>
          <a:xfrm>
            <a:off x="8809689" y="2659219"/>
            <a:ext cx="1352644" cy="1503638"/>
            <a:chOff x="8809689" y="2202019"/>
            <a:chExt cx="1352644" cy="1503638"/>
          </a:xfrm>
        </p:grpSpPr>
        <p:pic>
          <p:nvPicPr>
            <p:cNvPr id="24" name="Graphic 23">
              <a:extLst>
                <a:ext uri="{FF2B5EF4-FFF2-40B4-BE49-F238E27FC236}">
                  <a16:creationId xmlns:a16="http://schemas.microsoft.com/office/drawing/2014/main" id="{32867134-653E-B819-7EEF-1E5A3D380F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7411" y="2202019"/>
              <a:ext cx="457200" cy="457200"/>
            </a:xfrm>
            <a:prstGeom prst="rect">
              <a:avLst/>
            </a:prstGeom>
          </p:spPr>
        </p:pic>
        <p:sp>
          <p:nvSpPr>
            <p:cNvPr id="32" name="TextBox 31">
              <a:extLst>
                <a:ext uri="{FF2B5EF4-FFF2-40B4-BE49-F238E27FC236}">
                  <a16:creationId xmlns:a16="http://schemas.microsoft.com/office/drawing/2014/main" id="{6DEF234C-3BA2-3756-AA41-850DA304726C}"/>
                </a:ext>
              </a:extLst>
            </p:cNvPr>
            <p:cNvSpPr txBox="1"/>
            <p:nvPr/>
          </p:nvSpPr>
          <p:spPr bwMode="gray">
            <a:xfrm>
              <a:off x="8809689"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Health checks</a:t>
              </a:r>
            </a:p>
          </p:txBody>
        </p:sp>
      </p:grpSp>
      <p:grpSp>
        <p:nvGrpSpPr>
          <p:cNvPr id="37" name="Group 36">
            <a:extLst>
              <a:ext uri="{FF2B5EF4-FFF2-40B4-BE49-F238E27FC236}">
                <a16:creationId xmlns:a16="http://schemas.microsoft.com/office/drawing/2014/main" id="{A9362DA5-2209-C721-90AE-B4CB1A488129}"/>
              </a:ext>
            </a:extLst>
          </p:cNvPr>
          <p:cNvGrpSpPr/>
          <p:nvPr/>
        </p:nvGrpSpPr>
        <p:grpSpPr>
          <a:xfrm>
            <a:off x="8303945" y="4144614"/>
            <a:ext cx="1352644" cy="1594414"/>
            <a:chOff x="8989649" y="3687414"/>
            <a:chExt cx="1352644" cy="1594414"/>
          </a:xfrm>
        </p:grpSpPr>
        <p:pic>
          <p:nvPicPr>
            <p:cNvPr id="22" name="Graphic 21">
              <a:extLst>
                <a:ext uri="{FF2B5EF4-FFF2-40B4-BE49-F238E27FC236}">
                  <a16:creationId xmlns:a16="http://schemas.microsoft.com/office/drawing/2014/main" id="{0CE6F0AC-C33F-440A-881B-A599E369BC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96066" y="3687414"/>
              <a:ext cx="457200" cy="457200"/>
            </a:xfrm>
            <a:prstGeom prst="rect">
              <a:avLst/>
            </a:prstGeom>
          </p:spPr>
        </p:pic>
        <p:sp>
          <p:nvSpPr>
            <p:cNvPr id="33" name="TextBox 32">
              <a:extLst>
                <a:ext uri="{FF2B5EF4-FFF2-40B4-BE49-F238E27FC236}">
                  <a16:creationId xmlns:a16="http://schemas.microsoft.com/office/drawing/2014/main" id="{95712337-639F-4E66-680C-5075C9120DF0}"/>
                </a:ext>
              </a:extLst>
            </p:cNvPr>
            <p:cNvSpPr txBox="1"/>
            <p:nvPr/>
          </p:nvSpPr>
          <p:spPr bwMode="gray">
            <a:xfrm>
              <a:off x="8989649"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grpSp>
        <p:nvGrpSpPr>
          <p:cNvPr id="41" name="Group 40">
            <a:extLst>
              <a:ext uri="{FF2B5EF4-FFF2-40B4-BE49-F238E27FC236}">
                <a16:creationId xmlns:a16="http://schemas.microsoft.com/office/drawing/2014/main" id="{34A02CB2-5140-B6E6-054E-D354E8B55D3D}"/>
              </a:ext>
            </a:extLst>
          </p:cNvPr>
          <p:cNvGrpSpPr/>
          <p:nvPr/>
        </p:nvGrpSpPr>
        <p:grpSpPr>
          <a:xfrm>
            <a:off x="10316971" y="2659219"/>
            <a:ext cx="1352644" cy="1503638"/>
            <a:chOff x="10316971" y="2202019"/>
            <a:chExt cx="1352644" cy="1503638"/>
          </a:xfrm>
        </p:grpSpPr>
        <p:pic>
          <p:nvPicPr>
            <p:cNvPr id="19" name="Graphic 18">
              <a:extLst>
                <a:ext uri="{FF2B5EF4-FFF2-40B4-BE49-F238E27FC236}">
                  <a16:creationId xmlns:a16="http://schemas.microsoft.com/office/drawing/2014/main" id="{4D0A811C-40D1-6986-EA08-541D5084798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764693" y="2202019"/>
              <a:ext cx="457200" cy="457200"/>
            </a:xfrm>
            <a:prstGeom prst="rect">
              <a:avLst/>
            </a:prstGeom>
          </p:spPr>
        </p:pic>
        <p:sp>
          <p:nvSpPr>
            <p:cNvPr id="34" name="TextBox 33">
              <a:extLst>
                <a:ext uri="{FF2B5EF4-FFF2-40B4-BE49-F238E27FC236}">
                  <a16:creationId xmlns:a16="http://schemas.microsoft.com/office/drawing/2014/main" id="{48CAB443-AB2E-4DF5-5381-8B6281A6F4D0}"/>
                </a:ext>
              </a:extLst>
            </p:cNvPr>
            <p:cNvSpPr txBox="1"/>
            <p:nvPr/>
          </p:nvSpPr>
          <p:spPr bwMode="gray">
            <a:xfrm>
              <a:off x="10316971"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Lifecycle services</a:t>
              </a:r>
            </a:p>
          </p:txBody>
        </p:sp>
      </p:grpSp>
      <p:sp>
        <p:nvSpPr>
          <p:cNvPr id="42" name="TextBox 41">
            <a:extLst>
              <a:ext uri="{FF2B5EF4-FFF2-40B4-BE49-F238E27FC236}">
                <a16:creationId xmlns:a16="http://schemas.microsoft.com/office/drawing/2014/main" id="{98E38EA2-E7EF-E216-DEDF-DDF2E0A35CE7}"/>
              </a:ext>
            </a:extLst>
          </p:cNvPr>
          <p:cNvSpPr txBox="1"/>
          <p:nvPr/>
        </p:nvSpPr>
        <p:spPr bwMode="gray">
          <a:xfrm>
            <a:off x="44443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SOLUTION</a:t>
            </a:r>
          </a:p>
        </p:txBody>
      </p:sp>
      <p:sp>
        <p:nvSpPr>
          <p:cNvPr id="43" name="TextBox 42">
            <a:extLst>
              <a:ext uri="{FF2B5EF4-FFF2-40B4-BE49-F238E27FC236}">
                <a16:creationId xmlns:a16="http://schemas.microsoft.com/office/drawing/2014/main" id="{51E41513-9F0A-5173-5622-E11B54F9D6F1}"/>
              </a:ext>
            </a:extLst>
          </p:cNvPr>
          <p:cNvSpPr txBox="1"/>
          <p:nvPr/>
        </p:nvSpPr>
        <p:spPr bwMode="gray">
          <a:xfrm>
            <a:off x="607737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SERVICE OFFERING</a:t>
            </a:r>
          </a:p>
        </p:txBody>
      </p:sp>
      <p:pic>
        <p:nvPicPr>
          <p:cNvPr id="3" name="Picture 2" descr="A picture containing circle&#10;&#10;Description automatically generated">
            <a:extLst>
              <a:ext uri="{FF2B5EF4-FFF2-40B4-BE49-F238E27FC236}">
                <a16:creationId xmlns:a16="http://schemas.microsoft.com/office/drawing/2014/main" id="{F6E9EE83-969E-9D27-AC4E-1A1C4EEEC38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407353" y="5249276"/>
            <a:ext cx="2502929" cy="1665211"/>
          </a:xfrm>
          <a:prstGeom prst="rect">
            <a:avLst/>
          </a:prstGeom>
        </p:spPr>
      </p:pic>
      <p:grpSp>
        <p:nvGrpSpPr>
          <p:cNvPr id="2" name="Group 1">
            <a:extLst>
              <a:ext uri="{FF2B5EF4-FFF2-40B4-BE49-F238E27FC236}">
                <a16:creationId xmlns:a16="http://schemas.microsoft.com/office/drawing/2014/main" id="{139412C2-5BAD-C037-5397-5DB0C6C23F7C}"/>
              </a:ext>
            </a:extLst>
          </p:cNvPr>
          <p:cNvGrpSpPr/>
          <p:nvPr/>
        </p:nvGrpSpPr>
        <p:grpSpPr>
          <a:xfrm>
            <a:off x="9383603" y="4144614"/>
            <a:ext cx="1352644" cy="1594414"/>
            <a:chOff x="7387648" y="3687414"/>
            <a:chExt cx="1352644" cy="1594414"/>
          </a:xfrm>
        </p:grpSpPr>
        <p:pic>
          <p:nvPicPr>
            <p:cNvPr id="4" name="Graphic 3">
              <a:extLst>
                <a:ext uri="{FF2B5EF4-FFF2-40B4-BE49-F238E27FC236}">
                  <a16:creationId xmlns:a16="http://schemas.microsoft.com/office/drawing/2014/main" id="{7326CF39-0026-993D-1560-CC460F07C26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814718" y="3687414"/>
              <a:ext cx="457200" cy="457200"/>
            </a:xfrm>
            <a:prstGeom prst="rect">
              <a:avLst/>
            </a:prstGeom>
          </p:spPr>
        </p:pic>
        <p:sp>
          <p:nvSpPr>
            <p:cNvPr id="6" name="TextBox 5">
              <a:extLst>
                <a:ext uri="{FF2B5EF4-FFF2-40B4-BE49-F238E27FC236}">
                  <a16:creationId xmlns:a16="http://schemas.microsoft.com/office/drawing/2014/main" id="{02AE01A6-B718-EB5D-E00A-43E7096AC387}"/>
                </a:ext>
              </a:extLst>
            </p:cNvPr>
            <p:cNvSpPr txBox="1"/>
            <p:nvPr/>
          </p:nvSpPr>
          <p:spPr bwMode="gray">
            <a:xfrm>
              <a:off x="7387648"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Upgrades</a:t>
              </a:r>
            </a:p>
          </p:txBody>
        </p:sp>
      </p:grpSp>
    </p:spTree>
    <p:extLst>
      <p:ext uri="{BB962C8B-B14F-4D97-AF65-F5344CB8AC3E}">
        <p14:creationId xmlns:p14="http://schemas.microsoft.com/office/powerpoint/2010/main" val="193620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5502947" y="0"/>
            <a:ext cx="668905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sv-SE" b="1"/>
              <a:t>Millmate </a:t>
            </a:r>
            <a:r>
              <a:rPr lang="sv-SE" b="1" err="1"/>
              <a:t>Strip</a:t>
            </a:r>
            <a:r>
              <a:rPr lang="sv-SE" b="1"/>
              <a:t> tension </a:t>
            </a:r>
            <a:r>
              <a:rPr lang="sv-SE" b="1" err="1"/>
              <a:t>measurement</a:t>
            </a:r>
            <a:br>
              <a:rPr lang="en-US"/>
            </a:br>
            <a:r>
              <a:rPr lang="sv-SE" err="1">
                <a:latin typeface="ABBvoice Light"/>
              </a:rPr>
              <a:t>Measuring</a:t>
            </a:r>
            <a:r>
              <a:rPr lang="sv-SE">
                <a:latin typeface="ABBvoice Light"/>
              </a:rPr>
              <a:t> the </a:t>
            </a:r>
            <a:r>
              <a:rPr lang="sv-SE" err="1">
                <a:latin typeface="ABBvoice Light"/>
              </a:rPr>
              <a:t>strip</a:t>
            </a:r>
            <a:r>
              <a:rPr lang="sv-SE">
                <a:latin typeface="ABBvoice Light"/>
              </a:rPr>
              <a:t> tension in </a:t>
            </a:r>
            <a:r>
              <a:rPr lang="sv-SE" err="1">
                <a:latin typeface="ABBvoice Light"/>
              </a:rPr>
              <a:t>rolling</a:t>
            </a:r>
            <a:r>
              <a:rPr lang="sv-SE">
                <a:latin typeface="ABBvoice Light"/>
              </a:rPr>
              <a:t> </a:t>
            </a:r>
            <a:r>
              <a:rPr lang="sv-SE" err="1">
                <a:latin typeface="ABBvoice Light"/>
              </a:rPr>
              <a:t>mills</a:t>
            </a:r>
            <a:br>
              <a:rPr lang="sv-SE"/>
            </a:br>
            <a:br>
              <a:rPr lang="sv-SE"/>
            </a:br>
            <a:br>
              <a:rPr lang="sv-SE" sz="2000" i="1"/>
            </a:br>
            <a:endParaRPr lang="en-US"/>
          </a:p>
        </p:txBody>
      </p:sp>
      <p:sp>
        <p:nvSpPr>
          <p:cNvPr id="9" name="Content Placeholder 5">
            <a:extLst>
              <a:ext uri="{FF2B5EF4-FFF2-40B4-BE49-F238E27FC236}">
                <a16:creationId xmlns:a16="http://schemas.microsoft.com/office/drawing/2014/main" id="{46A3EFC4-1C65-237B-CFE4-E2D98529FC59}"/>
              </a:ext>
            </a:extLst>
          </p:cNvPr>
          <p:cNvSpPr txBox="1">
            <a:spLocks/>
          </p:cNvSpPr>
          <p:nvPr/>
        </p:nvSpPr>
        <p:spPr bwMode="gray">
          <a:xfrm>
            <a:off x="444432" y="2637127"/>
            <a:ext cx="4488865" cy="3495128"/>
          </a:xfrm>
          <a:prstGeom prst="rect">
            <a:avLst/>
          </a:prstGeom>
        </p:spPr>
        <p:txBody>
          <a:bodyPr vert="horz" lIns="0" tIns="0" rIns="0" bIns="0" rtlCol="0">
            <a:noAutofit/>
          </a:bodyPr>
          <a:lstStyle>
            <a:defPPr>
              <a:defRPr lang="en-US"/>
            </a:defPPr>
            <a:lvl1pPr marL="285750" indent="-285750" defTabSz="914491">
              <a:spcBef>
                <a:spcPts val="600"/>
              </a:spcBef>
              <a:buFont typeface="Arial" panose="020B0604020202020204" pitchFamily="34" charset="0"/>
              <a:buChar char="•"/>
              <a:defRPr sz="1200">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pPr>
              <a:lnSpc>
                <a:spcPct val="120000"/>
              </a:lnSpc>
            </a:pPr>
            <a:r>
              <a:rPr lang="sv-SE"/>
              <a:t>Measuring the strip tension in rolling mills and process lines</a:t>
            </a:r>
          </a:p>
          <a:p>
            <a:pPr marL="285750" indent="-285750">
              <a:lnSpc>
                <a:spcPct val="120000"/>
              </a:lnSpc>
              <a:buFont typeface="Arial" panose="020B0604020202020204" pitchFamily="34" charset="0"/>
              <a:buChar char="•"/>
            </a:pPr>
            <a:r>
              <a:rPr lang="sv-SE"/>
              <a:t>Resiliant to harsh environments</a:t>
            </a:r>
          </a:p>
          <a:p>
            <a:pPr marL="285750" indent="-285750">
              <a:lnSpc>
                <a:spcPct val="120000"/>
              </a:lnSpc>
              <a:buFont typeface="Arial" panose="020B0604020202020204" pitchFamily="34" charset="0"/>
              <a:buChar char="•"/>
            </a:pPr>
            <a:r>
              <a:rPr lang="sv-SE"/>
              <a:t>Superior long-term stability without signal drift</a:t>
            </a:r>
          </a:p>
          <a:p>
            <a:pPr marL="285750" indent="-285750">
              <a:lnSpc>
                <a:spcPct val="120000"/>
              </a:lnSpc>
              <a:buFont typeface="Arial" panose="020B0604020202020204" pitchFamily="34" charset="0"/>
              <a:buChar char="•"/>
            </a:pPr>
            <a:r>
              <a:rPr lang="sv-SE"/>
              <a:t>High accuracy and repeatability</a:t>
            </a:r>
          </a:p>
          <a:p>
            <a:pPr marL="285750" indent="-285750">
              <a:lnSpc>
                <a:spcPct val="120000"/>
              </a:lnSpc>
              <a:buFont typeface="Arial" panose="020B0604020202020204" pitchFamily="34" charset="0"/>
              <a:buChar char="•"/>
            </a:pPr>
            <a:r>
              <a:rPr lang="sv-SE"/>
              <a:t>Basically maintenance free, no recalibration needed</a:t>
            </a:r>
          </a:p>
          <a:p>
            <a:pPr marL="285750" indent="-285750">
              <a:lnSpc>
                <a:spcPct val="120000"/>
              </a:lnSpc>
              <a:buFont typeface="Arial" panose="020B0604020202020204" pitchFamily="34" charset="0"/>
              <a:buChar char="•"/>
            </a:pPr>
            <a:r>
              <a:rPr lang="sv-SE"/>
              <a:t>High overload tolerance</a:t>
            </a:r>
          </a:p>
          <a:p>
            <a:pPr marL="285750" indent="-285750">
              <a:lnSpc>
                <a:spcPct val="120000"/>
              </a:lnSpc>
              <a:buFont typeface="Arial" panose="020B0604020202020204" pitchFamily="34" charset="0"/>
              <a:buChar char="•"/>
            </a:pPr>
            <a:r>
              <a:rPr lang="sv-SE"/>
              <a:t>Easy to install and start-up</a:t>
            </a:r>
          </a:p>
          <a:p>
            <a:pPr marL="285750" indent="-285750">
              <a:buFont typeface="Arial" panose="020B0604020202020204" pitchFamily="34" charset="0"/>
              <a:buChar char="•"/>
            </a:pPr>
            <a:r>
              <a:rPr lang="sv-SE"/>
              <a:t>Robust Pressductor technology</a:t>
            </a:r>
          </a:p>
        </p:txBody>
      </p:sp>
      <p:grpSp>
        <p:nvGrpSpPr>
          <p:cNvPr id="8" name="Group 7">
            <a:extLst>
              <a:ext uri="{FF2B5EF4-FFF2-40B4-BE49-F238E27FC236}">
                <a16:creationId xmlns:a16="http://schemas.microsoft.com/office/drawing/2014/main" id="{60E840A4-CC50-F645-D0B8-54368AFA826E}"/>
              </a:ext>
            </a:extLst>
          </p:cNvPr>
          <p:cNvGrpSpPr/>
          <p:nvPr/>
        </p:nvGrpSpPr>
        <p:grpSpPr>
          <a:xfrm>
            <a:off x="7593611" y="2601637"/>
            <a:ext cx="1352644" cy="1503638"/>
            <a:chOff x="7593611" y="2601637"/>
            <a:chExt cx="1352644" cy="1503638"/>
          </a:xfrm>
        </p:grpSpPr>
        <p:pic>
          <p:nvPicPr>
            <p:cNvPr id="23" name="Graphic 22">
              <a:extLst>
                <a:ext uri="{FF2B5EF4-FFF2-40B4-BE49-F238E27FC236}">
                  <a16:creationId xmlns:a16="http://schemas.microsoft.com/office/drawing/2014/main" id="{1CEBCD7B-7638-DFAF-714B-40CBCE07FB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1333" y="2601637"/>
              <a:ext cx="457200" cy="457200"/>
            </a:xfrm>
            <a:prstGeom prst="rect">
              <a:avLst/>
            </a:prstGeom>
          </p:spPr>
        </p:pic>
        <p:sp>
          <p:nvSpPr>
            <p:cNvPr id="29" name="TextBox 28">
              <a:extLst>
                <a:ext uri="{FF2B5EF4-FFF2-40B4-BE49-F238E27FC236}">
                  <a16:creationId xmlns:a16="http://schemas.microsoft.com/office/drawing/2014/main" id="{A435E5BA-6807-7361-254B-CBEA71513502}"/>
                </a:ext>
              </a:extLst>
            </p:cNvPr>
            <p:cNvSpPr txBox="1"/>
            <p:nvPr/>
          </p:nvSpPr>
          <p:spPr bwMode="gray">
            <a:xfrm>
              <a:off x="7593611"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Commissioning</a:t>
              </a:r>
            </a:p>
          </p:txBody>
        </p:sp>
      </p:grpSp>
      <p:grpSp>
        <p:nvGrpSpPr>
          <p:cNvPr id="11" name="Group 10">
            <a:extLst>
              <a:ext uri="{FF2B5EF4-FFF2-40B4-BE49-F238E27FC236}">
                <a16:creationId xmlns:a16="http://schemas.microsoft.com/office/drawing/2014/main" id="{EA91691A-7CA3-9CD3-56A1-698EDE72DE95}"/>
              </a:ext>
            </a:extLst>
          </p:cNvPr>
          <p:cNvGrpSpPr/>
          <p:nvPr/>
        </p:nvGrpSpPr>
        <p:grpSpPr>
          <a:xfrm>
            <a:off x="5949764" y="2601637"/>
            <a:ext cx="1352644" cy="1503638"/>
            <a:chOff x="5949764" y="2601637"/>
            <a:chExt cx="1352644" cy="1503638"/>
          </a:xfrm>
        </p:grpSpPr>
        <p:pic>
          <p:nvPicPr>
            <p:cNvPr id="26" name="Graphic 25">
              <a:extLst>
                <a:ext uri="{FF2B5EF4-FFF2-40B4-BE49-F238E27FC236}">
                  <a16:creationId xmlns:a16="http://schemas.microsoft.com/office/drawing/2014/main" id="{5841FD54-1691-B7BA-211A-A66395396E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7486" y="2601637"/>
              <a:ext cx="457200" cy="457200"/>
            </a:xfrm>
            <a:prstGeom prst="rect">
              <a:avLst/>
            </a:prstGeom>
          </p:spPr>
        </p:pic>
        <p:sp>
          <p:nvSpPr>
            <p:cNvPr id="30" name="TextBox 29">
              <a:extLst>
                <a:ext uri="{FF2B5EF4-FFF2-40B4-BE49-F238E27FC236}">
                  <a16:creationId xmlns:a16="http://schemas.microsoft.com/office/drawing/2014/main" id="{F4AA8D89-0BBA-3A51-4D7C-89393A2062C9}"/>
                </a:ext>
              </a:extLst>
            </p:cNvPr>
            <p:cNvSpPr txBox="1"/>
            <p:nvPr/>
          </p:nvSpPr>
          <p:spPr bwMode="gray">
            <a:xfrm>
              <a:off x="5949764"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Repairs</a:t>
              </a:r>
            </a:p>
          </p:txBody>
        </p:sp>
      </p:grpSp>
      <p:grpSp>
        <p:nvGrpSpPr>
          <p:cNvPr id="4" name="Group 3">
            <a:extLst>
              <a:ext uri="{FF2B5EF4-FFF2-40B4-BE49-F238E27FC236}">
                <a16:creationId xmlns:a16="http://schemas.microsoft.com/office/drawing/2014/main" id="{A6B14D40-8C6E-B7DB-9DF6-A1AE77CD5265}"/>
              </a:ext>
            </a:extLst>
          </p:cNvPr>
          <p:cNvGrpSpPr/>
          <p:nvPr/>
        </p:nvGrpSpPr>
        <p:grpSpPr>
          <a:xfrm>
            <a:off x="10504389" y="2601637"/>
            <a:ext cx="1352644" cy="1503638"/>
            <a:chOff x="10504389" y="2601637"/>
            <a:chExt cx="1352644" cy="1503638"/>
          </a:xfrm>
        </p:grpSpPr>
        <p:pic>
          <p:nvPicPr>
            <p:cNvPr id="22" name="Graphic 21">
              <a:extLst>
                <a:ext uri="{FF2B5EF4-FFF2-40B4-BE49-F238E27FC236}">
                  <a16:creationId xmlns:a16="http://schemas.microsoft.com/office/drawing/2014/main" id="{0CE6F0AC-C33F-440A-881B-A599E369BC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10806" y="2601637"/>
              <a:ext cx="457200" cy="457200"/>
            </a:xfrm>
            <a:prstGeom prst="rect">
              <a:avLst/>
            </a:prstGeom>
          </p:spPr>
        </p:pic>
        <p:sp>
          <p:nvSpPr>
            <p:cNvPr id="33" name="TextBox 32">
              <a:extLst>
                <a:ext uri="{FF2B5EF4-FFF2-40B4-BE49-F238E27FC236}">
                  <a16:creationId xmlns:a16="http://schemas.microsoft.com/office/drawing/2014/main" id="{95712337-639F-4E66-680C-5075C9120DF0}"/>
                </a:ext>
              </a:extLst>
            </p:cNvPr>
            <p:cNvSpPr txBox="1"/>
            <p:nvPr/>
          </p:nvSpPr>
          <p:spPr bwMode="gray">
            <a:xfrm>
              <a:off x="10504389"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grpSp>
        <p:nvGrpSpPr>
          <p:cNvPr id="6" name="Group 5">
            <a:extLst>
              <a:ext uri="{FF2B5EF4-FFF2-40B4-BE49-F238E27FC236}">
                <a16:creationId xmlns:a16="http://schemas.microsoft.com/office/drawing/2014/main" id="{96AC424D-2038-00B6-84C8-1AF70D99E39D}"/>
              </a:ext>
            </a:extLst>
          </p:cNvPr>
          <p:cNvGrpSpPr/>
          <p:nvPr/>
        </p:nvGrpSpPr>
        <p:grpSpPr>
          <a:xfrm>
            <a:off x="9151745" y="2601637"/>
            <a:ext cx="1352644" cy="1503638"/>
            <a:chOff x="9151745" y="2601637"/>
            <a:chExt cx="1352644" cy="1503638"/>
          </a:xfrm>
        </p:grpSpPr>
        <p:pic>
          <p:nvPicPr>
            <p:cNvPr id="19" name="Graphic 18">
              <a:extLst>
                <a:ext uri="{FF2B5EF4-FFF2-40B4-BE49-F238E27FC236}">
                  <a16:creationId xmlns:a16="http://schemas.microsoft.com/office/drawing/2014/main" id="{4D0A811C-40D1-6986-EA08-541D508479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9467" y="2601637"/>
              <a:ext cx="457200" cy="457200"/>
            </a:xfrm>
            <a:prstGeom prst="rect">
              <a:avLst/>
            </a:prstGeom>
          </p:spPr>
        </p:pic>
        <p:sp>
          <p:nvSpPr>
            <p:cNvPr id="34" name="TextBox 33">
              <a:extLst>
                <a:ext uri="{FF2B5EF4-FFF2-40B4-BE49-F238E27FC236}">
                  <a16:creationId xmlns:a16="http://schemas.microsoft.com/office/drawing/2014/main" id="{48CAB443-AB2E-4DF5-5381-8B6281A6F4D0}"/>
                </a:ext>
              </a:extLst>
            </p:cNvPr>
            <p:cNvSpPr txBox="1"/>
            <p:nvPr/>
          </p:nvSpPr>
          <p:spPr bwMode="gray">
            <a:xfrm>
              <a:off x="9151745"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Lifecycle services</a:t>
              </a:r>
            </a:p>
          </p:txBody>
        </p:sp>
      </p:grpSp>
      <p:sp>
        <p:nvSpPr>
          <p:cNvPr id="43" name="TextBox 42">
            <a:extLst>
              <a:ext uri="{FF2B5EF4-FFF2-40B4-BE49-F238E27FC236}">
                <a16:creationId xmlns:a16="http://schemas.microsoft.com/office/drawing/2014/main" id="{51E41513-9F0A-5173-5622-E11B54F9D6F1}"/>
              </a:ext>
            </a:extLst>
          </p:cNvPr>
          <p:cNvSpPr txBox="1"/>
          <p:nvPr/>
        </p:nvSpPr>
        <p:spPr bwMode="gray">
          <a:xfrm>
            <a:off x="607737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SERVICE OFFERING</a:t>
            </a:r>
          </a:p>
        </p:txBody>
      </p:sp>
      <p:pic>
        <p:nvPicPr>
          <p:cNvPr id="3" name="Picture 2" descr="A picture containing machine, home appliance, appliance, indoor&#10;&#10;Description automatically generated">
            <a:extLst>
              <a:ext uri="{FF2B5EF4-FFF2-40B4-BE49-F238E27FC236}">
                <a16:creationId xmlns:a16="http://schemas.microsoft.com/office/drawing/2014/main" id="{454980A9-20A3-9181-9FC9-3EAFFD80A37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94496" y="5284004"/>
            <a:ext cx="2253072" cy="1426295"/>
          </a:xfrm>
          <a:prstGeom prst="rect">
            <a:avLst/>
          </a:prstGeom>
        </p:spPr>
      </p:pic>
      <p:grpSp>
        <p:nvGrpSpPr>
          <p:cNvPr id="2" name="Group 1">
            <a:extLst>
              <a:ext uri="{FF2B5EF4-FFF2-40B4-BE49-F238E27FC236}">
                <a16:creationId xmlns:a16="http://schemas.microsoft.com/office/drawing/2014/main" id="{3704CDAD-BD98-C927-6723-94AFAA54AF09}"/>
              </a:ext>
            </a:extLst>
          </p:cNvPr>
          <p:cNvGrpSpPr/>
          <p:nvPr/>
        </p:nvGrpSpPr>
        <p:grpSpPr>
          <a:xfrm>
            <a:off x="8658964" y="3856463"/>
            <a:ext cx="1352644" cy="1594414"/>
            <a:chOff x="7387648" y="3687414"/>
            <a:chExt cx="1352644" cy="1594414"/>
          </a:xfrm>
        </p:grpSpPr>
        <p:pic>
          <p:nvPicPr>
            <p:cNvPr id="7" name="Graphic 6">
              <a:extLst>
                <a:ext uri="{FF2B5EF4-FFF2-40B4-BE49-F238E27FC236}">
                  <a16:creationId xmlns:a16="http://schemas.microsoft.com/office/drawing/2014/main" id="{1071CE73-F308-03E6-5924-35B2EA2B98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14718" y="3687414"/>
              <a:ext cx="457200" cy="457200"/>
            </a:xfrm>
            <a:prstGeom prst="rect">
              <a:avLst/>
            </a:prstGeom>
          </p:spPr>
        </p:pic>
        <p:sp>
          <p:nvSpPr>
            <p:cNvPr id="12" name="TextBox 11">
              <a:extLst>
                <a:ext uri="{FF2B5EF4-FFF2-40B4-BE49-F238E27FC236}">
                  <a16:creationId xmlns:a16="http://schemas.microsoft.com/office/drawing/2014/main" id="{68735597-DE71-7044-F803-F71B48214A19}"/>
                </a:ext>
              </a:extLst>
            </p:cNvPr>
            <p:cNvSpPr txBox="1"/>
            <p:nvPr/>
          </p:nvSpPr>
          <p:spPr bwMode="gray">
            <a:xfrm>
              <a:off x="7387648" y="4424376"/>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Upgrades</a:t>
              </a:r>
            </a:p>
          </p:txBody>
        </p:sp>
      </p:grpSp>
      <p:sp>
        <p:nvSpPr>
          <p:cNvPr id="16" name="TextBox 15">
            <a:extLst>
              <a:ext uri="{FF2B5EF4-FFF2-40B4-BE49-F238E27FC236}">
                <a16:creationId xmlns:a16="http://schemas.microsoft.com/office/drawing/2014/main" id="{E80671E3-003A-7554-4CAC-9851021678C5}"/>
              </a:ext>
            </a:extLst>
          </p:cNvPr>
          <p:cNvSpPr txBox="1"/>
          <p:nvPr/>
        </p:nvSpPr>
        <p:spPr bwMode="gray">
          <a:xfrm>
            <a:off x="44443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SOLUTION</a:t>
            </a:r>
          </a:p>
        </p:txBody>
      </p:sp>
      <p:grpSp>
        <p:nvGrpSpPr>
          <p:cNvPr id="13" name="Group 12">
            <a:extLst>
              <a:ext uri="{FF2B5EF4-FFF2-40B4-BE49-F238E27FC236}">
                <a16:creationId xmlns:a16="http://schemas.microsoft.com/office/drawing/2014/main" id="{5064AA19-BF06-262C-70ED-9D6715EC12FF}"/>
              </a:ext>
            </a:extLst>
          </p:cNvPr>
          <p:cNvGrpSpPr/>
          <p:nvPr/>
        </p:nvGrpSpPr>
        <p:grpSpPr>
          <a:xfrm>
            <a:off x="7049543" y="3945701"/>
            <a:ext cx="1352644" cy="1503638"/>
            <a:chOff x="5795127" y="2202019"/>
            <a:chExt cx="1352644" cy="1503638"/>
          </a:xfrm>
        </p:grpSpPr>
        <p:pic>
          <p:nvPicPr>
            <p:cNvPr id="14" name="Graphic 13">
              <a:extLst>
                <a:ext uri="{FF2B5EF4-FFF2-40B4-BE49-F238E27FC236}">
                  <a16:creationId xmlns:a16="http://schemas.microsoft.com/office/drawing/2014/main" id="{F6073DBE-B4F9-84BE-F697-F7781FA8698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33370" y="2202019"/>
              <a:ext cx="457200" cy="457200"/>
            </a:xfrm>
            <a:prstGeom prst="rect">
              <a:avLst/>
            </a:prstGeom>
          </p:spPr>
        </p:pic>
        <p:sp>
          <p:nvSpPr>
            <p:cNvPr id="15" name="TextBox 14">
              <a:extLst>
                <a:ext uri="{FF2B5EF4-FFF2-40B4-BE49-F238E27FC236}">
                  <a16:creationId xmlns:a16="http://schemas.microsoft.com/office/drawing/2014/main" id="{9A35F1A4-6E65-233A-7DC3-941B65EDFBBE}"/>
                </a:ext>
              </a:extLst>
            </p:cNvPr>
            <p:cNvSpPr txBox="1"/>
            <p:nvPr/>
          </p:nvSpPr>
          <p:spPr bwMode="gray">
            <a:xfrm>
              <a:off x="5795127"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Spares &amp; Consumables</a:t>
              </a:r>
            </a:p>
          </p:txBody>
        </p:sp>
      </p:grpSp>
    </p:spTree>
    <p:extLst>
      <p:ext uri="{BB962C8B-B14F-4D97-AF65-F5344CB8AC3E}">
        <p14:creationId xmlns:p14="http://schemas.microsoft.com/office/powerpoint/2010/main" val="4193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5502947" y="0"/>
            <a:ext cx="668905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sv-SE" b="1" err="1"/>
              <a:t>Weighing</a:t>
            </a:r>
            <a:r>
              <a:rPr lang="sv-SE" b="1"/>
              <a:t> system</a:t>
            </a:r>
            <a:br>
              <a:rPr lang="sv-SE" b="1"/>
            </a:br>
            <a:r>
              <a:rPr lang="sv-SE" err="1">
                <a:latin typeface="ABBvoice Light"/>
              </a:rPr>
              <a:t>Weighing</a:t>
            </a:r>
            <a:r>
              <a:rPr lang="sv-SE">
                <a:latin typeface="ABBvoice Light"/>
              </a:rPr>
              <a:t> systems for the </a:t>
            </a:r>
            <a:r>
              <a:rPr lang="sv-SE" err="1">
                <a:latin typeface="ABBvoice Light"/>
              </a:rPr>
              <a:t>heavy</a:t>
            </a:r>
            <a:r>
              <a:rPr lang="sv-SE">
                <a:latin typeface="ABBvoice Light"/>
              </a:rPr>
              <a:t> </a:t>
            </a:r>
            <a:r>
              <a:rPr lang="sv-SE" err="1">
                <a:latin typeface="ABBvoice Light"/>
              </a:rPr>
              <a:t>industries</a:t>
            </a:r>
            <a:endParaRPr lang="sv-SE">
              <a:latin typeface="ABBvoice Light"/>
            </a:endParaRPr>
          </a:p>
        </p:txBody>
      </p:sp>
      <p:sp>
        <p:nvSpPr>
          <p:cNvPr id="9" name="Content Placeholder 5">
            <a:extLst>
              <a:ext uri="{FF2B5EF4-FFF2-40B4-BE49-F238E27FC236}">
                <a16:creationId xmlns:a16="http://schemas.microsoft.com/office/drawing/2014/main" id="{46A3EFC4-1C65-237B-CFE4-E2D98529FC59}"/>
              </a:ext>
            </a:extLst>
          </p:cNvPr>
          <p:cNvSpPr txBox="1">
            <a:spLocks/>
          </p:cNvSpPr>
          <p:nvPr/>
        </p:nvSpPr>
        <p:spPr bwMode="gray">
          <a:xfrm>
            <a:off x="444432" y="2682328"/>
            <a:ext cx="4852120" cy="3774830"/>
          </a:xfrm>
          <a:prstGeom prst="rect">
            <a:avLst/>
          </a:prstGeom>
        </p:spPr>
        <p:txBody>
          <a:bodyPr vert="horz" lIns="0" tIns="0" rIns="0" bIns="0" rtlCol="0" anchor="t">
            <a:noAutofit/>
          </a:bodyPr>
          <a:lstStyle>
            <a:defPPr>
              <a:defRPr lang="en-US"/>
            </a:defPPr>
            <a:lvl1pPr marL="285750" indent="-285750" defTabSz="914491">
              <a:spcBef>
                <a:spcPts val="600"/>
              </a:spcBef>
              <a:buFont typeface="Arial" panose="020B0604020202020204" pitchFamily="34" charset="0"/>
              <a:buChar char="•"/>
              <a:defRPr sz="1200">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pPr>
              <a:spcBef>
                <a:spcPts val="600"/>
              </a:spcBef>
            </a:pPr>
            <a:r>
              <a:rPr lang="de-DE" sz="1100" err="1">
                <a:latin typeface="ABBvoice Light"/>
              </a:rPr>
              <a:t>Identify</a:t>
            </a:r>
            <a:r>
              <a:rPr lang="de-DE" sz="1100">
                <a:latin typeface="ABBvoice Light"/>
              </a:rPr>
              <a:t> </a:t>
            </a:r>
            <a:r>
              <a:rPr lang="de-DE" sz="1100" err="1">
                <a:latin typeface="ABBvoice Light"/>
              </a:rPr>
              <a:t>the</a:t>
            </a:r>
            <a:r>
              <a:rPr lang="de-DE" sz="1100">
                <a:latin typeface="ABBvoice Light"/>
              </a:rPr>
              <a:t> </a:t>
            </a:r>
            <a:r>
              <a:rPr lang="de-DE" sz="1100" err="1">
                <a:latin typeface="ABBvoice Light"/>
              </a:rPr>
              <a:t>weight</a:t>
            </a:r>
            <a:r>
              <a:rPr lang="de-DE" sz="1100">
                <a:latin typeface="ABBvoice Light"/>
              </a:rPr>
              <a:t> </a:t>
            </a:r>
            <a:r>
              <a:rPr lang="de-DE" sz="1100" err="1">
                <a:latin typeface="ABBvoice Light"/>
              </a:rPr>
              <a:t>of</a:t>
            </a:r>
            <a:r>
              <a:rPr lang="de-DE" sz="1100">
                <a:latin typeface="ABBvoice Light"/>
              </a:rPr>
              <a:t> </a:t>
            </a:r>
            <a:r>
              <a:rPr lang="de-DE" sz="1100" err="1">
                <a:latin typeface="ABBvoice Light"/>
              </a:rPr>
              <a:t>materials</a:t>
            </a:r>
            <a:r>
              <a:rPr lang="de-DE" sz="1100">
                <a:latin typeface="ABBvoice Light"/>
              </a:rPr>
              <a:t> in </a:t>
            </a:r>
            <a:r>
              <a:rPr lang="de-DE" sz="1100" err="1">
                <a:latin typeface="ABBvoice Light"/>
              </a:rPr>
              <a:t>casters</a:t>
            </a:r>
            <a:r>
              <a:rPr lang="de-DE" sz="1100">
                <a:latin typeface="ABBvoice Light"/>
              </a:rPr>
              <a:t>, </a:t>
            </a:r>
            <a:r>
              <a:rPr lang="de-DE" sz="1100" err="1">
                <a:latin typeface="ABBvoice Light"/>
              </a:rPr>
              <a:t>hoppers</a:t>
            </a:r>
            <a:r>
              <a:rPr lang="de-DE" sz="1100">
                <a:latin typeface="ABBvoice Light"/>
              </a:rPr>
              <a:t>, </a:t>
            </a:r>
            <a:r>
              <a:rPr lang="de-DE" sz="1100" err="1">
                <a:latin typeface="ABBvoice Light"/>
              </a:rPr>
              <a:t>silos</a:t>
            </a:r>
            <a:r>
              <a:rPr lang="de-DE" sz="1100">
                <a:latin typeface="ABBvoice Light"/>
              </a:rPr>
              <a:t> and on EOT-</a:t>
            </a:r>
            <a:r>
              <a:rPr lang="de-DE" sz="1100" err="1">
                <a:latin typeface="ABBvoice Light"/>
              </a:rPr>
              <a:t>cranes</a:t>
            </a:r>
            <a:endParaRPr lang="de-DE" sz="1100">
              <a:latin typeface="ABBvoice Light"/>
            </a:endParaRPr>
          </a:p>
          <a:p>
            <a:r>
              <a:rPr lang="sv-SE" sz="1100" err="1">
                <a:latin typeface="ABBvoice Light"/>
              </a:rPr>
              <a:t>Load</a:t>
            </a:r>
            <a:r>
              <a:rPr lang="sv-SE" sz="1100">
                <a:latin typeface="ABBvoice Light"/>
              </a:rPr>
              <a:t> cells </a:t>
            </a:r>
            <a:r>
              <a:rPr lang="sv-SE" sz="1100" err="1">
                <a:latin typeface="ABBvoice Light"/>
              </a:rPr>
              <a:t>with</a:t>
            </a:r>
            <a:r>
              <a:rPr lang="sv-SE" sz="1100">
                <a:latin typeface="ABBvoice Light"/>
              </a:rPr>
              <a:t> </a:t>
            </a:r>
            <a:r>
              <a:rPr lang="sv-SE" sz="1100" err="1">
                <a:latin typeface="ABBvoice Light"/>
              </a:rPr>
              <a:t>high</a:t>
            </a:r>
            <a:r>
              <a:rPr lang="sv-SE" sz="1100">
                <a:latin typeface="ABBvoice Light"/>
              </a:rPr>
              <a:t> </a:t>
            </a:r>
            <a:r>
              <a:rPr lang="sv-SE" sz="1100" err="1">
                <a:latin typeface="ABBvoice Light"/>
              </a:rPr>
              <a:t>overload</a:t>
            </a:r>
            <a:r>
              <a:rPr lang="sv-SE" sz="1100">
                <a:latin typeface="ABBvoice Light"/>
              </a:rPr>
              <a:t> </a:t>
            </a:r>
            <a:r>
              <a:rPr lang="sv-SE" sz="1100" err="1">
                <a:latin typeface="ABBvoice Light"/>
              </a:rPr>
              <a:t>capability</a:t>
            </a:r>
            <a:r>
              <a:rPr lang="sv-SE" sz="1100">
                <a:latin typeface="ABBvoice Light"/>
              </a:rPr>
              <a:t> </a:t>
            </a:r>
            <a:r>
              <a:rPr lang="sv-SE" sz="1100" err="1">
                <a:latin typeface="ABBvoice Light"/>
              </a:rPr>
              <a:t>beyond</a:t>
            </a:r>
            <a:r>
              <a:rPr lang="sv-SE" sz="1100">
                <a:latin typeface="ABBvoice Light"/>
              </a:rPr>
              <a:t> </a:t>
            </a:r>
            <a:r>
              <a:rPr lang="sv-SE" sz="1100" err="1">
                <a:latin typeface="ABBvoice Light"/>
              </a:rPr>
              <a:t>competitor‘s</a:t>
            </a:r>
            <a:r>
              <a:rPr lang="sv-SE" sz="1100">
                <a:latin typeface="ABBvoice Light"/>
              </a:rPr>
              <a:t> cells, </a:t>
            </a:r>
            <a:r>
              <a:rPr lang="sv-SE" sz="1100" err="1">
                <a:latin typeface="ABBvoice Light"/>
              </a:rPr>
              <a:t>up</a:t>
            </a:r>
            <a:r>
              <a:rPr lang="sv-SE" sz="1100">
                <a:latin typeface="ABBvoice Light"/>
              </a:rPr>
              <a:t> to 250 or 400 %</a:t>
            </a:r>
          </a:p>
          <a:p>
            <a:r>
              <a:rPr lang="sv-SE" sz="1100" err="1">
                <a:latin typeface="ABBvoice Light"/>
              </a:rPr>
              <a:t>Extended</a:t>
            </a:r>
            <a:r>
              <a:rPr lang="sv-SE" sz="1100">
                <a:latin typeface="ABBvoice Light"/>
              </a:rPr>
              <a:t> </a:t>
            </a:r>
            <a:r>
              <a:rPr lang="sv-SE" sz="1100" err="1">
                <a:latin typeface="ABBvoice Light"/>
              </a:rPr>
              <a:t>compensated</a:t>
            </a:r>
            <a:r>
              <a:rPr lang="sv-SE" sz="1100">
                <a:latin typeface="ABBvoice Light"/>
              </a:rPr>
              <a:t> operation </a:t>
            </a:r>
            <a:r>
              <a:rPr lang="sv-SE" sz="1100" err="1">
                <a:latin typeface="ABBvoice Light"/>
              </a:rPr>
              <a:t>temperature</a:t>
            </a:r>
            <a:r>
              <a:rPr lang="sv-SE" sz="1100">
                <a:latin typeface="ABBvoice Light"/>
              </a:rPr>
              <a:t>, </a:t>
            </a:r>
            <a:r>
              <a:rPr lang="sv-SE" sz="1100" err="1">
                <a:latin typeface="ABBvoice Light"/>
              </a:rPr>
              <a:t>up</a:t>
            </a:r>
            <a:r>
              <a:rPr lang="sv-SE" sz="1100">
                <a:latin typeface="ABBvoice Light"/>
              </a:rPr>
              <a:t> to + 180/200 °C  (+ 356/392 °F)</a:t>
            </a:r>
          </a:p>
          <a:p>
            <a:pPr marL="285750" indent="-285750">
              <a:buFont typeface="Arial" panose="020B0604020202020204" pitchFamily="34" charset="0"/>
              <a:buChar char="•"/>
            </a:pPr>
            <a:r>
              <a:rPr lang="sv-SE" sz="1100" err="1">
                <a:latin typeface="ABBvoice Light"/>
              </a:rPr>
              <a:t>Modular</a:t>
            </a:r>
            <a:r>
              <a:rPr lang="sv-SE" sz="1100">
                <a:latin typeface="ABBvoice Light"/>
              </a:rPr>
              <a:t> </a:t>
            </a:r>
            <a:r>
              <a:rPr lang="sv-SE" sz="1100" err="1">
                <a:latin typeface="ABBvoice Light"/>
              </a:rPr>
              <a:t>weighing</a:t>
            </a:r>
            <a:r>
              <a:rPr lang="sv-SE" sz="1100">
                <a:latin typeface="ABBvoice Light"/>
              </a:rPr>
              <a:t> controllers, </a:t>
            </a:r>
            <a:r>
              <a:rPr lang="sv-SE" sz="1100" err="1">
                <a:latin typeface="ABBvoice Light"/>
              </a:rPr>
              <a:t>possibility</a:t>
            </a:r>
            <a:r>
              <a:rPr lang="sv-SE" sz="1100">
                <a:latin typeface="ABBvoice Light"/>
              </a:rPr>
              <a:t> for extensions in a later </a:t>
            </a:r>
            <a:r>
              <a:rPr lang="sv-SE" sz="1100" err="1">
                <a:latin typeface="ABBvoice Light"/>
              </a:rPr>
              <a:t>stage</a:t>
            </a:r>
            <a:r>
              <a:rPr lang="sv-SE" sz="1100">
                <a:latin typeface="ABBvoice Light"/>
              </a:rPr>
              <a:t>, </a:t>
            </a:r>
            <a:r>
              <a:rPr lang="sv-SE" sz="1100" err="1">
                <a:latin typeface="ABBvoice Light"/>
              </a:rPr>
              <a:t>providing</a:t>
            </a:r>
            <a:r>
              <a:rPr lang="sv-SE" sz="1100">
                <a:latin typeface="ABBvoice Light"/>
              </a:rPr>
              <a:t> all interfaces for </a:t>
            </a:r>
            <a:r>
              <a:rPr lang="sv-SE" sz="1100" err="1">
                <a:latin typeface="ABBvoice Light"/>
              </a:rPr>
              <a:t>contemporary</a:t>
            </a:r>
            <a:r>
              <a:rPr lang="sv-SE" sz="1100">
                <a:latin typeface="ABBvoice Light"/>
              </a:rPr>
              <a:t> </a:t>
            </a:r>
            <a:r>
              <a:rPr lang="sv-SE" sz="1100" err="1">
                <a:latin typeface="ABBvoice Light"/>
              </a:rPr>
              <a:t>communication</a:t>
            </a:r>
            <a:r>
              <a:rPr lang="sv-SE" sz="1100">
                <a:latin typeface="ABBvoice Light"/>
              </a:rPr>
              <a:t> </a:t>
            </a:r>
            <a:r>
              <a:rPr lang="sv-SE" sz="1100" err="1">
                <a:latin typeface="ABBvoice Light"/>
              </a:rPr>
              <a:t>protocols</a:t>
            </a:r>
            <a:r>
              <a:rPr lang="sv-SE" sz="1100">
                <a:latin typeface="ABBvoice Light"/>
              </a:rPr>
              <a:t>.</a:t>
            </a:r>
          </a:p>
          <a:p>
            <a:pPr marL="285750" indent="-285750">
              <a:buFont typeface="Arial" panose="020B0604020202020204" pitchFamily="34" charset="0"/>
              <a:buChar char="•"/>
            </a:pPr>
            <a:r>
              <a:rPr lang="de-DE" sz="1100" err="1">
                <a:latin typeface="ABBvoice Light"/>
              </a:rPr>
              <a:t>Mechnically</a:t>
            </a:r>
            <a:r>
              <a:rPr lang="de-DE" sz="1100">
                <a:latin typeface="ABBvoice Light"/>
              </a:rPr>
              <a:t> </a:t>
            </a:r>
            <a:r>
              <a:rPr lang="de-DE" sz="1100" err="1">
                <a:latin typeface="ABBvoice Light"/>
              </a:rPr>
              <a:t>compatible</a:t>
            </a:r>
            <a:r>
              <a:rPr lang="de-DE" sz="1100">
                <a:latin typeface="ABBvoice Light"/>
              </a:rPr>
              <a:t> </a:t>
            </a:r>
            <a:r>
              <a:rPr lang="de-DE" sz="1100" err="1">
                <a:latin typeface="ABBvoice Light"/>
              </a:rPr>
              <a:t>to</a:t>
            </a:r>
            <a:r>
              <a:rPr lang="de-DE" sz="1100">
                <a:latin typeface="ABBvoice Light"/>
              </a:rPr>
              <a:t> </a:t>
            </a:r>
            <a:r>
              <a:rPr lang="de-DE" sz="1100" err="1">
                <a:latin typeface="ABBvoice Light"/>
              </a:rPr>
              <a:t>Pressductor</a:t>
            </a:r>
            <a:r>
              <a:rPr lang="de-DE" sz="1100">
                <a:latin typeface="ABBvoice Light"/>
              </a:rPr>
              <a:t> </a:t>
            </a:r>
            <a:r>
              <a:rPr lang="de-DE" sz="1100" err="1">
                <a:latin typeface="ABBvoice Light"/>
              </a:rPr>
              <a:t>load</a:t>
            </a:r>
            <a:r>
              <a:rPr lang="de-DE" sz="1100">
                <a:latin typeface="ABBvoice Light"/>
              </a:rPr>
              <a:t> </a:t>
            </a:r>
            <a:r>
              <a:rPr lang="de-DE" sz="1100" err="1">
                <a:latin typeface="ABBvoice Light"/>
              </a:rPr>
              <a:t>cells</a:t>
            </a:r>
            <a:r>
              <a:rPr lang="de-DE" sz="1100">
                <a:latin typeface="ABBvoice Light"/>
              </a:rPr>
              <a:t> </a:t>
            </a:r>
            <a:r>
              <a:rPr lang="de-DE" sz="1100" err="1">
                <a:latin typeface="ABBvoice Light"/>
              </a:rPr>
              <a:t>of</a:t>
            </a:r>
            <a:r>
              <a:rPr lang="de-DE" sz="1100">
                <a:latin typeface="ABBvoice Light"/>
              </a:rPr>
              <a:t> </a:t>
            </a:r>
            <a:r>
              <a:rPr lang="de-DE" sz="1100" err="1">
                <a:latin typeface="ABBvoice Light"/>
              </a:rPr>
              <a:t>the</a:t>
            </a:r>
            <a:r>
              <a:rPr lang="de-DE" sz="1100">
                <a:latin typeface="ABBvoice Light"/>
              </a:rPr>
              <a:t> last </a:t>
            </a:r>
            <a:r>
              <a:rPr lang="de-DE" sz="1100" err="1">
                <a:latin typeface="ABBvoice Light"/>
              </a:rPr>
              <a:t>generation</a:t>
            </a:r>
            <a:endParaRPr lang="de-DE" sz="1100">
              <a:latin typeface="ABBvoice Light"/>
            </a:endParaRPr>
          </a:p>
          <a:p>
            <a:r>
              <a:rPr lang="sv-SE" sz="1100">
                <a:latin typeface="ABBvoice Light"/>
              </a:rPr>
              <a:t>Strong </a:t>
            </a:r>
            <a:r>
              <a:rPr lang="sv-SE" sz="1100" err="1">
                <a:latin typeface="ABBvoice Light"/>
              </a:rPr>
              <a:t>local</a:t>
            </a:r>
            <a:r>
              <a:rPr lang="sv-SE" sz="1100">
                <a:latin typeface="ABBvoice Light"/>
              </a:rPr>
              <a:t> </a:t>
            </a:r>
            <a:r>
              <a:rPr lang="sv-SE" sz="1100" err="1">
                <a:latin typeface="ABBvoice Light"/>
              </a:rPr>
              <a:t>presence</a:t>
            </a:r>
            <a:r>
              <a:rPr lang="sv-SE" sz="1100">
                <a:latin typeface="ABBvoice Light"/>
              </a:rPr>
              <a:t>, </a:t>
            </a:r>
            <a:r>
              <a:rPr lang="sv-SE" sz="1100" err="1">
                <a:latin typeface="ABBvoice Light"/>
              </a:rPr>
              <a:t>offering</a:t>
            </a:r>
            <a:r>
              <a:rPr lang="sv-SE" sz="1100">
                <a:latin typeface="ABBvoice Light"/>
              </a:rPr>
              <a:t> </a:t>
            </a:r>
            <a:r>
              <a:rPr lang="sv-SE" sz="1100" err="1">
                <a:latin typeface="ABBvoice Light"/>
              </a:rPr>
              <a:t>engineered</a:t>
            </a:r>
            <a:r>
              <a:rPr lang="sv-SE" sz="1100">
                <a:latin typeface="ABBvoice Light"/>
              </a:rPr>
              <a:t> solutions and optimal  installations</a:t>
            </a:r>
            <a:endParaRPr lang="sv-SE" sz="1100"/>
          </a:p>
          <a:p>
            <a:pPr marL="285750" indent="-285750">
              <a:spcBef>
                <a:spcPts val="600"/>
              </a:spcBef>
              <a:buFont typeface="Arial" panose="020B0604020202020204" pitchFamily="34" charset="0"/>
              <a:buChar char="•"/>
            </a:pPr>
            <a:r>
              <a:rPr lang="sv-SE" sz="1100" err="1">
                <a:latin typeface="ABBvoice Light"/>
              </a:rPr>
              <a:t>Weighing</a:t>
            </a:r>
            <a:r>
              <a:rPr lang="sv-SE" sz="1100">
                <a:latin typeface="ABBvoice Light"/>
              </a:rPr>
              <a:t> controllers for simple and for </a:t>
            </a:r>
            <a:r>
              <a:rPr lang="sv-SE" sz="1100" err="1">
                <a:latin typeface="ABBvoice Light"/>
              </a:rPr>
              <a:t>challenging</a:t>
            </a:r>
            <a:r>
              <a:rPr lang="sv-SE" sz="1100">
                <a:latin typeface="ABBvoice Light"/>
              </a:rPr>
              <a:t> </a:t>
            </a:r>
            <a:r>
              <a:rPr lang="sv-SE" sz="1100" err="1">
                <a:latin typeface="ABBvoice Light"/>
              </a:rPr>
              <a:t>applications</a:t>
            </a:r>
            <a:endParaRPr lang="sv-SE" sz="1100">
              <a:latin typeface="ABBvoice Light"/>
            </a:endParaRPr>
          </a:p>
          <a:p>
            <a:pPr marL="285750" indent="-285750">
              <a:spcBef>
                <a:spcPts val="600"/>
              </a:spcBef>
              <a:buFont typeface="Arial" panose="020B0604020202020204" pitchFamily="34" charset="0"/>
              <a:buChar char="•"/>
            </a:pPr>
            <a:r>
              <a:rPr lang="sv-SE" sz="1100" err="1">
                <a:latin typeface="ABBvoice Light"/>
              </a:rPr>
              <a:t>Freely</a:t>
            </a:r>
            <a:r>
              <a:rPr lang="sv-SE" sz="1100">
                <a:latin typeface="ABBvoice Light"/>
              </a:rPr>
              <a:t> </a:t>
            </a:r>
            <a:r>
              <a:rPr lang="sv-SE" sz="1100" err="1">
                <a:latin typeface="ABBvoice Light"/>
              </a:rPr>
              <a:t>programable</a:t>
            </a:r>
            <a:r>
              <a:rPr lang="sv-SE" sz="1100">
                <a:latin typeface="ABBvoice Light"/>
              </a:rPr>
              <a:t> </a:t>
            </a:r>
            <a:r>
              <a:rPr lang="sv-SE" sz="1100" err="1">
                <a:latin typeface="ABBvoice Light"/>
              </a:rPr>
              <a:t>weighing</a:t>
            </a:r>
            <a:r>
              <a:rPr lang="sv-SE" sz="1100">
                <a:latin typeface="ABBvoice Light"/>
              </a:rPr>
              <a:t> controllers for </a:t>
            </a:r>
            <a:r>
              <a:rPr lang="sv-SE" sz="1100" err="1">
                <a:latin typeface="ABBvoice Light"/>
              </a:rPr>
              <a:t>each</a:t>
            </a:r>
            <a:r>
              <a:rPr lang="sv-SE" sz="1100">
                <a:latin typeface="ABBvoice Light"/>
              </a:rPr>
              <a:t> </a:t>
            </a:r>
            <a:r>
              <a:rPr lang="sv-SE" sz="1100" err="1">
                <a:latin typeface="ABBvoice Light"/>
              </a:rPr>
              <a:t>application</a:t>
            </a:r>
            <a:endParaRPr lang="sv-SE" sz="1100">
              <a:latin typeface="ABBvoice Light"/>
            </a:endParaRPr>
          </a:p>
          <a:p>
            <a:pPr marL="285750" indent="-285750">
              <a:spcBef>
                <a:spcPts val="600"/>
              </a:spcBef>
              <a:buFont typeface="Arial" panose="020B0604020202020204" pitchFamily="34" charset="0"/>
              <a:buChar char="•"/>
            </a:pPr>
            <a:r>
              <a:rPr lang="sv-SE" sz="1100">
                <a:latin typeface="ABBvoice Light"/>
              </a:rPr>
              <a:t>Standard software for </a:t>
            </a:r>
            <a:r>
              <a:rPr lang="sv-SE" sz="1100" err="1">
                <a:latin typeface="ABBvoice Light"/>
              </a:rPr>
              <a:t>filling</a:t>
            </a:r>
            <a:r>
              <a:rPr lang="sv-SE" sz="1100">
                <a:latin typeface="ABBvoice Light"/>
              </a:rPr>
              <a:t>, </a:t>
            </a:r>
            <a:r>
              <a:rPr lang="sv-SE" sz="1100" err="1">
                <a:latin typeface="ABBvoice Light"/>
              </a:rPr>
              <a:t>batching</a:t>
            </a:r>
            <a:r>
              <a:rPr lang="sv-SE" sz="1100">
                <a:latin typeface="ABBvoice Light"/>
              </a:rPr>
              <a:t>, </a:t>
            </a:r>
            <a:r>
              <a:rPr lang="sv-SE" sz="1100" err="1">
                <a:latin typeface="ABBvoice Light"/>
              </a:rPr>
              <a:t>checking</a:t>
            </a:r>
            <a:r>
              <a:rPr lang="sv-SE" sz="1100">
                <a:latin typeface="ABBvoice Light"/>
              </a:rPr>
              <a:t>, </a:t>
            </a:r>
            <a:r>
              <a:rPr lang="sv-SE" sz="1100" err="1">
                <a:latin typeface="ABBvoice Light"/>
              </a:rPr>
              <a:t>remote</a:t>
            </a:r>
            <a:r>
              <a:rPr lang="sv-SE" sz="1100">
                <a:latin typeface="ABBvoice Light"/>
              </a:rPr>
              <a:t> </a:t>
            </a:r>
            <a:r>
              <a:rPr lang="sv-SE" sz="1100" err="1">
                <a:latin typeface="ABBvoice Light"/>
              </a:rPr>
              <a:t>control</a:t>
            </a:r>
            <a:r>
              <a:rPr lang="sv-SE" sz="1100">
                <a:latin typeface="ABBvoice Light"/>
              </a:rPr>
              <a:t>, </a:t>
            </a:r>
            <a:br>
              <a:rPr lang="sv-SE" sz="1100"/>
            </a:br>
            <a:r>
              <a:rPr lang="sv-SE" sz="1100" err="1">
                <a:latin typeface="ABBvoice Light"/>
              </a:rPr>
              <a:t>belt</a:t>
            </a:r>
            <a:r>
              <a:rPr lang="sv-SE" sz="1100">
                <a:latin typeface="ABBvoice Light"/>
              </a:rPr>
              <a:t> </a:t>
            </a:r>
            <a:r>
              <a:rPr lang="sv-SE" sz="1100" err="1">
                <a:latin typeface="ABBvoice Light"/>
              </a:rPr>
              <a:t>scales</a:t>
            </a:r>
            <a:r>
              <a:rPr lang="sv-SE" sz="1100">
                <a:latin typeface="ABBvoice Light"/>
              </a:rPr>
              <a:t>, etc.</a:t>
            </a:r>
          </a:p>
          <a:p>
            <a:pPr marL="285750" indent="-285750">
              <a:spcBef>
                <a:spcPts val="600"/>
              </a:spcBef>
              <a:buFont typeface="Arial" panose="020B0604020202020204" pitchFamily="34" charset="0"/>
              <a:buChar char="•"/>
            </a:pPr>
            <a:r>
              <a:rPr lang="sv-SE" sz="1100">
                <a:latin typeface="ABBvoice Light"/>
              </a:rPr>
              <a:t>Interfaces for </a:t>
            </a:r>
            <a:r>
              <a:rPr lang="sv-SE" sz="1100" err="1">
                <a:latin typeface="ABBvoice Light"/>
              </a:rPr>
              <a:t>Profibus</a:t>
            </a:r>
            <a:r>
              <a:rPr lang="sv-SE" sz="1100">
                <a:latin typeface="ABBvoice Light"/>
              </a:rPr>
              <a:t>, </a:t>
            </a:r>
            <a:r>
              <a:rPr lang="sv-SE" sz="1100" err="1">
                <a:latin typeface="ABBvoice Light"/>
              </a:rPr>
              <a:t>Profinet</a:t>
            </a:r>
            <a:r>
              <a:rPr lang="sv-SE" sz="1100">
                <a:latin typeface="ABBvoice Light"/>
              </a:rPr>
              <a:t>, Ethernet, </a:t>
            </a:r>
            <a:r>
              <a:rPr lang="sv-SE" sz="1100" err="1">
                <a:latin typeface="ABBvoice Light"/>
              </a:rPr>
              <a:t>Modbus</a:t>
            </a:r>
            <a:r>
              <a:rPr lang="sv-SE" sz="1100">
                <a:latin typeface="ABBvoice Light"/>
              </a:rPr>
              <a:t>, </a:t>
            </a:r>
            <a:r>
              <a:rPr lang="sv-SE" sz="1100" err="1">
                <a:latin typeface="ABBvoice Light"/>
              </a:rPr>
              <a:t>serial</a:t>
            </a:r>
            <a:r>
              <a:rPr lang="sv-SE" sz="1100">
                <a:latin typeface="ABBvoice Light"/>
              </a:rPr>
              <a:t>, digital, analog</a:t>
            </a:r>
          </a:p>
        </p:txBody>
      </p:sp>
      <p:grpSp>
        <p:nvGrpSpPr>
          <p:cNvPr id="4" name="Group 3">
            <a:extLst>
              <a:ext uri="{FF2B5EF4-FFF2-40B4-BE49-F238E27FC236}">
                <a16:creationId xmlns:a16="http://schemas.microsoft.com/office/drawing/2014/main" id="{A6B14D40-8C6E-B7DB-9DF6-A1AE77CD5265}"/>
              </a:ext>
            </a:extLst>
          </p:cNvPr>
          <p:cNvGrpSpPr/>
          <p:nvPr/>
        </p:nvGrpSpPr>
        <p:grpSpPr>
          <a:xfrm>
            <a:off x="7371425" y="2601637"/>
            <a:ext cx="1352644" cy="1503638"/>
            <a:chOff x="10504389" y="2601637"/>
            <a:chExt cx="1352644" cy="1503638"/>
          </a:xfrm>
        </p:grpSpPr>
        <p:pic>
          <p:nvPicPr>
            <p:cNvPr id="22" name="Graphic 21">
              <a:extLst>
                <a:ext uri="{FF2B5EF4-FFF2-40B4-BE49-F238E27FC236}">
                  <a16:creationId xmlns:a16="http://schemas.microsoft.com/office/drawing/2014/main" id="{0CE6F0AC-C33F-440A-881B-A599E369BC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0806" y="2601637"/>
              <a:ext cx="457200" cy="457200"/>
            </a:xfrm>
            <a:prstGeom prst="rect">
              <a:avLst/>
            </a:prstGeom>
          </p:spPr>
        </p:pic>
        <p:sp>
          <p:nvSpPr>
            <p:cNvPr id="33" name="TextBox 32">
              <a:extLst>
                <a:ext uri="{FF2B5EF4-FFF2-40B4-BE49-F238E27FC236}">
                  <a16:creationId xmlns:a16="http://schemas.microsoft.com/office/drawing/2014/main" id="{95712337-639F-4E66-680C-5075C9120DF0}"/>
                </a:ext>
              </a:extLst>
            </p:cNvPr>
            <p:cNvSpPr txBox="1"/>
            <p:nvPr/>
          </p:nvSpPr>
          <p:spPr bwMode="gray">
            <a:xfrm>
              <a:off x="10504389"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grpSp>
        <p:nvGrpSpPr>
          <p:cNvPr id="6" name="Group 5">
            <a:extLst>
              <a:ext uri="{FF2B5EF4-FFF2-40B4-BE49-F238E27FC236}">
                <a16:creationId xmlns:a16="http://schemas.microsoft.com/office/drawing/2014/main" id="{96AC424D-2038-00B6-84C8-1AF70D99E39D}"/>
              </a:ext>
            </a:extLst>
          </p:cNvPr>
          <p:cNvGrpSpPr/>
          <p:nvPr/>
        </p:nvGrpSpPr>
        <p:grpSpPr>
          <a:xfrm>
            <a:off x="5816224" y="2601637"/>
            <a:ext cx="1352644" cy="1503638"/>
            <a:chOff x="9151745" y="2601637"/>
            <a:chExt cx="1352644" cy="1503638"/>
          </a:xfrm>
        </p:grpSpPr>
        <p:pic>
          <p:nvPicPr>
            <p:cNvPr id="19" name="Graphic 18">
              <a:extLst>
                <a:ext uri="{FF2B5EF4-FFF2-40B4-BE49-F238E27FC236}">
                  <a16:creationId xmlns:a16="http://schemas.microsoft.com/office/drawing/2014/main" id="{4D0A811C-40D1-6986-EA08-541D508479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99467" y="2601637"/>
              <a:ext cx="457200" cy="457200"/>
            </a:xfrm>
            <a:prstGeom prst="rect">
              <a:avLst/>
            </a:prstGeom>
          </p:spPr>
        </p:pic>
        <p:sp>
          <p:nvSpPr>
            <p:cNvPr id="34" name="TextBox 33">
              <a:extLst>
                <a:ext uri="{FF2B5EF4-FFF2-40B4-BE49-F238E27FC236}">
                  <a16:creationId xmlns:a16="http://schemas.microsoft.com/office/drawing/2014/main" id="{48CAB443-AB2E-4DF5-5381-8B6281A6F4D0}"/>
                </a:ext>
              </a:extLst>
            </p:cNvPr>
            <p:cNvSpPr txBox="1"/>
            <p:nvPr/>
          </p:nvSpPr>
          <p:spPr bwMode="gray">
            <a:xfrm>
              <a:off x="9151745"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Lifecycle services</a:t>
              </a:r>
            </a:p>
          </p:txBody>
        </p:sp>
      </p:grpSp>
      <p:pic>
        <p:nvPicPr>
          <p:cNvPr id="7" name="Picture 6">
            <a:extLst>
              <a:ext uri="{FF2B5EF4-FFF2-40B4-BE49-F238E27FC236}">
                <a16:creationId xmlns:a16="http://schemas.microsoft.com/office/drawing/2014/main" id="{F00AFFEE-526F-B6FA-3618-9E58CF132D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49882" y="5133927"/>
            <a:ext cx="1934750" cy="1800833"/>
          </a:xfrm>
          <a:prstGeom prst="rect">
            <a:avLst/>
          </a:prstGeom>
        </p:spPr>
      </p:pic>
      <p:grpSp>
        <p:nvGrpSpPr>
          <p:cNvPr id="2" name="Group 1">
            <a:extLst>
              <a:ext uri="{FF2B5EF4-FFF2-40B4-BE49-F238E27FC236}">
                <a16:creationId xmlns:a16="http://schemas.microsoft.com/office/drawing/2014/main" id="{357AB6FC-58B4-5390-C5A5-2D0481BD07A7}"/>
              </a:ext>
            </a:extLst>
          </p:cNvPr>
          <p:cNvGrpSpPr/>
          <p:nvPr/>
        </p:nvGrpSpPr>
        <p:grpSpPr>
          <a:xfrm>
            <a:off x="8849073" y="2601637"/>
            <a:ext cx="1352644" cy="1503638"/>
            <a:chOff x="7387648" y="3687414"/>
            <a:chExt cx="1352644" cy="1503638"/>
          </a:xfrm>
        </p:grpSpPr>
        <p:pic>
          <p:nvPicPr>
            <p:cNvPr id="3" name="Graphic 2">
              <a:extLst>
                <a:ext uri="{FF2B5EF4-FFF2-40B4-BE49-F238E27FC236}">
                  <a16:creationId xmlns:a16="http://schemas.microsoft.com/office/drawing/2014/main" id="{E629AD32-2A4A-B33A-55EE-2BB003C18D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14718" y="3687414"/>
              <a:ext cx="457200" cy="457200"/>
            </a:xfrm>
            <a:prstGeom prst="rect">
              <a:avLst/>
            </a:prstGeom>
          </p:spPr>
        </p:pic>
        <p:sp>
          <p:nvSpPr>
            <p:cNvPr id="8" name="TextBox 7">
              <a:extLst>
                <a:ext uri="{FF2B5EF4-FFF2-40B4-BE49-F238E27FC236}">
                  <a16:creationId xmlns:a16="http://schemas.microsoft.com/office/drawing/2014/main" id="{24FC366D-EF12-401E-9444-40D7EAA88800}"/>
                </a:ext>
              </a:extLst>
            </p:cNvPr>
            <p:cNvSpPr txBox="1"/>
            <p:nvPr/>
          </p:nvSpPr>
          <p:spPr bwMode="gray">
            <a:xfrm>
              <a:off x="7387648" y="4333600"/>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Upgrades</a:t>
              </a:r>
            </a:p>
          </p:txBody>
        </p:sp>
      </p:grpSp>
      <p:grpSp>
        <p:nvGrpSpPr>
          <p:cNvPr id="14" name="Group 13">
            <a:extLst>
              <a:ext uri="{FF2B5EF4-FFF2-40B4-BE49-F238E27FC236}">
                <a16:creationId xmlns:a16="http://schemas.microsoft.com/office/drawing/2014/main" id="{CA823D1F-81E9-197D-AD23-628795980CE9}"/>
              </a:ext>
            </a:extLst>
          </p:cNvPr>
          <p:cNvGrpSpPr/>
          <p:nvPr/>
        </p:nvGrpSpPr>
        <p:grpSpPr>
          <a:xfrm>
            <a:off x="8808952" y="4308903"/>
            <a:ext cx="1352644" cy="1503638"/>
            <a:chOff x="7593611" y="2601637"/>
            <a:chExt cx="1352644" cy="1503638"/>
          </a:xfrm>
        </p:grpSpPr>
        <p:pic>
          <p:nvPicPr>
            <p:cNvPr id="12" name="Graphic 11">
              <a:extLst>
                <a:ext uri="{FF2B5EF4-FFF2-40B4-BE49-F238E27FC236}">
                  <a16:creationId xmlns:a16="http://schemas.microsoft.com/office/drawing/2014/main" id="{40AABE26-C2DA-2D20-2CB3-043928CBBD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41333" y="2601637"/>
              <a:ext cx="457200" cy="457200"/>
            </a:xfrm>
            <a:prstGeom prst="rect">
              <a:avLst/>
            </a:prstGeom>
          </p:spPr>
        </p:pic>
        <p:sp>
          <p:nvSpPr>
            <p:cNvPr id="13" name="TextBox 12">
              <a:extLst>
                <a:ext uri="{FF2B5EF4-FFF2-40B4-BE49-F238E27FC236}">
                  <a16:creationId xmlns:a16="http://schemas.microsoft.com/office/drawing/2014/main" id="{2B3E8FAB-3D08-20CA-FC1C-D0BCEF6CCA32}"/>
                </a:ext>
              </a:extLst>
            </p:cNvPr>
            <p:cNvSpPr txBox="1"/>
            <p:nvPr/>
          </p:nvSpPr>
          <p:spPr bwMode="gray">
            <a:xfrm>
              <a:off x="7593611"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Commissioning</a:t>
              </a:r>
            </a:p>
          </p:txBody>
        </p:sp>
      </p:grpSp>
      <p:grpSp>
        <p:nvGrpSpPr>
          <p:cNvPr id="18" name="Group 17">
            <a:extLst>
              <a:ext uri="{FF2B5EF4-FFF2-40B4-BE49-F238E27FC236}">
                <a16:creationId xmlns:a16="http://schemas.microsoft.com/office/drawing/2014/main" id="{59CCC915-A4F5-9CD6-F9D3-90F8862A2EB9}"/>
              </a:ext>
            </a:extLst>
          </p:cNvPr>
          <p:cNvGrpSpPr/>
          <p:nvPr/>
        </p:nvGrpSpPr>
        <p:grpSpPr>
          <a:xfrm>
            <a:off x="7300143" y="4308903"/>
            <a:ext cx="1352644" cy="1503638"/>
            <a:chOff x="5949764" y="2601637"/>
            <a:chExt cx="1352644" cy="1503638"/>
          </a:xfrm>
        </p:grpSpPr>
        <p:pic>
          <p:nvPicPr>
            <p:cNvPr id="16" name="Graphic 15">
              <a:extLst>
                <a:ext uri="{FF2B5EF4-FFF2-40B4-BE49-F238E27FC236}">
                  <a16:creationId xmlns:a16="http://schemas.microsoft.com/office/drawing/2014/main" id="{E772D448-AE0B-AA1F-2BCF-5E995D25C91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97486" y="2601637"/>
              <a:ext cx="457200" cy="457200"/>
            </a:xfrm>
            <a:prstGeom prst="rect">
              <a:avLst/>
            </a:prstGeom>
          </p:spPr>
        </p:pic>
        <p:sp>
          <p:nvSpPr>
            <p:cNvPr id="17" name="TextBox 16">
              <a:extLst>
                <a:ext uri="{FF2B5EF4-FFF2-40B4-BE49-F238E27FC236}">
                  <a16:creationId xmlns:a16="http://schemas.microsoft.com/office/drawing/2014/main" id="{9596AA7A-6353-E37A-B4D4-4450C30F1970}"/>
                </a:ext>
              </a:extLst>
            </p:cNvPr>
            <p:cNvSpPr txBox="1"/>
            <p:nvPr/>
          </p:nvSpPr>
          <p:spPr bwMode="gray">
            <a:xfrm>
              <a:off x="5949764"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Repairs</a:t>
              </a:r>
            </a:p>
          </p:txBody>
        </p:sp>
      </p:grpSp>
      <p:grpSp>
        <p:nvGrpSpPr>
          <p:cNvPr id="24" name="Group 23">
            <a:extLst>
              <a:ext uri="{FF2B5EF4-FFF2-40B4-BE49-F238E27FC236}">
                <a16:creationId xmlns:a16="http://schemas.microsoft.com/office/drawing/2014/main" id="{FF8FD0EF-0CE9-8CF2-3969-74903E88B583}"/>
              </a:ext>
            </a:extLst>
          </p:cNvPr>
          <p:cNvGrpSpPr/>
          <p:nvPr/>
        </p:nvGrpSpPr>
        <p:grpSpPr>
          <a:xfrm>
            <a:off x="10376773" y="2601346"/>
            <a:ext cx="1352644" cy="1503638"/>
            <a:chOff x="5795127" y="2202019"/>
            <a:chExt cx="1352644" cy="1503638"/>
          </a:xfrm>
        </p:grpSpPr>
        <p:pic>
          <p:nvPicPr>
            <p:cNvPr id="21" name="Graphic 20">
              <a:extLst>
                <a:ext uri="{FF2B5EF4-FFF2-40B4-BE49-F238E27FC236}">
                  <a16:creationId xmlns:a16="http://schemas.microsoft.com/office/drawing/2014/main" id="{732DE1F5-97B1-D7F9-256E-FF078CECC1D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33370" y="2202019"/>
              <a:ext cx="457200" cy="457200"/>
            </a:xfrm>
            <a:prstGeom prst="rect">
              <a:avLst/>
            </a:prstGeom>
          </p:spPr>
        </p:pic>
        <p:sp>
          <p:nvSpPr>
            <p:cNvPr id="23" name="TextBox 22">
              <a:extLst>
                <a:ext uri="{FF2B5EF4-FFF2-40B4-BE49-F238E27FC236}">
                  <a16:creationId xmlns:a16="http://schemas.microsoft.com/office/drawing/2014/main" id="{B3DC72CB-0571-D9C7-82A4-DEE9B9CA3563}"/>
                </a:ext>
              </a:extLst>
            </p:cNvPr>
            <p:cNvSpPr txBox="1"/>
            <p:nvPr/>
          </p:nvSpPr>
          <p:spPr bwMode="gray">
            <a:xfrm>
              <a:off x="5795127" y="2848205"/>
              <a:ext cx="1352644" cy="857452"/>
            </a:xfrm>
            <a:prstGeom prst="rect">
              <a:avLst/>
            </a:prstGeom>
            <a:noFill/>
          </p:spPr>
          <p:txBody>
            <a:bodyPr wrap="square" lIns="0" tIns="0" rIns="0" bIns="0" rtlCol="0" anchor="t">
              <a:noAutofit/>
            </a:bodyPr>
            <a:lstStyle/>
            <a:p>
              <a:pPr algn="ctr">
                <a:spcBef>
                  <a:spcPts val="600"/>
                </a:spcBef>
              </a:pPr>
              <a:r>
                <a:rPr lang="en-US" sz="1400">
                  <a:latin typeface="ABBvoice Light"/>
                  <a:ea typeface="ABBvoice Light" panose="020D0403020503020204" pitchFamily="34" charset="0"/>
                  <a:cs typeface="ABBvoice Light" panose="020D0403020503020204" pitchFamily="34" charset="0"/>
                </a:rPr>
                <a:t>Spares &amp; Consumables</a:t>
              </a:r>
            </a:p>
          </p:txBody>
        </p:sp>
      </p:grpSp>
      <p:sp>
        <p:nvSpPr>
          <p:cNvPr id="29" name="TextBox 28">
            <a:extLst>
              <a:ext uri="{FF2B5EF4-FFF2-40B4-BE49-F238E27FC236}">
                <a16:creationId xmlns:a16="http://schemas.microsoft.com/office/drawing/2014/main" id="{C00F5C74-0DDE-A164-3E36-94F85CE36CFA}"/>
              </a:ext>
            </a:extLst>
          </p:cNvPr>
          <p:cNvSpPr txBox="1"/>
          <p:nvPr/>
        </p:nvSpPr>
        <p:spPr bwMode="gray">
          <a:xfrm>
            <a:off x="44443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SOLUTION</a:t>
            </a:r>
          </a:p>
        </p:txBody>
      </p:sp>
      <p:sp>
        <p:nvSpPr>
          <p:cNvPr id="35" name="TextBox 34">
            <a:extLst>
              <a:ext uri="{FF2B5EF4-FFF2-40B4-BE49-F238E27FC236}">
                <a16:creationId xmlns:a16="http://schemas.microsoft.com/office/drawing/2014/main" id="{41FA7959-6D17-55B2-314D-D5FB64667D41}"/>
              </a:ext>
            </a:extLst>
          </p:cNvPr>
          <p:cNvSpPr txBox="1"/>
          <p:nvPr/>
        </p:nvSpPr>
        <p:spPr bwMode="gray">
          <a:xfrm>
            <a:off x="607737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SERVICE OFFERING</a:t>
            </a:r>
          </a:p>
        </p:txBody>
      </p:sp>
    </p:spTree>
    <p:extLst>
      <p:ext uri="{BB962C8B-B14F-4D97-AF65-F5344CB8AC3E}">
        <p14:creationId xmlns:p14="http://schemas.microsoft.com/office/powerpoint/2010/main" val="329771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5502947" y="0"/>
            <a:ext cx="668905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sv-SE" b="1"/>
              <a:t>Web Tension system</a:t>
            </a:r>
            <a:br>
              <a:rPr lang="sv-SE" b="1"/>
            </a:br>
            <a:r>
              <a:rPr lang="sv-SE" err="1">
                <a:latin typeface="ABBvoice Light"/>
              </a:rPr>
              <a:t>Measuring</a:t>
            </a:r>
            <a:r>
              <a:rPr lang="sv-SE">
                <a:latin typeface="ABBvoice Light"/>
              </a:rPr>
              <a:t> the web tension in paper </a:t>
            </a:r>
            <a:r>
              <a:rPr lang="sv-SE" err="1">
                <a:latin typeface="ABBvoice Light"/>
              </a:rPr>
              <a:t>mills</a:t>
            </a:r>
            <a:r>
              <a:rPr lang="sv-SE">
                <a:latin typeface="ABBvoice Light"/>
              </a:rPr>
              <a:t> and </a:t>
            </a:r>
            <a:r>
              <a:rPr lang="sv-SE" err="1">
                <a:latin typeface="ABBvoice Light"/>
              </a:rPr>
              <a:t>converting</a:t>
            </a:r>
            <a:br>
              <a:rPr lang="en-US"/>
            </a:br>
            <a:br>
              <a:rPr lang="sv-SE"/>
            </a:br>
            <a:br>
              <a:rPr lang="sv-SE"/>
            </a:br>
            <a:br>
              <a:rPr lang="sv-SE" sz="2000" i="1"/>
            </a:br>
            <a:endParaRPr lang="en-US"/>
          </a:p>
        </p:txBody>
      </p:sp>
      <p:sp>
        <p:nvSpPr>
          <p:cNvPr id="9" name="Content Placeholder 5">
            <a:extLst>
              <a:ext uri="{FF2B5EF4-FFF2-40B4-BE49-F238E27FC236}">
                <a16:creationId xmlns:a16="http://schemas.microsoft.com/office/drawing/2014/main" id="{46A3EFC4-1C65-237B-CFE4-E2D98529FC59}"/>
              </a:ext>
            </a:extLst>
          </p:cNvPr>
          <p:cNvSpPr txBox="1">
            <a:spLocks/>
          </p:cNvSpPr>
          <p:nvPr/>
        </p:nvSpPr>
        <p:spPr bwMode="gray">
          <a:xfrm>
            <a:off x="405154" y="2749684"/>
            <a:ext cx="4852120" cy="3589639"/>
          </a:xfrm>
          <a:prstGeom prst="rect">
            <a:avLst/>
          </a:prstGeom>
        </p:spPr>
        <p:txBody>
          <a:bodyPr vert="horz" lIns="0" tIns="0" rIns="0" bIns="0" rtlCol="0">
            <a:noAutofit/>
          </a:bodyPr>
          <a:lstStyle>
            <a:defPPr>
              <a:defRPr lang="en-US"/>
            </a:defPPr>
            <a:lvl1pPr marL="285750" indent="-285750" defTabSz="914491">
              <a:spcBef>
                <a:spcPts val="600"/>
              </a:spcBef>
              <a:buFont typeface="Arial" panose="020B0604020202020204" pitchFamily="34" charset="0"/>
              <a:buChar char="•"/>
              <a:defRPr sz="1200">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pPr marL="285750" indent="-285750">
              <a:buFont typeface="Arial" panose="020B0604020202020204" pitchFamily="34" charset="0"/>
              <a:buChar char="•"/>
            </a:pPr>
            <a:r>
              <a:rPr lang="sv-SE" sz="1200"/>
              <a:t>Robust Pressductor technology</a:t>
            </a:r>
          </a:p>
          <a:p>
            <a:pPr marL="285750" indent="-285750">
              <a:lnSpc>
                <a:spcPct val="120000"/>
              </a:lnSpc>
              <a:buFont typeface="Arial" panose="020B0604020202020204" pitchFamily="34" charset="0"/>
              <a:buChar char="•"/>
            </a:pPr>
            <a:r>
              <a:rPr lang="sv-SE" sz="1200"/>
              <a:t>Resiliant to harsh environments</a:t>
            </a:r>
          </a:p>
          <a:p>
            <a:pPr marL="285750" indent="-285750">
              <a:lnSpc>
                <a:spcPct val="120000"/>
              </a:lnSpc>
              <a:buFont typeface="Arial" panose="020B0604020202020204" pitchFamily="34" charset="0"/>
              <a:buChar char="•"/>
            </a:pPr>
            <a:r>
              <a:rPr lang="sv-SE" sz="1200"/>
              <a:t>Superior long-term stability without signal drift</a:t>
            </a:r>
          </a:p>
          <a:p>
            <a:pPr marL="285750" indent="-285750">
              <a:lnSpc>
                <a:spcPct val="120000"/>
              </a:lnSpc>
              <a:buFont typeface="Arial" panose="020B0604020202020204" pitchFamily="34" charset="0"/>
              <a:buChar char="•"/>
            </a:pPr>
            <a:r>
              <a:rPr lang="sv-SE" sz="1200"/>
              <a:t>High accuracy &amp; repeatability</a:t>
            </a:r>
          </a:p>
          <a:p>
            <a:pPr marL="285750" indent="-285750">
              <a:lnSpc>
                <a:spcPct val="120000"/>
              </a:lnSpc>
              <a:buFont typeface="Arial" panose="020B0604020202020204" pitchFamily="34" charset="0"/>
              <a:buChar char="•"/>
            </a:pPr>
            <a:r>
              <a:rPr lang="sv-SE" sz="1200"/>
              <a:t>Basically maintenance free with no need for recalibration</a:t>
            </a:r>
          </a:p>
          <a:p>
            <a:pPr marL="285750" indent="-285750">
              <a:lnSpc>
                <a:spcPct val="120000"/>
              </a:lnSpc>
              <a:buFont typeface="Arial" panose="020B0604020202020204" pitchFamily="34" charset="0"/>
              <a:buChar char="•"/>
            </a:pPr>
            <a:r>
              <a:rPr lang="sv-SE" sz="1200"/>
              <a:t>High overload tolerance</a:t>
            </a:r>
          </a:p>
          <a:p>
            <a:pPr marL="285750" indent="-285750">
              <a:lnSpc>
                <a:spcPct val="120000"/>
              </a:lnSpc>
              <a:buFont typeface="Arial" panose="020B0604020202020204" pitchFamily="34" charset="0"/>
              <a:buChar char="•"/>
            </a:pPr>
            <a:r>
              <a:rPr lang="sv-SE" sz="1200"/>
              <a:t>Easy to install and start-up</a:t>
            </a:r>
          </a:p>
          <a:p>
            <a:pPr marL="285750" indent="-285750">
              <a:lnSpc>
                <a:spcPct val="120000"/>
              </a:lnSpc>
              <a:buFont typeface="Arial" panose="020B0604020202020204" pitchFamily="34" charset="0"/>
              <a:buChar char="•"/>
            </a:pPr>
            <a:r>
              <a:rPr lang="sv-SE" sz="1200"/>
              <a:t>Strong local presence, offering engineered solutions and optimal installations</a:t>
            </a:r>
          </a:p>
        </p:txBody>
      </p:sp>
      <p:pic>
        <p:nvPicPr>
          <p:cNvPr id="3" name="Picture 2" descr="A picture containing LEGO&#10;&#10;Description automatically generated with low confidence">
            <a:extLst>
              <a:ext uri="{FF2B5EF4-FFF2-40B4-BE49-F238E27FC236}">
                <a16:creationId xmlns:a16="http://schemas.microsoft.com/office/drawing/2014/main" id="{A3A203E5-BA4E-7D00-CF97-3B5DA1862D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3794" y="5807043"/>
            <a:ext cx="2373335" cy="999233"/>
          </a:xfrm>
          <a:prstGeom prst="rect">
            <a:avLst/>
          </a:prstGeom>
        </p:spPr>
      </p:pic>
      <p:grpSp>
        <p:nvGrpSpPr>
          <p:cNvPr id="8" name="Group 7">
            <a:extLst>
              <a:ext uri="{FF2B5EF4-FFF2-40B4-BE49-F238E27FC236}">
                <a16:creationId xmlns:a16="http://schemas.microsoft.com/office/drawing/2014/main" id="{5164513F-1A22-3D21-DB1F-FB1B97F25B81}"/>
              </a:ext>
            </a:extLst>
          </p:cNvPr>
          <p:cNvGrpSpPr/>
          <p:nvPr/>
        </p:nvGrpSpPr>
        <p:grpSpPr>
          <a:xfrm>
            <a:off x="8940827" y="2601637"/>
            <a:ext cx="1352644" cy="1503638"/>
            <a:chOff x="7593611" y="2601637"/>
            <a:chExt cx="1352644" cy="1503638"/>
          </a:xfrm>
        </p:grpSpPr>
        <p:pic>
          <p:nvPicPr>
            <p:cNvPr id="11" name="Graphic 10">
              <a:extLst>
                <a:ext uri="{FF2B5EF4-FFF2-40B4-BE49-F238E27FC236}">
                  <a16:creationId xmlns:a16="http://schemas.microsoft.com/office/drawing/2014/main" id="{3E11B69E-59DF-6B7D-2ED9-D639DF540D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1333" y="2601637"/>
              <a:ext cx="457200" cy="457200"/>
            </a:xfrm>
            <a:prstGeom prst="rect">
              <a:avLst/>
            </a:prstGeom>
          </p:spPr>
        </p:pic>
        <p:sp>
          <p:nvSpPr>
            <p:cNvPr id="12" name="TextBox 11">
              <a:extLst>
                <a:ext uri="{FF2B5EF4-FFF2-40B4-BE49-F238E27FC236}">
                  <a16:creationId xmlns:a16="http://schemas.microsoft.com/office/drawing/2014/main" id="{C2AE8FF9-34E6-0194-14C0-0808207FEF29}"/>
                </a:ext>
              </a:extLst>
            </p:cNvPr>
            <p:cNvSpPr txBox="1"/>
            <p:nvPr/>
          </p:nvSpPr>
          <p:spPr bwMode="gray">
            <a:xfrm>
              <a:off x="7593611"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Commissioning</a:t>
              </a:r>
            </a:p>
          </p:txBody>
        </p:sp>
      </p:grpSp>
      <p:grpSp>
        <p:nvGrpSpPr>
          <p:cNvPr id="13" name="Group 12">
            <a:extLst>
              <a:ext uri="{FF2B5EF4-FFF2-40B4-BE49-F238E27FC236}">
                <a16:creationId xmlns:a16="http://schemas.microsoft.com/office/drawing/2014/main" id="{428EE063-BAF0-064E-6573-4B0918585931}"/>
              </a:ext>
            </a:extLst>
          </p:cNvPr>
          <p:cNvGrpSpPr/>
          <p:nvPr/>
        </p:nvGrpSpPr>
        <p:grpSpPr>
          <a:xfrm>
            <a:off x="7296980" y="2601637"/>
            <a:ext cx="1352644" cy="1503638"/>
            <a:chOff x="5949764" y="2601637"/>
            <a:chExt cx="1352644" cy="1503638"/>
          </a:xfrm>
        </p:grpSpPr>
        <p:pic>
          <p:nvPicPr>
            <p:cNvPr id="14" name="Graphic 13">
              <a:extLst>
                <a:ext uri="{FF2B5EF4-FFF2-40B4-BE49-F238E27FC236}">
                  <a16:creationId xmlns:a16="http://schemas.microsoft.com/office/drawing/2014/main" id="{A9CB3DB4-D632-8FE8-818A-E18D5F4CE0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7486" y="2601637"/>
              <a:ext cx="457200" cy="457200"/>
            </a:xfrm>
            <a:prstGeom prst="rect">
              <a:avLst/>
            </a:prstGeom>
          </p:spPr>
        </p:pic>
        <p:sp>
          <p:nvSpPr>
            <p:cNvPr id="15" name="TextBox 14">
              <a:extLst>
                <a:ext uri="{FF2B5EF4-FFF2-40B4-BE49-F238E27FC236}">
                  <a16:creationId xmlns:a16="http://schemas.microsoft.com/office/drawing/2014/main" id="{897B0563-5DFA-E0A1-B0A4-D717DBBC6ED0}"/>
                </a:ext>
              </a:extLst>
            </p:cNvPr>
            <p:cNvSpPr txBox="1"/>
            <p:nvPr/>
          </p:nvSpPr>
          <p:spPr bwMode="gray">
            <a:xfrm>
              <a:off x="5949764"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Repairs</a:t>
              </a:r>
            </a:p>
          </p:txBody>
        </p:sp>
      </p:grpSp>
      <p:grpSp>
        <p:nvGrpSpPr>
          <p:cNvPr id="16" name="Group 15">
            <a:extLst>
              <a:ext uri="{FF2B5EF4-FFF2-40B4-BE49-F238E27FC236}">
                <a16:creationId xmlns:a16="http://schemas.microsoft.com/office/drawing/2014/main" id="{1D3C29D5-795E-C6AF-7282-E736A3CDF4FF}"/>
              </a:ext>
            </a:extLst>
          </p:cNvPr>
          <p:cNvGrpSpPr/>
          <p:nvPr/>
        </p:nvGrpSpPr>
        <p:grpSpPr>
          <a:xfrm>
            <a:off x="7525560" y="4144614"/>
            <a:ext cx="1352644" cy="1503638"/>
            <a:chOff x="10504389" y="2601637"/>
            <a:chExt cx="1352644" cy="1503638"/>
          </a:xfrm>
        </p:grpSpPr>
        <p:pic>
          <p:nvPicPr>
            <p:cNvPr id="17" name="Graphic 16">
              <a:extLst>
                <a:ext uri="{FF2B5EF4-FFF2-40B4-BE49-F238E27FC236}">
                  <a16:creationId xmlns:a16="http://schemas.microsoft.com/office/drawing/2014/main" id="{D1F34364-57B1-EBC6-007F-40EF2707F2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10806" y="2601637"/>
              <a:ext cx="457200" cy="457200"/>
            </a:xfrm>
            <a:prstGeom prst="rect">
              <a:avLst/>
            </a:prstGeom>
          </p:spPr>
        </p:pic>
        <p:sp>
          <p:nvSpPr>
            <p:cNvPr id="18" name="TextBox 17">
              <a:extLst>
                <a:ext uri="{FF2B5EF4-FFF2-40B4-BE49-F238E27FC236}">
                  <a16:creationId xmlns:a16="http://schemas.microsoft.com/office/drawing/2014/main" id="{44522B70-B29C-1DEC-4B41-F0045B77CC57}"/>
                </a:ext>
              </a:extLst>
            </p:cNvPr>
            <p:cNvSpPr txBox="1"/>
            <p:nvPr/>
          </p:nvSpPr>
          <p:spPr bwMode="gray">
            <a:xfrm>
              <a:off x="10504389"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grpSp>
        <p:nvGrpSpPr>
          <p:cNvPr id="20" name="Group 19">
            <a:extLst>
              <a:ext uri="{FF2B5EF4-FFF2-40B4-BE49-F238E27FC236}">
                <a16:creationId xmlns:a16="http://schemas.microsoft.com/office/drawing/2014/main" id="{A8A4DEB1-B9E6-66FD-C9D1-C5E40087F021}"/>
              </a:ext>
            </a:extLst>
          </p:cNvPr>
          <p:cNvGrpSpPr/>
          <p:nvPr/>
        </p:nvGrpSpPr>
        <p:grpSpPr>
          <a:xfrm>
            <a:off x="10498961" y="2601637"/>
            <a:ext cx="1352644" cy="1503638"/>
            <a:chOff x="9151745" y="2601637"/>
            <a:chExt cx="1352644" cy="1503638"/>
          </a:xfrm>
        </p:grpSpPr>
        <p:pic>
          <p:nvPicPr>
            <p:cNvPr id="21" name="Graphic 20">
              <a:extLst>
                <a:ext uri="{FF2B5EF4-FFF2-40B4-BE49-F238E27FC236}">
                  <a16:creationId xmlns:a16="http://schemas.microsoft.com/office/drawing/2014/main" id="{584A8C9D-DE1F-1FEB-407D-7D419DD88A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99467" y="2601637"/>
              <a:ext cx="457200" cy="457200"/>
            </a:xfrm>
            <a:prstGeom prst="rect">
              <a:avLst/>
            </a:prstGeom>
          </p:spPr>
        </p:pic>
        <p:sp>
          <p:nvSpPr>
            <p:cNvPr id="23" name="TextBox 22">
              <a:extLst>
                <a:ext uri="{FF2B5EF4-FFF2-40B4-BE49-F238E27FC236}">
                  <a16:creationId xmlns:a16="http://schemas.microsoft.com/office/drawing/2014/main" id="{F40BDED6-421A-65D7-B718-89D46B4D900E}"/>
                </a:ext>
              </a:extLst>
            </p:cNvPr>
            <p:cNvSpPr txBox="1"/>
            <p:nvPr/>
          </p:nvSpPr>
          <p:spPr bwMode="gray">
            <a:xfrm>
              <a:off x="9151745"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Lifecycle services</a:t>
              </a:r>
            </a:p>
          </p:txBody>
        </p:sp>
      </p:grpSp>
      <p:grpSp>
        <p:nvGrpSpPr>
          <p:cNvPr id="24" name="Group 23">
            <a:extLst>
              <a:ext uri="{FF2B5EF4-FFF2-40B4-BE49-F238E27FC236}">
                <a16:creationId xmlns:a16="http://schemas.microsoft.com/office/drawing/2014/main" id="{9D0C7B62-5A45-54B7-1D3A-F544F898AC69}"/>
              </a:ext>
            </a:extLst>
          </p:cNvPr>
          <p:cNvGrpSpPr/>
          <p:nvPr/>
        </p:nvGrpSpPr>
        <p:grpSpPr>
          <a:xfrm>
            <a:off x="5795127" y="2659219"/>
            <a:ext cx="1352644" cy="1503638"/>
            <a:chOff x="5795127" y="2202019"/>
            <a:chExt cx="1352644" cy="1503638"/>
          </a:xfrm>
        </p:grpSpPr>
        <p:pic>
          <p:nvPicPr>
            <p:cNvPr id="25" name="Graphic 24">
              <a:extLst>
                <a:ext uri="{FF2B5EF4-FFF2-40B4-BE49-F238E27FC236}">
                  <a16:creationId xmlns:a16="http://schemas.microsoft.com/office/drawing/2014/main" id="{37AB5C20-9902-690E-9232-ED6BE0DF604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33370" y="2202019"/>
              <a:ext cx="457200" cy="457200"/>
            </a:xfrm>
            <a:prstGeom prst="rect">
              <a:avLst/>
            </a:prstGeom>
          </p:spPr>
        </p:pic>
        <p:sp>
          <p:nvSpPr>
            <p:cNvPr id="26" name="TextBox 25">
              <a:extLst>
                <a:ext uri="{FF2B5EF4-FFF2-40B4-BE49-F238E27FC236}">
                  <a16:creationId xmlns:a16="http://schemas.microsoft.com/office/drawing/2014/main" id="{7344D774-F852-1E88-3CF6-8A4C4FDB9E6E}"/>
                </a:ext>
              </a:extLst>
            </p:cNvPr>
            <p:cNvSpPr txBox="1"/>
            <p:nvPr/>
          </p:nvSpPr>
          <p:spPr bwMode="gray">
            <a:xfrm>
              <a:off x="5795127" y="2848205"/>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Spares &amp; Consumables</a:t>
              </a:r>
            </a:p>
          </p:txBody>
        </p:sp>
      </p:grpSp>
      <p:grpSp>
        <p:nvGrpSpPr>
          <p:cNvPr id="2" name="Group 1">
            <a:extLst>
              <a:ext uri="{FF2B5EF4-FFF2-40B4-BE49-F238E27FC236}">
                <a16:creationId xmlns:a16="http://schemas.microsoft.com/office/drawing/2014/main" id="{4E599073-3D48-5DAF-BBE3-BE764EFF1846}"/>
              </a:ext>
            </a:extLst>
          </p:cNvPr>
          <p:cNvGrpSpPr/>
          <p:nvPr/>
        </p:nvGrpSpPr>
        <p:grpSpPr>
          <a:xfrm>
            <a:off x="8712227" y="4144614"/>
            <a:ext cx="1352644" cy="1501206"/>
            <a:chOff x="7387648" y="3687414"/>
            <a:chExt cx="1352644" cy="1501206"/>
          </a:xfrm>
        </p:grpSpPr>
        <p:pic>
          <p:nvPicPr>
            <p:cNvPr id="4" name="Graphic 3">
              <a:extLst>
                <a:ext uri="{FF2B5EF4-FFF2-40B4-BE49-F238E27FC236}">
                  <a16:creationId xmlns:a16="http://schemas.microsoft.com/office/drawing/2014/main" id="{831FA611-2C96-CE42-BA81-D0825CCB54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14718" y="3687414"/>
              <a:ext cx="457200" cy="457200"/>
            </a:xfrm>
            <a:prstGeom prst="rect">
              <a:avLst/>
            </a:prstGeom>
          </p:spPr>
        </p:pic>
        <p:sp>
          <p:nvSpPr>
            <p:cNvPr id="6" name="TextBox 5">
              <a:extLst>
                <a:ext uri="{FF2B5EF4-FFF2-40B4-BE49-F238E27FC236}">
                  <a16:creationId xmlns:a16="http://schemas.microsoft.com/office/drawing/2014/main" id="{28941685-57AB-B346-6FF1-D95C27B9D8D6}"/>
                </a:ext>
              </a:extLst>
            </p:cNvPr>
            <p:cNvSpPr txBox="1"/>
            <p:nvPr/>
          </p:nvSpPr>
          <p:spPr bwMode="gray">
            <a:xfrm>
              <a:off x="7387648" y="4331168"/>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Upgrades</a:t>
              </a:r>
            </a:p>
          </p:txBody>
        </p:sp>
      </p:grpSp>
      <p:sp>
        <p:nvSpPr>
          <p:cNvPr id="19" name="TextBox 18">
            <a:extLst>
              <a:ext uri="{FF2B5EF4-FFF2-40B4-BE49-F238E27FC236}">
                <a16:creationId xmlns:a16="http://schemas.microsoft.com/office/drawing/2014/main" id="{809BF5F9-98FC-B5E4-0472-415CBEF4D85A}"/>
              </a:ext>
            </a:extLst>
          </p:cNvPr>
          <p:cNvSpPr txBox="1"/>
          <p:nvPr/>
        </p:nvSpPr>
        <p:spPr bwMode="gray">
          <a:xfrm>
            <a:off x="44443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SOLUTION</a:t>
            </a:r>
          </a:p>
        </p:txBody>
      </p:sp>
      <p:sp>
        <p:nvSpPr>
          <p:cNvPr id="27" name="TextBox 26">
            <a:extLst>
              <a:ext uri="{FF2B5EF4-FFF2-40B4-BE49-F238E27FC236}">
                <a16:creationId xmlns:a16="http://schemas.microsoft.com/office/drawing/2014/main" id="{DD604C3F-5AFE-DB15-A578-F8164E305465}"/>
              </a:ext>
            </a:extLst>
          </p:cNvPr>
          <p:cNvSpPr txBox="1"/>
          <p:nvPr/>
        </p:nvSpPr>
        <p:spPr bwMode="gray">
          <a:xfrm>
            <a:off x="6077372" y="2137109"/>
            <a:ext cx="3802715" cy="276726"/>
          </a:xfrm>
          <a:prstGeom prst="rect">
            <a:avLst/>
          </a:prstGeom>
          <a:noFill/>
        </p:spPr>
        <p:txBody>
          <a:bodyPr wrap="square" lIns="0" tIns="0" rIns="0" bIns="0" rtlCol="0">
            <a:noAutofit/>
          </a:bodyPr>
          <a:lstStyle/>
          <a:p>
            <a:pPr algn="l">
              <a:spcBef>
                <a:spcPts val="600"/>
              </a:spcBef>
            </a:pPr>
            <a:r>
              <a:rPr lang="en-US" sz="1400" spc="300">
                <a:solidFill>
                  <a:schemeClr val="bg2"/>
                </a:solidFill>
                <a:ea typeface="ABBvoice Light" panose="020D0403020503020204" pitchFamily="34" charset="0"/>
                <a:cs typeface="ABBvoice Light" panose="020D0403020503020204" pitchFamily="34" charset="0"/>
              </a:rPr>
              <a:t>SERVICE OFFERING</a:t>
            </a:r>
          </a:p>
        </p:txBody>
      </p:sp>
    </p:spTree>
    <p:extLst>
      <p:ext uri="{BB962C8B-B14F-4D97-AF65-F5344CB8AC3E}">
        <p14:creationId xmlns:p14="http://schemas.microsoft.com/office/powerpoint/2010/main" val="400720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876783-33C4-4508-9B16-B2DBA381CF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0390F7D2-81C6-4BBF-8B31-EDD0E95736B4}"/>
              </a:ext>
            </a:extLst>
          </p:cNvPr>
          <p:cNvSpPr>
            <a:spLocks noGrp="1"/>
          </p:cNvSpPr>
          <p:nvPr>
            <p:ph type="title"/>
          </p:nvPr>
        </p:nvSpPr>
        <p:spPr>
          <a:xfrm>
            <a:off x="4079776" y="1268413"/>
            <a:ext cx="3885129" cy="4320827"/>
          </a:xfrm>
        </p:spPr>
        <p:txBody>
          <a:bodyPr/>
          <a:lstStyle/>
          <a:p>
            <a:r>
              <a:rPr lang="en-US" sz="4800" b="1"/>
              <a:t>—</a:t>
            </a:r>
            <a:br>
              <a:rPr lang="en-US" sz="4800" b="1"/>
            </a:br>
            <a:r>
              <a:rPr lang="en-US" sz="4800" b="1"/>
              <a:t>Additional services</a:t>
            </a:r>
            <a:br>
              <a:rPr lang="en-US" sz="4800"/>
            </a:br>
            <a:endParaRPr lang="en-US" sz="4800">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6" name="Text Placeholder 5">
            <a:extLst>
              <a:ext uri="{FF2B5EF4-FFF2-40B4-BE49-F238E27FC236}">
                <a16:creationId xmlns:a16="http://schemas.microsoft.com/office/drawing/2014/main" id="{D7E0EEB3-FED7-41DB-A01B-849B3B01055F}"/>
              </a:ext>
            </a:extLst>
          </p:cNvPr>
          <p:cNvSpPr>
            <a:spLocks noGrp="1"/>
          </p:cNvSpPr>
          <p:nvPr>
            <p:ph type="body" sz="quarter" idx="11"/>
          </p:nvPr>
        </p:nvSpPr>
        <p:spPr/>
        <p:txBody>
          <a:bodyPr/>
          <a:lstStyle/>
          <a:p>
            <a:r>
              <a:rPr lang="en-US"/>
              <a:t>4</a:t>
            </a:r>
          </a:p>
        </p:txBody>
      </p:sp>
    </p:spTree>
    <p:extLst>
      <p:ext uri="{BB962C8B-B14F-4D97-AF65-F5344CB8AC3E}">
        <p14:creationId xmlns:p14="http://schemas.microsoft.com/office/powerpoint/2010/main" val="260788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876783-33C4-4508-9B16-B2DBA381CF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0390F7D2-81C6-4BBF-8B31-EDD0E95736B4}"/>
              </a:ext>
            </a:extLst>
          </p:cNvPr>
          <p:cNvSpPr>
            <a:spLocks noGrp="1"/>
          </p:cNvSpPr>
          <p:nvPr>
            <p:ph type="title"/>
          </p:nvPr>
        </p:nvSpPr>
        <p:spPr/>
        <p:txBody>
          <a:bodyPr/>
          <a:lstStyle/>
          <a:p>
            <a:r>
              <a:rPr lang="en-US" sz="4800" b="1"/>
              <a:t>—</a:t>
            </a:r>
            <a:br>
              <a:rPr lang="en-US" sz="4800" b="1"/>
            </a:br>
            <a:r>
              <a:rPr lang="en-US" sz="4800" b="1"/>
              <a:t>BL Force Measurement</a:t>
            </a:r>
            <a:br>
              <a:rPr lang="en-US" sz="4800"/>
            </a:br>
            <a:r>
              <a:rPr lang="en-US" sz="4800">
                <a:latin typeface="ABBvoice Light" panose="020D0403020503020204" pitchFamily="34" charset="0"/>
                <a:ea typeface="ABBvoice Light" panose="020D0403020503020204" pitchFamily="34" charset="0"/>
                <a:cs typeface="ABBvoice Light" panose="020D0403020503020204" pitchFamily="34" charset="0"/>
              </a:rPr>
              <a:t>Introduction to service</a:t>
            </a:r>
          </a:p>
        </p:txBody>
      </p:sp>
      <p:sp>
        <p:nvSpPr>
          <p:cNvPr id="6" name="Text Placeholder 5">
            <a:extLst>
              <a:ext uri="{FF2B5EF4-FFF2-40B4-BE49-F238E27FC236}">
                <a16:creationId xmlns:a16="http://schemas.microsoft.com/office/drawing/2014/main" id="{D7E0EEB3-FED7-41DB-A01B-849B3B01055F}"/>
              </a:ext>
            </a:extLst>
          </p:cNvPr>
          <p:cNvSpPr>
            <a:spLocks noGrp="1"/>
          </p:cNvSpPr>
          <p:nvPr>
            <p:ph type="body" sz="quarter" idx="11"/>
          </p:nvPr>
        </p:nvSpPr>
        <p:spPr/>
        <p:txBody>
          <a:bodyPr/>
          <a:lstStyle/>
          <a:p>
            <a:r>
              <a:rPr lang="pl-PL"/>
              <a:t>1</a:t>
            </a:r>
            <a:endParaRPr lang="en-US"/>
          </a:p>
        </p:txBody>
      </p:sp>
    </p:spTree>
    <p:extLst>
      <p:ext uri="{BB962C8B-B14F-4D97-AF65-F5344CB8AC3E}">
        <p14:creationId xmlns:p14="http://schemas.microsoft.com/office/powerpoint/2010/main" val="187695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sv-SE" b="1"/>
              <a:t>My </a:t>
            </a:r>
            <a:r>
              <a:rPr lang="sv-SE" b="1" err="1"/>
              <a:t>Measurement</a:t>
            </a:r>
            <a:r>
              <a:rPr lang="sv-SE" b="1"/>
              <a:t> Assistant</a:t>
            </a:r>
            <a:br>
              <a:rPr lang="en-US"/>
            </a:br>
            <a:br>
              <a:rPr lang="sv-SE"/>
            </a:br>
            <a:br>
              <a:rPr lang="sv-SE"/>
            </a:br>
            <a:br>
              <a:rPr lang="sv-SE" sz="2000" i="1"/>
            </a:br>
            <a:endParaRPr lang="en-US"/>
          </a:p>
        </p:txBody>
      </p:sp>
      <p:pic>
        <p:nvPicPr>
          <p:cNvPr id="4" name="Picture 3" descr="A picture containing text, electronics, computer, computer&#10;&#10;Description automatically generated">
            <a:extLst>
              <a:ext uri="{FF2B5EF4-FFF2-40B4-BE49-F238E27FC236}">
                <a16:creationId xmlns:a16="http://schemas.microsoft.com/office/drawing/2014/main" id="{91B23614-1AD5-C097-5083-F2E03D9FBC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2071" y="1088231"/>
            <a:ext cx="6803858" cy="4535905"/>
          </a:xfrm>
          <a:prstGeom prst="rect">
            <a:avLst/>
          </a:prstGeom>
        </p:spPr>
      </p:pic>
      <p:pic>
        <p:nvPicPr>
          <p:cNvPr id="7" name="Picture 6" descr="A hand holding a cell phone&#10;&#10;Description automatically generated with medium confidence">
            <a:extLst>
              <a:ext uri="{FF2B5EF4-FFF2-40B4-BE49-F238E27FC236}">
                <a16:creationId xmlns:a16="http://schemas.microsoft.com/office/drawing/2014/main" id="{53090D09-DF48-4335-43E1-35BC740E5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387412"/>
            <a:ext cx="2890242" cy="3853656"/>
          </a:xfrm>
          <a:prstGeom prst="rect">
            <a:avLst/>
          </a:prstGeom>
        </p:spPr>
      </p:pic>
      <p:grpSp>
        <p:nvGrpSpPr>
          <p:cNvPr id="19" name="Group 18">
            <a:extLst>
              <a:ext uri="{FF2B5EF4-FFF2-40B4-BE49-F238E27FC236}">
                <a16:creationId xmlns:a16="http://schemas.microsoft.com/office/drawing/2014/main" id="{3363B9DE-73C1-31F3-EA22-5D415BAD7934}"/>
              </a:ext>
            </a:extLst>
          </p:cNvPr>
          <p:cNvGrpSpPr/>
          <p:nvPr/>
        </p:nvGrpSpPr>
        <p:grpSpPr>
          <a:xfrm>
            <a:off x="2332667" y="2424682"/>
            <a:ext cx="1352644" cy="1503638"/>
            <a:chOff x="7593611" y="2601637"/>
            <a:chExt cx="1352644" cy="1503638"/>
          </a:xfrm>
        </p:grpSpPr>
        <p:pic>
          <p:nvPicPr>
            <p:cNvPr id="22" name="Graphic 21">
              <a:extLst>
                <a:ext uri="{FF2B5EF4-FFF2-40B4-BE49-F238E27FC236}">
                  <a16:creationId xmlns:a16="http://schemas.microsoft.com/office/drawing/2014/main" id="{9DD37254-1C3D-F453-652A-0D0051FE8D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1333" y="2601637"/>
              <a:ext cx="457200" cy="457200"/>
            </a:xfrm>
            <a:prstGeom prst="rect">
              <a:avLst/>
            </a:prstGeom>
          </p:spPr>
        </p:pic>
        <p:sp>
          <p:nvSpPr>
            <p:cNvPr id="27" name="TextBox 26">
              <a:extLst>
                <a:ext uri="{FF2B5EF4-FFF2-40B4-BE49-F238E27FC236}">
                  <a16:creationId xmlns:a16="http://schemas.microsoft.com/office/drawing/2014/main" id="{B37F91F2-D246-F1AE-3051-8B29896D7B4E}"/>
                </a:ext>
              </a:extLst>
            </p:cNvPr>
            <p:cNvSpPr txBox="1"/>
            <p:nvPr/>
          </p:nvSpPr>
          <p:spPr bwMode="gray">
            <a:xfrm>
              <a:off x="7593611"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Installation &amp; commissioning</a:t>
              </a:r>
            </a:p>
          </p:txBody>
        </p:sp>
      </p:grpSp>
      <p:grpSp>
        <p:nvGrpSpPr>
          <p:cNvPr id="28" name="Group 27">
            <a:extLst>
              <a:ext uri="{FF2B5EF4-FFF2-40B4-BE49-F238E27FC236}">
                <a16:creationId xmlns:a16="http://schemas.microsoft.com/office/drawing/2014/main" id="{0D0862C2-0151-0805-D778-DB8AB859292F}"/>
              </a:ext>
            </a:extLst>
          </p:cNvPr>
          <p:cNvGrpSpPr/>
          <p:nvPr/>
        </p:nvGrpSpPr>
        <p:grpSpPr>
          <a:xfrm>
            <a:off x="4035498" y="2424682"/>
            <a:ext cx="1352644" cy="1503638"/>
            <a:chOff x="10504389" y="2601637"/>
            <a:chExt cx="1352644" cy="1503638"/>
          </a:xfrm>
        </p:grpSpPr>
        <p:pic>
          <p:nvPicPr>
            <p:cNvPr id="29" name="Graphic 28">
              <a:extLst>
                <a:ext uri="{FF2B5EF4-FFF2-40B4-BE49-F238E27FC236}">
                  <a16:creationId xmlns:a16="http://schemas.microsoft.com/office/drawing/2014/main" id="{1493D265-2D87-B23E-D363-115A42CE7A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10806" y="2601637"/>
              <a:ext cx="457200" cy="457200"/>
            </a:xfrm>
            <a:prstGeom prst="rect">
              <a:avLst/>
            </a:prstGeom>
          </p:spPr>
        </p:pic>
        <p:sp>
          <p:nvSpPr>
            <p:cNvPr id="30" name="TextBox 29">
              <a:extLst>
                <a:ext uri="{FF2B5EF4-FFF2-40B4-BE49-F238E27FC236}">
                  <a16:creationId xmlns:a16="http://schemas.microsoft.com/office/drawing/2014/main" id="{DE54E2F8-AB2B-1930-83E6-F703D0F415CD}"/>
                </a:ext>
              </a:extLst>
            </p:cNvPr>
            <p:cNvSpPr txBox="1"/>
            <p:nvPr/>
          </p:nvSpPr>
          <p:spPr bwMode="gray">
            <a:xfrm>
              <a:off x="10504389"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grpSp>
        <p:nvGrpSpPr>
          <p:cNvPr id="6" name="Group 5">
            <a:extLst>
              <a:ext uri="{FF2B5EF4-FFF2-40B4-BE49-F238E27FC236}">
                <a16:creationId xmlns:a16="http://schemas.microsoft.com/office/drawing/2014/main" id="{C67F15E7-B73E-E7D8-A7ED-5342468C42C9}"/>
              </a:ext>
            </a:extLst>
          </p:cNvPr>
          <p:cNvGrpSpPr/>
          <p:nvPr/>
        </p:nvGrpSpPr>
        <p:grpSpPr>
          <a:xfrm>
            <a:off x="648311" y="2420297"/>
            <a:ext cx="1352644" cy="1503638"/>
            <a:chOff x="648311" y="2420297"/>
            <a:chExt cx="1352644" cy="1503638"/>
          </a:xfrm>
        </p:grpSpPr>
        <p:pic>
          <p:nvPicPr>
            <p:cNvPr id="32" name="Graphic 31">
              <a:extLst>
                <a:ext uri="{FF2B5EF4-FFF2-40B4-BE49-F238E27FC236}">
                  <a16:creationId xmlns:a16="http://schemas.microsoft.com/office/drawing/2014/main" id="{65789040-5411-9897-6C67-8A7C8C4BD8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6554" y="2420297"/>
              <a:ext cx="457200" cy="457200"/>
            </a:xfrm>
            <a:prstGeom prst="rect">
              <a:avLst/>
            </a:prstGeom>
          </p:spPr>
        </p:pic>
        <p:sp>
          <p:nvSpPr>
            <p:cNvPr id="33" name="TextBox 32">
              <a:extLst>
                <a:ext uri="{FF2B5EF4-FFF2-40B4-BE49-F238E27FC236}">
                  <a16:creationId xmlns:a16="http://schemas.microsoft.com/office/drawing/2014/main" id="{D576FDEF-584B-ED88-1343-91703548513E}"/>
                </a:ext>
              </a:extLst>
            </p:cNvPr>
            <p:cNvSpPr txBox="1"/>
            <p:nvPr/>
          </p:nvSpPr>
          <p:spPr bwMode="gray">
            <a:xfrm>
              <a:off x="648311" y="306648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Spares &amp; Consumables</a:t>
              </a:r>
            </a:p>
          </p:txBody>
        </p:sp>
      </p:grpSp>
      <p:pic>
        <p:nvPicPr>
          <p:cNvPr id="35" name="Picture 34" descr="A qr code on a white background&#10;&#10;Description automatically generated">
            <a:extLst>
              <a:ext uri="{FF2B5EF4-FFF2-40B4-BE49-F238E27FC236}">
                <a16:creationId xmlns:a16="http://schemas.microsoft.com/office/drawing/2014/main" id="{A1E4438C-25A5-A397-2B73-580EB5C2437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60561" y="5257814"/>
            <a:ext cx="1424071" cy="1424071"/>
          </a:xfrm>
          <a:prstGeom prst="rect">
            <a:avLst/>
          </a:prstGeom>
        </p:spPr>
      </p:pic>
      <p:grpSp>
        <p:nvGrpSpPr>
          <p:cNvPr id="12" name="Group 11">
            <a:extLst>
              <a:ext uri="{FF2B5EF4-FFF2-40B4-BE49-F238E27FC236}">
                <a16:creationId xmlns:a16="http://schemas.microsoft.com/office/drawing/2014/main" id="{46EA97DE-03F9-11AC-7369-669DB9725CB0}"/>
              </a:ext>
            </a:extLst>
          </p:cNvPr>
          <p:cNvGrpSpPr/>
          <p:nvPr/>
        </p:nvGrpSpPr>
        <p:grpSpPr>
          <a:xfrm>
            <a:off x="1574868" y="3884321"/>
            <a:ext cx="1352644" cy="1591968"/>
            <a:chOff x="648311" y="3884321"/>
            <a:chExt cx="1352644" cy="1591968"/>
          </a:xfrm>
        </p:grpSpPr>
        <p:sp>
          <p:nvSpPr>
            <p:cNvPr id="3" name="TextBox 2">
              <a:extLst>
                <a:ext uri="{FF2B5EF4-FFF2-40B4-BE49-F238E27FC236}">
                  <a16:creationId xmlns:a16="http://schemas.microsoft.com/office/drawing/2014/main" id="{9FF762C3-99A3-3028-91F9-DA3C6518E5F8}"/>
                </a:ext>
              </a:extLst>
            </p:cNvPr>
            <p:cNvSpPr txBox="1"/>
            <p:nvPr/>
          </p:nvSpPr>
          <p:spPr bwMode="gray">
            <a:xfrm>
              <a:off x="648311" y="4618837"/>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Product documentation</a:t>
              </a:r>
            </a:p>
          </p:txBody>
        </p:sp>
        <p:pic>
          <p:nvPicPr>
            <p:cNvPr id="2" name="Graphic 1">
              <a:extLst>
                <a:ext uri="{FF2B5EF4-FFF2-40B4-BE49-F238E27FC236}">
                  <a16:creationId xmlns:a16="http://schemas.microsoft.com/office/drawing/2014/main" id="{BE5BFDE8-1D4E-E150-2838-DA1EF70C2F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6554" y="3884321"/>
              <a:ext cx="457200" cy="457200"/>
            </a:xfrm>
            <a:prstGeom prst="rect">
              <a:avLst/>
            </a:prstGeom>
          </p:spPr>
        </p:pic>
      </p:grpSp>
      <p:grpSp>
        <p:nvGrpSpPr>
          <p:cNvPr id="11" name="Group 10">
            <a:extLst>
              <a:ext uri="{FF2B5EF4-FFF2-40B4-BE49-F238E27FC236}">
                <a16:creationId xmlns:a16="http://schemas.microsoft.com/office/drawing/2014/main" id="{1DBF564B-9C17-C92B-941F-2FA3DA2ED655}"/>
              </a:ext>
            </a:extLst>
          </p:cNvPr>
          <p:cNvGrpSpPr/>
          <p:nvPr/>
        </p:nvGrpSpPr>
        <p:grpSpPr>
          <a:xfrm>
            <a:off x="3356821" y="3884321"/>
            <a:ext cx="1352644" cy="1591968"/>
            <a:chOff x="2332667" y="3884321"/>
            <a:chExt cx="1352644" cy="1591968"/>
          </a:xfrm>
        </p:grpSpPr>
        <p:sp>
          <p:nvSpPr>
            <p:cNvPr id="8" name="TextBox 7">
              <a:extLst>
                <a:ext uri="{FF2B5EF4-FFF2-40B4-BE49-F238E27FC236}">
                  <a16:creationId xmlns:a16="http://schemas.microsoft.com/office/drawing/2014/main" id="{EBB9ADB1-8C2B-9FCC-D138-79F7AD74967C}"/>
                </a:ext>
              </a:extLst>
            </p:cNvPr>
            <p:cNvSpPr txBox="1"/>
            <p:nvPr/>
          </p:nvSpPr>
          <p:spPr bwMode="gray">
            <a:xfrm>
              <a:off x="2332667" y="4618837"/>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Maintenance support</a:t>
              </a:r>
            </a:p>
          </p:txBody>
        </p:sp>
        <p:pic>
          <p:nvPicPr>
            <p:cNvPr id="9" name="Graphic 8">
              <a:extLst>
                <a:ext uri="{FF2B5EF4-FFF2-40B4-BE49-F238E27FC236}">
                  <a16:creationId xmlns:a16="http://schemas.microsoft.com/office/drawing/2014/main" id="{AD560BAC-8BC3-A465-2B59-201FCB1995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89626" y="3884321"/>
              <a:ext cx="457200" cy="457200"/>
            </a:xfrm>
            <a:prstGeom prst="rect">
              <a:avLst/>
            </a:prstGeom>
          </p:spPr>
        </p:pic>
      </p:grpSp>
    </p:spTree>
    <p:extLst>
      <p:ext uri="{BB962C8B-B14F-4D97-AF65-F5344CB8AC3E}">
        <p14:creationId xmlns:p14="http://schemas.microsoft.com/office/powerpoint/2010/main" val="359581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a:xfrm>
            <a:off x="407988" y="260350"/>
            <a:ext cx="9640090" cy="1655763"/>
          </a:xfrm>
        </p:spPr>
        <p:txBody>
          <a:bodyPr lIns="0" tIns="0" rIns="0" bIns="0"/>
          <a:lstStyle/>
          <a:p>
            <a:r>
              <a:rPr lang="en-US" b="1">
                <a:solidFill>
                  <a:srgbClr val="FF0000"/>
                </a:solidFill>
              </a:rPr>
              <a:t>—</a:t>
            </a:r>
            <a:br>
              <a:rPr lang="en-US" b="1"/>
            </a:br>
            <a:r>
              <a:rPr lang="sv-SE" b="1"/>
              <a:t>Basic Remote Assistance for Stressometer Flatness systems</a:t>
            </a:r>
            <a:br>
              <a:rPr lang="en-US"/>
            </a:br>
            <a:br>
              <a:rPr lang="sv-SE"/>
            </a:br>
            <a:br>
              <a:rPr lang="sv-SE"/>
            </a:br>
            <a:br>
              <a:rPr lang="sv-SE" sz="2000" i="1"/>
            </a:br>
            <a:endParaRPr lang="en-US"/>
          </a:p>
        </p:txBody>
      </p:sp>
      <p:grpSp>
        <p:nvGrpSpPr>
          <p:cNvPr id="19" name="Group 18">
            <a:extLst>
              <a:ext uri="{FF2B5EF4-FFF2-40B4-BE49-F238E27FC236}">
                <a16:creationId xmlns:a16="http://schemas.microsoft.com/office/drawing/2014/main" id="{3363B9DE-73C1-31F3-EA22-5D415BAD7934}"/>
              </a:ext>
            </a:extLst>
          </p:cNvPr>
          <p:cNvGrpSpPr/>
          <p:nvPr/>
        </p:nvGrpSpPr>
        <p:grpSpPr>
          <a:xfrm>
            <a:off x="938485" y="2824230"/>
            <a:ext cx="1352644" cy="1503638"/>
            <a:chOff x="7593611" y="2601637"/>
            <a:chExt cx="1352644" cy="1503638"/>
          </a:xfrm>
        </p:grpSpPr>
        <p:pic>
          <p:nvPicPr>
            <p:cNvPr id="22" name="Graphic 21">
              <a:extLst>
                <a:ext uri="{FF2B5EF4-FFF2-40B4-BE49-F238E27FC236}">
                  <a16:creationId xmlns:a16="http://schemas.microsoft.com/office/drawing/2014/main" id="{9DD37254-1C3D-F453-652A-0D0051FE8D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1333" y="2601637"/>
              <a:ext cx="457200" cy="457200"/>
            </a:xfrm>
            <a:prstGeom prst="rect">
              <a:avLst/>
            </a:prstGeom>
          </p:spPr>
        </p:pic>
        <p:sp>
          <p:nvSpPr>
            <p:cNvPr id="27" name="TextBox 26">
              <a:extLst>
                <a:ext uri="{FF2B5EF4-FFF2-40B4-BE49-F238E27FC236}">
                  <a16:creationId xmlns:a16="http://schemas.microsoft.com/office/drawing/2014/main" id="{B37F91F2-D246-F1AE-3051-8B29896D7B4E}"/>
                </a:ext>
              </a:extLst>
            </p:cNvPr>
            <p:cNvSpPr txBox="1"/>
            <p:nvPr/>
          </p:nvSpPr>
          <p:spPr bwMode="gray">
            <a:xfrm>
              <a:off x="7593611"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Commissioning</a:t>
              </a:r>
            </a:p>
          </p:txBody>
        </p:sp>
      </p:grpSp>
      <p:grpSp>
        <p:nvGrpSpPr>
          <p:cNvPr id="28" name="Group 27">
            <a:extLst>
              <a:ext uri="{FF2B5EF4-FFF2-40B4-BE49-F238E27FC236}">
                <a16:creationId xmlns:a16="http://schemas.microsoft.com/office/drawing/2014/main" id="{0D0862C2-0151-0805-D778-DB8AB859292F}"/>
              </a:ext>
            </a:extLst>
          </p:cNvPr>
          <p:cNvGrpSpPr/>
          <p:nvPr/>
        </p:nvGrpSpPr>
        <p:grpSpPr>
          <a:xfrm>
            <a:off x="2994428" y="2824230"/>
            <a:ext cx="1352644" cy="1503638"/>
            <a:chOff x="10504389" y="2601637"/>
            <a:chExt cx="1352644" cy="1503638"/>
          </a:xfrm>
        </p:grpSpPr>
        <p:pic>
          <p:nvPicPr>
            <p:cNvPr id="29" name="Graphic 28">
              <a:extLst>
                <a:ext uri="{FF2B5EF4-FFF2-40B4-BE49-F238E27FC236}">
                  <a16:creationId xmlns:a16="http://schemas.microsoft.com/office/drawing/2014/main" id="{1493D265-2D87-B23E-D363-115A42CE7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0806" y="2601637"/>
              <a:ext cx="457200" cy="457200"/>
            </a:xfrm>
            <a:prstGeom prst="rect">
              <a:avLst/>
            </a:prstGeom>
          </p:spPr>
        </p:pic>
        <p:sp>
          <p:nvSpPr>
            <p:cNvPr id="30" name="TextBox 29">
              <a:extLst>
                <a:ext uri="{FF2B5EF4-FFF2-40B4-BE49-F238E27FC236}">
                  <a16:creationId xmlns:a16="http://schemas.microsoft.com/office/drawing/2014/main" id="{DE54E2F8-AB2B-1930-83E6-F703D0F415CD}"/>
                </a:ext>
              </a:extLst>
            </p:cNvPr>
            <p:cNvSpPr txBox="1"/>
            <p:nvPr/>
          </p:nvSpPr>
          <p:spPr bwMode="gray">
            <a:xfrm>
              <a:off x="10504389"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pic>
        <p:nvPicPr>
          <p:cNvPr id="3" name="Picture 2" descr="A person wearing a headset and holding a computer&#10;&#10;Description automatically generated with medium confidence">
            <a:extLst>
              <a:ext uri="{FF2B5EF4-FFF2-40B4-BE49-F238E27FC236}">
                <a16:creationId xmlns:a16="http://schemas.microsoft.com/office/drawing/2014/main" id="{DEDC6C9E-C588-413A-CBDF-7CE5873E84E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7767773" y="1766984"/>
            <a:ext cx="6076040" cy="5139143"/>
          </a:xfrm>
          <a:prstGeom prst="rect">
            <a:avLst/>
          </a:prstGeom>
        </p:spPr>
      </p:pic>
      <p:grpSp>
        <p:nvGrpSpPr>
          <p:cNvPr id="6" name="Group 5">
            <a:extLst>
              <a:ext uri="{FF2B5EF4-FFF2-40B4-BE49-F238E27FC236}">
                <a16:creationId xmlns:a16="http://schemas.microsoft.com/office/drawing/2014/main" id="{1F93867F-182C-ECA0-629F-1E0E92E82ECF}"/>
              </a:ext>
            </a:extLst>
          </p:cNvPr>
          <p:cNvGrpSpPr/>
          <p:nvPr/>
        </p:nvGrpSpPr>
        <p:grpSpPr>
          <a:xfrm>
            <a:off x="938485" y="4451207"/>
            <a:ext cx="1352644" cy="1503638"/>
            <a:chOff x="5949764" y="2601637"/>
            <a:chExt cx="1352644" cy="1503638"/>
          </a:xfrm>
        </p:grpSpPr>
        <p:pic>
          <p:nvPicPr>
            <p:cNvPr id="8" name="Graphic 7">
              <a:extLst>
                <a:ext uri="{FF2B5EF4-FFF2-40B4-BE49-F238E27FC236}">
                  <a16:creationId xmlns:a16="http://schemas.microsoft.com/office/drawing/2014/main" id="{32018537-16F1-1380-FD39-3E6867A9C8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7486" y="2601637"/>
              <a:ext cx="457200" cy="457200"/>
            </a:xfrm>
            <a:prstGeom prst="rect">
              <a:avLst/>
            </a:prstGeom>
          </p:spPr>
        </p:pic>
        <p:sp>
          <p:nvSpPr>
            <p:cNvPr id="9" name="TextBox 8">
              <a:extLst>
                <a:ext uri="{FF2B5EF4-FFF2-40B4-BE49-F238E27FC236}">
                  <a16:creationId xmlns:a16="http://schemas.microsoft.com/office/drawing/2014/main" id="{F9CD46E9-99D4-4E31-E600-E0D999484DBE}"/>
                </a:ext>
              </a:extLst>
            </p:cNvPr>
            <p:cNvSpPr txBox="1"/>
            <p:nvPr/>
          </p:nvSpPr>
          <p:spPr bwMode="gray">
            <a:xfrm>
              <a:off x="5949764"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Repairs</a:t>
              </a:r>
            </a:p>
          </p:txBody>
        </p:sp>
      </p:grpSp>
      <p:grpSp>
        <p:nvGrpSpPr>
          <p:cNvPr id="11" name="Group 10">
            <a:extLst>
              <a:ext uri="{FF2B5EF4-FFF2-40B4-BE49-F238E27FC236}">
                <a16:creationId xmlns:a16="http://schemas.microsoft.com/office/drawing/2014/main" id="{A8FBF220-4855-C7F2-CF34-6D1F1C07C2E6}"/>
              </a:ext>
            </a:extLst>
          </p:cNvPr>
          <p:cNvGrpSpPr/>
          <p:nvPr/>
        </p:nvGrpSpPr>
        <p:grpSpPr>
          <a:xfrm>
            <a:off x="2953123" y="4451207"/>
            <a:ext cx="1352644" cy="1503638"/>
            <a:chOff x="9151745" y="2601637"/>
            <a:chExt cx="1352644" cy="1503638"/>
          </a:xfrm>
        </p:grpSpPr>
        <p:pic>
          <p:nvPicPr>
            <p:cNvPr id="12" name="Graphic 11">
              <a:extLst>
                <a:ext uri="{FF2B5EF4-FFF2-40B4-BE49-F238E27FC236}">
                  <a16:creationId xmlns:a16="http://schemas.microsoft.com/office/drawing/2014/main" id="{9B718A08-C21E-36EA-BBD0-9BCC7F52D6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99467" y="2601637"/>
              <a:ext cx="457200" cy="457200"/>
            </a:xfrm>
            <a:prstGeom prst="rect">
              <a:avLst/>
            </a:prstGeom>
          </p:spPr>
        </p:pic>
        <p:sp>
          <p:nvSpPr>
            <p:cNvPr id="13" name="TextBox 12">
              <a:extLst>
                <a:ext uri="{FF2B5EF4-FFF2-40B4-BE49-F238E27FC236}">
                  <a16:creationId xmlns:a16="http://schemas.microsoft.com/office/drawing/2014/main" id="{7070A292-9D1E-C75D-D75D-CDACD829F6C5}"/>
                </a:ext>
              </a:extLst>
            </p:cNvPr>
            <p:cNvSpPr txBox="1"/>
            <p:nvPr/>
          </p:nvSpPr>
          <p:spPr bwMode="gray">
            <a:xfrm>
              <a:off x="9151745"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Lifecycle services</a:t>
              </a:r>
            </a:p>
          </p:txBody>
        </p:sp>
      </p:grpSp>
      <p:pic>
        <p:nvPicPr>
          <p:cNvPr id="14" name="Picture 13" descr="A close-up of a silver cylinder&#10;&#10;Description automatically generated with low confidence">
            <a:extLst>
              <a:ext uri="{FF2B5EF4-FFF2-40B4-BE49-F238E27FC236}">
                <a16:creationId xmlns:a16="http://schemas.microsoft.com/office/drawing/2014/main" id="{32F6FE0C-E548-DF6D-D1E2-58AFE3DC6D4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22476" y="2977556"/>
            <a:ext cx="2638560" cy="1302703"/>
          </a:xfrm>
          <a:prstGeom prst="rect">
            <a:avLst/>
          </a:prstGeom>
        </p:spPr>
      </p:pic>
    </p:spTree>
    <p:extLst>
      <p:ext uri="{BB962C8B-B14F-4D97-AF65-F5344CB8AC3E}">
        <p14:creationId xmlns:p14="http://schemas.microsoft.com/office/powerpoint/2010/main" val="403977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15A96-6DE5-549D-9FC2-E044E231ABE2}"/>
              </a:ext>
            </a:extLst>
          </p:cNvPr>
          <p:cNvSpPr/>
          <p:nvPr/>
        </p:nvSpPr>
        <p:spPr bwMode="gray">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a:xfrm>
            <a:off x="407988" y="260350"/>
            <a:ext cx="5487486" cy="1655763"/>
          </a:xfrm>
        </p:spPr>
        <p:txBody>
          <a:bodyPr lIns="0" tIns="0" rIns="0" bIns="0"/>
          <a:lstStyle/>
          <a:p>
            <a:r>
              <a:rPr lang="en-US" b="1">
                <a:solidFill>
                  <a:srgbClr val="FF0000"/>
                </a:solidFill>
              </a:rPr>
              <a:t>—</a:t>
            </a:r>
            <a:br>
              <a:rPr lang="en-US" b="1"/>
            </a:br>
            <a:r>
              <a:rPr lang="sv-SE" b="1"/>
              <a:t>Visual Remote Support</a:t>
            </a:r>
            <a:br>
              <a:rPr lang="en-US"/>
            </a:br>
            <a:br>
              <a:rPr lang="sv-SE"/>
            </a:br>
            <a:br>
              <a:rPr lang="sv-SE"/>
            </a:br>
            <a:br>
              <a:rPr lang="sv-SE" sz="2000" i="1"/>
            </a:br>
            <a:endParaRPr lang="en-US"/>
          </a:p>
        </p:txBody>
      </p:sp>
      <p:grpSp>
        <p:nvGrpSpPr>
          <p:cNvPr id="19" name="Group 18">
            <a:extLst>
              <a:ext uri="{FF2B5EF4-FFF2-40B4-BE49-F238E27FC236}">
                <a16:creationId xmlns:a16="http://schemas.microsoft.com/office/drawing/2014/main" id="{3363B9DE-73C1-31F3-EA22-5D415BAD7934}"/>
              </a:ext>
            </a:extLst>
          </p:cNvPr>
          <p:cNvGrpSpPr/>
          <p:nvPr/>
        </p:nvGrpSpPr>
        <p:grpSpPr>
          <a:xfrm>
            <a:off x="938485" y="2824230"/>
            <a:ext cx="1352644" cy="1503638"/>
            <a:chOff x="7593611" y="2601637"/>
            <a:chExt cx="1352644" cy="1503638"/>
          </a:xfrm>
        </p:grpSpPr>
        <p:pic>
          <p:nvPicPr>
            <p:cNvPr id="22" name="Graphic 21">
              <a:extLst>
                <a:ext uri="{FF2B5EF4-FFF2-40B4-BE49-F238E27FC236}">
                  <a16:creationId xmlns:a16="http://schemas.microsoft.com/office/drawing/2014/main" id="{9DD37254-1C3D-F453-652A-0D0051FE8D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1333" y="2601637"/>
              <a:ext cx="457200" cy="457200"/>
            </a:xfrm>
            <a:prstGeom prst="rect">
              <a:avLst/>
            </a:prstGeom>
          </p:spPr>
        </p:pic>
        <p:sp>
          <p:nvSpPr>
            <p:cNvPr id="27" name="TextBox 26">
              <a:extLst>
                <a:ext uri="{FF2B5EF4-FFF2-40B4-BE49-F238E27FC236}">
                  <a16:creationId xmlns:a16="http://schemas.microsoft.com/office/drawing/2014/main" id="{B37F91F2-D246-F1AE-3051-8B29896D7B4E}"/>
                </a:ext>
              </a:extLst>
            </p:cNvPr>
            <p:cNvSpPr txBox="1"/>
            <p:nvPr/>
          </p:nvSpPr>
          <p:spPr bwMode="gray">
            <a:xfrm>
              <a:off x="7593611"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Commissioning</a:t>
              </a:r>
            </a:p>
          </p:txBody>
        </p:sp>
      </p:grpSp>
      <p:grpSp>
        <p:nvGrpSpPr>
          <p:cNvPr id="28" name="Group 27">
            <a:extLst>
              <a:ext uri="{FF2B5EF4-FFF2-40B4-BE49-F238E27FC236}">
                <a16:creationId xmlns:a16="http://schemas.microsoft.com/office/drawing/2014/main" id="{0D0862C2-0151-0805-D778-DB8AB859292F}"/>
              </a:ext>
            </a:extLst>
          </p:cNvPr>
          <p:cNvGrpSpPr/>
          <p:nvPr/>
        </p:nvGrpSpPr>
        <p:grpSpPr>
          <a:xfrm>
            <a:off x="2994428" y="2824230"/>
            <a:ext cx="1352644" cy="1503638"/>
            <a:chOff x="10504389" y="2601637"/>
            <a:chExt cx="1352644" cy="1503638"/>
          </a:xfrm>
        </p:grpSpPr>
        <p:pic>
          <p:nvPicPr>
            <p:cNvPr id="29" name="Graphic 28">
              <a:extLst>
                <a:ext uri="{FF2B5EF4-FFF2-40B4-BE49-F238E27FC236}">
                  <a16:creationId xmlns:a16="http://schemas.microsoft.com/office/drawing/2014/main" id="{1493D265-2D87-B23E-D363-115A42CE7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0806" y="2601637"/>
              <a:ext cx="457200" cy="457200"/>
            </a:xfrm>
            <a:prstGeom prst="rect">
              <a:avLst/>
            </a:prstGeom>
          </p:spPr>
        </p:pic>
        <p:sp>
          <p:nvSpPr>
            <p:cNvPr id="30" name="TextBox 29">
              <a:extLst>
                <a:ext uri="{FF2B5EF4-FFF2-40B4-BE49-F238E27FC236}">
                  <a16:creationId xmlns:a16="http://schemas.microsoft.com/office/drawing/2014/main" id="{DE54E2F8-AB2B-1930-83E6-F703D0F415CD}"/>
                </a:ext>
              </a:extLst>
            </p:cNvPr>
            <p:cNvSpPr txBox="1"/>
            <p:nvPr/>
          </p:nvSpPr>
          <p:spPr bwMode="gray">
            <a:xfrm>
              <a:off x="10504389"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Training</a:t>
              </a:r>
            </a:p>
          </p:txBody>
        </p:sp>
      </p:grpSp>
      <p:grpSp>
        <p:nvGrpSpPr>
          <p:cNvPr id="6" name="Group 5">
            <a:extLst>
              <a:ext uri="{FF2B5EF4-FFF2-40B4-BE49-F238E27FC236}">
                <a16:creationId xmlns:a16="http://schemas.microsoft.com/office/drawing/2014/main" id="{1F93867F-182C-ECA0-629F-1E0E92E82ECF}"/>
              </a:ext>
            </a:extLst>
          </p:cNvPr>
          <p:cNvGrpSpPr/>
          <p:nvPr/>
        </p:nvGrpSpPr>
        <p:grpSpPr>
          <a:xfrm>
            <a:off x="938485" y="4451207"/>
            <a:ext cx="1352644" cy="1503638"/>
            <a:chOff x="5949764" y="2601637"/>
            <a:chExt cx="1352644" cy="1503638"/>
          </a:xfrm>
        </p:grpSpPr>
        <p:pic>
          <p:nvPicPr>
            <p:cNvPr id="8" name="Graphic 7">
              <a:extLst>
                <a:ext uri="{FF2B5EF4-FFF2-40B4-BE49-F238E27FC236}">
                  <a16:creationId xmlns:a16="http://schemas.microsoft.com/office/drawing/2014/main" id="{32018537-16F1-1380-FD39-3E6867A9C8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7486" y="2601637"/>
              <a:ext cx="457200" cy="457200"/>
            </a:xfrm>
            <a:prstGeom prst="rect">
              <a:avLst/>
            </a:prstGeom>
          </p:spPr>
        </p:pic>
        <p:sp>
          <p:nvSpPr>
            <p:cNvPr id="9" name="TextBox 8">
              <a:extLst>
                <a:ext uri="{FF2B5EF4-FFF2-40B4-BE49-F238E27FC236}">
                  <a16:creationId xmlns:a16="http://schemas.microsoft.com/office/drawing/2014/main" id="{F9CD46E9-99D4-4E31-E600-E0D999484DBE}"/>
                </a:ext>
              </a:extLst>
            </p:cNvPr>
            <p:cNvSpPr txBox="1"/>
            <p:nvPr/>
          </p:nvSpPr>
          <p:spPr bwMode="gray">
            <a:xfrm>
              <a:off x="5949764"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Repairs</a:t>
              </a:r>
            </a:p>
          </p:txBody>
        </p:sp>
      </p:grpSp>
      <p:grpSp>
        <p:nvGrpSpPr>
          <p:cNvPr id="11" name="Group 10">
            <a:extLst>
              <a:ext uri="{FF2B5EF4-FFF2-40B4-BE49-F238E27FC236}">
                <a16:creationId xmlns:a16="http://schemas.microsoft.com/office/drawing/2014/main" id="{A8FBF220-4855-C7F2-CF34-6D1F1C07C2E6}"/>
              </a:ext>
            </a:extLst>
          </p:cNvPr>
          <p:cNvGrpSpPr/>
          <p:nvPr/>
        </p:nvGrpSpPr>
        <p:grpSpPr>
          <a:xfrm>
            <a:off x="2953123" y="4451207"/>
            <a:ext cx="1352644" cy="1503638"/>
            <a:chOff x="9151745" y="2601637"/>
            <a:chExt cx="1352644" cy="1503638"/>
          </a:xfrm>
        </p:grpSpPr>
        <p:pic>
          <p:nvPicPr>
            <p:cNvPr id="12" name="Graphic 11">
              <a:extLst>
                <a:ext uri="{FF2B5EF4-FFF2-40B4-BE49-F238E27FC236}">
                  <a16:creationId xmlns:a16="http://schemas.microsoft.com/office/drawing/2014/main" id="{9B718A08-C21E-36EA-BBD0-9BCC7F52D6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99467" y="2601637"/>
              <a:ext cx="457200" cy="457200"/>
            </a:xfrm>
            <a:prstGeom prst="rect">
              <a:avLst/>
            </a:prstGeom>
          </p:spPr>
        </p:pic>
        <p:sp>
          <p:nvSpPr>
            <p:cNvPr id="13" name="TextBox 12">
              <a:extLst>
                <a:ext uri="{FF2B5EF4-FFF2-40B4-BE49-F238E27FC236}">
                  <a16:creationId xmlns:a16="http://schemas.microsoft.com/office/drawing/2014/main" id="{7070A292-9D1E-C75D-D75D-CDACD829F6C5}"/>
                </a:ext>
              </a:extLst>
            </p:cNvPr>
            <p:cNvSpPr txBox="1"/>
            <p:nvPr/>
          </p:nvSpPr>
          <p:spPr bwMode="gray">
            <a:xfrm>
              <a:off x="9151745" y="3247823"/>
              <a:ext cx="1352644" cy="857452"/>
            </a:xfrm>
            <a:prstGeom prst="rect">
              <a:avLst/>
            </a:prstGeom>
            <a:noFill/>
          </p:spPr>
          <p:txBody>
            <a:bodyPr wrap="square" lIns="0" tIns="0" rIns="0" bIns="0" rtlCol="0">
              <a:noAutofit/>
            </a:bodyPr>
            <a:lstStyle/>
            <a:p>
              <a:pPr algn="ctr">
                <a:spcBef>
                  <a:spcPts val="600"/>
                </a:spcBef>
              </a:pPr>
              <a:r>
                <a:rPr lang="en-US" sz="1400">
                  <a:latin typeface="ABBvoice Light" panose="020D0403020503020204" pitchFamily="34" charset="0"/>
                  <a:ea typeface="ABBvoice Light" panose="020D0403020503020204" pitchFamily="34" charset="0"/>
                  <a:cs typeface="ABBvoice Light" panose="020D0403020503020204" pitchFamily="34" charset="0"/>
                </a:rPr>
                <a:t>Lifecycle services</a:t>
              </a:r>
            </a:p>
          </p:txBody>
        </p:sp>
      </p:grpSp>
      <p:pic>
        <p:nvPicPr>
          <p:cNvPr id="4" name="Picture 3" descr="A hand holding a white remote control&#10;&#10;Description automatically generated with low confidence">
            <a:extLst>
              <a:ext uri="{FF2B5EF4-FFF2-40B4-BE49-F238E27FC236}">
                <a16:creationId xmlns:a16="http://schemas.microsoft.com/office/drawing/2014/main" id="{6A515F03-6BBB-4C1B-C269-37DCC50D098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301788" y="0"/>
            <a:ext cx="3890211" cy="6856450"/>
          </a:xfrm>
          <a:prstGeom prst="rect">
            <a:avLst/>
          </a:prstGeom>
        </p:spPr>
      </p:pic>
    </p:spTree>
    <p:extLst>
      <p:ext uri="{BB962C8B-B14F-4D97-AF65-F5344CB8AC3E}">
        <p14:creationId xmlns:p14="http://schemas.microsoft.com/office/powerpoint/2010/main" val="208362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876783-33C4-4508-9B16-B2DBA381CF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0390F7D2-81C6-4BBF-8B31-EDD0E95736B4}"/>
              </a:ext>
            </a:extLst>
          </p:cNvPr>
          <p:cNvSpPr>
            <a:spLocks noGrp="1"/>
          </p:cNvSpPr>
          <p:nvPr>
            <p:ph type="title"/>
          </p:nvPr>
        </p:nvSpPr>
        <p:spPr>
          <a:xfrm>
            <a:off x="4079776" y="1268413"/>
            <a:ext cx="3885129" cy="4320827"/>
          </a:xfrm>
        </p:spPr>
        <p:txBody>
          <a:bodyPr/>
          <a:lstStyle/>
          <a:p>
            <a:r>
              <a:rPr lang="en-US" sz="4800" b="1"/>
              <a:t>—</a:t>
            </a:r>
            <a:br>
              <a:rPr lang="en-US" sz="4800" b="1"/>
            </a:br>
            <a:r>
              <a:rPr lang="en-US" sz="4800" b="1"/>
              <a:t>What is happening in the market</a:t>
            </a:r>
            <a:br>
              <a:rPr lang="en-US" sz="4800"/>
            </a:br>
            <a:endParaRPr lang="en-US" sz="4800">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6" name="Text Placeholder 5">
            <a:extLst>
              <a:ext uri="{FF2B5EF4-FFF2-40B4-BE49-F238E27FC236}">
                <a16:creationId xmlns:a16="http://schemas.microsoft.com/office/drawing/2014/main" id="{D7E0EEB3-FED7-41DB-A01B-849B3B01055F}"/>
              </a:ext>
            </a:extLst>
          </p:cNvPr>
          <p:cNvSpPr>
            <a:spLocks noGrp="1"/>
          </p:cNvSpPr>
          <p:nvPr>
            <p:ph type="body" sz="quarter" idx="11"/>
          </p:nvPr>
        </p:nvSpPr>
        <p:spPr/>
        <p:txBody>
          <a:bodyPr/>
          <a:lstStyle/>
          <a:p>
            <a:r>
              <a:rPr lang="en-US"/>
              <a:t>5</a:t>
            </a:r>
          </a:p>
        </p:txBody>
      </p:sp>
    </p:spTree>
    <p:extLst>
      <p:ext uri="{BB962C8B-B14F-4D97-AF65-F5344CB8AC3E}">
        <p14:creationId xmlns:p14="http://schemas.microsoft.com/office/powerpoint/2010/main" val="306339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D7963A7-7BCD-9E77-FFFE-272A489C233E}"/>
              </a:ext>
            </a:extLst>
          </p:cNvPr>
          <p:cNvSpPr/>
          <p:nvPr/>
        </p:nvSpPr>
        <p:spPr bwMode="gray">
          <a:xfrm>
            <a:off x="4436211" y="0"/>
            <a:ext cx="775578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sv-SE" b="1">
                <a:latin typeface="+mn-lt"/>
              </a:rPr>
              <a:t>Force Measurement offering</a:t>
            </a:r>
            <a:br>
              <a:rPr lang="en-US"/>
            </a:br>
            <a:r>
              <a:rPr lang="en-US">
                <a:latin typeface="ABBvoice Light" panose="020D0403020503020204" pitchFamily="34" charset="0"/>
                <a:ea typeface="ABBvoice Light" panose="020D0403020503020204" pitchFamily="34" charset="0"/>
                <a:cs typeface="ABBvoice Light" panose="020D0403020503020204" pitchFamily="34" charset="0"/>
              </a:rPr>
              <a:t>Asset service life</a:t>
            </a:r>
            <a:br>
              <a:rPr lang="sv-SE"/>
            </a:br>
            <a:br>
              <a:rPr lang="sv-SE"/>
            </a:br>
            <a:br>
              <a:rPr lang="sv-SE" sz="2000" i="1"/>
            </a:br>
            <a:endParaRPr lang="en-US"/>
          </a:p>
        </p:txBody>
      </p:sp>
      <p:pic>
        <p:nvPicPr>
          <p:cNvPr id="3" name="Content Placeholder 7">
            <a:extLst>
              <a:ext uri="{FF2B5EF4-FFF2-40B4-BE49-F238E27FC236}">
                <a16:creationId xmlns:a16="http://schemas.microsoft.com/office/drawing/2014/main" id="{A222E93F-155F-4A11-425F-36313B4A2C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6635" y="2664815"/>
            <a:ext cx="6977997" cy="3140360"/>
          </a:xfrm>
          <a:prstGeom prst="rect">
            <a:avLst/>
          </a:prstGeom>
        </p:spPr>
      </p:pic>
      <p:pic>
        <p:nvPicPr>
          <p:cNvPr id="55" name="Picture 54" descr="A picture containing text, screenshot, font, diagram&#10;&#10;Description automatically generated">
            <a:extLst>
              <a:ext uri="{FF2B5EF4-FFF2-40B4-BE49-F238E27FC236}">
                <a16:creationId xmlns:a16="http://schemas.microsoft.com/office/drawing/2014/main" id="{C9216722-AEC1-976D-8290-8565CB8231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152" y="2376131"/>
            <a:ext cx="3758138" cy="3717728"/>
          </a:xfrm>
          <a:prstGeom prst="rect">
            <a:avLst/>
          </a:prstGeom>
        </p:spPr>
      </p:pic>
    </p:spTree>
    <p:extLst>
      <p:ext uri="{BB962C8B-B14F-4D97-AF65-F5344CB8AC3E}">
        <p14:creationId xmlns:p14="http://schemas.microsoft.com/office/powerpoint/2010/main" val="345579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D7963A7-7BCD-9E77-FFFE-272A489C233E}"/>
              </a:ext>
            </a:extLst>
          </p:cNvPr>
          <p:cNvSpPr/>
          <p:nvPr/>
        </p:nvSpPr>
        <p:spPr bwMode="gray">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sv-SE" b="1">
                <a:latin typeface="+mn-lt"/>
              </a:rPr>
              <a:t>Increased availability</a:t>
            </a:r>
            <a:br>
              <a:rPr lang="en-US"/>
            </a:br>
            <a:r>
              <a:rPr lang="en-US">
                <a:latin typeface="ABBvoice Light" panose="020D0403020503020204" pitchFamily="34" charset="0"/>
                <a:ea typeface="ABBvoice Light" panose="020D0403020503020204" pitchFamily="34" charset="0"/>
                <a:cs typeface="ABBvoice Light" panose="020D0403020503020204" pitchFamily="34" charset="0"/>
              </a:rPr>
              <a:t>A facility’s service life</a:t>
            </a:r>
            <a:br>
              <a:rPr lang="sv-SE"/>
            </a:br>
            <a:br>
              <a:rPr lang="sv-SE"/>
            </a:br>
            <a:br>
              <a:rPr lang="sv-SE" sz="2000" i="1"/>
            </a:br>
            <a:endParaRPr lang="en-US"/>
          </a:p>
        </p:txBody>
      </p:sp>
      <p:grpSp>
        <p:nvGrpSpPr>
          <p:cNvPr id="2" name="Group 1">
            <a:extLst>
              <a:ext uri="{FF2B5EF4-FFF2-40B4-BE49-F238E27FC236}">
                <a16:creationId xmlns:a16="http://schemas.microsoft.com/office/drawing/2014/main" id="{5B52478A-C696-A2A2-7B1F-7A33F5A9BD3E}"/>
              </a:ext>
            </a:extLst>
          </p:cNvPr>
          <p:cNvGrpSpPr/>
          <p:nvPr/>
        </p:nvGrpSpPr>
        <p:grpSpPr>
          <a:xfrm>
            <a:off x="2640734" y="2622959"/>
            <a:ext cx="6900596" cy="3394484"/>
            <a:chOff x="2487183" y="2005042"/>
            <a:chExt cx="7212012" cy="3583259"/>
          </a:xfrm>
        </p:grpSpPr>
        <p:grpSp>
          <p:nvGrpSpPr>
            <p:cNvPr id="6" name="Group 11">
              <a:extLst>
                <a:ext uri="{FF2B5EF4-FFF2-40B4-BE49-F238E27FC236}">
                  <a16:creationId xmlns:a16="http://schemas.microsoft.com/office/drawing/2014/main" id="{6E0BB841-5B18-6C33-D2F3-99823EA3624F}"/>
                </a:ext>
              </a:extLst>
            </p:cNvPr>
            <p:cNvGrpSpPr>
              <a:grpSpLocks/>
            </p:cNvGrpSpPr>
            <p:nvPr/>
          </p:nvGrpSpPr>
          <p:grpSpPr bwMode="auto">
            <a:xfrm>
              <a:off x="2487183" y="2454303"/>
              <a:ext cx="7212012" cy="3133998"/>
              <a:chOff x="1425575" y="1643063"/>
              <a:chExt cx="6999288" cy="1890454"/>
            </a:xfrm>
          </p:grpSpPr>
          <p:sp>
            <p:nvSpPr>
              <p:cNvPr id="8" name="Freeform 2">
                <a:extLst>
                  <a:ext uri="{FF2B5EF4-FFF2-40B4-BE49-F238E27FC236}">
                    <a16:creationId xmlns:a16="http://schemas.microsoft.com/office/drawing/2014/main" id="{E3561582-D3E5-05BB-278B-DFAC1624FE14}"/>
                  </a:ext>
                </a:extLst>
              </p:cNvPr>
              <p:cNvSpPr>
                <a:spLocks/>
              </p:cNvSpPr>
              <p:nvPr/>
            </p:nvSpPr>
            <p:spPr bwMode="auto">
              <a:xfrm>
                <a:off x="1712913" y="1974850"/>
                <a:ext cx="782637" cy="1103313"/>
              </a:xfrm>
              <a:custGeom>
                <a:avLst/>
                <a:gdLst>
                  <a:gd name="T0" fmla="*/ 0 w 590"/>
                  <a:gd name="T1" fmla="*/ 2147483647 h 1180"/>
                  <a:gd name="T2" fmla="*/ 2147483647 w 590"/>
                  <a:gd name="T3" fmla="*/ 2147483647 h 1180"/>
                  <a:gd name="T4" fmla="*/ 2147483647 w 590"/>
                  <a:gd name="T5" fmla="*/ 2147483647 h 1180"/>
                  <a:gd name="T6" fmla="*/ 2147483647 w 590"/>
                  <a:gd name="T7" fmla="*/ 2147483647 h 1180"/>
                  <a:gd name="T8" fmla="*/ 2147483647 w 590"/>
                  <a:gd name="T9" fmla="*/ 0 h 1180"/>
                  <a:gd name="T10" fmla="*/ 0 60000 65536"/>
                  <a:gd name="T11" fmla="*/ 0 60000 65536"/>
                  <a:gd name="T12" fmla="*/ 0 60000 65536"/>
                  <a:gd name="T13" fmla="*/ 0 60000 65536"/>
                  <a:gd name="T14" fmla="*/ 0 60000 65536"/>
                  <a:gd name="T15" fmla="*/ 0 w 590"/>
                  <a:gd name="T16" fmla="*/ 0 h 1180"/>
                  <a:gd name="T17" fmla="*/ 590 w 590"/>
                  <a:gd name="T18" fmla="*/ 1180 h 1180"/>
                </a:gdLst>
                <a:ahLst/>
                <a:cxnLst>
                  <a:cxn ang="T10">
                    <a:pos x="T0" y="T1"/>
                  </a:cxn>
                  <a:cxn ang="T11">
                    <a:pos x="T2" y="T3"/>
                  </a:cxn>
                  <a:cxn ang="T12">
                    <a:pos x="T4" y="T5"/>
                  </a:cxn>
                  <a:cxn ang="T13">
                    <a:pos x="T6" y="T7"/>
                  </a:cxn>
                  <a:cxn ang="T14">
                    <a:pos x="T8" y="T9"/>
                  </a:cxn>
                </a:cxnLst>
                <a:rect l="T15" t="T16" r="T17" b="T18"/>
                <a:pathLst>
                  <a:path w="590" h="1180">
                    <a:moveTo>
                      <a:pt x="0" y="1180"/>
                    </a:moveTo>
                    <a:cubicBezTo>
                      <a:pt x="30" y="1010"/>
                      <a:pt x="61" y="840"/>
                      <a:pt x="91" y="681"/>
                    </a:cubicBezTo>
                    <a:cubicBezTo>
                      <a:pt x="121" y="522"/>
                      <a:pt x="152" y="333"/>
                      <a:pt x="182" y="227"/>
                    </a:cubicBezTo>
                    <a:cubicBezTo>
                      <a:pt x="212" y="121"/>
                      <a:pt x="205" y="84"/>
                      <a:pt x="273" y="46"/>
                    </a:cubicBezTo>
                    <a:cubicBezTo>
                      <a:pt x="341" y="8"/>
                      <a:pt x="537" y="8"/>
                      <a:pt x="590" y="0"/>
                    </a:cubicBezTo>
                  </a:path>
                </a:pathLst>
              </a:custGeom>
              <a:solidFill>
                <a:schemeClr val="accent1"/>
              </a:solidFill>
              <a:ln w="12700" cap="rnd">
                <a:solidFill>
                  <a:schemeClr val="tx2"/>
                </a:solidFill>
                <a:round/>
                <a:headEnd/>
                <a:tailEnd/>
              </a:ln>
            </p:spPr>
            <p:txBody>
              <a:bodyP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grpSp>
            <p:nvGrpSpPr>
              <p:cNvPr id="9" name="Group 5">
                <a:extLst>
                  <a:ext uri="{FF2B5EF4-FFF2-40B4-BE49-F238E27FC236}">
                    <a16:creationId xmlns:a16="http://schemas.microsoft.com/office/drawing/2014/main" id="{C203ACA2-B5E9-787C-6ABA-2B1E079BFA7C}"/>
                  </a:ext>
                </a:extLst>
              </p:cNvPr>
              <p:cNvGrpSpPr>
                <a:grpSpLocks/>
              </p:cNvGrpSpPr>
              <p:nvPr/>
            </p:nvGrpSpPr>
            <p:grpSpPr bwMode="auto">
              <a:xfrm>
                <a:off x="2590799" y="3201988"/>
                <a:ext cx="4165599" cy="231775"/>
                <a:chOff x="433" y="3482"/>
                <a:chExt cx="762" cy="314"/>
              </a:xfrm>
            </p:grpSpPr>
            <p:sp>
              <p:nvSpPr>
                <p:cNvPr id="24" name="AutoShape 6">
                  <a:extLst>
                    <a:ext uri="{FF2B5EF4-FFF2-40B4-BE49-F238E27FC236}">
                      <a16:creationId xmlns:a16="http://schemas.microsoft.com/office/drawing/2014/main" id="{BF179159-847A-FEB2-57C0-D09B06AE03B3}"/>
                    </a:ext>
                  </a:extLst>
                </p:cNvPr>
                <p:cNvSpPr>
                  <a:spLocks noChangeArrowheads="1"/>
                </p:cNvSpPr>
                <p:nvPr/>
              </p:nvSpPr>
              <p:spPr bwMode="auto">
                <a:xfrm>
                  <a:off x="779" y="3482"/>
                  <a:ext cx="416" cy="314"/>
                </a:xfrm>
                <a:prstGeom prst="rightArrow">
                  <a:avLst>
                    <a:gd name="adj1" fmla="val 75000"/>
                    <a:gd name="adj2" fmla="val 19541"/>
                  </a:avLst>
                </a:prstGeom>
                <a:noFill/>
                <a:ln w="12700">
                  <a:noFill/>
                  <a:miter lim="800000"/>
                  <a:headEnd/>
                  <a:tailEnd/>
                </a:ln>
              </p:spPr>
              <p:txBody>
                <a:bodyPr wrap="none" anchor="ct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5" name="AutoShape 7">
                  <a:extLst>
                    <a:ext uri="{FF2B5EF4-FFF2-40B4-BE49-F238E27FC236}">
                      <a16:creationId xmlns:a16="http://schemas.microsoft.com/office/drawing/2014/main" id="{7E48724D-5DAB-7523-F287-39F859A1F344}"/>
                    </a:ext>
                  </a:extLst>
                </p:cNvPr>
                <p:cNvSpPr>
                  <a:spLocks noChangeArrowheads="1"/>
                </p:cNvSpPr>
                <p:nvPr/>
              </p:nvSpPr>
              <p:spPr bwMode="auto">
                <a:xfrm flipH="1">
                  <a:off x="433" y="3482"/>
                  <a:ext cx="416" cy="314"/>
                </a:xfrm>
                <a:prstGeom prst="rightArrow">
                  <a:avLst>
                    <a:gd name="adj1" fmla="val 75000"/>
                    <a:gd name="adj2" fmla="val 19541"/>
                  </a:avLst>
                </a:prstGeom>
                <a:noFill/>
                <a:ln w="12700">
                  <a:noFill/>
                  <a:miter lim="800000"/>
                  <a:headEnd/>
                  <a:tailEnd/>
                </a:ln>
              </p:spPr>
              <p:txBody>
                <a:bodyPr wrap="none" anchor="ct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grpSp>
          <p:sp>
            <p:nvSpPr>
              <p:cNvPr id="10" name="Freeform 8">
                <a:extLst>
                  <a:ext uri="{FF2B5EF4-FFF2-40B4-BE49-F238E27FC236}">
                    <a16:creationId xmlns:a16="http://schemas.microsoft.com/office/drawing/2014/main" id="{8695089C-BF50-ED39-9007-983FCA2E2586}"/>
                  </a:ext>
                </a:extLst>
              </p:cNvPr>
              <p:cNvSpPr>
                <a:spLocks/>
              </p:cNvSpPr>
              <p:nvPr/>
            </p:nvSpPr>
            <p:spPr bwMode="auto">
              <a:xfrm>
                <a:off x="3284538" y="1682750"/>
                <a:ext cx="3225800" cy="795338"/>
              </a:xfrm>
              <a:custGeom>
                <a:avLst/>
                <a:gdLst>
                  <a:gd name="T0" fmla="*/ 0 w 1667"/>
                  <a:gd name="T1" fmla="*/ 2147483647 h 745"/>
                  <a:gd name="T2" fmla="*/ 2147483647 w 1667"/>
                  <a:gd name="T3" fmla="*/ 2147483647 h 745"/>
                  <a:gd name="T4" fmla="*/ 2147483647 w 1667"/>
                  <a:gd name="T5" fmla="*/ 2147483647 h 745"/>
                  <a:gd name="T6" fmla="*/ 2147483647 w 1667"/>
                  <a:gd name="T7" fmla="*/ 2147483647 h 745"/>
                  <a:gd name="T8" fmla="*/ 2147483647 w 1667"/>
                  <a:gd name="T9" fmla="*/ 2147483647 h 745"/>
                  <a:gd name="T10" fmla="*/ 2147483647 w 1667"/>
                  <a:gd name="T11" fmla="*/ 2147483647 h 745"/>
                  <a:gd name="T12" fmla="*/ 2147483647 w 1667"/>
                  <a:gd name="T13" fmla="*/ 2147483647 h 745"/>
                  <a:gd name="T14" fmla="*/ 2147483647 w 1667"/>
                  <a:gd name="T15" fmla="*/ 2147483647 h 745"/>
                  <a:gd name="T16" fmla="*/ 2147483647 w 1667"/>
                  <a:gd name="T17" fmla="*/ 2147483647 h 745"/>
                  <a:gd name="T18" fmla="*/ 2147483647 w 1667"/>
                  <a:gd name="T19" fmla="*/ 2147483647 h 745"/>
                  <a:gd name="T20" fmla="*/ 2147483647 w 1667"/>
                  <a:gd name="T21" fmla="*/ 2147483647 h 745"/>
                  <a:gd name="T22" fmla="*/ 2147483647 w 1667"/>
                  <a:gd name="T23" fmla="*/ 2147483647 h 745"/>
                  <a:gd name="T24" fmla="*/ 2147483647 w 1667"/>
                  <a:gd name="T25" fmla="*/ 2147483647 h 745"/>
                  <a:gd name="T26" fmla="*/ 2147483647 w 1667"/>
                  <a:gd name="T27" fmla="*/ 2147483647 h 745"/>
                  <a:gd name="T28" fmla="*/ 2147483647 w 1667"/>
                  <a:gd name="T29" fmla="*/ 2147483647 h 745"/>
                  <a:gd name="T30" fmla="*/ 2147483647 w 1667"/>
                  <a:gd name="T31" fmla="*/ 2147483647 h 745"/>
                  <a:gd name="T32" fmla="*/ 2147483647 w 1667"/>
                  <a:gd name="T33" fmla="*/ 2147483647 h 745"/>
                  <a:gd name="T34" fmla="*/ 2147483647 w 1667"/>
                  <a:gd name="T35" fmla="*/ 2147483647 h 745"/>
                  <a:gd name="T36" fmla="*/ 2147483647 w 1667"/>
                  <a:gd name="T37" fmla="*/ 2147483647 h 745"/>
                  <a:gd name="T38" fmla="*/ 2147483647 w 1667"/>
                  <a:gd name="T39" fmla="*/ 2147483647 h 745"/>
                  <a:gd name="T40" fmla="*/ 2147483647 w 1667"/>
                  <a:gd name="T41" fmla="*/ 2147483647 h 745"/>
                  <a:gd name="T42" fmla="*/ 2147483647 w 1667"/>
                  <a:gd name="T43" fmla="*/ 2147483647 h 745"/>
                  <a:gd name="T44" fmla="*/ 2147483647 w 1667"/>
                  <a:gd name="T45" fmla="*/ 2147483647 h 745"/>
                  <a:gd name="T46" fmla="*/ 2147483647 w 1667"/>
                  <a:gd name="T47" fmla="*/ 2147483647 h 745"/>
                  <a:gd name="T48" fmla="*/ 2147483647 w 1667"/>
                  <a:gd name="T49" fmla="*/ 2147483647 h 745"/>
                  <a:gd name="T50" fmla="*/ 2147483647 w 1667"/>
                  <a:gd name="T51" fmla="*/ 2147483647 h 745"/>
                  <a:gd name="T52" fmla="*/ 2147483647 w 1667"/>
                  <a:gd name="T53" fmla="*/ 2147483647 h 745"/>
                  <a:gd name="T54" fmla="*/ 2147483647 w 1667"/>
                  <a:gd name="T55" fmla="*/ 2147483647 h 745"/>
                  <a:gd name="T56" fmla="*/ 2147483647 w 1667"/>
                  <a:gd name="T57" fmla="*/ 2147483647 h 745"/>
                  <a:gd name="T58" fmla="*/ 2147483647 w 1667"/>
                  <a:gd name="T59" fmla="*/ 2147483647 h 745"/>
                  <a:gd name="T60" fmla="*/ 2147483647 w 1667"/>
                  <a:gd name="T61" fmla="*/ 2147483647 h 745"/>
                  <a:gd name="T62" fmla="*/ 2147483647 w 1667"/>
                  <a:gd name="T63" fmla="*/ 2147483647 h 745"/>
                  <a:gd name="T64" fmla="*/ 2147483647 w 1667"/>
                  <a:gd name="T65" fmla="*/ 0 h 745"/>
                  <a:gd name="T66" fmla="*/ 2147483647 w 1667"/>
                  <a:gd name="T67" fmla="*/ 0 h 745"/>
                  <a:gd name="T68" fmla="*/ 2147483647 w 1667"/>
                  <a:gd name="T69" fmla="*/ 2147483647 h 745"/>
                  <a:gd name="T70" fmla="*/ 2147483647 w 1667"/>
                  <a:gd name="T71" fmla="*/ 2147483647 h 745"/>
                  <a:gd name="T72" fmla="*/ 2147483647 w 1667"/>
                  <a:gd name="T73" fmla="*/ 2147483647 h 745"/>
                  <a:gd name="T74" fmla="*/ 2147483647 w 1667"/>
                  <a:gd name="T75" fmla="*/ 2147483647 h 745"/>
                  <a:gd name="T76" fmla="*/ 2147483647 w 1667"/>
                  <a:gd name="T77" fmla="*/ 2147483647 h 745"/>
                  <a:gd name="T78" fmla="*/ 2147483647 w 1667"/>
                  <a:gd name="T79" fmla="*/ 2147483647 h 745"/>
                  <a:gd name="T80" fmla="*/ 2147483647 w 1667"/>
                  <a:gd name="T81" fmla="*/ 2147483647 h 7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67"/>
                  <a:gd name="T124" fmla="*/ 0 h 745"/>
                  <a:gd name="T125" fmla="*/ 1667 w 1667"/>
                  <a:gd name="T126" fmla="*/ 745 h 7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67" h="745">
                    <a:moveTo>
                      <a:pt x="0" y="539"/>
                    </a:moveTo>
                    <a:lnTo>
                      <a:pt x="57" y="441"/>
                    </a:lnTo>
                    <a:lnTo>
                      <a:pt x="37" y="444"/>
                    </a:lnTo>
                    <a:lnTo>
                      <a:pt x="97" y="441"/>
                    </a:lnTo>
                    <a:lnTo>
                      <a:pt x="117" y="441"/>
                    </a:lnTo>
                    <a:lnTo>
                      <a:pt x="141" y="441"/>
                    </a:lnTo>
                    <a:lnTo>
                      <a:pt x="164" y="433"/>
                    </a:lnTo>
                    <a:lnTo>
                      <a:pt x="178" y="418"/>
                    </a:lnTo>
                    <a:lnTo>
                      <a:pt x="188" y="402"/>
                    </a:lnTo>
                    <a:lnTo>
                      <a:pt x="201" y="369"/>
                    </a:lnTo>
                    <a:lnTo>
                      <a:pt x="211" y="326"/>
                    </a:lnTo>
                    <a:lnTo>
                      <a:pt x="218" y="288"/>
                    </a:lnTo>
                    <a:lnTo>
                      <a:pt x="227" y="261"/>
                    </a:lnTo>
                    <a:lnTo>
                      <a:pt x="244" y="241"/>
                    </a:lnTo>
                    <a:lnTo>
                      <a:pt x="267" y="227"/>
                    </a:lnTo>
                    <a:lnTo>
                      <a:pt x="300" y="220"/>
                    </a:lnTo>
                    <a:lnTo>
                      <a:pt x="332" y="220"/>
                    </a:lnTo>
                    <a:lnTo>
                      <a:pt x="381" y="220"/>
                    </a:lnTo>
                    <a:lnTo>
                      <a:pt x="452" y="224"/>
                    </a:lnTo>
                    <a:lnTo>
                      <a:pt x="554" y="229"/>
                    </a:lnTo>
                    <a:lnTo>
                      <a:pt x="648" y="235"/>
                    </a:lnTo>
                    <a:lnTo>
                      <a:pt x="751" y="244"/>
                    </a:lnTo>
                    <a:lnTo>
                      <a:pt x="816" y="244"/>
                    </a:lnTo>
                    <a:lnTo>
                      <a:pt x="852" y="235"/>
                    </a:lnTo>
                    <a:lnTo>
                      <a:pt x="880" y="214"/>
                    </a:lnTo>
                    <a:lnTo>
                      <a:pt x="898" y="187"/>
                    </a:lnTo>
                    <a:lnTo>
                      <a:pt x="911" y="162"/>
                    </a:lnTo>
                    <a:lnTo>
                      <a:pt x="925" y="123"/>
                    </a:lnTo>
                    <a:lnTo>
                      <a:pt x="941" y="80"/>
                    </a:lnTo>
                    <a:lnTo>
                      <a:pt x="954" y="53"/>
                    </a:lnTo>
                    <a:lnTo>
                      <a:pt x="969" y="28"/>
                    </a:lnTo>
                    <a:lnTo>
                      <a:pt x="989" y="10"/>
                    </a:lnTo>
                    <a:lnTo>
                      <a:pt x="1013" y="0"/>
                    </a:lnTo>
                    <a:lnTo>
                      <a:pt x="1061" y="0"/>
                    </a:lnTo>
                    <a:lnTo>
                      <a:pt x="1146" y="7"/>
                    </a:lnTo>
                    <a:lnTo>
                      <a:pt x="1293" y="25"/>
                    </a:lnTo>
                    <a:lnTo>
                      <a:pt x="1416" y="46"/>
                    </a:lnTo>
                    <a:lnTo>
                      <a:pt x="1516" y="69"/>
                    </a:lnTo>
                    <a:lnTo>
                      <a:pt x="1572" y="86"/>
                    </a:lnTo>
                    <a:lnTo>
                      <a:pt x="1623" y="102"/>
                    </a:lnTo>
                    <a:lnTo>
                      <a:pt x="1666" y="744"/>
                    </a:lnTo>
                  </a:path>
                </a:pathLst>
              </a:custGeom>
              <a:solidFill>
                <a:schemeClr val="bg2"/>
              </a:solidFill>
              <a:ln w="12700" cap="rnd">
                <a:solidFill>
                  <a:schemeClr val="bg2"/>
                </a:solidFill>
                <a:round/>
                <a:headEnd/>
                <a:tailEnd/>
              </a:ln>
            </p:spPr>
            <p:txBody>
              <a:bodyP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grpSp>
            <p:nvGrpSpPr>
              <p:cNvPr id="11" name="Group 9">
                <a:extLst>
                  <a:ext uri="{FF2B5EF4-FFF2-40B4-BE49-F238E27FC236}">
                    <a16:creationId xmlns:a16="http://schemas.microsoft.com/office/drawing/2014/main" id="{6432467C-CA7B-FF17-8F5E-FB95B6BD4410}"/>
                  </a:ext>
                </a:extLst>
              </p:cNvPr>
              <p:cNvGrpSpPr>
                <a:grpSpLocks/>
              </p:cNvGrpSpPr>
              <p:nvPr/>
            </p:nvGrpSpPr>
            <p:grpSpPr bwMode="auto">
              <a:xfrm>
                <a:off x="1482725" y="3201988"/>
                <a:ext cx="1090613" cy="231775"/>
                <a:chOff x="433" y="3482"/>
                <a:chExt cx="762" cy="314"/>
              </a:xfrm>
            </p:grpSpPr>
            <p:sp>
              <p:nvSpPr>
                <p:cNvPr id="22" name="AutoShape 10">
                  <a:extLst>
                    <a:ext uri="{FF2B5EF4-FFF2-40B4-BE49-F238E27FC236}">
                      <a16:creationId xmlns:a16="http://schemas.microsoft.com/office/drawing/2014/main" id="{83EE0270-0DEC-458C-F81D-E3CE27562143}"/>
                    </a:ext>
                  </a:extLst>
                </p:cNvPr>
                <p:cNvSpPr>
                  <a:spLocks noChangeArrowheads="1"/>
                </p:cNvSpPr>
                <p:nvPr/>
              </p:nvSpPr>
              <p:spPr bwMode="auto">
                <a:xfrm>
                  <a:off x="779" y="3482"/>
                  <a:ext cx="416" cy="314"/>
                </a:xfrm>
                <a:prstGeom prst="rightArrow">
                  <a:avLst>
                    <a:gd name="adj1" fmla="val 75000"/>
                    <a:gd name="adj2" fmla="val 19541"/>
                  </a:avLst>
                </a:prstGeom>
                <a:noFill/>
                <a:ln w="12700">
                  <a:noFill/>
                  <a:miter lim="800000"/>
                  <a:headEnd/>
                  <a:tailEnd/>
                </a:ln>
              </p:spPr>
              <p:txBody>
                <a:bodyPr wrap="none" anchor="ct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3" name="AutoShape 11">
                  <a:extLst>
                    <a:ext uri="{FF2B5EF4-FFF2-40B4-BE49-F238E27FC236}">
                      <a16:creationId xmlns:a16="http://schemas.microsoft.com/office/drawing/2014/main" id="{547119D5-C8BB-1C9F-EBDF-DC13D0167314}"/>
                    </a:ext>
                  </a:extLst>
                </p:cNvPr>
                <p:cNvSpPr>
                  <a:spLocks noChangeArrowheads="1"/>
                </p:cNvSpPr>
                <p:nvPr/>
              </p:nvSpPr>
              <p:spPr bwMode="auto">
                <a:xfrm flipH="1">
                  <a:off x="433" y="3482"/>
                  <a:ext cx="416" cy="314"/>
                </a:xfrm>
                <a:prstGeom prst="rightArrow">
                  <a:avLst>
                    <a:gd name="adj1" fmla="val 75000"/>
                    <a:gd name="adj2" fmla="val 19541"/>
                  </a:avLst>
                </a:prstGeom>
                <a:noFill/>
                <a:ln w="12700">
                  <a:noFill/>
                  <a:miter lim="800000"/>
                  <a:headEnd/>
                  <a:tailEnd/>
                </a:ln>
              </p:spPr>
              <p:txBody>
                <a:bodyPr wrap="none" anchor="ct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grpSp>
          <p:sp>
            <p:nvSpPr>
              <p:cNvPr id="12" name="Freeform 12">
                <a:extLst>
                  <a:ext uri="{FF2B5EF4-FFF2-40B4-BE49-F238E27FC236}">
                    <a16:creationId xmlns:a16="http://schemas.microsoft.com/office/drawing/2014/main" id="{4062ED4E-7C83-2306-4EA9-FC63EA54D99B}"/>
                  </a:ext>
                </a:extLst>
              </p:cNvPr>
              <p:cNvSpPr>
                <a:spLocks/>
              </p:cNvSpPr>
              <p:nvPr/>
            </p:nvSpPr>
            <p:spPr bwMode="auto">
              <a:xfrm>
                <a:off x="2927350" y="1966913"/>
                <a:ext cx="3575050" cy="1081087"/>
              </a:xfrm>
              <a:custGeom>
                <a:avLst/>
                <a:gdLst>
                  <a:gd name="T0" fmla="*/ 0 w 3130"/>
                  <a:gd name="T1" fmla="*/ 2147483647 h 1732"/>
                  <a:gd name="T2" fmla="*/ 2147483647 w 3130"/>
                  <a:gd name="T3" fmla="*/ 0 h 1732"/>
                  <a:gd name="T4" fmla="*/ 2147483647 w 3130"/>
                  <a:gd name="T5" fmla="*/ 0 h 1732"/>
                  <a:gd name="T6" fmla="*/ 2147483647 w 3130"/>
                  <a:gd name="T7" fmla="*/ 2147483647 h 1732"/>
                  <a:gd name="T8" fmla="*/ 2147483647 w 3130"/>
                  <a:gd name="T9" fmla="*/ 2147483647 h 1732"/>
                  <a:gd name="T10" fmla="*/ 2147483647 w 3130"/>
                  <a:gd name="T11" fmla="*/ 2147483647 h 1732"/>
                  <a:gd name="T12" fmla="*/ 2147483647 w 3130"/>
                  <a:gd name="T13" fmla="*/ 2147483647 h 1732"/>
                  <a:gd name="T14" fmla="*/ 2147483647 w 3130"/>
                  <a:gd name="T15" fmla="*/ 2147483647 h 1732"/>
                  <a:gd name="T16" fmla="*/ 2147483647 w 3130"/>
                  <a:gd name="T17" fmla="*/ 2147483647 h 1732"/>
                  <a:gd name="T18" fmla="*/ 2147483647 w 3130"/>
                  <a:gd name="T19" fmla="*/ 2147483647 h 1732"/>
                  <a:gd name="T20" fmla="*/ 2147483647 w 3130"/>
                  <a:gd name="T21" fmla="*/ 2147483647 h 1732"/>
                  <a:gd name="T22" fmla="*/ 2147483647 w 3130"/>
                  <a:gd name="T23" fmla="*/ 2147483647 h 1732"/>
                  <a:gd name="T24" fmla="*/ 2147483647 w 3130"/>
                  <a:gd name="T25" fmla="*/ 2147483647 h 1732"/>
                  <a:gd name="T26" fmla="*/ 2147483647 w 3130"/>
                  <a:gd name="T27" fmla="*/ 2147483647 h 17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30"/>
                  <a:gd name="T43" fmla="*/ 0 h 1732"/>
                  <a:gd name="T44" fmla="*/ 3130 w 3130"/>
                  <a:gd name="T45" fmla="*/ 1732 h 17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30" h="1732">
                    <a:moveTo>
                      <a:pt x="0" y="1731"/>
                    </a:moveTo>
                    <a:lnTo>
                      <a:pt x="4" y="0"/>
                    </a:lnTo>
                    <a:lnTo>
                      <a:pt x="314" y="0"/>
                    </a:lnTo>
                    <a:lnTo>
                      <a:pt x="540" y="6"/>
                    </a:lnTo>
                    <a:lnTo>
                      <a:pt x="793" y="24"/>
                    </a:lnTo>
                    <a:lnTo>
                      <a:pt x="1009" y="47"/>
                    </a:lnTo>
                    <a:lnTo>
                      <a:pt x="1224" y="71"/>
                    </a:lnTo>
                    <a:lnTo>
                      <a:pt x="1458" y="102"/>
                    </a:lnTo>
                    <a:lnTo>
                      <a:pt x="1740" y="142"/>
                    </a:lnTo>
                    <a:lnTo>
                      <a:pt x="1971" y="178"/>
                    </a:lnTo>
                    <a:lnTo>
                      <a:pt x="2312" y="234"/>
                    </a:lnTo>
                    <a:lnTo>
                      <a:pt x="2697" y="305"/>
                    </a:lnTo>
                    <a:lnTo>
                      <a:pt x="3129" y="394"/>
                    </a:lnTo>
                    <a:lnTo>
                      <a:pt x="3109" y="1707"/>
                    </a:lnTo>
                  </a:path>
                </a:pathLst>
              </a:custGeom>
              <a:solidFill>
                <a:schemeClr val="accent1"/>
              </a:solidFill>
              <a:ln w="12700" cap="rnd">
                <a:solidFill>
                  <a:schemeClr val="tx2"/>
                </a:solidFill>
                <a:round/>
                <a:headEnd/>
                <a:tailEnd/>
              </a:ln>
            </p:spPr>
            <p:txBody>
              <a:bodyP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13" name="Freeform 13">
                <a:extLst>
                  <a:ext uri="{FF2B5EF4-FFF2-40B4-BE49-F238E27FC236}">
                    <a16:creationId xmlns:a16="http://schemas.microsoft.com/office/drawing/2014/main" id="{F7E6FF28-B6B8-55E0-3558-EA79D75446F4}"/>
                  </a:ext>
                </a:extLst>
              </p:cNvPr>
              <p:cNvSpPr>
                <a:spLocks/>
              </p:cNvSpPr>
              <p:nvPr/>
            </p:nvSpPr>
            <p:spPr bwMode="auto">
              <a:xfrm>
                <a:off x="1733550" y="1965325"/>
                <a:ext cx="4794250" cy="1125538"/>
              </a:xfrm>
              <a:custGeom>
                <a:avLst/>
                <a:gdLst>
                  <a:gd name="T0" fmla="*/ 0 w 4485"/>
                  <a:gd name="T1" fmla="*/ 2147483647 h 1784"/>
                  <a:gd name="T2" fmla="*/ 2147483647 w 4485"/>
                  <a:gd name="T3" fmla="*/ 2147483647 h 1784"/>
                  <a:gd name="T4" fmla="*/ 2147483647 w 4485"/>
                  <a:gd name="T5" fmla="*/ 2147483647 h 1784"/>
                  <a:gd name="T6" fmla="*/ 2147483647 w 4485"/>
                  <a:gd name="T7" fmla="*/ 2147483647 h 1784"/>
                  <a:gd name="T8" fmla="*/ 2147483647 w 4485"/>
                  <a:gd name="T9" fmla="*/ 2147483647 h 1784"/>
                  <a:gd name="T10" fmla="*/ 2147483647 w 4485"/>
                  <a:gd name="T11" fmla="*/ 2147483647 h 1784"/>
                  <a:gd name="T12" fmla="*/ 2147483647 w 4485"/>
                  <a:gd name="T13" fmla="*/ 2147483647 h 1784"/>
                  <a:gd name="T14" fmla="*/ 2147483647 w 4485"/>
                  <a:gd name="T15" fmla="*/ 2147483647 h 1784"/>
                  <a:gd name="T16" fmla="*/ 2147483647 w 4485"/>
                  <a:gd name="T17" fmla="*/ 2147483647 h 1784"/>
                  <a:gd name="T18" fmla="*/ 2147483647 w 4485"/>
                  <a:gd name="T19" fmla="*/ 2147483647 h 1784"/>
                  <a:gd name="T20" fmla="*/ 2147483647 w 4485"/>
                  <a:gd name="T21" fmla="*/ 2147483647 h 1784"/>
                  <a:gd name="T22" fmla="*/ 2147483647 w 4485"/>
                  <a:gd name="T23" fmla="*/ 2147483647 h 1784"/>
                  <a:gd name="T24" fmla="*/ 2147483647 w 4485"/>
                  <a:gd name="T25" fmla="*/ 2147483647 h 1784"/>
                  <a:gd name="T26" fmla="*/ 2147483647 w 4485"/>
                  <a:gd name="T27" fmla="*/ 2147483647 h 1784"/>
                  <a:gd name="T28" fmla="*/ 2147483647 w 4485"/>
                  <a:gd name="T29" fmla="*/ 2147483647 h 1784"/>
                  <a:gd name="T30" fmla="*/ 2147483647 w 4485"/>
                  <a:gd name="T31" fmla="*/ 2147483647 h 1784"/>
                  <a:gd name="T32" fmla="*/ 2147483647 w 4485"/>
                  <a:gd name="T33" fmla="*/ 2147483647 h 1784"/>
                  <a:gd name="T34" fmla="*/ 2147483647 w 4485"/>
                  <a:gd name="T35" fmla="*/ 2147483647 h 1784"/>
                  <a:gd name="T36" fmla="*/ 2147483647 w 4485"/>
                  <a:gd name="T37" fmla="*/ 2147483647 h 1784"/>
                  <a:gd name="T38" fmla="*/ 2147483647 w 4485"/>
                  <a:gd name="T39" fmla="*/ 0 h 1784"/>
                  <a:gd name="T40" fmla="*/ 2147483647 w 4485"/>
                  <a:gd name="T41" fmla="*/ 0 h 1784"/>
                  <a:gd name="T42" fmla="*/ 2147483647 w 4485"/>
                  <a:gd name="T43" fmla="*/ 0 h 1784"/>
                  <a:gd name="T44" fmla="*/ 2147483647 w 4485"/>
                  <a:gd name="T45" fmla="*/ 0 h 1784"/>
                  <a:gd name="T46" fmla="*/ 2147483647 w 4485"/>
                  <a:gd name="T47" fmla="*/ 0 h 1784"/>
                  <a:gd name="T48" fmla="*/ 2147483647 w 4485"/>
                  <a:gd name="T49" fmla="*/ 2147483647 h 1784"/>
                  <a:gd name="T50" fmla="*/ 2147483647 w 4485"/>
                  <a:gd name="T51" fmla="*/ 2147483647 h 1784"/>
                  <a:gd name="T52" fmla="*/ 2147483647 w 4485"/>
                  <a:gd name="T53" fmla="*/ 2147483647 h 1784"/>
                  <a:gd name="T54" fmla="*/ 2147483647 w 4485"/>
                  <a:gd name="T55" fmla="*/ 2147483647 h 1784"/>
                  <a:gd name="T56" fmla="*/ 2147483647 w 4485"/>
                  <a:gd name="T57" fmla="*/ 2147483647 h 1784"/>
                  <a:gd name="T58" fmla="*/ 2147483647 w 4485"/>
                  <a:gd name="T59" fmla="*/ 2147483647 h 1784"/>
                  <a:gd name="T60" fmla="*/ 2147483647 w 4485"/>
                  <a:gd name="T61" fmla="*/ 2147483647 h 1784"/>
                  <a:gd name="T62" fmla="*/ 2147483647 w 4485"/>
                  <a:gd name="T63" fmla="*/ 2147483647 h 1784"/>
                  <a:gd name="T64" fmla="*/ 2147483647 w 4485"/>
                  <a:gd name="T65" fmla="*/ 2147483647 h 1784"/>
                  <a:gd name="T66" fmla="*/ 2147483647 w 4485"/>
                  <a:gd name="T67" fmla="*/ 2147483647 h 1784"/>
                  <a:gd name="T68" fmla="*/ 2147483647 w 4485"/>
                  <a:gd name="T69" fmla="*/ 2147483647 h 1784"/>
                  <a:gd name="T70" fmla="*/ 2147483647 w 4485"/>
                  <a:gd name="T71" fmla="*/ 2147483647 h 1784"/>
                  <a:gd name="T72" fmla="*/ 2147483647 w 4485"/>
                  <a:gd name="T73" fmla="*/ 2147483647 h 1784"/>
                  <a:gd name="T74" fmla="*/ 2147483647 w 4485"/>
                  <a:gd name="T75" fmla="*/ 2147483647 h 1784"/>
                  <a:gd name="T76" fmla="*/ 2147483647 w 4485"/>
                  <a:gd name="T77" fmla="*/ 2147483647 h 1784"/>
                  <a:gd name="T78" fmla="*/ 2147483647 w 4485"/>
                  <a:gd name="T79" fmla="*/ 2147483647 h 1784"/>
                  <a:gd name="T80" fmla="*/ 2147483647 w 4485"/>
                  <a:gd name="T81" fmla="*/ 2147483647 h 1784"/>
                  <a:gd name="T82" fmla="*/ 2147483647 w 4485"/>
                  <a:gd name="T83" fmla="*/ 2147483647 h 1784"/>
                  <a:gd name="T84" fmla="*/ 2147483647 w 4485"/>
                  <a:gd name="T85" fmla="*/ 2147483647 h 1784"/>
                  <a:gd name="T86" fmla="*/ 2147483647 w 4485"/>
                  <a:gd name="T87" fmla="*/ 2147483647 h 1784"/>
                  <a:gd name="T88" fmla="*/ 2147483647 w 4485"/>
                  <a:gd name="T89" fmla="*/ 2147483647 h 1784"/>
                  <a:gd name="T90" fmla="*/ 2147483647 w 4485"/>
                  <a:gd name="T91" fmla="*/ 2147483647 h 17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85"/>
                  <a:gd name="T139" fmla="*/ 0 h 1784"/>
                  <a:gd name="T140" fmla="*/ 4485 w 4485"/>
                  <a:gd name="T141" fmla="*/ 1784 h 17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85" h="1784">
                    <a:moveTo>
                      <a:pt x="0" y="1759"/>
                    </a:moveTo>
                    <a:lnTo>
                      <a:pt x="62" y="1425"/>
                    </a:lnTo>
                    <a:lnTo>
                      <a:pt x="110" y="1208"/>
                    </a:lnTo>
                    <a:lnTo>
                      <a:pt x="162" y="991"/>
                    </a:lnTo>
                    <a:lnTo>
                      <a:pt x="204" y="822"/>
                    </a:lnTo>
                    <a:lnTo>
                      <a:pt x="227" y="737"/>
                    </a:lnTo>
                    <a:lnTo>
                      <a:pt x="254" y="649"/>
                    </a:lnTo>
                    <a:lnTo>
                      <a:pt x="285" y="563"/>
                    </a:lnTo>
                    <a:lnTo>
                      <a:pt x="315" y="487"/>
                    </a:lnTo>
                    <a:lnTo>
                      <a:pt x="345" y="422"/>
                    </a:lnTo>
                    <a:lnTo>
                      <a:pt x="378" y="349"/>
                    </a:lnTo>
                    <a:lnTo>
                      <a:pt x="413" y="281"/>
                    </a:lnTo>
                    <a:lnTo>
                      <a:pt x="448" y="216"/>
                    </a:lnTo>
                    <a:lnTo>
                      <a:pt x="480" y="160"/>
                    </a:lnTo>
                    <a:lnTo>
                      <a:pt x="515" y="113"/>
                    </a:lnTo>
                    <a:lnTo>
                      <a:pt x="545" y="80"/>
                    </a:lnTo>
                    <a:lnTo>
                      <a:pt x="585" y="50"/>
                    </a:lnTo>
                    <a:lnTo>
                      <a:pt x="627" y="27"/>
                    </a:lnTo>
                    <a:lnTo>
                      <a:pt x="685" y="9"/>
                    </a:lnTo>
                    <a:lnTo>
                      <a:pt x="741" y="0"/>
                    </a:lnTo>
                    <a:lnTo>
                      <a:pt x="804" y="0"/>
                    </a:lnTo>
                    <a:lnTo>
                      <a:pt x="877" y="0"/>
                    </a:lnTo>
                    <a:lnTo>
                      <a:pt x="1054" y="0"/>
                    </a:lnTo>
                    <a:lnTo>
                      <a:pt x="1294" y="0"/>
                    </a:lnTo>
                    <a:lnTo>
                      <a:pt x="1426" y="6"/>
                    </a:lnTo>
                    <a:lnTo>
                      <a:pt x="1634" y="22"/>
                    </a:lnTo>
                    <a:lnTo>
                      <a:pt x="1852" y="59"/>
                    </a:lnTo>
                    <a:lnTo>
                      <a:pt x="2089" y="118"/>
                    </a:lnTo>
                    <a:lnTo>
                      <a:pt x="2304" y="190"/>
                    </a:lnTo>
                    <a:lnTo>
                      <a:pt x="2500" y="267"/>
                    </a:lnTo>
                    <a:lnTo>
                      <a:pt x="2652" y="332"/>
                    </a:lnTo>
                    <a:lnTo>
                      <a:pt x="2652" y="1783"/>
                    </a:lnTo>
                    <a:lnTo>
                      <a:pt x="2746" y="349"/>
                    </a:lnTo>
                    <a:lnTo>
                      <a:pt x="2920" y="413"/>
                    </a:lnTo>
                    <a:lnTo>
                      <a:pt x="3108" y="490"/>
                    </a:lnTo>
                    <a:lnTo>
                      <a:pt x="3281" y="573"/>
                    </a:lnTo>
                    <a:lnTo>
                      <a:pt x="3450" y="653"/>
                    </a:lnTo>
                    <a:lnTo>
                      <a:pt x="3610" y="726"/>
                    </a:lnTo>
                    <a:lnTo>
                      <a:pt x="3811" y="826"/>
                    </a:lnTo>
                    <a:lnTo>
                      <a:pt x="3811" y="1185"/>
                    </a:lnTo>
                    <a:lnTo>
                      <a:pt x="3854" y="847"/>
                    </a:lnTo>
                    <a:lnTo>
                      <a:pt x="4005" y="924"/>
                    </a:lnTo>
                    <a:lnTo>
                      <a:pt x="4203" y="1025"/>
                    </a:lnTo>
                    <a:lnTo>
                      <a:pt x="4347" y="1105"/>
                    </a:lnTo>
                    <a:lnTo>
                      <a:pt x="4479" y="1186"/>
                    </a:lnTo>
                    <a:lnTo>
                      <a:pt x="4484" y="1768"/>
                    </a:lnTo>
                  </a:path>
                </a:pathLst>
              </a:custGeom>
              <a:solidFill>
                <a:schemeClr val="accent2"/>
              </a:solidFill>
              <a:ln w="12700" cap="rnd">
                <a:solidFill>
                  <a:schemeClr val="accent1"/>
                </a:solidFill>
                <a:round/>
                <a:headEnd/>
                <a:tailEnd/>
              </a:ln>
            </p:spPr>
            <p:txBody>
              <a:bodyP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14" name="Line 14">
                <a:extLst>
                  <a:ext uri="{FF2B5EF4-FFF2-40B4-BE49-F238E27FC236}">
                    <a16:creationId xmlns:a16="http://schemas.microsoft.com/office/drawing/2014/main" id="{F66D8233-E683-253F-E99C-F2D866E725AA}"/>
                  </a:ext>
                </a:extLst>
              </p:cNvPr>
              <p:cNvSpPr>
                <a:spLocks noChangeShapeType="1"/>
              </p:cNvSpPr>
              <p:nvPr/>
            </p:nvSpPr>
            <p:spPr bwMode="auto">
              <a:xfrm flipV="1">
                <a:off x="2600325" y="1811338"/>
                <a:ext cx="1588" cy="1622425"/>
              </a:xfrm>
              <a:prstGeom prst="line">
                <a:avLst/>
              </a:prstGeom>
              <a:noFill/>
              <a:ln w="19050">
                <a:solidFill>
                  <a:schemeClr val="bg2"/>
                </a:solidFill>
                <a:round/>
                <a:headEnd/>
                <a:tailEnd/>
              </a:ln>
            </p:spPr>
            <p:txBody>
              <a:bodyPr wrap="none" anchor="ct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15" name="Freeform 15">
                <a:extLst>
                  <a:ext uri="{FF2B5EF4-FFF2-40B4-BE49-F238E27FC236}">
                    <a16:creationId xmlns:a16="http://schemas.microsoft.com/office/drawing/2014/main" id="{A1EE097B-3CC4-40E6-45DB-758957A56B13}"/>
                  </a:ext>
                </a:extLst>
              </p:cNvPr>
              <p:cNvSpPr>
                <a:spLocks/>
              </p:cNvSpPr>
              <p:nvPr/>
            </p:nvSpPr>
            <p:spPr bwMode="auto">
              <a:xfrm>
                <a:off x="1704975" y="1704975"/>
                <a:ext cx="4899025" cy="1374775"/>
              </a:xfrm>
              <a:custGeom>
                <a:avLst/>
                <a:gdLst>
                  <a:gd name="T0" fmla="*/ 0 w 5328"/>
                  <a:gd name="T1" fmla="*/ 0 h 2202"/>
                  <a:gd name="T2" fmla="*/ 0 w 5328"/>
                  <a:gd name="T3" fmla="*/ 2147483647 h 2202"/>
                  <a:gd name="T4" fmla="*/ 2147483647 w 5328"/>
                  <a:gd name="T5" fmla="*/ 2147483647 h 2202"/>
                  <a:gd name="T6" fmla="*/ 0 60000 65536"/>
                  <a:gd name="T7" fmla="*/ 0 60000 65536"/>
                  <a:gd name="T8" fmla="*/ 0 60000 65536"/>
                  <a:gd name="T9" fmla="*/ 0 w 5328"/>
                  <a:gd name="T10" fmla="*/ 0 h 2202"/>
                  <a:gd name="T11" fmla="*/ 5328 w 5328"/>
                  <a:gd name="T12" fmla="*/ 2202 h 2202"/>
                </a:gdLst>
                <a:ahLst/>
                <a:cxnLst>
                  <a:cxn ang="T6">
                    <a:pos x="T0" y="T1"/>
                  </a:cxn>
                  <a:cxn ang="T7">
                    <a:pos x="T2" y="T3"/>
                  </a:cxn>
                  <a:cxn ang="T8">
                    <a:pos x="T4" y="T5"/>
                  </a:cxn>
                </a:cxnLst>
                <a:rect l="T9" t="T10" r="T11" b="T12"/>
                <a:pathLst>
                  <a:path w="5328" h="2202">
                    <a:moveTo>
                      <a:pt x="0" y="0"/>
                    </a:moveTo>
                    <a:lnTo>
                      <a:pt x="0" y="2201"/>
                    </a:lnTo>
                    <a:lnTo>
                      <a:pt x="5327" y="2201"/>
                    </a:lnTo>
                  </a:path>
                </a:pathLst>
              </a:custGeom>
              <a:noFill/>
              <a:ln w="38100" cap="rnd">
                <a:solidFill>
                  <a:srgbClr val="114FFB"/>
                </a:solidFill>
                <a:round/>
                <a:headEnd type="triangle" w="med" len="med"/>
                <a:tailEnd type="triangle" w="med" len="med"/>
              </a:ln>
            </p:spPr>
            <p:txBody>
              <a:bodyP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16" name="Rectangle 16">
                <a:extLst>
                  <a:ext uri="{FF2B5EF4-FFF2-40B4-BE49-F238E27FC236}">
                    <a16:creationId xmlns:a16="http://schemas.microsoft.com/office/drawing/2014/main" id="{32E432F0-D3F7-16DB-9860-B658C1DC63A6}"/>
                  </a:ext>
                </a:extLst>
              </p:cNvPr>
              <p:cNvSpPr>
                <a:spLocks noChangeArrowheads="1"/>
              </p:cNvSpPr>
              <p:nvPr/>
            </p:nvSpPr>
            <p:spPr bwMode="auto">
              <a:xfrm>
                <a:off x="1425575" y="3201988"/>
                <a:ext cx="1187450" cy="331529"/>
              </a:xfrm>
              <a:prstGeom prst="rect">
                <a:avLst/>
              </a:prstGeom>
              <a:noFill/>
              <a:ln w="12700">
                <a:noFill/>
                <a:miter lim="800000"/>
                <a:headEnd/>
                <a:tailEnd/>
              </a:ln>
            </p:spPr>
            <p:txBody>
              <a:bodyPr lIns="90488" tIns="44450" rIns="90488" bIns="44450">
                <a:spAutoFit/>
              </a:bodyPr>
              <a:lstStyle/>
              <a:p>
                <a:pPr algn="ctr" defTabSz="762000" eaLnBrk="0" hangingPunct="0"/>
                <a:r>
                  <a:rPr lang="en-US" sz="1400" b="1">
                    <a:latin typeface="ABBvoice Light" panose="020D0403020503020204" pitchFamily="34" charset="0"/>
                    <a:ea typeface="ABBvoice Light" panose="020D0403020503020204" pitchFamily="34" charset="0"/>
                    <a:cs typeface="ABBvoice Light" panose="020D0403020503020204" pitchFamily="34" charset="0"/>
                  </a:rPr>
                  <a:t>Warranty period</a:t>
                </a:r>
                <a:endParaRPr lang="en-US" sz="1200" b="1">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17" name="Rectangle 17">
                <a:extLst>
                  <a:ext uri="{FF2B5EF4-FFF2-40B4-BE49-F238E27FC236}">
                    <a16:creationId xmlns:a16="http://schemas.microsoft.com/office/drawing/2014/main" id="{99D576E9-E56B-5686-5D8E-4101B5884854}"/>
                  </a:ext>
                </a:extLst>
              </p:cNvPr>
              <p:cNvSpPr>
                <a:spLocks noChangeArrowheads="1"/>
              </p:cNvSpPr>
              <p:nvPr/>
            </p:nvSpPr>
            <p:spPr bwMode="auto">
              <a:xfrm>
                <a:off x="2954338" y="3200400"/>
                <a:ext cx="3436937" cy="194345"/>
              </a:xfrm>
              <a:prstGeom prst="rect">
                <a:avLst/>
              </a:prstGeom>
              <a:noFill/>
              <a:ln w="12700">
                <a:noFill/>
                <a:miter lim="800000"/>
                <a:headEnd/>
                <a:tailEnd/>
              </a:ln>
            </p:spPr>
            <p:txBody>
              <a:bodyPr lIns="90488" tIns="44450" rIns="90488" bIns="44450">
                <a:spAutoFit/>
              </a:bodyPr>
              <a:lstStyle/>
              <a:p>
                <a:pPr algn="ctr" defTabSz="762000" eaLnBrk="0" hangingPunct="0"/>
                <a:r>
                  <a:rPr lang="en-US" sz="1400" b="1">
                    <a:latin typeface="ABBvoice Light" panose="020D0403020503020204" pitchFamily="34" charset="0"/>
                    <a:ea typeface="ABBvoice Light" panose="020D0403020503020204" pitchFamily="34" charset="0"/>
                    <a:cs typeface="ABBvoice Light" panose="020D0403020503020204" pitchFamily="34" charset="0"/>
                  </a:rPr>
                  <a:t>Facility's life cycle</a:t>
                </a:r>
              </a:p>
            </p:txBody>
          </p:sp>
          <p:sp>
            <p:nvSpPr>
              <p:cNvPr id="18" name="AutoShape 18">
                <a:extLst>
                  <a:ext uri="{FF2B5EF4-FFF2-40B4-BE49-F238E27FC236}">
                    <a16:creationId xmlns:a16="http://schemas.microsoft.com/office/drawing/2014/main" id="{E34D31E3-E7DF-B577-7E7C-F8B909F84F72}"/>
                  </a:ext>
                </a:extLst>
              </p:cNvPr>
              <p:cNvSpPr>
                <a:spLocks noChangeArrowheads="1"/>
              </p:cNvSpPr>
              <p:nvPr/>
            </p:nvSpPr>
            <p:spPr bwMode="auto">
              <a:xfrm flipH="1">
                <a:off x="6731000" y="2665413"/>
                <a:ext cx="1693863" cy="517525"/>
              </a:xfrm>
              <a:prstGeom prst="homePlate">
                <a:avLst>
                  <a:gd name="adj" fmla="val 109100"/>
                </a:avLst>
              </a:prstGeom>
              <a:solidFill>
                <a:schemeClr val="accent2"/>
              </a:solidFill>
              <a:ln w="12700">
                <a:noFill/>
                <a:miter lim="800000"/>
                <a:headEnd/>
                <a:tailEnd/>
              </a:ln>
            </p:spPr>
            <p:txBody>
              <a:bodyPr wrap="none" anchor="ctr"/>
              <a:lstStyle/>
              <a:p>
                <a:pPr algn="ctr" eaLnBrk="0" hangingPunct="0"/>
                <a:r>
                  <a:rPr lang="en-US" sz="10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Life cycle with little</a:t>
                </a:r>
                <a:br>
                  <a:rPr lang="en-US" sz="10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br>
                <a:r>
                  <a:rPr lang="en-US" sz="10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 or no maintenance</a:t>
                </a:r>
                <a:endParaRPr lang="en-US" sz="1000">
                  <a:solidFill>
                    <a:schemeClr val="bg1"/>
                  </a:solidFill>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19" name="AutoShape 19">
                <a:extLst>
                  <a:ext uri="{FF2B5EF4-FFF2-40B4-BE49-F238E27FC236}">
                    <a16:creationId xmlns:a16="http://schemas.microsoft.com/office/drawing/2014/main" id="{6C505984-7676-BA87-1B7B-35F7DFF7731F}"/>
                  </a:ext>
                </a:extLst>
              </p:cNvPr>
              <p:cNvSpPr>
                <a:spLocks noChangeArrowheads="1"/>
              </p:cNvSpPr>
              <p:nvPr/>
            </p:nvSpPr>
            <p:spPr bwMode="auto">
              <a:xfrm flipH="1">
                <a:off x="6743700" y="2170113"/>
                <a:ext cx="1681163" cy="500062"/>
              </a:xfrm>
              <a:prstGeom prst="homePlate">
                <a:avLst>
                  <a:gd name="adj" fmla="val 112064"/>
                </a:avLst>
              </a:prstGeom>
              <a:solidFill>
                <a:schemeClr val="accent1"/>
              </a:solidFill>
              <a:ln w="12700">
                <a:noFill/>
                <a:miter lim="800000"/>
                <a:headEnd/>
                <a:tailEnd/>
              </a:ln>
            </p:spPr>
            <p:txBody>
              <a:bodyPr wrap="none" anchor="ctr"/>
              <a:lstStyle/>
              <a:p>
                <a:pPr algn="ctr" eaLnBrk="0" hangingPunct="0"/>
                <a:r>
                  <a:rPr lang="en-US" sz="10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Maintenance &amp;</a:t>
                </a:r>
                <a:br>
                  <a:rPr lang="en-US" sz="10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br>
                <a:r>
                  <a:rPr lang="en-US" sz="10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 support </a:t>
                </a:r>
                <a:endParaRPr lang="en-US" sz="1000">
                  <a:solidFill>
                    <a:schemeClr val="bg1"/>
                  </a:solidFill>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0" name="AutoShape 20">
                <a:extLst>
                  <a:ext uri="{FF2B5EF4-FFF2-40B4-BE49-F238E27FC236}">
                    <a16:creationId xmlns:a16="http://schemas.microsoft.com/office/drawing/2014/main" id="{8D1EEA6B-0410-0138-EA3C-DCF5FDE9264C}"/>
                  </a:ext>
                </a:extLst>
              </p:cNvPr>
              <p:cNvSpPr>
                <a:spLocks noChangeArrowheads="1"/>
              </p:cNvSpPr>
              <p:nvPr/>
            </p:nvSpPr>
            <p:spPr bwMode="auto">
              <a:xfrm flipH="1">
                <a:off x="6721475" y="1643063"/>
                <a:ext cx="1703388" cy="531812"/>
              </a:xfrm>
              <a:prstGeom prst="homePlate">
                <a:avLst>
                  <a:gd name="adj" fmla="val 106766"/>
                </a:avLst>
              </a:prstGeom>
              <a:solidFill>
                <a:schemeClr val="bg2"/>
              </a:solidFill>
              <a:ln w="12700">
                <a:noFill/>
                <a:miter lim="800000"/>
                <a:headEnd/>
                <a:tailEnd/>
              </a:ln>
            </p:spPr>
            <p:txBody>
              <a:bodyPr wrap="none" anchor="ctr"/>
              <a:lstStyle/>
              <a:p>
                <a:pPr algn="ctr" eaLnBrk="0" hangingPunct="0"/>
                <a:r>
                  <a:rPr lang="en-US" sz="10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     Regular upgrades</a:t>
                </a:r>
                <a:br>
                  <a:rPr lang="en-US" sz="10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br>
                <a:r>
                  <a:rPr lang="en-US" sz="1000" b="1">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 and replacements</a:t>
                </a:r>
              </a:p>
            </p:txBody>
          </p:sp>
          <p:sp>
            <p:nvSpPr>
              <p:cNvPr id="21" name="Rectangle 21">
                <a:extLst>
                  <a:ext uri="{FF2B5EF4-FFF2-40B4-BE49-F238E27FC236}">
                    <a16:creationId xmlns:a16="http://schemas.microsoft.com/office/drawing/2014/main" id="{298648B7-B7F9-8029-8D82-0D730C985094}"/>
                  </a:ext>
                </a:extLst>
              </p:cNvPr>
              <p:cNvSpPr>
                <a:spLocks noChangeArrowheads="1"/>
              </p:cNvSpPr>
              <p:nvPr/>
            </p:nvSpPr>
            <p:spPr bwMode="auto">
              <a:xfrm>
                <a:off x="6430541" y="1723920"/>
                <a:ext cx="230073" cy="1413631"/>
              </a:xfrm>
              <a:prstGeom prst="rect">
                <a:avLst/>
              </a:prstGeom>
              <a:solidFill>
                <a:srgbClr val="EBEBEB"/>
              </a:solidFill>
              <a:ln w="9525">
                <a:noFill/>
                <a:miter lim="800000"/>
                <a:headEnd/>
                <a:tailEnd/>
              </a:ln>
            </p:spPr>
            <p:txBody>
              <a:bodyPr wrap="none" lIns="90000" tIns="46800" rIns="90000" bIns="46800" anchor="ctr"/>
              <a:lstStyle/>
              <a:p>
                <a:endParaRPr lang="sv-SE">
                  <a:latin typeface="ABBvoice Light" panose="020D0403020503020204" pitchFamily="34" charset="0"/>
                  <a:ea typeface="ABBvoice Light" panose="020D0403020503020204" pitchFamily="34" charset="0"/>
                  <a:cs typeface="ABBvoice Light" panose="020D0403020503020204" pitchFamily="34" charset="0"/>
                </a:endParaRPr>
              </a:p>
            </p:txBody>
          </p:sp>
        </p:grpSp>
        <p:sp>
          <p:nvSpPr>
            <p:cNvPr id="7" name="TextBox 6">
              <a:extLst>
                <a:ext uri="{FF2B5EF4-FFF2-40B4-BE49-F238E27FC236}">
                  <a16:creationId xmlns:a16="http://schemas.microsoft.com/office/drawing/2014/main" id="{319F4974-EA86-FFFB-192B-5889CD55AD9C}"/>
                </a:ext>
              </a:extLst>
            </p:cNvPr>
            <p:cNvSpPr txBox="1">
              <a:spLocks noChangeArrowheads="1"/>
            </p:cNvSpPr>
            <p:nvPr/>
          </p:nvSpPr>
          <p:spPr bwMode="auto">
            <a:xfrm>
              <a:off x="2544333" y="2005042"/>
              <a:ext cx="1725612" cy="324893"/>
            </a:xfrm>
            <a:prstGeom prst="rect">
              <a:avLst/>
            </a:prstGeom>
            <a:noFill/>
            <a:ln w="9525">
              <a:noFill/>
              <a:miter lim="800000"/>
              <a:headEnd/>
              <a:tailEnd/>
            </a:ln>
          </p:spPr>
          <p:txBody>
            <a:bodyPr>
              <a:spAutoFit/>
            </a:bodyPr>
            <a:lstStyle/>
            <a:p>
              <a:r>
                <a:rPr lang="en-US" sz="1400" b="1">
                  <a:latin typeface="ABBvoice Light" panose="020D0403020503020204" pitchFamily="34" charset="0"/>
                  <a:ea typeface="ABBvoice Light" panose="020D0403020503020204" pitchFamily="34" charset="0"/>
                  <a:cs typeface="ABBvoice Light" panose="020D0403020503020204" pitchFamily="34" charset="0"/>
                </a:rPr>
                <a:t>Facility value</a:t>
              </a:r>
            </a:p>
          </p:txBody>
        </p:sp>
      </p:grpSp>
    </p:spTree>
    <p:extLst>
      <p:ext uri="{BB962C8B-B14F-4D97-AF65-F5344CB8AC3E}">
        <p14:creationId xmlns:p14="http://schemas.microsoft.com/office/powerpoint/2010/main" val="28644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en-US" altLang="sv-SE" b="1">
                <a:latin typeface="+mn-lt"/>
              </a:rPr>
              <a:t>What is happening in the market</a:t>
            </a:r>
            <a:br>
              <a:rPr lang="en-US" altLang="sv-SE" b="1">
                <a:latin typeface="Arial" charset="0"/>
              </a:rPr>
            </a:br>
            <a:r>
              <a:rPr lang="en-US" altLang="sv-SE">
                <a:latin typeface="ABBvoice Light" panose="020D0403020503020204" pitchFamily="34" charset="0"/>
                <a:ea typeface="ABBvoice Light" panose="020D0403020503020204" pitchFamily="34" charset="0"/>
                <a:cs typeface="ABBvoice Light" panose="020D0403020503020204" pitchFamily="34" charset="0"/>
              </a:rPr>
              <a:t>Our initiatives</a:t>
            </a:r>
            <a:br>
              <a:rPr lang="en-US"/>
            </a:br>
            <a:br>
              <a:rPr lang="sv-SE"/>
            </a:br>
            <a:br>
              <a:rPr lang="sv-SE"/>
            </a:br>
            <a:br>
              <a:rPr lang="sv-SE" sz="2000" i="1"/>
            </a:br>
            <a:endParaRPr lang="en-US"/>
          </a:p>
        </p:txBody>
      </p:sp>
      <p:grpSp>
        <p:nvGrpSpPr>
          <p:cNvPr id="16" name="Group 15">
            <a:extLst>
              <a:ext uri="{FF2B5EF4-FFF2-40B4-BE49-F238E27FC236}">
                <a16:creationId xmlns:a16="http://schemas.microsoft.com/office/drawing/2014/main" id="{C19AD6AF-D9A5-D5BD-5D6C-59A55A324CFC}"/>
              </a:ext>
            </a:extLst>
          </p:cNvPr>
          <p:cNvGrpSpPr/>
          <p:nvPr/>
        </p:nvGrpSpPr>
        <p:grpSpPr>
          <a:xfrm>
            <a:off x="2113918" y="2499560"/>
            <a:ext cx="1970171" cy="3471170"/>
            <a:chOff x="2113918" y="2499560"/>
            <a:chExt cx="1970171" cy="3471170"/>
          </a:xfrm>
        </p:grpSpPr>
        <p:pic>
          <p:nvPicPr>
            <p:cNvPr id="6" name="Graphic 5">
              <a:extLst>
                <a:ext uri="{FF2B5EF4-FFF2-40B4-BE49-F238E27FC236}">
                  <a16:creationId xmlns:a16="http://schemas.microsoft.com/office/drawing/2014/main" id="{B61EC0F9-BDE8-4969-D629-87E4949AA8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0403" y="2499560"/>
              <a:ext cx="457200" cy="457200"/>
            </a:xfrm>
            <a:prstGeom prst="rect">
              <a:avLst/>
            </a:prstGeom>
          </p:spPr>
        </p:pic>
        <p:pic>
          <p:nvPicPr>
            <p:cNvPr id="11" name="Graphic 10">
              <a:extLst>
                <a:ext uri="{FF2B5EF4-FFF2-40B4-BE49-F238E27FC236}">
                  <a16:creationId xmlns:a16="http://schemas.microsoft.com/office/drawing/2014/main" id="{6D6C0941-81DE-7CBD-E336-3D7DEB5A40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0403" y="4689871"/>
              <a:ext cx="457200" cy="457200"/>
            </a:xfrm>
            <a:prstGeom prst="rect">
              <a:avLst/>
            </a:prstGeom>
          </p:spPr>
        </p:pic>
        <p:sp>
          <p:nvSpPr>
            <p:cNvPr id="15" name="TextBox 14">
              <a:extLst>
                <a:ext uri="{FF2B5EF4-FFF2-40B4-BE49-F238E27FC236}">
                  <a16:creationId xmlns:a16="http://schemas.microsoft.com/office/drawing/2014/main" id="{DF2E67E2-1EA8-B36C-3188-2FBB7EF3DFDB}"/>
                </a:ext>
              </a:extLst>
            </p:cNvPr>
            <p:cNvSpPr txBox="1"/>
            <p:nvPr/>
          </p:nvSpPr>
          <p:spPr bwMode="gray">
            <a:xfrm>
              <a:off x="2355530" y="3214117"/>
              <a:ext cx="1486947" cy="338554"/>
            </a:xfrm>
            <a:prstGeom prst="rect">
              <a:avLst/>
            </a:prstGeom>
            <a:noFill/>
          </p:spPr>
          <p:txBody>
            <a:bodyPr wrap="square">
              <a:spAutoFit/>
            </a:bodyPr>
            <a:lstStyle/>
            <a:p>
              <a:pPr algn="ctr">
                <a:spcBef>
                  <a:spcPts val="1100"/>
                </a:spcBef>
                <a:buClr>
                  <a:schemeClr val="tx2"/>
                </a:buClr>
                <a:buSzPct val="70000"/>
                <a:defRPr/>
              </a:pPr>
              <a:r>
                <a:rPr lang="en-US" sz="1600">
                  <a:latin typeface="ABBvoice Light" panose="020D0403020503020204" pitchFamily="34" charset="0"/>
                  <a:ea typeface="ABBvoice Light" panose="020D0403020503020204" pitchFamily="34" charset="0"/>
                  <a:cs typeface="ABBvoice Light" panose="020D0403020503020204" pitchFamily="34" charset="0"/>
                </a:rPr>
                <a:t>Safety</a:t>
              </a:r>
            </a:p>
          </p:txBody>
        </p:sp>
        <p:sp>
          <p:nvSpPr>
            <p:cNvPr id="23" name="TextBox 22">
              <a:extLst>
                <a:ext uri="{FF2B5EF4-FFF2-40B4-BE49-F238E27FC236}">
                  <a16:creationId xmlns:a16="http://schemas.microsoft.com/office/drawing/2014/main" id="{4D0C808C-0F04-5514-C812-90D954FBEF75}"/>
                </a:ext>
              </a:extLst>
            </p:cNvPr>
            <p:cNvSpPr txBox="1"/>
            <p:nvPr/>
          </p:nvSpPr>
          <p:spPr bwMode="gray">
            <a:xfrm>
              <a:off x="2113918" y="5385955"/>
              <a:ext cx="1970171" cy="584775"/>
            </a:xfrm>
            <a:prstGeom prst="rect">
              <a:avLst/>
            </a:prstGeom>
            <a:noFill/>
          </p:spPr>
          <p:txBody>
            <a:bodyPr wrap="square">
              <a:spAutoFit/>
            </a:bodyPr>
            <a:lstStyle/>
            <a:p>
              <a:pPr algn="ctr">
                <a:spcBef>
                  <a:spcPts val="1100"/>
                </a:spcBef>
                <a:buClr>
                  <a:schemeClr val="tx2"/>
                </a:buClr>
                <a:buSzPct val="70000"/>
                <a:defRPr/>
              </a:pPr>
              <a:r>
                <a:rPr lang="en-US" sz="1600">
                  <a:latin typeface="ABBvoice Light" panose="020D0403020503020204" pitchFamily="34" charset="0"/>
                  <a:ea typeface="ABBvoice Light" panose="020D0403020503020204" pitchFamily="34" charset="0"/>
                  <a:cs typeface="ABBvoice Light" panose="020D0403020503020204" pitchFamily="34" charset="0"/>
                  <a:sym typeface="Wingdings" pitchFamily="2" charset="2"/>
                </a:rPr>
                <a:t>Purchase</a:t>
              </a:r>
              <a:r>
                <a:rPr lang="en-US" sz="1600">
                  <a:latin typeface="ABBvoice Light" panose="020D0403020503020204" pitchFamily="34" charset="0"/>
                  <a:ea typeface="ABBvoice Light" panose="020D0403020503020204" pitchFamily="34" charset="0"/>
                  <a:cs typeface="ABBvoice Light" panose="020D0403020503020204" pitchFamily="34" charset="0"/>
                </a:rPr>
                <a:t> </a:t>
              </a:r>
              <a:r>
                <a:rPr lang="en-US" sz="1600">
                  <a:latin typeface="ABBvoice Light" panose="020D0403020503020204" pitchFamily="34" charset="0"/>
                  <a:ea typeface="ABBvoice Light" panose="020D0403020503020204" pitchFamily="34" charset="0"/>
                  <a:cs typeface="ABBvoice Light" panose="020D0403020503020204" pitchFamily="34" charset="0"/>
                  <a:sym typeface="Wingdings" pitchFamily="2" charset="2"/>
                </a:rPr>
                <a:t>of</a:t>
              </a:r>
              <a:r>
                <a:rPr lang="en-US" sz="1600">
                  <a:latin typeface="ABBvoice Light" panose="020D0403020503020204" pitchFamily="34" charset="0"/>
                  <a:ea typeface="ABBvoice Light" panose="020D0403020503020204" pitchFamily="34" charset="0"/>
                  <a:cs typeface="ABBvoice Light" panose="020D0403020503020204" pitchFamily="34" charset="0"/>
                </a:rPr>
                <a:t> </a:t>
              </a:r>
              <a:r>
                <a:rPr lang="en-US" sz="1600">
                  <a:latin typeface="ABBvoice Light" panose="020D0403020503020204" pitchFamily="34" charset="0"/>
                  <a:ea typeface="ABBvoice Light" panose="020D0403020503020204" pitchFamily="34" charset="0"/>
                  <a:cs typeface="ABBvoice Light" panose="020D0403020503020204" pitchFamily="34" charset="0"/>
                  <a:sym typeface="Wingdings" pitchFamily="2" charset="2"/>
                </a:rPr>
                <a:t>services</a:t>
              </a:r>
            </a:p>
          </p:txBody>
        </p:sp>
      </p:grpSp>
      <p:grpSp>
        <p:nvGrpSpPr>
          <p:cNvPr id="14" name="Group 13">
            <a:extLst>
              <a:ext uri="{FF2B5EF4-FFF2-40B4-BE49-F238E27FC236}">
                <a16:creationId xmlns:a16="http://schemas.microsoft.com/office/drawing/2014/main" id="{C8A97BC5-F58A-DF95-125A-5D1213A33DD5}"/>
              </a:ext>
            </a:extLst>
          </p:cNvPr>
          <p:cNvGrpSpPr/>
          <p:nvPr/>
        </p:nvGrpSpPr>
        <p:grpSpPr>
          <a:xfrm>
            <a:off x="4255647" y="2499560"/>
            <a:ext cx="1901991" cy="3471170"/>
            <a:chOff x="4106639" y="2499560"/>
            <a:chExt cx="1901991" cy="3471170"/>
          </a:xfrm>
        </p:grpSpPr>
        <p:pic>
          <p:nvPicPr>
            <p:cNvPr id="12" name="Graphic 11">
              <a:extLst>
                <a:ext uri="{FF2B5EF4-FFF2-40B4-BE49-F238E27FC236}">
                  <a16:creationId xmlns:a16="http://schemas.microsoft.com/office/drawing/2014/main" id="{57646D13-C47E-DA27-988C-D59AAE472A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29034" y="2499560"/>
              <a:ext cx="457200" cy="457200"/>
            </a:xfrm>
            <a:prstGeom prst="rect">
              <a:avLst/>
            </a:prstGeom>
          </p:spPr>
        </p:pic>
        <p:pic>
          <p:nvPicPr>
            <p:cNvPr id="13" name="Graphic 12">
              <a:extLst>
                <a:ext uri="{FF2B5EF4-FFF2-40B4-BE49-F238E27FC236}">
                  <a16:creationId xmlns:a16="http://schemas.microsoft.com/office/drawing/2014/main" id="{747BD727-A170-4704-9533-1AF0A7475A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29034" y="4689871"/>
              <a:ext cx="457200" cy="457200"/>
            </a:xfrm>
            <a:prstGeom prst="rect">
              <a:avLst/>
            </a:prstGeom>
          </p:spPr>
        </p:pic>
        <p:sp>
          <p:nvSpPr>
            <p:cNvPr id="17" name="TextBox 16">
              <a:extLst>
                <a:ext uri="{FF2B5EF4-FFF2-40B4-BE49-F238E27FC236}">
                  <a16:creationId xmlns:a16="http://schemas.microsoft.com/office/drawing/2014/main" id="{D2155124-FDD6-3FCF-38D4-362DD44C2063}"/>
                </a:ext>
              </a:extLst>
            </p:cNvPr>
            <p:cNvSpPr txBox="1"/>
            <p:nvPr/>
          </p:nvSpPr>
          <p:spPr bwMode="gray">
            <a:xfrm>
              <a:off x="4106639" y="3214117"/>
              <a:ext cx="1901991" cy="584775"/>
            </a:xfrm>
            <a:prstGeom prst="rect">
              <a:avLst/>
            </a:prstGeom>
            <a:noFill/>
          </p:spPr>
          <p:txBody>
            <a:bodyPr wrap="square">
              <a:spAutoFit/>
            </a:bodyPr>
            <a:lstStyle/>
            <a:p>
              <a:pPr algn="ctr">
                <a:spcBef>
                  <a:spcPts val="1100"/>
                </a:spcBef>
                <a:buClr>
                  <a:schemeClr val="tx2"/>
                </a:buClr>
                <a:buSzPct val="70000"/>
                <a:defRPr/>
              </a:pPr>
              <a:r>
                <a:rPr lang="en-US" sz="1600">
                  <a:latin typeface="ABBvoice Light" panose="020D0403020503020204" pitchFamily="34" charset="0"/>
                  <a:ea typeface="ABBvoice Light" panose="020D0403020503020204" pitchFamily="34" charset="0"/>
                  <a:cs typeface="ABBvoice Light" panose="020D0403020503020204" pitchFamily="34" charset="0"/>
                </a:rPr>
                <a:t>Availability and cost-savings </a:t>
              </a:r>
            </a:p>
          </p:txBody>
        </p:sp>
        <p:sp>
          <p:nvSpPr>
            <p:cNvPr id="25" name="TextBox 24">
              <a:extLst>
                <a:ext uri="{FF2B5EF4-FFF2-40B4-BE49-F238E27FC236}">
                  <a16:creationId xmlns:a16="http://schemas.microsoft.com/office/drawing/2014/main" id="{B54A9E32-3FA7-3AAB-B1E6-F54901ADA2C4}"/>
                </a:ext>
              </a:extLst>
            </p:cNvPr>
            <p:cNvSpPr txBox="1"/>
            <p:nvPr/>
          </p:nvSpPr>
          <p:spPr bwMode="gray">
            <a:xfrm>
              <a:off x="4150754" y="5385955"/>
              <a:ext cx="1813761" cy="584775"/>
            </a:xfrm>
            <a:prstGeom prst="rect">
              <a:avLst/>
            </a:prstGeom>
            <a:noFill/>
          </p:spPr>
          <p:txBody>
            <a:bodyPr wrap="square">
              <a:spAutoFit/>
            </a:bodyPr>
            <a:lstStyle/>
            <a:p>
              <a:pPr algn="ctr">
                <a:spcBef>
                  <a:spcPts val="1100"/>
                </a:spcBef>
                <a:buClr>
                  <a:schemeClr val="tx2"/>
                </a:buClr>
                <a:buSzPct val="70000"/>
                <a:defRPr/>
              </a:pPr>
              <a:r>
                <a:rPr lang="en-US" sz="1600">
                  <a:latin typeface="ABBvoice Light" panose="020D0403020503020204" pitchFamily="34" charset="0"/>
                  <a:ea typeface="ABBvoice Light" panose="020D0403020503020204" pitchFamily="34" charset="0"/>
                  <a:cs typeface="ABBvoice Light" panose="020D0403020503020204" pitchFamily="34" charset="0"/>
                </a:rPr>
                <a:t>Increased productivity</a:t>
              </a:r>
            </a:p>
          </p:txBody>
        </p:sp>
      </p:grpSp>
      <p:grpSp>
        <p:nvGrpSpPr>
          <p:cNvPr id="9" name="Group 8">
            <a:extLst>
              <a:ext uri="{FF2B5EF4-FFF2-40B4-BE49-F238E27FC236}">
                <a16:creationId xmlns:a16="http://schemas.microsoft.com/office/drawing/2014/main" id="{28872CC5-58DB-1770-346F-2AD6C8CF7EB8}"/>
              </a:ext>
            </a:extLst>
          </p:cNvPr>
          <p:cNvGrpSpPr/>
          <p:nvPr/>
        </p:nvGrpSpPr>
        <p:grpSpPr>
          <a:xfrm>
            <a:off x="6329196" y="2499560"/>
            <a:ext cx="1645858" cy="3471170"/>
            <a:chOff x="6214159" y="2499560"/>
            <a:chExt cx="1645858" cy="3471170"/>
          </a:xfrm>
        </p:grpSpPr>
        <p:pic>
          <p:nvPicPr>
            <p:cNvPr id="4" name="Graphic 3">
              <a:extLst>
                <a:ext uri="{FF2B5EF4-FFF2-40B4-BE49-F238E27FC236}">
                  <a16:creationId xmlns:a16="http://schemas.microsoft.com/office/drawing/2014/main" id="{B5EE1CD5-159A-2882-FDA3-9277851782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08488" y="2499560"/>
              <a:ext cx="457200" cy="457200"/>
            </a:xfrm>
            <a:prstGeom prst="rect">
              <a:avLst/>
            </a:prstGeom>
          </p:spPr>
        </p:pic>
        <p:pic>
          <p:nvPicPr>
            <p:cNvPr id="8" name="Graphic 7">
              <a:extLst>
                <a:ext uri="{FF2B5EF4-FFF2-40B4-BE49-F238E27FC236}">
                  <a16:creationId xmlns:a16="http://schemas.microsoft.com/office/drawing/2014/main" id="{B19DDC45-B5A1-4533-2DA2-48A38B26E25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08488" y="4689871"/>
              <a:ext cx="457200" cy="457200"/>
            </a:xfrm>
            <a:prstGeom prst="rect">
              <a:avLst/>
            </a:prstGeom>
          </p:spPr>
        </p:pic>
        <p:sp>
          <p:nvSpPr>
            <p:cNvPr id="19" name="TextBox 18">
              <a:extLst>
                <a:ext uri="{FF2B5EF4-FFF2-40B4-BE49-F238E27FC236}">
                  <a16:creationId xmlns:a16="http://schemas.microsoft.com/office/drawing/2014/main" id="{9CF5E654-7AF0-14AD-028C-9451D708A0B4}"/>
                </a:ext>
              </a:extLst>
            </p:cNvPr>
            <p:cNvSpPr txBox="1"/>
            <p:nvPr/>
          </p:nvSpPr>
          <p:spPr bwMode="gray">
            <a:xfrm>
              <a:off x="6214159" y="3214117"/>
              <a:ext cx="1645858" cy="584775"/>
            </a:xfrm>
            <a:prstGeom prst="rect">
              <a:avLst/>
            </a:prstGeom>
            <a:noFill/>
          </p:spPr>
          <p:txBody>
            <a:bodyPr wrap="square">
              <a:spAutoFit/>
            </a:bodyPr>
            <a:lstStyle/>
            <a:p>
              <a:pPr marL="7938" algn="ctr">
                <a:spcBef>
                  <a:spcPts val="1100"/>
                </a:spcBef>
                <a:buClr>
                  <a:schemeClr val="tx2"/>
                </a:buClr>
                <a:buSzPct val="70000"/>
                <a:defRPr/>
              </a:pPr>
              <a:r>
                <a:rPr lang="en-US" sz="1600">
                  <a:latin typeface="ABBvoice Light" panose="020D0403020503020204" pitchFamily="34" charset="0"/>
                  <a:ea typeface="ABBvoice Light" panose="020D0403020503020204" pitchFamily="34" charset="0"/>
                  <a:cs typeface="ABBvoice Light" panose="020D0403020503020204" pitchFamily="34" charset="0"/>
                </a:rPr>
                <a:t>Small investments </a:t>
              </a:r>
            </a:p>
          </p:txBody>
        </p:sp>
        <p:sp>
          <p:nvSpPr>
            <p:cNvPr id="44" name="TextBox 43">
              <a:extLst>
                <a:ext uri="{FF2B5EF4-FFF2-40B4-BE49-F238E27FC236}">
                  <a16:creationId xmlns:a16="http://schemas.microsoft.com/office/drawing/2014/main" id="{09F07AB3-1A0C-0128-DC57-C24DF2EE2A36}"/>
                </a:ext>
              </a:extLst>
            </p:cNvPr>
            <p:cNvSpPr txBox="1"/>
            <p:nvPr/>
          </p:nvSpPr>
          <p:spPr bwMode="gray">
            <a:xfrm>
              <a:off x="6261051" y="5385955"/>
              <a:ext cx="1552074" cy="584775"/>
            </a:xfrm>
            <a:prstGeom prst="rect">
              <a:avLst/>
            </a:prstGeom>
            <a:noFill/>
          </p:spPr>
          <p:txBody>
            <a:bodyPr wrap="square">
              <a:spAutoFit/>
            </a:bodyPr>
            <a:lstStyle/>
            <a:p>
              <a:pPr algn="ctr">
                <a:spcBef>
                  <a:spcPts val="1100"/>
                </a:spcBef>
                <a:buClr>
                  <a:schemeClr val="tx2"/>
                </a:buClr>
                <a:buSzPct val="70000"/>
                <a:defRPr/>
              </a:pPr>
              <a:r>
                <a:rPr lang="en-US" sz="1600">
                  <a:latin typeface="ABBvoice Light" panose="020D0403020503020204" pitchFamily="34" charset="0"/>
                  <a:ea typeface="ABBvoice Light" panose="020D0403020503020204" pitchFamily="34" charset="0"/>
                  <a:cs typeface="ABBvoice Light" panose="020D0403020503020204" pitchFamily="34" charset="0"/>
                </a:rPr>
                <a:t>Energy efficiency</a:t>
              </a:r>
            </a:p>
          </p:txBody>
        </p:sp>
      </p:grpSp>
      <p:grpSp>
        <p:nvGrpSpPr>
          <p:cNvPr id="7" name="Group 6">
            <a:extLst>
              <a:ext uri="{FF2B5EF4-FFF2-40B4-BE49-F238E27FC236}">
                <a16:creationId xmlns:a16="http://schemas.microsoft.com/office/drawing/2014/main" id="{4672D415-0C3F-BFF2-834A-07834F7A7A01}"/>
              </a:ext>
            </a:extLst>
          </p:cNvPr>
          <p:cNvGrpSpPr/>
          <p:nvPr/>
        </p:nvGrpSpPr>
        <p:grpSpPr>
          <a:xfrm>
            <a:off x="8146611" y="2499560"/>
            <a:ext cx="1813761" cy="3471170"/>
            <a:chOff x="8146611" y="2499560"/>
            <a:chExt cx="1813761" cy="3471170"/>
          </a:xfrm>
        </p:grpSpPr>
        <p:pic>
          <p:nvPicPr>
            <p:cNvPr id="10" name="Graphic 9">
              <a:extLst>
                <a:ext uri="{FF2B5EF4-FFF2-40B4-BE49-F238E27FC236}">
                  <a16:creationId xmlns:a16="http://schemas.microsoft.com/office/drawing/2014/main" id="{CAA7B3E5-0197-33FF-710A-D3BBBE34B3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24891" y="2499560"/>
              <a:ext cx="457200" cy="457200"/>
            </a:xfrm>
            <a:prstGeom prst="rect">
              <a:avLst/>
            </a:prstGeom>
          </p:spPr>
        </p:pic>
        <p:sp>
          <p:nvSpPr>
            <p:cNvPr id="21" name="TextBox 20">
              <a:extLst>
                <a:ext uri="{FF2B5EF4-FFF2-40B4-BE49-F238E27FC236}">
                  <a16:creationId xmlns:a16="http://schemas.microsoft.com/office/drawing/2014/main" id="{883696AB-E72D-E6E6-96E7-5B949E1D606C}"/>
                </a:ext>
              </a:extLst>
            </p:cNvPr>
            <p:cNvSpPr txBox="1"/>
            <p:nvPr/>
          </p:nvSpPr>
          <p:spPr bwMode="gray">
            <a:xfrm>
              <a:off x="8146611" y="3214117"/>
              <a:ext cx="1813761" cy="584775"/>
            </a:xfrm>
            <a:prstGeom prst="rect">
              <a:avLst/>
            </a:prstGeom>
            <a:noFill/>
          </p:spPr>
          <p:txBody>
            <a:bodyPr wrap="square">
              <a:spAutoFit/>
            </a:bodyPr>
            <a:lstStyle/>
            <a:p>
              <a:pPr marL="7938" algn="ctr">
                <a:spcBef>
                  <a:spcPts val="1100"/>
                </a:spcBef>
                <a:buClr>
                  <a:schemeClr val="tx2"/>
                </a:buClr>
                <a:buSzPct val="70000"/>
                <a:defRPr/>
              </a:pPr>
              <a:r>
                <a:rPr lang="en-US" sz="1600">
                  <a:latin typeface="ABBvoice Light" panose="020D0403020503020204" pitchFamily="34" charset="0"/>
                  <a:ea typeface="ABBvoice Light" panose="020D0403020503020204" pitchFamily="34" charset="0"/>
                  <a:cs typeface="ABBvoice Light" panose="020D0403020503020204" pitchFamily="34" charset="0"/>
                </a:rPr>
                <a:t>Increased service life</a:t>
              </a:r>
            </a:p>
          </p:txBody>
        </p:sp>
        <p:pic>
          <p:nvPicPr>
            <p:cNvPr id="2" name="Graphic 1">
              <a:extLst>
                <a:ext uri="{FF2B5EF4-FFF2-40B4-BE49-F238E27FC236}">
                  <a16:creationId xmlns:a16="http://schemas.microsoft.com/office/drawing/2014/main" id="{4FB65DD3-56D3-3247-C545-D3362356A3B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824891" y="4689871"/>
              <a:ext cx="457200" cy="457200"/>
            </a:xfrm>
            <a:prstGeom prst="rect">
              <a:avLst/>
            </a:prstGeom>
          </p:spPr>
        </p:pic>
        <p:sp>
          <p:nvSpPr>
            <p:cNvPr id="3" name="TextBox 2">
              <a:extLst>
                <a:ext uri="{FF2B5EF4-FFF2-40B4-BE49-F238E27FC236}">
                  <a16:creationId xmlns:a16="http://schemas.microsoft.com/office/drawing/2014/main" id="{199922CE-F575-8783-F1A2-57D53369C7CA}"/>
                </a:ext>
              </a:extLst>
            </p:cNvPr>
            <p:cNvSpPr txBox="1"/>
            <p:nvPr/>
          </p:nvSpPr>
          <p:spPr bwMode="gray">
            <a:xfrm>
              <a:off x="8329187" y="5385955"/>
              <a:ext cx="1448608" cy="584775"/>
            </a:xfrm>
            <a:prstGeom prst="rect">
              <a:avLst/>
            </a:prstGeom>
            <a:noFill/>
          </p:spPr>
          <p:txBody>
            <a:bodyPr wrap="square">
              <a:spAutoFit/>
            </a:bodyPr>
            <a:lstStyle/>
            <a:p>
              <a:pPr algn="ctr">
                <a:spcBef>
                  <a:spcPts val="1100"/>
                </a:spcBef>
                <a:buClr>
                  <a:schemeClr val="tx2"/>
                </a:buClr>
                <a:buSzPct val="70000"/>
                <a:defRPr/>
              </a:pPr>
              <a:r>
                <a:rPr lang="en-US" sz="1600">
                  <a:latin typeface="ABBvoice Light" panose="020D0403020503020204" pitchFamily="34" charset="0"/>
                  <a:ea typeface="ABBvoice Light" panose="020D0403020503020204" pitchFamily="34" charset="0"/>
                  <a:cs typeface="ABBvoice Light" panose="020D0403020503020204" pitchFamily="34" charset="0"/>
                </a:rPr>
                <a:t>Cyber security</a:t>
              </a:r>
            </a:p>
          </p:txBody>
        </p:sp>
      </p:grpSp>
    </p:spTree>
    <p:extLst>
      <p:ext uri="{BB962C8B-B14F-4D97-AF65-F5344CB8AC3E}">
        <p14:creationId xmlns:p14="http://schemas.microsoft.com/office/powerpoint/2010/main" val="31776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876783-33C4-4508-9B16-B2DBA381CF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0390F7D2-81C6-4BBF-8B31-EDD0E95736B4}"/>
              </a:ext>
            </a:extLst>
          </p:cNvPr>
          <p:cNvSpPr>
            <a:spLocks noGrp="1"/>
          </p:cNvSpPr>
          <p:nvPr>
            <p:ph type="title"/>
          </p:nvPr>
        </p:nvSpPr>
        <p:spPr>
          <a:xfrm>
            <a:off x="4619625" y="1268413"/>
            <a:ext cx="3885129" cy="4320827"/>
          </a:xfrm>
        </p:spPr>
        <p:txBody>
          <a:bodyPr/>
          <a:lstStyle/>
          <a:p>
            <a:r>
              <a:rPr lang="en-US" sz="4800" b="1"/>
              <a:t>—</a:t>
            </a:r>
            <a:br>
              <a:rPr lang="en-US" sz="4800" b="1"/>
            </a:br>
            <a:r>
              <a:rPr lang="en-US" sz="4800" b="1"/>
              <a:t>Health check services</a:t>
            </a:r>
            <a:br>
              <a:rPr lang="en-US" sz="4800"/>
            </a:br>
            <a:endParaRPr lang="en-US" sz="4800">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6" name="Text Placeholder 5">
            <a:extLst>
              <a:ext uri="{FF2B5EF4-FFF2-40B4-BE49-F238E27FC236}">
                <a16:creationId xmlns:a16="http://schemas.microsoft.com/office/drawing/2014/main" id="{D7E0EEB3-FED7-41DB-A01B-849B3B01055F}"/>
              </a:ext>
            </a:extLst>
          </p:cNvPr>
          <p:cNvSpPr>
            <a:spLocks noGrp="1"/>
          </p:cNvSpPr>
          <p:nvPr>
            <p:ph type="body" sz="quarter" idx="11"/>
          </p:nvPr>
        </p:nvSpPr>
        <p:spPr/>
        <p:txBody>
          <a:bodyPr/>
          <a:lstStyle/>
          <a:p>
            <a:r>
              <a:rPr lang="en-US"/>
              <a:t>6</a:t>
            </a:r>
          </a:p>
        </p:txBody>
      </p:sp>
    </p:spTree>
    <p:extLst>
      <p:ext uri="{BB962C8B-B14F-4D97-AF65-F5344CB8AC3E}">
        <p14:creationId xmlns:p14="http://schemas.microsoft.com/office/powerpoint/2010/main" val="291958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8AC5D5-6132-05E0-ED48-D8B4510DF799}"/>
              </a:ext>
            </a:extLst>
          </p:cNvPr>
          <p:cNvSpPr/>
          <p:nvPr/>
        </p:nvSpPr>
        <p:spPr bwMode="gray">
          <a:xfrm>
            <a:off x="6509084" y="0"/>
            <a:ext cx="568291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bg1">
                  <a:lumMod val="95000"/>
                </a:schemeClr>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en-US" altLang="sv-SE" b="1">
                <a:latin typeface="+mn-lt"/>
              </a:rPr>
              <a:t>Customer challenge</a:t>
            </a:r>
            <a:br>
              <a:rPr lang="en-US" altLang="sv-SE" b="1">
                <a:latin typeface="Arial" charset="0"/>
              </a:rPr>
            </a:br>
            <a:r>
              <a:rPr lang="en-US" sz="3200">
                <a:latin typeface="ABBvoice Light" panose="020D0403020503020204" pitchFamily="34" charset="0"/>
                <a:ea typeface="ABBvoice Light" panose="020D0403020503020204" pitchFamily="34" charset="0"/>
                <a:cs typeface="ABBvoice Light" panose="020D0403020503020204" pitchFamily="34" charset="0"/>
              </a:rPr>
              <a:t>In-house expertise is becoming rarer for maintenance and troubleshooting</a:t>
            </a:r>
            <a:br>
              <a:rPr lang="en-US" sz="3200">
                <a:latin typeface="ABBvoice Light" panose="020D0403020503020204" pitchFamily="34" charset="0"/>
                <a:ea typeface="ABBvoice Light" panose="020D0403020503020204" pitchFamily="34" charset="0"/>
                <a:cs typeface="ABBvoice Light" panose="020D0403020503020204" pitchFamily="34" charset="0"/>
              </a:rPr>
            </a:br>
            <a:br>
              <a:rPr lang="en-US"/>
            </a:br>
            <a:br>
              <a:rPr lang="sv-SE"/>
            </a:br>
            <a:br>
              <a:rPr lang="sv-SE"/>
            </a:br>
            <a:br>
              <a:rPr lang="sv-SE" sz="2000" i="1"/>
            </a:br>
            <a:endParaRPr lang="en-US"/>
          </a:p>
        </p:txBody>
      </p:sp>
      <p:pic>
        <p:nvPicPr>
          <p:cNvPr id="2" name="Picture 1" descr="expertise vs time troubleshooting.ai">
            <a:extLst>
              <a:ext uri="{FF2B5EF4-FFF2-40B4-BE49-F238E27FC236}">
                <a16:creationId xmlns:a16="http://schemas.microsoft.com/office/drawing/2014/main" id="{8626869C-B3BC-DA58-69CC-2076A5F912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933" t="26191" r="32716" b="32011"/>
          <a:stretch/>
        </p:blipFill>
        <p:spPr>
          <a:xfrm>
            <a:off x="7525935" y="2758049"/>
            <a:ext cx="3649214" cy="3263635"/>
          </a:xfrm>
          <a:prstGeom prst="rect">
            <a:avLst/>
          </a:prstGeom>
        </p:spPr>
      </p:pic>
      <p:sp>
        <p:nvSpPr>
          <p:cNvPr id="9" name="TextBox 8">
            <a:extLst>
              <a:ext uri="{FF2B5EF4-FFF2-40B4-BE49-F238E27FC236}">
                <a16:creationId xmlns:a16="http://schemas.microsoft.com/office/drawing/2014/main" id="{8F181095-FA0D-362D-4133-65EBA2C82143}"/>
              </a:ext>
            </a:extLst>
          </p:cNvPr>
          <p:cNvSpPr txBox="1"/>
          <p:nvPr/>
        </p:nvSpPr>
        <p:spPr bwMode="gray">
          <a:xfrm>
            <a:off x="407988" y="3429000"/>
            <a:ext cx="4452770" cy="2031325"/>
          </a:xfrm>
          <a:prstGeom prst="rect">
            <a:avLst/>
          </a:prstGeom>
          <a:noFill/>
        </p:spPr>
        <p:txBody>
          <a:bodyPr wrap="square">
            <a:spAutoFit/>
          </a:bodyPr>
          <a:lstStyle/>
          <a:p>
            <a:pPr marL="468630" indent="-285750">
              <a:buSzPct val="125000"/>
              <a:buFont typeface="Arial" panose="020B0604020202020204" pitchFamily="34" charset="0"/>
              <a:buChar char="•"/>
            </a:pPr>
            <a:r>
              <a:rPr lang="en-US">
                <a:latin typeface="ABBvoice Light" panose="020D0403020503020204" pitchFamily="34" charset="0"/>
                <a:ea typeface="ABBvoice Light" panose="020D0403020503020204" pitchFamily="34" charset="0"/>
                <a:cs typeface="ABBvoice Light" panose="020D0403020503020204" pitchFamily="34" charset="0"/>
              </a:rPr>
              <a:t>In-house expertise is typically not available </a:t>
            </a:r>
          </a:p>
          <a:p>
            <a:pPr marL="468630" indent="-285750">
              <a:buSzPct val="125000"/>
              <a:buFont typeface="Arial" panose="020B0604020202020204" pitchFamily="34" charset="0"/>
              <a:buChar char="•"/>
            </a:pPr>
            <a:r>
              <a:rPr lang="en-US">
                <a:latin typeface="ABBvoice Light" panose="020D0403020503020204" pitchFamily="34" charset="0"/>
                <a:ea typeface="ABBvoice Light" panose="020D0403020503020204" pitchFamily="34" charset="0"/>
                <a:cs typeface="ABBvoice Light" panose="020D0403020503020204" pitchFamily="34" charset="0"/>
              </a:rPr>
              <a:t>Retirements and other departures erode “institutional knowledge” </a:t>
            </a:r>
          </a:p>
          <a:p>
            <a:pPr marL="468630" indent="-285750">
              <a:buSzPct val="125000"/>
              <a:buFont typeface="Arial" panose="020B0604020202020204" pitchFamily="34" charset="0"/>
              <a:buChar char="•"/>
            </a:pPr>
            <a:r>
              <a:rPr lang="en-US">
                <a:latin typeface="ABBvoice Light" panose="020D0403020503020204" pitchFamily="34" charset="0"/>
                <a:ea typeface="ABBvoice Light" panose="020D0403020503020204" pitchFamily="34" charset="0"/>
                <a:cs typeface="ABBvoice Light" panose="020D0403020503020204" pitchFamily="34" charset="0"/>
              </a:rPr>
              <a:t>Staff changes challenge customers ability to standardize maintenance practices</a:t>
            </a:r>
          </a:p>
        </p:txBody>
      </p:sp>
      <p:sp>
        <p:nvSpPr>
          <p:cNvPr id="16" name="Rectangle 15">
            <a:extLst>
              <a:ext uri="{FF2B5EF4-FFF2-40B4-BE49-F238E27FC236}">
                <a16:creationId xmlns:a16="http://schemas.microsoft.com/office/drawing/2014/main" id="{659DA8D5-3019-96BF-A1CA-1D5612F4665C}"/>
              </a:ext>
            </a:extLst>
          </p:cNvPr>
          <p:cNvSpPr/>
          <p:nvPr/>
        </p:nvSpPr>
        <p:spPr bwMode="gray">
          <a:xfrm>
            <a:off x="1" y="6397625"/>
            <a:ext cx="12192000" cy="460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400"/>
              <a:t>Customers are looking for ways to ease the workload on their personnel</a:t>
            </a:r>
          </a:p>
        </p:txBody>
      </p:sp>
    </p:spTree>
    <p:extLst>
      <p:ext uri="{BB962C8B-B14F-4D97-AF65-F5344CB8AC3E}">
        <p14:creationId xmlns:p14="http://schemas.microsoft.com/office/powerpoint/2010/main" val="260550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EEFAEBA-A69A-4B64-647B-FF7FFCC7AED4}"/>
              </a:ext>
            </a:extLst>
          </p:cNvPr>
          <p:cNvSpPr/>
          <p:nvPr/>
        </p:nvSpPr>
        <p:spPr bwMode="gray">
          <a:xfrm>
            <a:off x="6509084" y="0"/>
            <a:ext cx="568291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bg1">
                  <a:lumMod val="95000"/>
                </a:schemeClr>
              </a:solidFill>
            </a:endParaRPr>
          </a:p>
        </p:txBody>
      </p:sp>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en-US" altLang="sv-SE" b="1">
                <a:latin typeface="+mn-lt"/>
              </a:rPr>
              <a:t>Health check</a:t>
            </a:r>
            <a:br>
              <a:rPr lang="en-US" altLang="sv-SE" b="1">
                <a:latin typeface="Arial" charset="0"/>
              </a:rPr>
            </a:br>
            <a:r>
              <a:rPr lang="en-US" sz="3200">
                <a:latin typeface="ABBvoice Light" panose="020D0403020503020204" pitchFamily="34" charset="0"/>
                <a:ea typeface="ABBvoice Light" panose="020D0403020503020204" pitchFamily="34" charset="0"/>
                <a:cs typeface="ABBvoice Light" panose="020D0403020503020204" pitchFamily="34" charset="0"/>
              </a:rPr>
              <a:t>Supported products</a:t>
            </a:r>
            <a:br>
              <a:rPr lang="en-US" sz="3200">
                <a:latin typeface="ABBvoice Light" panose="020D0403020503020204" pitchFamily="34" charset="0"/>
                <a:ea typeface="ABBvoice Light" panose="020D0403020503020204" pitchFamily="34" charset="0"/>
                <a:cs typeface="ABBvoice Light" panose="020D0403020503020204" pitchFamily="34" charset="0"/>
              </a:rPr>
            </a:br>
            <a:br>
              <a:rPr lang="en-US"/>
            </a:br>
            <a:br>
              <a:rPr lang="sv-SE"/>
            </a:br>
            <a:br>
              <a:rPr lang="sv-SE"/>
            </a:br>
            <a:br>
              <a:rPr lang="sv-SE" sz="2000" i="1"/>
            </a:br>
            <a:endParaRPr lang="en-US"/>
          </a:p>
        </p:txBody>
      </p:sp>
      <p:pic>
        <p:nvPicPr>
          <p:cNvPr id="4" name="Picture 3" descr="A picture containing machine&#10;&#10;Description automatically generated">
            <a:extLst>
              <a:ext uri="{FF2B5EF4-FFF2-40B4-BE49-F238E27FC236}">
                <a16:creationId xmlns:a16="http://schemas.microsoft.com/office/drawing/2014/main" id="{F2231646-7201-1834-A894-EC822A3D8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5601" y="2176463"/>
            <a:ext cx="3245413" cy="3065510"/>
          </a:xfrm>
          <a:prstGeom prst="rect">
            <a:avLst/>
          </a:prstGeom>
        </p:spPr>
      </p:pic>
      <p:pic>
        <p:nvPicPr>
          <p:cNvPr id="7" name="Picture 6" descr="A picture containing circle&#10;&#10;Description automatically generated">
            <a:extLst>
              <a:ext uri="{FF2B5EF4-FFF2-40B4-BE49-F238E27FC236}">
                <a16:creationId xmlns:a16="http://schemas.microsoft.com/office/drawing/2014/main" id="{BCB668AC-CB49-A08C-EF40-8FD12E2CC6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2887" y="3612813"/>
            <a:ext cx="3832755" cy="2549951"/>
          </a:xfrm>
          <a:prstGeom prst="rect">
            <a:avLst/>
          </a:prstGeom>
        </p:spPr>
      </p:pic>
      <p:sp>
        <p:nvSpPr>
          <p:cNvPr id="10" name="TextBox 9">
            <a:extLst>
              <a:ext uri="{FF2B5EF4-FFF2-40B4-BE49-F238E27FC236}">
                <a16:creationId xmlns:a16="http://schemas.microsoft.com/office/drawing/2014/main" id="{EE2CCA3D-46FF-6229-EDD5-D6C97B4076D5}"/>
              </a:ext>
            </a:extLst>
          </p:cNvPr>
          <p:cNvSpPr txBox="1"/>
          <p:nvPr/>
        </p:nvSpPr>
        <p:spPr bwMode="gray">
          <a:xfrm>
            <a:off x="407988" y="3073216"/>
            <a:ext cx="6093994" cy="369332"/>
          </a:xfrm>
          <a:prstGeom prst="rect">
            <a:avLst/>
          </a:prstGeom>
          <a:noFill/>
        </p:spPr>
        <p:txBody>
          <a:bodyPr wrap="square">
            <a:spAutoFit/>
          </a:bodyPr>
          <a:lstStyle/>
          <a:p>
            <a:r>
              <a:rPr lang="sv-SE">
                <a:latin typeface="ABBvoice Light" panose="020D0403020503020204" pitchFamily="34" charset="0"/>
                <a:ea typeface="ABBvoice Light" panose="020D0403020503020204" pitchFamily="34" charset="0"/>
                <a:cs typeface="ABBvoice Light" panose="020D0403020503020204" pitchFamily="34" charset="0"/>
              </a:rPr>
              <a:t>Millmate thickness gauge system (C-frame)</a:t>
            </a:r>
          </a:p>
        </p:txBody>
      </p:sp>
      <p:sp>
        <p:nvSpPr>
          <p:cNvPr id="12" name="TextBox 11">
            <a:extLst>
              <a:ext uri="{FF2B5EF4-FFF2-40B4-BE49-F238E27FC236}">
                <a16:creationId xmlns:a16="http://schemas.microsoft.com/office/drawing/2014/main" id="{6BECE1C3-E153-2E56-0E19-FFF7A908C794}"/>
              </a:ext>
            </a:extLst>
          </p:cNvPr>
          <p:cNvSpPr txBox="1"/>
          <p:nvPr/>
        </p:nvSpPr>
        <p:spPr bwMode="gray">
          <a:xfrm>
            <a:off x="407988" y="3565910"/>
            <a:ext cx="6093994" cy="369332"/>
          </a:xfrm>
          <a:prstGeom prst="rect">
            <a:avLst/>
          </a:prstGeom>
          <a:noFill/>
        </p:spPr>
        <p:txBody>
          <a:bodyPr wrap="square">
            <a:spAutoFit/>
          </a:bodyPr>
          <a:lstStyle/>
          <a:p>
            <a:r>
              <a:rPr lang="sv-SE">
                <a:latin typeface="ABBvoice Light" panose="020D0403020503020204" pitchFamily="34" charset="0"/>
                <a:ea typeface="ABBvoice Light" panose="020D0403020503020204" pitchFamily="34" charset="0"/>
                <a:cs typeface="ABBvoice Light" panose="020D0403020503020204" pitchFamily="34" charset="0"/>
              </a:rPr>
              <a:t>Stressometer measurement roll</a:t>
            </a:r>
          </a:p>
        </p:txBody>
      </p:sp>
      <p:sp>
        <p:nvSpPr>
          <p:cNvPr id="14" name="TextBox 13">
            <a:extLst>
              <a:ext uri="{FF2B5EF4-FFF2-40B4-BE49-F238E27FC236}">
                <a16:creationId xmlns:a16="http://schemas.microsoft.com/office/drawing/2014/main" id="{B0B47CC0-F08E-39B9-5136-1988D4451966}"/>
              </a:ext>
            </a:extLst>
          </p:cNvPr>
          <p:cNvSpPr txBox="1"/>
          <p:nvPr/>
        </p:nvSpPr>
        <p:spPr bwMode="gray">
          <a:xfrm>
            <a:off x="407988" y="4137150"/>
            <a:ext cx="6093994" cy="369332"/>
          </a:xfrm>
          <a:prstGeom prst="rect">
            <a:avLst/>
          </a:prstGeom>
          <a:noFill/>
        </p:spPr>
        <p:txBody>
          <a:bodyPr wrap="square">
            <a:spAutoFit/>
          </a:bodyPr>
          <a:lstStyle/>
          <a:p>
            <a:r>
              <a:rPr lang="sv-SE">
                <a:latin typeface="ABBvoice Light" panose="020D0403020503020204" pitchFamily="34" charset="0"/>
                <a:ea typeface="ABBvoice Light" panose="020D0403020503020204" pitchFamily="34" charset="0"/>
                <a:cs typeface="ABBvoice Light" panose="020D0403020503020204" pitchFamily="34" charset="0"/>
              </a:rPr>
              <a:t>Stressometer flatness control</a:t>
            </a:r>
          </a:p>
        </p:txBody>
      </p:sp>
      <p:sp>
        <p:nvSpPr>
          <p:cNvPr id="17" name="TextBox 16">
            <a:extLst>
              <a:ext uri="{FF2B5EF4-FFF2-40B4-BE49-F238E27FC236}">
                <a16:creationId xmlns:a16="http://schemas.microsoft.com/office/drawing/2014/main" id="{A6579F55-D72D-0197-0F4C-DEC4ABACDCF6}"/>
              </a:ext>
            </a:extLst>
          </p:cNvPr>
          <p:cNvSpPr txBox="1"/>
          <p:nvPr/>
        </p:nvSpPr>
        <p:spPr bwMode="gray">
          <a:xfrm>
            <a:off x="407988" y="4669118"/>
            <a:ext cx="6093994" cy="369332"/>
          </a:xfrm>
          <a:prstGeom prst="rect">
            <a:avLst/>
          </a:prstGeom>
          <a:noFill/>
        </p:spPr>
        <p:txBody>
          <a:bodyPr wrap="square">
            <a:spAutoFit/>
          </a:bodyPr>
          <a:lstStyle/>
          <a:p>
            <a:r>
              <a:rPr lang="sv-SE">
                <a:latin typeface="ABBvoice Light" panose="020D0403020503020204" pitchFamily="34" charset="0"/>
                <a:ea typeface="ABBvoice Light" panose="020D0403020503020204" pitchFamily="34" charset="0"/>
                <a:cs typeface="ABBvoice Light" panose="020D0403020503020204" pitchFamily="34" charset="0"/>
              </a:rPr>
              <a:t>Millmate roll force system</a:t>
            </a:r>
          </a:p>
        </p:txBody>
      </p:sp>
      <p:pic>
        <p:nvPicPr>
          <p:cNvPr id="6" name="Picture 5" descr="A close-up of a silver cylinder&#10;&#10;Description automatically generated with low confidence">
            <a:extLst>
              <a:ext uri="{FF2B5EF4-FFF2-40B4-BE49-F238E27FC236}">
                <a16:creationId xmlns:a16="http://schemas.microsoft.com/office/drawing/2014/main" id="{D9D11DB0-8A2D-51F2-EF08-4A9D444D3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9351" y="5049888"/>
            <a:ext cx="3229914" cy="1594665"/>
          </a:xfrm>
          <a:prstGeom prst="rect">
            <a:avLst/>
          </a:prstGeom>
        </p:spPr>
      </p:pic>
    </p:spTree>
    <p:extLst>
      <p:ext uri="{BB962C8B-B14F-4D97-AF65-F5344CB8AC3E}">
        <p14:creationId xmlns:p14="http://schemas.microsoft.com/office/powerpoint/2010/main" val="425215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B3C2D-DBAB-49CA-8672-4DA4E2A1EC85}"/>
              </a:ext>
            </a:extLst>
          </p:cNvPr>
          <p:cNvSpPr>
            <a:spLocks noGrp="1"/>
          </p:cNvSpPr>
          <p:nvPr>
            <p:ph type="title"/>
          </p:nvPr>
        </p:nvSpPr>
        <p:spPr/>
        <p:txBody>
          <a:bodyPr lIns="0" tIns="0" rIns="0" bIns="0"/>
          <a:lstStyle/>
          <a:p>
            <a:r>
              <a:rPr lang="en-US" b="1">
                <a:solidFill>
                  <a:srgbClr val="FF0000"/>
                </a:solidFill>
              </a:rPr>
              <a:t>—</a:t>
            </a:r>
            <a:br>
              <a:rPr lang="en-US" b="1"/>
            </a:br>
            <a:r>
              <a:rPr lang="en-US" b="1"/>
              <a:t>BL Force Measurement </a:t>
            </a:r>
            <a:br>
              <a:rPr lang="en-US"/>
            </a:br>
            <a:r>
              <a:rPr lang="en-US">
                <a:latin typeface="ABBvoice Light" panose="020D0403020503020204" pitchFamily="34" charset="0"/>
                <a:ea typeface="ABBvoice Light" panose="020D0403020503020204" pitchFamily="34" charset="0"/>
                <a:cs typeface="ABBvoice Light" panose="020D0403020503020204" pitchFamily="34" charset="0"/>
              </a:rPr>
              <a:t>At a glance</a:t>
            </a:r>
            <a:endParaRPr lang="en-US"/>
          </a:p>
        </p:txBody>
      </p:sp>
      <p:sp>
        <p:nvSpPr>
          <p:cNvPr id="4" name="Rectangle 3">
            <a:extLst>
              <a:ext uri="{FF2B5EF4-FFF2-40B4-BE49-F238E27FC236}">
                <a16:creationId xmlns:a16="http://schemas.microsoft.com/office/drawing/2014/main" id="{DD8387A0-9487-E6D2-B58F-23D399F70F46}"/>
              </a:ext>
            </a:extLst>
          </p:cNvPr>
          <p:cNvSpPr/>
          <p:nvPr/>
        </p:nvSpPr>
        <p:spPr bwMode="gray">
          <a:xfrm>
            <a:off x="6834910" y="1"/>
            <a:ext cx="5357090" cy="6869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BBvoice"/>
              <a:ea typeface="ABBvoice"/>
              <a:cs typeface="ABBvoice"/>
            </a:endParaRPr>
          </a:p>
        </p:txBody>
      </p:sp>
      <p:pic>
        <p:nvPicPr>
          <p:cNvPr id="7" name="Picture 6">
            <a:extLst>
              <a:ext uri="{FF2B5EF4-FFF2-40B4-BE49-F238E27FC236}">
                <a16:creationId xmlns:a16="http://schemas.microsoft.com/office/drawing/2014/main" id="{30E0C73E-9D6D-5EDA-9C4A-6E30D4DB52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406"/>
          <a:stretch/>
        </p:blipFill>
        <p:spPr>
          <a:xfrm>
            <a:off x="6852189" y="2403546"/>
            <a:ext cx="5247333" cy="2050907"/>
          </a:xfrm>
          <a:prstGeom prst="rect">
            <a:avLst/>
          </a:prstGeom>
        </p:spPr>
      </p:pic>
      <p:sp>
        <p:nvSpPr>
          <p:cNvPr id="8" name="TextBox 7">
            <a:extLst>
              <a:ext uri="{FF2B5EF4-FFF2-40B4-BE49-F238E27FC236}">
                <a16:creationId xmlns:a16="http://schemas.microsoft.com/office/drawing/2014/main" id="{03F01BBC-CD1A-78F4-3D79-C2008C5CD8CF}"/>
              </a:ext>
            </a:extLst>
          </p:cNvPr>
          <p:cNvSpPr txBox="1"/>
          <p:nvPr/>
        </p:nvSpPr>
        <p:spPr bwMode="gray">
          <a:xfrm>
            <a:off x="7057914" y="1886207"/>
            <a:ext cx="2677213" cy="3841590"/>
          </a:xfrm>
          <a:prstGeom prst="rect">
            <a:avLst/>
          </a:prstGeom>
          <a:noFill/>
        </p:spPr>
        <p:txBody>
          <a:bodyPr wrap="square" lIns="72000" tIns="72000" rIns="72000" bIns="72000" rtlCol="0" anchor="t">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1" i="0" u="none" strike="noStrike" kern="1200" cap="none" spc="300" normalizeH="0" baseline="0" noProof="0">
                <a:ln>
                  <a:noFill/>
                </a:ln>
                <a:solidFill>
                  <a:srgbClr val="FF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PRODUCT LINES</a:t>
            </a:r>
            <a:endParaRPr kumimoji="0" lang="de-DE" sz="1400" b="0" i="0" u="none" strike="noStrike" kern="1200" cap="none" spc="30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GB" sz="1200" b="1" i="0" u="none" strike="noStrike" kern="600" cap="none" spc="0" normalizeH="0" baseline="0" noProof="0">
                <a:ln>
                  <a:noFill/>
                </a:ln>
                <a:solidFill>
                  <a:srgbClr val="000000"/>
                </a:solidFill>
                <a:effectLst/>
                <a:uLnTx/>
                <a:uFillTx/>
                <a:latin typeface="ABBvoice Light"/>
                <a:ea typeface="ABBvoice Light" panose="020D0403020503020204" pitchFamily="34" charset="0"/>
                <a:cs typeface="ABBvoice Light" panose="020D0403020503020204" pitchFamily="34" charset="0"/>
              </a:rPr>
              <a:t>Flatness </a:t>
            </a:r>
            <a:r>
              <a:rPr kumimoji="0" lang="en-GB" sz="1200" b="1" i="0" u="none" strike="noStrike" kern="600" cap="none" spc="0" normalizeH="0" baseline="0" noProof="0">
                <a:ln>
                  <a:noFill/>
                </a:ln>
                <a:effectLst/>
                <a:uLnTx/>
                <a:uFillTx/>
                <a:latin typeface="ABBvoice Light"/>
                <a:ea typeface="ABBvoice Light" panose="020D0403020503020204" pitchFamily="34" charset="0"/>
                <a:cs typeface="ABBvoice Light" panose="020D0403020503020204" pitchFamily="34" charset="0"/>
              </a:rPr>
              <a:t>Measurement &amp; Control</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GB"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Dimension measurement</a:t>
            </a:r>
          </a:p>
          <a:p>
            <a:pPr marL="285750" indent="-285750">
              <a:lnSpc>
                <a:spcPct val="150000"/>
              </a:lnSpc>
              <a:buFontTx/>
              <a:buChar char="-"/>
              <a:defRPr/>
            </a:pPr>
            <a:r>
              <a:rPr kumimoji="0" lang="en-GB" sz="1200" b="1" i="0" u="none" strike="noStrike" kern="600" cap="none" spc="0" normalizeH="0" baseline="0" noProof="0">
                <a:ln>
                  <a:noFill/>
                </a:ln>
                <a:solidFill>
                  <a:srgbClr val="000000"/>
                </a:solidFill>
                <a:effectLst/>
                <a:uLnTx/>
                <a:uFillTx/>
                <a:latin typeface="ABBvoice Light"/>
                <a:ea typeface="ABBvoice Light" panose="020D0403020503020204" pitchFamily="34" charset="0"/>
                <a:cs typeface="ABBvoice Light" panose="020D0403020503020204" pitchFamily="34" charset="0"/>
              </a:rPr>
              <a:t>Roll Force</a:t>
            </a:r>
            <a:r>
              <a:rPr lang="en-GB" sz="1200" b="1" kern="600">
                <a:solidFill>
                  <a:srgbClr val="000000"/>
                </a:solidFill>
                <a:latin typeface="ABBvoice Light"/>
                <a:ea typeface="ABBvoice Light" panose="020D0403020503020204" pitchFamily="34" charset="0"/>
                <a:cs typeface="ABBvoice Light" panose="020D0403020503020204" pitchFamily="34" charset="0"/>
              </a:rPr>
              <a:t> measurement</a:t>
            </a:r>
            <a:r>
              <a:rPr kumimoji="0" lang="en-GB" sz="1200" b="1" i="0" u="none" strike="noStrike" kern="600" cap="none" spc="0" normalizeH="0" baseline="0" noProof="0">
                <a:ln>
                  <a:noFill/>
                </a:ln>
                <a:solidFill>
                  <a:srgbClr val="000000"/>
                </a:solidFill>
                <a:effectLst/>
                <a:uLnTx/>
                <a:uFillTx/>
                <a:latin typeface="ABBvoice Light"/>
                <a:ea typeface="ABBvoice Light" panose="020D0403020503020204" pitchFamily="34" charset="0"/>
                <a:cs typeface="ABBvoice Light" panose="020D0403020503020204" pitchFamily="34" charset="0"/>
              </a:rPr>
              <a:t> &amp; Strip Tension</a:t>
            </a:r>
            <a:r>
              <a:rPr lang="en-GB" sz="1200" b="1" kern="600">
                <a:solidFill>
                  <a:srgbClr val="000000"/>
                </a:solidFill>
                <a:latin typeface="ABBvoice Light"/>
                <a:ea typeface="ABBvoice Light" panose="020D0403020503020204" pitchFamily="34" charset="0"/>
                <a:cs typeface="ABBvoice Light" panose="020D0403020503020204" pitchFamily="34" charset="0"/>
              </a:rPr>
              <a:t> measurement</a:t>
            </a:r>
            <a:endParaRPr lang="en-GB" sz="1200" b="1" i="0" u="none" strike="noStrike" kern="600" cap="none" spc="0" normalizeH="0" baseline="0" noProof="0">
              <a:ln>
                <a:noFill/>
              </a:ln>
              <a:solidFill>
                <a:srgbClr val="000000"/>
              </a:solidFill>
              <a:effectLst/>
              <a:uLnTx/>
              <a:uFillTx/>
              <a:latin typeface="ABBvoice Light"/>
              <a:ea typeface="ABBvoice Light" panose="020D0403020503020204" pitchFamily="34" charset="0"/>
              <a:cs typeface="ABBvoice Light" panose="020D0403020503020204" pitchFamily="34" charset="0"/>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GB"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Web Tension measurement</a:t>
            </a:r>
            <a:endParaRPr kumimoji="0" lang="de-DE" sz="12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GB"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Combustion pressure measurement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GB"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Weighing</a:t>
            </a:r>
            <a:endParaRPr kumimoji="0" lang="de-DE" sz="12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9" name="TextBox 8">
            <a:extLst>
              <a:ext uri="{FF2B5EF4-FFF2-40B4-BE49-F238E27FC236}">
                <a16:creationId xmlns:a16="http://schemas.microsoft.com/office/drawing/2014/main" id="{33C414B9-CA1B-EDFF-62EF-C95756980073}"/>
              </a:ext>
            </a:extLst>
          </p:cNvPr>
          <p:cNvSpPr txBox="1"/>
          <p:nvPr/>
        </p:nvSpPr>
        <p:spPr bwMode="gray">
          <a:xfrm>
            <a:off x="9735127" y="1886207"/>
            <a:ext cx="2410634" cy="26058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1" i="0" u="none" strike="noStrike" kern="1200" cap="none" spc="300" normalizeH="0" baseline="0" noProof="0">
                <a:ln>
                  <a:noFill/>
                </a:ln>
                <a:solidFill>
                  <a:srgbClr val="FF000F"/>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FACTORIES </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Vasteras, Sweden</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endParaRPr kumimoji="0" lang="en-US"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200" b="1" i="0" u="none" strike="noStrike" kern="600" cap="none" spc="300" normalizeH="0" baseline="0" noProof="0">
                <a:ln>
                  <a:noFill/>
                </a:ln>
                <a:solidFill>
                  <a:srgbClr val="FF000F"/>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SERVICE CENTRES</a:t>
            </a:r>
            <a:endParaRPr kumimoji="0" lang="en-US"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Danbury CT, USA</a:t>
            </a:r>
            <a:endParaRPr kumimoji="0" lang="de-DE" sz="12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Vasteras, Sweden</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US"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Shanghai, China</a:t>
            </a:r>
            <a:endParaRPr kumimoji="0" lang="de-DE" sz="12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kumimoji="0" lang="en-GB" sz="1200" b="1"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Mishima, Japan</a:t>
            </a:r>
          </a:p>
          <a:p>
            <a:pPr marL="285750" marR="0" lvl="0" indent="-285750" algn="l" defTabSz="914400" rtl="0" eaLnBrk="1" fontAlgn="auto" latinLnBrk="0" hangingPunct="1">
              <a:lnSpc>
                <a:spcPct val="100000"/>
              </a:lnSpc>
              <a:spcBef>
                <a:spcPts val="0"/>
              </a:spcBef>
              <a:spcAft>
                <a:spcPts val="800"/>
              </a:spcAft>
              <a:buClrTx/>
              <a:buSzTx/>
              <a:buFontTx/>
              <a:buChar char="-"/>
              <a:tabLst/>
              <a:defRPr/>
            </a:pPr>
            <a:r>
              <a:rPr lang="en-GB" sz="1200" b="1" kern="600">
                <a:solidFill>
                  <a:srgbClr val="000000"/>
                </a:solidFill>
                <a:latin typeface="ABBvoice Light" panose="020D0403020503020204" pitchFamily="34" charset="0"/>
                <a:ea typeface="ABBvoice Light" panose="020D0403020503020204" pitchFamily="34" charset="0"/>
                <a:cs typeface="ABBvoice Light" panose="020D0403020503020204" pitchFamily="34" charset="0"/>
              </a:rPr>
              <a:t>Ratingen, Germany</a:t>
            </a:r>
            <a:endParaRPr kumimoji="0" lang="de-DE" sz="12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p:txBody>
      </p:sp>
      <p:pic>
        <p:nvPicPr>
          <p:cNvPr id="10" name="Graphic 9">
            <a:extLst>
              <a:ext uri="{FF2B5EF4-FFF2-40B4-BE49-F238E27FC236}">
                <a16:creationId xmlns:a16="http://schemas.microsoft.com/office/drawing/2014/main" id="{517D90B6-83BB-E981-0D63-FE89B75CF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32" y="2528496"/>
            <a:ext cx="457200" cy="457200"/>
          </a:xfrm>
          <a:prstGeom prst="rect">
            <a:avLst/>
          </a:prstGeom>
        </p:spPr>
      </p:pic>
      <p:pic>
        <p:nvPicPr>
          <p:cNvPr id="11" name="Graphic 10">
            <a:extLst>
              <a:ext uri="{FF2B5EF4-FFF2-40B4-BE49-F238E27FC236}">
                <a16:creationId xmlns:a16="http://schemas.microsoft.com/office/drawing/2014/main" id="{A155B721-1A23-9CF4-0472-AAD0E2DF8F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0828" y="3387041"/>
            <a:ext cx="457200" cy="457200"/>
          </a:xfrm>
          <a:prstGeom prst="rect">
            <a:avLst/>
          </a:prstGeom>
        </p:spPr>
      </p:pic>
      <p:pic>
        <p:nvPicPr>
          <p:cNvPr id="12" name="Graphic 11">
            <a:extLst>
              <a:ext uri="{FF2B5EF4-FFF2-40B4-BE49-F238E27FC236}">
                <a16:creationId xmlns:a16="http://schemas.microsoft.com/office/drawing/2014/main" id="{D9739090-033B-3A8F-8C4A-267BC53FA6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0828" y="4245586"/>
            <a:ext cx="457200" cy="457200"/>
          </a:xfrm>
          <a:prstGeom prst="rect">
            <a:avLst/>
          </a:prstGeom>
        </p:spPr>
      </p:pic>
      <p:pic>
        <p:nvPicPr>
          <p:cNvPr id="13" name="Graphic 12">
            <a:extLst>
              <a:ext uri="{FF2B5EF4-FFF2-40B4-BE49-F238E27FC236}">
                <a16:creationId xmlns:a16="http://schemas.microsoft.com/office/drawing/2014/main" id="{53BF7FF6-0064-72F4-C63A-DA48958994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2476" y="5298422"/>
            <a:ext cx="457200" cy="457200"/>
          </a:xfrm>
          <a:prstGeom prst="rect">
            <a:avLst/>
          </a:prstGeom>
        </p:spPr>
      </p:pic>
      <p:pic>
        <p:nvPicPr>
          <p:cNvPr id="14" name="Graphic 13">
            <a:extLst>
              <a:ext uri="{FF2B5EF4-FFF2-40B4-BE49-F238E27FC236}">
                <a16:creationId xmlns:a16="http://schemas.microsoft.com/office/drawing/2014/main" id="{E2BA8793-C8F7-A390-4CBB-C78F69EAFD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2932" y="4242323"/>
            <a:ext cx="457200" cy="457200"/>
          </a:xfrm>
          <a:prstGeom prst="rect">
            <a:avLst/>
          </a:prstGeom>
        </p:spPr>
      </p:pic>
      <p:pic>
        <p:nvPicPr>
          <p:cNvPr id="15" name="Graphic 14">
            <a:extLst>
              <a:ext uri="{FF2B5EF4-FFF2-40B4-BE49-F238E27FC236}">
                <a16:creationId xmlns:a16="http://schemas.microsoft.com/office/drawing/2014/main" id="{F9875435-2EE1-620F-ECB1-FD0D4AC701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2932" y="3384821"/>
            <a:ext cx="457200" cy="457200"/>
          </a:xfrm>
          <a:prstGeom prst="rect">
            <a:avLst/>
          </a:prstGeom>
        </p:spPr>
      </p:pic>
      <p:pic>
        <p:nvPicPr>
          <p:cNvPr id="16" name="Graphic 15">
            <a:extLst>
              <a:ext uri="{FF2B5EF4-FFF2-40B4-BE49-F238E27FC236}">
                <a16:creationId xmlns:a16="http://schemas.microsoft.com/office/drawing/2014/main" id="{FDEA8AD6-5C03-AB8F-03D6-5753B75AF71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30828" y="2528496"/>
            <a:ext cx="457200" cy="457200"/>
          </a:xfrm>
          <a:prstGeom prst="rect">
            <a:avLst/>
          </a:prstGeom>
        </p:spPr>
      </p:pic>
      <p:sp>
        <p:nvSpPr>
          <p:cNvPr id="17" name="TextBox 16">
            <a:extLst>
              <a:ext uri="{FF2B5EF4-FFF2-40B4-BE49-F238E27FC236}">
                <a16:creationId xmlns:a16="http://schemas.microsoft.com/office/drawing/2014/main" id="{3DC03C1B-1147-1703-D82B-7DCA151EA501}"/>
              </a:ext>
            </a:extLst>
          </p:cNvPr>
          <p:cNvSpPr txBox="1"/>
          <p:nvPr/>
        </p:nvSpPr>
        <p:spPr bwMode="gray">
          <a:xfrm>
            <a:off x="999910" y="2464708"/>
            <a:ext cx="149481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600" cap="none" spc="0" normalizeH="0" baseline="0" noProof="0">
                <a:ln>
                  <a:noFill/>
                </a:ln>
                <a:solidFill>
                  <a:srgbClr val="FF000F"/>
                </a:solidFill>
                <a:effectLst/>
                <a:uLnTx/>
                <a:uFillTx/>
                <a:latin typeface="ABBvoice" panose="020D0603020503020204" pitchFamily="34" charset="0"/>
                <a:ea typeface="Calibri" panose="020F0502020204030204" pitchFamily="34" charset="0"/>
                <a:cs typeface="Times New Roman" panose="02020603050405020304" pitchFamily="18" charset="0"/>
              </a:rPr>
              <a:t>240</a:t>
            </a:r>
            <a:r>
              <a:rPr kumimoji="0" lang="en-US" sz="1600" b="0" i="0" u="none" strike="noStrike" kern="600" cap="none" spc="0" normalizeH="0" baseline="0" noProof="0">
                <a:ln>
                  <a:noFill/>
                </a:ln>
                <a:solidFill>
                  <a:srgbClr val="000000"/>
                </a:solidFill>
                <a:effectLst/>
                <a:uLnTx/>
                <a:uFillTx/>
                <a:latin typeface="ABBvoice" panose="020D0603020503020204" pitchFamily="34" charset="0"/>
                <a:ea typeface="Calibri" panose="020F0502020204030204" pitchFamily="34" charset="0"/>
                <a:cs typeface="Times New Roman" panose="02020603050405020304" pitchFamily="18" charset="0"/>
              </a:rPr>
              <a:t> </a:t>
            </a:r>
            <a:r>
              <a:rPr kumimoji="0" lang="en-US" sz="16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talents worldwide</a:t>
            </a:r>
            <a:endParaRPr kumimoji="0" lang="en-US" sz="1600" b="0" i="0" u="none" strike="noStrike" kern="12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18" name="TextBox 17">
            <a:extLst>
              <a:ext uri="{FF2B5EF4-FFF2-40B4-BE49-F238E27FC236}">
                <a16:creationId xmlns:a16="http://schemas.microsoft.com/office/drawing/2014/main" id="{81DE7864-55D2-577A-3E78-AA6EBFDA4AB0}"/>
              </a:ext>
            </a:extLst>
          </p:cNvPr>
          <p:cNvSpPr txBox="1"/>
          <p:nvPr/>
        </p:nvSpPr>
        <p:spPr bwMode="gray">
          <a:xfrm>
            <a:off x="999910" y="3323387"/>
            <a:ext cx="214982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600" cap="none" spc="0" normalizeH="0" baseline="0" noProof="0">
                <a:ln>
                  <a:noFill/>
                </a:ln>
                <a:solidFill>
                  <a:srgbClr val="FF000F"/>
                </a:solidFill>
                <a:effectLst/>
                <a:uLnTx/>
                <a:uFillTx/>
                <a:latin typeface="ABBvoice" panose="020D0603020503020204" pitchFamily="34" charset="0"/>
                <a:ea typeface="Calibri" panose="020F0502020204030204" pitchFamily="34" charset="0"/>
                <a:cs typeface="Times New Roman" panose="02020603050405020304" pitchFamily="18" charset="0"/>
              </a:rPr>
              <a:t>1</a:t>
            </a:r>
            <a:r>
              <a:rPr kumimoji="0" lang="en-US" sz="1600" b="0" i="0" u="none" strike="noStrike" kern="600" cap="none" spc="0" normalizeH="0" baseline="0" noProof="0">
                <a:ln>
                  <a:noFill/>
                </a:ln>
                <a:solidFill>
                  <a:srgbClr val="000000"/>
                </a:solidFill>
                <a:effectLst/>
                <a:uLnTx/>
                <a:uFillTx/>
                <a:latin typeface="ABBvoice" panose="020D0603020503020204" pitchFamily="34" charset="0"/>
                <a:ea typeface="Calibri" panose="020F0502020204030204" pitchFamily="34" charset="0"/>
                <a:cs typeface="Times New Roman" panose="02020603050405020304" pitchFamily="18" charset="0"/>
              </a:rPr>
              <a:t> </a:t>
            </a:r>
            <a:r>
              <a:rPr kumimoji="0" lang="en-US" sz="16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Factory &amp; </a:t>
            </a:r>
            <a:r>
              <a:rPr lang="en-US" sz="1600" b="1" kern="600">
                <a:solidFill>
                  <a:srgbClr val="FF000F"/>
                </a:solidFill>
                <a:latin typeface="ABBvoice" panose="020D0603020503020204" pitchFamily="34" charset="0"/>
                <a:ea typeface="ABBvoice"/>
                <a:cs typeface="Times New Roman" panose="02020603050405020304" pitchFamily="18" charset="0"/>
              </a:rPr>
              <a:t>5</a:t>
            </a:r>
            <a:r>
              <a:rPr kumimoji="0" lang="en-US" sz="1600" b="0" i="0" u="none" strike="noStrike" kern="600" cap="none" spc="0" normalizeH="0" baseline="0" noProof="0">
                <a:ln>
                  <a:noFill/>
                </a:ln>
                <a:solidFill>
                  <a:srgbClr val="000000"/>
                </a:solidFill>
                <a:effectLst/>
                <a:uLnTx/>
                <a:uFillTx/>
                <a:latin typeface="ABBvoice" panose="020D0603020503020204" pitchFamily="34" charset="0"/>
                <a:ea typeface="Calibri" panose="020F0502020204030204" pitchFamily="34" charset="0"/>
                <a:cs typeface="Times New Roman" panose="02020603050405020304" pitchFamily="18" charset="0"/>
              </a:rPr>
              <a:t> </a:t>
            </a:r>
            <a:r>
              <a:rPr kumimoji="0" lang="en-US" sz="16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service centers</a:t>
            </a:r>
            <a:endParaRPr kumimoji="0" lang="en-US" sz="1600" b="0" i="0" u="none" strike="noStrike" kern="12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19" name="TextBox 18">
            <a:extLst>
              <a:ext uri="{FF2B5EF4-FFF2-40B4-BE49-F238E27FC236}">
                <a16:creationId xmlns:a16="http://schemas.microsoft.com/office/drawing/2014/main" id="{83863234-9A2B-9505-89CD-57049A0837B0}"/>
              </a:ext>
            </a:extLst>
          </p:cNvPr>
          <p:cNvSpPr txBox="1"/>
          <p:nvPr/>
        </p:nvSpPr>
        <p:spPr bwMode="gray">
          <a:xfrm>
            <a:off x="4376937" y="2464708"/>
            <a:ext cx="190131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Represented in </a:t>
            </a:r>
            <a:r>
              <a:rPr kumimoji="0" lang="en-US" sz="1600" b="1" i="0" u="none" strike="noStrike" kern="600" cap="none" spc="0" normalizeH="0" baseline="0" noProof="0">
                <a:ln>
                  <a:noFill/>
                </a:ln>
                <a:solidFill>
                  <a:srgbClr val="FF000F"/>
                </a:solidFill>
                <a:effectLst/>
                <a:uLnTx/>
                <a:uFillTx/>
                <a:latin typeface="ABBvoice" panose="020D0603020503020204" pitchFamily="34" charset="0"/>
                <a:ea typeface="ABBvoice Light" panose="020D0403020503020204" pitchFamily="34" charset="0"/>
                <a:cs typeface="Times New Roman" panose="02020603050405020304" pitchFamily="18" charset="0"/>
              </a:rPr>
              <a:t>30+ </a:t>
            </a:r>
            <a:r>
              <a:rPr kumimoji="0" lang="en-US" sz="16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countries </a:t>
            </a:r>
            <a:endParaRPr kumimoji="0" lang="en-US" sz="1600" b="0" i="0" u="none" strike="noStrike" kern="12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0" name="TextBox 19">
            <a:extLst>
              <a:ext uri="{FF2B5EF4-FFF2-40B4-BE49-F238E27FC236}">
                <a16:creationId xmlns:a16="http://schemas.microsoft.com/office/drawing/2014/main" id="{7442792F-541E-8794-15A0-255DF992F0AA}"/>
              </a:ext>
            </a:extLst>
          </p:cNvPr>
          <p:cNvSpPr txBox="1"/>
          <p:nvPr/>
        </p:nvSpPr>
        <p:spPr bwMode="gray">
          <a:xfrm>
            <a:off x="4376937" y="3323386"/>
            <a:ext cx="1719063"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600" cap="none" spc="0" normalizeH="0" baseline="0" noProof="0">
                <a:ln>
                  <a:noFill/>
                </a:ln>
                <a:solidFill>
                  <a:srgbClr val="FF000F"/>
                </a:solidFill>
                <a:effectLst/>
                <a:uLnTx/>
                <a:uFillTx/>
                <a:latin typeface="ABBvoice"/>
                <a:ea typeface="ABBvoice Light" panose="020D0403020503020204" pitchFamily="34" charset="0"/>
                <a:cs typeface="ABBvoice Light" panose="020D0403020503020204" pitchFamily="34" charset="0"/>
              </a:rPr>
              <a:t>GLOBAL </a:t>
            </a:r>
            <a:r>
              <a:rPr kumimoji="0" lang="en-US" sz="16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Service support</a:t>
            </a:r>
            <a:endParaRPr kumimoji="0" lang="en-US" sz="1600" b="0" i="0" u="none" strike="noStrike" kern="12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1" name="TextBox 20">
            <a:extLst>
              <a:ext uri="{FF2B5EF4-FFF2-40B4-BE49-F238E27FC236}">
                <a16:creationId xmlns:a16="http://schemas.microsoft.com/office/drawing/2014/main" id="{FAC5C55F-EE3C-DCAD-C704-BE19424881F6}"/>
              </a:ext>
            </a:extLst>
          </p:cNvPr>
          <p:cNvSpPr txBox="1"/>
          <p:nvPr/>
        </p:nvSpPr>
        <p:spPr bwMode="gray">
          <a:xfrm>
            <a:off x="999910" y="4182064"/>
            <a:ext cx="271605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600" cap="none" spc="0" normalizeH="0" baseline="0" noProof="0">
                <a:ln>
                  <a:noFill/>
                </a:ln>
                <a:solidFill>
                  <a:srgbClr val="FF000F"/>
                </a:solidFill>
                <a:effectLst/>
                <a:uLnTx/>
                <a:uFillTx/>
                <a:latin typeface="ABBvoice"/>
                <a:ea typeface="ABBvoice Light" panose="020D0403020503020204" pitchFamily="34" charset="0"/>
                <a:cs typeface="ABBvoice Light" panose="020D0403020503020204" pitchFamily="34" charset="0"/>
              </a:rPr>
              <a:t>6 </a:t>
            </a:r>
            <a:r>
              <a:rPr kumimoji="0" lang="en-US" sz="16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Product lines for metals, paper and marine industries</a:t>
            </a:r>
            <a:endParaRPr kumimoji="0" lang="en-US" sz="1600" b="0" i="0" u="none" strike="noStrike" kern="12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2" name="TextBox 21">
            <a:extLst>
              <a:ext uri="{FF2B5EF4-FFF2-40B4-BE49-F238E27FC236}">
                <a16:creationId xmlns:a16="http://schemas.microsoft.com/office/drawing/2014/main" id="{DC309256-24E8-A5C4-AD1D-3F61E1704642}"/>
              </a:ext>
            </a:extLst>
          </p:cNvPr>
          <p:cNvSpPr txBox="1"/>
          <p:nvPr/>
        </p:nvSpPr>
        <p:spPr bwMode="gray">
          <a:xfrm>
            <a:off x="4376937" y="4179710"/>
            <a:ext cx="233102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600" cap="none" spc="0" normalizeH="0" baseline="0" noProof="0">
                <a:ln>
                  <a:noFill/>
                </a:ln>
                <a:solidFill>
                  <a:srgbClr val="FF000F"/>
                </a:solidFill>
                <a:effectLst/>
                <a:uLnTx/>
                <a:uFillTx/>
                <a:latin typeface="ABBvoice"/>
                <a:ea typeface="ABBvoice Light" panose="020D0403020503020204" pitchFamily="34" charset="0"/>
                <a:cs typeface="ABBvoice Light" panose="020D0403020503020204" pitchFamily="34" charset="0"/>
              </a:rPr>
              <a:t>120+ </a:t>
            </a:r>
            <a:r>
              <a:rPr kumimoji="0" lang="en-US" sz="16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Years of innovation</a:t>
            </a:r>
            <a:endParaRPr kumimoji="0" lang="en-US" sz="1600" b="0" i="0" u="none" strike="noStrike" kern="12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3" name="TextBox 22">
            <a:extLst>
              <a:ext uri="{FF2B5EF4-FFF2-40B4-BE49-F238E27FC236}">
                <a16:creationId xmlns:a16="http://schemas.microsoft.com/office/drawing/2014/main" id="{4E0E7772-CEEF-4DE0-5FE8-449ED5582FDB}"/>
              </a:ext>
            </a:extLst>
          </p:cNvPr>
          <p:cNvSpPr txBox="1"/>
          <p:nvPr/>
        </p:nvSpPr>
        <p:spPr bwMode="gray">
          <a:xfrm>
            <a:off x="968585" y="5230325"/>
            <a:ext cx="219011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6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rPr>
              <a:t>Award winning technology</a:t>
            </a:r>
            <a:endParaRPr kumimoji="0" lang="en-US" sz="1600" b="0" i="0" u="none" strike="noStrike" kern="1200" cap="none" spc="0" normalizeH="0" baseline="0" noProof="0">
              <a:ln>
                <a:noFill/>
              </a:ln>
              <a:solidFill>
                <a:srgbClr val="000000"/>
              </a:solidFill>
              <a:effectLst/>
              <a:uLnTx/>
              <a:uFillTx/>
              <a:latin typeface="ABBvoice Light" panose="020D0403020503020204" pitchFamily="34" charset="0"/>
              <a:ea typeface="ABBvoice Light" panose="020D0403020503020204" pitchFamily="34" charset="0"/>
              <a:cs typeface="ABBvoice Light" panose="020D0403020503020204" pitchFamily="34" charset="0"/>
            </a:endParaRPr>
          </a:p>
        </p:txBody>
      </p:sp>
      <p:pic>
        <p:nvPicPr>
          <p:cNvPr id="26" name="Picture 25" descr="A picture containing items&#10;&#10;Description automatically generated">
            <a:extLst>
              <a:ext uri="{FF2B5EF4-FFF2-40B4-BE49-F238E27FC236}">
                <a16:creationId xmlns:a16="http://schemas.microsoft.com/office/drawing/2014/main" id="{8D3D6D44-43C4-842C-2415-11D0DB37B334}"/>
              </a:ext>
            </a:extLst>
          </p:cNvPr>
          <p:cNvPicPr>
            <a:picLocks noChangeAspect="1"/>
          </p:cNvPicPr>
          <p:nvPr/>
        </p:nvPicPr>
        <p:blipFill>
          <a:blip r:embed="rId17"/>
          <a:stretch>
            <a:fillRect/>
          </a:stretch>
        </p:blipFill>
        <p:spPr>
          <a:xfrm>
            <a:off x="8210362" y="4781076"/>
            <a:ext cx="2608872" cy="1828649"/>
          </a:xfrm>
          <a:prstGeom prst="rect">
            <a:avLst/>
          </a:prstGeom>
        </p:spPr>
      </p:pic>
    </p:spTree>
    <p:extLst>
      <p:ext uri="{BB962C8B-B14F-4D97-AF65-F5344CB8AC3E}">
        <p14:creationId xmlns:p14="http://schemas.microsoft.com/office/powerpoint/2010/main" val="11721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05EA5-B904-45B8-B5A6-EEE2897E6156}"/>
              </a:ext>
            </a:extLst>
          </p:cNvPr>
          <p:cNvSpPr>
            <a:spLocks noGrp="1"/>
          </p:cNvSpPr>
          <p:nvPr>
            <p:ph type="title"/>
          </p:nvPr>
        </p:nvSpPr>
        <p:spPr/>
        <p:txBody>
          <a:bodyPr lIns="0" tIns="0" rIns="0" bIns="0"/>
          <a:lstStyle/>
          <a:p>
            <a:r>
              <a:rPr lang="en-US" b="1">
                <a:solidFill>
                  <a:schemeClr val="bg2"/>
                </a:solidFill>
              </a:rPr>
              <a:t>—</a:t>
            </a:r>
            <a:br>
              <a:rPr lang="pl-PL" b="1"/>
            </a:br>
            <a:r>
              <a:rPr lang="en-US" b="1"/>
              <a:t>A service for every lifecycle stage</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Service overview</a:t>
            </a:r>
          </a:p>
        </p:txBody>
      </p:sp>
      <p:graphicFrame>
        <p:nvGraphicFramePr>
          <p:cNvPr id="3" name="Table 3">
            <a:extLst>
              <a:ext uri="{FF2B5EF4-FFF2-40B4-BE49-F238E27FC236}">
                <a16:creationId xmlns:a16="http://schemas.microsoft.com/office/drawing/2014/main" id="{5DA28674-777C-0CE2-3304-FB44C25874F6}"/>
              </a:ext>
            </a:extLst>
          </p:cNvPr>
          <p:cNvGraphicFramePr>
            <a:graphicFrameLocks noGrp="1"/>
          </p:cNvGraphicFramePr>
          <p:nvPr>
            <p:extLst>
              <p:ext uri="{D42A27DB-BD31-4B8C-83A1-F6EECF244321}">
                <p14:modId xmlns:p14="http://schemas.microsoft.com/office/powerpoint/2010/main" val="2062366050"/>
              </p:ext>
            </p:extLst>
          </p:nvPr>
        </p:nvGraphicFramePr>
        <p:xfrm>
          <a:off x="407989" y="2243915"/>
          <a:ext cx="11376647" cy="3980908"/>
        </p:xfrm>
        <a:graphic>
          <a:graphicData uri="http://schemas.openxmlformats.org/drawingml/2006/table">
            <a:tbl>
              <a:tblPr firstRow="1" bandRow="1">
                <a:tableStyleId>{773F8A54-F971-430D-9108-034FE38666EA}</a:tableStyleId>
              </a:tblPr>
              <a:tblGrid>
                <a:gridCol w="1422081">
                  <a:extLst>
                    <a:ext uri="{9D8B030D-6E8A-4147-A177-3AD203B41FA5}">
                      <a16:colId xmlns:a16="http://schemas.microsoft.com/office/drawing/2014/main" val="2006676079"/>
                    </a:ext>
                  </a:extLst>
                </a:gridCol>
                <a:gridCol w="1422081">
                  <a:extLst>
                    <a:ext uri="{9D8B030D-6E8A-4147-A177-3AD203B41FA5}">
                      <a16:colId xmlns:a16="http://schemas.microsoft.com/office/drawing/2014/main" val="1127761649"/>
                    </a:ext>
                  </a:extLst>
                </a:gridCol>
                <a:gridCol w="1499822">
                  <a:extLst>
                    <a:ext uri="{9D8B030D-6E8A-4147-A177-3AD203B41FA5}">
                      <a16:colId xmlns:a16="http://schemas.microsoft.com/office/drawing/2014/main" val="2108964385"/>
                    </a:ext>
                  </a:extLst>
                </a:gridCol>
                <a:gridCol w="1344339">
                  <a:extLst>
                    <a:ext uri="{9D8B030D-6E8A-4147-A177-3AD203B41FA5}">
                      <a16:colId xmlns:a16="http://schemas.microsoft.com/office/drawing/2014/main" val="167069492"/>
                    </a:ext>
                  </a:extLst>
                </a:gridCol>
                <a:gridCol w="1422081">
                  <a:extLst>
                    <a:ext uri="{9D8B030D-6E8A-4147-A177-3AD203B41FA5}">
                      <a16:colId xmlns:a16="http://schemas.microsoft.com/office/drawing/2014/main" val="2444831876"/>
                    </a:ext>
                  </a:extLst>
                </a:gridCol>
                <a:gridCol w="1422081">
                  <a:extLst>
                    <a:ext uri="{9D8B030D-6E8A-4147-A177-3AD203B41FA5}">
                      <a16:colId xmlns:a16="http://schemas.microsoft.com/office/drawing/2014/main" val="2752661879"/>
                    </a:ext>
                  </a:extLst>
                </a:gridCol>
                <a:gridCol w="1422081">
                  <a:extLst>
                    <a:ext uri="{9D8B030D-6E8A-4147-A177-3AD203B41FA5}">
                      <a16:colId xmlns:a16="http://schemas.microsoft.com/office/drawing/2014/main" val="3864895446"/>
                    </a:ext>
                  </a:extLst>
                </a:gridCol>
                <a:gridCol w="1422081">
                  <a:extLst>
                    <a:ext uri="{9D8B030D-6E8A-4147-A177-3AD203B41FA5}">
                      <a16:colId xmlns:a16="http://schemas.microsoft.com/office/drawing/2014/main" val="3752632219"/>
                    </a:ext>
                  </a:extLst>
                </a:gridCol>
              </a:tblGrid>
              <a:tr h="308517">
                <a:tc>
                  <a:txBody>
                    <a:bodyPr/>
                    <a:lstStyle/>
                    <a:p>
                      <a:pPr algn="ctr"/>
                      <a:r>
                        <a:rPr lang="en-US" sz="1100"/>
                        <a:t>Service</a:t>
                      </a:r>
                    </a:p>
                  </a:txBody>
                  <a:tcPr anchor="ctr"/>
                </a:tc>
                <a:tc>
                  <a:txBody>
                    <a:bodyPr/>
                    <a:lstStyle/>
                    <a:p>
                      <a:pPr algn="ctr"/>
                      <a:r>
                        <a:rPr lang="en-US" sz="1100" err="1"/>
                        <a:t>Stressometer</a:t>
                      </a:r>
                      <a:endParaRPr lang="en-US" sz="1100"/>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Roll Force Measurement</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Strip Tension Measurement</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Web Tension Measurement</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Strip Width &amp; Position Measurement</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1100"/>
                        <a:t>Thickness gauging</a:t>
                      </a:r>
                    </a:p>
                  </a:txBody>
                  <a:tcPr anchor="ct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GB" sz="1100"/>
                        <a:t>Weighing</a:t>
                      </a:r>
                      <a:endParaRPr lang="en-US" sz="1100"/>
                    </a:p>
                  </a:txBody>
                  <a:tcPr anchor="ctr"/>
                </a:tc>
                <a:extLst>
                  <a:ext uri="{0D108BD9-81ED-4DB2-BD59-A6C34878D82A}">
                    <a16:rowId xmlns:a16="http://schemas.microsoft.com/office/drawing/2014/main" val="193644215"/>
                  </a:ext>
                </a:extLst>
              </a:tr>
              <a:tr h="388522">
                <a:tc>
                  <a:txBody>
                    <a:bodyPr/>
                    <a:lstStyle/>
                    <a:p>
                      <a:r>
                        <a:rPr lang="sv-SE" sz="1000">
                          <a:latin typeface="ABBvoice Light"/>
                          <a:ea typeface="ABBvoice Light" panose="020D0403020503020204" pitchFamily="34" charset="0"/>
                          <a:cs typeface="ABBvoice Light" panose="020D0403020503020204" pitchFamily="34" charset="0"/>
                        </a:rPr>
                        <a:t>ABB Ability Stressometer</a:t>
                      </a:r>
                      <a:r>
                        <a:rPr lang="sv-SE" sz="1000" baseline="0">
                          <a:latin typeface="ABBvoice Light"/>
                          <a:ea typeface="ABBvoice Light" panose="020D0403020503020204" pitchFamily="34" charset="0"/>
                          <a:cs typeface="ABBvoice Light" panose="020D0403020503020204" pitchFamily="34" charset="0"/>
                        </a:rPr>
                        <a:t> measuring roll health check</a:t>
                      </a:r>
                      <a:endParaRPr lang="en-US" sz="1000">
                        <a:latin typeface="ABBvoice Light"/>
                        <a:ea typeface="ABBvoice Light" panose="020D0403020503020204" pitchFamily="34" charset="0"/>
                        <a:cs typeface="ABBvoice Light" panose="020D0403020503020204" pitchFamily="34" charset="0"/>
                      </a:endParaRP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extLst>
                  <a:ext uri="{0D108BD9-81ED-4DB2-BD59-A6C34878D82A}">
                    <a16:rowId xmlns:a16="http://schemas.microsoft.com/office/drawing/2014/main" val="1718833520"/>
                  </a:ext>
                </a:extLst>
              </a:tr>
              <a:tr h="388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a:latin typeface="ABBvoice Light"/>
                          <a:ea typeface="ABBvoice Light" panose="020D0403020503020204" pitchFamily="34" charset="0"/>
                          <a:cs typeface="ABBvoice Light" panose="020D0403020503020204" pitchFamily="34" charset="0"/>
                        </a:rPr>
                        <a:t>ABB Ability Stressometer flatness</a:t>
                      </a:r>
                      <a:r>
                        <a:rPr lang="sv-SE" sz="1000" baseline="0">
                          <a:latin typeface="ABBvoice Light"/>
                          <a:ea typeface="ABBvoice Light" panose="020D0403020503020204" pitchFamily="34" charset="0"/>
                          <a:cs typeface="ABBvoice Light" panose="020D0403020503020204" pitchFamily="34" charset="0"/>
                        </a:rPr>
                        <a:t> control </a:t>
                      </a:r>
                      <a:r>
                        <a:rPr lang="sv-SE" sz="1000">
                          <a:latin typeface="ABBvoice Light"/>
                          <a:ea typeface="ABBvoice Light" panose="020D0403020503020204" pitchFamily="34" charset="0"/>
                          <a:cs typeface="ABBvoice Light" panose="020D0403020503020204" pitchFamily="34" charset="0"/>
                        </a:rPr>
                        <a:t>health check</a:t>
                      </a:r>
                      <a:endParaRPr lang="en-US" sz="1000">
                        <a:latin typeface="ABBvoice Light"/>
                        <a:ea typeface="ABBvoice Light" panose="020D0403020503020204" pitchFamily="34" charset="0"/>
                        <a:cs typeface="ABBvoice Light" panose="020D0403020503020204" pitchFamily="34" charset="0"/>
                      </a:endParaRP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extLst>
                  <a:ext uri="{0D108BD9-81ED-4DB2-BD59-A6C34878D82A}">
                    <a16:rowId xmlns:a16="http://schemas.microsoft.com/office/drawing/2014/main" val="3044263448"/>
                  </a:ext>
                </a:extLst>
              </a:tr>
              <a:tr h="631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BBvoice Light"/>
                          <a:ea typeface="ABBvoice Light" panose="020D0403020503020204" pitchFamily="34" charset="0"/>
                          <a:cs typeface="ABBvoice Light" panose="020D0403020503020204" pitchFamily="34" charset="0"/>
                        </a:rPr>
                        <a:t>Millmate Thickness Gauge Health check</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extLst>
                  <a:ext uri="{0D108BD9-81ED-4DB2-BD59-A6C34878D82A}">
                    <a16:rowId xmlns:a16="http://schemas.microsoft.com/office/drawing/2014/main" val="3094957033"/>
                  </a:ext>
                </a:extLst>
              </a:tr>
              <a:tr h="631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BBvoice Light"/>
                          <a:ea typeface="ABBvoice Light" panose="020D0403020503020204" pitchFamily="34" charset="0"/>
                          <a:cs typeface="ABBvoice Light" panose="020D0403020503020204" pitchFamily="34" charset="0"/>
                        </a:rPr>
                        <a:t>Millmate Roll force Health check</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tc>
                  <a:txBody>
                    <a:bodyPr/>
                    <a:lstStyle/>
                    <a:p>
                      <a:pPr algn="ct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nchor="ctr"/>
                </a:tc>
                <a:extLst>
                  <a:ext uri="{0D108BD9-81ED-4DB2-BD59-A6C34878D82A}">
                    <a16:rowId xmlns:a16="http://schemas.microsoft.com/office/drawing/2014/main" val="201189730"/>
                  </a:ext>
                </a:extLst>
              </a:tr>
              <a:tr h="874172">
                <a:tc>
                  <a:txBody>
                    <a:bodyPr/>
                    <a:lstStyle/>
                    <a:p>
                      <a:r>
                        <a:rPr lang="sv-SE" sz="1000">
                          <a:latin typeface="ABBvoice Light"/>
                          <a:ea typeface="ABBvoice Light" panose="020D0403020503020204" pitchFamily="34" charset="0"/>
                          <a:cs typeface="ABBvoice Light" panose="020D0403020503020204" pitchFamily="34" charset="0"/>
                        </a:rPr>
                        <a:t>Life-cycle</a:t>
                      </a:r>
                      <a:r>
                        <a:rPr lang="sv-SE" sz="1000" baseline="0">
                          <a:latin typeface="ABBvoice Light"/>
                          <a:ea typeface="ABBvoice Light" panose="020D0403020503020204" pitchFamily="34" charset="0"/>
                          <a:cs typeface="ABBvoice Light" panose="020D0403020503020204" pitchFamily="34" charset="0"/>
                        </a:rPr>
                        <a:t> assessment</a:t>
                      </a:r>
                      <a:endParaRPr lang="en-US" sz="1000" err="1">
                        <a:latin typeface="ABBvoice Light"/>
                        <a:ea typeface="ABBvoice Light" panose="020D0403020503020204" pitchFamily="34" charset="0"/>
                        <a:cs typeface="ABBvoice Light" panose="020D0403020503020204" pitchFamily="34" charset="0"/>
                      </a:endParaRP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tc>
                  <a:txBody>
                    <a:bodyPr/>
                    <a:lstStyle/>
                    <a:p>
                      <a:pPr algn="ctr"/>
                      <a:r>
                        <a:rPr lang="en-US" sz="1000">
                          <a:latin typeface="ABBvoice Light"/>
                          <a:ea typeface="ABBvoice Light" panose="020D0403020503020204" pitchFamily="34" charset="0"/>
                          <a:cs typeface="ABBvoice Light" panose="020D0403020503020204" pitchFamily="34" charset="0"/>
                        </a:rPr>
                        <a:t>x</a:t>
                      </a:r>
                    </a:p>
                  </a:txBody>
                  <a:tcPr anchor="ctr"/>
                </a:tc>
                <a:extLst>
                  <a:ext uri="{0D108BD9-81ED-4DB2-BD59-A6C34878D82A}">
                    <a16:rowId xmlns:a16="http://schemas.microsoft.com/office/drawing/2014/main" val="3614743220"/>
                  </a:ext>
                </a:extLst>
              </a:tr>
            </a:tbl>
          </a:graphicData>
        </a:graphic>
      </p:graphicFrame>
    </p:spTree>
    <p:extLst>
      <p:ext uri="{BB962C8B-B14F-4D97-AF65-F5344CB8AC3E}">
        <p14:creationId xmlns:p14="http://schemas.microsoft.com/office/powerpoint/2010/main" val="343949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876783-33C4-4508-9B16-B2DBA381CF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0390F7D2-81C6-4BBF-8B31-EDD0E95736B4}"/>
              </a:ext>
            </a:extLst>
          </p:cNvPr>
          <p:cNvSpPr>
            <a:spLocks noGrp="1"/>
          </p:cNvSpPr>
          <p:nvPr>
            <p:ph type="title"/>
          </p:nvPr>
        </p:nvSpPr>
        <p:spPr>
          <a:xfrm>
            <a:off x="4380565" y="1268413"/>
            <a:ext cx="3885129" cy="4320827"/>
          </a:xfrm>
        </p:spPr>
        <p:txBody>
          <a:bodyPr/>
          <a:lstStyle/>
          <a:p>
            <a:r>
              <a:rPr lang="en-US" sz="4800" b="1"/>
              <a:t>—</a:t>
            </a:r>
            <a:br>
              <a:rPr lang="en-US" sz="4800" b="1"/>
            </a:br>
            <a:r>
              <a:rPr lang="en-US" sz="4800" b="1"/>
              <a:t>Replacement &amp; Upgrades</a:t>
            </a:r>
            <a:br>
              <a:rPr lang="en-US" sz="4800"/>
            </a:br>
            <a:endParaRPr lang="en-US" sz="4800">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6" name="Text Placeholder 5">
            <a:extLst>
              <a:ext uri="{FF2B5EF4-FFF2-40B4-BE49-F238E27FC236}">
                <a16:creationId xmlns:a16="http://schemas.microsoft.com/office/drawing/2014/main" id="{D7E0EEB3-FED7-41DB-A01B-849B3B01055F}"/>
              </a:ext>
            </a:extLst>
          </p:cNvPr>
          <p:cNvSpPr>
            <a:spLocks noGrp="1"/>
          </p:cNvSpPr>
          <p:nvPr>
            <p:ph type="body" sz="quarter" idx="11"/>
          </p:nvPr>
        </p:nvSpPr>
        <p:spPr/>
        <p:txBody>
          <a:bodyPr/>
          <a:lstStyle/>
          <a:p>
            <a:r>
              <a:rPr lang="en-US"/>
              <a:t>7</a:t>
            </a:r>
          </a:p>
        </p:txBody>
      </p:sp>
    </p:spTree>
    <p:extLst>
      <p:ext uri="{BB962C8B-B14F-4D97-AF65-F5344CB8AC3E}">
        <p14:creationId xmlns:p14="http://schemas.microsoft.com/office/powerpoint/2010/main" val="191270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E6D2833-549A-8A41-69D5-883644BC2B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8471" y="-607597"/>
            <a:ext cx="6858000" cy="6858000"/>
          </a:xfrm>
          <a:prstGeom prst="rect">
            <a:avLst/>
          </a:prstGeom>
        </p:spPr>
      </p:pic>
      <p:grpSp>
        <p:nvGrpSpPr>
          <p:cNvPr id="29" name="Group 28">
            <a:extLst>
              <a:ext uri="{FF2B5EF4-FFF2-40B4-BE49-F238E27FC236}">
                <a16:creationId xmlns:a16="http://schemas.microsoft.com/office/drawing/2014/main" id="{836DD650-8DF3-43A8-B282-32FECE821C66}"/>
              </a:ext>
            </a:extLst>
          </p:cNvPr>
          <p:cNvGrpSpPr/>
          <p:nvPr/>
        </p:nvGrpSpPr>
        <p:grpSpPr>
          <a:xfrm>
            <a:off x="-2515" y="5324480"/>
            <a:ext cx="12194509" cy="1533520"/>
            <a:chOff x="367325" y="2336410"/>
            <a:chExt cx="11531268" cy="505937"/>
          </a:xfrm>
        </p:grpSpPr>
        <p:sp>
          <p:nvSpPr>
            <p:cNvPr id="30" name="Arrow: Pentagon 29">
              <a:extLst>
                <a:ext uri="{FF2B5EF4-FFF2-40B4-BE49-F238E27FC236}">
                  <a16:creationId xmlns:a16="http://schemas.microsoft.com/office/drawing/2014/main" id="{030634E8-8FF4-42EF-AC8F-BE6F05644D77}"/>
                </a:ext>
              </a:extLst>
            </p:cNvPr>
            <p:cNvSpPr/>
            <p:nvPr/>
          </p:nvSpPr>
          <p:spPr bwMode="gray">
            <a:xfrm>
              <a:off x="8321306" y="2336410"/>
              <a:ext cx="3577287" cy="505937"/>
            </a:xfrm>
            <a:prstGeom prst="homePlate">
              <a:avLst>
                <a:gd name="adj" fmla="val 93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t>Obsolete</a:t>
              </a:r>
            </a:p>
          </p:txBody>
        </p:sp>
        <p:sp>
          <p:nvSpPr>
            <p:cNvPr id="31" name="Arrow: Pentagon 30">
              <a:extLst>
                <a:ext uri="{FF2B5EF4-FFF2-40B4-BE49-F238E27FC236}">
                  <a16:creationId xmlns:a16="http://schemas.microsoft.com/office/drawing/2014/main" id="{F9F8187A-0831-44BE-97F4-236CA17F4BA9}"/>
                </a:ext>
              </a:extLst>
            </p:cNvPr>
            <p:cNvSpPr/>
            <p:nvPr/>
          </p:nvSpPr>
          <p:spPr bwMode="gray">
            <a:xfrm>
              <a:off x="5669979" y="2336410"/>
              <a:ext cx="3427677" cy="505937"/>
            </a:xfrm>
            <a:prstGeom prst="homePlate">
              <a:avLst>
                <a:gd name="adj" fmla="val 2820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t>Limited</a:t>
              </a:r>
            </a:p>
          </p:txBody>
        </p:sp>
        <p:sp>
          <p:nvSpPr>
            <p:cNvPr id="32" name="Arrow: Pentagon 31">
              <a:extLst>
                <a:ext uri="{FF2B5EF4-FFF2-40B4-BE49-F238E27FC236}">
                  <a16:creationId xmlns:a16="http://schemas.microsoft.com/office/drawing/2014/main" id="{B20055F7-5E27-4109-9289-30F19387B96F}"/>
                </a:ext>
              </a:extLst>
            </p:cNvPr>
            <p:cNvSpPr/>
            <p:nvPr/>
          </p:nvSpPr>
          <p:spPr bwMode="gray">
            <a:xfrm>
              <a:off x="3018652" y="2336410"/>
              <a:ext cx="3427677" cy="505937"/>
            </a:xfrm>
            <a:prstGeom prst="homePlate">
              <a:avLst>
                <a:gd name="adj" fmla="val 2853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t>Classic</a:t>
              </a:r>
            </a:p>
          </p:txBody>
        </p:sp>
        <p:sp>
          <p:nvSpPr>
            <p:cNvPr id="33" name="Arrow: Pentagon 32">
              <a:extLst>
                <a:ext uri="{FF2B5EF4-FFF2-40B4-BE49-F238E27FC236}">
                  <a16:creationId xmlns:a16="http://schemas.microsoft.com/office/drawing/2014/main" id="{222B2B45-A763-465A-8C70-BC7206898562}"/>
                </a:ext>
              </a:extLst>
            </p:cNvPr>
            <p:cNvSpPr/>
            <p:nvPr/>
          </p:nvSpPr>
          <p:spPr bwMode="gray">
            <a:xfrm>
              <a:off x="367325" y="2336410"/>
              <a:ext cx="3427677" cy="505937"/>
            </a:xfrm>
            <a:prstGeom prst="homePlate">
              <a:avLst>
                <a:gd name="adj" fmla="val 275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t>Active</a:t>
              </a:r>
            </a:p>
          </p:txBody>
        </p:sp>
      </p:grpSp>
      <p:sp>
        <p:nvSpPr>
          <p:cNvPr id="3" name="Title 2">
            <a:extLst>
              <a:ext uri="{FF2B5EF4-FFF2-40B4-BE49-F238E27FC236}">
                <a16:creationId xmlns:a16="http://schemas.microsoft.com/office/drawing/2014/main" id="{5160134D-1627-4DE5-80C4-756B4CC92F14}"/>
              </a:ext>
            </a:extLst>
          </p:cNvPr>
          <p:cNvSpPr>
            <a:spLocks noGrp="1"/>
          </p:cNvSpPr>
          <p:nvPr>
            <p:ph type="title"/>
          </p:nvPr>
        </p:nvSpPr>
        <p:spPr>
          <a:xfrm>
            <a:off x="407988" y="260350"/>
            <a:ext cx="7848600" cy="2447925"/>
          </a:xfrm>
        </p:spPr>
        <p:txBody>
          <a:bodyPr lIns="0" tIns="0" rIns="0" bIns="0"/>
          <a:lstStyle/>
          <a:p>
            <a:r>
              <a:rPr lang="en-US" b="1">
                <a:solidFill>
                  <a:schemeClr val="bg2"/>
                </a:solidFill>
              </a:rPr>
              <a:t>—</a:t>
            </a:r>
            <a:br>
              <a:rPr lang="en-US" b="1"/>
            </a:br>
            <a:r>
              <a:rPr lang="en-US" b="1"/>
              <a:t>Measurement &amp; Analytics service</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Our services enables you to maximize your product lifecycle</a:t>
            </a:r>
            <a:endParaRPr lang="en-US"/>
          </a:p>
        </p:txBody>
      </p:sp>
      <p:cxnSp>
        <p:nvCxnSpPr>
          <p:cNvPr id="20" name="Straight Connector 19">
            <a:extLst>
              <a:ext uri="{FF2B5EF4-FFF2-40B4-BE49-F238E27FC236}">
                <a16:creationId xmlns:a16="http://schemas.microsoft.com/office/drawing/2014/main" id="{304AE276-5F06-42F6-B7B0-2AF2C20C9088}"/>
              </a:ext>
            </a:extLst>
          </p:cNvPr>
          <p:cNvCxnSpPr>
            <a:cxnSpLocks/>
          </p:cNvCxnSpPr>
          <p:nvPr/>
        </p:nvCxnSpPr>
        <p:spPr bwMode="gray">
          <a:xfrm>
            <a:off x="93244" y="5109108"/>
            <a:ext cx="1199015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C99147A-0E05-448D-8ACB-2829B1FF9EE0}"/>
              </a:ext>
            </a:extLst>
          </p:cNvPr>
          <p:cNvCxnSpPr>
            <a:cxnSpLocks/>
          </p:cNvCxnSpPr>
          <p:nvPr/>
        </p:nvCxnSpPr>
        <p:spPr bwMode="gray">
          <a:xfrm>
            <a:off x="12083400" y="4940326"/>
            <a:ext cx="0" cy="28051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F4AD14-FAAC-47F6-9AD5-0C25391E0BFB}"/>
              </a:ext>
            </a:extLst>
          </p:cNvPr>
          <p:cNvCxnSpPr/>
          <p:nvPr/>
        </p:nvCxnSpPr>
        <p:spPr bwMode="gray">
          <a:xfrm>
            <a:off x="6096000" y="4941350"/>
            <a:ext cx="0" cy="3150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279631-8FA7-4E00-B2AA-CA5F545BF039}"/>
              </a:ext>
            </a:extLst>
          </p:cNvPr>
          <p:cNvCxnSpPr/>
          <p:nvPr/>
        </p:nvCxnSpPr>
        <p:spPr bwMode="gray">
          <a:xfrm>
            <a:off x="93244" y="4941350"/>
            <a:ext cx="0" cy="3150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D46F793-EC1A-4F5F-98C1-18A7935B6EFE}"/>
              </a:ext>
            </a:extLst>
          </p:cNvPr>
          <p:cNvSpPr txBox="1"/>
          <p:nvPr/>
        </p:nvSpPr>
        <p:spPr bwMode="gray">
          <a:xfrm>
            <a:off x="1653459" y="4953940"/>
            <a:ext cx="2656399" cy="280513"/>
          </a:xfrm>
          <a:prstGeom prst="rect">
            <a:avLst/>
          </a:prstGeom>
          <a:solidFill>
            <a:schemeClr val="bg1"/>
          </a:solidFill>
        </p:spPr>
        <p:txBody>
          <a:bodyPr wrap="none" lIns="72000" tIns="72000" rIns="72000" bIns="72000" rtlCol="0">
            <a:noAutofit/>
          </a:bodyPr>
          <a:lstStyle/>
          <a:p>
            <a:pPr algn="ctr"/>
            <a:r>
              <a:rPr lang="en-US" sz="1400"/>
              <a:t>Complete lifecycle services</a:t>
            </a:r>
          </a:p>
        </p:txBody>
      </p:sp>
      <p:sp>
        <p:nvSpPr>
          <p:cNvPr id="25" name="TextBox 24">
            <a:extLst>
              <a:ext uri="{FF2B5EF4-FFF2-40B4-BE49-F238E27FC236}">
                <a16:creationId xmlns:a16="http://schemas.microsoft.com/office/drawing/2014/main" id="{12EA68A5-C525-4663-A3D2-C15A6AB817F9}"/>
              </a:ext>
            </a:extLst>
          </p:cNvPr>
          <p:cNvSpPr txBox="1"/>
          <p:nvPr/>
        </p:nvSpPr>
        <p:spPr bwMode="gray">
          <a:xfrm>
            <a:off x="7832509" y="4940326"/>
            <a:ext cx="2656399" cy="280513"/>
          </a:xfrm>
          <a:prstGeom prst="rect">
            <a:avLst/>
          </a:prstGeom>
          <a:solidFill>
            <a:schemeClr val="bg1"/>
          </a:solidFill>
        </p:spPr>
        <p:txBody>
          <a:bodyPr wrap="none" lIns="72000" tIns="72000" rIns="72000" bIns="72000" rtlCol="0">
            <a:noAutofit/>
          </a:bodyPr>
          <a:lstStyle/>
          <a:p>
            <a:pPr algn="ctr"/>
            <a:r>
              <a:rPr lang="en-US" sz="1400"/>
              <a:t>Limited lifecycle services</a:t>
            </a:r>
          </a:p>
        </p:txBody>
      </p:sp>
      <p:sp>
        <p:nvSpPr>
          <p:cNvPr id="7" name="TextBox 6">
            <a:extLst>
              <a:ext uri="{FF2B5EF4-FFF2-40B4-BE49-F238E27FC236}">
                <a16:creationId xmlns:a16="http://schemas.microsoft.com/office/drawing/2014/main" id="{BA75FFDD-3F44-4E18-9251-7A4085615E20}"/>
              </a:ext>
            </a:extLst>
          </p:cNvPr>
          <p:cNvSpPr txBox="1"/>
          <p:nvPr/>
        </p:nvSpPr>
        <p:spPr bwMode="gray">
          <a:xfrm>
            <a:off x="275994" y="5632037"/>
            <a:ext cx="2686050" cy="918406"/>
          </a:xfrm>
          <a:prstGeom prst="rect">
            <a:avLst/>
          </a:prstGeom>
          <a:noFill/>
        </p:spPr>
        <p:txBody>
          <a:bodyPr wrap="square" lIns="0" tIns="0" rIns="0" bIns="0" rtlCol="0">
            <a:noAutofit/>
          </a:bodyPr>
          <a:lstStyle/>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New products</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Warranty</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Tech support</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Training</a:t>
            </a:r>
          </a:p>
        </p:txBody>
      </p:sp>
      <p:sp>
        <p:nvSpPr>
          <p:cNvPr id="26" name="TextBox 25">
            <a:extLst>
              <a:ext uri="{FF2B5EF4-FFF2-40B4-BE49-F238E27FC236}">
                <a16:creationId xmlns:a16="http://schemas.microsoft.com/office/drawing/2014/main" id="{D8650F09-5147-47BA-A7B1-7489A55EC2EB}"/>
              </a:ext>
            </a:extLst>
          </p:cNvPr>
          <p:cNvSpPr txBox="1"/>
          <p:nvPr/>
        </p:nvSpPr>
        <p:spPr bwMode="gray">
          <a:xfrm>
            <a:off x="3865669" y="5791200"/>
            <a:ext cx="2058882" cy="918406"/>
          </a:xfrm>
          <a:prstGeom prst="rect">
            <a:avLst/>
          </a:prstGeom>
          <a:noFill/>
        </p:spPr>
        <p:txBody>
          <a:bodyPr wrap="square" lIns="0" tIns="0" rIns="0" bIns="0" rtlCol="0">
            <a:noAutofit/>
          </a:bodyPr>
          <a:lstStyle/>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Aligned with R&amp;D work</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New hardware &amp; software</a:t>
            </a:r>
          </a:p>
        </p:txBody>
      </p:sp>
      <p:sp>
        <p:nvSpPr>
          <p:cNvPr id="27" name="TextBox 26">
            <a:extLst>
              <a:ext uri="{FF2B5EF4-FFF2-40B4-BE49-F238E27FC236}">
                <a16:creationId xmlns:a16="http://schemas.microsoft.com/office/drawing/2014/main" id="{07C96136-1B04-4F23-BAD9-2B90B903E447}"/>
              </a:ext>
            </a:extLst>
          </p:cNvPr>
          <p:cNvSpPr txBox="1"/>
          <p:nvPr/>
        </p:nvSpPr>
        <p:spPr bwMode="gray">
          <a:xfrm>
            <a:off x="6669492" y="5762625"/>
            <a:ext cx="2114550" cy="918406"/>
          </a:xfrm>
          <a:prstGeom prst="rect">
            <a:avLst/>
          </a:prstGeom>
          <a:noFill/>
        </p:spPr>
        <p:txBody>
          <a:bodyPr wrap="square" lIns="0" tIns="0" rIns="0" bIns="0" rtlCol="0">
            <a:noAutofit/>
          </a:bodyPr>
          <a:lstStyle/>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Spare parts available</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ABB issues a lifecycle phase change</a:t>
            </a:r>
          </a:p>
        </p:txBody>
      </p:sp>
      <p:sp>
        <p:nvSpPr>
          <p:cNvPr id="28" name="TextBox 27">
            <a:extLst>
              <a:ext uri="{FF2B5EF4-FFF2-40B4-BE49-F238E27FC236}">
                <a16:creationId xmlns:a16="http://schemas.microsoft.com/office/drawing/2014/main" id="{F7CB13BD-3AD6-4B1E-8866-3F9B6F8D4408}"/>
              </a:ext>
            </a:extLst>
          </p:cNvPr>
          <p:cNvSpPr txBox="1"/>
          <p:nvPr/>
        </p:nvSpPr>
        <p:spPr bwMode="gray">
          <a:xfrm>
            <a:off x="9353931" y="5762625"/>
            <a:ext cx="2686050" cy="918406"/>
          </a:xfrm>
          <a:prstGeom prst="rect">
            <a:avLst/>
          </a:prstGeom>
          <a:noFill/>
        </p:spPr>
        <p:txBody>
          <a:bodyPr wrap="square" lIns="0" tIns="0" rIns="0" bIns="0" rtlCol="0">
            <a:noAutofit/>
          </a:bodyPr>
          <a:lstStyle/>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Service becomes expensive</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Spare parts no longer available</a:t>
            </a:r>
          </a:p>
        </p:txBody>
      </p:sp>
    </p:spTree>
    <p:extLst>
      <p:ext uri="{BB962C8B-B14F-4D97-AF65-F5344CB8AC3E}">
        <p14:creationId xmlns:p14="http://schemas.microsoft.com/office/powerpoint/2010/main" val="193420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D303EB-C878-4EF3-ECE8-C9903781C7F1}"/>
              </a:ext>
            </a:extLst>
          </p:cNvPr>
          <p:cNvSpPr/>
          <p:nvPr/>
        </p:nvSpPr>
        <p:spPr bwMode="gray">
          <a:xfrm>
            <a:off x="6015788" y="0"/>
            <a:ext cx="6176211"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3" name="Title 2">
            <a:extLst>
              <a:ext uri="{FF2B5EF4-FFF2-40B4-BE49-F238E27FC236}">
                <a16:creationId xmlns:a16="http://schemas.microsoft.com/office/drawing/2014/main" id="{5160134D-1627-4DE5-80C4-756B4CC92F14}"/>
              </a:ext>
            </a:extLst>
          </p:cNvPr>
          <p:cNvSpPr>
            <a:spLocks noGrp="1"/>
          </p:cNvSpPr>
          <p:nvPr>
            <p:ph type="title"/>
          </p:nvPr>
        </p:nvSpPr>
        <p:spPr>
          <a:xfrm>
            <a:off x="407988" y="260350"/>
            <a:ext cx="7848600" cy="2447925"/>
          </a:xfrm>
        </p:spPr>
        <p:txBody>
          <a:bodyPr lIns="0" tIns="0" rIns="0" bIns="0"/>
          <a:lstStyle/>
          <a:p>
            <a:r>
              <a:rPr lang="en-US" b="1">
                <a:solidFill>
                  <a:schemeClr val="bg2"/>
                </a:solidFill>
              </a:rPr>
              <a:t>—</a:t>
            </a:r>
            <a:br>
              <a:rPr lang="en-US" b="1"/>
            </a:br>
            <a:r>
              <a:rPr lang="en-US" b="1"/>
              <a:t>Replacements &amp; upgrades</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Overview</a:t>
            </a:r>
            <a:endParaRPr lang="en-US"/>
          </a:p>
        </p:txBody>
      </p:sp>
      <p:sp>
        <p:nvSpPr>
          <p:cNvPr id="4" name="TextBox 3">
            <a:extLst>
              <a:ext uri="{FF2B5EF4-FFF2-40B4-BE49-F238E27FC236}">
                <a16:creationId xmlns:a16="http://schemas.microsoft.com/office/drawing/2014/main" id="{F3F2EF0B-DA93-24E6-0A13-FEC48363CECC}"/>
              </a:ext>
            </a:extLst>
          </p:cNvPr>
          <p:cNvSpPr txBox="1"/>
          <p:nvPr/>
        </p:nvSpPr>
        <p:spPr bwMode="gray">
          <a:xfrm>
            <a:off x="332583" y="2407641"/>
            <a:ext cx="5683206" cy="2942199"/>
          </a:xfrm>
          <a:prstGeom prst="rect">
            <a:avLst/>
          </a:prstGeom>
          <a:noFill/>
        </p:spPr>
        <p:txBody>
          <a:bodyPr wrap="square" lIns="0" tIns="0" rIns="0" bIns="0" rtlCol="0">
            <a:noAutofit/>
          </a:bodyPr>
          <a:lstStyle/>
          <a:p>
            <a:pPr marL="285750" indent="-285750" algn="l">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Extending life-time</a:t>
            </a:r>
          </a:p>
          <a:p>
            <a:pPr marL="742950" lvl="1"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Maximizing operational time</a:t>
            </a:r>
          </a:p>
          <a:p>
            <a:pPr marL="742950" lvl="1"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Reducing maintenance </a:t>
            </a:r>
          </a:p>
          <a:p>
            <a:pPr marL="285750" indent="-285750" algn="l">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Minimizing risk</a:t>
            </a:r>
          </a:p>
          <a:p>
            <a:pPr marL="742950" lvl="1"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Assuring spare part availability</a:t>
            </a:r>
          </a:p>
          <a:p>
            <a:pPr marL="742950" lvl="1"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Assuring support availability </a:t>
            </a:r>
          </a:p>
          <a:p>
            <a:pPr marL="742950" lvl="1"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Improved cyber security</a:t>
            </a:r>
          </a:p>
          <a:p>
            <a:pPr marL="285750" indent="-285750" algn="l">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New features and functions</a:t>
            </a:r>
          </a:p>
          <a:p>
            <a:pPr marL="285750" indent="-285750" algn="l">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Performance improvement</a:t>
            </a:r>
          </a:p>
          <a:p>
            <a:pPr marL="285750" indent="-285750" algn="l">
              <a:spcBef>
                <a:spcPts val="600"/>
              </a:spcBef>
              <a:buFont typeface="Arial" panose="020B0604020202020204" pitchFamily="34" charset="0"/>
              <a:buChar char="•"/>
            </a:pPr>
            <a:endParaRPr lang="sv-SE" sz="1400">
              <a:latin typeface="ABBvoice Light" panose="020D0403020503020204" pitchFamily="34" charset="0"/>
              <a:ea typeface="ABBvoice Light" panose="020D0403020503020204" pitchFamily="34" charset="0"/>
              <a:cs typeface="ABBvoice Light" panose="020D0403020503020204" pitchFamily="34" charset="0"/>
            </a:endParaRPr>
          </a:p>
          <a:p>
            <a:pPr algn="l">
              <a:spcBef>
                <a:spcPts val="600"/>
              </a:spcBef>
            </a:pPr>
            <a:endParaRPr lang="sv-SE" sz="1400">
              <a:latin typeface="ABBvoice Light" panose="020D0403020503020204" pitchFamily="34" charset="0"/>
              <a:ea typeface="ABBvoice Light" panose="020D0403020503020204" pitchFamily="34" charset="0"/>
              <a:cs typeface="ABBvoice Light" panose="020D0403020503020204" pitchFamily="34" charset="0"/>
            </a:endParaRPr>
          </a:p>
          <a:p>
            <a:pPr algn="l">
              <a:spcBef>
                <a:spcPts val="600"/>
              </a:spcBef>
            </a:pPr>
            <a:endParaRPr lang="en-US" sz="1400">
              <a:latin typeface="ABBvoice Light" panose="020D0403020503020204" pitchFamily="34" charset="0"/>
              <a:ea typeface="ABBvoice Light" panose="020D0403020503020204" pitchFamily="34" charset="0"/>
              <a:cs typeface="ABBvoice Light" panose="020D0403020503020204" pitchFamily="34" charset="0"/>
            </a:endParaRPr>
          </a:p>
        </p:txBody>
      </p:sp>
      <p:pic>
        <p:nvPicPr>
          <p:cNvPr id="5" name="Picture 4">
            <a:extLst>
              <a:ext uri="{FF2B5EF4-FFF2-40B4-BE49-F238E27FC236}">
                <a16:creationId xmlns:a16="http://schemas.microsoft.com/office/drawing/2014/main" id="{581E0104-E592-04B0-FA09-37E0AC294B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8477" y="2329315"/>
            <a:ext cx="5614787" cy="3076952"/>
          </a:xfrm>
          <a:prstGeom prst="rect">
            <a:avLst/>
          </a:prstGeom>
        </p:spPr>
      </p:pic>
      <p:sp>
        <p:nvSpPr>
          <p:cNvPr id="8" name="Text Placeholder 6">
            <a:extLst>
              <a:ext uri="{FF2B5EF4-FFF2-40B4-BE49-F238E27FC236}">
                <a16:creationId xmlns:a16="http://schemas.microsoft.com/office/drawing/2014/main" id="{3C87250D-7787-322E-1434-F9969B8EF7EA}"/>
              </a:ext>
            </a:extLst>
          </p:cNvPr>
          <p:cNvSpPr txBox="1">
            <a:spLocks/>
          </p:cNvSpPr>
          <p:nvPr/>
        </p:nvSpPr>
        <p:spPr>
          <a:xfrm>
            <a:off x="0" y="6397625"/>
            <a:ext cx="12191999" cy="460375"/>
          </a:xfrm>
          <a:prstGeom prst="rect">
            <a:avLst/>
          </a:prstGeom>
          <a:solidFill>
            <a:schemeClr val="bg2"/>
          </a:solidFill>
        </p:spPr>
        <p:txBody>
          <a:bodyPr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sv-SE">
                <a:solidFill>
                  <a:schemeClr val="bg1"/>
                </a:solidFill>
              </a:rPr>
              <a:t>Offering upgrades gives you more time with the customer</a:t>
            </a:r>
          </a:p>
        </p:txBody>
      </p:sp>
    </p:spTree>
    <p:extLst>
      <p:ext uri="{BB962C8B-B14F-4D97-AF65-F5344CB8AC3E}">
        <p14:creationId xmlns:p14="http://schemas.microsoft.com/office/powerpoint/2010/main" val="416440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0134D-1627-4DE5-80C4-756B4CC92F14}"/>
              </a:ext>
            </a:extLst>
          </p:cNvPr>
          <p:cNvSpPr>
            <a:spLocks noGrp="1"/>
          </p:cNvSpPr>
          <p:nvPr>
            <p:ph type="title"/>
          </p:nvPr>
        </p:nvSpPr>
        <p:spPr>
          <a:xfrm>
            <a:off x="407988" y="260350"/>
            <a:ext cx="7848600" cy="2447925"/>
          </a:xfrm>
        </p:spPr>
        <p:txBody>
          <a:bodyPr lIns="0" tIns="0" rIns="0" bIns="0"/>
          <a:lstStyle/>
          <a:p>
            <a:r>
              <a:rPr lang="en-US" b="1">
                <a:solidFill>
                  <a:schemeClr val="bg2"/>
                </a:solidFill>
              </a:rPr>
              <a:t>—</a:t>
            </a:r>
            <a:br>
              <a:rPr lang="en-US" b="1"/>
            </a:br>
            <a:r>
              <a:rPr lang="en-US" b="1"/>
              <a:t>Replacements &amp; upgrades</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Cybersecurity</a:t>
            </a:r>
            <a:endParaRPr lang="en-US"/>
          </a:p>
        </p:txBody>
      </p:sp>
      <p:sp>
        <p:nvSpPr>
          <p:cNvPr id="4" name="TextBox 3">
            <a:extLst>
              <a:ext uri="{FF2B5EF4-FFF2-40B4-BE49-F238E27FC236}">
                <a16:creationId xmlns:a16="http://schemas.microsoft.com/office/drawing/2014/main" id="{F3F2EF0B-DA93-24E6-0A13-FEC48363CECC}"/>
              </a:ext>
            </a:extLst>
          </p:cNvPr>
          <p:cNvSpPr txBox="1"/>
          <p:nvPr/>
        </p:nvSpPr>
        <p:spPr bwMode="gray">
          <a:xfrm>
            <a:off x="412794" y="2660966"/>
            <a:ext cx="5133764" cy="2942199"/>
          </a:xfrm>
          <a:prstGeom prst="rect">
            <a:avLst/>
          </a:prstGeom>
          <a:noFill/>
        </p:spPr>
        <p:txBody>
          <a:bodyPr wrap="square" lIns="0" tIns="0" rIns="0" bIns="0" rtlCol="0">
            <a:noAutofit/>
          </a:bodyPr>
          <a:lstStyle/>
          <a:p>
            <a:pPr>
              <a:spcBef>
                <a:spcPts val="600"/>
              </a:spcBef>
            </a:pPr>
            <a:r>
              <a:rPr lang="sv-SE" sz="1400" err="1">
                <a:latin typeface="ABBvoice Light" panose="020D0403020503020204" pitchFamily="34" charset="0"/>
                <a:ea typeface="ABBvoice Light" panose="020D0403020503020204" pitchFamily="34" charset="0"/>
                <a:cs typeface="ABBvoice Light" panose="020D0403020503020204" pitchFamily="34" charset="0"/>
              </a:rPr>
              <a:t>Upgrade</a:t>
            </a:r>
            <a:r>
              <a:rPr lang="sv-SE" sz="1400">
                <a:latin typeface="ABBvoice Light" panose="020D0403020503020204" pitchFamily="34" charset="0"/>
                <a:ea typeface="ABBvoice Light" panose="020D0403020503020204" pitchFamily="34" charset="0"/>
                <a:cs typeface="ABBvoice Light" panose="020D0403020503020204" pitchFamily="34" charset="0"/>
              </a:rPr>
              <a:t> kits </a:t>
            </a:r>
            <a:r>
              <a:rPr lang="sv-SE" sz="1400" err="1">
                <a:latin typeface="ABBvoice Light" panose="020D0403020503020204" pitchFamily="34" charset="0"/>
                <a:ea typeface="ABBvoice Light" panose="020D0403020503020204" pitchFamily="34" charset="0"/>
                <a:cs typeface="ABBvoice Light" panose="020D0403020503020204" pitchFamily="34" charset="0"/>
              </a:rPr>
              <a:t>including</a:t>
            </a:r>
            <a:r>
              <a:rPr lang="sv-SE" sz="1400">
                <a:latin typeface="ABBvoice Light" panose="020D0403020503020204" pitchFamily="34" charset="0"/>
                <a:ea typeface="ABBvoice Light" panose="020D0403020503020204" pitchFamily="34" charset="0"/>
                <a:cs typeface="ABBvoice Light" panose="020D0403020503020204" pitchFamily="34" charset="0"/>
              </a:rPr>
              <a:t>:</a:t>
            </a:r>
          </a:p>
          <a:p>
            <a:pPr marL="285750" indent="-285750">
              <a:spcBef>
                <a:spcPts val="600"/>
              </a:spcBef>
              <a:buFont typeface="Arial" panose="020B0604020202020204" pitchFamily="34" charset="0"/>
              <a:buChar char="•"/>
            </a:pPr>
            <a:r>
              <a:rPr lang="en-US" sz="1400">
                <a:latin typeface="ABBvoice Light" panose="020D0403020503020204" pitchFamily="34" charset="0"/>
                <a:ea typeface="ABBvoice Light" panose="020D0403020503020204" pitchFamily="34" charset="0"/>
                <a:cs typeface="ABBvoice Light" panose="020D0403020503020204" pitchFamily="34" charset="0"/>
              </a:rPr>
              <a:t>Computer -s with Windows 10 IoT LTSC</a:t>
            </a:r>
          </a:p>
          <a:p>
            <a:pPr marL="285750" indent="-285750">
              <a:spcBef>
                <a:spcPts val="600"/>
              </a:spcBef>
              <a:buFont typeface="Arial" panose="020B0604020202020204" pitchFamily="34" charset="0"/>
              <a:buChar char="•"/>
            </a:pPr>
            <a:r>
              <a:rPr lang="en-US" sz="1400">
                <a:latin typeface="ABBvoice Light" panose="020D0403020503020204" pitchFamily="34" charset="0"/>
                <a:ea typeface="ABBvoice Light" panose="020D0403020503020204" pitchFamily="34" charset="0"/>
                <a:cs typeface="ABBvoice Light" panose="020D0403020503020204" pitchFamily="34" charset="0"/>
              </a:rPr>
              <a:t>Software, Licenses, documentation</a:t>
            </a:r>
            <a:br>
              <a:rPr lang="en-US" sz="1400">
                <a:latin typeface="ABBvoice Light" panose="020D0403020503020204" pitchFamily="34" charset="0"/>
                <a:ea typeface="ABBvoice Light" panose="020D0403020503020204" pitchFamily="34" charset="0"/>
                <a:cs typeface="ABBvoice Light" panose="020D0403020503020204" pitchFamily="34" charset="0"/>
              </a:rPr>
            </a:br>
            <a:endParaRPr lang="en-US" sz="1400">
              <a:latin typeface="ABBvoice Light" panose="020D0403020503020204" pitchFamily="34" charset="0"/>
              <a:ea typeface="ABBvoice Light" panose="020D0403020503020204" pitchFamily="34" charset="0"/>
              <a:cs typeface="ABBvoice Light" panose="020D0403020503020204" pitchFamily="34" charset="0"/>
            </a:endParaRPr>
          </a:p>
          <a:p>
            <a:pPr marL="285750"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Stressometer:</a:t>
            </a:r>
          </a:p>
          <a:p>
            <a:pPr marL="742950" lvl="1"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v7.0 to Win10 (v9.2) </a:t>
            </a:r>
            <a:r>
              <a:rPr lang="sv-SE" sz="1400" err="1">
                <a:latin typeface="ABBvoice Light" panose="020D0403020503020204" pitchFamily="34" charset="0"/>
                <a:ea typeface="ABBvoice Light" panose="020D0403020503020204" pitchFamily="34" charset="0"/>
                <a:cs typeface="ABBvoice Light" panose="020D0403020503020204" pitchFamily="34" charset="0"/>
              </a:rPr>
              <a:t>upgrade</a:t>
            </a:r>
            <a:r>
              <a:rPr lang="sv-SE" sz="1400">
                <a:latin typeface="ABBvoice Light" panose="020D0403020503020204" pitchFamily="34" charset="0"/>
                <a:ea typeface="ABBvoice Light" panose="020D0403020503020204" pitchFamily="34" charset="0"/>
                <a:cs typeface="ABBvoice Light" panose="020D0403020503020204" pitchFamily="34" charset="0"/>
              </a:rPr>
              <a:t> kit 3BSE096822R1</a:t>
            </a:r>
          </a:p>
          <a:p>
            <a:pPr marL="742950" lvl="1"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v7.1 - v8.2 to Win10 </a:t>
            </a:r>
            <a:r>
              <a:rPr lang="sv-SE" sz="1400" err="1">
                <a:latin typeface="ABBvoice Light" panose="020D0403020503020204" pitchFamily="34" charset="0"/>
                <a:ea typeface="ABBvoice Light" panose="020D0403020503020204" pitchFamily="34" charset="0"/>
                <a:cs typeface="ABBvoice Light" panose="020D0403020503020204" pitchFamily="34" charset="0"/>
              </a:rPr>
              <a:t>upgrade</a:t>
            </a:r>
            <a:r>
              <a:rPr lang="sv-SE" sz="1400">
                <a:latin typeface="ABBvoice Light" panose="020D0403020503020204" pitchFamily="34" charset="0"/>
                <a:ea typeface="ABBvoice Light" panose="020D0403020503020204" pitchFamily="34" charset="0"/>
                <a:cs typeface="ABBvoice Light" panose="020D0403020503020204" pitchFamily="34" charset="0"/>
              </a:rPr>
              <a:t> kit 3BSE096823R1</a:t>
            </a:r>
          </a:p>
          <a:p>
            <a:pPr marL="742950" lvl="1" indent="-285750">
              <a:spcBef>
                <a:spcPts val="600"/>
              </a:spcBef>
              <a:buFont typeface="Arial,Sans-Serif"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v8.3 - v9.1 to Win10 </a:t>
            </a:r>
            <a:r>
              <a:rPr lang="sv-SE" sz="1400" err="1">
                <a:latin typeface="ABBvoice Light" panose="020D0403020503020204" pitchFamily="34" charset="0"/>
                <a:ea typeface="ABBvoice Light" panose="020D0403020503020204" pitchFamily="34" charset="0"/>
                <a:cs typeface="ABBvoice Light" panose="020D0403020503020204" pitchFamily="34" charset="0"/>
              </a:rPr>
              <a:t>upgrade</a:t>
            </a:r>
            <a:r>
              <a:rPr lang="sv-SE" sz="1400">
                <a:latin typeface="ABBvoice Light" panose="020D0403020503020204" pitchFamily="34" charset="0"/>
                <a:ea typeface="ABBvoice Light" panose="020D0403020503020204" pitchFamily="34" charset="0"/>
                <a:cs typeface="ABBvoice Light" panose="020D0403020503020204" pitchFamily="34" charset="0"/>
              </a:rPr>
              <a:t> kit 3BSE096824R1</a:t>
            </a:r>
          </a:p>
          <a:p>
            <a:pPr marL="285750" indent="-285750" algn="l">
              <a:spcBef>
                <a:spcPts val="600"/>
              </a:spcBef>
              <a:buFont typeface="Arial" panose="020B0604020202020204" pitchFamily="34" charset="0"/>
              <a:buChar char="•"/>
            </a:pPr>
            <a:endParaRPr lang="sv-SE" sz="1400">
              <a:latin typeface="ABBvoice Light" panose="020D0403020503020204" pitchFamily="34" charset="0"/>
              <a:ea typeface="ABBvoice Light" panose="020D0403020503020204" pitchFamily="34" charset="0"/>
              <a:cs typeface="ABBvoice Light" panose="020D0403020503020204" pitchFamily="34" charset="0"/>
            </a:endParaRPr>
          </a:p>
          <a:p>
            <a:pPr marL="285750" indent="-285750" algn="l">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Millmate </a:t>
            </a:r>
            <a:r>
              <a:rPr lang="sv-SE" sz="1400" err="1">
                <a:latin typeface="ABBvoice Light" panose="020D0403020503020204" pitchFamily="34" charset="0"/>
                <a:ea typeface="ABBvoice Light" panose="020D0403020503020204" pitchFamily="34" charset="0"/>
                <a:cs typeface="ABBvoice Light" panose="020D0403020503020204" pitchFamily="34" charset="0"/>
              </a:rPr>
              <a:t>Thickness</a:t>
            </a:r>
            <a:r>
              <a:rPr lang="sv-SE" sz="1400">
                <a:latin typeface="ABBvoice Light" panose="020D0403020503020204" pitchFamily="34" charset="0"/>
                <a:ea typeface="ABBvoice Light" panose="020D0403020503020204" pitchFamily="34" charset="0"/>
                <a:cs typeface="ABBvoice Light" panose="020D0403020503020204" pitchFamily="34" charset="0"/>
              </a:rPr>
              <a:t> </a:t>
            </a:r>
            <a:r>
              <a:rPr lang="sv-SE" sz="1400" err="1">
                <a:latin typeface="ABBvoice Light" panose="020D0403020503020204" pitchFamily="34" charset="0"/>
                <a:ea typeface="ABBvoice Light" panose="020D0403020503020204" pitchFamily="34" charset="0"/>
                <a:cs typeface="ABBvoice Light" panose="020D0403020503020204" pitchFamily="34" charset="0"/>
              </a:rPr>
              <a:t>Gauging</a:t>
            </a:r>
            <a:r>
              <a:rPr lang="sv-SE" sz="1400">
                <a:latin typeface="ABBvoice Light" panose="020D0403020503020204" pitchFamily="34" charset="0"/>
                <a:ea typeface="ABBvoice Light" panose="020D0403020503020204" pitchFamily="34" charset="0"/>
                <a:cs typeface="ABBvoice Light" panose="020D0403020503020204" pitchFamily="34" charset="0"/>
              </a:rPr>
              <a:t> systems:</a:t>
            </a:r>
          </a:p>
          <a:p>
            <a:pPr marL="742950" lvl="1"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PMG100ver3.1  - C-</a:t>
            </a:r>
            <a:r>
              <a:rPr lang="sv-SE" sz="1400" err="1">
                <a:latin typeface="ABBvoice Light" panose="020D0403020503020204" pitchFamily="34" charset="0"/>
                <a:ea typeface="ABBvoice Light" panose="020D0403020503020204" pitchFamily="34" charset="0"/>
                <a:cs typeface="ABBvoice Light" panose="020D0403020503020204" pitchFamily="34" charset="0"/>
              </a:rPr>
              <a:t>frame</a:t>
            </a:r>
            <a:r>
              <a:rPr lang="sv-SE" sz="1400">
                <a:latin typeface="ABBvoice Light" panose="020D0403020503020204" pitchFamily="34" charset="0"/>
                <a:ea typeface="ABBvoice Light" panose="020D0403020503020204" pitchFamily="34" charset="0"/>
                <a:cs typeface="ABBvoice Light" panose="020D0403020503020204" pitchFamily="34" charset="0"/>
              </a:rPr>
              <a:t> gauge - </a:t>
            </a:r>
            <a:r>
              <a:rPr lang="en-US" sz="1400">
                <a:latin typeface="ABBvoice Light" panose="020D0403020503020204" pitchFamily="34" charset="0"/>
                <a:ea typeface="ABBvoice Light" panose="020D0403020503020204" pitchFamily="34" charset="0"/>
                <a:cs typeface="ABBvoice Light" panose="020D0403020503020204" pitchFamily="34" charset="0"/>
              </a:rPr>
              <a:t>3BSE096880R1</a:t>
            </a:r>
            <a:br>
              <a:rPr lang="en-US" sz="1400">
                <a:latin typeface="ABBvoice Light" panose="020D0403020503020204" pitchFamily="34" charset="0"/>
                <a:ea typeface="ABBvoice Light" panose="020D0403020503020204" pitchFamily="34" charset="0"/>
                <a:cs typeface="ABBvoice Light" panose="020D0403020503020204" pitchFamily="34" charset="0"/>
              </a:rPr>
            </a:br>
            <a:r>
              <a:rPr lang="en-US" sz="1100" err="1">
                <a:latin typeface="ABBvoice Light" panose="020D0403020503020204" pitchFamily="34" charset="0"/>
                <a:ea typeface="ABBvoice Light" panose="020D0403020503020204" pitchFamily="34" charset="0"/>
                <a:cs typeface="ABBvoice Light" panose="020D0403020503020204" pitchFamily="34" charset="0"/>
                <a:hlinkClick r:id="rId3"/>
              </a:rPr>
              <a:t>Millmate</a:t>
            </a:r>
            <a:r>
              <a:rPr lang="en-US" sz="1100">
                <a:latin typeface="ABBvoice Light" panose="020D0403020503020204" pitchFamily="34" charset="0"/>
                <a:ea typeface="ABBvoice Light" panose="020D0403020503020204" pitchFamily="34" charset="0"/>
                <a:cs typeface="ABBvoice Light" panose="020D0403020503020204" pitchFamily="34" charset="0"/>
                <a:hlinkClick r:id="rId3"/>
              </a:rPr>
              <a:t> Thickness Gauging PMG100 OS update (sharepoint.com)</a:t>
            </a:r>
            <a:endParaRPr lang="sv-SE" sz="1100">
              <a:latin typeface="ABBvoice Light" panose="020D0403020503020204" pitchFamily="34" charset="0"/>
              <a:ea typeface="ABBvoice Light" panose="020D0403020503020204" pitchFamily="34" charset="0"/>
              <a:cs typeface="ABBvoice Light" panose="020D0403020503020204" pitchFamily="34" charset="0"/>
            </a:endParaRPr>
          </a:p>
          <a:p>
            <a:pPr marL="742950" lvl="1" indent="-285750">
              <a:spcBef>
                <a:spcPts val="600"/>
              </a:spcBef>
              <a:buFont typeface="Arial" panose="020B0604020202020204" pitchFamily="34" charset="0"/>
              <a:buChar char="•"/>
            </a:pPr>
            <a:r>
              <a:rPr lang="sv-SE" sz="1400">
                <a:latin typeface="ABBvoice Light" panose="020D0403020503020204" pitchFamily="34" charset="0"/>
                <a:ea typeface="ABBvoice Light" panose="020D0403020503020204" pitchFamily="34" charset="0"/>
                <a:cs typeface="ABBvoice Light" panose="020D0403020503020204" pitchFamily="34" charset="0"/>
              </a:rPr>
              <a:t>PMG200ver4.2 - Box gauge - </a:t>
            </a:r>
            <a:r>
              <a:rPr lang="en-US" sz="1400">
                <a:latin typeface="ABBvoice Light" panose="020D0403020503020204" pitchFamily="34" charset="0"/>
                <a:ea typeface="ABBvoice Light" panose="020D0403020503020204" pitchFamily="34" charset="0"/>
                <a:cs typeface="ABBvoice Light" panose="020D0403020503020204" pitchFamily="34" charset="0"/>
              </a:rPr>
              <a:t>3BSE095477R1</a:t>
            </a:r>
            <a:br>
              <a:rPr lang="en-US" sz="1400">
                <a:latin typeface="ABBvoice Light" panose="020D0403020503020204" pitchFamily="34" charset="0"/>
                <a:ea typeface="ABBvoice Light" panose="020D0403020503020204" pitchFamily="34" charset="0"/>
                <a:cs typeface="ABBvoice Light" panose="020D0403020503020204" pitchFamily="34" charset="0"/>
              </a:rPr>
            </a:br>
            <a:r>
              <a:rPr lang="en-US" sz="1100">
                <a:latin typeface="ABBvoice Light" panose="020D0403020503020204" pitchFamily="34" charset="0"/>
                <a:ea typeface="ABBvoice Light" panose="020D0403020503020204" pitchFamily="34" charset="0"/>
                <a:cs typeface="ABBvoice Light" panose="020D0403020503020204" pitchFamily="34" charset="0"/>
                <a:hlinkClick r:id="rId4"/>
              </a:rPr>
              <a:t>Box Gauge release material PMG200ver4.2 (sharepoint.com)</a:t>
            </a:r>
            <a:endParaRPr lang="sv-SE" sz="1100">
              <a:latin typeface="ABBvoice Light" panose="020D0403020503020204" pitchFamily="34" charset="0"/>
              <a:ea typeface="ABBvoice Light" panose="020D0403020503020204" pitchFamily="34" charset="0"/>
              <a:cs typeface="ABBvoice Light" panose="020D0403020503020204" pitchFamily="34" charset="0"/>
            </a:endParaRPr>
          </a:p>
          <a:p>
            <a:pPr algn="l">
              <a:spcBef>
                <a:spcPts val="600"/>
              </a:spcBef>
            </a:pPr>
            <a:endParaRPr lang="en-US" sz="1400">
              <a:latin typeface="ABBvoice Light" panose="020D0403020503020204" pitchFamily="34" charset="0"/>
              <a:ea typeface="ABBvoice Light" panose="020D0403020503020204" pitchFamily="34" charset="0"/>
              <a:cs typeface="ABBvoice Light" panose="020D0403020503020204" pitchFamily="34" charset="0"/>
            </a:endParaRPr>
          </a:p>
          <a:p>
            <a:pPr marL="285750" indent="-285750" algn="l">
              <a:spcBef>
                <a:spcPts val="600"/>
              </a:spcBef>
              <a:buFont typeface="Arial" panose="020B0604020202020204" pitchFamily="34" charset="0"/>
              <a:buChar char="•"/>
            </a:pPr>
            <a:endParaRPr lang="sv-SE" sz="1400">
              <a:latin typeface="ABBvoice Light" panose="020D0403020503020204" pitchFamily="34" charset="0"/>
              <a:ea typeface="ABBvoice Light" panose="020D0403020503020204" pitchFamily="34" charset="0"/>
              <a:cs typeface="ABBvoice Light" panose="020D0403020503020204" pitchFamily="34" charset="0"/>
            </a:endParaRPr>
          </a:p>
          <a:p>
            <a:pPr algn="l">
              <a:spcBef>
                <a:spcPts val="600"/>
              </a:spcBef>
            </a:pPr>
            <a:endParaRPr lang="sv-SE" sz="1400">
              <a:latin typeface="ABBvoice Light" panose="020D0403020503020204" pitchFamily="34" charset="0"/>
              <a:ea typeface="ABBvoice Light" panose="020D0403020503020204" pitchFamily="34" charset="0"/>
              <a:cs typeface="ABBvoice Light" panose="020D0403020503020204" pitchFamily="34" charset="0"/>
            </a:endParaRPr>
          </a:p>
          <a:p>
            <a:pPr algn="l">
              <a:spcBef>
                <a:spcPts val="600"/>
              </a:spcBef>
            </a:pPr>
            <a:endParaRPr lang="en-US" sz="1400">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 name="Text Placeholder 13">
            <a:extLst>
              <a:ext uri="{FF2B5EF4-FFF2-40B4-BE49-F238E27FC236}">
                <a16:creationId xmlns:a16="http://schemas.microsoft.com/office/drawing/2014/main" id="{534354BB-7B79-17A5-E735-33E5FC4A072F}"/>
              </a:ext>
            </a:extLst>
          </p:cNvPr>
          <p:cNvSpPr txBox="1">
            <a:spLocks/>
          </p:cNvSpPr>
          <p:nvPr/>
        </p:nvSpPr>
        <p:spPr>
          <a:xfrm>
            <a:off x="411411" y="2161981"/>
            <a:ext cx="5605200" cy="252000"/>
          </a:xfrm>
          <a:prstGeom prst="rect">
            <a:avLst/>
          </a:prstGeom>
        </p:spPr>
        <p:txBody>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sv-SE" b="1">
                <a:solidFill>
                  <a:schemeClr val="bg2"/>
                </a:solidFill>
                <a:latin typeface="ABBvoice Light" panose="020D0403020503020204" pitchFamily="34" charset="0"/>
                <a:ea typeface="ABBvoice Light" panose="020D0403020503020204" pitchFamily="34" charset="0"/>
                <a:cs typeface="ABBvoice Light" panose="020D0403020503020204" pitchFamily="34" charset="0"/>
              </a:rPr>
              <a:t>Available upgrades for Cyber Security</a:t>
            </a:r>
          </a:p>
        </p:txBody>
      </p:sp>
      <p:pic>
        <p:nvPicPr>
          <p:cNvPr id="13" name="Picture 12">
            <a:extLst>
              <a:ext uri="{FF2B5EF4-FFF2-40B4-BE49-F238E27FC236}">
                <a16:creationId xmlns:a16="http://schemas.microsoft.com/office/drawing/2014/main" id="{C56EADC5-EF96-6085-ECAB-33184AD454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08888" y="-4332"/>
            <a:ext cx="4583112" cy="6868583"/>
          </a:xfrm>
          <a:prstGeom prst="rect">
            <a:avLst/>
          </a:prstGeom>
        </p:spPr>
      </p:pic>
    </p:spTree>
    <p:extLst>
      <p:ext uri="{BB962C8B-B14F-4D97-AF65-F5344CB8AC3E}">
        <p14:creationId xmlns:p14="http://schemas.microsoft.com/office/powerpoint/2010/main" val="9857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0134D-1627-4DE5-80C4-756B4CC92F14}"/>
              </a:ext>
            </a:extLst>
          </p:cNvPr>
          <p:cNvSpPr>
            <a:spLocks noGrp="1"/>
          </p:cNvSpPr>
          <p:nvPr>
            <p:ph type="title"/>
          </p:nvPr>
        </p:nvSpPr>
        <p:spPr>
          <a:xfrm>
            <a:off x="407988" y="260350"/>
            <a:ext cx="7848600" cy="2447925"/>
          </a:xfrm>
        </p:spPr>
        <p:txBody>
          <a:bodyPr lIns="0" tIns="0" rIns="0" bIns="0"/>
          <a:lstStyle/>
          <a:p>
            <a:r>
              <a:rPr lang="en-US" b="1">
                <a:solidFill>
                  <a:schemeClr val="bg2"/>
                </a:solidFill>
              </a:rPr>
              <a:t>—</a:t>
            </a:r>
            <a:br>
              <a:rPr lang="en-US" b="1"/>
            </a:br>
            <a:r>
              <a:rPr lang="en-US" b="1"/>
              <a:t>Replacements &amp; upgrades</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Cybersecurity</a:t>
            </a:r>
            <a:endParaRPr lang="en-US"/>
          </a:p>
        </p:txBody>
      </p:sp>
      <p:sp>
        <p:nvSpPr>
          <p:cNvPr id="14" name="Oval 13">
            <a:extLst>
              <a:ext uri="{FF2B5EF4-FFF2-40B4-BE49-F238E27FC236}">
                <a16:creationId xmlns:a16="http://schemas.microsoft.com/office/drawing/2014/main" id="{FDAE03D7-5DF7-6ACB-C1DB-F9B2DA63104F}"/>
              </a:ext>
            </a:extLst>
          </p:cNvPr>
          <p:cNvSpPr/>
          <p:nvPr/>
        </p:nvSpPr>
        <p:spPr bwMode="gray">
          <a:xfrm>
            <a:off x="5121442" y="2863516"/>
            <a:ext cx="1949116" cy="19491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pic>
        <p:nvPicPr>
          <p:cNvPr id="15" name="Graphic 14">
            <a:extLst>
              <a:ext uri="{FF2B5EF4-FFF2-40B4-BE49-F238E27FC236}">
                <a16:creationId xmlns:a16="http://schemas.microsoft.com/office/drawing/2014/main" id="{131DA84A-D82C-CE9D-01AB-CE1E17DA0F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500" y="3266574"/>
            <a:ext cx="1143000" cy="1143000"/>
          </a:xfrm>
          <a:prstGeom prst="rect">
            <a:avLst/>
          </a:prstGeom>
        </p:spPr>
      </p:pic>
      <p:sp>
        <p:nvSpPr>
          <p:cNvPr id="16" name="TextBox 15">
            <a:extLst>
              <a:ext uri="{FF2B5EF4-FFF2-40B4-BE49-F238E27FC236}">
                <a16:creationId xmlns:a16="http://schemas.microsoft.com/office/drawing/2014/main" id="{BFBC4DFA-DB28-6825-0A1D-F4B6F59EDE1D}"/>
              </a:ext>
            </a:extLst>
          </p:cNvPr>
          <p:cNvSpPr txBox="1"/>
          <p:nvPr/>
        </p:nvSpPr>
        <p:spPr bwMode="gray">
          <a:xfrm>
            <a:off x="709140" y="2196173"/>
            <a:ext cx="2240364" cy="362077"/>
          </a:xfrm>
          <a:prstGeom prst="rect">
            <a:avLst/>
          </a:prstGeom>
          <a:noFill/>
        </p:spPr>
        <p:txBody>
          <a:bodyPr wrap="square" lIns="72000" tIns="72000" rIns="72000" bIns="72000" rtlCol="0">
            <a:noAutofit/>
          </a:bodyPr>
          <a:lstStyle/>
          <a:p>
            <a:r>
              <a:rPr lang="en-US" sz="1400" b="1">
                <a:solidFill>
                  <a:schemeClr val="bg2"/>
                </a:solidFill>
                <a:latin typeface="ABBvoice Light" panose="020D0403020503020204" pitchFamily="34" charset="0"/>
                <a:ea typeface="ABBvoice Light" panose="020D0403020503020204" pitchFamily="34" charset="0"/>
                <a:cs typeface="ABBvoice Light" panose="020D0403020503020204" pitchFamily="34" charset="0"/>
              </a:rPr>
              <a:t>OS Hardening </a:t>
            </a:r>
          </a:p>
        </p:txBody>
      </p:sp>
      <p:sp>
        <p:nvSpPr>
          <p:cNvPr id="17" name="TextBox 16">
            <a:extLst>
              <a:ext uri="{FF2B5EF4-FFF2-40B4-BE49-F238E27FC236}">
                <a16:creationId xmlns:a16="http://schemas.microsoft.com/office/drawing/2014/main" id="{B5CB68E1-4991-CE5F-FB83-9C2DA4121BAD}"/>
              </a:ext>
            </a:extLst>
          </p:cNvPr>
          <p:cNvSpPr txBox="1"/>
          <p:nvPr/>
        </p:nvSpPr>
        <p:spPr bwMode="gray">
          <a:xfrm>
            <a:off x="709140" y="2584136"/>
            <a:ext cx="2093626" cy="714670"/>
          </a:xfrm>
          <a:prstGeom prst="rect">
            <a:avLst/>
          </a:prstGeom>
          <a:noFill/>
        </p:spPr>
        <p:txBody>
          <a:bodyPr wrap="square" lIns="72000" tIns="72000" rIns="72000" bIns="72000" rtlCol="0">
            <a:noAutofit/>
          </a:bodyPr>
          <a:lstStyle/>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Application</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Ports</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Services</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SSD write protection</a:t>
            </a:r>
          </a:p>
          <a:p>
            <a:endParaRPr lang="en-US" sz="1200">
              <a:solidFill>
                <a:schemeClr val="bg1">
                  <a:lumMod val="75000"/>
                </a:schemeClr>
              </a:solidFill>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18" name="TextBox 17">
            <a:extLst>
              <a:ext uri="{FF2B5EF4-FFF2-40B4-BE49-F238E27FC236}">
                <a16:creationId xmlns:a16="http://schemas.microsoft.com/office/drawing/2014/main" id="{1AFA759F-AD65-4825-9CF8-FA94D962BC92}"/>
              </a:ext>
            </a:extLst>
          </p:cNvPr>
          <p:cNvSpPr txBox="1"/>
          <p:nvPr/>
        </p:nvSpPr>
        <p:spPr bwMode="gray">
          <a:xfrm>
            <a:off x="709140" y="3717905"/>
            <a:ext cx="2240364" cy="362077"/>
          </a:xfrm>
          <a:prstGeom prst="rect">
            <a:avLst/>
          </a:prstGeom>
          <a:noFill/>
        </p:spPr>
        <p:txBody>
          <a:bodyPr wrap="square" lIns="72000" tIns="72000" rIns="72000" bIns="72000" rtlCol="0">
            <a:noAutofit/>
          </a:bodyPr>
          <a:lstStyle/>
          <a:p>
            <a:r>
              <a:rPr lang="en-US" sz="1400" b="1">
                <a:solidFill>
                  <a:schemeClr val="bg2"/>
                </a:solidFill>
                <a:latin typeface="ABBvoice Light" panose="020D0403020503020204" pitchFamily="34" charset="0"/>
                <a:ea typeface="ABBvoice Light" panose="020D0403020503020204" pitchFamily="34" charset="0"/>
                <a:cs typeface="ABBvoice Light" panose="020D0403020503020204" pitchFamily="34" charset="0"/>
              </a:rPr>
              <a:t>Network Hardening </a:t>
            </a:r>
          </a:p>
        </p:txBody>
      </p:sp>
      <p:sp>
        <p:nvSpPr>
          <p:cNvPr id="19" name="TextBox 18">
            <a:extLst>
              <a:ext uri="{FF2B5EF4-FFF2-40B4-BE49-F238E27FC236}">
                <a16:creationId xmlns:a16="http://schemas.microsoft.com/office/drawing/2014/main" id="{F0405CB4-349B-1566-4EE9-2B12EBE60BAD}"/>
              </a:ext>
            </a:extLst>
          </p:cNvPr>
          <p:cNvSpPr txBox="1"/>
          <p:nvPr/>
        </p:nvSpPr>
        <p:spPr bwMode="gray">
          <a:xfrm>
            <a:off x="709140" y="4079982"/>
            <a:ext cx="1810916" cy="714670"/>
          </a:xfrm>
          <a:prstGeom prst="rect">
            <a:avLst/>
          </a:prstGeom>
          <a:noFill/>
        </p:spPr>
        <p:txBody>
          <a:bodyPr wrap="square" lIns="72000" tIns="72000" rIns="72000" bIns="72000" rtlCol="0">
            <a:noAutofit/>
          </a:bodyPr>
          <a:lstStyle/>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Firewall rules</a:t>
            </a:r>
          </a:p>
          <a:p>
            <a:endParaRPr lang="en-US" sz="1200" err="1">
              <a:solidFill>
                <a:schemeClr val="bg1">
                  <a:lumMod val="75000"/>
                </a:schemeClr>
              </a:solidFill>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0" name="TextBox 19">
            <a:extLst>
              <a:ext uri="{FF2B5EF4-FFF2-40B4-BE49-F238E27FC236}">
                <a16:creationId xmlns:a16="http://schemas.microsoft.com/office/drawing/2014/main" id="{923FCD44-C26F-FF65-8D29-181B632CA14D}"/>
              </a:ext>
            </a:extLst>
          </p:cNvPr>
          <p:cNvSpPr txBox="1"/>
          <p:nvPr/>
        </p:nvSpPr>
        <p:spPr bwMode="gray">
          <a:xfrm>
            <a:off x="709140" y="4901789"/>
            <a:ext cx="2240364" cy="362077"/>
          </a:xfrm>
          <a:prstGeom prst="rect">
            <a:avLst/>
          </a:prstGeom>
          <a:noFill/>
        </p:spPr>
        <p:txBody>
          <a:bodyPr wrap="square" lIns="72000" tIns="72000" rIns="72000" bIns="72000" rtlCol="0">
            <a:noAutofit/>
          </a:bodyPr>
          <a:lstStyle/>
          <a:p>
            <a:r>
              <a:rPr lang="en-US" sz="1400" b="1">
                <a:solidFill>
                  <a:schemeClr val="bg2"/>
                </a:solidFill>
                <a:latin typeface="ABBvoice Light" panose="020D0403020503020204" pitchFamily="34" charset="0"/>
                <a:ea typeface="ABBvoice Light" panose="020D0403020503020204" pitchFamily="34" charset="0"/>
                <a:cs typeface="ABBvoice Light" panose="020D0403020503020204" pitchFamily="34" charset="0"/>
              </a:rPr>
              <a:t>Application Hardening </a:t>
            </a:r>
          </a:p>
        </p:txBody>
      </p:sp>
      <p:sp>
        <p:nvSpPr>
          <p:cNvPr id="21" name="TextBox 20">
            <a:extLst>
              <a:ext uri="{FF2B5EF4-FFF2-40B4-BE49-F238E27FC236}">
                <a16:creationId xmlns:a16="http://schemas.microsoft.com/office/drawing/2014/main" id="{9F020DBD-644F-BAEA-51D7-D0ECF49D2786}"/>
              </a:ext>
            </a:extLst>
          </p:cNvPr>
          <p:cNvSpPr txBox="1"/>
          <p:nvPr/>
        </p:nvSpPr>
        <p:spPr bwMode="gray">
          <a:xfrm>
            <a:off x="709140" y="5261440"/>
            <a:ext cx="2593253" cy="1587853"/>
          </a:xfrm>
          <a:prstGeom prst="rect">
            <a:avLst/>
          </a:prstGeom>
          <a:noFill/>
        </p:spPr>
        <p:txBody>
          <a:bodyPr wrap="square" lIns="72000" tIns="72000" rIns="72000" bIns="72000" rtlCol="0">
            <a:noAutofit/>
          </a:bodyPr>
          <a:lstStyle/>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User accounts</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User Context for applications</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Application and services executing with least privileges</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Applications are digitally signed</a:t>
            </a:r>
          </a:p>
          <a:p>
            <a:endParaRPr lang="en-US" sz="1200">
              <a:solidFill>
                <a:schemeClr val="bg1">
                  <a:lumMod val="75000"/>
                </a:schemeClr>
              </a:solidFill>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22" name="TextBox 21">
            <a:extLst>
              <a:ext uri="{FF2B5EF4-FFF2-40B4-BE49-F238E27FC236}">
                <a16:creationId xmlns:a16="http://schemas.microsoft.com/office/drawing/2014/main" id="{4A49E618-6277-A9A0-7DC0-78B2B930E96C}"/>
              </a:ext>
            </a:extLst>
          </p:cNvPr>
          <p:cNvSpPr txBox="1"/>
          <p:nvPr/>
        </p:nvSpPr>
        <p:spPr bwMode="gray">
          <a:xfrm>
            <a:off x="7758479" y="3143653"/>
            <a:ext cx="2240364" cy="362077"/>
          </a:xfrm>
          <a:prstGeom prst="rect">
            <a:avLst/>
          </a:prstGeom>
          <a:noFill/>
        </p:spPr>
        <p:txBody>
          <a:bodyPr wrap="square" lIns="72000" tIns="72000" rIns="72000" bIns="72000" rtlCol="0">
            <a:noAutofit/>
          </a:bodyPr>
          <a:lstStyle/>
          <a:p>
            <a:r>
              <a:rPr lang="en-US" sz="1400" b="1">
                <a:solidFill>
                  <a:schemeClr val="bg2"/>
                </a:solidFill>
                <a:latin typeface="ABBvoice Light" panose="020D0403020503020204" pitchFamily="34" charset="0"/>
                <a:ea typeface="ABBvoice Light" panose="020D0403020503020204" pitchFamily="34" charset="0"/>
                <a:cs typeface="ABBvoice Light" panose="020D0403020503020204" pitchFamily="34" charset="0"/>
              </a:rPr>
              <a:t>Policies</a:t>
            </a:r>
          </a:p>
        </p:txBody>
      </p:sp>
      <p:sp>
        <p:nvSpPr>
          <p:cNvPr id="23" name="TextBox 22">
            <a:extLst>
              <a:ext uri="{FF2B5EF4-FFF2-40B4-BE49-F238E27FC236}">
                <a16:creationId xmlns:a16="http://schemas.microsoft.com/office/drawing/2014/main" id="{CFCF4321-3182-456B-701A-82B010CA4758}"/>
              </a:ext>
            </a:extLst>
          </p:cNvPr>
          <p:cNvSpPr txBox="1"/>
          <p:nvPr/>
        </p:nvSpPr>
        <p:spPr bwMode="gray">
          <a:xfrm>
            <a:off x="7741322" y="3393006"/>
            <a:ext cx="2173650" cy="714670"/>
          </a:xfrm>
          <a:prstGeom prst="rect">
            <a:avLst/>
          </a:prstGeom>
          <a:noFill/>
        </p:spPr>
        <p:txBody>
          <a:bodyPr wrap="square" lIns="72000" tIns="72000" rIns="72000" bIns="72000" rtlCol="0">
            <a:noAutofit/>
          </a:bodyPr>
          <a:lstStyle/>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Definition of policies</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Policy deployment</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Policy enforcement</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Password policies</a:t>
            </a:r>
          </a:p>
          <a:p>
            <a:pPr marL="285750" indent="-285750">
              <a:buFont typeface="Arial" panose="020B0604020202020204" pitchFamily="34" charset="0"/>
              <a:buChar char="•"/>
            </a:pPr>
            <a:r>
              <a:rPr lang="en-US" sz="1200">
                <a:solidFill>
                  <a:schemeClr val="bg1">
                    <a:lumMod val="50000"/>
                  </a:schemeClr>
                </a:solidFill>
                <a:latin typeface="ABBvoice Light" panose="020D0403020503020204" pitchFamily="34" charset="0"/>
                <a:ea typeface="ABBvoice Light" panose="020D0403020503020204" pitchFamily="34" charset="0"/>
                <a:cs typeface="ABBvoice Light" panose="020D0403020503020204" pitchFamily="34" charset="0"/>
              </a:rPr>
              <a:t>Patch management policy</a:t>
            </a:r>
          </a:p>
          <a:p>
            <a:endParaRPr lang="en-US" sz="1200">
              <a:solidFill>
                <a:schemeClr val="bg1">
                  <a:lumMod val="75000"/>
                </a:schemeClr>
              </a:solidFill>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34" name="Rectangle 33">
            <a:extLst>
              <a:ext uri="{FF2B5EF4-FFF2-40B4-BE49-F238E27FC236}">
                <a16:creationId xmlns:a16="http://schemas.microsoft.com/office/drawing/2014/main" id="{C37F9BE0-42F9-2529-D4BB-D32259E04222}"/>
              </a:ext>
            </a:extLst>
          </p:cNvPr>
          <p:cNvSpPr/>
          <p:nvPr/>
        </p:nvSpPr>
        <p:spPr bwMode="gray">
          <a:xfrm>
            <a:off x="666201" y="2093162"/>
            <a:ext cx="2597815" cy="1412568"/>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35" name="Rectangle 34">
            <a:extLst>
              <a:ext uri="{FF2B5EF4-FFF2-40B4-BE49-F238E27FC236}">
                <a16:creationId xmlns:a16="http://schemas.microsoft.com/office/drawing/2014/main" id="{95F9813D-ABBE-321F-EDAF-674A6F321D92}"/>
              </a:ext>
            </a:extLst>
          </p:cNvPr>
          <p:cNvSpPr/>
          <p:nvPr/>
        </p:nvSpPr>
        <p:spPr bwMode="gray">
          <a:xfrm>
            <a:off x="666201" y="4853662"/>
            <a:ext cx="2597815" cy="1743988"/>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36" name="Rectangle 35">
            <a:extLst>
              <a:ext uri="{FF2B5EF4-FFF2-40B4-BE49-F238E27FC236}">
                <a16:creationId xmlns:a16="http://schemas.microsoft.com/office/drawing/2014/main" id="{508B8FAE-5F8D-3C1E-C654-ADEFFBEA170F}"/>
              </a:ext>
            </a:extLst>
          </p:cNvPr>
          <p:cNvSpPr/>
          <p:nvPr/>
        </p:nvSpPr>
        <p:spPr bwMode="gray">
          <a:xfrm>
            <a:off x="668482" y="3577750"/>
            <a:ext cx="2593253" cy="120389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cxnSp>
        <p:nvCxnSpPr>
          <p:cNvPr id="38" name="Connector: Elbow 37">
            <a:extLst>
              <a:ext uri="{FF2B5EF4-FFF2-40B4-BE49-F238E27FC236}">
                <a16:creationId xmlns:a16="http://schemas.microsoft.com/office/drawing/2014/main" id="{0772B8E7-8DBB-D0B8-A078-CFE33D1C9F00}"/>
              </a:ext>
            </a:extLst>
          </p:cNvPr>
          <p:cNvCxnSpPr>
            <a:stCxn id="34" idx="3"/>
            <a:endCxn id="14" idx="2"/>
          </p:cNvCxnSpPr>
          <p:nvPr/>
        </p:nvCxnSpPr>
        <p:spPr bwMode="gray">
          <a:xfrm>
            <a:off x="3264016" y="2799446"/>
            <a:ext cx="1857426" cy="1038628"/>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49A3F20B-A191-0631-DD0A-51AECE05C84E}"/>
              </a:ext>
            </a:extLst>
          </p:cNvPr>
          <p:cNvCxnSpPr>
            <a:stCxn id="36" idx="3"/>
            <a:endCxn id="14" idx="2"/>
          </p:cNvCxnSpPr>
          <p:nvPr/>
        </p:nvCxnSpPr>
        <p:spPr bwMode="gray">
          <a:xfrm flipV="1">
            <a:off x="3261735" y="3838074"/>
            <a:ext cx="1859707" cy="341622"/>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FB2A2A5C-6979-C3B9-049A-5433E146E9AC}"/>
              </a:ext>
            </a:extLst>
          </p:cNvPr>
          <p:cNvCxnSpPr>
            <a:cxnSpLocks/>
            <a:stCxn id="35" idx="3"/>
            <a:endCxn id="14" idx="2"/>
          </p:cNvCxnSpPr>
          <p:nvPr/>
        </p:nvCxnSpPr>
        <p:spPr bwMode="gray">
          <a:xfrm flipV="1">
            <a:off x="3264016" y="3838074"/>
            <a:ext cx="1857426" cy="1887582"/>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61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0134D-1627-4DE5-80C4-756B4CC92F14}"/>
              </a:ext>
            </a:extLst>
          </p:cNvPr>
          <p:cNvSpPr>
            <a:spLocks noGrp="1"/>
          </p:cNvSpPr>
          <p:nvPr>
            <p:ph type="title"/>
          </p:nvPr>
        </p:nvSpPr>
        <p:spPr>
          <a:xfrm>
            <a:off x="407987" y="260350"/>
            <a:ext cx="9519107" cy="2447925"/>
          </a:xfrm>
        </p:spPr>
        <p:txBody>
          <a:bodyPr lIns="0" tIns="0" rIns="0" bIns="0"/>
          <a:lstStyle/>
          <a:p>
            <a:r>
              <a:rPr lang="en-US" b="1">
                <a:solidFill>
                  <a:schemeClr val="bg2"/>
                </a:solidFill>
              </a:rPr>
              <a:t>—</a:t>
            </a:r>
            <a:br>
              <a:rPr lang="en-US" b="1"/>
            </a:br>
            <a:r>
              <a:rPr lang="en-US" b="1"/>
              <a:t>Replacements &amp; upgrades</a:t>
            </a:r>
            <a:br>
              <a:rPr lang="en-US" b="1"/>
            </a:br>
            <a:r>
              <a:rPr lang="en-US" altLang="en-US" err="1">
                <a:solidFill>
                  <a:schemeClr val="accent1"/>
                </a:solidFill>
                <a:latin typeface="ABBvoice Light" panose="020D0403020503020204" pitchFamily="34" charset="0"/>
                <a:ea typeface="ABBvoice Light" panose="020D0403020503020204" pitchFamily="34" charset="0"/>
                <a:cs typeface="ABBvoice Light" panose="020D0403020503020204" pitchFamily="34" charset="0"/>
              </a:rPr>
              <a:t>Stressometer</a:t>
            </a:r>
            <a:r>
              <a:rPr lang="en-US" altLang="en-US">
                <a:solidFill>
                  <a:schemeClr val="accent1"/>
                </a:solidFill>
                <a:latin typeface="ABBvoice Light" panose="020D0403020503020204" pitchFamily="34" charset="0"/>
                <a:ea typeface="ABBvoice Light" panose="020D0403020503020204" pitchFamily="34" charset="0"/>
                <a:cs typeface="ABBvoice Light" panose="020D0403020503020204" pitchFamily="34" charset="0"/>
              </a:rPr>
              <a:t> product Lifecycle status</a:t>
            </a:r>
            <a:endParaRPr lang="en-US"/>
          </a:p>
        </p:txBody>
      </p:sp>
      <p:grpSp>
        <p:nvGrpSpPr>
          <p:cNvPr id="2" name="Group 1">
            <a:extLst>
              <a:ext uri="{FF2B5EF4-FFF2-40B4-BE49-F238E27FC236}">
                <a16:creationId xmlns:a16="http://schemas.microsoft.com/office/drawing/2014/main" id="{0D971FF9-7AA9-1B5D-DC5E-5560DF229CDB}"/>
              </a:ext>
            </a:extLst>
          </p:cNvPr>
          <p:cNvGrpSpPr/>
          <p:nvPr/>
        </p:nvGrpSpPr>
        <p:grpSpPr>
          <a:xfrm>
            <a:off x="1975583" y="3961349"/>
            <a:ext cx="8217032" cy="317645"/>
            <a:chOff x="367325" y="2336410"/>
            <a:chExt cx="11381659" cy="505937"/>
          </a:xfrm>
        </p:grpSpPr>
        <p:sp>
          <p:nvSpPr>
            <p:cNvPr id="4" name="Arrow: Pentagon 3">
              <a:extLst>
                <a:ext uri="{FF2B5EF4-FFF2-40B4-BE49-F238E27FC236}">
                  <a16:creationId xmlns:a16="http://schemas.microsoft.com/office/drawing/2014/main" id="{D856F9DC-57A1-80E8-2995-4F13A120D969}"/>
                </a:ext>
              </a:extLst>
            </p:cNvPr>
            <p:cNvSpPr/>
            <p:nvPr/>
          </p:nvSpPr>
          <p:spPr bwMode="gray">
            <a:xfrm>
              <a:off x="8321307" y="2336410"/>
              <a:ext cx="3427677" cy="50593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Obsolete</a:t>
              </a:r>
            </a:p>
          </p:txBody>
        </p:sp>
        <p:sp>
          <p:nvSpPr>
            <p:cNvPr id="5" name="Arrow: Pentagon 4">
              <a:extLst>
                <a:ext uri="{FF2B5EF4-FFF2-40B4-BE49-F238E27FC236}">
                  <a16:creationId xmlns:a16="http://schemas.microsoft.com/office/drawing/2014/main" id="{B1540FF1-509E-FB83-32A2-15418F1DD75D}"/>
                </a:ext>
              </a:extLst>
            </p:cNvPr>
            <p:cNvSpPr/>
            <p:nvPr/>
          </p:nvSpPr>
          <p:spPr bwMode="gray">
            <a:xfrm>
              <a:off x="5669979" y="2336410"/>
              <a:ext cx="3427677" cy="505937"/>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Limited</a:t>
              </a:r>
            </a:p>
          </p:txBody>
        </p:sp>
        <p:sp>
          <p:nvSpPr>
            <p:cNvPr id="6" name="Arrow: Pentagon 5">
              <a:extLst>
                <a:ext uri="{FF2B5EF4-FFF2-40B4-BE49-F238E27FC236}">
                  <a16:creationId xmlns:a16="http://schemas.microsoft.com/office/drawing/2014/main" id="{065A7FCF-9260-35DD-EEC1-361F0FEA5F46}"/>
                </a:ext>
              </a:extLst>
            </p:cNvPr>
            <p:cNvSpPr/>
            <p:nvPr/>
          </p:nvSpPr>
          <p:spPr bwMode="gray">
            <a:xfrm>
              <a:off x="3018652" y="2336410"/>
              <a:ext cx="3427677" cy="505937"/>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Classic</a:t>
              </a:r>
            </a:p>
          </p:txBody>
        </p:sp>
        <p:sp>
          <p:nvSpPr>
            <p:cNvPr id="7" name="Arrow: Pentagon 6">
              <a:extLst>
                <a:ext uri="{FF2B5EF4-FFF2-40B4-BE49-F238E27FC236}">
                  <a16:creationId xmlns:a16="http://schemas.microsoft.com/office/drawing/2014/main" id="{79CE930B-7E71-927D-B967-87C1AF6B1DA2}"/>
                </a:ext>
              </a:extLst>
            </p:cNvPr>
            <p:cNvSpPr/>
            <p:nvPr/>
          </p:nvSpPr>
          <p:spPr bwMode="gray">
            <a:xfrm>
              <a:off x="367325" y="2336410"/>
              <a:ext cx="3427677" cy="505937"/>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Active</a:t>
              </a:r>
            </a:p>
          </p:txBody>
        </p:sp>
      </p:grpSp>
      <p:sp>
        <p:nvSpPr>
          <p:cNvPr id="12" name="TextBox 11">
            <a:extLst>
              <a:ext uri="{FF2B5EF4-FFF2-40B4-BE49-F238E27FC236}">
                <a16:creationId xmlns:a16="http://schemas.microsoft.com/office/drawing/2014/main" id="{8A9264FA-518D-2BE1-D2B1-F1E7B6DF250C}"/>
              </a:ext>
            </a:extLst>
          </p:cNvPr>
          <p:cNvSpPr txBox="1"/>
          <p:nvPr/>
        </p:nvSpPr>
        <p:spPr bwMode="gray">
          <a:xfrm>
            <a:off x="2301887" y="2546063"/>
            <a:ext cx="1587832" cy="2578608"/>
          </a:xfrm>
          <a:prstGeom prst="rect">
            <a:avLst/>
          </a:prstGeom>
          <a:noFill/>
        </p:spPr>
        <p:txBody>
          <a:bodyPr wrap="square" lIns="72000" tIns="72000" rIns="72000" bIns="72000" rtlCol="0">
            <a:noAutofit/>
          </a:bodyPr>
          <a:lstStyle/>
          <a:p>
            <a:r>
              <a:rPr lang="sv-SE" sz="1400"/>
              <a:t>STR 9.2 FSA</a:t>
            </a:r>
          </a:p>
        </p:txBody>
      </p:sp>
      <p:pic>
        <p:nvPicPr>
          <p:cNvPr id="14" name="Picture 2">
            <a:extLst>
              <a:ext uri="{FF2B5EF4-FFF2-40B4-BE49-F238E27FC236}">
                <a16:creationId xmlns:a16="http://schemas.microsoft.com/office/drawing/2014/main" id="{19D8458D-9CDF-8889-1BCD-96F5573D456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58524" y="260350"/>
            <a:ext cx="2522965" cy="10238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C4559A0-24AA-510F-A695-12D15139E308}"/>
              </a:ext>
            </a:extLst>
          </p:cNvPr>
          <p:cNvSpPr txBox="1"/>
          <p:nvPr/>
        </p:nvSpPr>
        <p:spPr bwMode="gray">
          <a:xfrm>
            <a:off x="4474010" y="2546402"/>
            <a:ext cx="1593300" cy="2578608"/>
          </a:xfrm>
          <a:prstGeom prst="rect">
            <a:avLst/>
          </a:prstGeom>
          <a:noFill/>
        </p:spPr>
        <p:txBody>
          <a:bodyPr wrap="square" lIns="72000" tIns="72000" rIns="72000" bIns="72000" rtlCol="0">
            <a:noAutofit/>
          </a:bodyPr>
          <a:lstStyle/>
          <a:p>
            <a:r>
              <a:rPr lang="sv-SE" sz="1400"/>
              <a:t>STR 8.3 – 9.1 FSA</a:t>
            </a:r>
          </a:p>
        </p:txBody>
      </p:sp>
      <p:sp>
        <p:nvSpPr>
          <p:cNvPr id="16" name="TextBox 15">
            <a:extLst>
              <a:ext uri="{FF2B5EF4-FFF2-40B4-BE49-F238E27FC236}">
                <a16:creationId xmlns:a16="http://schemas.microsoft.com/office/drawing/2014/main" id="{7B03CB4A-FC96-F123-2FE3-B63884120785}"/>
              </a:ext>
            </a:extLst>
          </p:cNvPr>
          <p:cNvSpPr txBox="1"/>
          <p:nvPr/>
        </p:nvSpPr>
        <p:spPr bwMode="gray">
          <a:xfrm>
            <a:off x="6388535" y="2546402"/>
            <a:ext cx="1593300" cy="2578608"/>
          </a:xfrm>
          <a:prstGeom prst="rect">
            <a:avLst/>
          </a:prstGeom>
          <a:noFill/>
        </p:spPr>
        <p:txBody>
          <a:bodyPr wrap="square" lIns="72000" tIns="72000" rIns="72000" bIns="72000" rtlCol="0">
            <a:noAutofit/>
          </a:bodyPr>
          <a:lstStyle/>
          <a:p>
            <a:r>
              <a:rPr lang="sv-SE" sz="1400"/>
              <a:t>STR 8.1 – 8.2 FSA</a:t>
            </a:r>
          </a:p>
        </p:txBody>
      </p:sp>
      <p:sp>
        <p:nvSpPr>
          <p:cNvPr id="17" name="TextBox 16">
            <a:extLst>
              <a:ext uri="{FF2B5EF4-FFF2-40B4-BE49-F238E27FC236}">
                <a16:creationId xmlns:a16="http://schemas.microsoft.com/office/drawing/2014/main" id="{76024E52-D03F-C996-4CD5-396A359E267E}"/>
              </a:ext>
            </a:extLst>
          </p:cNvPr>
          <p:cNvSpPr txBox="1"/>
          <p:nvPr/>
        </p:nvSpPr>
        <p:spPr bwMode="gray">
          <a:xfrm>
            <a:off x="8303060" y="2546402"/>
            <a:ext cx="1593300" cy="2578608"/>
          </a:xfrm>
          <a:prstGeom prst="rect">
            <a:avLst/>
          </a:prstGeom>
          <a:noFill/>
        </p:spPr>
        <p:txBody>
          <a:bodyPr wrap="square" lIns="72000" tIns="72000" rIns="72000" bIns="72000" rtlCol="0">
            <a:noAutofit/>
          </a:bodyPr>
          <a:lstStyle/>
          <a:p>
            <a:r>
              <a:rPr lang="sv-SE" sz="1400"/>
              <a:t>STR 6.0 – 8.0 FSA</a:t>
            </a:r>
          </a:p>
          <a:p>
            <a:endParaRPr lang="sv-SE" sz="1400"/>
          </a:p>
          <a:p>
            <a:r>
              <a:rPr lang="sv-SE" sz="1400"/>
              <a:t>MP200F 1.1 – 5.0</a:t>
            </a:r>
          </a:p>
          <a:p>
            <a:endParaRPr lang="sv-SE" sz="1400"/>
          </a:p>
          <a:p>
            <a:r>
              <a:rPr lang="sv-SE" sz="1400"/>
              <a:t>QUSM200 – DS8</a:t>
            </a:r>
          </a:p>
        </p:txBody>
      </p:sp>
      <p:pic>
        <p:nvPicPr>
          <p:cNvPr id="19" name="Picture 18">
            <a:extLst>
              <a:ext uri="{FF2B5EF4-FFF2-40B4-BE49-F238E27FC236}">
                <a16:creationId xmlns:a16="http://schemas.microsoft.com/office/drawing/2014/main" id="{B4F5F9B6-7034-D41C-5F3D-0B9A87B124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3285" y="4349750"/>
            <a:ext cx="3448050" cy="2247900"/>
          </a:xfrm>
          <a:prstGeom prst="rect">
            <a:avLst/>
          </a:prstGeom>
        </p:spPr>
      </p:pic>
    </p:spTree>
    <p:extLst>
      <p:ext uri="{BB962C8B-B14F-4D97-AF65-F5344CB8AC3E}">
        <p14:creationId xmlns:p14="http://schemas.microsoft.com/office/powerpoint/2010/main" val="40652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0134D-1627-4DE5-80C4-756B4CC92F14}"/>
              </a:ext>
            </a:extLst>
          </p:cNvPr>
          <p:cNvSpPr>
            <a:spLocks noGrp="1"/>
          </p:cNvSpPr>
          <p:nvPr>
            <p:ph type="title"/>
          </p:nvPr>
        </p:nvSpPr>
        <p:spPr>
          <a:xfrm>
            <a:off x="407987" y="260350"/>
            <a:ext cx="9519107" cy="2447925"/>
          </a:xfrm>
        </p:spPr>
        <p:txBody>
          <a:bodyPr lIns="0" tIns="0" rIns="0" bIns="0"/>
          <a:lstStyle/>
          <a:p>
            <a:r>
              <a:rPr lang="en-US" b="1">
                <a:solidFill>
                  <a:schemeClr val="bg2"/>
                </a:solidFill>
              </a:rPr>
              <a:t>—</a:t>
            </a:r>
            <a:br>
              <a:rPr lang="en-US" b="1"/>
            </a:br>
            <a:r>
              <a:rPr lang="en-US" b="1"/>
              <a:t>Replacements &amp; upgrades</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Product lifecycle | </a:t>
            </a:r>
            <a:r>
              <a:rPr lang="en-US" err="1">
                <a:latin typeface="ABBvoice Light" panose="020D0403020503020204" pitchFamily="34" charset="0"/>
                <a:ea typeface="ABBvoice Light" panose="020D0403020503020204" pitchFamily="34" charset="0"/>
                <a:cs typeface="ABBvoice Light" panose="020D0403020503020204" pitchFamily="34" charset="0"/>
              </a:rPr>
              <a:t>Millmate</a:t>
            </a:r>
            <a:r>
              <a:rPr lang="en-US">
                <a:latin typeface="ABBvoice Light" panose="020D0403020503020204" pitchFamily="34" charset="0"/>
                <a:ea typeface="ABBvoice Light" panose="020D0403020503020204" pitchFamily="34" charset="0"/>
                <a:cs typeface="ABBvoice Light" panose="020D0403020503020204" pitchFamily="34" charset="0"/>
              </a:rPr>
              <a:t> Thickness Gauge</a:t>
            </a:r>
            <a:endParaRPr lang="en-US"/>
          </a:p>
        </p:txBody>
      </p:sp>
      <p:grpSp>
        <p:nvGrpSpPr>
          <p:cNvPr id="2" name="Group 1">
            <a:extLst>
              <a:ext uri="{FF2B5EF4-FFF2-40B4-BE49-F238E27FC236}">
                <a16:creationId xmlns:a16="http://schemas.microsoft.com/office/drawing/2014/main" id="{0D971FF9-7AA9-1B5D-DC5E-5560DF229CDB}"/>
              </a:ext>
            </a:extLst>
          </p:cNvPr>
          <p:cNvGrpSpPr/>
          <p:nvPr/>
        </p:nvGrpSpPr>
        <p:grpSpPr>
          <a:xfrm>
            <a:off x="1975583" y="3961349"/>
            <a:ext cx="8217032" cy="317645"/>
            <a:chOff x="367325" y="2336410"/>
            <a:chExt cx="11381659" cy="505937"/>
          </a:xfrm>
        </p:grpSpPr>
        <p:sp>
          <p:nvSpPr>
            <p:cNvPr id="4" name="Arrow: Pentagon 3">
              <a:extLst>
                <a:ext uri="{FF2B5EF4-FFF2-40B4-BE49-F238E27FC236}">
                  <a16:creationId xmlns:a16="http://schemas.microsoft.com/office/drawing/2014/main" id="{D856F9DC-57A1-80E8-2995-4F13A120D969}"/>
                </a:ext>
              </a:extLst>
            </p:cNvPr>
            <p:cNvSpPr/>
            <p:nvPr/>
          </p:nvSpPr>
          <p:spPr bwMode="gray">
            <a:xfrm>
              <a:off x="8321307" y="2336410"/>
              <a:ext cx="3427677" cy="50593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Obsolete</a:t>
              </a:r>
            </a:p>
          </p:txBody>
        </p:sp>
        <p:sp>
          <p:nvSpPr>
            <p:cNvPr id="5" name="Arrow: Pentagon 4">
              <a:extLst>
                <a:ext uri="{FF2B5EF4-FFF2-40B4-BE49-F238E27FC236}">
                  <a16:creationId xmlns:a16="http://schemas.microsoft.com/office/drawing/2014/main" id="{B1540FF1-509E-FB83-32A2-15418F1DD75D}"/>
                </a:ext>
              </a:extLst>
            </p:cNvPr>
            <p:cNvSpPr/>
            <p:nvPr/>
          </p:nvSpPr>
          <p:spPr bwMode="gray">
            <a:xfrm>
              <a:off x="5669979" y="2336410"/>
              <a:ext cx="3427677" cy="505937"/>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Limited</a:t>
              </a:r>
            </a:p>
          </p:txBody>
        </p:sp>
        <p:sp>
          <p:nvSpPr>
            <p:cNvPr id="6" name="Arrow: Pentagon 5">
              <a:extLst>
                <a:ext uri="{FF2B5EF4-FFF2-40B4-BE49-F238E27FC236}">
                  <a16:creationId xmlns:a16="http://schemas.microsoft.com/office/drawing/2014/main" id="{065A7FCF-9260-35DD-EEC1-361F0FEA5F46}"/>
                </a:ext>
              </a:extLst>
            </p:cNvPr>
            <p:cNvSpPr/>
            <p:nvPr/>
          </p:nvSpPr>
          <p:spPr bwMode="gray">
            <a:xfrm>
              <a:off x="3018652" y="2336410"/>
              <a:ext cx="3427677" cy="505937"/>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Classic</a:t>
              </a:r>
            </a:p>
          </p:txBody>
        </p:sp>
        <p:sp>
          <p:nvSpPr>
            <p:cNvPr id="7" name="Arrow: Pentagon 6">
              <a:extLst>
                <a:ext uri="{FF2B5EF4-FFF2-40B4-BE49-F238E27FC236}">
                  <a16:creationId xmlns:a16="http://schemas.microsoft.com/office/drawing/2014/main" id="{79CE930B-7E71-927D-B967-87C1AF6B1DA2}"/>
                </a:ext>
              </a:extLst>
            </p:cNvPr>
            <p:cNvSpPr/>
            <p:nvPr/>
          </p:nvSpPr>
          <p:spPr bwMode="gray">
            <a:xfrm>
              <a:off x="367325" y="2336410"/>
              <a:ext cx="3427677" cy="505937"/>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Active</a:t>
              </a:r>
            </a:p>
          </p:txBody>
        </p:sp>
      </p:grpSp>
      <p:sp>
        <p:nvSpPr>
          <p:cNvPr id="8" name="TextBox 7">
            <a:extLst>
              <a:ext uri="{FF2B5EF4-FFF2-40B4-BE49-F238E27FC236}">
                <a16:creationId xmlns:a16="http://schemas.microsoft.com/office/drawing/2014/main" id="{F368C9C1-43A6-40BD-25F1-E11AF5996B9A}"/>
              </a:ext>
            </a:extLst>
          </p:cNvPr>
          <p:cNvSpPr txBox="1"/>
          <p:nvPr/>
        </p:nvSpPr>
        <p:spPr bwMode="gray">
          <a:xfrm>
            <a:off x="6629861" y="2524177"/>
            <a:ext cx="1527048" cy="445392"/>
          </a:xfrm>
          <a:prstGeom prst="rect">
            <a:avLst/>
          </a:prstGeom>
          <a:noFill/>
        </p:spPr>
        <p:txBody>
          <a:bodyPr wrap="square" lIns="72000" tIns="72000" rIns="72000" bIns="72000" rtlCol="0">
            <a:noAutofit/>
          </a:bodyPr>
          <a:lstStyle/>
          <a:p>
            <a:r>
              <a:rPr lang="sv-SE" sz="1400"/>
              <a:t>PMG100ver2.5</a:t>
            </a:r>
            <a:br>
              <a:rPr lang="sv-SE" sz="1400"/>
            </a:br>
            <a:br>
              <a:rPr lang="sv-SE" sz="1400"/>
            </a:br>
            <a:endParaRPr lang="sv-SE" sz="1400"/>
          </a:p>
          <a:p>
            <a:endParaRPr lang="sv-SE" sz="1400"/>
          </a:p>
          <a:p>
            <a:endParaRPr lang="sv-SE" sz="1400"/>
          </a:p>
        </p:txBody>
      </p:sp>
      <p:sp>
        <p:nvSpPr>
          <p:cNvPr id="9" name="TextBox 8">
            <a:extLst>
              <a:ext uri="{FF2B5EF4-FFF2-40B4-BE49-F238E27FC236}">
                <a16:creationId xmlns:a16="http://schemas.microsoft.com/office/drawing/2014/main" id="{CE8BCA1B-0784-F398-4202-EA5F9156D815}"/>
              </a:ext>
            </a:extLst>
          </p:cNvPr>
          <p:cNvSpPr txBox="1"/>
          <p:nvPr/>
        </p:nvSpPr>
        <p:spPr bwMode="gray">
          <a:xfrm>
            <a:off x="8278478" y="2546063"/>
            <a:ext cx="1919831" cy="2578608"/>
          </a:xfrm>
          <a:prstGeom prst="rect">
            <a:avLst/>
          </a:prstGeom>
          <a:noFill/>
        </p:spPr>
        <p:txBody>
          <a:bodyPr wrap="square" lIns="72000" tIns="72000" rIns="72000" bIns="72000" rtlCol="0">
            <a:noAutofit/>
          </a:bodyPr>
          <a:lstStyle/>
          <a:p>
            <a:r>
              <a:rPr lang="sv-SE" sz="1400"/>
              <a:t>PMG100ver2.0 – 2.4</a:t>
            </a:r>
          </a:p>
          <a:p>
            <a:endParaRPr lang="sv-SE" sz="1400"/>
          </a:p>
          <a:p>
            <a:r>
              <a:rPr lang="sv-SE" sz="1400"/>
              <a:t>PMG100ver3.0</a:t>
            </a:r>
          </a:p>
          <a:p>
            <a:endParaRPr lang="sv-SE" sz="1400"/>
          </a:p>
        </p:txBody>
      </p:sp>
      <p:sp>
        <p:nvSpPr>
          <p:cNvPr id="10" name="TextBox 9">
            <a:extLst>
              <a:ext uri="{FF2B5EF4-FFF2-40B4-BE49-F238E27FC236}">
                <a16:creationId xmlns:a16="http://schemas.microsoft.com/office/drawing/2014/main" id="{CC17D26A-FFEE-3B1A-948F-34492DAA6CE8}"/>
              </a:ext>
            </a:extLst>
          </p:cNvPr>
          <p:cNvSpPr txBox="1"/>
          <p:nvPr/>
        </p:nvSpPr>
        <p:spPr bwMode="gray">
          <a:xfrm>
            <a:off x="6629861" y="2997099"/>
            <a:ext cx="1527048" cy="588602"/>
          </a:xfrm>
          <a:prstGeom prst="rect">
            <a:avLst/>
          </a:prstGeom>
          <a:solidFill>
            <a:srgbClr val="FFFFFF">
              <a:alpha val="69804"/>
            </a:srgbClr>
          </a:solidFill>
        </p:spPr>
        <p:txBody>
          <a:bodyPr wrap="square" lIns="72000" tIns="72000" rIns="72000" bIns="72000" rtlCol="0">
            <a:noAutofit/>
          </a:bodyPr>
          <a:lstStyle/>
          <a:p>
            <a:r>
              <a:rPr lang="sv-SE" sz="1400"/>
              <a:t>Gauge head PMGG113/113-A</a:t>
            </a:r>
            <a:br>
              <a:rPr lang="sv-SE" sz="1400"/>
            </a:br>
            <a:endParaRPr lang="sv-SE" sz="1400"/>
          </a:p>
          <a:p>
            <a:endParaRPr lang="sv-SE" sz="1400"/>
          </a:p>
          <a:p>
            <a:endParaRPr lang="sv-SE" sz="1400"/>
          </a:p>
          <a:p>
            <a:endParaRPr lang="sv-SE" sz="1400"/>
          </a:p>
          <a:p>
            <a:endParaRPr lang="sv-SE" sz="1400"/>
          </a:p>
        </p:txBody>
      </p:sp>
      <p:pic>
        <p:nvPicPr>
          <p:cNvPr id="11" name="Picture 10">
            <a:extLst>
              <a:ext uri="{FF2B5EF4-FFF2-40B4-BE49-F238E27FC236}">
                <a16:creationId xmlns:a16="http://schemas.microsoft.com/office/drawing/2014/main" id="{8D8E218F-CF10-AB17-10D3-527B4EB23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8273" y="4384855"/>
            <a:ext cx="4235454" cy="2308381"/>
          </a:xfrm>
          <a:prstGeom prst="rect">
            <a:avLst/>
          </a:prstGeom>
        </p:spPr>
      </p:pic>
      <p:sp>
        <p:nvSpPr>
          <p:cNvPr id="12" name="TextBox 11">
            <a:extLst>
              <a:ext uri="{FF2B5EF4-FFF2-40B4-BE49-F238E27FC236}">
                <a16:creationId xmlns:a16="http://schemas.microsoft.com/office/drawing/2014/main" id="{8A9264FA-518D-2BE1-D2B1-F1E7B6DF250C}"/>
              </a:ext>
            </a:extLst>
          </p:cNvPr>
          <p:cNvSpPr txBox="1"/>
          <p:nvPr/>
        </p:nvSpPr>
        <p:spPr bwMode="gray">
          <a:xfrm>
            <a:off x="2301887" y="2546063"/>
            <a:ext cx="1527048" cy="2578608"/>
          </a:xfrm>
          <a:prstGeom prst="rect">
            <a:avLst/>
          </a:prstGeom>
          <a:noFill/>
        </p:spPr>
        <p:txBody>
          <a:bodyPr wrap="square" lIns="72000" tIns="72000" rIns="72000" bIns="72000" rtlCol="0">
            <a:noAutofit/>
          </a:bodyPr>
          <a:lstStyle/>
          <a:p>
            <a:r>
              <a:rPr lang="sv-SE" sz="1400"/>
              <a:t>PMG100ver3.1</a:t>
            </a:r>
          </a:p>
        </p:txBody>
      </p:sp>
      <p:pic>
        <p:nvPicPr>
          <p:cNvPr id="13" name="Picture 12" descr="A picture containing machine&#10;&#10;Description automatically generated">
            <a:extLst>
              <a:ext uri="{FF2B5EF4-FFF2-40B4-BE49-F238E27FC236}">
                <a16:creationId xmlns:a16="http://schemas.microsoft.com/office/drawing/2014/main" id="{648E778D-77CA-E93A-C876-F09BB7CC5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968" y="4278994"/>
            <a:ext cx="2591584" cy="2447925"/>
          </a:xfrm>
          <a:prstGeom prst="rect">
            <a:avLst/>
          </a:prstGeom>
        </p:spPr>
      </p:pic>
    </p:spTree>
    <p:extLst>
      <p:ext uri="{BB962C8B-B14F-4D97-AF65-F5344CB8AC3E}">
        <p14:creationId xmlns:p14="http://schemas.microsoft.com/office/powerpoint/2010/main" val="65116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0134D-1627-4DE5-80C4-756B4CC92F14}"/>
              </a:ext>
            </a:extLst>
          </p:cNvPr>
          <p:cNvSpPr>
            <a:spLocks noGrp="1"/>
          </p:cNvSpPr>
          <p:nvPr>
            <p:ph type="title"/>
          </p:nvPr>
        </p:nvSpPr>
        <p:spPr>
          <a:xfrm>
            <a:off x="407987" y="260350"/>
            <a:ext cx="9519107" cy="2447925"/>
          </a:xfrm>
        </p:spPr>
        <p:txBody>
          <a:bodyPr lIns="0" tIns="0" rIns="0" bIns="0"/>
          <a:lstStyle/>
          <a:p>
            <a:r>
              <a:rPr lang="en-US" b="1">
                <a:solidFill>
                  <a:schemeClr val="bg2"/>
                </a:solidFill>
              </a:rPr>
              <a:t>—</a:t>
            </a:r>
            <a:br>
              <a:rPr lang="en-US" b="1"/>
            </a:br>
            <a:r>
              <a:rPr lang="en-US" altLang="en-US" b="1" err="1"/>
              <a:t>Millmate</a:t>
            </a:r>
            <a:r>
              <a:rPr lang="en-US" altLang="en-US" b="1"/>
              <a:t> Thickness Gauge</a:t>
            </a:r>
            <a:br>
              <a:rPr lang="en-US" b="1"/>
            </a:br>
            <a:r>
              <a:rPr lang="sv-SE">
                <a:latin typeface="ABBvoice Light" panose="020D0403020503020204" pitchFamily="34" charset="0"/>
                <a:ea typeface="ABBvoice Light" panose="020D0403020503020204" pitchFamily="34" charset="0"/>
                <a:cs typeface="ABBvoice Light" panose="020D0403020503020204" pitchFamily="34" charset="0"/>
              </a:rPr>
              <a:t>U</a:t>
            </a:r>
            <a:r>
              <a:rPr lang="en-US" err="1">
                <a:latin typeface="ABBvoice Light" panose="020D0403020503020204" pitchFamily="34" charset="0"/>
                <a:ea typeface="ABBvoice Light" panose="020D0403020503020204" pitchFamily="34" charset="0"/>
                <a:cs typeface="ABBvoice Light" panose="020D0403020503020204" pitchFamily="34" charset="0"/>
              </a:rPr>
              <a:t>pgrade</a:t>
            </a:r>
            <a:r>
              <a:rPr lang="en-US">
                <a:latin typeface="ABBvoice Light" panose="020D0403020503020204" pitchFamily="34" charset="0"/>
                <a:ea typeface="ABBvoice Light" panose="020D0403020503020204" pitchFamily="34" charset="0"/>
                <a:cs typeface="ABBvoice Light" panose="020D0403020503020204" pitchFamily="34" charset="0"/>
              </a:rPr>
              <a:t> scope depending on installed system</a:t>
            </a:r>
            <a:br>
              <a:rPr lang="en-US"/>
            </a:br>
            <a:endParaRPr lang="en-US"/>
          </a:p>
        </p:txBody>
      </p:sp>
      <p:graphicFrame>
        <p:nvGraphicFramePr>
          <p:cNvPr id="2" name="Table 3">
            <a:extLst>
              <a:ext uri="{FF2B5EF4-FFF2-40B4-BE49-F238E27FC236}">
                <a16:creationId xmlns:a16="http://schemas.microsoft.com/office/drawing/2014/main" id="{1E1B5CCD-4B0A-7417-AACC-6F7C11EE475D}"/>
              </a:ext>
            </a:extLst>
          </p:cNvPr>
          <p:cNvGraphicFramePr>
            <a:graphicFrameLocks noGrp="1"/>
          </p:cNvGraphicFramePr>
          <p:nvPr>
            <p:extLst>
              <p:ext uri="{D42A27DB-BD31-4B8C-83A1-F6EECF244321}">
                <p14:modId xmlns:p14="http://schemas.microsoft.com/office/powerpoint/2010/main" val="285072627"/>
              </p:ext>
            </p:extLst>
          </p:nvPr>
        </p:nvGraphicFramePr>
        <p:xfrm>
          <a:off x="407989" y="2181026"/>
          <a:ext cx="11202486" cy="2962040"/>
        </p:xfrm>
        <a:graphic>
          <a:graphicData uri="http://schemas.openxmlformats.org/drawingml/2006/table">
            <a:tbl>
              <a:tblPr firstRow="1" bandRow="1">
                <a:tableStyleId>{773F8A54-F971-430D-9108-034FE38666EA}</a:tableStyleId>
              </a:tblPr>
              <a:tblGrid>
                <a:gridCol w="2411081">
                  <a:extLst>
                    <a:ext uri="{9D8B030D-6E8A-4147-A177-3AD203B41FA5}">
                      <a16:colId xmlns:a16="http://schemas.microsoft.com/office/drawing/2014/main" val="2006676079"/>
                    </a:ext>
                  </a:extLst>
                </a:gridCol>
                <a:gridCol w="1846934">
                  <a:extLst>
                    <a:ext uri="{9D8B030D-6E8A-4147-A177-3AD203B41FA5}">
                      <a16:colId xmlns:a16="http://schemas.microsoft.com/office/drawing/2014/main" val="2444831876"/>
                    </a:ext>
                  </a:extLst>
                </a:gridCol>
                <a:gridCol w="1736117">
                  <a:extLst>
                    <a:ext uri="{9D8B030D-6E8A-4147-A177-3AD203B41FA5}">
                      <a16:colId xmlns:a16="http://schemas.microsoft.com/office/drawing/2014/main" val="2752661879"/>
                    </a:ext>
                  </a:extLst>
                </a:gridCol>
                <a:gridCol w="2604177">
                  <a:extLst>
                    <a:ext uri="{9D8B030D-6E8A-4147-A177-3AD203B41FA5}">
                      <a16:colId xmlns:a16="http://schemas.microsoft.com/office/drawing/2014/main" val="3864895446"/>
                    </a:ext>
                  </a:extLst>
                </a:gridCol>
                <a:gridCol w="2604177">
                  <a:extLst>
                    <a:ext uri="{9D8B030D-6E8A-4147-A177-3AD203B41FA5}">
                      <a16:colId xmlns:a16="http://schemas.microsoft.com/office/drawing/2014/main" val="336744384"/>
                    </a:ext>
                  </a:extLst>
                </a:gridCol>
              </a:tblGrid>
              <a:tr h="371240">
                <a:tc>
                  <a:txBody>
                    <a:bodyPr/>
                    <a:lstStyle/>
                    <a:p>
                      <a:endParaRPr lang="en-US" sz="1100"/>
                    </a:p>
                  </a:txBody>
                  <a:tcPr anchor="ctr"/>
                </a:tc>
                <a:tc>
                  <a:txBody>
                    <a:bodyPr/>
                    <a:lstStyle/>
                    <a:p>
                      <a:pPr algn="ctr"/>
                      <a:r>
                        <a:rPr lang="sv-SE" sz="1100"/>
                        <a:t>3.1</a:t>
                      </a:r>
                      <a:endParaRPr lang="en-US" sz="1100"/>
                    </a:p>
                  </a:txBody>
                  <a:tcPr anchor="ctr"/>
                </a:tc>
                <a:tc>
                  <a:txBody>
                    <a:bodyPr/>
                    <a:lstStyle/>
                    <a:p>
                      <a:pPr algn="ctr"/>
                      <a:r>
                        <a:rPr lang="sv-SE" sz="1100"/>
                        <a:t>3.0</a:t>
                      </a:r>
                      <a:endParaRPr lang="en-US" sz="1100"/>
                    </a:p>
                  </a:txBody>
                  <a:tcPr anchor="ctr"/>
                </a:tc>
                <a:tc>
                  <a:txBody>
                    <a:bodyPr/>
                    <a:lstStyle/>
                    <a:p>
                      <a:pPr algn="ctr"/>
                      <a:r>
                        <a:rPr lang="sv-SE" sz="1100"/>
                        <a:t>2.5</a:t>
                      </a:r>
                      <a:endParaRPr lang="en-US" sz="1100"/>
                    </a:p>
                  </a:txBody>
                  <a:tcPr anchor="ctr"/>
                </a:tc>
                <a:tc>
                  <a:txBody>
                    <a:bodyPr/>
                    <a:lstStyle/>
                    <a:p>
                      <a:pPr algn="ctr"/>
                      <a:r>
                        <a:rPr lang="sv-SE" sz="1100"/>
                        <a:t>2.4 and older</a:t>
                      </a:r>
                      <a:endParaRPr lang="en-US" sz="1100"/>
                    </a:p>
                  </a:txBody>
                  <a:tcPr anchor="ctr"/>
                </a:tc>
                <a:extLst>
                  <a:ext uri="{0D108BD9-81ED-4DB2-BD59-A6C34878D82A}">
                    <a16:rowId xmlns:a16="http://schemas.microsoft.com/office/drawing/2014/main" val="193644215"/>
                  </a:ext>
                </a:extLst>
              </a:tr>
              <a:tr h="223121">
                <a:tc>
                  <a:txBody>
                    <a:bodyPr/>
                    <a:lstStyle/>
                    <a:p>
                      <a:r>
                        <a:rPr lang="sv-SE" sz="1000">
                          <a:latin typeface="ABBvoice Light" panose="020D0403020503020204" pitchFamily="34" charset="0"/>
                          <a:ea typeface="ABBvoice Light" panose="020D0403020503020204" pitchFamily="34" charset="0"/>
                          <a:cs typeface="ABBvoice Light" panose="020D0403020503020204" pitchFamily="34" charset="0"/>
                        </a:rPr>
                        <a:t>HMI CPU Windows 10</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extLst>
                  <a:ext uri="{0D108BD9-81ED-4DB2-BD59-A6C34878D82A}">
                    <a16:rowId xmlns:a16="http://schemas.microsoft.com/office/drawing/2014/main" val="1718833520"/>
                  </a:ext>
                </a:extLst>
              </a:tr>
              <a:tr h="223121">
                <a:tc>
                  <a:txBody>
                    <a:bodyPr/>
                    <a:lstStyle/>
                    <a:p>
                      <a:r>
                        <a:rPr lang="sv-SE" sz="1000" err="1">
                          <a:latin typeface="ABBvoice Light" panose="020D0403020503020204" pitchFamily="34" charset="0"/>
                          <a:ea typeface="ABBvoice Light" panose="020D0403020503020204" pitchFamily="34" charset="0"/>
                          <a:cs typeface="ABBvoice Light" panose="020D0403020503020204" pitchFamily="34" charset="0"/>
                        </a:rPr>
                        <a:t>Application</a:t>
                      </a:r>
                      <a:r>
                        <a:rPr lang="sv-SE" sz="1000">
                          <a:latin typeface="ABBvoice Light" panose="020D0403020503020204" pitchFamily="34" charset="0"/>
                          <a:ea typeface="ABBvoice Light" panose="020D0403020503020204" pitchFamily="34" charset="0"/>
                          <a:cs typeface="ABBvoice Light" panose="020D0403020503020204" pitchFamily="34" charset="0"/>
                        </a:rPr>
                        <a:t> SW 3.1</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extLst>
                  <a:ext uri="{0D108BD9-81ED-4DB2-BD59-A6C34878D82A}">
                    <a16:rowId xmlns:a16="http://schemas.microsoft.com/office/drawing/2014/main" val="3044263448"/>
                  </a:ext>
                </a:extLst>
              </a:tr>
              <a:tr h="223121">
                <a:tc>
                  <a:txBody>
                    <a:bodyPr/>
                    <a:lstStyle/>
                    <a:p>
                      <a:r>
                        <a:rPr lang="sv-SE" sz="1000">
                          <a:latin typeface="ABBvoice Light" panose="020D0403020503020204" pitchFamily="34" charset="0"/>
                          <a:ea typeface="ABBvoice Light" panose="020D0403020503020204" pitchFamily="34" charset="0"/>
                          <a:cs typeface="ABBvoice Light" panose="020D0403020503020204" pitchFamily="34" charset="0"/>
                        </a:rPr>
                        <a:t>OPC server and licens</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extLst>
                  <a:ext uri="{0D108BD9-81ED-4DB2-BD59-A6C34878D82A}">
                    <a16:rowId xmlns:a16="http://schemas.microsoft.com/office/drawing/2014/main" val="3002550139"/>
                  </a:ext>
                </a:extLst>
              </a:tr>
              <a:tr h="223121">
                <a:tc>
                  <a:txBody>
                    <a:bodyPr/>
                    <a:lstStyle/>
                    <a:p>
                      <a:r>
                        <a:rPr lang="sv-SE" sz="1000" err="1">
                          <a:latin typeface="ABBvoice Light" panose="020D0403020503020204" pitchFamily="34" charset="0"/>
                          <a:ea typeface="ABBvoice Light" panose="020D0403020503020204" pitchFamily="34" charset="0"/>
                          <a:cs typeface="ABBvoice Light" panose="020D0403020503020204" pitchFamily="34" charset="0"/>
                        </a:rPr>
                        <a:t>Documentation</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extLst>
                  <a:ext uri="{0D108BD9-81ED-4DB2-BD59-A6C34878D82A}">
                    <a16:rowId xmlns:a16="http://schemas.microsoft.com/office/drawing/2014/main" val="611830552"/>
                  </a:ext>
                </a:extLst>
              </a:tr>
              <a:tr h="223121">
                <a:tc>
                  <a:txBody>
                    <a:bodyPr/>
                    <a:lstStyle/>
                    <a:p>
                      <a:r>
                        <a:rPr lang="sv-SE" sz="1000" err="1">
                          <a:latin typeface="ABBvoice Light" panose="020D0403020503020204" pitchFamily="34" charset="0"/>
                          <a:ea typeface="ABBvoice Light" panose="020D0403020503020204" pitchFamily="34" charset="0"/>
                          <a:cs typeface="ABBvoice Light" panose="020D0403020503020204" pitchFamily="34" charset="0"/>
                        </a:rPr>
                        <a:t>Calibration</a:t>
                      </a:r>
                      <a:r>
                        <a:rPr lang="sv-SE" sz="1000">
                          <a:latin typeface="ABBvoice Light" panose="020D0403020503020204" pitchFamily="34" charset="0"/>
                          <a:ea typeface="ABBvoice Light" panose="020D0403020503020204" pitchFamily="34" charset="0"/>
                          <a:cs typeface="ABBvoice Light" panose="020D0403020503020204" pitchFamily="34" charset="0"/>
                        </a:rPr>
                        <a:t> </a:t>
                      </a:r>
                      <a:r>
                        <a:rPr lang="sv-SE" sz="1000" err="1">
                          <a:latin typeface="ABBvoice Light" panose="020D0403020503020204" pitchFamily="34" charset="0"/>
                          <a:ea typeface="ABBvoice Light" panose="020D0403020503020204" pitchFamily="34" charset="0"/>
                          <a:cs typeface="ABBvoice Light" panose="020D0403020503020204" pitchFamily="34" charset="0"/>
                        </a:rPr>
                        <a:t>plates</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extLst>
                  <a:ext uri="{0D108BD9-81ED-4DB2-BD59-A6C34878D82A}">
                    <a16:rowId xmlns:a16="http://schemas.microsoft.com/office/drawing/2014/main" val="2618182771"/>
                  </a:ext>
                </a:extLst>
              </a:tr>
              <a:tr h="223121">
                <a:tc>
                  <a:txBody>
                    <a:bodyPr/>
                    <a:lstStyle/>
                    <a:p>
                      <a:r>
                        <a:rPr lang="sv-SE" sz="1000">
                          <a:latin typeface="ABBvoice Light" panose="020D0403020503020204" pitchFamily="34" charset="0"/>
                          <a:ea typeface="ABBvoice Light" panose="020D0403020503020204" pitchFamily="34" charset="0"/>
                          <a:cs typeface="ABBvoice Light" panose="020D0403020503020204" pitchFamily="34" charset="0"/>
                        </a:rPr>
                        <a:t>Gauge </a:t>
                      </a:r>
                      <a:r>
                        <a:rPr lang="sv-SE" sz="1000" err="1">
                          <a:latin typeface="ABBvoice Light" panose="020D0403020503020204" pitchFamily="34" charset="0"/>
                          <a:ea typeface="ABBvoice Light" panose="020D0403020503020204" pitchFamily="34" charset="0"/>
                          <a:cs typeface="ABBvoice Light" panose="020D0403020503020204" pitchFamily="34" charset="0"/>
                        </a:rPr>
                        <a:t>head</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extLst>
                  <a:ext uri="{0D108BD9-81ED-4DB2-BD59-A6C34878D82A}">
                    <a16:rowId xmlns:a16="http://schemas.microsoft.com/office/drawing/2014/main" val="10267795"/>
                  </a:ext>
                </a:extLst>
              </a:tr>
              <a:tr h="223121">
                <a:tc>
                  <a:txBody>
                    <a:bodyPr/>
                    <a:lstStyle/>
                    <a:p>
                      <a:r>
                        <a:rPr lang="sv-SE" sz="1000">
                          <a:latin typeface="ABBvoice Light" panose="020D0403020503020204" pitchFamily="34" charset="0"/>
                          <a:ea typeface="ABBvoice Light" panose="020D0403020503020204" pitchFamily="34" charset="0"/>
                          <a:cs typeface="ABBvoice Light" panose="020D0403020503020204" pitchFamily="34" charset="0"/>
                        </a:rPr>
                        <a:t>Gauge </a:t>
                      </a:r>
                      <a:r>
                        <a:rPr lang="sv-SE" sz="1000" err="1">
                          <a:latin typeface="ABBvoice Light" panose="020D0403020503020204" pitchFamily="34" charset="0"/>
                          <a:ea typeface="ABBvoice Light" panose="020D0403020503020204" pitchFamily="34" charset="0"/>
                          <a:cs typeface="ABBvoice Light" panose="020D0403020503020204" pitchFamily="34" charset="0"/>
                        </a:rPr>
                        <a:t>holder</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extLst>
                  <a:ext uri="{0D108BD9-81ED-4DB2-BD59-A6C34878D82A}">
                    <a16:rowId xmlns:a16="http://schemas.microsoft.com/office/drawing/2014/main" val="897023995"/>
                  </a:ext>
                </a:extLst>
              </a:tr>
              <a:tr h="223121">
                <a:tc>
                  <a:txBody>
                    <a:bodyPr/>
                    <a:lstStyle/>
                    <a:p>
                      <a:pPr marL="0" marR="0" lvl="0" indent="0" algn="l" defTabSz="914491" rtl="0" eaLnBrk="1" fontAlgn="auto" latinLnBrk="0" hangingPunct="1">
                        <a:lnSpc>
                          <a:spcPct val="100000"/>
                        </a:lnSpc>
                        <a:spcBef>
                          <a:spcPts val="0"/>
                        </a:spcBef>
                        <a:spcAft>
                          <a:spcPts val="0"/>
                        </a:spcAft>
                        <a:buClrTx/>
                        <a:buSzTx/>
                        <a:buFontTx/>
                        <a:buNone/>
                        <a:tabLst/>
                        <a:defRPr/>
                      </a:pPr>
                      <a:r>
                        <a:rPr lang="sv-SE" sz="1000">
                          <a:latin typeface="ABBvoice Light" panose="020D0403020503020204" pitchFamily="34" charset="0"/>
                          <a:ea typeface="ABBvoice Light" panose="020D0403020503020204" pitchFamily="34" charset="0"/>
                          <a:cs typeface="ABBvoice Light" panose="020D0403020503020204" pitchFamily="34" charset="0"/>
                        </a:rPr>
                        <a:t>Integration</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extLst>
                  <a:ext uri="{0D108BD9-81ED-4DB2-BD59-A6C34878D82A}">
                    <a16:rowId xmlns:a16="http://schemas.microsoft.com/office/drawing/2014/main" val="3094957033"/>
                  </a:ext>
                </a:extLst>
              </a:tr>
              <a:tr h="223121">
                <a:tc>
                  <a:txBody>
                    <a:bodyPr/>
                    <a:lstStyle/>
                    <a:p>
                      <a:r>
                        <a:rPr lang="sv-SE" sz="1000">
                          <a:latin typeface="ABBvoice Light" panose="020D0403020503020204" pitchFamily="34" charset="0"/>
                          <a:ea typeface="ABBvoice Light" panose="020D0403020503020204" pitchFamily="34" charset="0"/>
                          <a:cs typeface="ABBvoice Light" panose="020D0403020503020204" pitchFamily="34" charset="0"/>
                        </a:rPr>
                        <a:t>Control </a:t>
                      </a:r>
                      <a:r>
                        <a:rPr lang="sv-SE" sz="1000" err="1">
                          <a:latin typeface="ABBvoice Light" panose="020D0403020503020204" pitchFamily="34" charset="0"/>
                          <a:ea typeface="ABBvoice Light" panose="020D0403020503020204" pitchFamily="34" charset="0"/>
                          <a:cs typeface="ABBvoice Light" panose="020D0403020503020204" pitchFamily="34" charset="0"/>
                        </a:rPr>
                        <a:t>Unit</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p>
                  </a:txBody>
                  <a:tcPr/>
                </a:tc>
                <a:extLst>
                  <a:ext uri="{0D108BD9-81ED-4DB2-BD59-A6C34878D82A}">
                    <a16:rowId xmlns:a16="http://schemas.microsoft.com/office/drawing/2014/main" val="201189730"/>
                  </a:ext>
                </a:extLst>
              </a:tr>
              <a:tr h="223121">
                <a:tc>
                  <a:txBody>
                    <a:bodyPr/>
                    <a:lstStyle/>
                    <a:p>
                      <a:r>
                        <a:rPr lang="sv-SE" sz="1000" err="1">
                          <a:latin typeface="ABBvoice Light" panose="020D0403020503020204" pitchFamily="34" charset="0"/>
                          <a:ea typeface="ABBvoice Light" panose="020D0403020503020204" pitchFamily="34" charset="0"/>
                          <a:cs typeface="ABBvoice Light" panose="020D0403020503020204" pitchFamily="34" charset="0"/>
                        </a:rPr>
                        <a:t>Hydraulic</a:t>
                      </a:r>
                      <a:r>
                        <a:rPr lang="sv-SE" sz="1000">
                          <a:latin typeface="ABBvoice Light" panose="020D0403020503020204" pitchFamily="34" charset="0"/>
                          <a:ea typeface="ABBvoice Light" panose="020D0403020503020204" pitchFamily="34" charset="0"/>
                          <a:cs typeface="ABBvoice Light" panose="020D0403020503020204" pitchFamily="34" charset="0"/>
                        </a:rPr>
                        <a:t> block, </a:t>
                      </a:r>
                    </a:p>
                    <a:p>
                      <a:r>
                        <a:rPr lang="sv-SE" sz="1000" err="1">
                          <a:latin typeface="ABBvoice Light" panose="020D0403020503020204" pitchFamily="34" charset="0"/>
                          <a:ea typeface="ABBvoice Light" panose="020D0403020503020204" pitchFamily="34" charset="0"/>
                          <a:cs typeface="ABBvoice Light" panose="020D0403020503020204" pitchFamily="34" charset="0"/>
                        </a:rPr>
                        <a:t>cables</a:t>
                      </a:r>
                      <a:r>
                        <a:rPr lang="sv-SE" sz="1000">
                          <a:latin typeface="ABBvoice Light" panose="020D0403020503020204" pitchFamily="34" charset="0"/>
                          <a:ea typeface="ABBvoice Light" panose="020D0403020503020204" pitchFamily="34" charset="0"/>
                          <a:cs typeface="ABBvoice Light" panose="020D0403020503020204" pitchFamily="34" charset="0"/>
                        </a:rPr>
                        <a:t>, position sensors</a:t>
                      </a:r>
                      <a:endParaRPr lang="en-US" sz="1000">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tc>
                  <a:txBody>
                    <a:bodyPr/>
                    <a:lstStyle/>
                    <a:p>
                      <a:pPr marL="0" algn="ctr" defTabSz="914491" rtl="0" eaLnBrk="1" latinLnBrk="0" hangingPunct="1"/>
                      <a:r>
                        <a:rPr lang="sv-SE"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rPr>
                        <a:t>x</a:t>
                      </a:r>
                      <a:endParaRPr lang="en-US" sz="1000" kern="1200">
                        <a:solidFill>
                          <a:schemeClr val="dk1"/>
                        </a:solidFill>
                        <a:latin typeface="ABBvoice Light" panose="020D0403020503020204" pitchFamily="34" charset="0"/>
                        <a:ea typeface="ABBvoice Light" panose="020D0403020503020204" pitchFamily="34" charset="0"/>
                        <a:cs typeface="ABBvoice Light" panose="020D0403020503020204" pitchFamily="34" charset="0"/>
                      </a:endParaRPr>
                    </a:p>
                  </a:txBody>
                  <a:tcPr/>
                </a:tc>
                <a:extLst>
                  <a:ext uri="{0D108BD9-81ED-4DB2-BD59-A6C34878D82A}">
                    <a16:rowId xmlns:a16="http://schemas.microsoft.com/office/drawing/2014/main" val="3614743220"/>
                  </a:ext>
                </a:extLst>
              </a:tr>
            </a:tbl>
          </a:graphicData>
        </a:graphic>
      </p:graphicFrame>
    </p:spTree>
    <p:extLst>
      <p:ext uri="{BB962C8B-B14F-4D97-AF65-F5344CB8AC3E}">
        <p14:creationId xmlns:p14="http://schemas.microsoft.com/office/powerpoint/2010/main" val="346463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876783-33C4-4508-9B16-B2DBA381CF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0390F7D2-81C6-4BBF-8B31-EDD0E95736B4}"/>
              </a:ext>
            </a:extLst>
          </p:cNvPr>
          <p:cNvSpPr>
            <a:spLocks noGrp="1"/>
          </p:cNvSpPr>
          <p:nvPr>
            <p:ph type="title"/>
          </p:nvPr>
        </p:nvSpPr>
        <p:spPr>
          <a:xfrm>
            <a:off x="4380565" y="1268413"/>
            <a:ext cx="3885129" cy="4320827"/>
          </a:xfrm>
        </p:spPr>
        <p:txBody>
          <a:bodyPr/>
          <a:lstStyle/>
          <a:p>
            <a:r>
              <a:rPr lang="en-US" sz="4800" b="1"/>
              <a:t>—</a:t>
            </a:r>
            <a:br>
              <a:rPr lang="en-US" sz="4800" b="1"/>
            </a:br>
            <a:r>
              <a:rPr lang="en-US" sz="4800" b="1"/>
              <a:t>Success cases</a:t>
            </a:r>
            <a:br>
              <a:rPr lang="en-US" sz="4800"/>
            </a:br>
            <a:endParaRPr lang="en-US" sz="4800">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6" name="Text Placeholder 5">
            <a:extLst>
              <a:ext uri="{FF2B5EF4-FFF2-40B4-BE49-F238E27FC236}">
                <a16:creationId xmlns:a16="http://schemas.microsoft.com/office/drawing/2014/main" id="{D7E0EEB3-FED7-41DB-A01B-849B3B01055F}"/>
              </a:ext>
            </a:extLst>
          </p:cNvPr>
          <p:cNvSpPr>
            <a:spLocks noGrp="1"/>
          </p:cNvSpPr>
          <p:nvPr>
            <p:ph type="body" sz="quarter" idx="11"/>
          </p:nvPr>
        </p:nvSpPr>
        <p:spPr/>
        <p:txBody>
          <a:bodyPr/>
          <a:lstStyle/>
          <a:p>
            <a:r>
              <a:rPr lang="en-US"/>
              <a:t>8</a:t>
            </a:r>
          </a:p>
        </p:txBody>
      </p:sp>
    </p:spTree>
    <p:extLst>
      <p:ext uri="{BB962C8B-B14F-4D97-AF65-F5344CB8AC3E}">
        <p14:creationId xmlns:p14="http://schemas.microsoft.com/office/powerpoint/2010/main" val="104266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58546A-9CA7-433C-B52D-0F8501BF8F32}"/>
              </a:ext>
            </a:extLst>
          </p:cNvPr>
          <p:cNvSpPr>
            <a:spLocks noGrp="1"/>
          </p:cNvSpPr>
          <p:nvPr>
            <p:ph type="title"/>
          </p:nvPr>
        </p:nvSpPr>
        <p:spPr>
          <a:xfrm>
            <a:off x="407988" y="192614"/>
            <a:ext cx="3741981" cy="1655763"/>
          </a:xfrm>
        </p:spPr>
        <p:txBody>
          <a:bodyPr lIns="0" tIns="0" rIns="0" bIns="0"/>
          <a:lstStyle/>
          <a:p>
            <a:r>
              <a:rPr lang="en-US" b="1">
                <a:solidFill>
                  <a:srgbClr val="FF0000"/>
                </a:solidFill>
                <a:latin typeface="ABBvoice CNSG" panose="020B0600000000000000" pitchFamily="34" charset="-122"/>
                <a:ea typeface="ABBvoice CNSG" panose="020B0600000000000000" pitchFamily="34" charset="-122"/>
              </a:rPr>
              <a:t>—</a:t>
            </a:r>
            <a:br>
              <a:rPr lang="en-US" b="1">
                <a:latin typeface="ABBvoice CNSG" panose="020B0600000000000000" pitchFamily="34" charset="-122"/>
                <a:ea typeface="ABBvoice CNSG" panose="020B0600000000000000" pitchFamily="34" charset="-122"/>
              </a:rPr>
            </a:br>
            <a:r>
              <a:rPr lang="en-US" b="1">
                <a:latin typeface="+mn-lt"/>
                <a:ea typeface="ABBvoice CNSG" panose="020B0600000000000000" pitchFamily="34" charset="-122"/>
              </a:rPr>
              <a:t>At the heart of what we do…</a:t>
            </a:r>
            <a:br>
              <a:rPr lang="en-US" b="1">
                <a:latin typeface="ABBvoice CNSG" panose="020B0600000000000000" pitchFamily="34" charset="-122"/>
                <a:ea typeface="ABBvoice CNSG" panose="020B0600000000000000" pitchFamily="34" charset="-122"/>
              </a:rPr>
            </a:br>
            <a:endParaRPr lang="en-US">
              <a:latin typeface="ABBvoice CNSG" panose="020B0600000000000000" pitchFamily="34" charset="-122"/>
              <a:ea typeface="ABBvoice CNSG" panose="020B0600000000000000" pitchFamily="34" charset="-122"/>
            </a:endParaRPr>
          </a:p>
        </p:txBody>
      </p:sp>
      <p:grpSp>
        <p:nvGrpSpPr>
          <p:cNvPr id="4" name="Group 3">
            <a:extLst>
              <a:ext uri="{FF2B5EF4-FFF2-40B4-BE49-F238E27FC236}">
                <a16:creationId xmlns:a16="http://schemas.microsoft.com/office/drawing/2014/main" id="{F4A16597-0975-4DE9-9F25-7B0AA8D24971}"/>
              </a:ext>
            </a:extLst>
          </p:cNvPr>
          <p:cNvGrpSpPr/>
          <p:nvPr/>
        </p:nvGrpSpPr>
        <p:grpSpPr>
          <a:xfrm>
            <a:off x="1498904" y="2070002"/>
            <a:ext cx="1644346" cy="4794250"/>
            <a:chOff x="0" y="1"/>
            <a:chExt cx="2351088" cy="6854824"/>
          </a:xfrm>
        </p:grpSpPr>
        <p:sp>
          <p:nvSpPr>
            <p:cNvPr id="9" name="Rectangle 8">
              <a:extLst>
                <a:ext uri="{FF2B5EF4-FFF2-40B4-BE49-F238E27FC236}">
                  <a16:creationId xmlns:a16="http://schemas.microsoft.com/office/drawing/2014/main" id="{373AEF84-DBD4-41AC-962E-C332254F857A}"/>
                </a:ext>
              </a:extLst>
            </p:cNvPr>
            <p:cNvSpPr/>
            <p:nvPr/>
          </p:nvSpPr>
          <p:spPr bwMode="gray">
            <a:xfrm>
              <a:off x="0" y="1"/>
              <a:ext cx="2351088" cy="2132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F83C576F-9953-41F4-826F-367165126741}"/>
                </a:ext>
              </a:extLst>
            </p:cNvPr>
            <p:cNvSpPr/>
            <p:nvPr/>
          </p:nvSpPr>
          <p:spPr bwMode="gray">
            <a:xfrm>
              <a:off x="0" y="2276873"/>
              <a:ext cx="2351088" cy="2232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C796B84B-C0DF-4837-881B-BF0354D71E35}"/>
                </a:ext>
              </a:extLst>
            </p:cNvPr>
            <p:cNvSpPr/>
            <p:nvPr/>
          </p:nvSpPr>
          <p:spPr bwMode="gray">
            <a:xfrm>
              <a:off x="0" y="4653136"/>
              <a:ext cx="2351087" cy="2201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Content Placeholder 3">
              <a:extLst>
                <a:ext uri="{FF2B5EF4-FFF2-40B4-BE49-F238E27FC236}">
                  <a16:creationId xmlns:a16="http://schemas.microsoft.com/office/drawing/2014/main" id="{6F29101C-0815-4504-B24D-9E0338AD9858}"/>
                </a:ext>
              </a:extLst>
            </p:cNvPr>
            <p:cNvSpPr txBox="1">
              <a:spLocks/>
            </p:cNvSpPr>
            <p:nvPr/>
          </p:nvSpPr>
          <p:spPr bwMode="gray">
            <a:xfrm>
              <a:off x="261144" y="1486341"/>
              <a:ext cx="1828800" cy="396001"/>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b="1" cap="all" spc="200">
                  <a:latin typeface="+mj-lt"/>
                  <a:ea typeface="ABBvoice Light" panose="020D0403020503020204" pitchFamily="34" charset="0"/>
                  <a:cs typeface="ABBvoice Light" panose="020D0403020503020204" pitchFamily="34" charset="0"/>
                </a:rPr>
                <a:t>PEOPLE</a:t>
              </a:r>
            </a:p>
          </p:txBody>
        </p:sp>
        <p:sp>
          <p:nvSpPr>
            <p:cNvPr id="19" name="Content Placeholder 3">
              <a:extLst>
                <a:ext uri="{FF2B5EF4-FFF2-40B4-BE49-F238E27FC236}">
                  <a16:creationId xmlns:a16="http://schemas.microsoft.com/office/drawing/2014/main" id="{C9DAC132-B373-4EBA-A9AA-478EEDB1EBA2}"/>
                </a:ext>
              </a:extLst>
            </p:cNvPr>
            <p:cNvSpPr txBox="1">
              <a:spLocks/>
            </p:cNvSpPr>
            <p:nvPr/>
          </p:nvSpPr>
          <p:spPr bwMode="gray">
            <a:xfrm>
              <a:off x="0" y="3834772"/>
              <a:ext cx="2351087" cy="396001"/>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b="1" cap="all" spc="200">
                  <a:solidFill>
                    <a:schemeClr val="bg1"/>
                  </a:solidFill>
                  <a:latin typeface="+mj-lt"/>
                  <a:ea typeface="ABBvoice Light" panose="020D0403020503020204" pitchFamily="34" charset="0"/>
                  <a:cs typeface="ABBvoice Light" panose="020D0403020503020204" pitchFamily="34" charset="0"/>
                </a:rPr>
                <a:t>Customers &amp; Partners</a:t>
              </a:r>
            </a:p>
          </p:txBody>
        </p:sp>
        <p:sp>
          <p:nvSpPr>
            <p:cNvPr id="20" name="Content Placeholder 3">
              <a:extLst>
                <a:ext uri="{FF2B5EF4-FFF2-40B4-BE49-F238E27FC236}">
                  <a16:creationId xmlns:a16="http://schemas.microsoft.com/office/drawing/2014/main" id="{7091F60B-8A7B-4592-A83E-55511580F514}"/>
                </a:ext>
              </a:extLst>
            </p:cNvPr>
            <p:cNvSpPr txBox="1">
              <a:spLocks/>
            </p:cNvSpPr>
            <p:nvPr/>
          </p:nvSpPr>
          <p:spPr bwMode="gray">
            <a:xfrm>
              <a:off x="0" y="6017553"/>
              <a:ext cx="2351088" cy="396001"/>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b="1" cap="all" spc="200">
                  <a:latin typeface="+mj-lt"/>
                  <a:ea typeface="ABBvoice Light" panose="020D0403020503020204" pitchFamily="34" charset="0"/>
                  <a:cs typeface="ABBvoice Light" panose="020D0403020503020204" pitchFamily="34" charset="0"/>
                </a:rPr>
                <a:t>Innovation &amp; Digitalization</a:t>
              </a:r>
            </a:p>
          </p:txBody>
        </p:sp>
      </p:grpSp>
      <p:pic>
        <p:nvPicPr>
          <p:cNvPr id="21" name="Graphic 20">
            <a:extLst>
              <a:ext uri="{FF2B5EF4-FFF2-40B4-BE49-F238E27FC236}">
                <a16:creationId xmlns:a16="http://schemas.microsoft.com/office/drawing/2014/main" id="{C93CFAE2-B608-4EE4-AFFA-DFD2A0E07E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7062" y="5522215"/>
            <a:ext cx="662940" cy="662940"/>
          </a:xfrm>
          <a:prstGeom prst="rect">
            <a:avLst/>
          </a:prstGeom>
        </p:spPr>
      </p:pic>
      <p:pic>
        <p:nvPicPr>
          <p:cNvPr id="22" name="Graphic 21">
            <a:extLst>
              <a:ext uri="{FF2B5EF4-FFF2-40B4-BE49-F238E27FC236}">
                <a16:creationId xmlns:a16="http://schemas.microsoft.com/office/drawing/2014/main" id="{149A7F39-6ADD-4D97-ACE7-7C6EA241D0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7062" y="3985339"/>
            <a:ext cx="662940" cy="662940"/>
          </a:xfrm>
          <a:prstGeom prst="rect">
            <a:avLst/>
          </a:prstGeom>
        </p:spPr>
      </p:pic>
      <p:pic>
        <p:nvPicPr>
          <p:cNvPr id="23" name="Graphic 22">
            <a:extLst>
              <a:ext uri="{FF2B5EF4-FFF2-40B4-BE49-F238E27FC236}">
                <a16:creationId xmlns:a16="http://schemas.microsoft.com/office/drawing/2014/main" id="{FE1CB3C8-3F0A-4734-ACAD-12CF40CD25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67062" y="2342851"/>
            <a:ext cx="662940" cy="662940"/>
          </a:xfrm>
          <a:prstGeom prst="rect">
            <a:avLst/>
          </a:prstGeom>
        </p:spPr>
      </p:pic>
      <p:pic>
        <p:nvPicPr>
          <p:cNvPr id="37" name="Picture Placeholder 36">
            <a:extLst>
              <a:ext uri="{FF2B5EF4-FFF2-40B4-BE49-F238E27FC236}">
                <a16:creationId xmlns:a16="http://schemas.microsoft.com/office/drawing/2014/main" id="{43E9134B-96D8-4FAB-B545-EC55E702C5C8}"/>
              </a:ext>
            </a:extLst>
          </p:cNvPr>
          <p:cNvPicPr>
            <a:picLocks noGrp="1" noChangeAspect="1"/>
          </p:cNvPicPr>
          <p:nvPr>
            <p:ph type="pic" sz="quarter" idx="12"/>
          </p:nvPr>
        </p:nvPicPr>
        <p:blipFill rotWithShape="1">
          <a:blip r:embed="rId8" cstate="screen">
            <a:extLst>
              <a:ext uri="{28A0092B-C50C-407E-A947-70E740481C1C}">
                <a14:useLocalDpi xmlns:a14="http://schemas.microsoft.com/office/drawing/2010/main"/>
              </a:ext>
            </a:extLst>
          </a:blip>
          <a:srcRect/>
          <a:stretch/>
        </p:blipFill>
        <p:spPr>
          <a:xfrm>
            <a:off x="4727576" y="0"/>
            <a:ext cx="2736849" cy="3357563"/>
          </a:xfrm>
        </p:spPr>
      </p:pic>
      <p:sp>
        <p:nvSpPr>
          <p:cNvPr id="3" name="Picture Placeholder 2">
            <a:extLst>
              <a:ext uri="{FF2B5EF4-FFF2-40B4-BE49-F238E27FC236}">
                <a16:creationId xmlns:a16="http://schemas.microsoft.com/office/drawing/2014/main" id="{F23517C7-91C0-4625-8E2E-DFF8C9964176}"/>
              </a:ext>
            </a:extLst>
          </p:cNvPr>
          <p:cNvSpPr>
            <a:spLocks noGrp="1"/>
          </p:cNvSpPr>
          <p:nvPr>
            <p:ph type="pic" sz="quarter" idx="13"/>
          </p:nvPr>
        </p:nvSpPr>
        <p:spPr/>
        <p:txBody>
          <a:bodyPr/>
          <a:lstStyle/>
          <a:p>
            <a:endParaRPr lang="en-US"/>
          </a:p>
        </p:txBody>
      </p:sp>
      <p:sp>
        <p:nvSpPr>
          <p:cNvPr id="7" name="Picture Placeholder 6">
            <a:extLst>
              <a:ext uri="{FF2B5EF4-FFF2-40B4-BE49-F238E27FC236}">
                <a16:creationId xmlns:a16="http://schemas.microsoft.com/office/drawing/2014/main" id="{AD68F0E2-DBDF-4110-AF9F-81AFF8CD7E82}"/>
              </a:ext>
            </a:extLst>
          </p:cNvPr>
          <p:cNvSpPr>
            <a:spLocks noGrp="1"/>
          </p:cNvSpPr>
          <p:nvPr>
            <p:ph type="pic" sz="quarter" idx="11"/>
          </p:nvPr>
        </p:nvSpPr>
        <p:spPr/>
        <p:txBody>
          <a:bodyPr/>
          <a:lstStyle/>
          <a:p>
            <a:endParaRPr lang="en-US"/>
          </a:p>
        </p:txBody>
      </p:sp>
      <p:pic>
        <p:nvPicPr>
          <p:cNvPr id="1026" name="Picture 2">
            <a:extLst>
              <a:ext uri="{FF2B5EF4-FFF2-40B4-BE49-F238E27FC236}">
                <a16:creationId xmlns:a16="http://schemas.microsoft.com/office/drawing/2014/main" id="{CD6B29F0-2021-47A6-841E-B7E64D237E4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727576" y="3500439"/>
            <a:ext cx="7464424" cy="3363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26E39F-543C-4F9B-9EA6-AF6018A2D9C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478"/>
          <a:stretch/>
        </p:blipFill>
        <p:spPr bwMode="auto">
          <a:xfrm>
            <a:off x="7608888" y="-6253"/>
            <a:ext cx="4583111" cy="335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4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6A324-3D71-439E-8808-52C31F2394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 y="-1725"/>
            <a:ext cx="12191895" cy="6857940"/>
          </a:xfrm>
          <a:prstGeom prst="rect">
            <a:avLst/>
          </a:prstGeom>
        </p:spPr>
      </p:pic>
      <p:sp>
        <p:nvSpPr>
          <p:cNvPr id="2" name="Title 1">
            <a:extLst>
              <a:ext uri="{FF2B5EF4-FFF2-40B4-BE49-F238E27FC236}">
                <a16:creationId xmlns:a16="http://schemas.microsoft.com/office/drawing/2014/main" id="{32EDD0BF-E3D3-4C9E-873A-A4BE3CF4DFD6}"/>
              </a:ext>
            </a:extLst>
          </p:cNvPr>
          <p:cNvSpPr>
            <a:spLocks noGrp="1"/>
          </p:cNvSpPr>
          <p:nvPr>
            <p:ph type="title"/>
          </p:nvPr>
        </p:nvSpPr>
        <p:spPr>
          <a:xfrm>
            <a:off x="407989" y="260350"/>
            <a:ext cx="4695640" cy="1655763"/>
          </a:xfrm>
        </p:spPr>
        <p:txBody>
          <a:bodyPr lIns="0" tIns="0" rIns="0" bIns="0"/>
          <a:lstStyle/>
          <a:p>
            <a:r>
              <a:rPr lang="en-US" b="1">
                <a:solidFill>
                  <a:schemeClr val="bg1"/>
                </a:solidFill>
              </a:rPr>
              <a:t>—</a:t>
            </a:r>
            <a:br>
              <a:rPr lang="en-US" b="1">
                <a:solidFill>
                  <a:schemeClr val="bg1"/>
                </a:solidFill>
              </a:rPr>
            </a:br>
            <a:r>
              <a:rPr lang="en-US" b="1">
                <a:solidFill>
                  <a:schemeClr val="bg1"/>
                </a:solidFill>
              </a:rPr>
              <a:t>Installation &amp; commissioning</a:t>
            </a:r>
            <a:br>
              <a:rPr lang="en-US" b="1">
                <a:solidFill>
                  <a:schemeClr val="bg1"/>
                </a:solidFill>
              </a:rPr>
            </a:br>
            <a:r>
              <a:rPr lang="en-US">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Aluminum | China</a:t>
            </a:r>
            <a:endParaRPr lang="en-US">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5" name="Content Placeholder 3">
            <a:extLst>
              <a:ext uri="{FF2B5EF4-FFF2-40B4-BE49-F238E27FC236}">
                <a16:creationId xmlns:a16="http://schemas.microsoft.com/office/drawing/2014/main" id="{8C92C7A2-8D41-4D45-AF3C-E439AB987138}"/>
              </a:ext>
            </a:extLst>
          </p:cNvPr>
          <p:cNvSpPr txBox="1">
            <a:spLocks/>
          </p:cNvSpPr>
          <p:nvPr/>
        </p:nvSpPr>
        <p:spPr bwMode="gray">
          <a:xfrm>
            <a:off x="407989" y="2737482"/>
            <a:ext cx="4440458" cy="824359"/>
          </a:xfrm>
          <a:prstGeom prst="rect">
            <a:avLst/>
          </a:prstGeom>
        </p:spPr>
        <p:txBody>
          <a:bodyPr lIns="0" tIns="0" rIns="0" bIns="0"/>
          <a:lstStyle>
            <a:defPPr>
              <a:defRPr lang="en-US"/>
            </a:defPPr>
            <a:lvl1pPr indent="0" defTabSz="914491">
              <a:spcBef>
                <a:spcPts val="600"/>
              </a:spcBef>
              <a:buFont typeface="Arial" panose="020B0604020202020204" pitchFamily="34" charset="0"/>
              <a:buNone/>
              <a:defRPr>
                <a:solidFill>
                  <a:schemeClr val="bg1"/>
                </a:solidFill>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sz="1600"/>
              <a:t>Engineers </a:t>
            </a:r>
            <a:r>
              <a:rPr lang="en-US" sz="1600" b="1"/>
              <a:t>commissioned</a:t>
            </a:r>
            <a:r>
              <a:rPr lang="en-US" sz="1600"/>
              <a:t> an ABB </a:t>
            </a:r>
            <a:r>
              <a:rPr lang="en-US" sz="1600" err="1"/>
              <a:t>Stressometer</a:t>
            </a:r>
            <a:r>
              <a:rPr lang="en-US" sz="1600"/>
              <a:t> Flatness System in </a:t>
            </a:r>
            <a:r>
              <a:rPr lang="en-US" sz="1600" b="1"/>
              <a:t>2.5 days</a:t>
            </a:r>
            <a:r>
              <a:rPr lang="en-US" sz="1600"/>
              <a:t> for a Chinese aluminum leader </a:t>
            </a:r>
          </a:p>
        </p:txBody>
      </p:sp>
      <p:sp>
        <p:nvSpPr>
          <p:cNvPr id="6" name="Content Placeholder 3">
            <a:extLst>
              <a:ext uri="{FF2B5EF4-FFF2-40B4-BE49-F238E27FC236}">
                <a16:creationId xmlns:a16="http://schemas.microsoft.com/office/drawing/2014/main" id="{BB8AD214-6C5B-4739-8A24-BF14F64D297A}"/>
              </a:ext>
            </a:extLst>
          </p:cNvPr>
          <p:cNvSpPr txBox="1">
            <a:spLocks/>
          </p:cNvSpPr>
          <p:nvPr/>
        </p:nvSpPr>
        <p:spPr bwMode="gray">
          <a:xfrm>
            <a:off x="407989" y="3612911"/>
            <a:ext cx="4440458" cy="824359"/>
          </a:xfrm>
          <a:prstGeom prst="rect">
            <a:avLst/>
          </a:prstGeom>
        </p:spPr>
        <p:txBody>
          <a:bodyPr lIns="0" tIns="0" rIns="0" bIns="0"/>
          <a:lstStyle>
            <a:defPPr>
              <a:defRPr lang="en-US"/>
            </a:defPPr>
            <a:lvl1pPr indent="0" defTabSz="914491">
              <a:spcBef>
                <a:spcPts val="600"/>
              </a:spcBef>
              <a:buFont typeface="Arial" panose="020B0604020202020204" pitchFamily="34" charset="0"/>
              <a:buNone/>
              <a:defRPr>
                <a:solidFill>
                  <a:schemeClr val="bg1"/>
                </a:solidFill>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sz="1600"/>
              <a:t>The </a:t>
            </a:r>
            <a:r>
              <a:rPr lang="en-US" sz="1600" err="1"/>
              <a:t>Stressometer</a:t>
            </a:r>
            <a:r>
              <a:rPr lang="en-US" sz="1600"/>
              <a:t> </a:t>
            </a:r>
            <a:r>
              <a:rPr lang="en-US" sz="1600" b="1"/>
              <a:t>replaced a competing version </a:t>
            </a:r>
            <a:r>
              <a:rPr lang="en-US" sz="1600"/>
              <a:t>that was installed only a few years before</a:t>
            </a:r>
          </a:p>
        </p:txBody>
      </p:sp>
      <p:sp>
        <p:nvSpPr>
          <p:cNvPr id="7" name="Content Placeholder 3">
            <a:extLst>
              <a:ext uri="{FF2B5EF4-FFF2-40B4-BE49-F238E27FC236}">
                <a16:creationId xmlns:a16="http://schemas.microsoft.com/office/drawing/2014/main" id="{04BF7C3C-D02B-4E36-B4B2-77A5A8FFB1E7}"/>
              </a:ext>
            </a:extLst>
          </p:cNvPr>
          <p:cNvSpPr txBox="1">
            <a:spLocks/>
          </p:cNvSpPr>
          <p:nvPr/>
        </p:nvSpPr>
        <p:spPr bwMode="gray">
          <a:xfrm>
            <a:off x="407989" y="4584362"/>
            <a:ext cx="4440458" cy="824359"/>
          </a:xfrm>
          <a:prstGeom prst="rect">
            <a:avLst/>
          </a:prstGeom>
        </p:spPr>
        <p:txBody>
          <a:bodyPr lIns="0" tIns="0" rIns="0" bIns="0"/>
          <a:lstStyle>
            <a:defPPr>
              <a:defRPr lang="en-US"/>
            </a:defPPr>
            <a:lvl1pPr indent="0" defTabSz="914491">
              <a:spcBef>
                <a:spcPts val="600"/>
              </a:spcBef>
              <a:buFont typeface="Arial" panose="020B0604020202020204" pitchFamily="34" charset="0"/>
              <a:buNone/>
              <a:defRPr>
                <a:solidFill>
                  <a:schemeClr val="bg1"/>
                </a:solidFill>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sz="1600"/>
              <a:t>Because of the fast, efficient start-up, the customer achieved </a:t>
            </a:r>
            <a:r>
              <a:rPr lang="en-US" sz="1600" b="1"/>
              <a:t>better strip quality and higher productivity sooner than expected</a:t>
            </a:r>
            <a:r>
              <a:rPr lang="en-US" sz="1600"/>
              <a:t>, eventually resulting in millions of dollars of </a:t>
            </a:r>
            <a:r>
              <a:rPr lang="en-US" sz="1600" b="1"/>
              <a:t>additional value created</a:t>
            </a:r>
            <a:endParaRPr lang="de-DE" sz="1100"/>
          </a:p>
        </p:txBody>
      </p:sp>
    </p:spTree>
    <p:extLst>
      <p:ext uri="{BB962C8B-B14F-4D97-AF65-F5344CB8AC3E}">
        <p14:creationId xmlns:p14="http://schemas.microsoft.com/office/powerpoint/2010/main" val="25423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6A324-3D71-439E-8808-52C31F2394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 y="-1725"/>
            <a:ext cx="12191895" cy="6857940"/>
          </a:xfrm>
          <a:prstGeom prst="rect">
            <a:avLst/>
          </a:prstGeom>
        </p:spPr>
      </p:pic>
      <p:sp>
        <p:nvSpPr>
          <p:cNvPr id="2" name="Title 1">
            <a:extLst>
              <a:ext uri="{FF2B5EF4-FFF2-40B4-BE49-F238E27FC236}">
                <a16:creationId xmlns:a16="http://schemas.microsoft.com/office/drawing/2014/main" id="{32EDD0BF-E3D3-4C9E-873A-A4BE3CF4DFD6}"/>
              </a:ext>
            </a:extLst>
          </p:cNvPr>
          <p:cNvSpPr>
            <a:spLocks noGrp="1"/>
          </p:cNvSpPr>
          <p:nvPr>
            <p:ph type="title"/>
          </p:nvPr>
        </p:nvSpPr>
        <p:spPr>
          <a:xfrm>
            <a:off x="407989" y="260350"/>
            <a:ext cx="4695640" cy="1655763"/>
          </a:xfrm>
        </p:spPr>
        <p:txBody>
          <a:bodyPr lIns="0" tIns="0" rIns="0" bIns="0"/>
          <a:lstStyle/>
          <a:p>
            <a:r>
              <a:rPr lang="en-US" b="1">
                <a:solidFill>
                  <a:schemeClr val="bg1"/>
                </a:solidFill>
              </a:rPr>
              <a:t>—</a:t>
            </a:r>
            <a:br>
              <a:rPr lang="en-US" b="1">
                <a:solidFill>
                  <a:schemeClr val="bg1"/>
                </a:solidFill>
              </a:rPr>
            </a:br>
            <a:r>
              <a:rPr lang="en-US" b="1">
                <a:solidFill>
                  <a:schemeClr val="bg1"/>
                </a:solidFill>
              </a:rPr>
              <a:t>Remote start-up</a:t>
            </a:r>
            <a:br>
              <a:rPr lang="en-US" b="1">
                <a:solidFill>
                  <a:schemeClr val="bg1"/>
                </a:solidFill>
              </a:rPr>
            </a:br>
            <a:r>
              <a:rPr lang="en-US">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Metals | Brazil</a:t>
            </a:r>
            <a:endParaRPr lang="en-US">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5" name="Content Placeholder 3">
            <a:extLst>
              <a:ext uri="{FF2B5EF4-FFF2-40B4-BE49-F238E27FC236}">
                <a16:creationId xmlns:a16="http://schemas.microsoft.com/office/drawing/2014/main" id="{8C92C7A2-8D41-4D45-AF3C-E439AB987138}"/>
              </a:ext>
            </a:extLst>
          </p:cNvPr>
          <p:cNvSpPr txBox="1">
            <a:spLocks/>
          </p:cNvSpPr>
          <p:nvPr/>
        </p:nvSpPr>
        <p:spPr bwMode="gray">
          <a:xfrm>
            <a:off x="407989" y="2737482"/>
            <a:ext cx="4440458" cy="824359"/>
          </a:xfrm>
          <a:prstGeom prst="rect">
            <a:avLst/>
          </a:prstGeom>
        </p:spPr>
        <p:txBody>
          <a:bodyPr lIns="0" tIns="0" rIns="0" bIns="0"/>
          <a:lstStyle>
            <a:defPPr>
              <a:defRPr lang="en-US"/>
            </a:defPPr>
            <a:lvl1pPr indent="0" defTabSz="914491">
              <a:spcBef>
                <a:spcPts val="600"/>
              </a:spcBef>
              <a:buFont typeface="Arial" panose="020B0604020202020204" pitchFamily="34" charset="0"/>
              <a:buNone/>
              <a:defRPr>
                <a:solidFill>
                  <a:schemeClr val="bg1"/>
                </a:solidFill>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sz="1600"/>
              <a:t>Metals customer purchased a full upgrade of their Roll force STR system. Installation and commissioning which was scheduled for May 2020 was delayed due to Covid restrictions. </a:t>
            </a:r>
          </a:p>
        </p:txBody>
      </p:sp>
      <p:sp>
        <p:nvSpPr>
          <p:cNvPr id="7" name="Content Placeholder 3">
            <a:extLst>
              <a:ext uri="{FF2B5EF4-FFF2-40B4-BE49-F238E27FC236}">
                <a16:creationId xmlns:a16="http://schemas.microsoft.com/office/drawing/2014/main" id="{04BF7C3C-D02B-4E36-B4B2-77A5A8FFB1E7}"/>
              </a:ext>
            </a:extLst>
          </p:cNvPr>
          <p:cNvSpPr txBox="1">
            <a:spLocks/>
          </p:cNvSpPr>
          <p:nvPr/>
        </p:nvSpPr>
        <p:spPr bwMode="gray">
          <a:xfrm>
            <a:off x="407989" y="3973984"/>
            <a:ext cx="4440458" cy="824359"/>
          </a:xfrm>
          <a:prstGeom prst="rect">
            <a:avLst/>
          </a:prstGeom>
        </p:spPr>
        <p:txBody>
          <a:bodyPr lIns="0" tIns="0" rIns="0" bIns="0"/>
          <a:lstStyle>
            <a:defPPr>
              <a:defRPr lang="en-US"/>
            </a:defPPr>
            <a:lvl1pPr indent="0" defTabSz="914491">
              <a:spcBef>
                <a:spcPts val="600"/>
              </a:spcBef>
              <a:buFont typeface="Arial" panose="020B0604020202020204" pitchFamily="34" charset="0"/>
              <a:buNone/>
              <a:defRPr>
                <a:solidFill>
                  <a:schemeClr val="bg1"/>
                </a:solidFill>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sz="1600"/>
              <a:t>The Sweden team supported the local team remotely to fully commission and install their new system, without delay. </a:t>
            </a:r>
            <a:endParaRPr lang="de-DE" sz="1100"/>
          </a:p>
        </p:txBody>
      </p:sp>
    </p:spTree>
    <p:extLst>
      <p:ext uri="{BB962C8B-B14F-4D97-AF65-F5344CB8AC3E}">
        <p14:creationId xmlns:p14="http://schemas.microsoft.com/office/powerpoint/2010/main" val="6536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6A324-3D71-439E-8808-52C31F2394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 y="-1725"/>
            <a:ext cx="12191893" cy="6857940"/>
          </a:xfrm>
          <a:prstGeom prst="rect">
            <a:avLst/>
          </a:prstGeom>
        </p:spPr>
      </p:pic>
      <p:sp>
        <p:nvSpPr>
          <p:cNvPr id="2" name="Title 1">
            <a:extLst>
              <a:ext uri="{FF2B5EF4-FFF2-40B4-BE49-F238E27FC236}">
                <a16:creationId xmlns:a16="http://schemas.microsoft.com/office/drawing/2014/main" id="{32EDD0BF-E3D3-4C9E-873A-A4BE3CF4DFD6}"/>
              </a:ext>
            </a:extLst>
          </p:cNvPr>
          <p:cNvSpPr>
            <a:spLocks noGrp="1"/>
          </p:cNvSpPr>
          <p:nvPr>
            <p:ph type="title"/>
          </p:nvPr>
        </p:nvSpPr>
        <p:spPr>
          <a:xfrm>
            <a:off x="407989" y="260350"/>
            <a:ext cx="4695640" cy="1655763"/>
          </a:xfrm>
        </p:spPr>
        <p:txBody>
          <a:bodyPr lIns="0" tIns="0" rIns="0" bIns="0"/>
          <a:lstStyle/>
          <a:p>
            <a:r>
              <a:rPr lang="en-US" b="1">
                <a:solidFill>
                  <a:schemeClr val="bg1"/>
                </a:solidFill>
              </a:rPr>
              <a:t>—</a:t>
            </a:r>
            <a:br>
              <a:rPr lang="en-US" b="1">
                <a:solidFill>
                  <a:schemeClr val="bg1"/>
                </a:solidFill>
              </a:rPr>
            </a:br>
            <a:r>
              <a:rPr lang="en-US" b="1">
                <a:solidFill>
                  <a:schemeClr val="bg1"/>
                </a:solidFill>
              </a:rPr>
              <a:t>Replacement</a:t>
            </a:r>
            <a:br>
              <a:rPr lang="en-US" b="1">
                <a:solidFill>
                  <a:schemeClr val="bg1"/>
                </a:solidFill>
              </a:rPr>
            </a:br>
            <a:r>
              <a:rPr lang="en-US">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Metals | Taiwan</a:t>
            </a:r>
            <a:endParaRPr lang="en-US">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5" name="Content Placeholder 3">
            <a:extLst>
              <a:ext uri="{FF2B5EF4-FFF2-40B4-BE49-F238E27FC236}">
                <a16:creationId xmlns:a16="http://schemas.microsoft.com/office/drawing/2014/main" id="{8C92C7A2-8D41-4D45-AF3C-E439AB987138}"/>
              </a:ext>
            </a:extLst>
          </p:cNvPr>
          <p:cNvSpPr txBox="1">
            <a:spLocks/>
          </p:cNvSpPr>
          <p:nvPr/>
        </p:nvSpPr>
        <p:spPr bwMode="gray">
          <a:xfrm>
            <a:off x="407989" y="2737482"/>
            <a:ext cx="4440458" cy="824359"/>
          </a:xfrm>
          <a:prstGeom prst="rect">
            <a:avLst/>
          </a:prstGeom>
        </p:spPr>
        <p:txBody>
          <a:bodyPr lIns="0" tIns="0" rIns="0" bIns="0"/>
          <a:lstStyle>
            <a:defPPr>
              <a:defRPr lang="en-US"/>
            </a:defPPr>
            <a:lvl1pPr indent="0" defTabSz="914491">
              <a:spcBef>
                <a:spcPts val="600"/>
              </a:spcBef>
              <a:buFont typeface="Arial" panose="020B0604020202020204" pitchFamily="34" charset="0"/>
              <a:buNone/>
              <a:defRPr>
                <a:solidFill>
                  <a:schemeClr val="bg1"/>
                </a:solidFill>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sz="1600"/>
              <a:t>Winning over a customer to replace a deteriorating system from one of our competitors. Serious surface wearing of the BFI roll influenced the flatness and the quality of the steel produced by the customer.  </a:t>
            </a:r>
          </a:p>
        </p:txBody>
      </p:sp>
      <p:sp>
        <p:nvSpPr>
          <p:cNvPr id="7" name="Content Placeholder 3">
            <a:extLst>
              <a:ext uri="{FF2B5EF4-FFF2-40B4-BE49-F238E27FC236}">
                <a16:creationId xmlns:a16="http://schemas.microsoft.com/office/drawing/2014/main" id="{04BF7C3C-D02B-4E36-B4B2-77A5A8FFB1E7}"/>
              </a:ext>
            </a:extLst>
          </p:cNvPr>
          <p:cNvSpPr txBox="1">
            <a:spLocks/>
          </p:cNvSpPr>
          <p:nvPr/>
        </p:nvSpPr>
        <p:spPr bwMode="gray">
          <a:xfrm>
            <a:off x="407989" y="4133472"/>
            <a:ext cx="4440458" cy="824359"/>
          </a:xfrm>
          <a:prstGeom prst="rect">
            <a:avLst/>
          </a:prstGeom>
        </p:spPr>
        <p:txBody>
          <a:bodyPr lIns="0" tIns="0" rIns="0" bIns="0"/>
          <a:lstStyle>
            <a:defPPr>
              <a:defRPr lang="en-US"/>
            </a:defPPr>
            <a:lvl1pPr indent="0" defTabSz="914491">
              <a:spcBef>
                <a:spcPts val="600"/>
              </a:spcBef>
              <a:buFont typeface="Arial" panose="020B0604020202020204" pitchFamily="34" charset="0"/>
              <a:buNone/>
              <a:defRPr>
                <a:solidFill>
                  <a:schemeClr val="bg1"/>
                </a:solidFill>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sz="1600"/>
              <a:t>The customer bought a complete Flatness control system,  spare roll, spare parts, a set of flatness logger including training from the ABB University to ensure they upskill their staff to ensure the highest quality in the future. </a:t>
            </a:r>
            <a:endParaRPr lang="de-DE" sz="1100"/>
          </a:p>
        </p:txBody>
      </p:sp>
    </p:spTree>
    <p:extLst>
      <p:ext uri="{BB962C8B-B14F-4D97-AF65-F5344CB8AC3E}">
        <p14:creationId xmlns:p14="http://schemas.microsoft.com/office/powerpoint/2010/main" val="362735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6A324-3D71-439E-8808-52C31F2394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 y="-1725"/>
            <a:ext cx="12191893" cy="6857939"/>
          </a:xfrm>
          <a:prstGeom prst="rect">
            <a:avLst/>
          </a:prstGeom>
        </p:spPr>
      </p:pic>
      <p:sp>
        <p:nvSpPr>
          <p:cNvPr id="2" name="Title 1">
            <a:extLst>
              <a:ext uri="{FF2B5EF4-FFF2-40B4-BE49-F238E27FC236}">
                <a16:creationId xmlns:a16="http://schemas.microsoft.com/office/drawing/2014/main" id="{32EDD0BF-E3D3-4C9E-873A-A4BE3CF4DFD6}"/>
              </a:ext>
            </a:extLst>
          </p:cNvPr>
          <p:cNvSpPr>
            <a:spLocks noGrp="1"/>
          </p:cNvSpPr>
          <p:nvPr>
            <p:ph type="title"/>
          </p:nvPr>
        </p:nvSpPr>
        <p:spPr>
          <a:xfrm>
            <a:off x="407989" y="260350"/>
            <a:ext cx="4695640" cy="1655763"/>
          </a:xfrm>
        </p:spPr>
        <p:txBody>
          <a:bodyPr lIns="0" tIns="0" rIns="0" bIns="0"/>
          <a:lstStyle/>
          <a:p>
            <a:r>
              <a:rPr lang="en-US" b="1">
                <a:solidFill>
                  <a:schemeClr val="bg1"/>
                </a:solidFill>
              </a:rPr>
              <a:t>—</a:t>
            </a:r>
            <a:br>
              <a:rPr lang="en-US" b="1">
                <a:solidFill>
                  <a:schemeClr val="bg1"/>
                </a:solidFill>
              </a:rPr>
            </a:br>
            <a:r>
              <a:rPr lang="en-US" b="1">
                <a:solidFill>
                  <a:schemeClr val="bg1"/>
                </a:solidFill>
              </a:rPr>
              <a:t>Replacement</a:t>
            </a:r>
            <a:br>
              <a:rPr lang="en-US" b="1">
                <a:solidFill>
                  <a:schemeClr val="bg1"/>
                </a:solidFill>
              </a:rPr>
            </a:br>
            <a:r>
              <a:rPr lang="en-US">
                <a:solidFill>
                  <a:schemeClr val="bg1"/>
                </a:solidFill>
                <a:latin typeface="ABBvoice Light" panose="020D0403020503020204" pitchFamily="34" charset="0"/>
                <a:ea typeface="ABBvoice Light" panose="020D0403020503020204" pitchFamily="34" charset="0"/>
                <a:cs typeface="ABBvoice Light" panose="020D0403020503020204" pitchFamily="34" charset="0"/>
              </a:rPr>
              <a:t>Metals | China</a:t>
            </a:r>
            <a:endParaRPr lang="en-US">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5" name="Content Placeholder 3">
            <a:extLst>
              <a:ext uri="{FF2B5EF4-FFF2-40B4-BE49-F238E27FC236}">
                <a16:creationId xmlns:a16="http://schemas.microsoft.com/office/drawing/2014/main" id="{8C92C7A2-8D41-4D45-AF3C-E439AB987138}"/>
              </a:ext>
            </a:extLst>
          </p:cNvPr>
          <p:cNvSpPr txBox="1">
            <a:spLocks/>
          </p:cNvSpPr>
          <p:nvPr/>
        </p:nvSpPr>
        <p:spPr bwMode="gray">
          <a:xfrm>
            <a:off x="407989" y="2737482"/>
            <a:ext cx="4440458" cy="824359"/>
          </a:xfrm>
          <a:prstGeom prst="rect">
            <a:avLst/>
          </a:prstGeom>
        </p:spPr>
        <p:txBody>
          <a:bodyPr lIns="0" tIns="0" rIns="0" bIns="0"/>
          <a:lstStyle>
            <a:defPPr>
              <a:defRPr lang="en-US"/>
            </a:defPPr>
            <a:lvl1pPr indent="0" defTabSz="914491">
              <a:spcBef>
                <a:spcPts val="600"/>
              </a:spcBef>
              <a:buFont typeface="Arial" panose="020B0604020202020204" pitchFamily="34" charset="0"/>
              <a:buNone/>
              <a:defRPr>
                <a:solidFill>
                  <a:schemeClr val="bg1"/>
                </a:solidFill>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sz="1600"/>
              <a:t>A customer using a competitor’s flatness system was looking to improve the quality of their products. They also identified that there was an opportunity to increase their productivity if they partnered with experts. </a:t>
            </a:r>
          </a:p>
        </p:txBody>
      </p:sp>
      <p:sp>
        <p:nvSpPr>
          <p:cNvPr id="7" name="Content Placeholder 3">
            <a:extLst>
              <a:ext uri="{FF2B5EF4-FFF2-40B4-BE49-F238E27FC236}">
                <a16:creationId xmlns:a16="http://schemas.microsoft.com/office/drawing/2014/main" id="{04BF7C3C-D02B-4E36-B4B2-77A5A8FFB1E7}"/>
              </a:ext>
            </a:extLst>
          </p:cNvPr>
          <p:cNvSpPr txBox="1">
            <a:spLocks/>
          </p:cNvSpPr>
          <p:nvPr/>
        </p:nvSpPr>
        <p:spPr bwMode="gray">
          <a:xfrm>
            <a:off x="407989" y="4133472"/>
            <a:ext cx="4440458" cy="824359"/>
          </a:xfrm>
          <a:prstGeom prst="rect">
            <a:avLst/>
          </a:prstGeom>
        </p:spPr>
        <p:txBody>
          <a:bodyPr lIns="0" tIns="0" rIns="0" bIns="0"/>
          <a:lstStyle>
            <a:defPPr>
              <a:defRPr lang="en-US"/>
            </a:defPPr>
            <a:lvl1pPr indent="0" defTabSz="914491">
              <a:spcBef>
                <a:spcPts val="600"/>
              </a:spcBef>
              <a:buFont typeface="Arial" panose="020B0604020202020204" pitchFamily="34" charset="0"/>
              <a:buNone/>
              <a:defRPr>
                <a:solidFill>
                  <a:schemeClr val="bg1"/>
                </a:solidFill>
                <a:latin typeface="ABBvoice Light" panose="020D0403020503020204" pitchFamily="34" charset="0"/>
                <a:ea typeface="ABBvoice Light" panose="020D0403020503020204" pitchFamily="34" charset="0"/>
                <a:cs typeface="ABBvoice Light" panose="020D0403020503020204" pitchFamily="34" charset="0"/>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r>
              <a:rPr lang="en-US" sz="1600"/>
              <a:t>They recognized that ABB’s </a:t>
            </a:r>
            <a:r>
              <a:rPr lang="en-US" sz="1600" err="1"/>
              <a:t>Stressometer</a:t>
            </a:r>
            <a:r>
              <a:rPr lang="en-US" sz="1600"/>
              <a:t> would improve their quality and with the service support offered they can reduce the maintenance burden on their own staff, and rely on ABB experts to support the entire lifecycle of their 1.8m USD investment in ABB products. </a:t>
            </a:r>
            <a:endParaRPr lang="de-DE" sz="1100"/>
          </a:p>
        </p:txBody>
      </p:sp>
    </p:spTree>
    <p:extLst>
      <p:ext uri="{BB962C8B-B14F-4D97-AF65-F5344CB8AC3E}">
        <p14:creationId xmlns:p14="http://schemas.microsoft.com/office/powerpoint/2010/main" val="74037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27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05EA5-B904-45B8-B5A6-EEE2897E6156}"/>
              </a:ext>
            </a:extLst>
          </p:cNvPr>
          <p:cNvSpPr>
            <a:spLocks noGrp="1"/>
          </p:cNvSpPr>
          <p:nvPr>
            <p:ph type="title"/>
          </p:nvPr>
        </p:nvSpPr>
        <p:spPr/>
        <p:txBody>
          <a:bodyPr lIns="0" tIns="0" rIns="0" bIns="0"/>
          <a:lstStyle/>
          <a:p>
            <a:r>
              <a:rPr lang="en-US" b="1">
                <a:solidFill>
                  <a:schemeClr val="bg2"/>
                </a:solidFill>
              </a:rPr>
              <a:t>—</a:t>
            </a:r>
            <a:br>
              <a:rPr lang="pl-PL" b="1"/>
            </a:br>
            <a:r>
              <a:rPr lang="de-DE" b="1" err="1"/>
              <a:t>Good</a:t>
            </a:r>
            <a:r>
              <a:rPr lang="de-DE" b="1"/>
              <a:t> </a:t>
            </a:r>
            <a:r>
              <a:rPr lang="de-DE" b="1" err="1"/>
              <a:t>to</a:t>
            </a:r>
            <a:r>
              <a:rPr lang="de-DE" b="1"/>
              <a:t> </a:t>
            </a:r>
            <a:r>
              <a:rPr lang="de-DE" b="1" err="1"/>
              <a:t>keep</a:t>
            </a:r>
            <a:r>
              <a:rPr lang="de-DE" b="1"/>
              <a:t> in </a:t>
            </a:r>
            <a:r>
              <a:rPr lang="de-DE" b="1" err="1"/>
              <a:t>mind</a:t>
            </a:r>
            <a:br>
              <a:rPr lang="de-DE" b="1"/>
            </a:br>
            <a:r>
              <a:rPr lang="en-US">
                <a:latin typeface="ABBvoice Light" panose="020D0403020503020204" pitchFamily="34" charset="0"/>
                <a:ea typeface="ABBvoice Light" panose="020D0403020503020204" pitchFamily="34" charset="0"/>
                <a:cs typeface="ABBvoice Light" panose="020D0403020503020204" pitchFamily="34" charset="0"/>
              </a:rPr>
              <a:t>Solutions can be targeted to specific customer needs</a:t>
            </a:r>
          </a:p>
        </p:txBody>
      </p:sp>
      <p:pic>
        <p:nvPicPr>
          <p:cNvPr id="13" name="Picture 12">
            <a:extLst>
              <a:ext uri="{FF2B5EF4-FFF2-40B4-BE49-F238E27FC236}">
                <a16:creationId xmlns:a16="http://schemas.microsoft.com/office/drawing/2014/main" id="{75C3F3E6-1D54-4A19-925D-470FECAC47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145" y="3738579"/>
            <a:ext cx="1502184" cy="1302387"/>
          </a:xfrm>
          <a:prstGeom prst="rect">
            <a:avLst/>
          </a:prstGeom>
        </p:spPr>
      </p:pic>
      <p:sp>
        <p:nvSpPr>
          <p:cNvPr id="14" name="Circle: Hollow 13">
            <a:extLst>
              <a:ext uri="{FF2B5EF4-FFF2-40B4-BE49-F238E27FC236}">
                <a16:creationId xmlns:a16="http://schemas.microsoft.com/office/drawing/2014/main" id="{BF177507-F2EE-497A-B990-5AC026EC62E0}"/>
              </a:ext>
            </a:extLst>
          </p:cNvPr>
          <p:cNvSpPr/>
          <p:nvPr/>
        </p:nvSpPr>
        <p:spPr bwMode="gray">
          <a:xfrm>
            <a:off x="908430" y="3441549"/>
            <a:ext cx="1897200" cy="1896467"/>
          </a:xfrm>
          <a:prstGeom prst="donut">
            <a:avLst>
              <a:gd name="adj" fmla="val 182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BBvoice"/>
              <a:ea typeface="ABBvoice"/>
              <a:cs typeface="ABBvoice"/>
            </a:endParaRPr>
          </a:p>
        </p:txBody>
      </p:sp>
      <p:grpSp>
        <p:nvGrpSpPr>
          <p:cNvPr id="15" name="Group 14">
            <a:extLst>
              <a:ext uri="{FF2B5EF4-FFF2-40B4-BE49-F238E27FC236}">
                <a16:creationId xmlns:a16="http://schemas.microsoft.com/office/drawing/2014/main" id="{48338085-AD88-429A-A865-BAD2909FEC8A}"/>
              </a:ext>
            </a:extLst>
          </p:cNvPr>
          <p:cNvGrpSpPr/>
          <p:nvPr/>
        </p:nvGrpSpPr>
        <p:grpSpPr>
          <a:xfrm>
            <a:off x="6318933" y="3413916"/>
            <a:ext cx="1897200" cy="1896467"/>
            <a:chOff x="6230286" y="3062719"/>
            <a:chExt cx="1897200" cy="1896467"/>
          </a:xfrm>
        </p:grpSpPr>
        <p:pic>
          <p:nvPicPr>
            <p:cNvPr id="39" name="Picture 38">
              <a:extLst>
                <a:ext uri="{FF2B5EF4-FFF2-40B4-BE49-F238E27FC236}">
                  <a16:creationId xmlns:a16="http://schemas.microsoft.com/office/drawing/2014/main" id="{4B09E60B-DF69-468B-AE06-D8E1408CC4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34454" y="3354240"/>
              <a:ext cx="1263346" cy="1269965"/>
            </a:xfrm>
            <a:prstGeom prst="rect">
              <a:avLst/>
            </a:prstGeom>
          </p:spPr>
        </p:pic>
        <p:sp>
          <p:nvSpPr>
            <p:cNvPr id="40" name="Circle: Hollow 39">
              <a:extLst>
                <a:ext uri="{FF2B5EF4-FFF2-40B4-BE49-F238E27FC236}">
                  <a16:creationId xmlns:a16="http://schemas.microsoft.com/office/drawing/2014/main" id="{E5D2F3C4-87D1-4E25-A84D-A90F9DB050BF}"/>
                </a:ext>
              </a:extLst>
            </p:cNvPr>
            <p:cNvSpPr/>
            <p:nvPr/>
          </p:nvSpPr>
          <p:spPr bwMode="gray">
            <a:xfrm>
              <a:off x="6230286" y="3062719"/>
              <a:ext cx="1897200" cy="1896467"/>
            </a:xfrm>
            <a:prstGeom prst="donut">
              <a:avLst>
                <a:gd name="adj" fmla="val 182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BBvoice"/>
                <a:ea typeface="ABBvoice"/>
                <a:cs typeface="ABBvoice"/>
              </a:endParaRPr>
            </a:p>
          </p:txBody>
        </p:sp>
      </p:grpSp>
      <p:grpSp>
        <p:nvGrpSpPr>
          <p:cNvPr id="16" name="Group 15">
            <a:extLst>
              <a:ext uri="{FF2B5EF4-FFF2-40B4-BE49-F238E27FC236}">
                <a16:creationId xmlns:a16="http://schemas.microsoft.com/office/drawing/2014/main" id="{20F8B81C-934D-4FAE-8F59-A1C00BFEB4E5}"/>
              </a:ext>
            </a:extLst>
          </p:cNvPr>
          <p:cNvGrpSpPr/>
          <p:nvPr/>
        </p:nvGrpSpPr>
        <p:grpSpPr>
          <a:xfrm>
            <a:off x="3567667" y="3420693"/>
            <a:ext cx="1897200" cy="1896467"/>
            <a:chOff x="3567667" y="3107252"/>
            <a:chExt cx="1897200" cy="1896467"/>
          </a:xfrm>
        </p:grpSpPr>
        <p:pic>
          <p:nvPicPr>
            <p:cNvPr id="37" name="Picture 36">
              <a:extLst>
                <a:ext uri="{FF2B5EF4-FFF2-40B4-BE49-F238E27FC236}">
                  <a16:creationId xmlns:a16="http://schemas.microsoft.com/office/drawing/2014/main" id="{6492FDF7-AC5D-4898-8734-8B700E7183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60800" y="3428999"/>
              <a:ext cx="1282700" cy="1298523"/>
            </a:xfrm>
            <a:prstGeom prst="rect">
              <a:avLst/>
            </a:prstGeom>
          </p:spPr>
        </p:pic>
        <p:sp>
          <p:nvSpPr>
            <p:cNvPr id="38" name="Circle: Hollow 37">
              <a:extLst>
                <a:ext uri="{FF2B5EF4-FFF2-40B4-BE49-F238E27FC236}">
                  <a16:creationId xmlns:a16="http://schemas.microsoft.com/office/drawing/2014/main" id="{A5DA8C2D-7D98-4A3B-A9B7-C6B0EEFC80EE}"/>
                </a:ext>
              </a:extLst>
            </p:cNvPr>
            <p:cNvSpPr/>
            <p:nvPr/>
          </p:nvSpPr>
          <p:spPr bwMode="gray">
            <a:xfrm>
              <a:off x="3567667" y="3107252"/>
              <a:ext cx="1897200" cy="1896467"/>
            </a:xfrm>
            <a:prstGeom prst="donut">
              <a:avLst>
                <a:gd name="adj" fmla="val 182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BBvoice"/>
                <a:ea typeface="ABBvoice"/>
                <a:cs typeface="ABBvoice"/>
              </a:endParaRPr>
            </a:p>
          </p:txBody>
        </p:sp>
      </p:grpSp>
      <p:grpSp>
        <p:nvGrpSpPr>
          <p:cNvPr id="17" name="Group 16">
            <a:extLst>
              <a:ext uri="{FF2B5EF4-FFF2-40B4-BE49-F238E27FC236}">
                <a16:creationId xmlns:a16="http://schemas.microsoft.com/office/drawing/2014/main" id="{7BB28D13-6063-4DCF-995E-C3F34EC2C2D6}"/>
              </a:ext>
            </a:extLst>
          </p:cNvPr>
          <p:cNvGrpSpPr/>
          <p:nvPr/>
        </p:nvGrpSpPr>
        <p:grpSpPr>
          <a:xfrm>
            <a:off x="9002301" y="3420701"/>
            <a:ext cx="1897200" cy="1896467"/>
            <a:chOff x="8761993" y="2987833"/>
            <a:chExt cx="1897200" cy="1896467"/>
          </a:xfrm>
        </p:grpSpPr>
        <p:pic>
          <p:nvPicPr>
            <p:cNvPr id="35" name="Picture 34">
              <a:extLst>
                <a:ext uri="{FF2B5EF4-FFF2-40B4-BE49-F238E27FC236}">
                  <a16:creationId xmlns:a16="http://schemas.microsoft.com/office/drawing/2014/main" id="{17514CF0-C8FE-4580-A35C-96F36AB69A4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720000">
              <a:off x="9026248" y="3325271"/>
              <a:ext cx="1368688" cy="1162421"/>
            </a:xfrm>
            <a:prstGeom prst="rect">
              <a:avLst/>
            </a:prstGeom>
          </p:spPr>
        </p:pic>
        <p:sp>
          <p:nvSpPr>
            <p:cNvPr id="36" name="Circle: Hollow 35">
              <a:extLst>
                <a:ext uri="{FF2B5EF4-FFF2-40B4-BE49-F238E27FC236}">
                  <a16:creationId xmlns:a16="http://schemas.microsoft.com/office/drawing/2014/main" id="{40E88991-2096-4E8D-A0AB-4A6A18B27E64}"/>
                </a:ext>
              </a:extLst>
            </p:cNvPr>
            <p:cNvSpPr/>
            <p:nvPr/>
          </p:nvSpPr>
          <p:spPr bwMode="gray">
            <a:xfrm>
              <a:off x="8761993" y="2987833"/>
              <a:ext cx="1897200" cy="1896467"/>
            </a:xfrm>
            <a:prstGeom prst="donut">
              <a:avLst>
                <a:gd name="adj" fmla="val 182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BBvoice"/>
                <a:ea typeface="ABBvoice"/>
                <a:cs typeface="ABBvoice"/>
              </a:endParaRPr>
            </a:p>
          </p:txBody>
        </p:sp>
      </p:grpSp>
      <p:sp>
        <p:nvSpPr>
          <p:cNvPr id="18" name="TextBox 7">
            <a:extLst>
              <a:ext uri="{FF2B5EF4-FFF2-40B4-BE49-F238E27FC236}">
                <a16:creationId xmlns:a16="http://schemas.microsoft.com/office/drawing/2014/main" id="{887EAD35-29F2-4824-9794-6E314AE04747}"/>
              </a:ext>
            </a:extLst>
          </p:cNvPr>
          <p:cNvSpPr txBox="1"/>
          <p:nvPr/>
        </p:nvSpPr>
        <p:spPr bwMode="gray">
          <a:xfrm>
            <a:off x="1019176" y="3310807"/>
            <a:ext cx="1769296" cy="386080"/>
          </a:xfrm>
          <a:prstGeom prst="rect">
            <a:avLst/>
          </a:prstGeom>
          <a:noFill/>
        </p:spPr>
        <p:txBody>
          <a:bodyPr wrap="square" lIns="72000" tIns="72000" rIns="72000" bIns="72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latin typeface="ABBvoice" panose="020D0603020503020204" pitchFamily="34" charset="0"/>
                <a:ea typeface="ABBvoice" panose="020D0603020503020204" pitchFamily="34" charset="0"/>
                <a:cs typeface="ABBvoice" panose="020D0603020503020204" pitchFamily="34" charset="0"/>
              </a:rPr>
              <a:t>Connectivity</a:t>
            </a:r>
          </a:p>
        </p:txBody>
      </p:sp>
      <p:sp>
        <p:nvSpPr>
          <p:cNvPr id="19" name="TextBox 8">
            <a:extLst>
              <a:ext uri="{FF2B5EF4-FFF2-40B4-BE49-F238E27FC236}">
                <a16:creationId xmlns:a16="http://schemas.microsoft.com/office/drawing/2014/main" id="{06DA506E-B0CB-4B43-8D55-9FF9C783CF8E}"/>
              </a:ext>
            </a:extLst>
          </p:cNvPr>
          <p:cNvSpPr txBox="1"/>
          <p:nvPr/>
        </p:nvSpPr>
        <p:spPr bwMode="gray">
          <a:xfrm>
            <a:off x="3662599" y="3310807"/>
            <a:ext cx="1669153" cy="386080"/>
          </a:xfrm>
          <a:prstGeom prst="rect">
            <a:avLst/>
          </a:prstGeom>
          <a:noFill/>
        </p:spPr>
        <p:txBody>
          <a:bodyPr wrap="square" lIns="72000" tIns="72000" rIns="72000" bIns="72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latin typeface="ABBvoice" panose="020D0603020503020204" pitchFamily="34" charset="0"/>
                <a:ea typeface="ABBvoice" panose="020D0603020503020204" pitchFamily="34" charset="0"/>
                <a:cs typeface="ABBvoice" panose="020D0603020503020204" pitchFamily="34" charset="0"/>
              </a:rPr>
              <a:t>Skills</a:t>
            </a:r>
          </a:p>
        </p:txBody>
      </p:sp>
      <p:sp>
        <p:nvSpPr>
          <p:cNvPr id="20" name="TextBox 9">
            <a:extLst>
              <a:ext uri="{FF2B5EF4-FFF2-40B4-BE49-F238E27FC236}">
                <a16:creationId xmlns:a16="http://schemas.microsoft.com/office/drawing/2014/main" id="{3D86E5A6-966E-4FE7-AC54-C7C4F03AA81B}"/>
              </a:ext>
            </a:extLst>
          </p:cNvPr>
          <p:cNvSpPr txBox="1"/>
          <p:nvPr/>
        </p:nvSpPr>
        <p:spPr bwMode="gray">
          <a:xfrm>
            <a:off x="6429913" y="3281601"/>
            <a:ext cx="1669153" cy="386080"/>
          </a:xfrm>
          <a:prstGeom prst="rect">
            <a:avLst/>
          </a:prstGeom>
          <a:noFill/>
        </p:spPr>
        <p:txBody>
          <a:bodyPr wrap="square" lIns="72000" tIns="72000" rIns="72000" bIns="72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latin typeface="ABBvoice" panose="020D0603020503020204" pitchFamily="34" charset="0"/>
                <a:ea typeface="ABBvoice" panose="020D0603020503020204" pitchFamily="34" charset="0"/>
                <a:cs typeface="ABBvoice" panose="020D0603020503020204" pitchFamily="34" charset="0"/>
              </a:rPr>
              <a:t>Productivity</a:t>
            </a:r>
          </a:p>
        </p:txBody>
      </p:sp>
      <p:sp>
        <p:nvSpPr>
          <p:cNvPr id="21" name="TextBox 10">
            <a:extLst>
              <a:ext uri="{FF2B5EF4-FFF2-40B4-BE49-F238E27FC236}">
                <a16:creationId xmlns:a16="http://schemas.microsoft.com/office/drawing/2014/main" id="{30D66704-E1B6-4C6F-A5A3-8BDE75061DC2}"/>
              </a:ext>
            </a:extLst>
          </p:cNvPr>
          <p:cNvSpPr txBox="1"/>
          <p:nvPr/>
        </p:nvSpPr>
        <p:spPr bwMode="gray">
          <a:xfrm>
            <a:off x="9007770" y="3281601"/>
            <a:ext cx="1669153" cy="386080"/>
          </a:xfrm>
          <a:prstGeom prst="rect">
            <a:avLst/>
          </a:prstGeom>
          <a:noFill/>
        </p:spPr>
        <p:txBody>
          <a:bodyPr wrap="square" lIns="72000" tIns="72000" rIns="72000" bIns="72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latin typeface="ABBvoice"/>
                <a:ea typeface="ABBvoice" panose="020D0603020503020204" pitchFamily="34" charset="0"/>
                <a:cs typeface="ABBvoice" panose="020D0603020503020204" pitchFamily="34" charset="0"/>
              </a:rPr>
              <a:t>Quality</a:t>
            </a:r>
            <a:endParaRPr lang="en-GB" sz="2000" b="1">
              <a:latin typeface="ABBvoice" panose="020D0603020503020204" pitchFamily="34" charset="0"/>
              <a:ea typeface="ABBvoice" panose="020D0603020503020204" pitchFamily="34" charset="0"/>
              <a:cs typeface="ABBvoice" panose="020D0603020503020204" pitchFamily="34" charset="0"/>
            </a:endParaRPr>
          </a:p>
        </p:txBody>
      </p:sp>
      <p:sp>
        <p:nvSpPr>
          <p:cNvPr id="22" name="TextBox 17">
            <a:extLst>
              <a:ext uri="{FF2B5EF4-FFF2-40B4-BE49-F238E27FC236}">
                <a16:creationId xmlns:a16="http://schemas.microsoft.com/office/drawing/2014/main" id="{DE23F31E-13C2-45A5-9B7B-3EB1B98A9427}"/>
              </a:ext>
            </a:extLst>
          </p:cNvPr>
          <p:cNvSpPr txBox="1"/>
          <p:nvPr/>
        </p:nvSpPr>
        <p:spPr bwMode="gray">
          <a:xfrm>
            <a:off x="655024" y="5040966"/>
            <a:ext cx="2273299" cy="1302387"/>
          </a:xfrm>
          <a:prstGeom prst="rect">
            <a:avLst/>
          </a:prstGeom>
          <a:noFill/>
        </p:spPr>
        <p:txBody>
          <a:bodyPr wrap="square" lIns="72000" tIns="72000" rIns="72000" bIns="72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latin typeface="ABBvoice Light" panose="020D0403020503020204" pitchFamily="34" charset="0"/>
                <a:ea typeface="ABBvoice Light" panose="020D0403020503020204" pitchFamily="34" charset="0"/>
                <a:cs typeface="ABBvoice Light" panose="020D0403020503020204" pitchFamily="34" charset="0"/>
              </a:rPr>
              <a:t>“I run many sites and need quick access to a range of productivity data 24/7”  </a:t>
            </a:r>
          </a:p>
        </p:txBody>
      </p:sp>
      <p:sp>
        <p:nvSpPr>
          <p:cNvPr id="23" name="TextBox 18">
            <a:extLst>
              <a:ext uri="{FF2B5EF4-FFF2-40B4-BE49-F238E27FC236}">
                <a16:creationId xmlns:a16="http://schemas.microsoft.com/office/drawing/2014/main" id="{D5E4BA5F-3DF3-4D1B-B165-DFCC4672A654}"/>
              </a:ext>
            </a:extLst>
          </p:cNvPr>
          <p:cNvSpPr txBox="1"/>
          <p:nvPr/>
        </p:nvSpPr>
        <p:spPr bwMode="gray">
          <a:xfrm>
            <a:off x="3266570" y="5050143"/>
            <a:ext cx="2512136" cy="1302387"/>
          </a:xfrm>
          <a:prstGeom prst="rect">
            <a:avLst/>
          </a:prstGeom>
          <a:noFill/>
        </p:spPr>
        <p:txBody>
          <a:bodyPr wrap="square" lIns="72000" tIns="72000" rIns="72000" bIns="72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latin typeface="ABBvoice Light" panose="020D0403020503020204" pitchFamily="34" charset="0"/>
                <a:ea typeface="ABBvoice Light" panose="020D0403020503020204" pitchFamily="34" charset="0"/>
                <a:cs typeface="ABBvoice Light" panose="020D0403020503020204" pitchFamily="34" charset="0"/>
              </a:rPr>
              <a:t>“My team keep retiring, I need simple solutions to ensure new starters can maintain and operate the plant effectively”</a:t>
            </a:r>
          </a:p>
        </p:txBody>
      </p:sp>
      <p:sp>
        <p:nvSpPr>
          <p:cNvPr id="24" name="TextBox 19">
            <a:extLst>
              <a:ext uri="{FF2B5EF4-FFF2-40B4-BE49-F238E27FC236}">
                <a16:creationId xmlns:a16="http://schemas.microsoft.com/office/drawing/2014/main" id="{CEBB582E-E9F9-4B67-ADD4-A0E32045A4AB}"/>
              </a:ext>
            </a:extLst>
          </p:cNvPr>
          <p:cNvSpPr txBox="1"/>
          <p:nvPr/>
        </p:nvSpPr>
        <p:spPr bwMode="gray">
          <a:xfrm>
            <a:off x="6171790" y="5040965"/>
            <a:ext cx="2172517" cy="1302387"/>
          </a:xfrm>
          <a:prstGeom prst="rect">
            <a:avLst/>
          </a:prstGeom>
          <a:noFill/>
        </p:spPr>
        <p:txBody>
          <a:bodyPr wrap="square" lIns="72000" tIns="72000" rIns="72000" bIns="72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a:latin typeface="ABBvoice Light" panose="020D0403020503020204" pitchFamily="34" charset="0"/>
                <a:ea typeface="ABBvoice Light" panose="020D0403020503020204" pitchFamily="34" charset="0"/>
                <a:cs typeface="ABBvoice Light" panose="020D0403020503020204" pitchFamily="34" charset="0"/>
              </a:rPr>
              <a:t>“I need ways to increase output using my limited engineering resources and budget”</a:t>
            </a:r>
          </a:p>
        </p:txBody>
      </p:sp>
      <p:sp>
        <p:nvSpPr>
          <p:cNvPr id="25" name="TextBox 20">
            <a:extLst>
              <a:ext uri="{FF2B5EF4-FFF2-40B4-BE49-F238E27FC236}">
                <a16:creationId xmlns:a16="http://schemas.microsoft.com/office/drawing/2014/main" id="{8B696971-6393-4899-A266-E60A529CAF52}"/>
              </a:ext>
            </a:extLst>
          </p:cNvPr>
          <p:cNvSpPr txBox="1"/>
          <p:nvPr/>
        </p:nvSpPr>
        <p:spPr bwMode="gray">
          <a:xfrm>
            <a:off x="8737391" y="5040964"/>
            <a:ext cx="2546179" cy="1302387"/>
          </a:xfrm>
          <a:prstGeom prst="rect">
            <a:avLst/>
          </a:prstGeom>
          <a:noFill/>
        </p:spPr>
        <p:txBody>
          <a:bodyPr wrap="square" lIns="72000" tIns="72000" rIns="72000" bIns="72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a:latin typeface="ABBvoice Light"/>
                <a:ea typeface="ABBvoice Light" panose="020D0403020503020204" pitchFamily="34" charset="0"/>
                <a:cs typeface="ABBvoice Light" panose="020D0403020503020204" pitchFamily="34" charset="0"/>
              </a:rPr>
              <a:t>“I need the highest accuracy and availability all of the time from my flatness control system to ensure the highest quality”</a:t>
            </a:r>
          </a:p>
        </p:txBody>
      </p:sp>
      <p:pic>
        <p:nvPicPr>
          <p:cNvPr id="26" name="Picture 25">
            <a:extLst>
              <a:ext uri="{FF2B5EF4-FFF2-40B4-BE49-F238E27FC236}">
                <a16:creationId xmlns:a16="http://schemas.microsoft.com/office/drawing/2014/main" id="{1E48A7E7-52EC-4417-89B6-C6DF8E222D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5475" y="2597129"/>
            <a:ext cx="720000" cy="720000"/>
          </a:xfrm>
          <a:prstGeom prst="rect">
            <a:avLst/>
          </a:prstGeom>
        </p:spPr>
      </p:pic>
      <p:pic>
        <p:nvPicPr>
          <p:cNvPr id="27" name="Picture 26">
            <a:extLst>
              <a:ext uri="{FF2B5EF4-FFF2-40B4-BE49-F238E27FC236}">
                <a16:creationId xmlns:a16="http://schemas.microsoft.com/office/drawing/2014/main" id="{51A102A9-741C-4495-B33F-0E22CA1669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47617" y="2543468"/>
            <a:ext cx="720000" cy="720000"/>
          </a:xfrm>
          <a:prstGeom prst="rect">
            <a:avLst/>
          </a:prstGeom>
        </p:spPr>
      </p:pic>
      <p:pic>
        <p:nvPicPr>
          <p:cNvPr id="28" name="Picture 27">
            <a:extLst>
              <a:ext uri="{FF2B5EF4-FFF2-40B4-BE49-F238E27FC236}">
                <a16:creationId xmlns:a16="http://schemas.microsoft.com/office/drawing/2014/main" id="{8BCE0D85-4C80-4B2F-BF63-CDE6DC238F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10586" y="2514029"/>
            <a:ext cx="720000" cy="720000"/>
          </a:xfrm>
          <a:prstGeom prst="rect">
            <a:avLst/>
          </a:prstGeom>
        </p:spPr>
      </p:pic>
      <p:pic>
        <p:nvPicPr>
          <p:cNvPr id="29" name="Picture 28">
            <a:extLst>
              <a:ext uri="{FF2B5EF4-FFF2-40B4-BE49-F238E27FC236}">
                <a16:creationId xmlns:a16="http://schemas.microsoft.com/office/drawing/2014/main" id="{F5452A42-6319-4CDC-8135-6786FC2AB4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22624" y="2612742"/>
            <a:ext cx="720000" cy="720000"/>
          </a:xfrm>
          <a:prstGeom prst="rect">
            <a:avLst/>
          </a:prstGeom>
        </p:spPr>
      </p:pic>
      <p:cxnSp>
        <p:nvCxnSpPr>
          <p:cNvPr id="30" name="Straight Connector 29">
            <a:extLst>
              <a:ext uri="{FF2B5EF4-FFF2-40B4-BE49-F238E27FC236}">
                <a16:creationId xmlns:a16="http://schemas.microsoft.com/office/drawing/2014/main" id="{12658F0D-299F-4391-8F15-7DB6236A76F6}"/>
              </a:ext>
            </a:extLst>
          </p:cNvPr>
          <p:cNvCxnSpPr>
            <a:cxnSpLocks/>
          </p:cNvCxnSpPr>
          <p:nvPr/>
        </p:nvCxnSpPr>
        <p:spPr bwMode="gray">
          <a:xfrm>
            <a:off x="0" y="2239020"/>
            <a:ext cx="12192000" cy="561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AAAE0CAE-2005-44AB-87E7-C1CE57338544}"/>
              </a:ext>
            </a:extLst>
          </p:cNvPr>
          <p:cNvCxnSpPr>
            <a:cxnSpLocks/>
          </p:cNvCxnSpPr>
          <p:nvPr/>
        </p:nvCxnSpPr>
        <p:spPr bwMode="gray">
          <a:xfrm rot="16200000" flipH="1">
            <a:off x="1785350" y="2377719"/>
            <a:ext cx="252000" cy="2"/>
          </a:xfrm>
          <a:prstGeom prst="bentConnector3">
            <a:avLst/>
          </a:prstGeom>
          <a:ln w="3810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28B4093-168B-4DA2-8FC3-F74FD3B4E1B7}"/>
              </a:ext>
            </a:extLst>
          </p:cNvPr>
          <p:cNvCxnSpPr>
            <a:cxnSpLocks/>
          </p:cNvCxnSpPr>
          <p:nvPr/>
        </p:nvCxnSpPr>
        <p:spPr bwMode="gray">
          <a:xfrm rot="16200000" flipH="1">
            <a:off x="4363450" y="2377719"/>
            <a:ext cx="252000" cy="2"/>
          </a:xfrm>
          <a:prstGeom prst="bentConnector3">
            <a:avLst/>
          </a:prstGeom>
          <a:ln w="3810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9D9712EB-447F-4B61-891D-E8C67EF8FBC6}"/>
              </a:ext>
            </a:extLst>
          </p:cNvPr>
          <p:cNvCxnSpPr>
            <a:cxnSpLocks/>
          </p:cNvCxnSpPr>
          <p:nvPr/>
        </p:nvCxnSpPr>
        <p:spPr bwMode="gray">
          <a:xfrm rot="16200000" flipH="1">
            <a:off x="7132050" y="2365019"/>
            <a:ext cx="252000" cy="2"/>
          </a:xfrm>
          <a:prstGeom prst="bentConnector3">
            <a:avLst/>
          </a:prstGeom>
          <a:ln w="3810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D65CFF11-30DF-493D-BAB7-EA35EFF1451C}"/>
              </a:ext>
            </a:extLst>
          </p:cNvPr>
          <p:cNvCxnSpPr>
            <a:cxnSpLocks/>
          </p:cNvCxnSpPr>
          <p:nvPr/>
        </p:nvCxnSpPr>
        <p:spPr bwMode="gray">
          <a:xfrm rot="16200000" flipH="1">
            <a:off x="9799050" y="2365019"/>
            <a:ext cx="252000" cy="2"/>
          </a:xfrm>
          <a:prstGeom prst="bentConnector3">
            <a:avLst/>
          </a:prstGeom>
          <a:ln w="38100">
            <a:solidFill>
              <a:schemeClr val="bg2"/>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50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E6D2833-549A-8A41-69D5-883644BC2B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8471" y="-607597"/>
            <a:ext cx="6858000" cy="6858000"/>
          </a:xfrm>
          <a:prstGeom prst="rect">
            <a:avLst/>
          </a:prstGeom>
        </p:spPr>
      </p:pic>
      <p:grpSp>
        <p:nvGrpSpPr>
          <p:cNvPr id="29" name="Group 28">
            <a:extLst>
              <a:ext uri="{FF2B5EF4-FFF2-40B4-BE49-F238E27FC236}">
                <a16:creationId xmlns:a16="http://schemas.microsoft.com/office/drawing/2014/main" id="{836DD650-8DF3-43A8-B282-32FECE821C66}"/>
              </a:ext>
            </a:extLst>
          </p:cNvPr>
          <p:cNvGrpSpPr/>
          <p:nvPr/>
        </p:nvGrpSpPr>
        <p:grpSpPr>
          <a:xfrm>
            <a:off x="-2515" y="5324480"/>
            <a:ext cx="12194509" cy="1533520"/>
            <a:chOff x="367325" y="2336410"/>
            <a:chExt cx="11531268" cy="505937"/>
          </a:xfrm>
        </p:grpSpPr>
        <p:sp>
          <p:nvSpPr>
            <p:cNvPr id="30" name="Arrow: Pentagon 29">
              <a:extLst>
                <a:ext uri="{FF2B5EF4-FFF2-40B4-BE49-F238E27FC236}">
                  <a16:creationId xmlns:a16="http://schemas.microsoft.com/office/drawing/2014/main" id="{030634E8-8FF4-42EF-AC8F-BE6F05644D77}"/>
                </a:ext>
              </a:extLst>
            </p:cNvPr>
            <p:cNvSpPr/>
            <p:nvPr/>
          </p:nvSpPr>
          <p:spPr bwMode="gray">
            <a:xfrm>
              <a:off x="8321306" y="2336410"/>
              <a:ext cx="3577287" cy="505937"/>
            </a:xfrm>
            <a:prstGeom prst="homePlate">
              <a:avLst>
                <a:gd name="adj" fmla="val 93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t>Obsolete</a:t>
              </a:r>
            </a:p>
          </p:txBody>
        </p:sp>
        <p:sp>
          <p:nvSpPr>
            <p:cNvPr id="31" name="Arrow: Pentagon 30">
              <a:extLst>
                <a:ext uri="{FF2B5EF4-FFF2-40B4-BE49-F238E27FC236}">
                  <a16:creationId xmlns:a16="http://schemas.microsoft.com/office/drawing/2014/main" id="{F9F8187A-0831-44BE-97F4-236CA17F4BA9}"/>
                </a:ext>
              </a:extLst>
            </p:cNvPr>
            <p:cNvSpPr/>
            <p:nvPr/>
          </p:nvSpPr>
          <p:spPr bwMode="gray">
            <a:xfrm>
              <a:off x="5669979" y="2336410"/>
              <a:ext cx="3427677" cy="505937"/>
            </a:xfrm>
            <a:prstGeom prst="homePlate">
              <a:avLst>
                <a:gd name="adj" fmla="val 2820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t>Limited</a:t>
              </a:r>
            </a:p>
          </p:txBody>
        </p:sp>
        <p:sp>
          <p:nvSpPr>
            <p:cNvPr id="32" name="Arrow: Pentagon 31">
              <a:extLst>
                <a:ext uri="{FF2B5EF4-FFF2-40B4-BE49-F238E27FC236}">
                  <a16:creationId xmlns:a16="http://schemas.microsoft.com/office/drawing/2014/main" id="{B20055F7-5E27-4109-9289-30F19387B96F}"/>
                </a:ext>
              </a:extLst>
            </p:cNvPr>
            <p:cNvSpPr/>
            <p:nvPr/>
          </p:nvSpPr>
          <p:spPr bwMode="gray">
            <a:xfrm>
              <a:off x="3018652" y="2336410"/>
              <a:ext cx="3427677" cy="505937"/>
            </a:xfrm>
            <a:prstGeom prst="homePlate">
              <a:avLst>
                <a:gd name="adj" fmla="val 2853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t>Classic</a:t>
              </a:r>
            </a:p>
          </p:txBody>
        </p:sp>
        <p:sp>
          <p:nvSpPr>
            <p:cNvPr id="33" name="Arrow: Pentagon 32">
              <a:extLst>
                <a:ext uri="{FF2B5EF4-FFF2-40B4-BE49-F238E27FC236}">
                  <a16:creationId xmlns:a16="http://schemas.microsoft.com/office/drawing/2014/main" id="{222B2B45-A763-465A-8C70-BC7206898562}"/>
                </a:ext>
              </a:extLst>
            </p:cNvPr>
            <p:cNvSpPr/>
            <p:nvPr/>
          </p:nvSpPr>
          <p:spPr bwMode="gray">
            <a:xfrm>
              <a:off x="367325" y="2336410"/>
              <a:ext cx="3427677" cy="505937"/>
            </a:xfrm>
            <a:prstGeom prst="homePlate">
              <a:avLst>
                <a:gd name="adj" fmla="val 275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t>Active</a:t>
              </a:r>
            </a:p>
          </p:txBody>
        </p:sp>
      </p:grpSp>
      <p:sp>
        <p:nvSpPr>
          <p:cNvPr id="3" name="Title 2">
            <a:extLst>
              <a:ext uri="{FF2B5EF4-FFF2-40B4-BE49-F238E27FC236}">
                <a16:creationId xmlns:a16="http://schemas.microsoft.com/office/drawing/2014/main" id="{5160134D-1627-4DE5-80C4-756B4CC92F14}"/>
              </a:ext>
            </a:extLst>
          </p:cNvPr>
          <p:cNvSpPr>
            <a:spLocks noGrp="1"/>
          </p:cNvSpPr>
          <p:nvPr>
            <p:ph type="title"/>
          </p:nvPr>
        </p:nvSpPr>
        <p:spPr>
          <a:xfrm>
            <a:off x="407988" y="260350"/>
            <a:ext cx="7848600" cy="2447925"/>
          </a:xfrm>
        </p:spPr>
        <p:txBody>
          <a:bodyPr lIns="0" tIns="0" rIns="0" bIns="0"/>
          <a:lstStyle/>
          <a:p>
            <a:r>
              <a:rPr lang="en-US" b="1">
                <a:solidFill>
                  <a:schemeClr val="bg2"/>
                </a:solidFill>
              </a:rPr>
              <a:t>—</a:t>
            </a:r>
            <a:br>
              <a:rPr lang="en-US" b="1"/>
            </a:br>
            <a:r>
              <a:rPr lang="en-US" b="1"/>
              <a:t>Measurement &amp; Analytics service</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Our services enables you to maximize your product lifecycle</a:t>
            </a:r>
            <a:endParaRPr lang="en-US"/>
          </a:p>
        </p:txBody>
      </p:sp>
      <p:cxnSp>
        <p:nvCxnSpPr>
          <p:cNvPr id="20" name="Straight Connector 19">
            <a:extLst>
              <a:ext uri="{FF2B5EF4-FFF2-40B4-BE49-F238E27FC236}">
                <a16:creationId xmlns:a16="http://schemas.microsoft.com/office/drawing/2014/main" id="{304AE276-5F06-42F6-B7B0-2AF2C20C9088}"/>
              </a:ext>
            </a:extLst>
          </p:cNvPr>
          <p:cNvCxnSpPr>
            <a:cxnSpLocks/>
          </p:cNvCxnSpPr>
          <p:nvPr/>
        </p:nvCxnSpPr>
        <p:spPr bwMode="gray">
          <a:xfrm>
            <a:off x="93244" y="5109108"/>
            <a:ext cx="1199015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C99147A-0E05-448D-8ACB-2829B1FF9EE0}"/>
              </a:ext>
            </a:extLst>
          </p:cNvPr>
          <p:cNvCxnSpPr>
            <a:cxnSpLocks/>
          </p:cNvCxnSpPr>
          <p:nvPr/>
        </p:nvCxnSpPr>
        <p:spPr bwMode="gray">
          <a:xfrm>
            <a:off x="12083400" y="4940326"/>
            <a:ext cx="0" cy="28051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F4AD14-FAAC-47F6-9AD5-0C25391E0BFB}"/>
              </a:ext>
            </a:extLst>
          </p:cNvPr>
          <p:cNvCxnSpPr/>
          <p:nvPr/>
        </p:nvCxnSpPr>
        <p:spPr bwMode="gray">
          <a:xfrm>
            <a:off x="6096000" y="4941350"/>
            <a:ext cx="0" cy="3150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279631-8FA7-4E00-B2AA-CA5F545BF039}"/>
              </a:ext>
            </a:extLst>
          </p:cNvPr>
          <p:cNvCxnSpPr/>
          <p:nvPr/>
        </p:nvCxnSpPr>
        <p:spPr bwMode="gray">
          <a:xfrm>
            <a:off x="93244" y="4941350"/>
            <a:ext cx="0" cy="3150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D46F793-EC1A-4F5F-98C1-18A7935B6EFE}"/>
              </a:ext>
            </a:extLst>
          </p:cNvPr>
          <p:cNvSpPr txBox="1"/>
          <p:nvPr/>
        </p:nvSpPr>
        <p:spPr bwMode="gray">
          <a:xfrm>
            <a:off x="1653459" y="4953940"/>
            <a:ext cx="2656399" cy="280513"/>
          </a:xfrm>
          <a:prstGeom prst="rect">
            <a:avLst/>
          </a:prstGeom>
          <a:solidFill>
            <a:schemeClr val="bg1"/>
          </a:solidFill>
        </p:spPr>
        <p:txBody>
          <a:bodyPr wrap="none" lIns="72000" tIns="72000" rIns="72000" bIns="72000" rtlCol="0">
            <a:noAutofit/>
          </a:bodyPr>
          <a:lstStyle/>
          <a:p>
            <a:pPr algn="ctr"/>
            <a:r>
              <a:rPr lang="en-US" sz="1400"/>
              <a:t>Complete lifecycle services</a:t>
            </a:r>
          </a:p>
        </p:txBody>
      </p:sp>
      <p:sp>
        <p:nvSpPr>
          <p:cNvPr id="25" name="TextBox 24">
            <a:extLst>
              <a:ext uri="{FF2B5EF4-FFF2-40B4-BE49-F238E27FC236}">
                <a16:creationId xmlns:a16="http://schemas.microsoft.com/office/drawing/2014/main" id="{12EA68A5-C525-4663-A3D2-C15A6AB817F9}"/>
              </a:ext>
            </a:extLst>
          </p:cNvPr>
          <p:cNvSpPr txBox="1"/>
          <p:nvPr/>
        </p:nvSpPr>
        <p:spPr bwMode="gray">
          <a:xfrm>
            <a:off x="7832509" y="4940326"/>
            <a:ext cx="2656399" cy="280513"/>
          </a:xfrm>
          <a:prstGeom prst="rect">
            <a:avLst/>
          </a:prstGeom>
          <a:solidFill>
            <a:schemeClr val="bg1"/>
          </a:solidFill>
        </p:spPr>
        <p:txBody>
          <a:bodyPr wrap="none" lIns="72000" tIns="72000" rIns="72000" bIns="72000" rtlCol="0">
            <a:noAutofit/>
          </a:bodyPr>
          <a:lstStyle/>
          <a:p>
            <a:pPr algn="ctr"/>
            <a:r>
              <a:rPr lang="en-US" sz="1400"/>
              <a:t>Limited lifecycle services</a:t>
            </a:r>
          </a:p>
        </p:txBody>
      </p:sp>
      <p:sp>
        <p:nvSpPr>
          <p:cNvPr id="7" name="TextBox 6">
            <a:extLst>
              <a:ext uri="{FF2B5EF4-FFF2-40B4-BE49-F238E27FC236}">
                <a16:creationId xmlns:a16="http://schemas.microsoft.com/office/drawing/2014/main" id="{BA75FFDD-3F44-4E18-9251-7A4085615E20}"/>
              </a:ext>
            </a:extLst>
          </p:cNvPr>
          <p:cNvSpPr txBox="1"/>
          <p:nvPr/>
        </p:nvSpPr>
        <p:spPr bwMode="gray">
          <a:xfrm>
            <a:off x="275994" y="5632037"/>
            <a:ext cx="2686050" cy="918406"/>
          </a:xfrm>
          <a:prstGeom prst="rect">
            <a:avLst/>
          </a:prstGeom>
          <a:noFill/>
        </p:spPr>
        <p:txBody>
          <a:bodyPr wrap="square" lIns="0" tIns="0" rIns="0" bIns="0" rtlCol="0">
            <a:noAutofit/>
          </a:bodyPr>
          <a:lstStyle/>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New products</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Warranty</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Tech support</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Training</a:t>
            </a:r>
          </a:p>
        </p:txBody>
      </p:sp>
      <p:sp>
        <p:nvSpPr>
          <p:cNvPr id="26" name="TextBox 25">
            <a:extLst>
              <a:ext uri="{FF2B5EF4-FFF2-40B4-BE49-F238E27FC236}">
                <a16:creationId xmlns:a16="http://schemas.microsoft.com/office/drawing/2014/main" id="{D8650F09-5147-47BA-A7B1-7489A55EC2EB}"/>
              </a:ext>
            </a:extLst>
          </p:cNvPr>
          <p:cNvSpPr txBox="1"/>
          <p:nvPr/>
        </p:nvSpPr>
        <p:spPr bwMode="gray">
          <a:xfrm>
            <a:off x="3865669" y="5791200"/>
            <a:ext cx="2058882" cy="918406"/>
          </a:xfrm>
          <a:prstGeom prst="rect">
            <a:avLst/>
          </a:prstGeom>
          <a:noFill/>
        </p:spPr>
        <p:txBody>
          <a:bodyPr wrap="square" lIns="0" tIns="0" rIns="0" bIns="0" rtlCol="0">
            <a:noAutofit/>
          </a:bodyPr>
          <a:lstStyle/>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Aligned with R&amp;D work</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New hardware &amp; software</a:t>
            </a:r>
          </a:p>
        </p:txBody>
      </p:sp>
      <p:sp>
        <p:nvSpPr>
          <p:cNvPr id="27" name="TextBox 26">
            <a:extLst>
              <a:ext uri="{FF2B5EF4-FFF2-40B4-BE49-F238E27FC236}">
                <a16:creationId xmlns:a16="http://schemas.microsoft.com/office/drawing/2014/main" id="{07C96136-1B04-4F23-BAD9-2B90B903E447}"/>
              </a:ext>
            </a:extLst>
          </p:cNvPr>
          <p:cNvSpPr txBox="1"/>
          <p:nvPr/>
        </p:nvSpPr>
        <p:spPr bwMode="gray">
          <a:xfrm>
            <a:off x="6669492" y="5762625"/>
            <a:ext cx="2114550" cy="918406"/>
          </a:xfrm>
          <a:prstGeom prst="rect">
            <a:avLst/>
          </a:prstGeom>
          <a:noFill/>
        </p:spPr>
        <p:txBody>
          <a:bodyPr wrap="square" lIns="0" tIns="0" rIns="0" bIns="0" rtlCol="0">
            <a:noAutofit/>
          </a:bodyPr>
          <a:lstStyle/>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Spare parts available</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ABB issues a lifecycle phase change</a:t>
            </a:r>
          </a:p>
        </p:txBody>
      </p:sp>
      <p:sp>
        <p:nvSpPr>
          <p:cNvPr id="28" name="TextBox 27">
            <a:extLst>
              <a:ext uri="{FF2B5EF4-FFF2-40B4-BE49-F238E27FC236}">
                <a16:creationId xmlns:a16="http://schemas.microsoft.com/office/drawing/2014/main" id="{F7CB13BD-3AD6-4B1E-8866-3F9B6F8D4408}"/>
              </a:ext>
            </a:extLst>
          </p:cNvPr>
          <p:cNvSpPr txBox="1"/>
          <p:nvPr/>
        </p:nvSpPr>
        <p:spPr bwMode="gray">
          <a:xfrm>
            <a:off x="9353931" y="5762625"/>
            <a:ext cx="2686050" cy="918406"/>
          </a:xfrm>
          <a:prstGeom prst="rect">
            <a:avLst/>
          </a:prstGeom>
          <a:noFill/>
        </p:spPr>
        <p:txBody>
          <a:bodyPr wrap="square" lIns="0" tIns="0" rIns="0" bIns="0" rtlCol="0">
            <a:noAutofit/>
          </a:bodyPr>
          <a:lstStyle/>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Service becomes expensive</a:t>
            </a:r>
          </a:p>
          <a:p>
            <a:pPr marL="171450" indent="-171450" algn="l">
              <a:spcBef>
                <a:spcPts val="600"/>
              </a:spcBef>
              <a:buFont typeface="Arial" panose="020B0604020202020204" pitchFamily="34" charset="0"/>
              <a:buChar char="•"/>
            </a:pPr>
            <a:r>
              <a:rPr lang="en-US" sz="1200">
                <a:solidFill>
                  <a:schemeClr val="bg1"/>
                </a:solidFill>
                <a:ea typeface="ABBvoice Light" panose="020D0403020503020204" pitchFamily="34" charset="0"/>
                <a:cs typeface="ABBvoice Light" panose="020D0403020503020204" pitchFamily="34" charset="0"/>
              </a:rPr>
              <a:t>Spare parts no longer available</a:t>
            </a:r>
          </a:p>
        </p:txBody>
      </p:sp>
    </p:spTree>
    <p:extLst>
      <p:ext uri="{BB962C8B-B14F-4D97-AF65-F5344CB8AC3E}">
        <p14:creationId xmlns:p14="http://schemas.microsoft.com/office/powerpoint/2010/main" val="426011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6EFC7-0EB5-4617-8434-ACF770A7CED8}"/>
              </a:ext>
            </a:extLst>
          </p:cNvPr>
          <p:cNvSpPr>
            <a:spLocks noGrp="1"/>
          </p:cNvSpPr>
          <p:nvPr>
            <p:ph type="body" sz="quarter" idx="10"/>
          </p:nvPr>
        </p:nvSpPr>
        <p:spPr>
          <a:xfrm>
            <a:off x="407988" y="2708275"/>
            <a:ext cx="5480841" cy="3529037"/>
          </a:xfrm>
        </p:spPr>
        <p:txBody>
          <a:bodyPr lIns="0" tIns="0" rIns="0" bIns="0"/>
          <a:lstStyle/>
          <a:p>
            <a:r>
              <a:rPr lang="en-US" sz="3200">
                <a:latin typeface="ABBvoice Light" panose="020D0403020503020204" pitchFamily="34" charset="0"/>
                <a:ea typeface="ABBvoice Light" panose="020D0403020503020204" pitchFamily="34" charset="0"/>
                <a:cs typeface="ABBvoice Light" panose="020D0403020503020204" pitchFamily="34" charset="0"/>
              </a:rPr>
              <a:t>Services to support your products during every lifecycle stage</a:t>
            </a:r>
          </a:p>
        </p:txBody>
      </p:sp>
      <p:sp>
        <p:nvSpPr>
          <p:cNvPr id="3" name="Title 2">
            <a:extLst>
              <a:ext uri="{FF2B5EF4-FFF2-40B4-BE49-F238E27FC236}">
                <a16:creationId xmlns:a16="http://schemas.microsoft.com/office/drawing/2014/main" id="{1B6606FB-A4D4-42A6-9125-80E8C6870790}"/>
              </a:ext>
            </a:extLst>
          </p:cNvPr>
          <p:cNvSpPr>
            <a:spLocks noGrp="1"/>
          </p:cNvSpPr>
          <p:nvPr>
            <p:ph type="title"/>
          </p:nvPr>
        </p:nvSpPr>
        <p:spPr/>
        <p:txBody>
          <a:bodyPr lIns="0" tIns="0" rIns="0" bIns="0"/>
          <a:lstStyle/>
          <a:p>
            <a:r>
              <a:rPr lang="en-US" b="1">
                <a:solidFill>
                  <a:schemeClr val="bg2"/>
                </a:solidFill>
              </a:rPr>
              <a:t>—</a:t>
            </a:r>
            <a:br>
              <a:rPr lang="pl-PL" b="1"/>
            </a:br>
            <a:r>
              <a:rPr lang="en-US" b="1"/>
              <a:t>Measurement &amp; Analytics </a:t>
            </a:r>
            <a:br>
              <a:rPr lang="en-US" b="1"/>
            </a:br>
            <a:r>
              <a:rPr lang="en-US">
                <a:latin typeface="ABBvoice Light"/>
              </a:rPr>
              <a:t>Service</a:t>
            </a:r>
          </a:p>
        </p:txBody>
      </p:sp>
      <p:sp>
        <p:nvSpPr>
          <p:cNvPr id="18" name="Oval 17">
            <a:extLst>
              <a:ext uri="{FF2B5EF4-FFF2-40B4-BE49-F238E27FC236}">
                <a16:creationId xmlns:a16="http://schemas.microsoft.com/office/drawing/2014/main" id="{41191CED-FE3C-4DD8-AC4C-7517E841408F}"/>
              </a:ext>
            </a:extLst>
          </p:cNvPr>
          <p:cNvSpPr/>
          <p:nvPr/>
        </p:nvSpPr>
        <p:spPr bwMode="gray">
          <a:xfrm>
            <a:off x="6629400" y="643208"/>
            <a:ext cx="4714875" cy="471487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19" name="Rectangle 18">
            <a:extLst>
              <a:ext uri="{FF2B5EF4-FFF2-40B4-BE49-F238E27FC236}">
                <a16:creationId xmlns:a16="http://schemas.microsoft.com/office/drawing/2014/main" id="{6F29057F-F29A-4ABB-BE00-17C2885C6558}"/>
              </a:ext>
            </a:extLst>
          </p:cNvPr>
          <p:cNvSpPr/>
          <p:nvPr/>
        </p:nvSpPr>
        <p:spPr bwMode="gray">
          <a:xfrm>
            <a:off x="8375145" y="382227"/>
            <a:ext cx="1219200" cy="71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69" name="Rectangle 68">
            <a:extLst>
              <a:ext uri="{FF2B5EF4-FFF2-40B4-BE49-F238E27FC236}">
                <a16:creationId xmlns:a16="http://schemas.microsoft.com/office/drawing/2014/main" id="{6138C726-3198-462E-9AA5-F88D52CBBD3E}"/>
              </a:ext>
            </a:extLst>
          </p:cNvPr>
          <p:cNvSpPr/>
          <p:nvPr/>
        </p:nvSpPr>
        <p:spPr bwMode="gray">
          <a:xfrm>
            <a:off x="8375145" y="5094908"/>
            <a:ext cx="1219200" cy="71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70" name="Rectangle 69">
            <a:extLst>
              <a:ext uri="{FF2B5EF4-FFF2-40B4-BE49-F238E27FC236}">
                <a16:creationId xmlns:a16="http://schemas.microsoft.com/office/drawing/2014/main" id="{878366DD-A7FA-4E8C-AEF1-A28D1D96D5DB}"/>
              </a:ext>
            </a:extLst>
          </p:cNvPr>
          <p:cNvSpPr/>
          <p:nvPr/>
        </p:nvSpPr>
        <p:spPr bwMode="gray">
          <a:xfrm>
            <a:off x="10607306" y="2643619"/>
            <a:ext cx="1219200" cy="892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71" name="Rectangle 70">
            <a:extLst>
              <a:ext uri="{FF2B5EF4-FFF2-40B4-BE49-F238E27FC236}">
                <a16:creationId xmlns:a16="http://schemas.microsoft.com/office/drawing/2014/main" id="{19026738-C39D-4D4F-9367-915AE3710EE1}"/>
              </a:ext>
            </a:extLst>
          </p:cNvPr>
          <p:cNvSpPr/>
          <p:nvPr/>
        </p:nvSpPr>
        <p:spPr bwMode="gray">
          <a:xfrm>
            <a:off x="6109069" y="2643619"/>
            <a:ext cx="1219200" cy="892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72" name="Rectangle 71">
            <a:extLst>
              <a:ext uri="{FF2B5EF4-FFF2-40B4-BE49-F238E27FC236}">
                <a16:creationId xmlns:a16="http://schemas.microsoft.com/office/drawing/2014/main" id="{81CF64F1-3ED8-41AB-94C5-C6237B5EEA28}"/>
              </a:ext>
            </a:extLst>
          </p:cNvPr>
          <p:cNvSpPr/>
          <p:nvPr/>
        </p:nvSpPr>
        <p:spPr bwMode="gray">
          <a:xfrm>
            <a:off x="6531480" y="1130734"/>
            <a:ext cx="1219200" cy="892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73" name="Rectangle 72">
            <a:extLst>
              <a:ext uri="{FF2B5EF4-FFF2-40B4-BE49-F238E27FC236}">
                <a16:creationId xmlns:a16="http://schemas.microsoft.com/office/drawing/2014/main" id="{1D16B0CA-E161-460F-99E5-08685C7DE227}"/>
              </a:ext>
            </a:extLst>
          </p:cNvPr>
          <p:cNvSpPr/>
          <p:nvPr/>
        </p:nvSpPr>
        <p:spPr bwMode="gray">
          <a:xfrm>
            <a:off x="10176011" y="1130734"/>
            <a:ext cx="1219200" cy="892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74" name="Rectangle 73">
            <a:extLst>
              <a:ext uri="{FF2B5EF4-FFF2-40B4-BE49-F238E27FC236}">
                <a16:creationId xmlns:a16="http://schemas.microsoft.com/office/drawing/2014/main" id="{EB2D643F-801D-4BBD-BEB4-A85F3DE475FA}"/>
              </a:ext>
            </a:extLst>
          </p:cNvPr>
          <p:cNvSpPr/>
          <p:nvPr/>
        </p:nvSpPr>
        <p:spPr bwMode="gray">
          <a:xfrm>
            <a:off x="6531480" y="4156506"/>
            <a:ext cx="1219200" cy="81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sp>
        <p:nvSpPr>
          <p:cNvPr id="75" name="Rectangle 74">
            <a:extLst>
              <a:ext uri="{FF2B5EF4-FFF2-40B4-BE49-F238E27FC236}">
                <a16:creationId xmlns:a16="http://schemas.microsoft.com/office/drawing/2014/main" id="{0FAEB32A-0E6E-4BE3-A0D8-C096A106CC9D}"/>
              </a:ext>
            </a:extLst>
          </p:cNvPr>
          <p:cNvSpPr/>
          <p:nvPr/>
        </p:nvSpPr>
        <p:spPr bwMode="gray">
          <a:xfrm>
            <a:off x="10176011" y="4156505"/>
            <a:ext cx="1219200" cy="815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spcBef>
                <a:spcPts val="600"/>
              </a:spcBef>
            </a:pPr>
            <a:endParaRPr lang="en-US" sz="1400">
              <a:solidFill>
                <a:schemeClr val="tx1"/>
              </a:solidFill>
            </a:endParaRPr>
          </a:p>
        </p:txBody>
      </p:sp>
      <p:pic>
        <p:nvPicPr>
          <p:cNvPr id="68" name="Graphic 67">
            <a:extLst>
              <a:ext uri="{FF2B5EF4-FFF2-40B4-BE49-F238E27FC236}">
                <a16:creationId xmlns:a16="http://schemas.microsoft.com/office/drawing/2014/main" id="{C3033028-EE07-45B1-B4C4-DA0F81EA0E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6145" y="431277"/>
            <a:ext cx="457200" cy="457200"/>
          </a:xfrm>
          <a:prstGeom prst="rect">
            <a:avLst/>
          </a:prstGeom>
        </p:spPr>
      </p:pic>
      <p:pic>
        <p:nvPicPr>
          <p:cNvPr id="76" name="Graphic 75">
            <a:extLst>
              <a:ext uri="{FF2B5EF4-FFF2-40B4-BE49-F238E27FC236}">
                <a16:creationId xmlns:a16="http://schemas.microsoft.com/office/drawing/2014/main" id="{6B2FF049-CB9C-49A6-AC23-CC6CD24181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7011" y="1227372"/>
            <a:ext cx="457200" cy="457200"/>
          </a:xfrm>
          <a:prstGeom prst="rect">
            <a:avLst/>
          </a:prstGeom>
        </p:spPr>
      </p:pic>
      <p:pic>
        <p:nvPicPr>
          <p:cNvPr id="77" name="Graphic 76">
            <a:extLst>
              <a:ext uri="{FF2B5EF4-FFF2-40B4-BE49-F238E27FC236}">
                <a16:creationId xmlns:a16="http://schemas.microsoft.com/office/drawing/2014/main" id="{E6F3F0ED-D06E-4BED-9DA8-59FB5F917E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34426" y="2740982"/>
            <a:ext cx="457200" cy="457200"/>
          </a:xfrm>
          <a:prstGeom prst="rect">
            <a:avLst/>
          </a:prstGeom>
        </p:spPr>
      </p:pic>
      <p:pic>
        <p:nvPicPr>
          <p:cNvPr id="78" name="Graphic 77">
            <a:extLst>
              <a:ext uri="{FF2B5EF4-FFF2-40B4-BE49-F238E27FC236}">
                <a16:creationId xmlns:a16="http://schemas.microsoft.com/office/drawing/2014/main" id="{19A1AB35-7445-4394-BE0A-DA7903DB98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51234" y="4239546"/>
            <a:ext cx="457200" cy="457200"/>
          </a:xfrm>
          <a:prstGeom prst="rect">
            <a:avLst/>
          </a:prstGeom>
        </p:spPr>
      </p:pic>
      <p:pic>
        <p:nvPicPr>
          <p:cNvPr id="79" name="Graphic 78">
            <a:extLst>
              <a:ext uri="{FF2B5EF4-FFF2-40B4-BE49-F238E27FC236}">
                <a16:creationId xmlns:a16="http://schemas.microsoft.com/office/drawing/2014/main" id="{09745932-4980-431D-8E6D-BC016283B51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56145" y="5094908"/>
            <a:ext cx="457200" cy="457200"/>
          </a:xfrm>
          <a:prstGeom prst="rect">
            <a:avLst/>
          </a:prstGeom>
        </p:spPr>
      </p:pic>
      <p:pic>
        <p:nvPicPr>
          <p:cNvPr id="80" name="Graphic 79">
            <a:extLst>
              <a:ext uri="{FF2B5EF4-FFF2-40B4-BE49-F238E27FC236}">
                <a16:creationId xmlns:a16="http://schemas.microsoft.com/office/drawing/2014/main" id="{263A60C8-BC06-4029-97EA-03D491A889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83328" y="4281769"/>
            <a:ext cx="457200" cy="457200"/>
          </a:xfrm>
          <a:prstGeom prst="rect">
            <a:avLst/>
          </a:prstGeom>
        </p:spPr>
      </p:pic>
      <p:pic>
        <p:nvPicPr>
          <p:cNvPr id="81" name="Graphic 80">
            <a:extLst>
              <a:ext uri="{FF2B5EF4-FFF2-40B4-BE49-F238E27FC236}">
                <a16:creationId xmlns:a16="http://schemas.microsoft.com/office/drawing/2014/main" id="{D8DB96D0-35CC-4FBC-9B34-7EB9B961F66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00800" y="2740982"/>
            <a:ext cx="457200" cy="457200"/>
          </a:xfrm>
          <a:prstGeom prst="rect">
            <a:avLst/>
          </a:prstGeom>
        </p:spPr>
      </p:pic>
      <p:pic>
        <p:nvPicPr>
          <p:cNvPr id="82" name="Graphic 81">
            <a:extLst>
              <a:ext uri="{FF2B5EF4-FFF2-40B4-BE49-F238E27FC236}">
                <a16:creationId xmlns:a16="http://schemas.microsoft.com/office/drawing/2014/main" id="{EF4274A4-2B32-4216-B00D-C6F21541320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912480" y="1227372"/>
            <a:ext cx="457200" cy="457200"/>
          </a:xfrm>
          <a:prstGeom prst="rect">
            <a:avLst/>
          </a:prstGeom>
        </p:spPr>
      </p:pic>
      <p:sp>
        <p:nvSpPr>
          <p:cNvPr id="83" name="TextBox 82">
            <a:extLst>
              <a:ext uri="{FF2B5EF4-FFF2-40B4-BE49-F238E27FC236}">
                <a16:creationId xmlns:a16="http://schemas.microsoft.com/office/drawing/2014/main" id="{7573950D-E312-47AD-9B8D-8EA6B088DABA}"/>
              </a:ext>
            </a:extLst>
          </p:cNvPr>
          <p:cNvSpPr txBox="1"/>
          <p:nvPr/>
        </p:nvSpPr>
        <p:spPr bwMode="gray">
          <a:xfrm>
            <a:off x="7534636" y="2216957"/>
            <a:ext cx="2944614" cy="1050202"/>
          </a:xfrm>
          <a:prstGeom prst="rect">
            <a:avLst/>
          </a:prstGeom>
          <a:noFill/>
        </p:spPr>
        <p:txBody>
          <a:bodyPr wrap="square" lIns="72000" tIns="72000" rIns="72000" bIns="72000" rtlCol="0">
            <a:noAutofit/>
          </a:bodyPr>
          <a:lstStyle/>
          <a:p>
            <a:pPr algn="ctr"/>
            <a:r>
              <a:rPr lang="en-US" sz="3200" b="1">
                <a:solidFill>
                  <a:schemeClr val="accent3"/>
                </a:solidFill>
                <a:ea typeface="ABBvoice Light" panose="020D0403020503020204" pitchFamily="34" charset="0"/>
                <a:cs typeface="ABBvoice Light" panose="020D0403020503020204" pitchFamily="34" charset="0"/>
              </a:rPr>
              <a:t>Increasing your accuracy &amp; availability</a:t>
            </a:r>
          </a:p>
        </p:txBody>
      </p:sp>
      <p:sp>
        <p:nvSpPr>
          <p:cNvPr id="20" name="TextBox 19">
            <a:extLst>
              <a:ext uri="{FF2B5EF4-FFF2-40B4-BE49-F238E27FC236}">
                <a16:creationId xmlns:a16="http://schemas.microsoft.com/office/drawing/2014/main" id="{38C0EF35-1EAE-4155-948F-AAA08F82634A}"/>
              </a:ext>
            </a:extLst>
          </p:cNvPr>
          <p:cNvSpPr txBox="1"/>
          <p:nvPr/>
        </p:nvSpPr>
        <p:spPr bwMode="gray">
          <a:xfrm>
            <a:off x="8312043" y="917810"/>
            <a:ext cx="1345404" cy="447675"/>
          </a:xfrm>
          <a:prstGeom prst="rect">
            <a:avLst/>
          </a:prstGeom>
          <a:noFill/>
        </p:spPr>
        <p:txBody>
          <a:bodyPr wrap="square" lIns="0" tIns="0" rIns="0" bIns="0" rtlCol="0">
            <a:noAutofit/>
          </a:bodyPr>
          <a:lstStyle/>
          <a:p>
            <a:pPr algn="ctr">
              <a:spcBef>
                <a:spcPts val="600"/>
              </a:spcBef>
            </a:pPr>
            <a:r>
              <a:rPr lang="en-US" sz="1000">
                <a:solidFill>
                  <a:schemeClr val="bg1">
                    <a:lumMod val="75000"/>
                  </a:schemeClr>
                </a:solidFill>
                <a:ea typeface="ABBvoice Light" panose="020D0403020503020204" pitchFamily="34" charset="0"/>
                <a:cs typeface="ABBvoice Light" panose="020D0403020503020204" pitchFamily="34" charset="0"/>
              </a:rPr>
              <a:t>INSTALLATION &amp; COMMISSIONING</a:t>
            </a:r>
          </a:p>
        </p:txBody>
      </p:sp>
      <p:sp>
        <p:nvSpPr>
          <p:cNvPr id="84" name="TextBox 83">
            <a:extLst>
              <a:ext uri="{FF2B5EF4-FFF2-40B4-BE49-F238E27FC236}">
                <a16:creationId xmlns:a16="http://schemas.microsoft.com/office/drawing/2014/main" id="{93E830BA-B3E4-4635-9D2A-456C50189518}"/>
              </a:ext>
            </a:extLst>
          </p:cNvPr>
          <p:cNvSpPr txBox="1"/>
          <p:nvPr/>
        </p:nvSpPr>
        <p:spPr bwMode="gray">
          <a:xfrm>
            <a:off x="10096791" y="1713729"/>
            <a:ext cx="1345404" cy="190760"/>
          </a:xfrm>
          <a:prstGeom prst="rect">
            <a:avLst/>
          </a:prstGeom>
          <a:noFill/>
        </p:spPr>
        <p:txBody>
          <a:bodyPr wrap="square" lIns="0" tIns="0" rIns="0" bIns="0" rtlCol="0">
            <a:noAutofit/>
          </a:bodyPr>
          <a:lstStyle/>
          <a:p>
            <a:pPr algn="ctr">
              <a:spcBef>
                <a:spcPts val="600"/>
              </a:spcBef>
            </a:pPr>
            <a:r>
              <a:rPr lang="en-US" sz="1000">
                <a:solidFill>
                  <a:schemeClr val="bg1">
                    <a:lumMod val="75000"/>
                  </a:schemeClr>
                </a:solidFill>
                <a:ea typeface="ABBvoice Light" panose="020D0403020503020204" pitchFamily="34" charset="0"/>
                <a:cs typeface="ABBvoice Light" panose="020D0403020503020204" pitchFamily="34" charset="0"/>
              </a:rPr>
              <a:t>TRAINING</a:t>
            </a:r>
          </a:p>
        </p:txBody>
      </p:sp>
      <p:sp>
        <p:nvSpPr>
          <p:cNvPr id="85" name="TextBox 84">
            <a:extLst>
              <a:ext uri="{FF2B5EF4-FFF2-40B4-BE49-F238E27FC236}">
                <a16:creationId xmlns:a16="http://schemas.microsoft.com/office/drawing/2014/main" id="{A6A9E046-D4EB-4127-8B4A-613D9FA638D1}"/>
              </a:ext>
            </a:extLst>
          </p:cNvPr>
          <p:cNvSpPr txBox="1"/>
          <p:nvPr/>
        </p:nvSpPr>
        <p:spPr bwMode="gray">
          <a:xfrm>
            <a:off x="10590324" y="3236399"/>
            <a:ext cx="1345404" cy="190760"/>
          </a:xfrm>
          <a:prstGeom prst="rect">
            <a:avLst/>
          </a:prstGeom>
          <a:noFill/>
        </p:spPr>
        <p:txBody>
          <a:bodyPr wrap="square" lIns="0" tIns="0" rIns="0" bIns="0" rtlCol="0">
            <a:noAutofit/>
          </a:bodyPr>
          <a:lstStyle/>
          <a:p>
            <a:pPr algn="ctr">
              <a:spcBef>
                <a:spcPts val="600"/>
              </a:spcBef>
            </a:pPr>
            <a:r>
              <a:rPr lang="en-US" sz="1000">
                <a:solidFill>
                  <a:schemeClr val="bg1">
                    <a:lumMod val="75000"/>
                  </a:schemeClr>
                </a:solidFill>
                <a:ea typeface="ABBvoice Light" panose="020D0403020503020204" pitchFamily="34" charset="0"/>
                <a:cs typeface="ABBvoice Light" panose="020D0403020503020204" pitchFamily="34" charset="0"/>
              </a:rPr>
              <a:t>SPARES &amp; CONSUMABLES</a:t>
            </a:r>
          </a:p>
        </p:txBody>
      </p:sp>
      <p:sp>
        <p:nvSpPr>
          <p:cNvPr id="86" name="TextBox 85">
            <a:extLst>
              <a:ext uri="{FF2B5EF4-FFF2-40B4-BE49-F238E27FC236}">
                <a16:creationId xmlns:a16="http://schemas.microsoft.com/office/drawing/2014/main" id="{57115175-E9D8-40FF-B712-C3B3EBC5AAD6}"/>
              </a:ext>
            </a:extLst>
          </p:cNvPr>
          <p:cNvSpPr txBox="1"/>
          <p:nvPr/>
        </p:nvSpPr>
        <p:spPr bwMode="gray">
          <a:xfrm>
            <a:off x="10096791" y="4738969"/>
            <a:ext cx="1345404" cy="190760"/>
          </a:xfrm>
          <a:prstGeom prst="rect">
            <a:avLst/>
          </a:prstGeom>
          <a:noFill/>
        </p:spPr>
        <p:txBody>
          <a:bodyPr wrap="square" lIns="0" tIns="0" rIns="0" bIns="0" rtlCol="0">
            <a:noAutofit/>
          </a:bodyPr>
          <a:lstStyle/>
          <a:p>
            <a:pPr algn="ctr">
              <a:spcBef>
                <a:spcPts val="600"/>
              </a:spcBef>
            </a:pPr>
            <a:r>
              <a:rPr lang="en-US" sz="1000">
                <a:solidFill>
                  <a:schemeClr val="bg1">
                    <a:lumMod val="75000"/>
                  </a:schemeClr>
                </a:solidFill>
                <a:ea typeface="ABBvoice Light" panose="020D0403020503020204" pitchFamily="34" charset="0"/>
                <a:cs typeface="ABBvoice Light" panose="020D0403020503020204" pitchFamily="34" charset="0"/>
              </a:rPr>
              <a:t>MAINTENANCE</a:t>
            </a:r>
          </a:p>
        </p:txBody>
      </p:sp>
      <p:sp>
        <p:nvSpPr>
          <p:cNvPr id="87" name="TextBox 86">
            <a:extLst>
              <a:ext uri="{FF2B5EF4-FFF2-40B4-BE49-F238E27FC236}">
                <a16:creationId xmlns:a16="http://schemas.microsoft.com/office/drawing/2014/main" id="{335A3234-F72E-49EC-B5F8-3D35950E90C5}"/>
              </a:ext>
            </a:extLst>
          </p:cNvPr>
          <p:cNvSpPr txBox="1"/>
          <p:nvPr/>
        </p:nvSpPr>
        <p:spPr bwMode="gray">
          <a:xfrm>
            <a:off x="8334241" y="5632685"/>
            <a:ext cx="1345404" cy="190760"/>
          </a:xfrm>
          <a:prstGeom prst="rect">
            <a:avLst/>
          </a:prstGeom>
          <a:noFill/>
        </p:spPr>
        <p:txBody>
          <a:bodyPr wrap="square" lIns="0" tIns="0" rIns="0" bIns="0" rtlCol="0">
            <a:noAutofit/>
          </a:bodyPr>
          <a:lstStyle/>
          <a:p>
            <a:pPr algn="ctr">
              <a:spcBef>
                <a:spcPts val="600"/>
              </a:spcBef>
            </a:pPr>
            <a:r>
              <a:rPr lang="en-US" sz="1000">
                <a:solidFill>
                  <a:schemeClr val="bg1">
                    <a:lumMod val="75000"/>
                  </a:schemeClr>
                </a:solidFill>
                <a:ea typeface="ABBvoice Light" panose="020D0403020503020204" pitchFamily="34" charset="0"/>
                <a:cs typeface="ABBvoice Light" panose="020D0403020503020204" pitchFamily="34" charset="0"/>
              </a:rPr>
              <a:t>TECHNICAL SUPPORT &amp; REPAIRS</a:t>
            </a:r>
          </a:p>
        </p:txBody>
      </p:sp>
      <p:sp>
        <p:nvSpPr>
          <p:cNvPr id="88" name="TextBox 87">
            <a:extLst>
              <a:ext uri="{FF2B5EF4-FFF2-40B4-BE49-F238E27FC236}">
                <a16:creationId xmlns:a16="http://schemas.microsoft.com/office/drawing/2014/main" id="{916FD2DE-9E57-438E-98EA-CA3E7D38F74F}"/>
              </a:ext>
            </a:extLst>
          </p:cNvPr>
          <p:cNvSpPr txBox="1"/>
          <p:nvPr/>
        </p:nvSpPr>
        <p:spPr bwMode="gray">
          <a:xfrm>
            <a:off x="6625455" y="4738969"/>
            <a:ext cx="1345404" cy="190760"/>
          </a:xfrm>
          <a:prstGeom prst="rect">
            <a:avLst/>
          </a:prstGeom>
          <a:noFill/>
        </p:spPr>
        <p:txBody>
          <a:bodyPr wrap="square" lIns="0" tIns="0" rIns="0" bIns="0" rtlCol="0">
            <a:noAutofit/>
          </a:bodyPr>
          <a:lstStyle/>
          <a:p>
            <a:pPr algn="ctr">
              <a:spcBef>
                <a:spcPts val="600"/>
              </a:spcBef>
            </a:pPr>
            <a:r>
              <a:rPr lang="en-US" sz="1000">
                <a:solidFill>
                  <a:schemeClr val="bg1">
                    <a:lumMod val="75000"/>
                  </a:schemeClr>
                </a:solidFill>
                <a:ea typeface="ABBvoice Light" panose="020D0403020503020204" pitchFamily="34" charset="0"/>
                <a:cs typeface="ABBvoice Light" panose="020D0403020503020204" pitchFamily="34" charset="0"/>
              </a:rPr>
              <a:t>ADVANCED SERVICES</a:t>
            </a:r>
          </a:p>
        </p:txBody>
      </p:sp>
      <p:sp>
        <p:nvSpPr>
          <p:cNvPr id="89" name="TextBox 88">
            <a:extLst>
              <a:ext uri="{FF2B5EF4-FFF2-40B4-BE49-F238E27FC236}">
                <a16:creationId xmlns:a16="http://schemas.microsoft.com/office/drawing/2014/main" id="{205E1A57-93D6-449B-8175-C0FDEA1B5CE0}"/>
              </a:ext>
            </a:extLst>
          </p:cNvPr>
          <p:cNvSpPr txBox="1"/>
          <p:nvPr/>
        </p:nvSpPr>
        <p:spPr bwMode="gray">
          <a:xfrm>
            <a:off x="5805583" y="3220429"/>
            <a:ext cx="1647633" cy="279850"/>
          </a:xfrm>
          <a:prstGeom prst="rect">
            <a:avLst/>
          </a:prstGeom>
          <a:noFill/>
        </p:spPr>
        <p:txBody>
          <a:bodyPr wrap="square" lIns="0" tIns="0" rIns="0" bIns="0" rtlCol="0">
            <a:noAutofit/>
          </a:bodyPr>
          <a:lstStyle/>
          <a:p>
            <a:pPr algn="ctr">
              <a:spcBef>
                <a:spcPts val="600"/>
              </a:spcBef>
            </a:pPr>
            <a:r>
              <a:rPr lang="en-US" sz="1000">
                <a:solidFill>
                  <a:schemeClr val="bg1">
                    <a:lumMod val="75000"/>
                  </a:schemeClr>
                </a:solidFill>
                <a:ea typeface="ABBvoice Light" panose="020D0403020503020204" pitchFamily="34" charset="0"/>
                <a:cs typeface="ABBvoice Light" panose="020D0403020503020204" pitchFamily="34" charset="0"/>
              </a:rPr>
              <a:t>EXTENSIONS, UPGRADES &amp; RETROFITS</a:t>
            </a:r>
          </a:p>
        </p:txBody>
      </p:sp>
      <p:sp>
        <p:nvSpPr>
          <p:cNvPr id="90" name="TextBox 89">
            <a:extLst>
              <a:ext uri="{FF2B5EF4-FFF2-40B4-BE49-F238E27FC236}">
                <a16:creationId xmlns:a16="http://schemas.microsoft.com/office/drawing/2014/main" id="{DFA8C2DD-DE05-4B79-9EF6-8A30E59B3415}"/>
              </a:ext>
            </a:extLst>
          </p:cNvPr>
          <p:cNvSpPr txBox="1"/>
          <p:nvPr/>
        </p:nvSpPr>
        <p:spPr bwMode="gray">
          <a:xfrm>
            <a:off x="6271567" y="1669184"/>
            <a:ext cx="1479113" cy="279850"/>
          </a:xfrm>
          <a:prstGeom prst="rect">
            <a:avLst/>
          </a:prstGeom>
          <a:noFill/>
        </p:spPr>
        <p:txBody>
          <a:bodyPr wrap="square" lIns="0" tIns="0" rIns="0" bIns="0" rtlCol="0">
            <a:noAutofit/>
          </a:bodyPr>
          <a:lstStyle/>
          <a:p>
            <a:pPr algn="ctr">
              <a:spcBef>
                <a:spcPts val="600"/>
              </a:spcBef>
            </a:pPr>
            <a:r>
              <a:rPr lang="en-US" sz="1000">
                <a:solidFill>
                  <a:schemeClr val="bg1">
                    <a:lumMod val="75000"/>
                  </a:schemeClr>
                </a:solidFill>
                <a:ea typeface="ABBvoice Light" panose="020D0403020503020204" pitchFamily="34" charset="0"/>
                <a:cs typeface="ABBvoice Light" panose="020D0403020503020204" pitchFamily="34" charset="0"/>
              </a:rPr>
              <a:t>REPLACEMENT &amp;      END-OF-LIFE SERVICES</a:t>
            </a:r>
          </a:p>
        </p:txBody>
      </p:sp>
      <p:grpSp>
        <p:nvGrpSpPr>
          <p:cNvPr id="91" name="Group 90">
            <a:extLst>
              <a:ext uri="{FF2B5EF4-FFF2-40B4-BE49-F238E27FC236}">
                <a16:creationId xmlns:a16="http://schemas.microsoft.com/office/drawing/2014/main" id="{78528DF8-7769-4E56-ACEC-01945A8E32B3}"/>
              </a:ext>
            </a:extLst>
          </p:cNvPr>
          <p:cNvGrpSpPr/>
          <p:nvPr/>
        </p:nvGrpSpPr>
        <p:grpSpPr>
          <a:xfrm>
            <a:off x="6109069" y="6155476"/>
            <a:ext cx="5717437" cy="317645"/>
            <a:chOff x="367325" y="2336410"/>
            <a:chExt cx="11381659" cy="505937"/>
          </a:xfrm>
        </p:grpSpPr>
        <p:sp>
          <p:nvSpPr>
            <p:cNvPr id="92" name="Arrow: Pentagon 91">
              <a:extLst>
                <a:ext uri="{FF2B5EF4-FFF2-40B4-BE49-F238E27FC236}">
                  <a16:creationId xmlns:a16="http://schemas.microsoft.com/office/drawing/2014/main" id="{254BBA43-7135-437D-AE01-B2CFE738C335}"/>
                </a:ext>
              </a:extLst>
            </p:cNvPr>
            <p:cNvSpPr/>
            <p:nvPr/>
          </p:nvSpPr>
          <p:spPr bwMode="gray">
            <a:xfrm>
              <a:off x="8321307" y="2336410"/>
              <a:ext cx="3427677" cy="50593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Obsolete</a:t>
              </a:r>
            </a:p>
          </p:txBody>
        </p:sp>
        <p:sp>
          <p:nvSpPr>
            <p:cNvPr id="93" name="Arrow: Pentagon 92">
              <a:extLst>
                <a:ext uri="{FF2B5EF4-FFF2-40B4-BE49-F238E27FC236}">
                  <a16:creationId xmlns:a16="http://schemas.microsoft.com/office/drawing/2014/main" id="{D192CCC7-DF84-47DB-BC39-C71189AF4D71}"/>
                </a:ext>
              </a:extLst>
            </p:cNvPr>
            <p:cNvSpPr/>
            <p:nvPr/>
          </p:nvSpPr>
          <p:spPr bwMode="gray">
            <a:xfrm>
              <a:off x="5669979" y="2336410"/>
              <a:ext cx="3427677" cy="505937"/>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Limited</a:t>
              </a:r>
            </a:p>
          </p:txBody>
        </p:sp>
        <p:sp>
          <p:nvSpPr>
            <p:cNvPr id="94" name="Arrow: Pentagon 93">
              <a:extLst>
                <a:ext uri="{FF2B5EF4-FFF2-40B4-BE49-F238E27FC236}">
                  <a16:creationId xmlns:a16="http://schemas.microsoft.com/office/drawing/2014/main" id="{315DC706-95C1-4BFA-AF34-6A4BE56E0567}"/>
                </a:ext>
              </a:extLst>
            </p:cNvPr>
            <p:cNvSpPr/>
            <p:nvPr/>
          </p:nvSpPr>
          <p:spPr bwMode="gray">
            <a:xfrm>
              <a:off x="3018652" y="2336410"/>
              <a:ext cx="3427677" cy="505937"/>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Classic</a:t>
              </a:r>
            </a:p>
          </p:txBody>
        </p:sp>
        <p:sp>
          <p:nvSpPr>
            <p:cNvPr id="95" name="Arrow: Pentagon 94">
              <a:extLst>
                <a:ext uri="{FF2B5EF4-FFF2-40B4-BE49-F238E27FC236}">
                  <a16:creationId xmlns:a16="http://schemas.microsoft.com/office/drawing/2014/main" id="{70B19AB2-B0AB-46E9-B524-D69003B2D287}"/>
                </a:ext>
              </a:extLst>
            </p:cNvPr>
            <p:cNvSpPr/>
            <p:nvPr/>
          </p:nvSpPr>
          <p:spPr bwMode="gray">
            <a:xfrm>
              <a:off x="367325" y="2336410"/>
              <a:ext cx="3427677" cy="505937"/>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Active</a:t>
              </a:r>
            </a:p>
          </p:txBody>
        </p:sp>
      </p:grpSp>
    </p:spTree>
    <p:extLst>
      <p:ext uri="{BB962C8B-B14F-4D97-AF65-F5344CB8AC3E}">
        <p14:creationId xmlns:p14="http://schemas.microsoft.com/office/powerpoint/2010/main" val="325763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C61B13BD-08EB-4BE9-91D5-885D78A066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03" y="5562988"/>
            <a:ext cx="12207903" cy="1305133"/>
          </a:xfrm>
          <a:prstGeom prst="rect">
            <a:avLst/>
          </a:prstGeom>
        </p:spPr>
      </p:pic>
      <p:sp>
        <p:nvSpPr>
          <p:cNvPr id="4" name="Title 3">
            <a:extLst>
              <a:ext uri="{FF2B5EF4-FFF2-40B4-BE49-F238E27FC236}">
                <a16:creationId xmlns:a16="http://schemas.microsoft.com/office/drawing/2014/main" id="{1EB05EA5-B904-45B8-B5A6-EEE2897E6156}"/>
              </a:ext>
            </a:extLst>
          </p:cNvPr>
          <p:cNvSpPr>
            <a:spLocks noGrp="1"/>
          </p:cNvSpPr>
          <p:nvPr>
            <p:ph type="title"/>
          </p:nvPr>
        </p:nvSpPr>
        <p:spPr/>
        <p:txBody>
          <a:bodyPr lIns="0" tIns="0" rIns="0" bIns="0"/>
          <a:lstStyle/>
          <a:p>
            <a:r>
              <a:rPr lang="en-US" b="1">
                <a:solidFill>
                  <a:schemeClr val="bg2"/>
                </a:solidFill>
              </a:rPr>
              <a:t>—</a:t>
            </a:r>
            <a:br>
              <a:rPr lang="pl-PL" b="1"/>
            </a:br>
            <a:r>
              <a:rPr lang="en-US" b="1"/>
              <a:t>A solution for every measurement challenge</a:t>
            </a:r>
            <a:br>
              <a:rPr lang="en-US" b="1"/>
            </a:br>
            <a:r>
              <a:rPr lang="en-US">
                <a:latin typeface="ABBvoice Light" panose="020D0403020503020204" pitchFamily="34" charset="0"/>
                <a:ea typeface="ABBvoice Light" panose="020D0403020503020204" pitchFamily="34" charset="0"/>
                <a:cs typeface="ABBvoice Light" panose="020D0403020503020204" pitchFamily="34" charset="0"/>
              </a:rPr>
              <a:t>Force measurement</a:t>
            </a:r>
          </a:p>
        </p:txBody>
      </p:sp>
      <p:pic>
        <p:nvPicPr>
          <p:cNvPr id="39" name="Picture 38">
            <a:extLst>
              <a:ext uri="{FF2B5EF4-FFF2-40B4-BE49-F238E27FC236}">
                <a16:creationId xmlns:a16="http://schemas.microsoft.com/office/drawing/2014/main" id="{A26DD55D-CDE7-45AE-9221-388BE5F421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714" b="9401"/>
          <a:stretch/>
        </p:blipFill>
        <p:spPr>
          <a:xfrm>
            <a:off x="4501848" y="2322240"/>
            <a:ext cx="544169" cy="587620"/>
          </a:xfrm>
          <a:prstGeom prst="rect">
            <a:avLst/>
          </a:prstGeom>
        </p:spPr>
      </p:pic>
      <p:pic>
        <p:nvPicPr>
          <p:cNvPr id="40" name="Picture 39">
            <a:extLst>
              <a:ext uri="{FF2B5EF4-FFF2-40B4-BE49-F238E27FC236}">
                <a16:creationId xmlns:a16="http://schemas.microsoft.com/office/drawing/2014/main" id="{D3FD2419-AA04-4303-9132-7A00B20F6B4A}"/>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53255" y="1920799"/>
            <a:ext cx="612089" cy="521199"/>
          </a:xfrm>
          <a:prstGeom prst="rect">
            <a:avLst/>
          </a:prstGeom>
        </p:spPr>
      </p:pic>
      <p:sp>
        <p:nvSpPr>
          <p:cNvPr id="42" name="Text Placeholder 9">
            <a:extLst>
              <a:ext uri="{FF2B5EF4-FFF2-40B4-BE49-F238E27FC236}">
                <a16:creationId xmlns:a16="http://schemas.microsoft.com/office/drawing/2014/main" id="{ABA77019-B286-4F13-9983-7BEC978BD0C9}"/>
              </a:ext>
            </a:extLst>
          </p:cNvPr>
          <p:cNvSpPr txBox="1">
            <a:spLocks/>
          </p:cNvSpPr>
          <p:nvPr/>
        </p:nvSpPr>
        <p:spPr>
          <a:xfrm>
            <a:off x="3890856" y="3028845"/>
            <a:ext cx="1928201" cy="259375"/>
          </a:xfrm>
          <a:prstGeom prst="rect">
            <a:avLst/>
          </a:prstGeom>
        </p:spPr>
        <p:txBody>
          <a:bodyPr lIns="91440" tIns="45720" rIns="91440" bIns="4572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ABBvoice"/>
                <a:ea typeface="ABBvoice"/>
                <a:cs typeface="ABBvoice"/>
              </a:rPr>
              <a:t>Thickness gauging</a:t>
            </a:r>
          </a:p>
        </p:txBody>
      </p:sp>
      <p:sp>
        <p:nvSpPr>
          <p:cNvPr id="46" name="Oval 45">
            <a:extLst>
              <a:ext uri="{FF2B5EF4-FFF2-40B4-BE49-F238E27FC236}">
                <a16:creationId xmlns:a16="http://schemas.microsoft.com/office/drawing/2014/main" id="{68798700-5584-42C3-9582-709EFB0B3645}"/>
              </a:ext>
            </a:extLst>
          </p:cNvPr>
          <p:cNvSpPr/>
          <p:nvPr/>
        </p:nvSpPr>
        <p:spPr bwMode="gray">
          <a:xfrm>
            <a:off x="4340227" y="1919172"/>
            <a:ext cx="1029462" cy="1029462"/>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BBvoice"/>
              <a:ea typeface="ABBvoice"/>
              <a:cs typeface="ABBvoice"/>
            </a:endParaRPr>
          </a:p>
        </p:txBody>
      </p:sp>
      <p:pic>
        <p:nvPicPr>
          <p:cNvPr id="4108" name="Picture 12">
            <a:extLst>
              <a:ext uri="{FF2B5EF4-FFF2-40B4-BE49-F238E27FC236}">
                <a16:creationId xmlns:a16="http://schemas.microsoft.com/office/drawing/2014/main" id="{522E5275-3DBC-4CD4-AADC-D6BA826D204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25075" y="2034934"/>
            <a:ext cx="1491332" cy="745666"/>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a:extLst>
              <a:ext uri="{FF2B5EF4-FFF2-40B4-BE49-F238E27FC236}">
                <a16:creationId xmlns:a16="http://schemas.microsoft.com/office/drawing/2014/main" id="{058DF967-C6A1-4CF3-B92A-1AC363D58DBA}"/>
              </a:ext>
            </a:extLst>
          </p:cNvPr>
          <p:cNvSpPr/>
          <p:nvPr/>
        </p:nvSpPr>
        <p:spPr bwMode="gray">
          <a:xfrm>
            <a:off x="6815492" y="1899922"/>
            <a:ext cx="1029462" cy="1029462"/>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BBvoice"/>
              <a:ea typeface="ABBvoice"/>
              <a:cs typeface="ABBvoice"/>
            </a:endParaRPr>
          </a:p>
        </p:txBody>
      </p:sp>
      <p:sp>
        <p:nvSpPr>
          <p:cNvPr id="50" name="Text Placeholder 9">
            <a:extLst>
              <a:ext uri="{FF2B5EF4-FFF2-40B4-BE49-F238E27FC236}">
                <a16:creationId xmlns:a16="http://schemas.microsoft.com/office/drawing/2014/main" id="{19A39C29-A8D3-405C-A626-82EF58EF3766}"/>
              </a:ext>
            </a:extLst>
          </p:cNvPr>
          <p:cNvSpPr txBox="1">
            <a:spLocks/>
          </p:cNvSpPr>
          <p:nvPr/>
        </p:nvSpPr>
        <p:spPr>
          <a:xfrm>
            <a:off x="6575028" y="3009595"/>
            <a:ext cx="1510389" cy="259375"/>
          </a:xfrm>
          <a:prstGeom prst="rect">
            <a:avLst/>
          </a:prstGeom>
        </p:spPr>
        <p:txBody>
          <a:bodyPr lIns="91440" tIns="45720" rIns="91440" bIns="4572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ABBvoice"/>
                <a:ea typeface="ABBvoice"/>
                <a:cs typeface="ABBvoice"/>
              </a:rPr>
              <a:t>Roll force measurement</a:t>
            </a:r>
          </a:p>
        </p:txBody>
      </p:sp>
      <p:pic>
        <p:nvPicPr>
          <p:cNvPr id="4110" name="Picture 14">
            <a:extLst>
              <a:ext uri="{FF2B5EF4-FFF2-40B4-BE49-F238E27FC236}">
                <a16:creationId xmlns:a16="http://schemas.microsoft.com/office/drawing/2014/main" id="{061EC17C-AEC5-4448-A74D-719B5885A25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97140" y="2138208"/>
            <a:ext cx="1029462" cy="51473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83A0CBA-BCC1-4943-9D26-A69F08D6FCE9}"/>
              </a:ext>
            </a:extLst>
          </p:cNvPr>
          <p:cNvGrpSpPr/>
          <p:nvPr/>
        </p:nvGrpSpPr>
        <p:grpSpPr>
          <a:xfrm>
            <a:off x="8709871" y="1901013"/>
            <a:ext cx="2309739" cy="1373270"/>
            <a:chOff x="7785846" y="1901013"/>
            <a:chExt cx="2309739" cy="1373270"/>
          </a:xfrm>
        </p:grpSpPr>
        <p:sp>
          <p:nvSpPr>
            <p:cNvPr id="48" name="Oval 47">
              <a:extLst>
                <a:ext uri="{FF2B5EF4-FFF2-40B4-BE49-F238E27FC236}">
                  <a16:creationId xmlns:a16="http://schemas.microsoft.com/office/drawing/2014/main" id="{FCD8A805-8DCA-4D36-A5F6-52A5DB13EB26}"/>
                </a:ext>
              </a:extLst>
            </p:cNvPr>
            <p:cNvSpPr/>
            <p:nvPr/>
          </p:nvSpPr>
          <p:spPr bwMode="gray">
            <a:xfrm>
              <a:off x="8382740" y="1901013"/>
              <a:ext cx="1029462" cy="1029462"/>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BBvoice"/>
                <a:ea typeface="ABBvoice"/>
                <a:cs typeface="ABBvoice"/>
              </a:endParaRPr>
            </a:p>
          </p:txBody>
        </p:sp>
        <p:sp>
          <p:nvSpPr>
            <p:cNvPr id="52" name="Text Placeholder 9">
              <a:extLst>
                <a:ext uri="{FF2B5EF4-FFF2-40B4-BE49-F238E27FC236}">
                  <a16:creationId xmlns:a16="http://schemas.microsoft.com/office/drawing/2014/main" id="{6BFA4C8D-CAAC-4953-B951-B955875D3752}"/>
                </a:ext>
              </a:extLst>
            </p:cNvPr>
            <p:cNvSpPr txBox="1">
              <a:spLocks/>
            </p:cNvSpPr>
            <p:nvPr/>
          </p:nvSpPr>
          <p:spPr>
            <a:xfrm>
              <a:off x="7785846" y="3014908"/>
              <a:ext cx="2309739" cy="259375"/>
            </a:xfrm>
            <a:prstGeom prst="rect">
              <a:avLst/>
            </a:prstGeom>
          </p:spPr>
          <p:txBody>
            <a:bodyPr lIns="91440" tIns="45720" rIns="91440" bIns="4572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ABBvoice"/>
                  <a:ea typeface="ABBvoice"/>
                  <a:cs typeface="ABBvoice"/>
                </a:rPr>
                <a:t>Strip tension </a:t>
              </a:r>
              <a:br>
                <a:rPr kumimoji="0" lang="en-US" sz="1000" b="1" i="0" u="none" strike="noStrike" kern="1200" cap="none" spc="0" normalizeH="0" baseline="0" noProof="0">
                  <a:ln>
                    <a:noFill/>
                  </a:ln>
                  <a:solidFill>
                    <a:srgbClr val="000000"/>
                  </a:solidFill>
                  <a:effectLst/>
                  <a:uLnTx/>
                  <a:uFillTx/>
                  <a:latin typeface="ABBvoice"/>
                  <a:ea typeface="ABBvoice"/>
                  <a:cs typeface="ABBvoice"/>
                </a:rPr>
              </a:br>
              <a:r>
                <a:rPr kumimoji="0" lang="en-US" sz="1000" b="1" i="0" u="none" strike="noStrike" kern="1200" cap="none" spc="0" normalizeH="0" baseline="0" noProof="0">
                  <a:ln>
                    <a:noFill/>
                  </a:ln>
                  <a:solidFill>
                    <a:srgbClr val="000000"/>
                  </a:solidFill>
                  <a:effectLst/>
                  <a:uLnTx/>
                  <a:uFillTx/>
                  <a:latin typeface="ABBvoice"/>
                  <a:ea typeface="ABBvoice"/>
                  <a:cs typeface="ABBvoice"/>
                </a:rPr>
                <a:t>measurement</a:t>
              </a:r>
            </a:p>
          </p:txBody>
        </p:sp>
      </p:grpSp>
      <p:pic>
        <p:nvPicPr>
          <p:cNvPr id="4104" name="Picture 8">
            <a:extLst>
              <a:ext uri="{FF2B5EF4-FFF2-40B4-BE49-F238E27FC236}">
                <a16:creationId xmlns:a16="http://schemas.microsoft.com/office/drawing/2014/main" id="{F2E7C5E8-3705-4BAC-98B4-F2720C5B55A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68759" y="3903795"/>
            <a:ext cx="1362972" cy="681486"/>
          </a:xfrm>
          <a:prstGeom prst="rect">
            <a:avLst/>
          </a:prstGeom>
          <a:noFill/>
          <a:extLst>
            <a:ext uri="{909E8E84-426E-40DD-AFC4-6F175D3DCCD1}">
              <a14:hiddenFill xmlns:a14="http://schemas.microsoft.com/office/drawing/2010/main">
                <a:solidFill>
                  <a:srgbClr val="FFFFFF"/>
                </a:solidFill>
              </a14:hiddenFill>
            </a:ext>
          </a:extLst>
        </p:spPr>
      </p:pic>
      <p:sp>
        <p:nvSpPr>
          <p:cNvPr id="60" name="Text Placeholder 9">
            <a:extLst>
              <a:ext uri="{FF2B5EF4-FFF2-40B4-BE49-F238E27FC236}">
                <a16:creationId xmlns:a16="http://schemas.microsoft.com/office/drawing/2014/main" id="{6A5F3A0D-430E-4AAC-866D-C8E814236B75}"/>
              </a:ext>
            </a:extLst>
          </p:cNvPr>
          <p:cNvSpPr txBox="1">
            <a:spLocks/>
          </p:cNvSpPr>
          <p:nvPr/>
        </p:nvSpPr>
        <p:spPr>
          <a:xfrm>
            <a:off x="6549109" y="4933290"/>
            <a:ext cx="1559889" cy="259375"/>
          </a:xfrm>
          <a:prstGeom prst="rect">
            <a:avLst/>
          </a:prstGeom>
        </p:spPr>
        <p:txBody>
          <a:bodyPr lIns="91440" tIns="45720" rIns="91440" bIns="4572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ABBvoice"/>
                <a:ea typeface="ABBvoice"/>
                <a:cs typeface="ABBvoice"/>
              </a:rPr>
              <a:t>Web tension measurement</a:t>
            </a:r>
          </a:p>
        </p:txBody>
      </p:sp>
      <p:sp>
        <p:nvSpPr>
          <p:cNvPr id="64" name="Oval 63">
            <a:extLst>
              <a:ext uri="{FF2B5EF4-FFF2-40B4-BE49-F238E27FC236}">
                <a16:creationId xmlns:a16="http://schemas.microsoft.com/office/drawing/2014/main" id="{7B830734-FAF3-406E-A911-76DC9D6502FD}"/>
              </a:ext>
            </a:extLst>
          </p:cNvPr>
          <p:cNvSpPr/>
          <p:nvPr/>
        </p:nvSpPr>
        <p:spPr bwMode="gray">
          <a:xfrm>
            <a:off x="6814324" y="3737903"/>
            <a:ext cx="1029462" cy="1029462"/>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BBvoice"/>
              <a:ea typeface="ABBvoice"/>
              <a:cs typeface="ABBvoice"/>
            </a:endParaRPr>
          </a:p>
        </p:txBody>
      </p:sp>
      <p:pic>
        <p:nvPicPr>
          <p:cNvPr id="4106" name="Picture 10">
            <a:extLst>
              <a:ext uri="{FF2B5EF4-FFF2-40B4-BE49-F238E27FC236}">
                <a16:creationId xmlns:a16="http://schemas.microsoft.com/office/drawing/2014/main" id="{A493864F-954E-444B-98EF-B79238035F3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71030" y="3977901"/>
            <a:ext cx="1007146" cy="503573"/>
          </a:xfrm>
          <a:prstGeom prst="rect">
            <a:avLst/>
          </a:prstGeom>
          <a:noFill/>
          <a:extLst>
            <a:ext uri="{909E8E84-426E-40DD-AFC4-6F175D3DCCD1}">
              <a14:hiddenFill xmlns:a14="http://schemas.microsoft.com/office/drawing/2010/main">
                <a:solidFill>
                  <a:srgbClr val="FFFFFF"/>
                </a:solidFill>
              </a14:hiddenFill>
            </a:ext>
          </a:extLst>
        </p:spPr>
      </p:pic>
      <p:sp>
        <p:nvSpPr>
          <p:cNvPr id="61" name="Text Placeholder 9">
            <a:extLst>
              <a:ext uri="{FF2B5EF4-FFF2-40B4-BE49-F238E27FC236}">
                <a16:creationId xmlns:a16="http://schemas.microsoft.com/office/drawing/2014/main" id="{E4D0DF1F-4FBB-4632-B0C5-CD686D680091}"/>
              </a:ext>
            </a:extLst>
          </p:cNvPr>
          <p:cNvSpPr txBox="1">
            <a:spLocks/>
          </p:cNvSpPr>
          <p:nvPr/>
        </p:nvSpPr>
        <p:spPr>
          <a:xfrm>
            <a:off x="1506887" y="4933289"/>
            <a:ext cx="1706554" cy="228619"/>
          </a:xfrm>
          <a:prstGeom prst="rect">
            <a:avLst/>
          </a:prstGeom>
        </p:spPr>
        <p:txBody>
          <a:bodyPr lIns="91440" tIns="45720" rIns="91440" bIns="4572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ABBvoice"/>
                <a:ea typeface="ABBvoice"/>
                <a:cs typeface="ABBvoice"/>
              </a:rPr>
              <a:t>Strip width &amp; position measurement</a:t>
            </a:r>
          </a:p>
        </p:txBody>
      </p:sp>
      <p:sp>
        <p:nvSpPr>
          <p:cNvPr id="67" name="Oval 66">
            <a:extLst>
              <a:ext uri="{FF2B5EF4-FFF2-40B4-BE49-F238E27FC236}">
                <a16:creationId xmlns:a16="http://schemas.microsoft.com/office/drawing/2014/main" id="{EED6DEC9-E46C-48BF-9061-A786B3E370C5}"/>
              </a:ext>
            </a:extLst>
          </p:cNvPr>
          <p:cNvSpPr/>
          <p:nvPr/>
        </p:nvSpPr>
        <p:spPr bwMode="gray">
          <a:xfrm>
            <a:off x="1848714" y="3737903"/>
            <a:ext cx="1029462" cy="1029462"/>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BBvoice"/>
              <a:ea typeface="ABBvoice"/>
              <a:cs typeface="ABBvoice"/>
            </a:endParaRPr>
          </a:p>
        </p:txBody>
      </p:sp>
      <p:sp>
        <p:nvSpPr>
          <p:cNvPr id="62" name="Text Placeholder 9">
            <a:extLst>
              <a:ext uri="{FF2B5EF4-FFF2-40B4-BE49-F238E27FC236}">
                <a16:creationId xmlns:a16="http://schemas.microsoft.com/office/drawing/2014/main" id="{7EA6496B-5E61-42BB-9EDB-04A913C87D1F}"/>
              </a:ext>
            </a:extLst>
          </p:cNvPr>
          <p:cNvSpPr txBox="1">
            <a:spLocks/>
          </p:cNvSpPr>
          <p:nvPr/>
        </p:nvSpPr>
        <p:spPr>
          <a:xfrm>
            <a:off x="8895964" y="4933940"/>
            <a:ext cx="1928201" cy="259375"/>
          </a:xfrm>
          <a:prstGeom prst="rect">
            <a:avLst/>
          </a:prstGeom>
        </p:spPr>
        <p:txBody>
          <a:bodyPr lIns="91440" tIns="45720" rIns="91440" bIns="4572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ABBvoice"/>
                <a:ea typeface="ABBvoice"/>
                <a:cs typeface="ABBvoice"/>
              </a:rPr>
              <a:t>Combustion pressure measurement</a:t>
            </a:r>
          </a:p>
        </p:txBody>
      </p:sp>
      <p:sp>
        <p:nvSpPr>
          <p:cNvPr id="71" name="Oval 70">
            <a:extLst>
              <a:ext uri="{FF2B5EF4-FFF2-40B4-BE49-F238E27FC236}">
                <a16:creationId xmlns:a16="http://schemas.microsoft.com/office/drawing/2014/main" id="{32D23064-7B32-40BA-8559-77AB5F2DDA1D}"/>
              </a:ext>
            </a:extLst>
          </p:cNvPr>
          <p:cNvSpPr/>
          <p:nvPr/>
        </p:nvSpPr>
        <p:spPr bwMode="gray">
          <a:xfrm>
            <a:off x="9345334" y="3737903"/>
            <a:ext cx="1029462" cy="1029462"/>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BBvoice"/>
              <a:ea typeface="ABBvoice"/>
              <a:cs typeface="ABBvoice"/>
            </a:endParaRPr>
          </a:p>
        </p:txBody>
      </p:sp>
      <p:sp>
        <p:nvSpPr>
          <p:cNvPr id="41" name="Text Placeholder 9">
            <a:extLst>
              <a:ext uri="{FF2B5EF4-FFF2-40B4-BE49-F238E27FC236}">
                <a16:creationId xmlns:a16="http://schemas.microsoft.com/office/drawing/2014/main" id="{2EDA03AB-020B-4118-9420-89E17F14EE22}"/>
              </a:ext>
            </a:extLst>
          </p:cNvPr>
          <p:cNvSpPr txBox="1">
            <a:spLocks/>
          </p:cNvSpPr>
          <p:nvPr/>
        </p:nvSpPr>
        <p:spPr>
          <a:xfrm>
            <a:off x="1389631" y="3028845"/>
            <a:ext cx="1941049" cy="259375"/>
          </a:xfrm>
          <a:prstGeom prst="rect">
            <a:avLst/>
          </a:prstGeom>
        </p:spPr>
        <p:txBody>
          <a:bodyPr lIns="91440" tIns="45720" rIns="91440" bIns="4572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ABBvoice"/>
                <a:ea typeface="ABBvoice"/>
                <a:cs typeface="ABBvoice"/>
              </a:rPr>
              <a:t>Flatness measurement</a:t>
            </a:r>
          </a:p>
        </p:txBody>
      </p:sp>
      <p:sp>
        <p:nvSpPr>
          <p:cNvPr id="43" name="Oval 42">
            <a:extLst>
              <a:ext uri="{FF2B5EF4-FFF2-40B4-BE49-F238E27FC236}">
                <a16:creationId xmlns:a16="http://schemas.microsoft.com/office/drawing/2014/main" id="{E7A525C2-16FD-4C52-BE4E-513E0EDF9D60}"/>
              </a:ext>
            </a:extLst>
          </p:cNvPr>
          <p:cNvSpPr/>
          <p:nvPr/>
        </p:nvSpPr>
        <p:spPr bwMode="gray">
          <a:xfrm>
            <a:off x="1843937" y="1919656"/>
            <a:ext cx="1029462" cy="1029462"/>
          </a:xfrm>
          <a:prstGeom prst="ellipse">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BBvoice"/>
              <a:ea typeface="ABBvoice"/>
              <a:cs typeface="ABBvoice"/>
            </a:endParaRPr>
          </a:p>
        </p:txBody>
      </p:sp>
      <p:pic>
        <p:nvPicPr>
          <p:cNvPr id="38" name="Picture 37">
            <a:extLst>
              <a:ext uri="{FF2B5EF4-FFF2-40B4-BE49-F238E27FC236}">
                <a16:creationId xmlns:a16="http://schemas.microsoft.com/office/drawing/2014/main" id="{E0E04837-79EF-4A4E-879E-693F9A29069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04477" y="2267913"/>
            <a:ext cx="917567" cy="401868"/>
          </a:xfrm>
          <a:prstGeom prst="rect">
            <a:avLst/>
          </a:prstGeom>
        </p:spPr>
      </p:pic>
      <p:pic>
        <p:nvPicPr>
          <p:cNvPr id="45" name="Picture 6">
            <a:extLst>
              <a:ext uri="{FF2B5EF4-FFF2-40B4-BE49-F238E27FC236}">
                <a16:creationId xmlns:a16="http://schemas.microsoft.com/office/drawing/2014/main" id="{85C96F6F-FAAD-4A69-8121-599D6ECD8C7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41560" y="3926934"/>
            <a:ext cx="1381112" cy="690556"/>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D4B983F0-424C-4FD8-9C58-C6DD3A3BA9B5}"/>
              </a:ext>
            </a:extLst>
          </p:cNvPr>
          <p:cNvGrpSpPr/>
          <p:nvPr/>
        </p:nvGrpSpPr>
        <p:grpSpPr>
          <a:xfrm>
            <a:off x="3742549" y="3737903"/>
            <a:ext cx="2309739" cy="1373270"/>
            <a:chOff x="7785846" y="1901013"/>
            <a:chExt cx="2309739" cy="1373270"/>
          </a:xfrm>
        </p:grpSpPr>
        <p:sp>
          <p:nvSpPr>
            <p:cNvPr id="53" name="Oval 52">
              <a:extLst>
                <a:ext uri="{FF2B5EF4-FFF2-40B4-BE49-F238E27FC236}">
                  <a16:creationId xmlns:a16="http://schemas.microsoft.com/office/drawing/2014/main" id="{62B62F96-6ED7-43E3-8DFA-CD0396CF36E1}"/>
                </a:ext>
              </a:extLst>
            </p:cNvPr>
            <p:cNvSpPr/>
            <p:nvPr/>
          </p:nvSpPr>
          <p:spPr bwMode="gray">
            <a:xfrm>
              <a:off x="8382740" y="1901013"/>
              <a:ext cx="1029462" cy="1029462"/>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BBvoice"/>
                <a:ea typeface="ABBvoice"/>
                <a:cs typeface="ABBvoice"/>
              </a:endParaRPr>
            </a:p>
          </p:txBody>
        </p:sp>
        <p:sp>
          <p:nvSpPr>
            <p:cNvPr id="54" name="Text Placeholder 9">
              <a:extLst>
                <a:ext uri="{FF2B5EF4-FFF2-40B4-BE49-F238E27FC236}">
                  <a16:creationId xmlns:a16="http://schemas.microsoft.com/office/drawing/2014/main" id="{7194D0C9-FE94-42E3-9758-86ED935BC509}"/>
                </a:ext>
              </a:extLst>
            </p:cNvPr>
            <p:cNvSpPr txBox="1">
              <a:spLocks/>
            </p:cNvSpPr>
            <p:nvPr/>
          </p:nvSpPr>
          <p:spPr>
            <a:xfrm>
              <a:off x="7785846" y="3014908"/>
              <a:ext cx="2309739" cy="259375"/>
            </a:xfrm>
            <a:prstGeom prst="rect">
              <a:avLst/>
            </a:prstGeom>
          </p:spPr>
          <p:txBody>
            <a:bodyPr lIns="91440" tIns="45720" rIns="91440" bIns="4572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ABBvoice"/>
                  <a:ea typeface="ABBvoice"/>
                  <a:cs typeface="ABBvoice"/>
                </a:rPr>
                <a:t>Weighing</a:t>
              </a:r>
            </a:p>
          </p:txBody>
        </p:sp>
      </p:grpSp>
      <p:pic>
        <p:nvPicPr>
          <p:cNvPr id="31" name="Bildobjekt 13">
            <a:extLst>
              <a:ext uri="{FF2B5EF4-FFF2-40B4-BE49-F238E27FC236}">
                <a16:creationId xmlns:a16="http://schemas.microsoft.com/office/drawing/2014/main" id="{365B89EF-744A-4878-B898-7BC5AEFEA7E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33828" y="3883577"/>
            <a:ext cx="503820" cy="803848"/>
          </a:xfrm>
          <a:prstGeom prst="rect">
            <a:avLst/>
          </a:prstGeom>
        </p:spPr>
      </p:pic>
    </p:spTree>
    <p:extLst>
      <p:ext uri="{BB962C8B-B14F-4D97-AF65-F5344CB8AC3E}">
        <p14:creationId xmlns:p14="http://schemas.microsoft.com/office/powerpoint/2010/main" val="233708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scination_ABB Master">
  <a:themeElements>
    <a:clrScheme name="ABB">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FF000F"/>
      </a:hlink>
      <a:folHlink>
        <a:srgbClr val="A9A9A9"/>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4"/>
        </a:solidFill>
        <a:ln>
          <a:noFill/>
        </a:ln>
      </a:spPr>
      <a:bodyPr lIns="180000" tIns="180000" rIns="180000" bIns="180000" rtlCol="0" anchor="t"/>
      <a:lstStyle>
        <a:defPPr algn="l">
          <a:spcBef>
            <a:spcPts val="600"/>
          </a:spcBef>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lIns="0" tIns="0" rIns="0" bIns="0"/>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600"/>
          </a:spcBef>
          <a:defRPr sz="1400" dirty="0" smtClean="0">
            <a:ea typeface="ABBvoice Light" panose="020D0403020503020204" pitchFamily="34" charset="0"/>
            <a:cs typeface="ABBvoice Light" panose="020D0403020503020204" pitchFamily="34" charset="0"/>
          </a:defRPr>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1" id="{8FFDCB79-C545-4DA6-9621-78744770FFD4}" vid="{A32D6D54-D40E-4625-A6A4-25C097883C74}"/>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B60D4B3002F47AE69781E1452F7C1" ma:contentTypeVersion="17" ma:contentTypeDescription="Create a new document." ma:contentTypeScope="" ma:versionID="5182120d586b61753093cdac43c67b20">
  <xsd:schema xmlns:xsd="http://www.w3.org/2001/XMLSchema" xmlns:xs="http://www.w3.org/2001/XMLSchema" xmlns:p="http://schemas.microsoft.com/office/2006/metadata/properties" xmlns:ns2="7e402613-feea-4e48-829d-79afc93b99df" xmlns:ns3="71d29222-2c5f-45ad-9aa5-4c2d15fddbe9" xmlns:ns4="1addb07f-7e7a-474e-99d0-fa1f3f073d27" targetNamespace="http://schemas.microsoft.com/office/2006/metadata/properties" ma:root="true" ma:fieldsID="cfce065dc77445ebd4a9205e179fcda8" ns2:_="" ns3:_="" ns4:_="">
    <xsd:import namespace="7e402613-feea-4e48-829d-79afc93b99df"/>
    <xsd:import namespace="71d29222-2c5f-45ad-9aa5-4c2d15fddbe9"/>
    <xsd:import namespace="1addb07f-7e7a-474e-99d0-fa1f3f073d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02613-feea-4e48-829d-79afc93b99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3e722c5-bebe-4801-a6ac-67aa35eba0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d29222-2c5f-45ad-9aa5-4c2d15fddbe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44535e2-026d-4f67-b957-72404b5241e5}" ma:internalName="TaxCatchAll" ma:showField="CatchAllData" ma:web="1addb07f-7e7a-474e-99d0-fa1f3f073d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ddb07f-7e7a-474e-99d0-fa1f3f073d27"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1d29222-2c5f-45ad-9aa5-4c2d15fddbe9" xsi:nil="true"/>
    <lcf76f155ced4ddcb4097134ff3c332f xmlns="7e402613-feea-4e48-829d-79afc93b99df">
      <Terms xmlns="http://schemas.microsoft.com/office/infopath/2007/PartnerControls"/>
    </lcf76f155ced4ddcb4097134ff3c332f>
    <SharedWithUsers xmlns="1addb07f-7e7a-474e-99d0-fa1f3f073d27">
      <UserInfo>
        <DisplayName>Marko Sydanlammi</DisplayName>
        <AccountId>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6E52F-DDF2-4BC7-90B2-3D5D957E0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402613-feea-4e48-829d-79afc93b99df"/>
    <ds:schemaRef ds:uri="71d29222-2c5f-45ad-9aa5-4c2d15fddbe9"/>
    <ds:schemaRef ds:uri="1addb07f-7e7a-474e-99d0-fa1f3f073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5DDFD6-E925-4901-8CE7-F82062C6BCBE}">
  <ds:schemaRefs>
    <ds:schemaRef ds:uri="http://schemas.microsoft.com/office/2006/metadata/properties"/>
    <ds:schemaRef ds:uri="71d29222-2c5f-45ad-9aa5-4c2d15fddbe9"/>
    <ds:schemaRef ds:uri="http://schemas.microsoft.com/office/infopath/2007/PartnerControls"/>
    <ds:schemaRef ds:uri="http://purl.org/dc/terms/"/>
    <ds:schemaRef ds:uri="http://schemas.microsoft.com/office/2006/documentManagement/types"/>
    <ds:schemaRef ds:uri="1addb07f-7e7a-474e-99d0-fa1f3f073d27"/>
    <ds:schemaRef ds:uri="7e402613-feea-4e48-829d-79afc93b99df"/>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4DD01EC-8782-44BF-88D9-A6111B07176C}">
  <ds:schemaRefs>
    <ds:schemaRef ds:uri="http://schemas.microsoft.com/sharepoint/v3/contenttype/forms"/>
  </ds:schemaRefs>
</ds:datastoreItem>
</file>

<file path=docMetadata/LabelInfo.xml><?xml version="1.0" encoding="utf-8"?>
<clbl:labelList xmlns:clbl="http://schemas.microsoft.com/office/2020/mipLabelMetadata">
  <clbl:label id="{372ee9e0-9ce0-4033-a64a-c07073a91ecd}" enabled="0" method="" siteId="{372ee9e0-9ce0-4033-a64a-c07073a91ecd}" removed="1"/>
</clbl:labelList>
</file>

<file path=docProps/app.xml><?xml version="1.0" encoding="utf-8"?>
<Properties xmlns="http://schemas.openxmlformats.org/officeDocument/2006/extended-properties" xmlns:vt="http://schemas.openxmlformats.org/officeDocument/2006/docPropsVTypes">
  <Template>ABB Fascination PPT Template</Template>
  <TotalTime>2</TotalTime>
  <Words>6699</Words>
  <Application>Microsoft Office PowerPoint</Application>
  <PresentationFormat>Widescreen</PresentationFormat>
  <Paragraphs>1002</Paragraphs>
  <Slides>54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ABBvoice CNSG</vt:lpstr>
      <vt:lpstr>ABBvoice</vt:lpstr>
      <vt:lpstr>ABBvoice Light</vt:lpstr>
      <vt:lpstr>ABBvoiceOffice</vt:lpstr>
      <vt:lpstr>AdiHaus</vt:lpstr>
      <vt:lpstr>Arial</vt:lpstr>
      <vt:lpstr>Arial,Sans-Serif</vt:lpstr>
      <vt:lpstr>Wingdings</vt:lpstr>
      <vt:lpstr>Fascination_ABB Master</vt:lpstr>
      <vt:lpstr>— Measurement &amp; Analytics Force Measurement Service made easy</vt:lpstr>
      <vt:lpstr>PowerPoint Presentation</vt:lpstr>
      <vt:lpstr>— BL Force Measurement Introduction to service</vt:lpstr>
      <vt:lpstr>— BL Force Measurement  At a glance</vt:lpstr>
      <vt:lpstr>— At the heart of what we do… </vt:lpstr>
      <vt:lpstr>— Good to keep in mind Solutions can be targeted to specific customer needs</vt:lpstr>
      <vt:lpstr>— Measurement &amp; Analytics service Our services enables you to maximize your product lifecycle</vt:lpstr>
      <vt:lpstr>— Measurement &amp; Analytics  Service</vt:lpstr>
      <vt:lpstr>— A solution for every measurement challenge Force measurement</vt:lpstr>
      <vt:lpstr>— A service for every lifecycle stage Service overview</vt:lpstr>
      <vt:lpstr>— Your dependable service partner With you where and when you need us</vt:lpstr>
      <vt:lpstr>— Repair centers Across the globe</vt:lpstr>
      <vt:lpstr>— We put safety first Risk assessment is included in all our work</vt:lpstr>
      <vt:lpstr>— Measurement Care Agreement Overview</vt:lpstr>
      <vt:lpstr>— Measurement Care </vt:lpstr>
      <vt:lpstr>— Rapid response</vt:lpstr>
      <vt:lpstr>— Lifecycle management</vt:lpstr>
      <vt:lpstr>— Performance improvement</vt:lpstr>
      <vt:lpstr>— Additional services Training </vt:lpstr>
      <vt:lpstr>— Services by product line Overview</vt:lpstr>
      <vt:lpstr>— A service for every lifecycle stage Service overview</vt:lpstr>
      <vt:lpstr>— Stressometer Flatness systems Flatness measurement and control in rolling mills </vt:lpstr>
      <vt:lpstr>— Millmate Strip Scanner system Measuring strip width and position in rolling mills   </vt:lpstr>
      <vt:lpstr>— Millmate Thickness Gauge Measuring thickness in rolling mills  </vt:lpstr>
      <vt:lpstr>— Millmate Roll Force system Measuring the roll force in rolling mills  </vt:lpstr>
      <vt:lpstr>— Millmate Strip tension measurement Measuring the strip tension in rolling mills   </vt:lpstr>
      <vt:lpstr>— Weighing system Weighing systems for the heavy industries</vt:lpstr>
      <vt:lpstr>— Web Tension system Measuring the web tension in paper mills and converting    </vt:lpstr>
      <vt:lpstr>— Additional services </vt:lpstr>
      <vt:lpstr>— My Measurement Assistant    </vt:lpstr>
      <vt:lpstr>— Basic Remote Assistance for Stressometer Flatness systems    </vt:lpstr>
      <vt:lpstr>— Visual Remote Support    </vt:lpstr>
      <vt:lpstr>— What is happening in the market </vt:lpstr>
      <vt:lpstr>— Force Measurement offering Asset service life   </vt:lpstr>
      <vt:lpstr>— Increased availability A facility’s service life   </vt:lpstr>
      <vt:lpstr>— What is happening in the market Our initiatives    </vt:lpstr>
      <vt:lpstr>— Health check services </vt:lpstr>
      <vt:lpstr>— Customer challenge In-house expertise is becoming rarer for maintenance and troubleshooting     </vt:lpstr>
      <vt:lpstr>— Health check Supported products     </vt:lpstr>
      <vt:lpstr>— A service for every lifecycle stage Service overview</vt:lpstr>
      <vt:lpstr>— Replacement &amp; Upgrades </vt:lpstr>
      <vt:lpstr>— Measurement &amp; Analytics service Our services enables you to maximize your product lifecycle</vt:lpstr>
      <vt:lpstr>— Replacements &amp; upgrades Overview</vt:lpstr>
      <vt:lpstr>— Replacements &amp; upgrades Cybersecurity</vt:lpstr>
      <vt:lpstr>— Replacements &amp; upgrades Cybersecurity</vt:lpstr>
      <vt:lpstr>— Replacements &amp; upgrades Stressometer product Lifecycle status</vt:lpstr>
      <vt:lpstr>— Replacements &amp; upgrades Product lifecycle | Millmate Thickness Gauge</vt:lpstr>
      <vt:lpstr>— Millmate Thickness Gauge Upgrade scope depending on installed system </vt:lpstr>
      <vt:lpstr>— Success cases </vt:lpstr>
      <vt:lpstr>— Installation &amp; commissioning Aluminum | China</vt:lpstr>
      <vt:lpstr>— Remote start-up Metals | Brazil</vt:lpstr>
      <vt:lpstr>— Replacement Metals | Taiwan</vt:lpstr>
      <vt:lpstr>— Replacement Metals | China</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Measurement &amp; Analytics Force Measurement Service made easy</dc:title>
  <dc:creator>Jacolize Goosen</dc:creator>
  <cp:lastModifiedBy>Kim Thwaites</cp:lastModifiedBy>
  <cp:revision>6</cp:revision>
  <dcterms:created xsi:type="dcterms:W3CDTF">2023-06-14T10:30:46Z</dcterms:created>
  <dcterms:modified xsi:type="dcterms:W3CDTF">2024-05-15T12:38:55Z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0x01010063DB60D4B3002F47AE69781E1452F7C1</vt:lpwstr>
  </property>
  <property fmtid="{D5CDD505-2E9C-101B-9397-08002B2CF9AE}" pid="3" name="MediaServiceImageTags">
    <vt:lpwstr/>
  </property>
</Properties>
</file>